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71" r:id="rId2"/>
    <p:sldId id="291" r:id="rId3"/>
    <p:sldId id="262" r:id="rId4"/>
    <p:sldId id="293" r:id="rId5"/>
    <p:sldId id="258" r:id="rId6"/>
    <p:sldId id="266" r:id="rId7"/>
    <p:sldId id="267" r:id="rId8"/>
    <p:sldId id="295" r:id="rId9"/>
    <p:sldId id="297" r:id="rId10"/>
    <p:sldId id="265" r:id="rId11"/>
    <p:sldId id="298" r:id="rId12"/>
    <p:sldId id="269" r:id="rId13"/>
    <p:sldId id="270" r:id="rId14"/>
  </p:sldIdLst>
  <p:sldSz cx="9144000" cy="5143500" type="screen16x9"/>
  <p:notesSz cx="6858000" cy="9144000"/>
  <p:embeddedFontLst>
    <p:embeddedFont>
      <p:font typeface="Amatic SC" panose="020B0604020202020204" charset="-79"/>
      <p:regular r:id="rId16"/>
      <p:bold r:id="rId17"/>
    </p:embeddedFont>
    <p:embeddedFont>
      <p:font typeface="Source Code Pro" panose="020B060402020202020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7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013" autoAdjust="0"/>
  </p:normalViewPr>
  <p:slideViewPr>
    <p:cSldViewPr snapToGrid="0">
      <p:cViewPr varScale="1">
        <p:scale>
          <a:sx n="50" d="100"/>
          <a:sy n="50" d="100"/>
        </p:scale>
        <p:origin x="926" y="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d970e7f7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d970e7f7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This is a follow up session to lesson 1.</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cd83c113b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cd83c113b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5 minutes…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Write down as many words as you can from this picture.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Collect these words as a class/group.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Then focus on which words might be turned into similes, without completing them e.g. </a:t>
            </a:r>
          </a:p>
          <a:p>
            <a:pPr marL="0" lvl="0" indent="0" algn="l" rtl="0">
              <a:spcBef>
                <a:spcPts val="0"/>
              </a:spcBef>
              <a:spcAft>
                <a:spcPts val="0"/>
              </a:spcAft>
              <a:buNone/>
            </a:pPr>
            <a:r>
              <a:rPr lang="en-GB" dirty="0"/>
              <a:t>Bright – the light was as bright as…</a:t>
            </a:r>
          </a:p>
          <a:p>
            <a:pPr marL="0" lvl="0" indent="0" algn="l" rtl="0">
              <a:spcBef>
                <a:spcPts val="0"/>
              </a:spcBef>
              <a:spcAft>
                <a:spcPts val="0"/>
              </a:spcAft>
              <a:buNone/>
            </a:pPr>
            <a:r>
              <a:rPr lang="en-GB" dirty="0"/>
              <a:t>Concentration – the professor concentrated on the flasks like…</a:t>
            </a:r>
          </a:p>
          <a:p>
            <a:pPr marL="0" lvl="0" indent="0" algn="l" rtl="0">
              <a:spcBef>
                <a:spcPts val="0"/>
              </a:spcBef>
              <a:spcAft>
                <a:spcPts val="0"/>
              </a:spcAft>
              <a:buNone/>
            </a:pPr>
            <a:r>
              <a:rPr lang="en-GB" dirty="0"/>
              <a:t>Books – the books were piled on the table like…</a:t>
            </a:r>
          </a:p>
          <a:p>
            <a:pPr marL="0" lvl="0" indent="0" algn="l" rtl="0">
              <a:spcBef>
                <a:spcPts val="0"/>
              </a:spcBef>
              <a:spcAft>
                <a:spcPts val="0"/>
              </a:spcAft>
              <a:buNone/>
            </a:pPr>
            <a:r>
              <a:rPr lang="en-GB" dirty="0"/>
              <a:t>Messy – the desk was as messy as…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Ne </a:t>
            </a:r>
            <a:endParaRPr dirty="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cd83c113b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cd83c113b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Are all similes good?</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Discuss which of these similes are better.  There will be a variety of opinions, but…</a:t>
            </a:r>
          </a:p>
          <a:p>
            <a:pPr marL="0" lvl="0" indent="0" algn="l" rtl="0">
              <a:spcBef>
                <a:spcPts val="0"/>
              </a:spcBef>
              <a:spcAft>
                <a:spcPts val="0"/>
              </a:spcAft>
              <a:buNone/>
            </a:pPr>
            <a:r>
              <a:rPr lang="en-GB" dirty="0"/>
              <a:t>Bubble gum doesn’t bubble despite its name, so this isn’t a good simile.</a:t>
            </a:r>
          </a:p>
          <a:p>
            <a:pPr marL="0" lvl="0" indent="0" algn="l" rtl="0">
              <a:spcBef>
                <a:spcPts val="0"/>
              </a:spcBef>
              <a:spcAft>
                <a:spcPts val="0"/>
              </a:spcAft>
              <a:buNone/>
            </a:pPr>
            <a:r>
              <a:rPr lang="en-GB" dirty="0"/>
              <a:t>Although a cheetah is quick, it doesn’t form a real connection in the reader’s mind with a solution bubbling – the speed is a different kind – so that doesn’t work. </a:t>
            </a:r>
          </a:p>
          <a:p>
            <a:pPr marL="0" lvl="0" indent="0" algn="l" rtl="0">
              <a:spcBef>
                <a:spcPts val="0"/>
              </a:spcBef>
              <a:spcAft>
                <a:spcPts val="0"/>
              </a:spcAft>
              <a:buNone/>
            </a:pPr>
            <a:r>
              <a:rPr lang="en-GB" dirty="0"/>
              <a:t>The second one implies it’s a positive substance and also tells us the colour – in a way that using coke or lemonade wouldn’t do.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71566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cd83c113b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cd83c113b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Do we always need to use a simile?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In these examples, the first doesn’t work because it IS the sunlight; the second doesn’t work because a torch isn’t as bright as the sun.  The final one is better as it ensures the reader notices the light and you could go on to say “illuminating the flasks and test tubes…” to give a clearer picture. </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cd83c113b9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cd83c113b9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Use the work done today to write a description of this picture…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Success criteria:</a:t>
            </a:r>
          </a:p>
          <a:p>
            <a:pPr marL="171450" lvl="0" indent="-171450" algn="l" rtl="0">
              <a:spcBef>
                <a:spcPts val="0"/>
              </a:spcBef>
              <a:spcAft>
                <a:spcPts val="0"/>
              </a:spcAft>
              <a:buFontTx/>
              <a:buChar char="-"/>
            </a:pPr>
            <a:r>
              <a:rPr lang="en-GB" dirty="0"/>
              <a:t>Can you describe the scene so the picture isn’t needed?</a:t>
            </a:r>
          </a:p>
          <a:p>
            <a:pPr marL="171450" lvl="0" indent="-171450" algn="l" rtl="0">
              <a:spcBef>
                <a:spcPts val="0"/>
              </a:spcBef>
              <a:spcAft>
                <a:spcPts val="0"/>
              </a:spcAft>
              <a:buFontTx/>
              <a:buChar char="-"/>
            </a:pPr>
            <a:r>
              <a:rPr lang="en-GB" dirty="0"/>
              <a:t>Can you use similes that are appropriate and that add to the description?</a:t>
            </a:r>
          </a:p>
          <a:p>
            <a:pPr marL="171450" lvl="0" indent="-171450" algn="l" rtl="0">
              <a:spcBef>
                <a:spcPts val="0"/>
              </a:spcBef>
              <a:spcAft>
                <a:spcPts val="0"/>
              </a:spcAft>
              <a:buFontTx/>
              <a:buChar char="-"/>
            </a:pPr>
            <a:r>
              <a:rPr lang="en-GB" dirty="0"/>
              <a:t>Can you use a variety of devices, so that similes are not used too much?</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Discuss what the third of these bullets means – when writing, can you have too many similes?  Can you have similes that work and ones that don’t work?  Will this be the same for everyone?</a:t>
            </a:r>
          </a:p>
          <a:p>
            <a:pPr marL="158750" indent="0">
              <a:buNone/>
            </a:pPr>
            <a:endParaRPr lang="en-GB" dirty="0"/>
          </a:p>
          <a:p>
            <a:pPr marL="158750" indent="0">
              <a:buNone/>
            </a:pPr>
            <a:r>
              <a:rPr lang="en-GB" dirty="0"/>
              <a:t>This will work best when following on from session 1. </a:t>
            </a:r>
          </a:p>
        </p:txBody>
      </p:sp>
    </p:spTree>
    <p:extLst>
      <p:ext uri="{BB962C8B-B14F-4D97-AF65-F5344CB8AC3E}">
        <p14:creationId xmlns:p14="http://schemas.microsoft.com/office/powerpoint/2010/main" val="297436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d0842280f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d0842280f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 good discussion to start with, which focuses on inference from a picture.  Students can discuss each of these sentences and decide if they are TRUE, FALSE or DON’T KNOW.  Most will come under “don’t know” so discussion can then focus on these and look at which are more or less likely and why.  For example, there is a possibility that she is a lion tamer at a zoo, but if you were an author creating a character that was a lion tamer at a zoo, it is unlikely that you would create a character with a magnifying glass and pencil in her hair who is carrying a book.  There are very few wrong answers here:  for example, creative students may argue that she might have great eyesight but is wearing glasses as part of a disguise…but the discussion will help to identify students who find it harder to explain inferences that they are making.</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Use this discussion to highlight retrieval, inference and author choices.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d055ac5e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d055ac5e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 session 1, we used this slide to look at different skills we use when we read, both in assessments but also in every day reading for pleasure.  It is worth revisiting briefly to remind students of the skills they use when they read.  Today’s session takes them one step further and asks them to write, where those who are ready for the higher level skills can thoughtfully explain their own choices as a writer.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 reminder:</a:t>
            </a:r>
          </a:p>
          <a:p>
            <a:pPr marL="0" lvl="0" indent="0" algn="l" rtl="0">
              <a:spcBef>
                <a:spcPts val="0"/>
              </a:spcBef>
              <a:spcAft>
                <a:spcPts val="0"/>
              </a:spcAft>
              <a:buNone/>
            </a:pPr>
            <a:r>
              <a:rPr lang="en-GB" dirty="0"/>
              <a:t>Retrieval – you “fetch” a piece of information from a text.  This is something that is explicitly stated and has to be found (and brought back to the question, hence the picture of a dog playing fetch.)  An example might be (from extract 1 below), How long was it until chess club started?  The answer is found directly in the text – “Chess club didn’t start for twenty minutes.”</a:t>
            </a:r>
          </a:p>
          <a:p>
            <a:pPr marL="0" lvl="0" indent="0" algn="l" rtl="0">
              <a:spcBef>
                <a:spcPts val="0"/>
              </a:spcBef>
              <a:spcAft>
                <a:spcPts val="0"/>
              </a:spcAft>
              <a:buNone/>
            </a:pPr>
            <a:r>
              <a:rPr lang="en-GB" dirty="0"/>
              <a:t>Inference – this is where the reader has to work something out from what the author has implied.  So in extract 1 below, we might be able to work out how Kip was feeling at different points from words like “challenged”, “a sense of unease”, his “hideout” and answer questions on that.  The reader has to be more of a detective for inference questions than for retrieval.  As a child grows, we expect more inference and less retrieval.</a:t>
            </a:r>
          </a:p>
          <a:p>
            <a:pPr marL="0" lvl="0" indent="0" algn="l" rtl="0">
              <a:spcBef>
                <a:spcPts val="0"/>
              </a:spcBef>
              <a:spcAft>
                <a:spcPts val="0"/>
              </a:spcAft>
              <a:buNone/>
            </a:pPr>
            <a:r>
              <a:rPr lang="en-GB" dirty="0"/>
              <a:t>Finding and explaining the meaning of words in context:  When we read, we rely on an understanding of the words we read to give meaning.  But when we come across a word that is unfamiliar or we don’t know, we use clues such as the root word, prefixes and suffixes and the context of the sentence to work out the meaning.  When answering questions in an assessment, we are often asked to explain the meaning of words or find synonyms and antonyms. </a:t>
            </a:r>
          </a:p>
          <a:p>
            <a:pPr marL="0" lvl="0" indent="0" algn="l" rtl="0">
              <a:spcBef>
                <a:spcPts val="0"/>
              </a:spcBef>
              <a:spcAft>
                <a:spcPts val="0"/>
              </a:spcAft>
              <a:buNone/>
            </a:pPr>
            <a:r>
              <a:rPr lang="en-GB" dirty="0"/>
              <a:t>Understanding and explaining the choices an author has made is probably the most complex of these four skills, and as such is assessed to some extent in Year 6, but the focus shifts more to this area as students progress through secondary.  Authors choose specific vocabulary, punctuation, sentence length, as well as literary devices such as metaphor, personification, pun or pathetic fallacy.  These are designed to impact the reader in a certain way e.g. short sentences might raise the tension within a passage, and a key skill within reading is to work out what the author’s intention might be when particular choices are made, and the impact that they are intending those choices to have on the reader.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When teaching, being specific about the skills we are using is part of metacognition – learning how we learn – and can help students become more reflective.  This slide can provide an introduction to this, however the lesson can be taught without this. </a:t>
            </a:r>
            <a:endParaRPr dirty="0"/>
          </a:p>
        </p:txBody>
      </p:sp>
    </p:spTree>
    <p:extLst>
      <p:ext uri="{BB962C8B-B14F-4D97-AF65-F5344CB8AC3E}">
        <p14:creationId xmlns:p14="http://schemas.microsoft.com/office/powerpoint/2010/main" val="387478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d055ac5e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d055ac5e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Last session we focused on these skills of reading.  Today, we will be using these skills in our writing.  We will think like authors.  Some information we will tell our readers (readers will know this through retrieval), some things we will imply (which means our readers need to infer our meaning.)  We will make careful choices as authors – we will choose our vocabulary, sentence structure, punctuation, sentence length, as well as literary devices such as simile, alliteration, repetition or rhyme…</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d11cb731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d11cb731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d83c113b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cd83c113b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These are all taken from “The Ten Riddles of Eartha </a:t>
            </a:r>
            <a:r>
              <a:rPr lang="en-GB" dirty="0" err="1"/>
              <a:t>Quicksmith</a:t>
            </a:r>
            <a:r>
              <a:rPr lang="en-GB" dirty="0"/>
              <a: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Which of these are similes?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And what is the purpose of a simile?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See next slide.</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d11cb731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d11cb731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 reminder…a simile compares something with something else, and uses one of two forms: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As…as…</a:t>
            </a:r>
          </a:p>
          <a:p>
            <a:pPr marL="0" lvl="0" indent="0" algn="l" rtl="0">
              <a:spcBef>
                <a:spcPts val="0"/>
              </a:spcBef>
              <a:spcAft>
                <a:spcPts val="0"/>
              </a:spcAft>
              <a:buNone/>
            </a:pPr>
            <a:r>
              <a:rPr lang="en-GB" dirty="0"/>
              <a:t>Like…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For example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a:t>
            </a:r>
            <a:r>
              <a:rPr lang="en-GB" dirty="0" err="1"/>
              <a:t>Snibbug’s</a:t>
            </a:r>
            <a:r>
              <a:rPr lang="en-GB" dirty="0"/>
              <a:t> voice was as deep as an ogre’s because of all the cigarettes she chain-smoked.</a:t>
            </a:r>
          </a:p>
          <a:p>
            <a:pPr marL="0" lvl="0" indent="0" algn="l" rtl="0">
              <a:spcBef>
                <a:spcPts val="0"/>
              </a:spcBef>
              <a:spcAft>
                <a:spcPts val="0"/>
              </a:spcAft>
              <a:buNone/>
            </a:pPr>
            <a:r>
              <a:rPr lang="en-GB" dirty="0"/>
              <a:t>like a floating, futuristic beetle, the drone moved closer</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purpose of a simile is for a reader to compare two things – to associate two things together – and to have a clearer picture in their mind of the thing that is being described.  For example, comparing The </a:t>
            </a:r>
            <a:r>
              <a:rPr lang="en-GB" dirty="0" err="1"/>
              <a:t>Snibbug’s</a:t>
            </a:r>
            <a:r>
              <a:rPr lang="en-GB" dirty="0"/>
              <a:t> voice to an ogre’s not only tells us it was gruff and deep, but gives us a picture of something large and scary.  When we know the drone is acting like a floating, futuristic beetle, it takes on more of an animated appearance: we can imagine it buzzing or getting too close and this experience not being pleasant.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(note that the sixth one is a metaphor – the discussion can include a look at metaphors if appropriate.  These still compare two things but the comparison is more direct as we are told one IS the other – but metaphorically not literally.)</a:t>
            </a:r>
            <a:endParaRPr dirty="0"/>
          </a:p>
        </p:txBody>
      </p:sp>
    </p:spTree>
    <p:extLst>
      <p:ext uri="{BB962C8B-B14F-4D97-AF65-F5344CB8AC3E}">
        <p14:creationId xmlns:p14="http://schemas.microsoft.com/office/powerpoint/2010/main" val="3096432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d83c113b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cd83c113b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Now we turn to focus on the similes themselves. </a:t>
            </a:r>
          </a:p>
          <a:p>
            <a:pPr marL="0" lvl="0" indent="0" algn="l" rtl="0">
              <a:spcBef>
                <a:spcPts val="0"/>
              </a:spcBef>
              <a:spcAft>
                <a:spcPts val="0"/>
              </a:spcAft>
              <a:buNone/>
            </a:pPr>
            <a:r>
              <a:rPr lang="en-GB" dirty="0"/>
              <a:t>Discuss the associations made and whether these work or not.  Students may well have different opinions about how effective each is or how much each appeals to them, and to prefer different ones.  Encourage them to explain what effect the author was trying to create and what picture each builds up in their minds.</a:t>
            </a:r>
            <a:endParaRPr dirty="0"/>
          </a:p>
        </p:txBody>
      </p:sp>
    </p:spTree>
    <p:extLst>
      <p:ext uri="{BB962C8B-B14F-4D97-AF65-F5344CB8AC3E}">
        <p14:creationId xmlns:p14="http://schemas.microsoft.com/office/powerpoint/2010/main" val="1724206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0"/>
              </a:spcBef>
              <a:spcAft>
                <a:spcPts val="0"/>
              </a:spcAft>
              <a:buClr>
                <a:schemeClr val="accent1"/>
              </a:buClr>
              <a:buSzPts val="1400"/>
              <a:buChar char="○"/>
              <a:defRPr>
                <a:solidFill>
                  <a:schemeClr val="accent1"/>
                </a:solidFill>
                <a:highlight>
                  <a:schemeClr val="lt1"/>
                </a:highlight>
              </a:defRPr>
            </a:lvl2pPr>
            <a:lvl3pPr marL="1371600" lvl="2" indent="-317500">
              <a:spcBef>
                <a:spcPts val="0"/>
              </a:spcBef>
              <a:spcAft>
                <a:spcPts val="0"/>
              </a:spcAft>
              <a:buClr>
                <a:schemeClr val="accent1"/>
              </a:buClr>
              <a:buSzPts val="1400"/>
              <a:buChar char="■"/>
              <a:defRPr>
                <a:solidFill>
                  <a:schemeClr val="accent1"/>
                </a:solidFill>
                <a:highlight>
                  <a:schemeClr val="lt1"/>
                </a:highlight>
              </a:defRPr>
            </a:lvl3pPr>
            <a:lvl4pPr marL="1828800" lvl="3" indent="-317500">
              <a:spcBef>
                <a:spcPts val="0"/>
              </a:spcBef>
              <a:spcAft>
                <a:spcPts val="0"/>
              </a:spcAft>
              <a:buClr>
                <a:schemeClr val="accent1"/>
              </a:buClr>
              <a:buSzPts val="1400"/>
              <a:buChar char="●"/>
              <a:defRPr>
                <a:solidFill>
                  <a:schemeClr val="accent1"/>
                </a:solidFill>
                <a:highlight>
                  <a:schemeClr val="lt1"/>
                </a:highlight>
              </a:defRPr>
            </a:lvl4pPr>
            <a:lvl5pPr marL="2286000" lvl="4" indent="-317500">
              <a:spcBef>
                <a:spcPts val="0"/>
              </a:spcBef>
              <a:spcAft>
                <a:spcPts val="0"/>
              </a:spcAft>
              <a:buClr>
                <a:schemeClr val="accent1"/>
              </a:buClr>
              <a:buSzPts val="1400"/>
              <a:buChar char="○"/>
              <a:defRPr>
                <a:solidFill>
                  <a:schemeClr val="accent1"/>
                </a:solidFill>
                <a:highlight>
                  <a:schemeClr val="lt1"/>
                </a:highlight>
              </a:defRPr>
            </a:lvl5pPr>
            <a:lvl6pPr marL="2743200" lvl="5" indent="-317500">
              <a:spcBef>
                <a:spcPts val="0"/>
              </a:spcBef>
              <a:spcAft>
                <a:spcPts val="0"/>
              </a:spcAft>
              <a:buClr>
                <a:schemeClr val="accent1"/>
              </a:buClr>
              <a:buSzPts val="1400"/>
              <a:buChar char="■"/>
              <a:defRPr>
                <a:solidFill>
                  <a:schemeClr val="accent1"/>
                </a:solidFill>
                <a:highlight>
                  <a:schemeClr val="lt1"/>
                </a:highlight>
              </a:defRPr>
            </a:lvl6pPr>
            <a:lvl7pPr marL="3200400" lvl="6" indent="-317500">
              <a:spcBef>
                <a:spcPts val="0"/>
              </a:spcBef>
              <a:spcAft>
                <a:spcPts val="0"/>
              </a:spcAft>
              <a:buClr>
                <a:schemeClr val="accent1"/>
              </a:buClr>
              <a:buSzPts val="1400"/>
              <a:buChar char="●"/>
              <a:defRPr>
                <a:solidFill>
                  <a:schemeClr val="accent1"/>
                </a:solidFill>
                <a:highlight>
                  <a:schemeClr val="lt1"/>
                </a:highlight>
              </a:defRPr>
            </a:lvl7pPr>
            <a:lvl8pPr marL="3657600" lvl="7" indent="-317500">
              <a:spcBef>
                <a:spcPts val="0"/>
              </a:spcBef>
              <a:spcAft>
                <a:spcPts val="0"/>
              </a:spcAft>
              <a:buClr>
                <a:schemeClr val="accent1"/>
              </a:buClr>
              <a:buSzPts val="1400"/>
              <a:buChar char="○"/>
              <a:defRPr>
                <a:solidFill>
                  <a:schemeClr val="accent1"/>
                </a:solidFill>
                <a:highlight>
                  <a:schemeClr val="lt1"/>
                </a:highlight>
              </a:defRPr>
            </a:lvl8pPr>
            <a:lvl9pPr marL="4114800" lvl="8" indent="-317500">
              <a:spcBef>
                <a:spcPts val="0"/>
              </a:spcBef>
              <a:spcAft>
                <a:spcPts val="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0"/>
              </a:spcBef>
              <a:spcAft>
                <a:spcPts val="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pic>
        <p:nvPicPr>
          <p:cNvPr id="10" name="Picture 9">
            <a:extLst>
              <a:ext uri="{FF2B5EF4-FFF2-40B4-BE49-F238E27FC236}">
                <a16:creationId xmlns:a16="http://schemas.microsoft.com/office/drawing/2014/main" id="{D63C42D6-2D07-409E-9257-5D75CF62511F}"/>
              </a:ext>
            </a:extLst>
          </p:cNvPr>
          <p:cNvPicPr>
            <a:picLocks noChangeAspect="1"/>
          </p:cNvPicPr>
          <p:nvPr userDrawn="1"/>
        </p:nvPicPr>
        <p:blipFill>
          <a:blip r:embed="rId12"/>
          <a:stretch>
            <a:fillRect/>
          </a:stretch>
        </p:blipFill>
        <p:spPr>
          <a:xfrm>
            <a:off x="0" y="0"/>
            <a:ext cx="9144000" cy="5143500"/>
          </a:xfrm>
          <a:prstGeom prst="rect">
            <a:avLst/>
          </a:prstGeom>
        </p:spPr>
      </p:pic>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dirty="0"/>
              <a:t>The ten riddles of </a:t>
            </a:r>
            <a:r>
              <a:rPr lang="en-GB" dirty="0" err="1"/>
              <a:t>Eartha</a:t>
            </a:r>
            <a:r>
              <a:rPr lang="en-GB" dirty="0"/>
              <a:t> </a:t>
            </a:r>
            <a:r>
              <a:rPr lang="en-GB" dirty="0" err="1"/>
              <a:t>quicksmith</a:t>
            </a:r>
            <a:endParaRPr dirty="0"/>
          </a:p>
        </p:txBody>
      </p:sp>
      <p:sp>
        <p:nvSpPr>
          <p:cNvPr id="57" name="Google Shape;57;p13"/>
          <p:cNvSpPr txBox="1">
            <a:spLocks noGrp="1"/>
          </p:cNvSpPr>
          <p:nvPr>
            <p:ph type="subTitle" idx="1"/>
          </p:nvPr>
        </p:nvSpPr>
        <p:spPr>
          <a:xfrm>
            <a:off x="311700" y="3444922"/>
            <a:ext cx="8520600" cy="1698577"/>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dirty="0"/>
              <a:t>Session 2 – Using similes wisely</a:t>
            </a:r>
          </a:p>
          <a:p>
            <a:pPr marL="0" lvl="0" indent="0" algn="ctr" rtl="0">
              <a:spcBef>
                <a:spcPts val="0"/>
              </a:spcBef>
              <a:spcAft>
                <a:spcPts val="0"/>
              </a:spcAft>
              <a:buNone/>
            </a:pPr>
            <a:endParaRPr lang="en-GB" dirty="0"/>
          </a:p>
          <a:p>
            <a:pPr marL="0" lvl="0" indent="0" algn="ctr" rtl="0">
              <a:spcBef>
                <a:spcPts val="0"/>
              </a:spcBef>
              <a:spcAft>
                <a:spcPts val="0"/>
              </a:spcAft>
              <a:buNone/>
            </a:pPr>
            <a:r>
              <a:rPr lang="en-GB" sz="1600" dirty="0"/>
              <a:t>Rebecca Hughes in association with </a:t>
            </a:r>
          </a:p>
          <a:p>
            <a:pPr marL="0" lvl="0" indent="0" algn="ctr" rtl="0">
              <a:spcBef>
                <a:spcPts val="0"/>
              </a:spcBef>
              <a:spcAft>
                <a:spcPts val="0"/>
              </a:spcAft>
              <a:buNone/>
            </a:pPr>
            <a:r>
              <a:rPr lang="en-GB" sz="1600" dirty="0"/>
              <a:t>Impress the Examiner </a:t>
            </a:r>
            <a:endParaRPr sz="1600" dirty="0"/>
          </a:p>
        </p:txBody>
      </p:sp>
      <p:pic>
        <p:nvPicPr>
          <p:cNvPr id="2" name="Picture 1"/>
          <p:cNvPicPr>
            <a:picLocks noChangeAspect="1"/>
          </p:cNvPicPr>
          <p:nvPr/>
        </p:nvPicPr>
        <p:blipFill>
          <a:blip r:embed="rId3"/>
          <a:stretch>
            <a:fillRect/>
          </a:stretch>
        </p:blipFill>
        <p:spPr>
          <a:xfrm>
            <a:off x="311700" y="1855163"/>
            <a:ext cx="1552452" cy="2454773"/>
          </a:xfrm>
          <a:prstGeom prst="rect">
            <a:avLst/>
          </a:prstGeom>
        </p:spPr>
      </p:pic>
      <p:pic>
        <p:nvPicPr>
          <p:cNvPr id="1028" name="Picture 4" descr="The Ten Riddles of Eartha Quicksmith - PINKY TOY | Firefly 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6523" y="1866400"/>
            <a:ext cx="1575777" cy="24322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lh3.googleusercontent.com/ExC7vRC3HvNpfoa8V8pM5BwA1evI91JRmdfBrKHOx353xuUwPZRYJrdU8yA_WZ0aYiNXg4_O36rmZ6WSl5_JBsStk4emSRG-uWTRz4aLz7wURAzUQZaGBtdlzcwBYzxdSA96u653XZ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8770" y="4603283"/>
            <a:ext cx="961292" cy="5402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311700" y="292850"/>
            <a:ext cx="2683200" cy="162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t>YOUR TURN!</a:t>
            </a:r>
            <a:endParaRPr dirty="0"/>
          </a:p>
        </p:txBody>
      </p:sp>
      <p:pic>
        <p:nvPicPr>
          <p:cNvPr id="119" name="Google Shape;119;p22"/>
          <p:cNvPicPr preferRelativeResize="0"/>
          <p:nvPr/>
        </p:nvPicPr>
        <p:blipFill>
          <a:blip r:embed="rId3">
            <a:alphaModFix/>
          </a:blip>
          <a:stretch>
            <a:fillRect/>
          </a:stretch>
        </p:blipFill>
        <p:spPr>
          <a:xfrm>
            <a:off x="3411775" y="247650"/>
            <a:ext cx="5543550" cy="4648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1" name="Google Shape;141;p26"/>
          <p:cNvPicPr preferRelativeResize="0"/>
          <p:nvPr/>
        </p:nvPicPr>
        <p:blipFill>
          <a:blip r:embed="rId3">
            <a:alphaModFix/>
          </a:blip>
          <a:stretch>
            <a:fillRect/>
          </a:stretch>
        </p:blipFill>
        <p:spPr>
          <a:xfrm>
            <a:off x="3411775" y="247650"/>
            <a:ext cx="5543550" cy="4648200"/>
          </a:xfrm>
          <a:prstGeom prst="rect">
            <a:avLst/>
          </a:prstGeom>
          <a:noFill/>
          <a:ln>
            <a:noFill/>
          </a:ln>
        </p:spPr>
      </p:pic>
      <p:sp>
        <p:nvSpPr>
          <p:cNvPr id="2" name="TextBox 1">
            <a:extLst>
              <a:ext uri="{FF2B5EF4-FFF2-40B4-BE49-F238E27FC236}">
                <a16:creationId xmlns:a16="http://schemas.microsoft.com/office/drawing/2014/main" id="{F2F39CAD-7479-48D0-B06D-02A98FC18393}"/>
              </a:ext>
            </a:extLst>
          </p:cNvPr>
          <p:cNvSpPr txBox="1"/>
          <p:nvPr/>
        </p:nvSpPr>
        <p:spPr>
          <a:xfrm>
            <a:off x="262890" y="247650"/>
            <a:ext cx="2880360" cy="707886"/>
          </a:xfrm>
          <a:prstGeom prst="rect">
            <a:avLst/>
          </a:prstGeom>
          <a:noFill/>
        </p:spPr>
        <p:txBody>
          <a:bodyPr wrap="square" rtlCol="0">
            <a:spAutoFit/>
          </a:bodyPr>
          <a:lstStyle/>
          <a:p>
            <a:r>
              <a:rPr lang="en-GB" sz="2000" dirty="0"/>
              <a:t>The solution bubbled like bubble gum. </a:t>
            </a:r>
          </a:p>
        </p:txBody>
      </p:sp>
      <p:sp>
        <p:nvSpPr>
          <p:cNvPr id="6" name="TextBox 5">
            <a:extLst>
              <a:ext uri="{FF2B5EF4-FFF2-40B4-BE49-F238E27FC236}">
                <a16:creationId xmlns:a16="http://schemas.microsoft.com/office/drawing/2014/main" id="{D53A8E31-D45F-4FC6-BB0F-8C9E56B3C591}"/>
              </a:ext>
            </a:extLst>
          </p:cNvPr>
          <p:cNvSpPr txBox="1"/>
          <p:nvPr/>
        </p:nvSpPr>
        <p:spPr>
          <a:xfrm>
            <a:off x="262890" y="1215777"/>
            <a:ext cx="2880360" cy="1015663"/>
          </a:xfrm>
          <a:prstGeom prst="rect">
            <a:avLst/>
          </a:prstGeom>
          <a:noFill/>
        </p:spPr>
        <p:txBody>
          <a:bodyPr wrap="square" rtlCol="0">
            <a:spAutoFit/>
          </a:bodyPr>
          <a:lstStyle/>
          <a:p>
            <a:r>
              <a:rPr lang="en-GB" sz="2000" dirty="0"/>
              <a:t>The solution bubbled like freshly-opened cherry-</a:t>
            </a:r>
            <a:r>
              <a:rPr lang="en-GB" sz="2000" dirty="0" err="1"/>
              <a:t>ade</a:t>
            </a:r>
            <a:r>
              <a:rPr lang="en-GB" sz="2000" dirty="0"/>
              <a:t>. </a:t>
            </a:r>
          </a:p>
        </p:txBody>
      </p:sp>
      <p:sp>
        <p:nvSpPr>
          <p:cNvPr id="9" name="TextBox 8">
            <a:extLst>
              <a:ext uri="{FF2B5EF4-FFF2-40B4-BE49-F238E27FC236}">
                <a16:creationId xmlns:a16="http://schemas.microsoft.com/office/drawing/2014/main" id="{1FC3099F-14B4-44A9-BA1D-8BC356DF6949}"/>
              </a:ext>
            </a:extLst>
          </p:cNvPr>
          <p:cNvSpPr txBox="1"/>
          <p:nvPr/>
        </p:nvSpPr>
        <p:spPr>
          <a:xfrm>
            <a:off x="262890" y="2501816"/>
            <a:ext cx="2880360" cy="707886"/>
          </a:xfrm>
          <a:prstGeom prst="rect">
            <a:avLst/>
          </a:prstGeom>
          <a:noFill/>
        </p:spPr>
        <p:txBody>
          <a:bodyPr wrap="square" rtlCol="0">
            <a:spAutoFit/>
          </a:bodyPr>
          <a:lstStyle/>
          <a:p>
            <a:r>
              <a:rPr lang="en-GB" sz="2000" dirty="0"/>
              <a:t>The solution bubbled as quickly as a cheetah. </a:t>
            </a:r>
          </a:p>
        </p:txBody>
      </p:sp>
      <p:sp>
        <p:nvSpPr>
          <p:cNvPr id="10" name="TextBox 9">
            <a:extLst>
              <a:ext uri="{FF2B5EF4-FFF2-40B4-BE49-F238E27FC236}">
                <a16:creationId xmlns:a16="http://schemas.microsoft.com/office/drawing/2014/main" id="{F74BF657-7791-4857-A034-EE2724EEEF32}"/>
              </a:ext>
            </a:extLst>
          </p:cNvPr>
          <p:cNvSpPr txBox="1"/>
          <p:nvPr/>
        </p:nvSpPr>
        <p:spPr>
          <a:xfrm>
            <a:off x="262890" y="3480078"/>
            <a:ext cx="2880360" cy="1015663"/>
          </a:xfrm>
          <a:prstGeom prst="rect">
            <a:avLst/>
          </a:prstGeom>
          <a:noFill/>
        </p:spPr>
        <p:txBody>
          <a:bodyPr wrap="square" rtlCol="0">
            <a:spAutoFit/>
          </a:bodyPr>
          <a:lstStyle/>
          <a:p>
            <a:r>
              <a:rPr lang="en-GB" sz="2000" dirty="0"/>
              <a:t>The solution bubbled as quickly as water boiling over in a saucepan. </a:t>
            </a:r>
          </a:p>
        </p:txBody>
      </p:sp>
    </p:spTree>
    <p:extLst>
      <p:ext uri="{BB962C8B-B14F-4D97-AF65-F5344CB8AC3E}">
        <p14:creationId xmlns:p14="http://schemas.microsoft.com/office/powerpoint/2010/main" val="3630075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1" name="Google Shape;141;p26"/>
          <p:cNvPicPr preferRelativeResize="0"/>
          <p:nvPr/>
        </p:nvPicPr>
        <p:blipFill>
          <a:blip r:embed="rId3">
            <a:alphaModFix/>
          </a:blip>
          <a:stretch>
            <a:fillRect/>
          </a:stretch>
        </p:blipFill>
        <p:spPr>
          <a:xfrm>
            <a:off x="3411775" y="247650"/>
            <a:ext cx="5543550" cy="4648200"/>
          </a:xfrm>
          <a:prstGeom prst="rect">
            <a:avLst/>
          </a:prstGeom>
          <a:noFill/>
          <a:ln>
            <a:noFill/>
          </a:ln>
        </p:spPr>
      </p:pic>
      <p:sp>
        <p:nvSpPr>
          <p:cNvPr id="2" name="TextBox 1">
            <a:extLst>
              <a:ext uri="{FF2B5EF4-FFF2-40B4-BE49-F238E27FC236}">
                <a16:creationId xmlns:a16="http://schemas.microsoft.com/office/drawing/2014/main" id="{F2F39CAD-7479-48D0-B06D-02A98FC18393}"/>
              </a:ext>
            </a:extLst>
          </p:cNvPr>
          <p:cNvSpPr txBox="1"/>
          <p:nvPr/>
        </p:nvSpPr>
        <p:spPr>
          <a:xfrm>
            <a:off x="262890" y="247650"/>
            <a:ext cx="2880360" cy="1015663"/>
          </a:xfrm>
          <a:prstGeom prst="rect">
            <a:avLst/>
          </a:prstGeom>
          <a:noFill/>
        </p:spPr>
        <p:txBody>
          <a:bodyPr wrap="square" rtlCol="0">
            <a:spAutoFit/>
          </a:bodyPr>
          <a:lstStyle/>
          <a:p>
            <a:r>
              <a:rPr lang="en-GB" sz="2000" dirty="0"/>
              <a:t>The light streamed in through the window as bright as sunlight. </a:t>
            </a:r>
          </a:p>
        </p:txBody>
      </p:sp>
      <p:sp>
        <p:nvSpPr>
          <p:cNvPr id="7" name="TextBox 6">
            <a:extLst>
              <a:ext uri="{FF2B5EF4-FFF2-40B4-BE49-F238E27FC236}">
                <a16:creationId xmlns:a16="http://schemas.microsoft.com/office/drawing/2014/main" id="{08A938D1-3211-4A19-94BA-87E508BDBCFF}"/>
              </a:ext>
            </a:extLst>
          </p:cNvPr>
          <p:cNvSpPr txBox="1"/>
          <p:nvPr/>
        </p:nvSpPr>
        <p:spPr>
          <a:xfrm>
            <a:off x="262890" y="1840230"/>
            <a:ext cx="2880360" cy="1015663"/>
          </a:xfrm>
          <a:prstGeom prst="rect">
            <a:avLst/>
          </a:prstGeom>
          <a:noFill/>
        </p:spPr>
        <p:txBody>
          <a:bodyPr wrap="square" rtlCol="0">
            <a:spAutoFit/>
          </a:bodyPr>
          <a:lstStyle/>
          <a:p>
            <a:r>
              <a:rPr lang="en-GB" sz="2000" dirty="0"/>
              <a:t>The light streamed in through the window as bright as a torch. </a:t>
            </a:r>
          </a:p>
        </p:txBody>
      </p:sp>
      <p:sp>
        <p:nvSpPr>
          <p:cNvPr id="8" name="TextBox 7">
            <a:extLst>
              <a:ext uri="{FF2B5EF4-FFF2-40B4-BE49-F238E27FC236}">
                <a16:creationId xmlns:a16="http://schemas.microsoft.com/office/drawing/2014/main" id="{000D4078-2D3F-4C49-AC00-95401B1E9C36}"/>
              </a:ext>
            </a:extLst>
          </p:cNvPr>
          <p:cNvSpPr txBox="1"/>
          <p:nvPr/>
        </p:nvSpPr>
        <p:spPr>
          <a:xfrm>
            <a:off x="262890" y="3432810"/>
            <a:ext cx="2880360" cy="1015663"/>
          </a:xfrm>
          <a:prstGeom prst="rect">
            <a:avLst/>
          </a:prstGeom>
          <a:noFill/>
        </p:spPr>
        <p:txBody>
          <a:bodyPr wrap="square" rtlCol="0">
            <a:spAutoFit/>
          </a:bodyPr>
          <a:lstStyle/>
          <a:p>
            <a:r>
              <a:rPr lang="en-GB" sz="2000" dirty="0"/>
              <a:t>The bright light streamed in through the window.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Your turn to write! </a:t>
            </a:r>
            <a:endParaRPr/>
          </a:p>
        </p:txBody>
      </p:sp>
      <p:sp>
        <p:nvSpPr>
          <p:cNvPr id="147" name="Google Shape;147;p27"/>
          <p:cNvSpPr txBox="1">
            <a:spLocks noGrp="1"/>
          </p:cNvSpPr>
          <p:nvPr>
            <p:ph type="body" idx="1"/>
          </p:nvPr>
        </p:nvSpPr>
        <p:spPr>
          <a:xfrm>
            <a:off x="311700" y="1228675"/>
            <a:ext cx="5666190" cy="1194485"/>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t>Describe this picture using your notes.  Magpie other people’s great ideas, and use at least two similes. </a:t>
            </a:r>
            <a:endParaRPr dirty="0"/>
          </a:p>
        </p:txBody>
      </p:sp>
      <p:pic>
        <p:nvPicPr>
          <p:cNvPr id="4" name="Google Shape;119;p22">
            <a:extLst>
              <a:ext uri="{FF2B5EF4-FFF2-40B4-BE49-F238E27FC236}">
                <a16:creationId xmlns:a16="http://schemas.microsoft.com/office/drawing/2014/main" id="{80B2E0C3-0897-4CC1-88FC-7AE18C2DB68F}"/>
              </a:ext>
            </a:extLst>
          </p:cNvPr>
          <p:cNvPicPr preferRelativeResize="0"/>
          <p:nvPr/>
        </p:nvPicPr>
        <p:blipFill>
          <a:blip r:embed="rId3">
            <a:alphaModFix/>
          </a:blip>
          <a:stretch>
            <a:fillRect/>
          </a:stretch>
        </p:blipFill>
        <p:spPr>
          <a:xfrm>
            <a:off x="6174905" y="292850"/>
            <a:ext cx="2657395" cy="1946910"/>
          </a:xfrm>
          <a:prstGeom prst="rect">
            <a:avLst/>
          </a:prstGeom>
          <a:noFill/>
          <a:ln>
            <a:noFill/>
          </a:ln>
        </p:spPr>
      </p:pic>
      <p:sp>
        <p:nvSpPr>
          <p:cNvPr id="2" name="TextBox 1">
            <a:extLst>
              <a:ext uri="{FF2B5EF4-FFF2-40B4-BE49-F238E27FC236}">
                <a16:creationId xmlns:a16="http://schemas.microsoft.com/office/drawing/2014/main" id="{EE9D3703-D39C-48D3-BE1B-B976940934FD}"/>
              </a:ext>
            </a:extLst>
          </p:cNvPr>
          <p:cNvSpPr txBox="1"/>
          <p:nvPr/>
        </p:nvSpPr>
        <p:spPr>
          <a:xfrm>
            <a:off x="400050" y="2571750"/>
            <a:ext cx="8432250" cy="1969770"/>
          </a:xfrm>
          <a:prstGeom prst="rect">
            <a:avLst/>
          </a:prstGeom>
          <a:noFill/>
        </p:spPr>
        <p:txBody>
          <a:bodyPr wrap="square" rtlCol="0">
            <a:spAutoFit/>
          </a:bodyPr>
          <a:lstStyle/>
          <a:p>
            <a:pPr marL="0" lvl="0" indent="0" algn="l" rtl="0">
              <a:spcBef>
                <a:spcPts val="1200"/>
              </a:spcBef>
              <a:spcAft>
                <a:spcPts val="0"/>
              </a:spcAft>
              <a:buNone/>
            </a:pPr>
            <a:r>
              <a:rPr lang="en-GB" sz="1600" dirty="0"/>
              <a:t>Some things to consider:</a:t>
            </a:r>
          </a:p>
          <a:p>
            <a:pPr marL="457200" lvl="0" indent="-342900" algn="l" rtl="0">
              <a:spcBef>
                <a:spcPts val="1200"/>
              </a:spcBef>
              <a:spcAft>
                <a:spcPts val="0"/>
              </a:spcAft>
              <a:buSzPts val="1800"/>
              <a:buChar char="-"/>
            </a:pPr>
            <a:r>
              <a:rPr lang="en-GB" sz="1600" dirty="0"/>
              <a:t>Senses (don’t forget about smells, sounds or how things feel)</a:t>
            </a:r>
          </a:p>
          <a:p>
            <a:pPr marL="457200" lvl="0" indent="-342900" algn="l" rtl="0">
              <a:spcBef>
                <a:spcPts val="0"/>
              </a:spcBef>
              <a:spcAft>
                <a:spcPts val="0"/>
              </a:spcAft>
              <a:buSzPts val="1800"/>
              <a:buChar char="-"/>
            </a:pPr>
            <a:r>
              <a:rPr lang="en-GB" sz="1600" dirty="0"/>
              <a:t>Describe different aspects of the picture (the man, the books, the background, the scientific equipment or potions, the light… there are plenty of other things too!)</a:t>
            </a:r>
          </a:p>
          <a:p>
            <a:pPr marL="457200" lvl="0" indent="-342900" algn="l" rtl="0">
              <a:spcBef>
                <a:spcPts val="0"/>
              </a:spcBef>
              <a:spcAft>
                <a:spcPts val="0"/>
              </a:spcAft>
              <a:buSzPts val="1800"/>
              <a:buChar char="-"/>
            </a:pPr>
            <a:r>
              <a:rPr lang="en-GB" sz="1600" dirty="0"/>
              <a:t>Judge when to use similes and how many to use.  Do they add to the picture the reader gets in their head?</a:t>
            </a:r>
          </a:p>
          <a:p>
            <a:endParaRPr lang="en-GB"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0697B-0061-4C62-A592-C7DF18980E7F}"/>
              </a:ext>
            </a:extLst>
          </p:cNvPr>
          <p:cNvSpPr>
            <a:spLocks noGrp="1"/>
          </p:cNvSpPr>
          <p:nvPr>
            <p:ph type="title"/>
          </p:nvPr>
        </p:nvSpPr>
        <p:spPr/>
        <p:txBody>
          <a:bodyPr>
            <a:normAutofit fontScale="90000"/>
          </a:bodyPr>
          <a:lstStyle/>
          <a:p>
            <a:r>
              <a:rPr lang="en-GB" dirty="0"/>
              <a:t>Learning objectives:</a:t>
            </a:r>
          </a:p>
        </p:txBody>
      </p:sp>
      <p:sp>
        <p:nvSpPr>
          <p:cNvPr id="3" name="Text Placeholder 2">
            <a:extLst>
              <a:ext uri="{FF2B5EF4-FFF2-40B4-BE49-F238E27FC236}">
                <a16:creationId xmlns:a16="http://schemas.microsoft.com/office/drawing/2014/main" id="{8FD10491-DEBA-4986-8C67-8BD0AD511AEA}"/>
              </a:ext>
            </a:extLst>
          </p:cNvPr>
          <p:cNvSpPr>
            <a:spLocks noGrp="1"/>
          </p:cNvSpPr>
          <p:nvPr>
            <p:ph type="body" idx="1"/>
          </p:nvPr>
        </p:nvSpPr>
        <p:spPr>
          <a:xfrm>
            <a:off x="311700" y="1228675"/>
            <a:ext cx="4031700" cy="3340200"/>
          </a:xfrm>
        </p:spPr>
        <p:txBody>
          <a:bodyPr/>
          <a:lstStyle/>
          <a:p>
            <a:r>
              <a:rPr lang="en-GB" dirty="0"/>
              <a:t>To understand what a simile is.</a:t>
            </a:r>
          </a:p>
          <a:p>
            <a:r>
              <a:rPr lang="en-GB" dirty="0"/>
              <a:t>To evaluate similes for their effectiveness.</a:t>
            </a:r>
          </a:p>
          <a:p>
            <a:r>
              <a:rPr lang="en-GB" dirty="0"/>
              <a:t>To use similes wisely when writing. </a:t>
            </a:r>
          </a:p>
          <a:p>
            <a:endParaRPr lang="en-GB" dirty="0"/>
          </a:p>
        </p:txBody>
      </p:sp>
      <p:pic>
        <p:nvPicPr>
          <p:cNvPr id="4" name="Picture 3">
            <a:extLst>
              <a:ext uri="{FF2B5EF4-FFF2-40B4-BE49-F238E27FC236}">
                <a16:creationId xmlns:a16="http://schemas.microsoft.com/office/drawing/2014/main" id="{FC12331C-6C92-43C9-A592-2CC1DB79D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96170"/>
            <a:ext cx="4404660" cy="3340200"/>
          </a:xfrm>
          <a:prstGeom prst="rect">
            <a:avLst/>
          </a:prstGeom>
        </p:spPr>
      </p:pic>
    </p:spTree>
    <p:extLst>
      <p:ext uri="{BB962C8B-B14F-4D97-AF65-F5344CB8AC3E}">
        <p14:creationId xmlns:p14="http://schemas.microsoft.com/office/powerpoint/2010/main" val="1552564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xfrm>
            <a:off x="311700" y="641191"/>
            <a:ext cx="51930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RIGHT ANSWERS OR WRONG ANSWERS?</a:t>
            </a:r>
            <a:endParaRPr dirty="0"/>
          </a:p>
        </p:txBody>
      </p:sp>
      <p:pic>
        <p:nvPicPr>
          <p:cNvPr id="93" name="Google Shape;93;p19"/>
          <p:cNvPicPr preferRelativeResize="0"/>
          <p:nvPr/>
        </p:nvPicPr>
        <p:blipFill>
          <a:blip r:embed="rId3">
            <a:alphaModFix/>
          </a:blip>
          <a:stretch>
            <a:fillRect/>
          </a:stretch>
        </p:blipFill>
        <p:spPr>
          <a:xfrm rot="-5400000">
            <a:off x="4107689" y="1449762"/>
            <a:ext cx="5038249" cy="2243975"/>
          </a:xfrm>
          <a:prstGeom prst="rect">
            <a:avLst/>
          </a:prstGeom>
          <a:noFill/>
          <a:ln>
            <a:noFill/>
          </a:ln>
        </p:spPr>
      </p:pic>
      <p:sp>
        <p:nvSpPr>
          <p:cNvPr id="94" name="Google Shape;94;p19"/>
          <p:cNvSpPr txBox="1"/>
          <p:nvPr/>
        </p:nvSpPr>
        <p:spPr>
          <a:xfrm>
            <a:off x="7601100" y="4475275"/>
            <a:ext cx="1329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latin typeface="Source Code Pro"/>
                <a:ea typeface="Source Code Pro"/>
                <a:cs typeface="Source Code Pro"/>
                <a:sym typeface="Source Code Pro"/>
              </a:rPr>
              <a:t>Illustration by Kester Hughes</a:t>
            </a:r>
            <a:endParaRPr sz="900">
              <a:latin typeface="Source Code Pro"/>
              <a:ea typeface="Source Code Pro"/>
              <a:cs typeface="Source Code Pro"/>
              <a:sym typeface="Source Code Pro"/>
            </a:endParaRPr>
          </a:p>
        </p:txBody>
      </p:sp>
      <p:sp>
        <p:nvSpPr>
          <p:cNvPr id="95" name="Google Shape;95;p19"/>
          <p:cNvSpPr txBox="1"/>
          <p:nvPr/>
        </p:nvSpPr>
        <p:spPr>
          <a:xfrm>
            <a:off x="443175" y="1451651"/>
            <a:ext cx="5250900" cy="3201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Source Code Pro"/>
              <a:buAutoNum type="arabicPeriod"/>
            </a:pPr>
            <a:r>
              <a:rPr lang="en-GB" dirty="0">
                <a:latin typeface="Source Code Pro"/>
                <a:ea typeface="Source Code Pro"/>
                <a:cs typeface="Source Code Pro"/>
                <a:sym typeface="Source Code Pro"/>
              </a:rPr>
              <a:t>She’s wearing a yellow top.</a:t>
            </a:r>
            <a:endParaRPr dirty="0">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AutoNum type="arabicPeriod"/>
            </a:pPr>
            <a:r>
              <a:rPr lang="en-GB" dirty="0">
                <a:latin typeface="Source Code Pro"/>
                <a:ea typeface="Source Code Pro"/>
                <a:cs typeface="Source Code Pro"/>
                <a:sym typeface="Source Code Pro"/>
              </a:rPr>
              <a:t>She’s a time traveller.</a:t>
            </a:r>
            <a:endParaRPr dirty="0">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AutoNum type="arabicPeriod"/>
            </a:pPr>
            <a:r>
              <a:rPr lang="en-GB" dirty="0">
                <a:latin typeface="Source Code Pro"/>
                <a:ea typeface="Source Code Pro"/>
                <a:cs typeface="Source Code Pro"/>
                <a:sym typeface="Source Code Pro"/>
              </a:rPr>
              <a:t>She’s wearing blue trousers.</a:t>
            </a:r>
            <a:endParaRPr dirty="0">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AutoNum type="arabicPeriod"/>
            </a:pPr>
            <a:r>
              <a:rPr lang="en-GB" dirty="0">
                <a:latin typeface="Source Code Pro"/>
                <a:ea typeface="Source Code Pro"/>
                <a:cs typeface="Source Code Pro"/>
                <a:sym typeface="Source Code Pro"/>
              </a:rPr>
              <a:t>She’s a lion tamer at a zoo.</a:t>
            </a:r>
            <a:endParaRPr dirty="0">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AutoNum type="arabicPeriod"/>
            </a:pPr>
            <a:r>
              <a:rPr lang="en-GB" dirty="0">
                <a:latin typeface="Source Code Pro"/>
                <a:ea typeface="Source Code Pro"/>
                <a:cs typeface="Source Code Pro"/>
                <a:sym typeface="Source Code Pro"/>
              </a:rPr>
              <a:t>Her name is Ethel.</a:t>
            </a:r>
            <a:endParaRPr dirty="0">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AutoNum type="arabicPeriod"/>
            </a:pPr>
            <a:r>
              <a:rPr lang="en-GB" dirty="0">
                <a:latin typeface="Source Code Pro"/>
                <a:ea typeface="Source Code Pro"/>
                <a:cs typeface="Source Code Pro"/>
                <a:sym typeface="Source Code Pro"/>
              </a:rPr>
              <a:t>She’s an </a:t>
            </a:r>
            <a:r>
              <a:rPr lang="en-GB" dirty="0" err="1">
                <a:latin typeface="Source Code Pro"/>
                <a:ea typeface="Source Code Pro"/>
                <a:cs typeface="Source Code Pro"/>
                <a:sym typeface="Source Code Pro"/>
              </a:rPr>
              <a:t>olympic</a:t>
            </a:r>
            <a:r>
              <a:rPr lang="en-GB" dirty="0">
                <a:latin typeface="Source Code Pro"/>
                <a:ea typeface="Source Code Pro"/>
                <a:cs typeface="Source Code Pro"/>
                <a:sym typeface="Source Code Pro"/>
              </a:rPr>
              <a:t> wrestler.</a:t>
            </a:r>
            <a:endParaRPr dirty="0">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AutoNum type="arabicPeriod"/>
            </a:pPr>
            <a:r>
              <a:rPr lang="en-GB" dirty="0">
                <a:latin typeface="Source Code Pro"/>
                <a:ea typeface="Source Code Pro"/>
                <a:cs typeface="Source Code Pro"/>
                <a:sym typeface="Source Code Pro"/>
              </a:rPr>
              <a:t>She keeps stationery in her hair. </a:t>
            </a:r>
            <a:endParaRPr dirty="0">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AutoNum type="arabicPeriod"/>
            </a:pPr>
            <a:r>
              <a:rPr lang="en-GB" dirty="0">
                <a:latin typeface="Source Code Pro"/>
                <a:ea typeface="Source Code Pro"/>
                <a:cs typeface="Source Code Pro"/>
                <a:sym typeface="Source Code Pro"/>
              </a:rPr>
              <a:t>She calls everyone “dear”</a:t>
            </a:r>
            <a:endParaRPr dirty="0">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AutoNum type="arabicPeriod"/>
            </a:pPr>
            <a:r>
              <a:rPr lang="en-GB" dirty="0">
                <a:latin typeface="Source Code Pro"/>
                <a:ea typeface="Source Code Pro"/>
                <a:cs typeface="Source Code Pro"/>
                <a:sym typeface="Source Code Pro"/>
              </a:rPr>
              <a:t>She spends a lot of time thinking. </a:t>
            </a:r>
            <a:endParaRPr dirty="0">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AutoNum type="arabicPeriod"/>
            </a:pPr>
            <a:r>
              <a:rPr lang="en-GB" dirty="0">
                <a:latin typeface="Source Code Pro"/>
                <a:ea typeface="Source Code Pro"/>
                <a:cs typeface="Source Code Pro"/>
                <a:sym typeface="Source Code Pro"/>
              </a:rPr>
              <a:t>She’s very messy and disorganised. </a:t>
            </a:r>
            <a:endParaRPr dirty="0">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AutoNum type="arabicPeriod"/>
            </a:pPr>
            <a:r>
              <a:rPr lang="en-GB" dirty="0">
                <a:latin typeface="Source Code Pro"/>
                <a:ea typeface="Source Code Pro"/>
                <a:cs typeface="Source Code Pro"/>
                <a:sym typeface="Source Code Pro"/>
              </a:rPr>
              <a:t>Her laces are odd colours. </a:t>
            </a:r>
            <a:endParaRPr dirty="0">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AutoNum type="arabicPeriod"/>
            </a:pPr>
            <a:r>
              <a:rPr lang="en-GB" dirty="0">
                <a:latin typeface="Source Code Pro"/>
                <a:ea typeface="Source Code Pro"/>
                <a:cs typeface="Source Code Pro"/>
                <a:sym typeface="Source Code Pro"/>
              </a:rPr>
              <a:t>She’s got great eyesight. </a:t>
            </a:r>
            <a:endParaRPr dirty="0">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AutoNum type="arabicPeriod"/>
            </a:pPr>
            <a:r>
              <a:rPr lang="en-GB" dirty="0">
                <a:latin typeface="Source Code Pro"/>
                <a:ea typeface="Source Code Pro"/>
                <a:cs typeface="Source Code Pro"/>
                <a:sym typeface="Source Code Pro"/>
              </a:rPr>
              <a:t>She is horrible towards everyone. </a:t>
            </a:r>
            <a:endParaRPr dirty="0">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AutoNum type="arabicPeriod"/>
            </a:pPr>
            <a:r>
              <a:rPr lang="en-GB" dirty="0">
                <a:latin typeface="Source Code Pro"/>
                <a:ea typeface="Source Code Pro"/>
                <a:cs typeface="Source Code Pro"/>
                <a:sym typeface="Source Code Pro"/>
              </a:rPr>
              <a:t>She’s scatty and disorganised. </a:t>
            </a:r>
            <a:endParaRPr dirty="0">
              <a:latin typeface="Source Code Pro"/>
              <a:ea typeface="Source Code Pro"/>
              <a:cs typeface="Source Code Pro"/>
              <a:sym typeface="Source Code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lvl="0"/>
            <a:r>
              <a:rPr lang="en-GB" dirty="0"/>
              <a:t>key reading skills</a:t>
            </a:r>
            <a:endParaRPr dirty="0"/>
          </a:p>
        </p:txBody>
      </p:sp>
      <p:pic>
        <p:nvPicPr>
          <p:cNvPr id="71" name="Google Shape;71;p15"/>
          <p:cNvPicPr preferRelativeResize="0"/>
          <p:nvPr/>
        </p:nvPicPr>
        <p:blipFill>
          <a:blip r:embed="rId3">
            <a:alphaModFix/>
          </a:blip>
          <a:stretch>
            <a:fillRect/>
          </a:stretch>
        </p:blipFill>
        <p:spPr>
          <a:xfrm>
            <a:off x="456575" y="1093850"/>
            <a:ext cx="2467487" cy="1645776"/>
          </a:xfrm>
          <a:prstGeom prst="rect">
            <a:avLst/>
          </a:prstGeom>
          <a:noFill/>
          <a:ln>
            <a:noFill/>
          </a:ln>
        </p:spPr>
      </p:pic>
      <p:sp>
        <p:nvSpPr>
          <p:cNvPr id="72" name="Google Shape;72;p15"/>
          <p:cNvSpPr txBox="1"/>
          <p:nvPr/>
        </p:nvSpPr>
        <p:spPr>
          <a:xfrm>
            <a:off x="456575" y="2806775"/>
            <a:ext cx="2618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latin typeface="Source Code Pro"/>
                <a:ea typeface="Source Code Pro"/>
                <a:cs typeface="Source Code Pro"/>
                <a:sym typeface="Source Code Pro"/>
              </a:rPr>
              <a:t>Retrieval</a:t>
            </a:r>
            <a:endParaRPr sz="1800">
              <a:latin typeface="Source Code Pro"/>
              <a:ea typeface="Source Code Pro"/>
              <a:cs typeface="Source Code Pro"/>
              <a:sym typeface="Source Code Pro"/>
            </a:endParaRPr>
          </a:p>
        </p:txBody>
      </p:sp>
      <p:pic>
        <p:nvPicPr>
          <p:cNvPr id="73" name="Google Shape;73;p15"/>
          <p:cNvPicPr preferRelativeResize="0"/>
          <p:nvPr/>
        </p:nvPicPr>
        <p:blipFill>
          <a:blip r:embed="rId4">
            <a:alphaModFix/>
          </a:blip>
          <a:stretch>
            <a:fillRect/>
          </a:stretch>
        </p:blipFill>
        <p:spPr>
          <a:xfrm>
            <a:off x="3474813" y="1093850"/>
            <a:ext cx="2194365" cy="1645774"/>
          </a:xfrm>
          <a:prstGeom prst="rect">
            <a:avLst/>
          </a:prstGeom>
          <a:noFill/>
          <a:ln>
            <a:noFill/>
          </a:ln>
        </p:spPr>
      </p:pic>
      <p:sp>
        <p:nvSpPr>
          <p:cNvPr id="74" name="Google Shape;74;p15"/>
          <p:cNvSpPr txBox="1"/>
          <p:nvPr/>
        </p:nvSpPr>
        <p:spPr>
          <a:xfrm>
            <a:off x="3343950" y="2900775"/>
            <a:ext cx="23826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800">
                <a:solidFill>
                  <a:schemeClr val="dk2"/>
                </a:solidFill>
                <a:latin typeface="Source Code Pro"/>
                <a:ea typeface="Source Code Pro"/>
                <a:cs typeface="Source Code Pro"/>
                <a:sym typeface="Source Code Pro"/>
              </a:rPr>
              <a:t>Find or explain the meaning of words in context </a:t>
            </a:r>
            <a:endParaRPr sz="1800">
              <a:latin typeface="Source Code Pro"/>
              <a:ea typeface="Source Code Pro"/>
              <a:cs typeface="Source Code Pro"/>
              <a:sym typeface="Source Code Pro"/>
            </a:endParaRPr>
          </a:p>
        </p:txBody>
      </p:sp>
      <p:pic>
        <p:nvPicPr>
          <p:cNvPr id="75" name="Google Shape;75;p15"/>
          <p:cNvPicPr preferRelativeResize="0"/>
          <p:nvPr/>
        </p:nvPicPr>
        <p:blipFill>
          <a:blip r:embed="rId5">
            <a:alphaModFix/>
          </a:blip>
          <a:stretch>
            <a:fillRect/>
          </a:stretch>
        </p:blipFill>
        <p:spPr>
          <a:xfrm>
            <a:off x="6065783" y="1093850"/>
            <a:ext cx="2925814" cy="1645774"/>
          </a:xfrm>
          <a:prstGeom prst="rect">
            <a:avLst/>
          </a:prstGeom>
          <a:noFill/>
          <a:ln>
            <a:noFill/>
          </a:ln>
        </p:spPr>
      </p:pic>
      <p:sp>
        <p:nvSpPr>
          <p:cNvPr id="76" name="Google Shape;76;p15"/>
          <p:cNvSpPr txBox="1"/>
          <p:nvPr/>
        </p:nvSpPr>
        <p:spPr>
          <a:xfrm>
            <a:off x="6419300" y="2900775"/>
            <a:ext cx="2028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latin typeface="Source Code Pro"/>
                <a:ea typeface="Source Code Pro"/>
                <a:cs typeface="Source Code Pro"/>
                <a:sym typeface="Source Code Pro"/>
              </a:rPr>
              <a:t>Inference</a:t>
            </a:r>
            <a:endParaRPr sz="1800">
              <a:latin typeface="Source Code Pro"/>
              <a:ea typeface="Source Code Pro"/>
              <a:cs typeface="Source Code Pro"/>
              <a:sym typeface="Source Code Pro"/>
            </a:endParaRPr>
          </a:p>
        </p:txBody>
      </p:sp>
      <p:sp>
        <p:nvSpPr>
          <p:cNvPr id="77" name="Google Shape;77;p15"/>
          <p:cNvSpPr txBox="1"/>
          <p:nvPr/>
        </p:nvSpPr>
        <p:spPr>
          <a:xfrm>
            <a:off x="2854200" y="4216875"/>
            <a:ext cx="61374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800">
                <a:solidFill>
                  <a:schemeClr val="dk2"/>
                </a:solidFill>
                <a:latin typeface="Source Code Pro"/>
                <a:ea typeface="Source Code Pro"/>
                <a:cs typeface="Source Code Pro"/>
                <a:sym typeface="Source Code Pro"/>
              </a:rPr>
              <a:t>Understanding and explaining why the author has made certain choices </a:t>
            </a:r>
            <a:endParaRPr>
              <a:latin typeface="Source Code Pro"/>
              <a:ea typeface="Source Code Pro"/>
              <a:cs typeface="Source Code Pro"/>
              <a:sym typeface="Source Code Pro"/>
            </a:endParaRPr>
          </a:p>
        </p:txBody>
      </p:sp>
      <p:pic>
        <p:nvPicPr>
          <p:cNvPr id="78" name="Google Shape;78;p15"/>
          <p:cNvPicPr preferRelativeResize="0"/>
          <p:nvPr/>
        </p:nvPicPr>
        <p:blipFill rotWithShape="1">
          <a:blip r:embed="rId6">
            <a:alphaModFix/>
          </a:blip>
          <a:srcRect l="18416" t="10971" r="6043" b="13574"/>
          <a:stretch/>
        </p:blipFill>
        <p:spPr>
          <a:xfrm>
            <a:off x="145900" y="3335630"/>
            <a:ext cx="2618700" cy="1743790"/>
          </a:xfrm>
          <a:prstGeom prst="rect">
            <a:avLst/>
          </a:prstGeom>
          <a:noFill/>
          <a:ln>
            <a:noFill/>
          </a:ln>
        </p:spPr>
      </p:pic>
    </p:spTree>
    <p:extLst>
      <p:ext uri="{BB962C8B-B14F-4D97-AF65-F5344CB8AC3E}">
        <p14:creationId xmlns:p14="http://schemas.microsoft.com/office/powerpoint/2010/main" val="1835818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key WRITING skills</a:t>
            </a:r>
            <a:endParaRPr dirty="0"/>
          </a:p>
        </p:txBody>
      </p:sp>
      <p:pic>
        <p:nvPicPr>
          <p:cNvPr id="71" name="Google Shape;71;p15"/>
          <p:cNvPicPr preferRelativeResize="0"/>
          <p:nvPr/>
        </p:nvPicPr>
        <p:blipFill>
          <a:blip r:embed="rId3">
            <a:alphaModFix/>
          </a:blip>
          <a:stretch>
            <a:fillRect/>
          </a:stretch>
        </p:blipFill>
        <p:spPr>
          <a:xfrm>
            <a:off x="456575" y="1093850"/>
            <a:ext cx="2467487" cy="1645776"/>
          </a:xfrm>
          <a:prstGeom prst="rect">
            <a:avLst/>
          </a:prstGeom>
          <a:noFill/>
          <a:ln>
            <a:noFill/>
          </a:ln>
        </p:spPr>
      </p:pic>
      <p:sp>
        <p:nvSpPr>
          <p:cNvPr id="72" name="Google Shape;72;p15"/>
          <p:cNvSpPr txBox="1"/>
          <p:nvPr/>
        </p:nvSpPr>
        <p:spPr>
          <a:xfrm>
            <a:off x="456575" y="2806775"/>
            <a:ext cx="2618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latin typeface="Source Code Pro"/>
                <a:ea typeface="Source Code Pro"/>
                <a:cs typeface="Source Code Pro"/>
                <a:sym typeface="Source Code Pro"/>
              </a:rPr>
              <a:t>Retrieval</a:t>
            </a:r>
            <a:endParaRPr sz="1800">
              <a:latin typeface="Source Code Pro"/>
              <a:ea typeface="Source Code Pro"/>
              <a:cs typeface="Source Code Pro"/>
              <a:sym typeface="Source Code Pro"/>
            </a:endParaRPr>
          </a:p>
        </p:txBody>
      </p:sp>
      <p:pic>
        <p:nvPicPr>
          <p:cNvPr id="75" name="Google Shape;75;p15"/>
          <p:cNvPicPr preferRelativeResize="0"/>
          <p:nvPr/>
        </p:nvPicPr>
        <p:blipFill>
          <a:blip r:embed="rId4">
            <a:alphaModFix/>
          </a:blip>
          <a:stretch>
            <a:fillRect/>
          </a:stretch>
        </p:blipFill>
        <p:spPr>
          <a:xfrm>
            <a:off x="3109093" y="1125363"/>
            <a:ext cx="2925814" cy="1645774"/>
          </a:xfrm>
          <a:prstGeom prst="rect">
            <a:avLst/>
          </a:prstGeom>
          <a:noFill/>
          <a:ln>
            <a:noFill/>
          </a:ln>
        </p:spPr>
      </p:pic>
      <p:sp>
        <p:nvSpPr>
          <p:cNvPr id="76" name="Google Shape;76;p15"/>
          <p:cNvSpPr txBox="1"/>
          <p:nvPr/>
        </p:nvSpPr>
        <p:spPr>
          <a:xfrm>
            <a:off x="3733250" y="2800560"/>
            <a:ext cx="2028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dirty="0">
                <a:latin typeface="Source Code Pro"/>
                <a:ea typeface="Source Code Pro"/>
                <a:cs typeface="Source Code Pro"/>
                <a:sym typeface="Source Code Pro"/>
              </a:rPr>
              <a:t>Inference</a:t>
            </a:r>
            <a:endParaRPr sz="1800" dirty="0">
              <a:latin typeface="Source Code Pro"/>
              <a:ea typeface="Source Code Pro"/>
              <a:cs typeface="Source Code Pro"/>
              <a:sym typeface="Source Code Pro"/>
            </a:endParaRPr>
          </a:p>
        </p:txBody>
      </p:sp>
      <p:sp>
        <p:nvSpPr>
          <p:cNvPr id="77" name="Google Shape;77;p15"/>
          <p:cNvSpPr txBox="1"/>
          <p:nvPr/>
        </p:nvSpPr>
        <p:spPr>
          <a:xfrm>
            <a:off x="6219938" y="2800560"/>
            <a:ext cx="2956693" cy="161271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800">
                <a:solidFill>
                  <a:schemeClr val="dk2"/>
                </a:solidFill>
                <a:latin typeface="Source Code Pro"/>
                <a:ea typeface="Source Code Pro"/>
                <a:cs typeface="Source Code Pro"/>
                <a:sym typeface="Source Code Pro"/>
              </a:rPr>
              <a:t>Understanding and explaining why the author has made certain choices </a:t>
            </a:r>
            <a:endParaRPr>
              <a:latin typeface="Source Code Pro"/>
              <a:ea typeface="Source Code Pro"/>
              <a:cs typeface="Source Code Pro"/>
              <a:sym typeface="Source Code Pro"/>
            </a:endParaRPr>
          </a:p>
        </p:txBody>
      </p:sp>
      <p:pic>
        <p:nvPicPr>
          <p:cNvPr id="78" name="Google Shape;78;p15"/>
          <p:cNvPicPr preferRelativeResize="0"/>
          <p:nvPr/>
        </p:nvPicPr>
        <p:blipFill rotWithShape="1">
          <a:blip r:embed="rId5">
            <a:alphaModFix/>
          </a:blip>
          <a:srcRect l="18416" t="10971" r="6043" b="13574"/>
          <a:stretch/>
        </p:blipFill>
        <p:spPr>
          <a:xfrm>
            <a:off x="6219938" y="1093849"/>
            <a:ext cx="2618700" cy="16772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3"/>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t>Similes...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4"/>
          <p:cNvSpPr txBox="1">
            <a:spLocks noGrp="1"/>
          </p:cNvSpPr>
          <p:nvPr>
            <p:ph type="body" idx="1"/>
          </p:nvPr>
        </p:nvSpPr>
        <p:spPr>
          <a:xfrm>
            <a:off x="311700" y="697087"/>
            <a:ext cx="8520600" cy="47541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GB" dirty="0"/>
              <a:t>“like a floating, futuristic beetle, the drone moved closer</a:t>
            </a:r>
            <a:endParaRPr dirty="0"/>
          </a:p>
          <a:p>
            <a:pPr marL="0" lvl="0" indent="0" algn="l" rtl="0">
              <a:spcBef>
                <a:spcPts val="1200"/>
              </a:spcBef>
              <a:spcAft>
                <a:spcPts val="0"/>
              </a:spcAft>
              <a:buNone/>
            </a:pPr>
            <a:r>
              <a:rPr lang="en-GB" dirty="0"/>
              <a:t>“The </a:t>
            </a:r>
            <a:r>
              <a:rPr lang="en-GB" dirty="0" err="1"/>
              <a:t>Snibbug’s</a:t>
            </a:r>
            <a:r>
              <a:rPr lang="en-GB" dirty="0"/>
              <a:t> voice was as deep as an ogre’s because of all the cigarettes she chain-smoked.”</a:t>
            </a:r>
            <a:endParaRPr dirty="0"/>
          </a:p>
          <a:p>
            <a:pPr marL="0" lvl="0" indent="0" algn="l" rtl="0">
              <a:spcBef>
                <a:spcPts val="1200"/>
              </a:spcBef>
              <a:spcAft>
                <a:spcPts val="0"/>
              </a:spcAft>
              <a:buNone/>
            </a:pPr>
            <a:r>
              <a:rPr lang="en-GB" dirty="0"/>
              <a:t>“The orange glow of dawn began to spread across the sky like Kip’s favourite breakfast marmalade.”</a:t>
            </a:r>
            <a:endParaRPr dirty="0"/>
          </a:p>
          <a:p>
            <a:pPr marL="0" lvl="0" indent="0" algn="l" rtl="0">
              <a:spcBef>
                <a:spcPts val="1200"/>
              </a:spcBef>
              <a:spcAft>
                <a:spcPts val="0"/>
              </a:spcAft>
              <a:buNone/>
            </a:pPr>
            <a:r>
              <a:rPr lang="en-GB" dirty="0"/>
              <a:t>“</a:t>
            </a:r>
            <a:r>
              <a:rPr lang="en-GB" dirty="0" err="1"/>
              <a:t>Skycrackle</a:t>
            </a:r>
            <a:r>
              <a:rPr lang="en-GB" dirty="0"/>
              <a:t> raged in the sky above them, lighting up </a:t>
            </a:r>
            <a:r>
              <a:rPr lang="en-GB" dirty="0" err="1"/>
              <a:t>Thag’s</a:t>
            </a:r>
            <a:r>
              <a:rPr lang="en-GB" dirty="0"/>
              <a:t> skin with a violent glow.”</a:t>
            </a:r>
            <a:endParaRPr dirty="0"/>
          </a:p>
          <a:p>
            <a:pPr marL="0" lvl="0" indent="0" algn="l" rtl="0">
              <a:spcBef>
                <a:spcPts val="1200"/>
              </a:spcBef>
              <a:spcAft>
                <a:spcPts val="0"/>
              </a:spcAft>
              <a:buNone/>
            </a:pPr>
            <a:r>
              <a:rPr lang="en-GB" dirty="0"/>
              <a:t>“After an impatient hunt, he held up a chipped magnifying glass like the prized trophy of a lost civilisation.”</a:t>
            </a:r>
            <a:endParaRPr dirty="0"/>
          </a:p>
          <a:p>
            <a:pPr marL="0" lvl="0" indent="0" algn="l" rtl="0">
              <a:spcBef>
                <a:spcPts val="1200"/>
              </a:spcBef>
              <a:spcAft>
                <a:spcPts val="0"/>
              </a:spcAft>
              <a:buNone/>
            </a:pPr>
            <a:r>
              <a:rPr lang="en-GB" dirty="0"/>
              <a:t>“Swimming around the plants were the peacocks of the sea.”</a:t>
            </a:r>
            <a:endParaRPr dirty="0"/>
          </a:p>
          <a:p>
            <a:pPr marL="0" lvl="0" indent="0" algn="l" rtl="0">
              <a:spcBef>
                <a:spcPts val="1200"/>
              </a:spcBef>
              <a:spcAft>
                <a:spcPts val="0"/>
              </a:spcAft>
              <a:buNone/>
            </a:pPr>
            <a:r>
              <a:rPr lang="en-GB" dirty="0"/>
              <a:t>“And then his excitement returned like a boomerang.”</a:t>
            </a:r>
            <a:endParaRPr dirty="0"/>
          </a:p>
          <a:p>
            <a:pPr marL="0" lvl="0" indent="0" algn="l" rtl="0">
              <a:spcBef>
                <a:spcPts val="1200"/>
              </a:spcBef>
              <a:spcAft>
                <a:spcPts val="1200"/>
              </a:spcAft>
              <a:buNone/>
            </a:pPr>
            <a:r>
              <a:rPr lang="en-GB" dirty="0"/>
              <a:t>“Kip turned around to find a white line was materialising at their feet, forming a large circle that went all the way around the chamber a metre in from the curved wall.” </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311700" y="662963"/>
            <a:ext cx="8520600" cy="8010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GB" dirty="0"/>
              <a:t>Similes...</a:t>
            </a:r>
            <a:endParaRPr dirty="0"/>
          </a:p>
        </p:txBody>
      </p:sp>
      <p:sp>
        <p:nvSpPr>
          <p:cNvPr id="3" name="Explosion: 8 Points 2">
            <a:extLst>
              <a:ext uri="{FF2B5EF4-FFF2-40B4-BE49-F238E27FC236}">
                <a16:creationId xmlns:a16="http://schemas.microsoft.com/office/drawing/2014/main" id="{FE1EA938-D2F6-45F2-AB59-068DF8D118C0}"/>
              </a:ext>
            </a:extLst>
          </p:cNvPr>
          <p:cNvSpPr/>
          <p:nvPr/>
        </p:nvSpPr>
        <p:spPr>
          <a:xfrm rot="20974711">
            <a:off x="430702" y="726162"/>
            <a:ext cx="3514639" cy="2608173"/>
          </a:xfrm>
          <a:prstGeom prst="irregularSeal1">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…like…</a:t>
            </a:r>
          </a:p>
        </p:txBody>
      </p:sp>
      <p:sp>
        <p:nvSpPr>
          <p:cNvPr id="5" name="Explosion: 8 Points 4">
            <a:extLst>
              <a:ext uri="{FF2B5EF4-FFF2-40B4-BE49-F238E27FC236}">
                <a16:creationId xmlns:a16="http://schemas.microsoft.com/office/drawing/2014/main" id="{27ADA9D4-1CE1-4CF3-B501-6C7F48851110}"/>
              </a:ext>
            </a:extLst>
          </p:cNvPr>
          <p:cNvSpPr/>
          <p:nvPr/>
        </p:nvSpPr>
        <p:spPr>
          <a:xfrm rot="669764">
            <a:off x="3943334" y="1521218"/>
            <a:ext cx="4971089" cy="2857500"/>
          </a:xfrm>
          <a:prstGeom prst="irregularSeal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as… as…</a:t>
            </a:r>
          </a:p>
        </p:txBody>
      </p:sp>
      <p:sp>
        <p:nvSpPr>
          <p:cNvPr id="4" name="TextBox 3">
            <a:extLst>
              <a:ext uri="{FF2B5EF4-FFF2-40B4-BE49-F238E27FC236}">
                <a16:creationId xmlns:a16="http://schemas.microsoft.com/office/drawing/2014/main" id="{83FB0738-5965-4DDE-8F82-BED293D8AFB3}"/>
              </a:ext>
            </a:extLst>
          </p:cNvPr>
          <p:cNvSpPr txBox="1"/>
          <p:nvPr/>
        </p:nvSpPr>
        <p:spPr>
          <a:xfrm>
            <a:off x="605614" y="4309661"/>
            <a:ext cx="8625471" cy="523220"/>
          </a:xfrm>
          <a:prstGeom prst="rect">
            <a:avLst/>
          </a:prstGeom>
          <a:noFill/>
        </p:spPr>
        <p:txBody>
          <a:bodyPr wrap="square" rtlCol="0">
            <a:spAutoFit/>
          </a:bodyPr>
          <a:lstStyle/>
          <a:p>
            <a:r>
              <a:rPr lang="en-GB" sz="2800" dirty="0">
                <a:ln>
                  <a:solidFill>
                    <a:schemeClr val="accent1"/>
                  </a:solidFill>
                </a:ln>
                <a:solidFill>
                  <a:srgbClr val="CC6702"/>
                </a:solidFill>
              </a:rPr>
              <a:t>But why does an author choose to use a simile?</a:t>
            </a:r>
          </a:p>
        </p:txBody>
      </p:sp>
    </p:spTree>
    <p:extLst>
      <p:ext uri="{BB962C8B-B14F-4D97-AF65-F5344CB8AC3E}">
        <p14:creationId xmlns:p14="http://schemas.microsoft.com/office/powerpoint/2010/main" val="1991778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4"/>
          <p:cNvSpPr txBox="1">
            <a:spLocks noGrp="1"/>
          </p:cNvSpPr>
          <p:nvPr>
            <p:ph type="body" idx="1"/>
          </p:nvPr>
        </p:nvSpPr>
        <p:spPr>
          <a:xfrm>
            <a:off x="311700" y="871263"/>
            <a:ext cx="8520600" cy="3395939"/>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t>“like a floating, futuristic beetle, the drone moved closer.”</a:t>
            </a:r>
          </a:p>
          <a:p>
            <a:pPr marL="0" lvl="0" indent="0" algn="l" rtl="0">
              <a:spcBef>
                <a:spcPts val="1200"/>
              </a:spcBef>
              <a:spcAft>
                <a:spcPts val="0"/>
              </a:spcAft>
              <a:buNone/>
            </a:pPr>
            <a:r>
              <a:rPr lang="en-GB" dirty="0"/>
              <a:t>“The </a:t>
            </a:r>
            <a:r>
              <a:rPr lang="en-GB" dirty="0" err="1"/>
              <a:t>Snibbug’s</a:t>
            </a:r>
            <a:r>
              <a:rPr lang="en-GB" dirty="0"/>
              <a:t> voice was as deep as an ogre’s because of all the cigarettes she chain-smoked.”</a:t>
            </a:r>
            <a:endParaRPr dirty="0"/>
          </a:p>
          <a:p>
            <a:pPr marL="0" lvl="0" indent="0" algn="l" rtl="0">
              <a:spcBef>
                <a:spcPts val="1200"/>
              </a:spcBef>
              <a:spcAft>
                <a:spcPts val="0"/>
              </a:spcAft>
              <a:buNone/>
            </a:pPr>
            <a:r>
              <a:rPr lang="en-GB" dirty="0"/>
              <a:t>“The orange glow of dawn began to spread across the sky like Kip’s favourite breakfast marmalade.”</a:t>
            </a:r>
            <a:endParaRPr dirty="0"/>
          </a:p>
          <a:p>
            <a:pPr marL="0" lvl="0" indent="0" algn="l" rtl="0">
              <a:spcBef>
                <a:spcPts val="1200"/>
              </a:spcBef>
              <a:spcAft>
                <a:spcPts val="0"/>
              </a:spcAft>
              <a:buNone/>
            </a:pPr>
            <a:r>
              <a:rPr lang="en-GB" dirty="0"/>
              <a:t>“After an impatient hunt, he held up a chipped magnifying glass like the prized trophy of a lost civilisation.”</a:t>
            </a:r>
            <a:endParaRPr dirty="0"/>
          </a:p>
          <a:p>
            <a:pPr marL="0" lvl="0" indent="0" algn="l" rtl="0">
              <a:spcBef>
                <a:spcPts val="1200"/>
              </a:spcBef>
              <a:spcAft>
                <a:spcPts val="0"/>
              </a:spcAft>
              <a:buNone/>
            </a:pPr>
            <a:r>
              <a:rPr lang="en-GB" dirty="0"/>
              <a:t>“And then his excitement returned like a boomerang.”</a:t>
            </a:r>
            <a:endParaRPr dirty="0"/>
          </a:p>
        </p:txBody>
      </p:sp>
    </p:spTree>
    <p:extLst>
      <p:ext uri="{BB962C8B-B14F-4D97-AF65-F5344CB8AC3E}">
        <p14:creationId xmlns:p14="http://schemas.microsoft.com/office/powerpoint/2010/main" val="3144507987"/>
      </p:ext>
    </p:extLst>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2075</Words>
  <Application>Microsoft Office PowerPoint</Application>
  <PresentationFormat>On-screen Show (16:9)</PresentationFormat>
  <Paragraphs>133</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Source Code Pro</vt:lpstr>
      <vt:lpstr>Amatic SC</vt:lpstr>
      <vt:lpstr>Arial</vt:lpstr>
      <vt:lpstr>Beach Day</vt:lpstr>
      <vt:lpstr>The ten riddles of Eartha quicksmith</vt:lpstr>
      <vt:lpstr>Learning objectives:</vt:lpstr>
      <vt:lpstr>RIGHT ANSWERS OR WRONG ANSWERS?</vt:lpstr>
      <vt:lpstr>key reading skills</vt:lpstr>
      <vt:lpstr>key WRITING skills</vt:lpstr>
      <vt:lpstr>Similes...</vt:lpstr>
      <vt:lpstr>PowerPoint Presentation</vt:lpstr>
      <vt:lpstr>Similes...</vt:lpstr>
      <vt:lpstr>PowerPoint Presentation</vt:lpstr>
      <vt:lpstr>YOUR TURN!</vt:lpstr>
      <vt:lpstr>PowerPoint Presentation</vt:lpstr>
      <vt:lpstr>PowerPoint Presentation</vt:lpstr>
      <vt:lpstr>Your turn to write!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ten riddles of Eartha quicksmith</dc:title>
  <dc:creator>Louise Sheffield</dc:creator>
  <cp:lastModifiedBy>Marklar Marklar</cp:lastModifiedBy>
  <cp:revision>11</cp:revision>
  <dcterms:modified xsi:type="dcterms:W3CDTF">2022-01-07T17:43:28Z</dcterms:modified>
</cp:coreProperties>
</file>