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71" r:id="rId2"/>
    <p:sldId id="291" r:id="rId3"/>
    <p:sldId id="294" r:id="rId4"/>
    <p:sldId id="295" r:id="rId5"/>
    <p:sldId id="296" r:id="rId6"/>
    <p:sldId id="263" r:id="rId7"/>
    <p:sldId id="297" r:id="rId8"/>
    <p:sldId id="298" r:id="rId9"/>
    <p:sldId id="299" r:id="rId10"/>
    <p:sldId id="264" r:id="rId11"/>
    <p:sldId id="265" r:id="rId12"/>
    <p:sldId id="266" r:id="rId13"/>
    <p:sldId id="267" r:id="rId14"/>
    <p:sldId id="268" r:id="rId15"/>
    <p:sldId id="269" r:id="rId16"/>
    <p:sldId id="259" r:id="rId17"/>
    <p:sldId id="270" r:id="rId18"/>
    <p:sldId id="300" r:id="rId19"/>
  </p:sldIdLst>
  <p:sldSz cx="9144000" cy="5143500" type="screen16x9"/>
  <p:notesSz cx="6858000" cy="9144000"/>
  <p:embeddedFontLst>
    <p:embeddedFont>
      <p:font typeface="Amatic SC" panose="020B0604020202020204" charset="-79"/>
      <p:regular r:id="rId21"/>
      <p:bold r:id="rId22"/>
    </p:embeddedFont>
    <p:embeddedFont>
      <p:font typeface="Lora" panose="020B0604020202020204" charset="0"/>
      <p:regular r:id="rId23"/>
      <p:bold r:id="rId24"/>
      <p:italic r:id="rId25"/>
      <p:boldItalic r:id="rId26"/>
    </p:embeddedFont>
    <p:embeddedFont>
      <p:font typeface="Roboto" panose="020B0604020202020204" charset="0"/>
      <p:regular r:id="rId27"/>
      <p:bold r:id="rId28"/>
      <p:italic r:id="rId29"/>
      <p:boldItalic r:id="rId30"/>
    </p:embeddedFont>
    <p:embeddedFont>
      <p:font typeface="Source Code Pr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CDD"/>
    <a:srgbClr val="75C3E3"/>
    <a:srgbClr val="167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840390-D09F-430B-BD03-D6723A7F9343}">
  <a:tblStyle styleId="{B9840390-D09F-430B-BD03-D6723A7F93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87" autoAdjust="0"/>
  </p:normalViewPr>
  <p:slideViewPr>
    <p:cSldViewPr snapToGrid="0">
      <p:cViewPr>
        <p:scale>
          <a:sx n="66" d="100"/>
          <a:sy n="66" d="100"/>
        </p:scale>
        <p:origin x="564" y="125"/>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d970e7f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d970e7f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session can be completed independently of the other sessions in this series.  It focuses on some of the vocabulary used in the book, looks at ways of learning new words or finding the meaning of new words and then asks students to create their own words that can then fire their imagination: these new words create new concepts which in turn can lead to new ideas and </a:t>
            </a:r>
            <a:r>
              <a:rPr lang="en-GB"/>
              <a:t>new stories.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605c5359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605c535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Before we look at the vocabulary in detail, we need to make sure we understand the passage. </a:t>
            </a:r>
          </a:p>
          <a:p>
            <a:pPr marL="0" lvl="0" indent="0" algn="l" rtl="0">
              <a:spcBef>
                <a:spcPts val="0"/>
              </a:spcBef>
              <a:spcAft>
                <a:spcPts val="0"/>
              </a:spcAft>
              <a:buNone/>
            </a:pPr>
            <a:r>
              <a:rPr lang="en-GB" dirty="0"/>
              <a:t>Encourage students to reflect on whether questions demand retrieval or inference.  </a:t>
            </a:r>
          </a:p>
          <a:p>
            <a:pPr marL="0" lvl="0" indent="0" algn="l" rtl="0">
              <a:spcBef>
                <a:spcPts val="0"/>
              </a:spcBef>
              <a:spcAft>
                <a:spcPts val="0"/>
              </a:spcAft>
              <a:buNone/>
            </a:pPr>
            <a:r>
              <a:rPr lang="en-GB" dirty="0"/>
              <a:t>The final question can be written as a paragraph, and time can be spent looking at how quotations from the text can be used to evidence an answer.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6abdadd3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6abdadd3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Here are 12 words that are used within this passage. </a:t>
            </a:r>
          </a:p>
          <a:p>
            <a:pPr marL="0" lvl="0" indent="0" algn="l" rtl="0">
              <a:spcBef>
                <a:spcPts val="0"/>
              </a:spcBef>
              <a:spcAft>
                <a:spcPts val="0"/>
              </a:spcAft>
              <a:buNone/>
            </a:pPr>
            <a:r>
              <a:rPr lang="en-GB" dirty="0"/>
              <a:t>Do any have anything in common?</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Discuss with students the following:</a:t>
            </a:r>
          </a:p>
          <a:p>
            <a:pPr marL="0" lvl="0" indent="0" algn="l" rtl="0">
              <a:spcBef>
                <a:spcPts val="0"/>
              </a:spcBef>
              <a:spcAft>
                <a:spcPts val="0"/>
              </a:spcAft>
              <a:buNone/>
            </a:pPr>
            <a:r>
              <a:rPr lang="en-GB" dirty="0"/>
              <a:t>Column 1 – these are all compound words e.g. </a:t>
            </a:r>
            <a:r>
              <a:rPr lang="en-GB" dirty="0" err="1"/>
              <a:t>future+scope</a:t>
            </a:r>
            <a:r>
              <a:rPr lang="en-GB" dirty="0"/>
              <a:t> which can help us work out the meaning</a:t>
            </a:r>
          </a:p>
          <a:p>
            <a:pPr marL="0" lvl="0" indent="0" algn="l" rtl="0">
              <a:spcBef>
                <a:spcPts val="0"/>
              </a:spcBef>
              <a:spcAft>
                <a:spcPts val="0"/>
              </a:spcAft>
              <a:buNone/>
            </a:pPr>
            <a:r>
              <a:rPr lang="en-GB" dirty="0"/>
              <a:t>Column 2 – you can find the root word of all of these, e.g. peril, which can help us work out the meaning.</a:t>
            </a:r>
          </a:p>
          <a:p>
            <a:pPr marL="0" lvl="0" indent="0" algn="l" rtl="0">
              <a:spcBef>
                <a:spcPts val="0"/>
              </a:spcBef>
              <a:spcAft>
                <a:spcPts val="0"/>
              </a:spcAft>
              <a:buNone/>
            </a:pPr>
            <a:r>
              <a:rPr lang="en-GB" dirty="0"/>
              <a:t>Column 3 – without knowing the context, it is hard – impossible? – to work these out.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6abdadd3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6abdadd3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Using root words when we are finding the meaning of new vocabulary.</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dirty="0"/>
              <a:t>Discuss root words – peril, vigil, valour, victor(y)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Find in dictionary and use these to work out the meaning of these words.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adbdb1b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adbdb1b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startAt="2"/>
            </a:pPr>
            <a:r>
              <a:rPr lang="en-GB" dirty="0"/>
              <a:t>Can you work out the meaning of these words in context?</a:t>
            </a:r>
          </a:p>
          <a:p>
            <a:pPr marL="228600" lvl="0" indent="-228600" algn="l" rtl="0">
              <a:spcBef>
                <a:spcPts val="0"/>
              </a:spcBef>
              <a:spcAft>
                <a:spcPts val="0"/>
              </a:spcAft>
              <a:buAutoNum type="arabicPeriod" startAt="2"/>
            </a:pPr>
            <a:endParaRPr lang="en-GB" dirty="0"/>
          </a:p>
          <a:p>
            <a:pPr marL="0" lvl="0" indent="0" algn="l" rtl="0">
              <a:spcBef>
                <a:spcPts val="0"/>
              </a:spcBef>
              <a:spcAft>
                <a:spcPts val="0"/>
              </a:spcAft>
              <a:buNone/>
            </a:pPr>
            <a:r>
              <a:rPr lang="en-GB" dirty="0"/>
              <a:t>Use a dictionary to check your ideas.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adbdb1b0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adbdb1b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startAt="3"/>
            </a:pPr>
            <a:r>
              <a:rPr lang="en-GB" dirty="0"/>
              <a:t>Only one of these </a:t>
            </a:r>
            <a:r>
              <a:rPr lang="en-GB"/>
              <a:t>can be found </a:t>
            </a:r>
            <a:r>
              <a:rPr lang="en-GB" dirty="0"/>
              <a:t>in the dictionary </a:t>
            </a:r>
            <a:r>
              <a:rPr lang="en-GB"/>
              <a:t>– the rest </a:t>
            </a:r>
            <a:r>
              <a:rPr lang="en-GB" dirty="0"/>
              <a:t>are Loris Owen’s creations!</a:t>
            </a:r>
          </a:p>
          <a:p>
            <a:pPr marL="228600" lvl="0" indent="-228600" algn="l" rtl="0">
              <a:spcBef>
                <a:spcPts val="0"/>
              </a:spcBef>
              <a:spcAft>
                <a:spcPts val="0"/>
              </a:spcAft>
              <a:buAutoNum type="arabicPeriod" startAt="3"/>
            </a:pPr>
            <a:endParaRPr lang="en-GB" dirty="0"/>
          </a:p>
          <a:p>
            <a:pPr marL="0" lvl="0" indent="0" algn="l" rtl="0">
              <a:spcBef>
                <a:spcPts val="0"/>
              </a:spcBef>
              <a:spcAft>
                <a:spcPts val="0"/>
              </a:spcAft>
              <a:buNone/>
            </a:pPr>
            <a:r>
              <a:rPr lang="en-GB" dirty="0"/>
              <a:t>Can you work out what they might mean?  Can you find them in the passage?  Do you still think your first idea was right?</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adbdb1b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adbdb1b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Now it’s our turn to be creative!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Use one from the red and one from the blue to make a compound word.  Is the meaning of your new word obvious?  Some will work better than others.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d86a22871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d86a22871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Some examples…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1373a94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d1373a94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97436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055ac5e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055ac5e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session 1, we used this slide to look at different skills we use when we read, both in assessments but also in every day reading for pleasure.  </a:t>
            </a:r>
          </a:p>
          <a:p>
            <a:pPr marL="0" lvl="0" indent="0" algn="l" rtl="0">
              <a:spcBef>
                <a:spcPts val="0"/>
              </a:spcBef>
              <a:spcAft>
                <a:spcPts val="0"/>
              </a:spcAft>
              <a:buNone/>
            </a:pPr>
            <a:r>
              <a:rPr lang="en-GB" dirty="0"/>
              <a:t>If students are confident in these now, this can be a very brief reminder.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reminder if needed:</a:t>
            </a:r>
          </a:p>
          <a:p>
            <a:pPr marL="0" lvl="0" indent="0" algn="l" rtl="0">
              <a:spcBef>
                <a:spcPts val="0"/>
              </a:spcBef>
              <a:spcAft>
                <a:spcPts val="0"/>
              </a:spcAft>
              <a:buNone/>
            </a:pPr>
            <a:r>
              <a:rPr lang="en-GB" dirty="0"/>
              <a:t>Retrieval – you “fetch” a piece of information from a text.  This is something that is explicitly stated and has to be found (and brought back to the question, hence the picture of a dog playing fetch.)  An example might be (from extract 1 below), How long was it until chess club started?  The answer is found directly in the text – “Chess club didn’t start for twenty minutes.”</a:t>
            </a:r>
          </a:p>
          <a:p>
            <a:pPr marL="0" lvl="0" indent="0" algn="l" rtl="0">
              <a:spcBef>
                <a:spcPts val="0"/>
              </a:spcBef>
              <a:spcAft>
                <a:spcPts val="0"/>
              </a:spcAft>
              <a:buNone/>
            </a:pPr>
            <a:r>
              <a:rPr lang="en-GB" dirty="0"/>
              <a:t>Inference – this is where the reader has to work something out from what the author has implied.  So in extract 1 below, we might be able to work out how Kip was feeling at different points from words like “challenged”, “a sense of unease”, his “hideout” and answer questions on that.  The reader has to be more of a detective for inference questions than for retrieval.  As a child grows, we expect more inference and less retrieval.</a:t>
            </a:r>
          </a:p>
          <a:p>
            <a:pPr marL="0" lvl="0" indent="0" algn="l" rtl="0">
              <a:spcBef>
                <a:spcPts val="0"/>
              </a:spcBef>
              <a:spcAft>
                <a:spcPts val="0"/>
              </a:spcAft>
              <a:buNone/>
            </a:pPr>
            <a:r>
              <a:rPr lang="en-GB" dirty="0"/>
              <a:t>Finding and explaining the meaning of words in context:  When we read, we rely on an understanding of the words we read to give meaning.  But when we come across a word that is unfamiliar or we don’t know, we use clues such as the root word, prefixes and suffixes and the context of the sentence to work out the meaning.  When answering questions in an assessment, we are often asked to explain the meaning of words or find synonyms and antonyms. </a:t>
            </a:r>
          </a:p>
          <a:p>
            <a:pPr marL="0" lvl="0" indent="0" algn="l" rtl="0">
              <a:spcBef>
                <a:spcPts val="0"/>
              </a:spcBef>
              <a:spcAft>
                <a:spcPts val="0"/>
              </a:spcAft>
              <a:buNone/>
            </a:pPr>
            <a:r>
              <a:rPr lang="en-GB" dirty="0"/>
              <a:t>Understanding and explaining the choices an author has made is probably the most complex of these four skills, and as such is assessed to some extent in Year 6, but the focus shifts more to this area as students progress through secondary.  Authors choose specific vocabulary, punctuation, sentence length, as well as literary devices such as metaphor, personification, pun or pathetic fallacy.  These are designed to impact the reader in a certain way e.g. short sentences might raise the tension within a passage, and a key skill within reading is to work out what the author’s intention might be when particular choices are made, and the impact that they are intending those choices to have on the reader.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When teaching, being specific about the skills we are using is part of metacognition – learning how we learn – and can help students become more reflective.  This slide can provide an introduction to this, however the lesson can be taught without this. </a:t>
            </a:r>
            <a:endParaRPr dirty="0"/>
          </a:p>
        </p:txBody>
      </p:sp>
    </p:spTree>
    <p:extLst>
      <p:ext uri="{BB962C8B-B14F-4D97-AF65-F5344CB8AC3E}">
        <p14:creationId xmlns:p14="http://schemas.microsoft.com/office/powerpoint/2010/main" val="38747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055ac5e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055ac5e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823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Talk about a moth – ball or a ball – moth and how the creature changes from one to the other, with a change in purpose as it changes. </a:t>
            </a:r>
          </a:p>
        </p:txBody>
      </p:sp>
    </p:spTree>
    <p:extLst>
      <p:ext uri="{BB962C8B-B14F-4D97-AF65-F5344CB8AC3E}">
        <p14:creationId xmlns:p14="http://schemas.microsoft.com/office/powerpoint/2010/main" val="158129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d605c5359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d605c5359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9251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9191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668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dirty="0"/>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63C42D6-2D07-409E-9257-5D75CF62511F}"/>
              </a:ext>
            </a:extLst>
          </p:cNvPr>
          <p:cNvPicPr>
            <a:picLocks noChangeAspect="1"/>
          </p:cNvPicPr>
          <p:nvPr userDrawn="1"/>
        </p:nvPicPr>
        <p:blipFill>
          <a:blip r:embed="rId13"/>
          <a:stretch>
            <a:fillRect/>
          </a:stretch>
        </p:blipFill>
        <p:spPr>
          <a:xfrm>
            <a:off x="0" y="0"/>
            <a:ext cx="9144000" cy="5143500"/>
          </a:xfrm>
          <a:prstGeom prst="rect">
            <a:avLst/>
          </a:prstGeom>
        </p:spPr>
      </p:pic>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t>The ten riddles of </a:t>
            </a:r>
            <a:r>
              <a:rPr lang="en-GB" dirty="0" err="1"/>
              <a:t>Eartha</a:t>
            </a:r>
            <a:r>
              <a:rPr lang="en-GB" dirty="0"/>
              <a:t> </a:t>
            </a:r>
            <a:r>
              <a:rPr lang="en-GB" dirty="0" err="1"/>
              <a:t>quicksmith</a:t>
            </a:r>
            <a:endParaRPr dirty="0"/>
          </a:p>
        </p:txBody>
      </p:sp>
      <p:sp>
        <p:nvSpPr>
          <p:cNvPr id="57" name="Google Shape;57;p13"/>
          <p:cNvSpPr txBox="1">
            <a:spLocks noGrp="1"/>
          </p:cNvSpPr>
          <p:nvPr>
            <p:ph type="subTitle" idx="1"/>
          </p:nvPr>
        </p:nvSpPr>
        <p:spPr>
          <a:xfrm>
            <a:off x="311700" y="3444922"/>
            <a:ext cx="8520600" cy="1698577"/>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t>Session 3 – focus on vocabulary</a:t>
            </a:r>
          </a:p>
          <a:p>
            <a:pPr marL="0" lvl="0" indent="0" algn="ctr" rtl="0">
              <a:spcBef>
                <a:spcPts val="0"/>
              </a:spcBef>
              <a:spcAft>
                <a:spcPts val="0"/>
              </a:spcAft>
              <a:buNone/>
            </a:pPr>
            <a:endParaRPr lang="en-GB" dirty="0"/>
          </a:p>
          <a:p>
            <a:pPr marL="0" lvl="0" indent="0" algn="ctr" rtl="0">
              <a:spcBef>
                <a:spcPts val="0"/>
              </a:spcBef>
              <a:spcAft>
                <a:spcPts val="0"/>
              </a:spcAft>
              <a:buNone/>
            </a:pPr>
            <a:r>
              <a:rPr lang="en-GB" sz="1600" dirty="0"/>
              <a:t>Rebecca Hughes in association with </a:t>
            </a:r>
          </a:p>
          <a:p>
            <a:pPr marL="0" lvl="0" indent="0" algn="ctr" rtl="0">
              <a:spcBef>
                <a:spcPts val="0"/>
              </a:spcBef>
              <a:spcAft>
                <a:spcPts val="0"/>
              </a:spcAft>
              <a:buNone/>
            </a:pPr>
            <a:r>
              <a:rPr lang="en-GB" sz="1600" dirty="0"/>
              <a:t>Impress the Examiner </a:t>
            </a:r>
            <a:endParaRPr sz="1600" dirty="0"/>
          </a:p>
        </p:txBody>
      </p:sp>
      <p:pic>
        <p:nvPicPr>
          <p:cNvPr id="2" name="Picture 1"/>
          <p:cNvPicPr>
            <a:picLocks noChangeAspect="1"/>
          </p:cNvPicPr>
          <p:nvPr/>
        </p:nvPicPr>
        <p:blipFill>
          <a:blip r:embed="rId3"/>
          <a:stretch>
            <a:fillRect/>
          </a:stretch>
        </p:blipFill>
        <p:spPr>
          <a:xfrm>
            <a:off x="311700" y="1855163"/>
            <a:ext cx="1552452" cy="2454773"/>
          </a:xfrm>
          <a:prstGeom prst="rect">
            <a:avLst/>
          </a:prstGeom>
        </p:spPr>
      </p:pic>
      <p:pic>
        <p:nvPicPr>
          <p:cNvPr id="1028" name="Picture 4" descr="The Ten Riddles of Eartha Quicksmith - PINKY TOY | Firefly 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523" y="1866400"/>
            <a:ext cx="1575777" cy="2432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ExC7vRC3HvNpfoa8V8pM5BwA1evI91JRmdfBrKHOx353xuUwPZRYJrdU8yA_WZ0aYiNXg4_O36rmZ6WSl5_JBsStk4emSRG-uWTRz4aLz7wURAzUQZaGBtdlzcwBYzxdSA96u653X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770" y="4603283"/>
            <a:ext cx="961292" cy="540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415123"/>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Understanding the text </a:t>
            </a:r>
            <a:endParaRPr/>
          </a:p>
        </p:txBody>
      </p:sp>
      <p:sp>
        <p:nvSpPr>
          <p:cNvPr id="117" name="Google Shape;117;p21"/>
          <p:cNvSpPr txBox="1">
            <a:spLocks noGrp="1"/>
          </p:cNvSpPr>
          <p:nvPr>
            <p:ph type="body" idx="1"/>
          </p:nvPr>
        </p:nvSpPr>
        <p:spPr>
          <a:xfrm>
            <a:off x="311700" y="1228675"/>
            <a:ext cx="8520600" cy="355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solidFill>
                  <a:srgbClr val="000000"/>
                </a:solidFill>
                <a:latin typeface="Arial"/>
                <a:ea typeface="Arial"/>
                <a:cs typeface="Arial"/>
                <a:sym typeface="Arial"/>
              </a:rPr>
              <a:t>Eartha Quicksmith disappeared 400 years ago and wrote a letter - the day has arrived. </a:t>
            </a:r>
            <a:endParaRPr sz="1500">
              <a:solidFill>
                <a:srgbClr val="000000"/>
              </a:solidFill>
              <a:latin typeface="Arial"/>
              <a:ea typeface="Arial"/>
              <a:cs typeface="Arial"/>
              <a:sym typeface="Arial"/>
            </a:endParaRPr>
          </a:p>
          <a:p>
            <a:pPr marL="0" lvl="0" indent="0" algn="l" rtl="0">
              <a:spcBef>
                <a:spcPts val="1200"/>
              </a:spcBef>
              <a:spcAft>
                <a:spcPts val="0"/>
              </a:spcAft>
              <a:buNone/>
            </a:pPr>
            <a:r>
              <a:rPr lang="en-GB" sz="1500">
                <a:solidFill>
                  <a:srgbClr val="000000"/>
                </a:solidFill>
                <a:latin typeface="Arial"/>
                <a:ea typeface="Arial"/>
                <a:cs typeface="Arial"/>
                <a:sym typeface="Arial"/>
              </a:rPr>
              <a:t>Use the Google Form or these questions here...</a:t>
            </a:r>
            <a:endParaRPr sz="1500">
              <a:solidFill>
                <a:srgbClr val="000000"/>
              </a:solidFill>
              <a:latin typeface="Arial"/>
              <a:ea typeface="Arial"/>
              <a:cs typeface="Arial"/>
              <a:sym typeface="Arial"/>
            </a:endParaRPr>
          </a:p>
          <a:p>
            <a:pPr marL="457200" lvl="0" indent="-323850" algn="l" rtl="0">
              <a:spcBef>
                <a:spcPts val="120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Who reads the letter out to the students and professors? </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What did Eartha do on the same day as writing this letter? </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Why did Eartha Quicksmith burn down her invention house? </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How did she know what was going to happen?</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Eartha says there is a short period of time where they will be able to find her ideas.  What does Eartha tell them they have to look for?</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What have they got to do to find this item?</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How many days do they have to find this item? </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AutoNum type="arabicPeriod"/>
            </a:pPr>
            <a:r>
              <a:rPr lang="en-GB" sz="1500">
                <a:solidFill>
                  <a:srgbClr val="000000"/>
                </a:solidFill>
                <a:latin typeface="Arial"/>
                <a:ea typeface="Arial"/>
                <a:cs typeface="Arial"/>
                <a:sym typeface="Arial"/>
              </a:rPr>
              <a:t>Is this going to be an easy task?  Give evidence from the text to support your answer. </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Focus on vocabulary</a:t>
            </a:r>
            <a:endParaRPr dirty="0"/>
          </a:p>
        </p:txBody>
      </p:sp>
      <p:graphicFrame>
        <p:nvGraphicFramePr>
          <p:cNvPr id="123" name="Google Shape;123;p22"/>
          <p:cNvGraphicFramePr/>
          <p:nvPr>
            <p:extLst>
              <p:ext uri="{D42A27DB-BD31-4B8C-83A1-F6EECF244321}">
                <p14:modId xmlns:p14="http://schemas.microsoft.com/office/powerpoint/2010/main" val="1304620265"/>
              </p:ext>
            </p:extLst>
          </p:nvPr>
        </p:nvGraphicFramePr>
        <p:xfrm>
          <a:off x="462350" y="1518590"/>
          <a:ext cx="8017875" cy="3172000"/>
        </p:xfrm>
        <a:graphic>
          <a:graphicData uri="http://schemas.openxmlformats.org/drawingml/2006/table">
            <a:tbl>
              <a:tblPr>
                <a:noFill/>
                <a:tableStyleId>{B9840390-D09F-430B-BD03-D6723A7F9343}</a:tableStyleId>
              </a:tblPr>
              <a:tblGrid>
                <a:gridCol w="2672625">
                  <a:extLst>
                    <a:ext uri="{9D8B030D-6E8A-4147-A177-3AD203B41FA5}">
                      <a16:colId xmlns:a16="http://schemas.microsoft.com/office/drawing/2014/main" val="20000"/>
                    </a:ext>
                  </a:extLst>
                </a:gridCol>
                <a:gridCol w="2672625">
                  <a:extLst>
                    <a:ext uri="{9D8B030D-6E8A-4147-A177-3AD203B41FA5}">
                      <a16:colId xmlns:a16="http://schemas.microsoft.com/office/drawing/2014/main" val="20001"/>
                    </a:ext>
                  </a:extLst>
                </a:gridCol>
                <a:gridCol w="2672625">
                  <a:extLst>
                    <a:ext uri="{9D8B030D-6E8A-4147-A177-3AD203B41FA5}">
                      <a16:colId xmlns:a16="http://schemas.microsoft.com/office/drawing/2014/main" val="20002"/>
                    </a:ext>
                  </a:extLst>
                </a:gridCol>
              </a:tblGrid>
              <a:tr h="634400">
                <a:tc>
                  <a:txBody>
                    <a:bodyPr/>
                    <a:lstStyle/>
                    <a:p>
                      <a:pPr marL="0" lvl="0" indent="0" algn="ctr" rtl="0">
                        <a:spcBef>
                          <a:spcPts val="0"/>
                        </a:spcBef>
                        <a:spcAft>
                          <a:spcPts val="0"/>
                        </a:spcAft>
                        <a:buNone/>
                      </a:pPr>
                      <a:r>
                        <a:rPr lang="en-GB" sz="1700" b="1" dirty="0"/>
                        <a:t>1</a:t>
                      </a:r>
                      <a:endParaRPr sz="17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67BCDD"/>
                    </a:solidFill>
                  </a:tcPr>
                </a:tc>
                <a:tc>
                  <a:txBody>
                    <a:bodyPr/>
                    <a:lstStyle/>
                    <a:p>
                      <a:pPr marL="0" lvl="0" indent="0" algn="ctr" rtl="0">
                        <a:spcBef>
                          <a:spcPts val="0"/>
                        </a:spcBef>
                        <a:spcAft>
                          <a:spcPts val="0"/>
                        </a:spcAft>
                        <a:buNone/>
                      </a:pPr>
                      <a:r>
                        <a:rPr lang="en-GB" sz="1700" b="1" dirty="0"/>
                        <a:t>2</a:t>
                      </a:r>
                      <a:endParaRPr sz="17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67BCDD"/>
                    </a:solidFill>
                  </a:tcPr>
                </a:tc>
                <a:tc>
                  <a:txBody>
                    <a:bodyPr/>
                    <a:lstStyle/>
                    <a:p>
                      <a:pPr marL="0" lvl="0" indent="0" algn="ctr" rtl="0">
                        <a:spcBef>
                          <a:spcPts val="0"/>
                        </a:spcBef>
                        <a:spcAft>
                          <a:spcPts val="0"/>
                        </a:spcAft>
                        <a:buNone/>
                      </a:pPr>
                      <a:r>
                        <a:rPr lang="en-GB" sz="1700" b="1" dirty="0"/>
                        <a:t>3</a:t>
                      </a:r>
                      <a:endParaRPr sz="17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67BCDD"/>
                    </a:solidFill>
                  </a:tcPr>
                </a:tc>
                <a:extLst>
                  <a:ext uri="{0D108BD9-81ED-4DB2-BD59-A6C34878D82A}">
                    <a16:rowId xmlns:a16="http://schemas.microsoft.com/office/drawing/2014/main" val="10000"/>
                  </a:ext>
                </a:extLst>
              </a:tr>
              <a:tr h="634400">
                <a:tc>
                  <a:txBody>
                    <a:bodyPr/>
                    <a:lstStyle/>
                    <a:p>
                      <a:pPr marL="0" lvl="0" indent="0" algn="ctr" rtl="0">
                        <a:spcBef>
                          <a:spcPts val="0"/>
                        </a:spcBef>
                        <a:spcAft>
                          <a:spcPts val="0"/>
                        </a:spcAft>
                        <a:buNone/>
                      </a:pPr>
                      <a:r>
                        <a:rPr lang="en-GB" sz="1700" b="1"/>
                        <a:t>futurescope</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perilous</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cusp</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extLst>
                  <a:ext uri="{0D108BD9-81ED-4DB2-BD59-A6C34878D82A}">
                    <a16:rowId xmlns:a16="http://schemas.microsoft.com/office/drawing/2014/main" val="10001"/>
                  </a:ext>
                </a:extLst>
              </a:tr>
              <a:tr h="634400">
                <a:tc>
                  <a:txBody>
                    <a:bodyPr/>
                    <a:lstStyle/>
                    <a:p>
                      <a:pPr marL="0" lvl="0" indent="0" algn="ctr" rtl="0">
                        <a:spcBef>
                          <a:spcPts val="0"/>
                        </a:spcBef>
                        <a:spcAft>
                          <a:spcPts val="0"/>
                        </a:spcAft>
                        <a:buNone/>
                      </a:pPr>
                      <a:r>
                        <a:rPr lang="en-GB" sz="1700" b="1"/>
                        <a:t>downcast</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victorious</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crucial</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extLst>
                  <a:ext uri="{0D108BD9-81ED-4DB2-BD59-A6C34878D82A}">
                    <a16:rowId xmlns:a16="http://schemas.microsoft.com/office/drawing/2014/main" val="10002"/>
                  </a:ext>
                </a:extLst>
              </a:tr>
              <a:tr h="634400">
                <a:tc>
                  <a:txBody>
                    <a:bodyPr/>
                    <a:lstStyle/>
                    <a:p>
                      <a:pPr marL="0" lvl="0" indent="0" algn="ctr" rtl="0">
                        <a:spcBef>
                          <a:spcPts val="0"/>
                        </a:spcBef>
                        <a:spcAft>
                          <a:spcPts val="0"/>
                        </a:spcAft>
                        <a:buNone/>
                      </a:pPr>
                      <a:r>
                        <a:rPr lang="en-GB" sz="1700" b="1"/>
                        <a:t>keepsafe</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valorous </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wits</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extLst>
                  <a:ext uri="{0D108BD9-81ED-4DB2-BD59-A6C34878D82A}">
                    <a16:rowId xmlns:a16="http://schemas.microsoft.com/office/drawing/2014/main" val="10003"/>
                  </a:ext>
                </a:extLst>
              </a:tr>
              <a:tr h="634400">
                <a:tc>
                  <a:txBody>
                    <a:bodyPr/>
                    <a:lstStyle/>
                    <a:p>
                      <a:pPr marL="0" lvl="0" indent="0" algn="ctr" rtl="0">
                        <a:spcBef>
                          <a:spcPts val="0"/>
                        </a:spcBef>
                        <a:spcAft>
                          <a:spcPts val="0"/>
                        </a:spcAft>
                        <a:buNone/>
                      </a:pPr>
                      <a:r>
                        <a:rPr lang="en-GB" sz="1700" b="1"/>
                        <a:t>truthseer</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a:t>vigilant</a:t>
                      </a:r>
                      <a:endParaRPr sz="17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GB" sz="1700" b="1" dirty="0"/>
                        <a:t>subtly </a:t>
                      </a:r>
                      <a:endParaRPr sz="17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1249782"/>
            <a:ext cx="8520600" cy="8010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1800" b="0" dirty="0">
                <a:solidFill>
                  <a:schemeClr val="dk2"/>
                </a:solidFill>
                <a:latin typeface="Source Code Pro"/>
                <a:ea typeface="Source Code Pro"/>
                <a:cs typeface="Source Code Pro"/>
                <a:sym typeface="Source Code Pro"/>
              </a:rPr>
              <a:t>What are the root words of these words?</a:t>
            </a:r>
            <a:endParaRPr dirty="0"/>
          </a:p>
        </p:txBody>
      </p:sp>
      <p:sp>
        <p:nvSpPr>
          <p:cNvPr id="129" name="Google Shape;129;p23"/>
          <p:cNvSpPr txBox="1">
            <a:spLocks noGrp="1"/>
          </p:cNvSpPr>
          <p:nvPr>
            <p:ph type="body" idx="1"/>
          </p:nvPr>
        </p:nvSpPr>
        <p:spPr>
          <a:xfrm>
            <a:off x="311700" y="2185607"/>
            <a:ext cx="8520600" cy="3340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GB" sz="1700" dirty="0">
                <a:solidFill>
                  <a:srgbClr val="000000"/>
                </a:solidFill>
                <a:latin typeface="Arial"/>
                <a:ea typeface="Arial"/>
                <a:cs typeface="Arial"/>
                <a:sym typeface="Arial"/>
              </a:rPr>
              <a:t>I have seen standing amongst you in the yet-to-come a </a:t>
            </a:r>
            <a:r>
              <a:rPr lang="en-GB" sz="1700" dirty="0" err="1">
                <a:solidFill>
                  <a:srgbClr val="000000"/>
                </a:solidFill>
                <a:latin typeface="Arial"/>
                <a:ea typeface="Arial"/>
                <a:cs typeface="Arial"/>
                <a:sym typeface="Arial"/>
              </a:rPr>
              <a:t>truthseer</a:t>
            </a:r>
            <a:r>
              <a:rPr lang="en-GB" sz="1700" dirty="0">
                <a:solidFill>
                  <a:srgbClr val="000000"/>
                </a:solidFill>
                <a:latin typeface="Arial"/>
                <a:ea typeface="Arial"/>
                <a:cs typeface="Arial"/>
                <a:sym typeface="Arial"/>
              </a:rPr>
              <a:t>, a defender for all that </a:t>
            </a:r>
            <a:r>
              <a:rPr lang="en-GB" sz="1700" dirty="0" err="1">
                <a:solidFill>
                  <a:srgbClr val="000000"/>
                </a:solidFill>
                <a:latin typeface="Arial"/>
                <a:ea typeface="Arial"/>
                <a:cs typeface="Arial"/>
                <a:sym typeface="Arial"/>
              </a:rPr>
              <a:t>Quicksmiths</a:t>
            </a:r>
            <a:r>
              <a:rPr lang="en-GB" sz="1700" dirty="0">
                <a:solidFill>
                  <a:srgbClr val="000000"/>
                </a:solidFill>
                <a:latin typeface="Arial"/>
                <a:ea typeface="Arial"/>
                <a:cs typeface="Arial"/>
                <a:sym typeface="Arial"/>
              </a:rPr>
              <a:t> stands for, who may reveal the secrets of Aeon light to you once more, who can lead the bravest and best of you through a dark and </a:t>
            </a:r>
            <a:r>
              <a:rPr lang="en-GB" sz="1700" b="1" dirty="0">
                <a:solidFill>
                  <a:srgbClr val="000000"/>
                </a:solidFill>
                <a:latin typeface="Arial"/>
                <a:ea typeface="Arial"/>
                <a:cs typeface="Arial"/>
                <a:sym typeface="Arial"/>
              </a:rPr>
              <a:t>perilous </a:t>
            </a:r>
            <a:r>
              <a:rPr lang="en-GB" sz="1700" dirty="0">
                <a:solidFill>
                  <a:srgbClr val="000000"/>
                </a:solidFill>
                <a:latin typeface="Arial"/>
                <a:ea typeface="Arial"/>
                <a:cs typeface="Arial"/>
                <a:sym typeface="Arial"/>
              </a:rPr>
              <a:t>age...</a:t>
            </a:r>
            <a:endParaRPr sz="1700"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700" dirty="0">
                <a:solidFill>
                  <a:srgbClr val="000000"/>
                </a:solidFill>
                <a:latin typeface="Arial"/>
                <a:ea typeface="Arial"/>
                <a:cs typeface="Arial"/>
                <a:sym typeface="Arial"/>
              </a:rPr>
              <a:t>I leave you with these words: be</a:t>
            </a:r>
            <a:r>
              <a:rPr lang="en-GB" sz="1700" b="1" dirty="0">
                <a:solidFill>
                  <a:srgbClr val="000000"/>
                </a:solidFill>
                <a:latin typeface="Arial"/>
                <a:ea typeface="Arial"/>
                <a:cs typeface="Arial"/>
                <a:sym typeface="Arial"/>
              </a:rPr>
              <a:t> vigilant, </a:t>
            </a:r>
            <a:r>
              <a:rPr lang="en-GB" sz="1700" dirty="0">
                <a:solidFill>
                  <a:srgbClr val="000000"/>
                </a:solidFill>
                <a:latin typeface="Arial"/>
                <a:ea typeface="Arial"/>
                <a:cs typeface="Arial"/>
                <a:sym typeface="Arial"/>
              </a:rPr>
              <a:t>be </a:t>
            </a:r>
            <a:r>
              <a:rPr lang="en-GB" sz="1700" b="1" dirty="0">
                <a:solidFill>
                  <a:srgbClr val="000000"/>
                </a:solidFill>
                <a:latin typeface="Arial"/>
                <a:ea typeface="Arial"/>
                <a:cs typeface="Arial"/>
                <a:sym typeface="Arial"/>
              </a:rPr>
              <a:t>valorous </a:t>
            </a:r>
            <a:r>
              <a:rPr lang="en-GB" sz="1700" dirty="0">
                <a:solidFill>
                  <a:srgbClr val="000000"/>
                </a:solidFill>
                <a:latin typeface="Arial"/>
                <a:ea typeface="Arial"/>
                <a:cs typeface="Arial"/>
                <a:sym typeface="Arial"/>
              </a:rPr>
              <a:t>and be</a:t>
            </a:r>
            <a:r>
              <a:rPr lang="en-GB" sz="1700" b="1" dirty="0">
                <a:solidFill>
                  <a:srgbClr val="000000"/>
                </a:solidFill>
                <a:latin typeface="Arial"/>
                <a:ea typeface="Arial"/>
                <a:cs typeface="Arial"/>
                <a:sym typeface="Arial"/>
              </a:rPr>
              <a:t> victorious!</a:t>
            </a: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700" b="1"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sp>
        <p:nvSpPr>
          <p:cNvPr id="4" name="Google Shape;122;p22">
            <a:extLst>
              <a:ext uri="{FF2B5EF4-FFF2-40B4-BE49-F238E27FC236}">
                <a16:creationId xmlns:a16="http://schemas.microsoft.com/office/drawing/2014/main" id="{801D1C1A-003C-4FE3-8289-691B9A410B7D}"/>
              </a:ext>
            </a:extLst>
          </p:cNvPr>
          <p:cNvSpPr txBox="1">
            <a:spLocks/>
          </p:cNvSpPr>
          <p:nvPr/>
        </p:nvSpPr>
        <p:spPr>
          <a:xfrm>
            <a:off x="311700" y="292850"/>
            <a:ext cx="8520600" cy="8010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r>
              <a:rPr lang="en-GB" dirty="0"/>
              <a:t>word roots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48914" y="1244466"/>
            <a:ext cx="8520600" cy="8010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1800" b="0" dirty="0">
                <a:solidFill>
                  <a:schemeClr val="dk2"/>
                </a:solidFill>
                <a:latin typeface="Source Code Pro"/>
                <a:ea typeface="Source Code Pro"/>
                <a:cs typeface="Source Code Pro"/>
                <a:sym typeface="Source Code Pro"/>
              </a:rPr>
              <a:t>What do you think these words mean in context?</a:t>
            </a:r>
            <a:endParaRPr sz="1800" b="0" dirty="0">
              <a:solidFill>
                <a:schemeClr val="dk2"/>
              </a:solidFill>
              <a:latin typeface="Source Code Pro"/>
              <a:ea typeface="Source Code Pro"/>
              <a:cs typeface="Source Code Pro"/>
              <a:sym typeface="Source Code Pro"/>
            </a:endParaRPr>
          </a:p>
        </p:txBody>
      </p:sp>
      <p:sp>
        <p:nvSpPr>
          <p:cNvPr id="135" name="Google Shape;135;p24"/>
          <p:cNvSpPr txBox="1">
            <a:spLocks noGrp="1"/>
          </p:cNvSpPr>
          <p:nvPr>
            <p:ph type="body" idx="1"/>
          </p:nvPr>
        </p:nvSpPr>
        <p:spPr>
          <a:xfrm>
            <a:off x="311700" y="2012007"/>
            <a:ext cx="8520600" cy="35616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GB" sz="1600" dirty="0">
                <a:solidFill>
                  <a:srgbClr val="000000"/>
                </a:solidFill>
                <a:latin typeface="Arial"/>
                <a:ea typeface="Arial"/>
                <a:cs typeface="Arial"/>
                <a:sym typeface="Arial"/>
              </a:rPr>
              <a:t>If we are…on the </a:t>
            </a:r>
            <a:r>
              <a:rPr lang="en-GB" sz="1600" b="1" dirty="0">
                <a:solidFill>
                  <a:srgbClr val="000000"/>
                </a:solidFill>
                <a:latin typeface="Arial"/>
                <a:ea typeface="Arial"/>
                <a:cs typeface="Arial"/>
                <a:sym typeface="Arial"/>
              </a:rPr>
              <a:t>cusp</a:t>
            </a:r>
            <a:r>
              <a:rPr lang="en-GB" sz="1600" dirty="0">
                <a:solidFill>
                  <a:srgbClr val="000000"/>
                </a:solidFill>
                <a:latin typeface="Arial"/>
                <a:ea typeface="Arial"/>
                <a:cs typeface="Arial"/>
                <a:sym typeface="Arial"/>
              </a:rPr>
              <a:t> of a perilous age, then we cannot afford to ignore the slightest warning.</a:t>
            </a:r>
            <a:endParaRPr sz="1600"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6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600" dirty="0">
                <a:solidFill>
                  <a:srgbClr val="000000"/>
                </a:solidFill>
                <a:latin typeface="Arial"/>
                <a:ea typeface="Arial"/>
                <a:cs typeface="Arial"/>
                <a:sym typeface="Arial"/>
              </a:rPr>
              <a:t>This could be a turning point in our history, a </a:t>
            </a:r>
            <a:r>
              <a:rPr lang="en-GB" sz="1600" b="1" dirty="0">
                <a:solidFill>
                  <a:srgbClr val="000000"/>
                </a:solidFill>
                <a:latin typeface="Arial"/>
                <a:ea typeface="Arial"/>
                <a:cs typeface="Arial"/>
                <a:sym typeface="Arial"/>
              </a:rPr>
              <a:t>crucial</a:t>
            </a:r>
            <a:r>
              <a:rPr lang="en-GB" sz="1600" dirty="0">
                <a:solidFill>
                  <a:srgbClr val="000000"/>
                </a:solidFill>
                <a:latin typeface="Arial"/>
                <a:ea typeface="Arial"/>
                <a:cs typeface="Arial"/>
                <a:sym typeface="Arial"/>
              </a:rPr>
              <a:t> chance to change our world for good.</a:t>
            </a:r>
            <a:endParaRPr sz="1600"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600"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600" dirty="0">
                <a:solidFill>
                  <a:srgbClr val="000000"/>
                </a:solidFill>
                <a:latin typeface="Arial"/>
                <a:ea typeface="Arial"/>
                <a:cs typeface="Arial"/>
                <a:sym typeface="Arial"/>
              </a:rPr>
              <a:t>To answer some of my riddles, you will need only your</a:t>
            </a:r>
            <a:r>
              <a:rPr lang="en-GB" sz="1600" b="1" dirty="0">
                <a:solidFill>
                  <a:srgbClr val="000000"/>
                </a:solidFill>
                <a:latin typeface="Arial"/>
                <a:ea typeface="Arial"/>
                <a:cs typeface="Arial"/>
                <a:sym typeface="Arial"/>
              </a:rPr>
              <a:t> wits.</a:t>
            </a:r>
            <a:endParaRPr sz="16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6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600" dirty="0">
                <a:solidFill>
                  <a:srgbClr val="000000"/>
                </a:solidFill>
                <a:latin typeface="Arial"/>
                <a:ea typeface="Arial"/>
                <a:cs typeface="Arial"/>
                <a:sym typeface="Arial"/>
              </a:rPr>
              <a:t>Every time a riddle is solve, the future is changed; the path will shift </a:t>
            </a:r>
            <a:r>
              <a:rPr lang="en-GB" sz="1600" b="1" dirty="0">
                <a:solidFill>
                  <a:srgbClr val="000000"/>
                </a:solidFill>
                <a:latin typeface="Arial"/>
                <a:ea typeface="Arial"/>
                <a:cs typeface="Arial"/>
                <a:sym typeface="Arial"/>
              </a:rPr>
              <a:t>subtly.</a:t>
            </a:r>
            <a:endParaRPr sz="1600" b="1" dirty="0">
              <a:solidFill>
                <a:srgbClr val="000000"/>
              </a:solidFill>
              <a:latin typeface="Arial"/>
              <a:ea typeface="Arial"/>
              <a:cs typeface="Arial"/>
              <a:sym typeface="Arial"/>
            </a:endParaRPr>
          </a:p>
          <a:p>
            <a:pPr marL="0" lvl="0" indent="0" algn="ctr" rtl="0">
              <a:spcBef>
                <a:spcPts val="1200"/>
              </a:spcBef>
              <a:spcAft>
                <a:spcPts val="1200"/>
              </a:spcAft>
              <a:buNone/>
            </a:pPr>
            <a:r>
              <a:rPr lang="en-GB" sz="1600" dirty="0">
                <a:solidFill>
                  <a:srgbClr val="000000"/>
                </a:solidFill>
                <a:latin typeface="Arial"/>
                <a:cs typeface="Arial"/>
              </a:rPr>
              <a:t>Leela began to pluck the strings and blow into the mouthpiece, producing a chaotic melody, with a comical, </a:t>
            </a:r>
            <a:r>
              <a:rPr lang="en-GB" sz="1600" b="1" dirty="0" err="1">
                <a:solidFill>
                  <a:srgbClr val="000000"/>
                </a:solidFill>
                <a:latin typeface="Arial"/>
                <a:cs typeface="Arial"/>
              </a:rPr>
              <a:t>sproingy</a:t>
            </a:r>
            <a:r>
              <a:rPr lang="en-GB" sz="1600" dirty="0">
                <a:solidFill>
                  <a:srgbClr val="000000"/>
                </a:solidFill>
                <a:latin typeface="Arial"/>
                <a:cs typeface="Arial"/>
              </a:rPr>
              <a:t> lilt. </a:t>
            </a:r>
            <a:endParaRPr sz="1600" dirty="0">
              <a:solidFill>
                <a:srgbClr val="000000"/>
              </a:solidFill>
              <a:latin typeface="Arial"/>
              <a:cs typeface="Arial"/>
            </a:endParaRPr>
          </a:p>
        </p:txBody>
      </p:sp>
      <p:sp>
        <p:nvSpPr>
          <p:cNvPr id="4" name="Google Shape;122;p22">
            <a:extLst>
              <a:ext uri="{FF2B5EF4-FFF2-40B4-BE49-F238E27FC236}">
                <a16:creationId xmlns:a16="http://schemas.microsoft.com/office/drawing/2014/main" id="{E1D7A8A7-219E-4F2C-AC69-7C344ED8B81B}"/>
              </a:ext>
            </a:extLst>
          </p:cNvPr>
          <p:cNvSpPr txBox="1">
            <a:spLocks/>
          </p:cNvSpPr>
          <p:nvPr/>
        </p:nvSpPr>
        <p:spPr>
          <a:xfrm>
            <a:off x="311700" y="292850"/>
            <a:ext cx="8520600" cy="8010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r>
              <a:rPr lang="en-GB" dirty="0"/>
              <a:t>word context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GB" sz="1700" b="1" dirty="0" err="1">
                <a:solidFill>
                  <a:srgbClr val="000000"/>
                </a:solidFill>
                <a:latin typeface="Arial"/>
                <a:ea typeface="Arial"/>
                <a:cs typeface="Arial"/>
                <a:sym typeface="Arial"/>
              </a:rPr>
              <a:t>futurescope</a:t>
            </a: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700" b="1" dirty="0">
                <a:solidFill>
                  <a:srgbClr val="000000"/>
                </a:solidFill>
                <a:latin typeface="Arial"/>
                <a:ea typeface="Arial"/>
                <a:cs typeface="Arial"/>
                <a:sym typeface="Arial"/>
              </a:rPr>
              <a:t>downcast</a:t>
            </a: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700" b="1" dirty="0" err="1">
                <a:solidFill>
                  <a:srgbClr val="000000"/>
                </a:solidFill>
                <a:latin typeface="Arial"/>
                <a:ea typeface="Arial"/>
                <a:cs typeface="Arial"/>
                <a:sym typeface="Arial"/>
              </a:rPr>
              <a:t>keepsafe</a:t>
            </a: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1700" b="1"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GB" sz="1700" b="1" dirty="0" err="1">
                <a:solidFill>
                  <a:srgbClr val="000000"/>
                </a:solidFill>
                <a:latin typeface="Arial"/>
                <a:ea typeface="Arial"/>
                <a:cs typeface="Arial"/>
                <a:sym typeface="Arial"/>
              </a:rPr>
              <a:t>truthseer</a:t>
            </a:r>
            <a:endParaRPr sz="1700" b="1"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sp>
        <p:nvSpPr>
          <p:cNvPr id="7" name="Google Shape;122;p22">
            <a:extLst>
              <a:ext uri="{FF2B5EF4-FFF2-40B4-BE49-F238E27FC236}">
                <a16:creationId xmlns:a16="http://schemas.microsoft.com/office/drawing/2014/main" id="{3CB40CAE-CF06-4DF5-99D4-6BD2B646018D}"/>
              </a:ext>
            </a:extLst>
          </p:cNvPr>
          <p:cNvSpPr txBox="1">
            <a:spLocks/>
          </p:cNvSpPr>
          <p:nvPr/>
        </p:nvSpPr>
        <p:spPr>
          <a:xfrm>
            <a:off x="311700" y="292850"/>
            <a:ext cx="8520600" cy="8010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r>
              <a:rPr lang="en-GB" dirty="0"/>
              <a:t>compound words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52676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MakE</a:t>
            </a:r>
            <a:r>
              <a:rPr lang="en-GB" dirty="0"/>
              <a:t> your own compound words</a:t>
            </a:r>
            <a:endParaRPr dirty="0"/>
          </a:p>
        </p:txBody>
      </p:sp>
      <p:sp>
        <p:nvSpPr>
          <p:cNvPr id="147" name="Google Shape;147;p26"/>
          <p:cNvSpPr txBox="1">
            <a:spLocks noGrp="1"/>
          </p:cNvSpPr>
          <p:nvPr>
            <p:ph type="body" idx="1"/>
          </p:nvPr>
        </p:nvSpPr>
        <p:spPr>
          <a:xfrm>
            <a:off x="228300" y="1372218"/>
            <a:ext cx="4083300" cy="38073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GB" sz="1800" b="1" dirty="0">
                <a:solidFill>
                  <a:srgbClr val="FF0000"/>
                </a:solidFill>
              </a:rPr>
              <a:t>thought        music</a:t>
            </a:r>
            <a:endParaRPr sz="1800" b="1" dirty="0">
              <a:solidFill>
                <a:srgbClr val="FF0000"/>
              </a:solidFill>
            </a:endParaRPr>
          </a:p>
          <a:p>
            <a:pPr marL="0" lvl="0" indent="0" algn="ctr" rtl="0">
              <a:spcBef>
                <a:spcPts val="1200"/>
              </a:spcBef>
              <a:spcAft>
                <a:spcPts val="0"/>
              </a:spcAft>
              <a:buNone/>
            </a:pPr>
            <a:r>
              <a:rPr lang="en-GB" sz="1800" b="1" dirty="0">
                <a:solidFill>
                  <a:srgbClr val="FF0000"/>
                </a:solidFill>
              </a:rPr>
              <a:t>memory        book</a:t>
            </a:r>
            <a:endParaRPr sz="1800" b="1" dirty="0">
              <a:solidFill>
                <a:srgbClr val="FF0000"/>
              </a:solidFill>
            </a:endParaRPr>
          </a:p>
          <a:p>
            <a:pPr marL="0" lvl="0" indent="0" algn="ctr" rtl="0">
              <a:spcBef>
                <a:spcPts val="1200"/>
              </a:spcBef>
              <a:spcAft>
                <a:spcPts val="0"/>
              </a:spcAft>
              <a:buNone/>
            </a:pPr>
            <a:r>
              <a:rPr lang="en-GB" sz="1800" b="1" dirty="0">
                <a:solidFill>
                  <a:srgbClr val="FF0000"/>
                </a:solidFill>
              </a:rPr>
              <a:t>mind        idea</a:t>
            </a:r>
            <a:endParaRPr sz="1800" b="1" dirty="0">
              <a:solidFill>
                <a:srgbClr val="FF0000"/>
              </a:solidFill>
            </a:endParaRPr>
          </a:p>
          <a:p>
            <a:pPr marL="0" lvl="0" indent="0" algn="ctr" rtl="0">
              <a:spcBef>
                <a:spcPts val="1200"/>
              </a:spcBef>
              <a:spcAft>
                <a:spcPts val="0"/>
              </a:spcAft>
              <a:buNone/>
            </a:pPr>
            <a:r>
              <a:rPr lang="en-GB" sz="1800" b="1" dirty="0">
                <a:solidFill>
                  <a:srgbClr val="FF0000"/>
                </a:solidFill>
              </a:rPr>
              <a:t>rain        heat</a:t>
            </a:r>
            <a:endParaRPr sz="1800" b="1" dirty="0">
              <a:solidFill>
                <a:srgbClr val="FF0000"/>
              </a:solidFill>
            </a:endParaRPr>
          </a:p>
          <a:p>
            <a:pPr marL="0" lvl="0" indent="0" algn="ctr" rtl="0">
              <a:spcBef>
                <a:spcPts val="1200"/>
              </a:spcBef>
              <a:spcAft>
                <a:spcPts val="0"/>
              </a:spcAft>
              <a:buNone/>
            </a:pPr>
            <a:r>
              <a:rPr lang="en-GB" sz="1800" b="1" dirty="0">
                <a:solidFill>
                  <a:srgbClr val="FF0000"/>
                </a:solidFill>
              </a:rPr>
              <a:t>mood        truth</a:t>
            </a:r>
            <a:endParaRPr sz="1800" b="1" dirty="0">
              <a:solidFill>
                <a:srgbClr val="FF0000"/>
              </a:solidFill>
            </a:endParaRPr>
          </a:p>
          <a:p>
            <a:pPr marL="0" lvl="0" indent="0" algn="ctr" rtl="0">
              <a:spcBef>
                <a:spcPts val="1200"/>
              </a:spcBef>
              <a:spcAft>
                <a:spcPts val="0"/>
              </a:spcAft>
              <a:buNone/>
            </a:pPr>
            <a:r>
              <a:rPr lang="en-GB" sz="1800" b="1" dirty="0">
                <a:solidFill>
                  <a:srgbClr val="FF0000"/>
                </a:solidFill>
              </a:rPr>
              <a:t>chance        smile</a:t>
            </a:r>
            <a:endParaRPr sz="1800" b="1" dirty="0">
              <a:solidFill>
                <a:srgbClr val="FF0000"/>
              </a:solidFill>
            </a:endParaRPr>
          </a:p>
          <a:p>
            <a:pPr marL="0" lvl="0" indent="0" algn="ctr" rtl="0">
              <a:spcBef>
                <a:spcPts val="1200"/>
              </a:spcBef>
              <a:spcAft>
                <a:spcPts val="0"/>
              </a:spcAft>
              <a:buNone/>
            </a:pPr>
            <a:r>
              <a:rPr lang="en-GB" sz="1800" b="1" dirty="0">
                <a:solidFill>
                  <a:srgbClr val="FF0000"/>
                </a:solidFill>
              </a:rPr>
              <a:t>thunder        sun</a:t>
            </a:r>
            <a:endParaRPr sz="1800" b="1" dirty="0">
              <a:solidFill>
                <a:srgbClr val="FF0000"/>
              </a:solidFill>
            </a:endParaRPr>
          </a:p>
          <a:p>
            <a:pPr marL="0" lvl="0" indent="0" algn="ctr" rtl="0">
              <a:spcBef>
                <a:spcPts val="1200"/>
              </a:spcBef>
              <a:spcAft>
                <a:spcPts val="1200"/>
              </a:spcAft>
              <a:buNone/>
            </a:pPr>
            <a:r>
              <a:rPr lang="en-GB" sz="1800" b="1" dirty="0">
                <a:solidFill>
                  <a:srgbClr val="FF0000"/>
                </a:solidFill>
              </a:rPr>
              <a:t>change        story  </a:t>
            </a:r>
            <a:endParaRPr sz="1800" b="1" dirty="0">
              <a:solidFill>
                <a:srgbClr val="FF0000"/>
              </a:solidFill>
            </a:endParaRPr>
          </a:p>
        </p:txBody>
      </p:sp>
      <p:sp>
        <p:nvSpPr>
          <p:cNvPr id="148" name="Google Shape;148;p26"/>
          <p:cNvSpPr txBox="1">
            <a:spLocks noGrp="1"/>
          </p:cNvSpPr>
          <p:nvPr>
            <p:ph type="body" idx="2"/>
          </p:nvPr>
        </p:nvSpPr>
        <p:spPr>
          <a:xfrm>
            <a:off x="4832400" y="1228675"/>
            <a:ext cx="3999900" cy="380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800" b="1" dirty="0">
                <a:solidFill>
                  <a:srgbClr val="0000FF"/>
                </a:solidFill>
              </a:rPr>
              <a:t>dragon        maker</a:t>
            </a:r>
            <a:endParaRPr sz="1800" b="1" dirty="0">
              <a:solidFill>
                <a:srgbClr val="0000FF"/>
              </a:solidFill>
            </a:endParaRPr>
          </a:p>
          <a:p>
            <a:pPr marL="0" lvl="0" indent="0" algn="ctr" rtl="0">
              <a:spcBef>
                <a:spcPts val="1200"/>
              </a:spcBef>
              <a:spcAft>
                <a:spcPts val="0"/>
              </a:spcAft>
              <a:buNone/>
            </a:pPr>
            <a:r>
              <a:rPr lang="en-GB" sz="1800" b="1" dirty="0">
                <a:solidFill>
                  <a:srgbClr val="0000FF"/>
                </a:solidFill>
              </a:rPr>
              <a:t>weaver        fly</a:t>
            </a:r>
            <a:endParaRPr sz="1800" b="1" dirty="0">
              <a:solidFill>
                <a:srgbClr val="0000FF"/>
              </a:solidFill>
            </a:endParaRPr>
          </a:p>
          <a:p>
            <a:pPr marL="0" lvl="0" indent="0" algn="ctr" rtl="0">
              <a:spcBef>
                <a:spcPts val="1200"/>
              </a:spcBef>
              <a:spcAft>
                <a:spcPts val="0"/>
              </a:spcAft>
              <a:buNone/>
            </a:pPr>
            <a:r>
              <a:rPr lang="en-GB" sz="1800" b="1" dirty="0">
                <a:solidFill>
                  <a:srgbClr val="0000FF"/>
                </a:solidFill>
              </a:rPr>
              <a:t>wave        beast</a:t>
            </a:r>
            <a:endParaRPr sz="1800" b="1" dirty="0">
              <a:solidFill>
                <a:srgbClr val="0000FF"/>
              </a:solidFill>
            </a:endParaRPr>
          </a:p>
          <a:p>
            <a:pPr marL="0" lvl="0" indent="0" algn="ctr" rtl="0">
              <a:spcBef>
                <a:spcPts val="1200"/>
              </a:spcBef>
              <a:spcAft>
                <a:spcPts val="0"/>
              </a:spcAft>
              <a:buNone/>
            </a:pPr>
            <a:r>
              <a:rPr lang="en-GB" sz="1800" b="1" dirty="0">
                <a:solidFill>
                  <a:srgbClr val="0000FF"/>
                </a:solidFill>
              </a:rPr>
              <a:t>cloud        reader</a:t>
            </a:r>
            <a:endParaRPr sz="1800" b="1" dirty="0">
              <a:solidFill>
                <a:srgbClr val="0000FF"/>
              </a:solidFill>
            </a:endParaRPr>
          </a:p>
          <a:p>
            <a:pPr marL="0" lvl="0" indent="0" algn="ctr" rtl="0">
              <a:spcBef>
                <a:spcPts val="1200"/>
              </a:spcBef>
              <a:spcAft>
                <a:spcPts val="0"/>
              </a:spcAft>
              <a:buNone/>
            </a:pPr>
            <a:r>
              <a:rPr lang="en-GB" sz="1800" b="1" dirty="0">
                <a:solidFill>
                  <a:srgbClr val="0000FF"/>
                </a:solidFill>
              </a:rPr>
              <a:t>stream        charger</a:t>
            </a:r>
            <a:endParaRPr sz="1800" b="1" dirty="0">
              <a:solidFill>
                <a:srgbClr val="0000FF"/>
              </a:solidFill>
            </a:endParaRPr>
          </a:p>
          <a:p>
            <a:pPr marL="0" lvl="0" indent="0" algn="ctr" rtl="0">
              <a:spcBef>
                <a:spcPts val="1200"/>
              </a:spcBef>
              <a:spcAft>
                <a:spcPts val="0"/>
              </a:spcAft>
              <a:buNone/>
            </a:pPr>
            <a:r>
              <a:rPr lang="en-GB" sz="1800" b="1" dirty="0">
                <a:solidFill>
                  <a:srgbClr val="0000FF"/>
                </a:solidFill>
              </a:rPr>
              <a:t>taker        river</a:t>
            </a:r>
            <a:endParaRPr sz="1800" b="1" dirty="0">
              <a:solidFill>
                <a:srgbClr val="0000FF"/>
              </a:solidFill>
            </a:endParaRPr>
          </a:p>
          <a:p>
            <a:pPr marL="0" lvl="0" indent="0" algn="ctr" rtl="0">
              <a:spcBef>
                <a:spcPts val="1200"/>
              </a:spcBef>
              <a:spcAft>
                <a:spcPts val="0"/>
              </a:spcAft>
              <a:buNone/>
            </a:pPr>
            <a:r>
              <a:rPr lang="en-GB" sz="1800" b="1" dirty="0">
                <a:solidFill>
                  <a:srgbClr val="0000FF"/>
                </a:solidFill>
              </a:rPr>
              <a:t>friend        ache </a:t>
            </a:r>
            <a:endParaRPr sz="1800" b="1" dirty="0">
              <a:solidFill>
                <a:srgbClr val="0000FF"/>
              </a:solidFill>
            </a:endParaRPr>
          </a:p>
          <a:p>
            <a:pPr marL="0" lvl="0" indent="0" algn="ctr" rtl="0">
              <a:spcBef>
                <a:spcPts val="1200"/>
              </a:spcBef>
              <a:spcAft>
                <a:spcPts val="1200"/>
              </a:spcAft>
              <a:buNone/>
            </a:pPr>
            <a:r>
              <a:rPr lang="en-GB" sz="1800" b="1" dirty="0">
                <a:solidFill>
                  <a:srgbClr val="0000FF"/>
                </a:solidFill>
              </a:rPr>
              <a:t>angel        teller</a:t>
            </a:r>
            <a:endParaRPr sz="1800" b="1" dirty="0">
              <a:solidFill>
                <a:srgbClr val="0000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6"/>
          <p:cNvSpPr/>
          <p:nvPr/>
        </p:nvSpPr>
        <p:spPr>
          <a:xfrm rot="20676999">
            <a:off x="-285787" y="-493504"/>
            <a:ext cx="5701869" cy="365960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err="1">
                <a:solidFill>
                  <a:srgbClr val="0000FF"/>
                </a:solidFill>
                <a:highlight>
                  <a:srgbClr val="F8F9FA"/>
                </a:highlight>
                <a:latin typeface="Roboto"/>
                <a:ea typeface="Roboto"/>
                <a:cs typeface="Roboto"/>
                <a:sym typeface="Roboto"/>
              </a:rPr>
              <a:t>Truthstream</a:t>
            </a:r>
            <a:r>
              <a:rPr lang="en-GB" b="1" dirty="0">
                <a:solidFill>
                  <a:srgbClr val="0000FF"/>
                </a:solidFill>
                <a:highlight>
                  <a:srgbClr val="F8F9FA"/>
                </a:highlight>
                <a:latin typeface="Roboto"/>
                <a:ea typeface="Roboto"/>
                <a:cs typeface="Roboto"/>
                <a:sym typeface="Roboto"/>
              </a:rPr>
              <a:t>:</a:t>
            </a:r>
          </a:p>
          <a:p>
            <a:pPr marL="0" lvl="0" indent="0" algn="ctr" rtl="0">
              <a:spcBef>
                <a:spcPts val="0"/>
              </a:spcBef>
              <a:spcAft>
                <a:spcPts val="0"/>
              </a:spcAft>
              <a:buNone/>
            </a:pPr>
            <a:r>
              <a:rPr lang="en-GB" b="1" dirty="0">
                <a:solidFill>
                  <a:srgbClr val="0000FF"/>
                </a:solidFill>
                <a:highlight>
                  <a:srgbClr val="F8F9FA"/>
                </a:highlight>
                <a:latin typeface="Roboto"/>
                <a:ea typeface="Roboto"/>
                <a:cs typeface="Roboto"/>
                <a:sym typeface="Roboto"/>
              </a:rPr>
              <a:t>When you say lots of things which are true, maybe unadvisedly?  For example, a </a:t>
            </a:r>
            <a:r>
              <a:rPr lang="en-GB" b="1" dirty="0" err="1">
                <a:solidFill>
                  <a:srgbClr val="0000FF"/>
                </a:solidFill>
                <a:highlight>
                  <a:srgbClr val="F8F9FA"/>
                </a:highlight>
                <a:latin typeface="Roboto"/>
                <a:ea typeface="Roboto"/>
                <a:cs typeface="Roboto"/>
                <a:sym typeface="Roboto"/>
              </a:rPr>
              <a:t>truthstream</a:t>
            </a:r>
            <a:r>
              <a:rPr lang="en-GB" b="1" dirty="0">
                <a:solidFill>
                  <a:srgbClr val="0000FF"/>
                </a:solidFill>
                <a:highlight>
                  <a:srgbClr val="F8F9FA"/>
                </a:highlight>
                <a:latin typeface="Roboto"/>
                <a:ea typeface="Roboto"/>
                <a:cs typeface="Roboto"/>
                <a:sym typeface="Roboto"/>
              </a:rPr>
              <a:t> of words came gushing out of Josh's mouth before he could stop himself.</a:t>
            </a:r>
            <a:endParaRPr b="1" dirty="0">
              <a:solidFill>
                <a:srgbClr val="0000FF"/>
              </a:solidFill>
            </a:endParaRPr>
          </a:p>
        </p:txBody>
      </p:sp>
      <p:sp>
        <p:nvSpPr>
          <p:cNvPr id="79" name="Google Shape;79;p16"/>
          <p:cNvSpPr/>
          <p:nvPr/>
        </p:nvSpPr>
        <p:spPr>
          <a:xfrm rot="382004">
            <a:off x="5276088" y="0"/>
            <a:ext cx="4354262" cy="2952457"/>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err="1">
                <a:solidFill>
                  <a:srgbClr val="202124"/>
                </a:solidFill>
                <a:highlight>
                  <a:srgbClr val="F8F9FA"/>
                </a:highlight>
                <a:latin typeface="Roboto"/>
                <a:ea typeface="Roboto"/>
                <a:cs typeface="Roboto"/>
                <a:sym typeface="Roboto"/>
              </a:rPr>
              <a:t>Thoughtriver</a:t>
            </a:r>
            <a:r>
              <a:rPr lang="en-GB" sz="1750" b="1" dirty="0">
                <a:solidFill>
                  <a:srgbClr val="202124"/>
                </a:solidFill>
                <a:highlight>
                  <a:srgbClr val="F8F9FA"/>
                </a:highlight>
                <a:latin typeface="Roboto"/>
                <a:ea typeface="Roboto"/>
                <a:cs typeface="Roboto"/>
                <a:sym typeface="Roboto"/>
              </a:rPr>
              <a:t>:</a:t>
            </a:r>
          </a:p>
          <a:p>
            <a:pPr marL="0" lvl="0" indent="0" algn="ctr" rtl="0">
              <a:spcBef>
                <a:spcPts val="0"/>
              </a:spcBef>
              <a:spcAft>
                <a:spcPts val="0"/>
              </a:spcAft>
              <a:buNone/>
            </a:pPr>
            <a:r>
              <a:rPr lang="en-GB" sz="1750" b="1" dirty="0">
                <a:solidFill>
                  <a:srgbClr val="202124"/>
                </a:solidFill>
                <a:highlight>
                  <a:srgbClr val="F8F9FA"/>
                </a:highlight>
                <a:latin typeface="Roboto"/>
                <a:ea typeface="Roboto"/>
                <a:cs typeface="Roboto"/>
                <a:sym typeface="Roboto"/>
              </a:rPr>
              <a:t>a flowing source of many, amazing ideas.</a:t>
            </a:r>
            <a:endParaRPr sz="2600" b="1" dirty="0">
              <a:solidFill>
                <a:srgbClr val="0000FF"/>
              </a:solidFill>
            </a:endParaRPr>
          </a:p>
          <a:p>
            <a:pPr marL="0" lvl="0" indent="0" algn="l" rtl="0">
              <a:spcBef>
                <a:spcPts val="0"/>
              </a:spcBef>
              <a:spcAft>
                <a:spcPts val="0"/>
              </a:spcAft>
              <a:buNone/>
            </a:pPr>
            <a:endParaRPr sz="2100" b="1" dirty="0"/>
          </a:p>
        </p:txBody>
      </p:sp>
      <p:sp>
        <p:nvSpPr>
          <p:cNvPr id="80" name="Google Shape;80;p16"/>
          <p:cNvSpPr/>
          <p:nvPr/>
        </p:nvSpPr>
        <p:spPr>
          <a:xfrm rot="358389">
            <a:off x="-298684" y="2340025"/>
            <a:ext cx="5093772" cy="288068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50" b="1" dirty="0">
                <a:solidFill>
                  <a:srgbClr val="FF0000"/>
                </a:solidFill>
                <a:highlight>
                  <a:srgbClr val="F8F9FA"/>
                </a:highlight>
                <a:latin typeface="Roboto"/>
                <a:ea typeface="Roboto"/>
                <a:cs typeface="Roboto"/>
                <a:sym typeface="Roboto"/>
              </a:rPr>
              <a:t>Book-fly:</a:t>
            </a:r>
          </a:p>
          <a:p>
            <a:pPr marL="0" lvl="0" indent="0" algn="ctr" rtl="0">
              <a:spcBef>
                <a:spcPts val="0"/>
              </a:spcBef>
              <a:spcAft>
                <a:spcPts val="0"/>
              </a:spcAft>
              <a:buNone/>
            </a:pPr>
            <a:r>
              <a:rPr lang="en-GB" sz="1650" b="1" dirty="0">
                <a:solidFill>
                  <a:srgbClr val="FF0000"/>
                </a:solidFill>
                <a:highlight>
                  <a:srgbClr val="F8F9FA"/>
                </a:highlight>
                <a:latin typeface="Roboto"/>
                <a:ea typeface="Roboto"/>
                <a:cs typeface="Roboto"/>
                <a:sym typeface="Roboto"/>
              </a:rPr>
              <a:t>A creature that spoils the book you’re reading in a language so fast you can't even hear it. It just comes out as a buzz.</a:t>
            </a:r>
            <a:endParaRPr sz="2000" b="1" dirty="0">
              <a:solidFill>
                <a:srgbClr val="FF0000"/>
              </a:solidFill>
            </a:endParaRPr>
          </a:p>
        </p:txBody>
      </p:sp>
      <p:sp>
        <p:nvSpPr>
          <p:cNvPr id="81" name="Google Shape;81;p16"/>
          <p:cNvSpPr/>
          <p:nvPr/>
        </p:nvSpPr>
        <p:spPr>
          <a:xfrm>
            <a:off x="4161851" y="2157985"/>
            <a:ext cx="5823397" cy="3319936"/>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300" b="1" dirty="0">
                <a:solidFill>
                  <a:srgbClr val="0000FF"/>
                </a:solidFill>
              </a:rPr>
              <a:t>Music-river:</a:t>
            </a:r>
          </a:p>
          <a:p>
            <a:pPr marL="0" lvl="0" indent="0" algn="ctr" rtl="0">
              <a:lnSpc>
                <a:spcPct val="115000"/>
              </a:lnSpc>
              <a:spcBef>
                <a:spcPts val="0"/>
              </a:spcBef>
              <a:spcAft>
                <a:spcPts val="0"/>
              </a:spcAft>
              <a:buNone/>
            </a:pPr>
            <a:r>
              <a:rPr lang="en-GB" sz="1300" b="1" dirty="0">
                <a:solidFill>
                  <a:srgbClr val="0000FF"/>
                </a:solidFill>
              </a:rPr>
              <a:t>When you step into a music river, you hear the most beautiful, haunting melodies.  You forget them all as soon as you step out of the river again. </a:t>
            </a:r>
            <a:endParaRPr sz="16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Define your words</a:t>
            </a:r>
            <a:endParaRPr dirty="0"/>
          </a:p>
        </p:txBody>
      </p:sp>
      <p:sp>
        <p:nvSpPr>
          <p:cNvPr id="154" name="Google Shape;154;p27"/>
          <p:cNvSpPr txBox="1">
            <a:spLocks noGrp="1"/>
          </p:cNvSpPr>
          <p:nvPr>
            <p:ph type="body" idx="1"/>
          </p:nvPr>
        </p:nvSpPr>
        <p:spPr>
          <a:xfrm>
            <a:off x="311700" y="1093850"/>
            <a:ext cx="8520600" cy="3084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2000" b="1">
                <a:solidFill>
                  <a:srgbClr val="FF0000"/>
                </a:solidFill>
              </a:rPr>
              <a:t>mind </a:t>
            </a:r>
            <a:r>
              <a:rPr lang="en-GB" sz="2000" b="1"/>
              <a:t>+ </a:t>
            </a:r>
            <a:r>
              <a:rPr lang="en-GB" sz="2000" b="1">
                <a:solidFill>
                  <a:srgbClr val="0000FF"/>
                </a:solidFill>
              </a:rPr>
              <a:t>wave</a:t>
            </a:r>
            <a:r>
              <a:rPr lang="en-GB" sz="2000">
                <a:solidFill>
                  <a:srgbClr val="0000FF"/>
                </a:solidFill>
              </a:rPr>
              <a:t> </a:t>
            </a:r>
            <a:r>
              <a:rPr lang="en-GB" sz="2000"/>
              <a:t>= mindwave</a:t>
            </a:r>
            <a:endParaRPr sz="2000"/>
          </a:p>
          <a:p>
            <a:pPr marL="0" lvl="0" indent="0" algn="l" rtl="0">
              <a:spcBef>
                <a:spcPts val="1200"/>
              </a:spcBef>
              <a:spcAft>
                <a:spcPts val="0"/>
              </a:spcAft>
              <a:buNone/>
            </a:pPr>
            <a:r>
              <a:rPr lang="en-GB" sz="2000" b="1">
                <a:solidFill>
                  <a:srgbClr val="FF0000"/>
                </a:solidFill>
              </a:rPr>
              <a:t>heat </a:t>
            </a:r>
            <a:r>
              <a:rPr lang="en-GB" sz="2000" b="1"/>
              <a:t>+ </a:t>
            </a:r>
            <a:r>
              <a:rPr lang="en-GB" sz="2000" b="1">
                <a:solidFill>
                  <a:srgbClr val="0000FF"/>
                </a:solidFill>
              </a:rPr>
              <a:t>river</a:t>
            </a:r>
            <a:r>
              <a:rPr lang="en-GB" sz="2000">
                <a:solidFill>
                  <a:srgbClr val="0000FF"/>
                </a:solidFill>
              </a:rPr>
              <a:t> </a:t>
            </a:r>
            <a:r>
              <a:rPr lang="en-GB" sz="2000"/>
              <a:t>= heatriver</a:t>
            </a:r>
            <a:endParaRPr sz="2000"/>
          </a:p>
          <a:p>
            <a:pPr marL="0" lvl="0" indent="0" algn="l" rtl="0">
              <a:spcBef>
                <a:spcPts val="1200"/>
              </a:spcBef>
              <a:spcAft>
                <a:spcPts val="0"/>
              </a:spcAft>
              <a:buNone/>
            </a:pPr>
            <a:r>
              <a:rPr lang="en-GB" sz="2000" b="1">
                <a:solidFill>
                  <a:srgbClr val="FF0000"/>
                </a:solidFill>
              </a:rPr>
              <a:t>rain </a:t>
            </a:r>
            <a:r>
              <a:rPr lang="en-GB" sz="2000" b="1"/>
              <a:t>+ </a:t>
            </a:r>
            <a:r>
              <a:rPr lang="en-GB" sz="2000" b="1">
                <a:solidFill>
                  <a:srgbClr val="0000FF"/>
                </a:solidFill>
              </a:rPr>
              <a:t>cloud</a:t>
            </a:r>
            <a:r>
              <a:rPr lang="en-GB" sz="2000">
                <a:solidFill>
                  <a:srgbClr val="0000FF"/>
                </a:solidFill>
              </a:rPr>
              <a:t> </a:t>
            </a:r>
            <a:r>
              <a:rPr lang="en-GB" sz="2000"/>
              <a:t>= raincloud</a:t>
            </a:r>
            <a:endParaRPr sz="2000"/>
          </a:p>
          <a:p>
            <a:pPr marL="0" lvl="0" indent="0" algn="l" rtl="0">
              <a:spcBef>
                <a:spcPts val="1200"/>
              </a:spcBef>
              <a:spcAft>
                <a:spcPts val="0"/>
              </a:spcAft>
              <a:buNone/>
            </a:pPr>
            <a:endParaRPr sz="900"/>
          </a:p>
          <a:p>
            <a:pPr marL="0" lvl="0" indent="0" algn="l" rtl="0">
              <a:spcBef>
                <a:spcPts val="1200"/>
              </a:spcBef>
              <a:spcAft>
                <a:spcPts val="1200"/>
              </a:spcAft>
              <a:buNone/>
            </a:pPr>
            <a:r>
              <a:rPr lang="en-GB" sz="2000" b="1">
                <a:solidFill>
                  <a:srgbClr val="FF0000"/>
                </a:solidFill>
              </a:rPr>
              <a:t>thought </a:t>
            </a:r>
            <a:r>
              <a:rPr lang="en-GB" sz="2000" b="1"/>
              <a:t>+ </a:t>
            </a:r>
            <a:r>
              <a:rPr lang="en-GB" sz="2000" b="1">
                <a:solidFill>
                  <a:srgbClr val="0000FF"/>
                </a:solidFill>
              </a:rPr>
              <a:t>ache </a:t>
            </a:r>
            <a:r>
              <a:rPr lang="en-GB" sz="2000" b="1"/>
              <a:t>= thoughtache </a:t>
            </a:r>
            <a:r>
              <a:rPr lang="en-GB" sz="2000"/>
              <a:t>= when you are trying very hard to remember something and can’t quite grasp it...</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1423-ACFB-4B3F-9123-7404D4AFD422}"/>
              </a:ext>
            </a:extLst>
          </p:cNvPr>
          <p:cNvSpPr>
            <a:spLocks noGrp="1"/>
          </p:cNvSpPr>
          <p:nvPr>
            <p:ph type="title"/>
          </p:nvPr>
        </p:nvSpPr>
        <p:spPr/>
        <p:txBody>
          <a:bodyPr>
            <a:normAutofit fontScale="90000"/>
          </a:bodyPr>
          <a:lstStyle/>
          <a:p>
            <a:r>
              <a:rPr lang="en-GB" dirty="0"/>
              <a:t>writing challenge</a:t>
            </a:r>
          </a:p>
        </p:txBody>
      </p:sp>
      <p:sp>
        <p:nvSpPr>
          <p:cNvPr id="3" name="Text Placeholder 2">
            <a:extLst>
              <a:ext uri="{FF2B5EF4-FFF2-40B4-BE49-F238E27FC236}">
                <a16:creationId xmlns:a16="http://schemas.microsoft.com/office/drawing/2014/main" id="{977F37C9-60F6-46FC-80B3-C5D2E86F4F9C}"/>
              </a:ext>
            </a:extLst>
          </p:cNvPr>
          <p:cNvSpPr>
            <a:spLocks noGrp="1"/>
          </p:cNvSpPr>
          <p:nvPr>
            <p:ph type="body" idx="1"/>
          </p:nvPr>
        </p:nvSpPr>
        <p:spPr/>
        <p:txBody>
          <a:bodyPr/>
          <a:lstStyle/>
          <a:p>
            <a:pPr marL="114300" indent="0">
              <a:buNone/>
            </a:pPr>
            <a:r>
              <a:rPr lang="en-GB" dirty="0"/>
              <a:t>Choose your favourite compound words and use them to write a short story or a scene from a longer story.</a:t>
            </a:r>
          </a:p>
          <a:p>
            <a:pPr marL="114300" indent="0">
              <a:buNone/>
            </a:pPr>
            <a:r>
              <a:rPr lang="en-GB" dirty="0"/>
              <a:t>You could either create a new scene for </a:t>
            </a:r>
            <a:r>
              <a:rPr lang="en-GB"/>
              <a:t>the characters from </a:t>
            </a:r>
            <a:r>
              <a:rPr lang="en-GB" dirty="0"/>
              <a:t>“The Ten Riddles” or create your </a:t>
            </a:r>
            <a:r>
              <a:rPr lang="en-GB"/>
              <a:t>own characters and plot. </a:t>
            </a:r>
          </a:p>
        </p:txBody>
      </p:sp>
    </p:spTree>
    <p:extLst>
      <p:ext uri="{BB962C8B-B14F-4D97-AF65-F5344CB8AC3E}">
        <p14:creationId xmlns:p14="http://schemas.microsoft.com/office/powerpoint/2010/main" val="268683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697B-0061-4C62-A592-C7DF18980E7F}"/>
              </a:ext>
            </a:extLst>
          </p:cNvPr>
          <p:cNvSpPr>
            <a:spLocks noGrp="1"/>
          </p:cNvSpPr>
          <p:nvPr>
            <p:ph type="title"/>
          </p:nvPr>
        </p:nvSpPr>
        <p:spPr/>
        <p:txBody>
          <a:bodyPr>
            <a:normAutofit fontScale="90000"/>
          </a:bodyPr>
          <a:lstStyle/>
          <a:p>
            <a:r>
              <a:rPr lang="en-GB" dirty="0"/>
              <a:t>Learning objectives</a:t>
            </a:r>
          </a:p>
        </p:txBody>
      </p:sp>
      <p:sp>
        <p:nvSpPr>
          <p:cNvPr id="3" name="Text Placeholder 2">
            <a:extLst>
              <a:ext uri="{FF2B5EF4-FFF2-40B4-BE49-F238E27FC236}">
                <a16:creationId xmlns:a16="http://schemas.microsoft.com/office/drawing/2014/main" id="{8FD10491-DEBA-4986-8C67-8BD0AD511AEA}"/>
              </a:ext>
            </a:extLst>
          </p:cNvPr>
          <p:cNvSpPr>
            <a:spLocks noGrp="1"/>
          </p:cNvSpPr>
          <p:nvPr>
            <p:ph type="body" idx="1"/>
          </p:nvPr>
        </p:nvSpPr>
        <p:spPr/>
        <p:txBody>
          <a:bodyPr/>
          <a:lstStyle/>
          <a:p>
            <a:endParaRPr lang="en-GB" dirty="0"/>
          </a:p>
          <a:p>
            <a:r>
              <a:rPr lang="en-GB" dirty="0"/>
              <a:t>To recognise different strategies we can use to find the meaning of words when reading.</a:t>
            </a:r>
          </a:p>
          <a:p>
            <a:r>
              <a:rPr lang="en-GB" dirty="0"/>
              <a:t>To create our own compound words that can </a:t>
            </a:r>
            <a:r>
              <a:rPr lang="en-GB"/>
              <a:t>be used in </a:t>
            </a:r>
            <a:r>
              <a:rPr lang="en-GB" dirty="0"/>
              <a:t>our own writing. </a:t>
            </a:r>
          </a:p>
          <a:p>
            <a:pPr marL="114300" indent="0">
              <a:buNone/>
            </a:pPr>
            <a:endParaRPr lang="en-GB" dirty="0"/>
          </a:p>
        </p:txBody>
      </p:sp>
    </p:spTree>
    <p:extLst>
      <p:ext uri="{BB962C8B-B14F-4D97-AF65-F5344CB8AC3E}">
        <p14:creationId xmlns:p14="http://schemas.microsoft.com/office/powerpoint/2010/main" val="155256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key reading skills</a:t>
            </a:r>
            <a:endParaRPr dirty="0"/>
          </a:p>
        </p:txBody>
      </p:sp>
      <p:pic>
        <p:nvPicPr>
          <p:cNvPr id="71" name="Google Shape;71;p15"/>
          <p:cNvPicPr preferRelativeResize="0"/>
          <p:nvPr/>
        </p:nvPicPr>
        <p:blipFill>
          <a:blip r:embed="rId3">
            <a:alphaModFix/>
          </a:blip>
          <a:stretch>
            <a:fillRect/>
          </a:stretch>
        </p:blipFill>
        <p:spPr>
          <a:xfrm>
            <a:off x="456575" y="1093850"/>
            <a:ext cx="2467487" cy="1645776"/>
          </a:xfrm>
          <a:prstGeom prst="rect">
            <a:avLst/>
          </a:prstGeom>
          <a:noFill/>
          <a:ln>
            <a:noFill/>
          </a:ln>
        </p:spPr>
      </p:pic>
      <p:sp>
        <p:nvSpPr>
          <p:cNvPr id="72" name="Google Shape;72;p15"/>
          <p:cNvSpPr txBox="1"/>
          <p:nvPr/>
        </p:nvSpPr>
        <p:spPr>
          <a:xfrm>
            <a:off x="456575" y="2806775"/>
            <a:ext cx="261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Source Code Pro"/>
                <a:ea typeface="Source Code Pro"/>
                <a:cs typeface="Source Code Pro"/>
                <a:sym typeface="Source Code Pro"/>
              </a:rPr>
              <a:t>Retrieval</a:t>
            </a:r>
            <a:endParaRPr sz="1800">
              <a:latin typeface="Source Code Pro"/>
              <a:ea typeface="Source Code Pro"/>
              <a:cs typeface="Source Code Pro"/>
              <a:sym typeface="Source Code Pro"/>
            </a:endParaRPr>
          </a:p>
        </p:txBody>
      </p:sp>
      <p:pic>
        <p:nvPicPr>
          <p:cNvPr id="73" name="Google Shape;73;p15"/>
          <p:cNvPicPr preferRelativeResize="0"/>
          <p:nvPr/>
        </p:nvPicPr>
        <p:blipFill>
          <a:blip r:embed="rId4">
            <a:alphaModFix/>
          </a:blip>
          <a:stretch>
            <a:fillRect/>
          </a:stretch>
        </p:blipFill>
        <p:spPr>
          <a:xfrm>
            <a:off x="3474813" y="1093850"/>
            <a:ext cx="2194365" cy="1645774"/>
          </a:xfrm>
          <a:prstGeom prst="rect">
            <a:avLst/>
          </a:prstGeom>
          <a:noFill/>
          <a:ln>
            <a:noFill/>
          </a:ln>
        </p:spPr>
      </p:pic>
      <p:sp>
        <p:nvSpPr>
          <p:cNvPr id="74" name="Google Shape;74;p15"/>
          <p:cNvSpPr txBox="1"/>
          <p:nvPr/>
        </p:nvSpPr>
        <p:spPr>
          <a:xfrm>
            <a:off x="3343950" y="2900775"/>
            <a:ext cx="23826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Find or explain the meaning of words in context </a:t>
            </a:r>
            <a:endParaRPr sz="1800">
              <a:latin typeface="Source Code Pro"/>
              <a:ea typeface="Source Code Pro"/>
              <a:cs typeface="Source Code Pro"/>
              <a:sym typeface="Source Code Pro"/>
            </a:endParaRPr>
          </a:p>
        </p:txBody>
      </p:sp>
      <p:pic>
        <p:nvPicPr>
          <p:cNvPr id="75" name="Google Shape;75;p15"/>
          <p:cNvPicPr preferRelativeResize="0"/>
          <p:nvPr/>
        </p:nvPicPr>
        <p:blipFill>
          <a:blip r:embed="rId5">
            <a:alphaModFix/>
          </a:blip>
          <a:stretch>
            <a:fillRect/>
          </a:stretch>
        </p:blipFill>
        <p:spPr>
          <a:xfrm>
            <a:off x="6065783" y="1093850"/>
            <a:ext cx="2925814" cy="1645774"/>
          </a:xfrm>
          <a:prstGeom prst="rect">
            <a:avLst/>
          </a:prstGeom>
          <a:noFill/>
          <a:ln>
            <a:noFill/>
          </a:ln>
        </p:spPr>
      </p:pic>
      <p:sp>
        <p:nvSpPr>
          <p:cNvPr id="76" name="Google Shape;76;p15"/>
          <p:cNvSpPr txBox="1"/>
          <p:nvPr/>
        </p:nvSpPr>
        <p:spPr>
          <a:xfrm>
            <a:off x="6419300" y="2900775"/>
            <a:ext cx="202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Source Code Pro"/>
                <a:ea typeface="Source Code Pro"/>
                <a:cs typeface="Source Code Pro"/>
                <a:sym typeface="Source Code Pro"/>
              </a:rPr>
              <a:t>Inference</a:t>
            </a:r>
            <a:endParaRPr sz="1800">
              <a:latin typeface="Source Code Pro"/>
              <a:ea typeface="Source Code Pro"/>
              <a:cs typeface="Source Code Pro"/>
              <a:sym typeface="Source Code Pro"/>
            </a:endParaRPr>
          </a:p>
        </p:txBody>
      </p:sp>
      <p:sp>
        <p:nvSpPr>
          <p:cNvPr id="77" name="Google Shape;77;p15"/>
          <p:cNvSpPr txBox="1"/>
          <p:nvPr/>
        </p:nvSpPr>
        <p:spPr>
          <a:xfrm>
            <a:off x="2854200" y="4216875"/>
            <a:ext cx="61374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Understanding and explaining why the author has made certain choices </a:t>
            </a:r>
            <a:endParaRPr>
              <a:latin typeface="Source Code Pro"/>
              <a:ea typeface="Source Code Pro"/>
              <a:cs typeface="Source Code Pro"/>
              <a:sym typeface="Source Code Pro"/>
            </a:endParaRPr>
          </a:p>
        </p:txBody>
      </p:sp>
      <p:pic>
        <p:nvPicPr>
          <p:cNvPr id="78" name="Google Shape;78;p15"/>
          <p:cNvPicPr preferRelativeResize="0"/>
          <p:nvPr/>
        </p:nvPicPr>
        <p:blipFill rotWithShape="1">
          <a:blip r:embed="rId6">
            <a:alphaModFix/>
          </a:blip>
          <a:srcRect l="18416" t="10971" r="6043" b="13574"/>
          <a:stretch/>
        </p:blipFill>
        <p:spPr>
          <a:xfrm>
            <a:off x="145900" y="3335630"/>
            <a:ext cx="2618700" cy="1743790"/>
          </a:xfrm>
          <a:prstGeom prst="rect">
            <a:avLst/>
          </a:prstGeom>
          <a:noFill/>
          <a:ln>
            <a:noFill/>
          </a:ln>
        </p:spPr>
      </p:pic>
    </p:spTree>
    <p:extLst>
      <p:ext uri="{BB962C8B-B14F-4D97-AF65-F5344CB8AC3E}">
        <p14:creationId xmlns:p14="http://schemas.microsoft.com/office/powerpoint/2010/main" val="183581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787264"/>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Today, we will focus on</a:t>
            </a:r>
            <a:endParaRPr dirty="0"/>
          </a:p>
        </p:txBody>
      </p:sp>
      <p:pic>
        <p:nvPicPr>
          <p:cNvPr id="73" name="Google Shape;73;p15"/>
          <p:cNvPicPr preferRelativeResize="0"/>
          <p:nvPr/>
        </p:nvPicPr>
        <p:blipFill>
          <a:blip r:embed="rId3">
            <a:alphaModFix/>
          </a:blip>
          <a:stretch>
            <a:fillRect/>
          </a:stretch>
        </p:blipFill>
        <p:spPr>
          <a:xfrm>
            <a:off x="3474813" y="1588264"/>
            <a:ext cx="2194365" cy="1645774"/>
          </a:xfrm>
          <a:prstGeom prst="rect">
            <a:avLst/>
          </a:prstGeom>
          <a:noFill/>
          <a:ln>
            <a:noFill/>
          </a:ln>
        </p:spPr>
      </p:pic>
      <p:sp>
        <p:nvSpPr>
          <p:cNvPr id="74" name="Google Shape;74;p15"/>
          <p:cNvSpPr txBox="1"/>
          <p:nvPr/>
        </p:nvSpPr>
        <p:spPr>
          <a:xfrm>
            <a:off x="3343950" y="3395189"/>
            <a:ext cx="23826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Find or explain the meaning of words in context </a:t>
            </a:r>
            <a:endParaRPr sz="1800">
              <a:latin typeface="Source Code Pro"/>
              <a:ea typeface="Source Code Pro"/>
              <a:cs typeface="Source Code Pro"/>
              <a:sym typeface="Source Code Pro"/>
            </a:endParaRPr>
          </a:p>
        </p:txBody>
      </p:sp>
    </p:spTree>
    <p:extLst>
      <p:ext uri="{BB962C8B-B14F-4D97-AF65-F5344CB8AC3E}">
        <p14:creationId xmlns:p14="http://schemas.microsoft.com/office/powerpoint/2010/main" val="3127957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4016-CDD1-402C-BD9C-B0F11763167A}"/>
              </a:ext>
            </a:extLst>
          </p:cNvPr>
          <p:cNvSpPr>
            <a:spLocks noGrp="1"/>
          </p:cNvSpPr>
          <p:nvPr>
            <p:ph type="title"/>
          </p:nvPr>
        </p:nvSpPr>
        <p:spPr/>
        <p:txBody>
          <a:bodyPr>
            <a:normAutofit fontScale="90000"/>
          </a:bodyPr>
          <a:lstStyle/>
          <a:p>
            <a:r>
              <a:rPr lang="en-GB" dirty="0"/>
              <a:t>Playing with words</a:t>
            </a:r>
          </a:p>
        </p:txBody>
      </p:sp>
      <p:sp>
        <p:nvSpPr>
          <p:cNvPr id="3" name="Text Placeholder 2">
            <a:extLst>
              <a:ext uri="{FF2B5EF4-FFF2-40B4-BE49-F238E27FC236}">
                <a16:creationId xmlns:a16="http://schemas.microsoft.com/office/drawing/2014/main" id="{00B52A18-2F8E-469F-9681-B9605F7A3278}"/>
              </a:ext>
            </a:extLst>
          </p:cNvPr>
          <p:cNvSpPr>
            <a:spLocks noGrp="1"/>
          </p:cNvSpPr>
          <p:nvPr>
            <p:ph type="body" idx="1"/>
          </p:nvPr>
        </p:nvSpPr>
        <p:spPr>
          <a:xfrm>
            <a:off x="311700" y="1228675"/>
            <a:ext cx="4404679" cy="3340200"/>
          </a:xfrm>
        </p:spPr>
        <p:txBody>
          <a:bodyPr/>
          <a:lstStyle/>
          <a:p>
            <a:pPr marL="114300" indent="0">
              <a:buNone/>
            </a:pPr>
            <a:r>
              <a:rPr lang="en-GB" dirty="0"/>
              <a:t>Loris Owen clearly enjoys words.</a:t>
            </a:r>
          </a:p>
          <a:p>
            <a:pPr marL="114300" indent="0">
              <a:buNone/>
            </a:pPr>
            <a:r>
              <a:rPr lang="en-GB" dirty="0"/>
              <a:t>There are lots of examples in “The Ten Riddles of Eartha </a:t>
            </a:r>
            <a:r>
              <a:rPr lang="en-GB" dirty="0" err="1"/>
              <a:t>Quicksmith</a:t>
            </a:r>
            <a:r>
              <a:rPr lang="en-GB" dirty="0"/>
              <a:t>” where she has made up her own words or carefully chosen the vocabulary she uses.  </a:t>
            </a:r>
          </a:p>
          <a:p>
            <a:pPr marL="114300" indent="0">
              <a:buNone/>
            </a:pPr>
            <a:endParaRPr lang="en-GB" dirty="0"/>
          </a:p>
          <a:p>
            <a:pPr marL="114300" indent="0">
              <a:buNone/>
            </a:pPr>
            <a:r>
              <a:rPr lang="en-GB" dirty="0"/>
              <a:t>Do you know what this is?</a:t>
            </a:r>
          </a:p>
        </p:txBody>
      </p:sp>
      <p:pic>
        <p:nvPicPr>
          <p:cNvPr id="4" name="Picture 3">
            <a:extLst>
              <a:ext uri="{FF2B5EF4-FFF2-40B4-BE49-F238E27FC236}">
                <a16:creationId xmlns:a16="http://schemas.microsoft.com/office/drawing/2014/main" id="{981D312E-D97B-4440-9AE4-CC772F7D3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588" y="292850"/>
            <a:ext cx="3789712" cy="3789712"/>
          </a:xfrm>
          <a:prstGeom prst="rect">
            <a:avLst/>
          </a:prstGeom>
        </p:spPr>
      </p:pic>
    </p:spTree>
    <p:extLst>
      <p:ext uri="{BB962C8B-B14F-4D97-AF65-F5344CB8AC3E}">
        <p14:creationId xmlns:p14="http://schemas.microsoft.com/office/powerpoint/2010/main" val="383034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reading</a:t>
            </a:r>
            <a:endParaRPr dirty="0"/>
          </a:p>
        </p:txBody>
      </p:sp>
      <p:sp>
        <p:nvSpPr>
          <p:cNvPr id="111" name="Google Shape;111;p2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GB" sz="1600" dirty="0">
                <a:latin typeface="Lora"/>
                <a:ea typeface="Lora"/>
                <a:cs typeface="Lora"/>
                <a:sym typeface="Lora"/>
              </a:rPr>
              <a:t>Kip and his new friends Albert, Leela and </a:t>
            </a:r>
            <a:r>
              <a:rPr lang="en-GB" sz="1600" dirty="0" err="1">
                <a:latin typeface="Lora"/>
                <a:ea typeface="Lora"/>
                <a:cs typeface="Lora"/>
                <a:sym typeface="Lora"/>
              </a:rPr>
              <a:t>Timmi</a:t>
            </a:r>
            <a:r>
              <a:rPr lang="en-GB" sz="1600" dirty="0">
                <a:latin typeface="Lora"/>
                <a:ea typeface="Lora"/>
                <a:cs typeface="Lora"/>
                <a:sym typeface="Lora"/>
              </a:rPr>
              <a:t> are about to listen to Miss Twiss, the Professor-in-charge at </a:t>
            </a:r>
            <a:r>
              <a:rPr lang="en-GB" sz="1600" dirty="0" err="1">
                <a:latin typeface="Lora"/>
                <a:ea typeface="Lora"/>
                <a:cs typeface="Lora"/>
                <a:sym typeface="Lora"/>
              </a:rPr>
              <a:t>Quicksmith’s</a:t>
            </a:r>
            <a:r>
              <a:rPr lang="en-GB" sz="1600" dirty="0">
                <a:latin typeface="Lora"/>
                <a:ea typeface="Lora"/>
                <a:cs typeface="Lora"/>
                <a:sym typeface="Lora"/>
              </a:rPr>
              <a:t> School.  She is about to read out a letter from the founder, Eartha </a:t>
            </a:r>
            <a:r>
              <a:rPr lang="en-GB" sz="1600" dirty="0" err="1">
                <a:latin typeface="Lora"/>
                <a:ea typeface="Lora"/>
                <a:cs typeface="Lora"/>
                <a:sym typeface="Lora"/>
              </a:rPr>
              <a:t>Quicksmith</a:t>
            </a:r>
            <a:r>
              <a:rPr lang="en-GB" sz="1600" dirty="0">
                <a:latin typeface="Lora"/>
                <a:ea typeface="Lora"/>
                <a:cs typeface="Lora"/>
                <a:sym typeface="Lora"/>
              </a:rPr>
              <a:t>, who disappeared in strange circumstances and who left a letter behind that could only be opened on this particular day.  All those in </a:t>
            </a:r>
            <a:r>
              <a:rPr lang="en-GB" sz="1600" dirty="0" err="1">
                <a:latin typeface="Lora"/>
                <a:ea typeface="Lora"/>
                <a:cs typeface="Lora"/>
                <a:sym typeface="Lora"/>
              </a:rPr>
              <a:t>Quicksmith’s</a:t>
            </a:r>
            <a:r>
              <a:rPr lang="en-GB" sz="1600" dirty="0">
                <a:latin typeface="Lora"/>
                <a:ea typeface="Lora"/>
                <a:cs typeface="Lora"/>
                <a:sym typeface="Lora"/>
              </a:rPr>
              <a:t> gather to hear Miss Twiss, who is floating on a flat disc, a little like a flying skateboard, called a </a:t>
            </a:r>
            <a:r>
              <a:rPr lang="en-GB" sz="1600" dirty="0" err="1">
                <a:latin typeface="Lora"/>
                <a:ea typeface="Lora"/>
                <a:cs typeface="Lora"/>
                <a:sym typeface="Lora"/>
              </a:rPr>
              <a:t>Skimmi</a:t>
            </a:r>
            <a:r>
              <a:rPr lang="en-GB" sz="1600" dirty="0">
                <a:latin typeface="Lora"/>
                <a:ea typeface="Lora"/>
                <a:cs typeface="Lora"/>
                <a:sym typeface="Lora"/>
              </a:rPr>
              <a:t>. </a:t>
            </a:r>
            <a:endParaRPr sz="1600" dirty="0">
              <a:latin typeface="Lora"/>
              <a:ea typeface="Lora"/>
              <a:cs typeface="Lora"/>
              <a:sym typeface="Lora"/>
            </a:endParaRPr>
          </a:p>
          <a:p>
            <a:pPr marL="0" lvl="0" indent="0" algn="l" rtl="0">
              <a:spcBef>
                <a:spcPts val="1200"/>
              </a:spcBef>
              <a:spcAft>
                <a:spcPts val="0"/>
              </a:spcAft>
              <a:buNone/>
            </a:pPr>
            <a:endParaRPr sz="1600" dirty="0"/>
          </a:p>
          <a:p>
            <a:pPr marL="0" lvl="0" indent="0" algn="l" rtl="0">
              <a:spcBef>
                <a:spcPts val="1200"/>
              </a:spcBef>
              <a:spcAft>
                <a:spcPts val="0"/>
              </a:spcAft>
              <a:buNone/>
            </a:pPr>
            <a:r>
              <a:rPr lang="en-GB" sz="1600" dirty="0"/>
              <a:t>Read pages 102 to 107 of The Ten Riddles of Eartha </a:t>
            </a:r>
            <a:r>
              <a:rPr lang="en-GB" sz="1600" dirty="0" err="1"/>
              <a:t>Quicksmith</a:t>
            </a:r>
            <a:endParaRPr lang="en-GB"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150435CD-577D-441A-99E2-990F64B0E1A4}"/>
              </a:ext>
            </a:extLst>
          </p:cNvPr>
          <p:cNvPicPr>
            <a:picLocks noChangeAspect="1"/>
          </p:cNvPicPr>
          <p:nvPr/>
        </p:nvPicPr>
        <p:blipFill rotWithShape="1">
          <a:blip r:embed="rId3"/>
          <a:srcRect t="1685"/>
          <a:stretch/>
        </p:blipFill>
        <p:spPr>
          <a:xfrm>
            <a:off x="715235" y="77089"/>
            <a:ext cx="3975234" cy="5017620"/>
          </a:xfrm>
          <a:prstGeom prst="rect">
            <a:avLst/>
          </a:prstGeom>
        </p:spPr>
      </p:pic>
      <p:pic>
        <p:nvPicPr>
          <p:cNvPr id="7" name="Picture 6" descr="Text, letter&#10;&#10;Description automatically generated">
            <a:extLst>
              <a:ext uri="{FF2B5EF4-FFF2-40B4-BE49-F238E27FC236}">
                <a16:creationId xmlns:a16="http://schemas.microsoft.com/office/drawing/2014/main" id="{8AEE11F7-1126-413E-9D00-77D15BD94A5B}"/>
              </a:ext>
            </a:extLst>
          </p:cNvPr>
          <p:cNvPicPr>
            <a:picLocks noChangeAspect="1"/>
          </p:cNvPicPr>
          <p:nvPr/>
        </p:nvPicPr>
        <p:blipFill rotWithShape="1">
          <a:blip r:embed="rId4"/>
          <a:srcRect t="1622" b="9144"/>
          <a:stretch/>
        </p:blipFill>
        <p:spPr>
          <a:xfrm>
            <a:off x="4690469" y="77089"/>
            <a:ext cx="3227522" cy="5017620"/>
          </a:xfrm>
          <a:prstGeom prst="rect">
            <a:avLst/>
          </a:prstGeom>
        </p:spPr>
      </p:pic>
    </p:spTree>
    <p:extLst>
      <p:ext uri="{BB962C8B-B14F-4D97-AF65-F5344CB8AC3E}">
        <p14:creationId xmlns:p14="http://schemas.microsoft.com/office/powerpoint/2010/main" val="3404336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2C729A2-0E51-44CA-991E-15E2F23E955B}"/>
              </a:ext>
            </a:extLst>
          </p:cNvPr>
          <p:cNvPicPr>
            <a:picLocks noChangeAspect="1"/>
          </p:cNvPicPr>
          <p:nvPr/>
        </p:nvPicPr>
        <p:blipFill rotWithShape="1">
          <a:blip r:embed="rId3"/>
          <a:srcRect l="1093" t="-3447" r="-1093" b="-3447"/>
          <a:stretch/>
        </p:blipFill>
        <p:spPr>
          <a:xfrm rot="21480000">
            <a:off x="1544899" y="28332"/>
            <a:ext cx="3292321" cy="5233581"/>
          </a:xfrm>
          <a:prstGeom prst="rect">
            <a:avLst/>
          </a:prstGeom>
        </p:spPr>
      </p:pic>
      <p:pic>
        <p:nvPicPr>
          <p:cNvPr id="5" name="Picture 4" descr="Text, letter&#10;&#10;Description automatically generated">
            <a:extLst>
              <a:ext uri="{FF2B5EF4-FFF2-40B4-BE49-F238E27FC236}">
                <a16:creationId xmlns:a16="http://schemas.microsoft.com/office/drawing/2014/main" id="{EC2AA077-4F70-4727-8B9C-382AAD855911}"/>
              </a:ext>
            </a:extLst>
          </p:cNvPr>
          <p:cNvPicPr>
            <a:picLocks noChangeAspect="1"/>
          </p:cNvPicPr>
          <p:nvPr/>
        </p:nvPicPr>
        <p:blipFill rotWithShape="1">
          <a:blip r:embed="rId4"/>
          <a:srcRect t="-2144" b="-2144"/>
          <a:stretch/>
        </p:blipFill>
        <p:spPr>
          <a:xfrm rot="-60000">
            <a:off x="4719631" y="0"/>
            <a:ext cx="3117689" cy="5143500"/>
          </a:xfrm>
          <a:prstGeom prst="rect">
            <a:avLst/>
          </a:prstGeom>
        </p:spPr>
      </p:pic>
    </p:spTree>
    <p:extLst>
      <p:ext uri="{BB962C8B-B14F-4D97-AF65-F5344CB8AC3E}">
        <p14:creationId xmlns:p14="http://schemas.microsoft.com/office/powerpoint/2010/main" val="133951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951B70C-2CCB-40AB-93AF-46EAFA72C98A}"/>
              </a:ext>
            </a:extLst>
          </p:cNvPr>
          <p:cNvPicPr>
            <a:picLocks noChangeAspect="1"/>
          </p:cNvPicPr>
          <p:nvPr/>
        </p:nvPicPr>
        <p:blipFill rotWithShape="1">
          <a:blip r:embed="rId3"/>
          <a:srcRect l="-162" t="2857" r="162" b="1186"/>
          <a:stretch/>
        </p:blipFill>
        <p:spPr>
          <a:xfrm rot="21480000">
            <a:off x="1239141" y="173600"/>
            <a:ext cx="3076389" cy="4799850"/>
          </a:xfrm>
          <a:prstGeom prst="rect">
            <a:avLst/>
          </a:prstGeom>
        </p:spPr>
      </p:pic>
      <p:pic>
        <p:nvPicPr>
          <p:cNvPr id="5" name="Picture 4" descr="Text, letter&#10;&#10;Description automatically generated">
            <a:extLst>
              <a:ext uri="{FF2B5EF4-FFF2-40B4-BE49-F238E27FC236}">
                <a16:creationId xmlns:a16="http://schemas.microsoft.com/office/drawing/2014/main" id="{B861E8F0-A829-479C-80A3-80C722421405}"/>
              </a:ext>
            </a:extLst>
          </p:cNvPr>
          <p:cNvPicPr>
            <a:picLocks noChangeAspect="1"/>
          </p:cNvPicPr>
          <p:nvPr/>
        </p:nvPicPr>
        <p:blipFill>
          <a:blip r:embed="rId4"/>
          <a:stretch>
            <a:fillRect/>
          </a:stretch>
        </p:blipFill>
        <p:spPr>
          <a:xfrm>
            <a:off x="4214846" y="117829"/>
            <a:ext cx="3206877" cy="2294763"/>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911DCF8C-7764-441F-9453-CE09D968999B}"/>
              </a:ext>
            </a:extLst>
          </p:cNvPr>
          <p:cNvPicPr>
            <a:picLocks noChangeAspect="1"/>
          </p:cNvPicPr>
          <p:nvPr/>
        </p:nvPicPr>
        <p:blipFill>
          <a:blip r:embed="rId5"/>
          <a:stretch>
            <a:fillRect/>
          </a:stretch>
        </p:blipFill>
        <p:spPr>
          <a:xfrm>
            <a:off x="6199216" y="4600575"/>
            <a:ext cx="685800" cy="542925"/>
          </a:xfrm>
          <a:prstGeom prst="rect">
            <a:avLst/>
          </a:prstGeom>
        </p:spPr>
      </p:pic>
    </p:spTree>
    <p:extLst>
      <p:ext uri="{BB962C8B-B14F-4D97-AF65-F5344CB8AC3E}">
        <p14:creationId xmlns:p14="http://schemas.microsoft.com/office/powerpoint/2010/main" val="3773141828"/>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1729</Words>
  <Application>Microsoft Office PowerPoint</Application>
  <PresentationFormat>On-screen Show (16:9)</PresentationFormat>
  <Paragraphs>147</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Source Code Pro</vt:lpstr>
      <vt:lpstr>Arial</vt:lpstr>
      <vt:lpstr>Roboto</vt:lpstr>
      <vt:lpstr>Lora</vt:lpstr>
      <vt:lpstr>Amatic SC</vt:lpstr>
      <vt:lpstr>Beach Day</vt:lpstr>
      <vt:lpstr>The ten riddles of Eartha quicksmith</vt:lpstr>
      <vt:lpstr>Learning objectives</vt:lpstr>
      <vt:lpstr>key reading skills</vt:lpstr>
      <vt:lpstr>Today, we will focus on</vt:lpstr>
      <vt:lpstr>Playing with words</vt:lpstr>
      <vt:lpstr>reading</vt:lpstr>
      <vt:lpstr>PowerPoint Presentation</vt:lpstr>
      <vt:lpstr>PowerPoint Presentation</vt:lpstr>
      <vt:lpstr>PowerPoint Presentation</vt:lpstr>
      <vt:lpstr>Understanding the text </vt:lpstr>
      <vt:lpstr>Focus on vocabulary</vt:lpstr>
      <vt:lpstr>What are the root words of these words?</vt:lpstr>
      <vt:lpstr>What do you think these words mean in context?</vt:lpstr>
      <vt:lpstr>PowerPoint Presentation</vt:lpstr>
      <vt:lpstr>MakE your own compound words</vt:lpstr>
      <vt:lpstr>PowerPoint Presentation</vt:lpstr>
      <vt:lpstr>Define your words</vt:lpstr>
      <vt:lpstr>writing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ten riddles of Eartha quicksmith</dc:title>
  <dc:creator>Louise Sheffield</dc:creator>
  <cp:lastModifiedBy>Marklar Marklar</cp:lastModifiedBy>
  <cp:revision>10</cp:revision>
  <dcterms:modified xsi:type="dcterms:W3CDTF">2022-01-10T12:02:15Z</dcterms:modified>
</cp:coreProperties>
</file>