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3"/>
  </p:notesMasterIdLst>
  <p:sldIdLst>
    <p:sldId id="282" r:id="rId2"/>
    <p:sldId id="291" r:id="rId3"/>
    <p:sldId id="264" r:id="rId4"/>
    <p:sldId id="265" r:id="rId5"/>
    <p:sldId id="266" r:id="rId6"/>
    <p:sldId id="267" r:id="rId7"/>
    <p:sldId id="268" r:id="rId8"/>
    <p:sldId id="269" r:id="rId9"/>
    <p:sldId id="293" r:id="rId10"/>
    <p:sldId id="270" r:id="rId11"/>
    <p:sldId id="271" r:id="rId12"/>
    <p:sldId id="272" r:id="rId13"/>
    <p:sldId id="273" r:id="rId14"/>
    <p:sldId id="274" r:id="rId15"/>
    <p:sldId id="275" r:id="rId16"/>
    <p:sldId id="276" r:id="rId17"/>
    <p:sldId id="294" r:id="rId18"/>
    <p:sldId id="277" r:id="rId19"/>
    <p:sldId id="279" r:id="rId20"/>
    <p:sldId id="280" r:id="rId21"/>
    <p:sldId id="281" r:id="rId22"/>
  </p:sldIdLst>
  <p:sldSz cx="9144000" cy="5143500" type="screen16x9"/>
  <p:notesSz cx="6858000" cy="9144000"/>
  <p:embeddedFontLst>
    <p:embeddedFont>
      <p:font typeface="Amatic SC" panose="020B0604020202020204" charset="-79"/>
      <p:regular r:id="rId24"/>
      <p:bold r:id="rId25"/>
    </p:embeddedFont>
    <p:embeddedFont>
      <p:font typeface="Lobster" panose="020B0604020202020204" charset="0"/>
      <p:regular r:id="rId26"/>
    </p:embeddedFont>
    <p:embeddedFont>
      <p:font typeface="Lora" panose="020B0604020202020204" charset="0"/>
      <p:regular r:id="rId27"/>
      <p:bold r:id="rId28"/>
      <p:italic r:id="rId29"/>
      <p:boldItalic r:id="rId30"/>
    </p:embeddedFont>
    <p:embeddedFont>
      <p:font typeface="Roboto" panose="020B0604020202020204" charset="0"/>
      <p:regular r:id="rId31"/>
      <p:bold r:id="rId32"/>
      <p:italic r:id="rId33"/>
      <p:boldItalic r:id="rId34"/>
    </p:embeddedFont>
    <p:embeddedFont>
      <p:font typeface="Source Code Pro" panose="020B060402020202020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79A4"/>
    <a:srgbClr val="13476C"/>
    <a:srgbClr val="5AB6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3023" autoAdjust="0"/>
  </p:normalViewPr>
  <p:slideViewPr>
    <p:cSldViewPr snapToGrid="0">
      <p:cViewPr varScale="1">
        <p:scale>
          <a:sx n="57" d="100"/>
          <a:sy n="57" d="100"/>
        </p:scale>
        <p:origin x="828" y="2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d970e7f7a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d970e7f7a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This can be used independently from the other sessions in the series. </a:t>
            </a:r>
          </a:p>
          <a:p>
            <a:pPr marL="0" lvl="0" indent="0" algn="l" rtl="0">
              <a:spcBef>
                <a:spcPts val="0"/>
              </a:spcBef>
              <a:spcAft>
                <a:spcPts val="0"/>
              </a:spcAft>
              <a:buNone/>
            </a:pPr>
            <a:r>
              <a:rPr lang="en-GB" dirty="0"/>
              <a:t>In narratives, there is almost always a structure that involves beginning the story, rising action, the climax and then falling action until the problem is solved and the denouement is reached.  Stories are generally more satisfying to readers if there is a change from the beginning to the end of the story, e.g. the character has learnt a lesson and changed in some way, or a crime has been solved, or two people have fallen in love and (we are now promised) will live happily ever after. </a:t>
            </a:r>
          </a:p>
          <a:p>
            <a:pPr marL="0" lvl="0" indent="0" algn="l" rtl="0">
              <a:spcBef>
                <a:spcPts val="0"/>
              </a:spcBef>
              <a:spcAft>
                <a:spcPts val="0"/>
              </a:spcAft>
              <a:buNone/>
            </a:pPr>
            <a:r>
              <a:rPr lang="en-GB" dirty="0"/>
              <a:t>Although you can generally see this at a macro level within a story as a whole, this structure can be seen in sections of text too – there is very rarely only one problem to be solved in a novel.  This session explains the story structure, which many students will have met previously in different forms, such as a story mountain, and then looks at how the structure is formed within one section of “The Ten Riddles of Eartha </a:t>
            </a:r>
            <a:r>
              <a:rPr lang="en-GB" dirty="0" err="1"/>
              <a:t>Quicksmith</a:t>
            </a:r>
            <a:r>
              <a:rPr lang="en-GB" dirty="0"/>
              <a:t>.”</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d86a22871f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d86a22871f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If students have read the book they will know the answer to this riddle.  If not, take one line at a time and try to work out what the answer is.  If students don’t know where to start, encourage them to think of more than one meaning for the words in the riddle…</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d872851a7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d872851a7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As you read through the next section with students, take it slowly and look at:</a:t>
            </a:r>
          </a:p>
          <a:p>
            <a:pPr marL="171450" lvl="0" indent="-171450" algn="l" rtl="0">
              <a:spcBef>
                <a:spcPts val="0"/>
              </a:spcBef>
              <a:spcAft>
                <a:spcPts val="0"/>
              </a:spcAft>
            </a:pPr>
            <a:r>
              <a:rPr lang="en-GB" dirty="0"/>
              <a:t>How the tension is raised</a:t>
            </a:r>
          </a:p>
          <a:p>
            <a:pPr marL="171450" lvl="0" indent="-171450" algn="l" rtl="0">
              <a:spcBef>
                <a:spcPts val="0"/>
              </a:spcBef>
              <a:spcAft>
                <a:spcPts val="0"/>
              </a:spcAft>
            </a:pPr>
            <a:r>
              <a:rPr lang="en-GB" dirty="0"/>
              <a:t>Where on the narrative arc we are</a:t>
            </a:r>
          </a:p>
          <a:p>
            <a:pPr marL="171450" lvl="0" indent="-171450" algn="l" rtl="0">
              <a:spcBef>
                <a:spcPts val="0"/>
              </a:spcBef>
              <a:spcAft>
                <a:spcPts val="0"/>
              </a:spcAft>
            </a:pPr>
            <a:r>
              <a:rPr lang="en-GB" dirty="0"/>
              <a:t>How the characters interact to help move the story on.</a:t>
            </a:r>
          </a:p>
          <a:p>
            <a:pPr marL="0" lvl="0" indent="0" algn="l" rtl="0">
              <a:spcBef>
                <a:spcPts val="0"/>
              </a:spcBef>
              <a:spcAft>
                <a:spcPts val="0"/>
              </a:spcAft>
              <a:buNone/>
            </a:pPr>
            <a:r>
              <a:rPr lang="en-GB" dirty="0"/>
              <a:t>There are some suggestions for discussion on the slides but it is important to take the lead from the students.</a:t>
            </a:r>
          </a:p>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d872851a72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d872851a7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dirty="0">
                <a:solidFill>
                  <a:srgbClr val="666666"/>
                </a:solidFill>
                <a:latin typeface="Source Code Pro"/>
                <a:ea typeface="Source Code Pro"/>
                <a:cs typeface="Source Code Pro"/>
                <a:sym typeface="Source Code Pro"/>
              </a:rPr>
              <a:t>You could think about:</a:t>
            </a:r>
          </a:p>
          <a:p>
            <a:pPr marL="171450" lvl="0" indent="-171450" algn="l" rtl="0">
              <a:lnSpc>
                <a:spcPct val="115000"/>
              </a:lnSpc>
              <a:spcBef>
                <a:spcPts val="0"/>
              </a:spcBef>
              <a:spcAft>
                <a:spcPts val="0"/>
              </a:spcAft>
              <a:buClr>
                <a:schemeClr val="dk1"/>
              </a:buClr>
              <a:buSzPts val="1100"/>
            </a:pPr>
            <a:r>
              <a:rPr lang="en-GB" dirty="0">
                <a:solidFill>
                  <a:srgbClr val="666666"/>
                </a:solidFill>
                <a:latin typeface="Source Code Pro"/>
                <a:ea typeface="Source Code Pro"/>
                <a:cs typeface="Source Code Pro"/>
                <a:sym typeface="Source Code Pro"/>
              </a:rPr>
              <a:t>How has the tension increased?</a:t>
            </a:r>
            <a:endParaRPr dirty="0">
              <a:solidFill>
                <a:srgbClr val="666666"/>
              </a:solidFill>
              <a:latin typeface="Source Code Pro"/>
              <a:ea typeface="Source Code Pro"/>
              <a:cs typeface="Source Code Pro"/>
              <a:sym typeface="Source Code Pro"/>
            </a:endParaRPr>
          </a:p>
          <a:p>
            <a:pPr marL="171450" lvl="0" indent="-171450" algn="l" rtl="0">
              <a:lnSpc>
                <a:spcPct val="115000"/>
              </a:lnSpc>
              <a:spcBef>
                <a:spcPts val="1200"/>
              </a:spcBef>
              <a:spcAft>
                <a:spcPts val="0"/>
              </a:spcAft>
              <a:buClr>
                <a:schemeClr val="dk1"/>
              </a:buClr>
              <a:buSzPts val="1100"/>
            </a:pPr>
            <a:r>
              <a:rPr lang="en-GB" dirty="0">
                <a:solidFill>
                  <a:srgbClr val="666666"/>
                </a:solidFill>
                <a:latin typeface="Source Code Pro"/>
                <a:ea typeface="Source Code Pro"/>
                <a:cs typeface="Source Code Pro"/>
                <a:sym typeface="Source Code Pro"/>
              </a:rPr>
              <a:t>Why is Leela’s speech punctuated with all those dashes?</a:t>
            </a:r>
            <a:endParaRPr dirty="0">
              <a:solidFill>
                <a:srgbClr val="666666"/>
              </a:solidFill>
              <a:latin typeface="Source Code Pro"/>
              <a:ea typeface="Source Code Pro"/>
              <a:cs typeface="Source Code Pro"/>
              <a:sym typeface="Source Code Pro"/>
            </a:endParaRPr>
          </a:p>
          <a:p>
            <a:pPr marL="171450" lvl="0" indent="-171450" algn="l" rtl="0">
              <a:lnSpc>
                <a:spcPct val="115000"/>
              </a:lnSpc>
              <a:spcBef>
                <a:spcPts val="1200"/>
              </a:spcBef>
              <a:spcAft>
                <a:spcPts val="0"/>
              </a:spcAft>
              <a:buClr>
                <a:schemeClr val="dk1"/>
              </a:buClr>
              <a:buSzPts val="1100"/>
            </a:pPr>
            <a:r>
              <a:rPr lang="en-GB" dirty="0">
                <a:solidFill>
                  <a:srgbClr val="666666"/>
                </a:solidFill>
                <a:latin typeface="Source Code Pro"/>
                <a:ea typeface="Source Code Pro"/>
                <a:cs typeface="Source Code Pro"/>
                <a:sym typeface="Source Code Pro"/>
              </a:rPr>
              <a:t>What are the relationships like between the friends?</a:t>
            </a:r>
          </a:p>
          <a:p>
            <a:pPr marL="171450" lvl="0" indent="-171450" algn="l" rtl="0">
              <a:lnSpc>
                <a:spcPct val="115000"/>
              </a:lnSpc>
              <a:spcBef>
                <a:spcPts val="1200"/>
              </a:spcBef>
              <a:spcAft>
                <a:spcPts val="0"/>
              </a:spcAft>
              <a:buClr>
                <a:schemeClr val="dk1"/>
              </a:buClr>
              <a:buSzPts val="1100"/>
            </a:pPr>
            <a:r>
              <a:rPr lang="en-GB" dirty="0">
                <a:solidFill>
                  <a:srgbClr val="666666"/>
                </a:solidFill>
                <a:latin typeface="Source Code Pro"/>
                <a:ea typeface="Source Code Pro"/>
                <a:cs typeface="Source Code Pro"/>
                <a:sym typeface="Source Code Pro"/>
              </a:rPr>
              <a:t>How is Leela feeling?  How would you feel if you were Leela?</a:t>
            </a:r>
            <a:endParaRPr dirty="0">
              <a:solidFill>
                <a:srgbClr val="666666"/>
              </a:solidFill>
              <a:latin typeface="Source Code Pro"/>
              <a:ea typeface="Source Code Pro"/>
              <a:cs typeface="Source Code Pro"/>
              <a:sym typeface="Source Code Pro"/>
            </a:endParaRPr>
          </a:p>
          <a:p>
            <a:pPr marL="171450" lvl="0" indent="-171450" algn="l" rtl="0">
              <a:lnSpc>
                <a:spcPct val="115000"/>
              </a:lnSpc>
              <a:spcBef>
                <a:spcPts val="1200"/>
              </a:spcBef>
              <a:spcAft>
                <a:spcPts val="1200"/>
              </a:spcAft>
            </a:pPr>
            <a:r>
              <a:rPr lang="en-GB" dirty="0">
                <a:solidFill>
                  <a:srgbClr val="666666"/>
                </a:solidFill>
                <a:latin typeface="Source Code Pro"/>
                <a:ea typeface="Source Code Pro"/>
                <a:cs typeface="Source Code Pro"/>
                <a:sym typeface="Source Code Pro"/>
              </a:rPr>
              <a:t>How do you think the others will react to Leela?</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d872851a72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d872851a72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dirty="0">
                <a:solidFill>
                  <a:srgbClr val="666666"/>
                </a:solidFill>
                <a:latin typeface="Source Code Pro"/>
                <a:ea typeface="Source Code Pro"/>
                <a:cs typeface="Source Code Pro"/>
                <a:sym typeface="Source Code Pro"/>
              </a:rPr>
              <a:t>Read this slide and the next slide and then pause for discussion.</a:t>
            </a:r>
          </a:p>
          <a:p>
            <a:pPr marL="0" lvl="0" indent="0" algn="l" rtl="0">
              <a:spcBef>
                <a:spcPts val="120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d872851a72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d872851a72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dirty="0">
                <a:solidFill>
                  <a:srgbClr val="666666"/>
                </a:solidFill>
                <a:latin typeface="Source Code Pro"/>
                <a:ea typeface="Source Code Pro"/>
                <a:cs typeface="Source Code Pro"/>
                <a:sym typeface="Source Code Pro"/>
              </a:rPr>
              <a:t>You could discuss:</a:t>
            </a:r>
          </a:p>
          <a:p>
            <a:pPr marL="171450" lvl="0" indent="-171450" algn="l" rtl="0">
              <a:lnSpc>
                <a:spcPct val="115000"/>
              </a:lnSpc>
              <a:spcBef>
                <a:spcPts val="0"/>
              </a:spcBef>
              <a:spcAft>
                <a:spcPts val="0"/>
              </a:spcAft>
              <a:buClr>
                <a:schemeClr val="dk1"/>
              </a:buClr>
              <a:buSzPts val="1100"/>
            </a:pPr>
            <a:r>
              <a:rPr lang="en-GB" dirty="0">
                <a:solidFill>
                  <a:srgbClr val="666666"/>
                </a:solidFill>
                <a:latin typeface="Source Code Pro"/>
                <a:ea typeface="Source Code Pro"/>
                <a:cs typeface="Source Code Pro"/>
                <a:sym typeface="Source Code Pro"/>
              </a:rPr>
              <a:t>How the tension is raised further</a:t>
            </a:r>
          </a:p>
          <a:p>
            <a:pPr marL="171450" lvl="0" indent="-171450" algn="l" rtl="0">
              <a:lnSpc>
                <a:spcPct val="115000"/>
              </a:lnSpc>
              <a:spcBef>
                <a:spcPts val="0"/>
              </a:spcBef>
              <a:spcAft>
                <a:spcPts val="0"/>
              </a:spcAft>
              <a:buClr>
                <a:schemeClr val="dk1"/>
              </a:buClr>
              <a:buSzPts val="1100"/>
            </a:pPr>
            <a:r>
              <a:rPr lang="en-GB" dirty="0">
                <a:solidFill>
                  <a:srgbClr val="666666"/>
                </a:solidFill>
                <a:latin typeface="Source Code Pro"/>
                <a:ea typeface="Source Code Pro"/>
                <a:cs typeface="Source Code Pro"/>
                <a:sym typeface="Source Code Pro"/>
              </a:rPr>
              <a:t>What the relationships are like between the characters</a:t>
            </a:r>
          </a:p>
          <a:p>
            <a:pPr marL="171450" lvl="0" indent="-171450" algn="l" rtl="0">
              <a:lnSpc>
                <a:spcPct val="115000"/>
              </a:lnSpc>
              <a:spcBef>
                <a:spcPts val="0"/>
              </a:spcBef>
              <a:spcAft>
                <a:spcPts val="0"/>
              </a:spcAft>
              <a:buClr>
                <a:schemeClr val="dk1"/>
              </a:buClr>
              <a:buSzPts val="1100"/>
            </a:pPr>
            <a:r>
              <a:rPr lang="en-GB" dirty="0">
                <a:solidFill>
                  <a:srgbClr val="666666"/>
                </a:solidFill>
                <a:latin typeface="Source Code Pro"/>
                <a:ea typeface="Source Code Pro"/>
                <a:cs typeface="Source Code Pro"/>
                <a:sym typeface="Source Code Pro"/>
              </a:rPr>
              <a:t>What might happen next?  If you were the author what would you do?</a:t>
            </a:r>
          </a:p>
          <a:p>
            <a:pPr marL="171450" lvl="0" indent="-171450" algn="l" rtl="0">
              <a:spcBef>
                <a:spcPts val="0"/>
              </a:spcBef>
              <a:spcAft>
                <a:spcPts val="0"/>
              </a:spcAft>
            </a:pPr>
            <a:r>
              <a:rPr lang="en-GB" dirty="0"/>
              <a:t>How does the author show that we’re about to get the solution?</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d872851a72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d872851a72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Consider:</a:t>
            </a:r>
          </a:p>
          <a:p>
            <a:pPr marL="171450" lvl="0" indent="-171450" algn="l" rtl="0">
              <a:spcBef>
                <a:spcPts val="0"/>
              </a:spcBef>
              <a:spcAft>
                <a:spcPts val="0"/>
              </a:spcAft>
            </a:pPr>
            <a:r>
              <a:rPr lang="en-GB" dirty="0"/>
              <a:t>How do they work it out? </a:t>
            </a:r>
            <a:endParaRPr dirty="0"/>
          </a:p>
          <a:p>
            <a:pPr marL="171450" lvl="0" indent="-171450" algn="l" rtl="0">
              <a:spcBef>
                <a:spcPts val="0"/>
              </a:spcBef>
              <a:spcAft>
                <a:spcPts val="0"/>
              </a:spcAft>
            </a:pPr>
            <a:r>
              <a:rPr lang="en-GB" dirty="0"/>
              <a:t>How does it show the relationships between the four friends? (Solving it by listening to each other then using what one has said to help another character take the next step.)</a:t>
            </a:r>
            <a:endParaRPr dirty="0"/>
          </a:p>
          <a:p>
            <a:pPr marL="171450" lvl="0" indent="-171450" algn="l" rtl="0">
              <a:spcBef>
                <a:spcPts val="0"/>
              </a:spcBef>
              <a:spcAft>
                <a:spcPts val="0"/>
              </a:spcAft>
            </a:pPr>
            <a:r>
              <a:rPr lang="en-GB" dirty="0"/>
              <a:t>What do you think will happen next?</a:t>
            </a:r>
            <a:endParaRPr dirty="0"/>
          </a:p>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d872851a72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d872851a72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This is what happens after the riddle is solved.</a:t>
            </a:r>
          </a:p>
          <a:p>
            <a:pPr marL="0" lvl="0" indent="0" algn="l" rtl="0">
              <a:spcBef>
                <a:spcPts val="0"/>
              </a:spcBef>
              <a:spcAft>
                <a:spcPts val="0"/>
              </a:spcAft>
              <a:buNone/>
            </a:pPr>
            <a:r>
              <a:rPr lang="en-GB" dirty="0"/>
              <a:t>Discuss how this fits into the narrative arc and how the tension is immediately released.  Be specific about how Loris Owen does this – for example we have had lots of speech and short sentences which has created pace; now there is a lot more description which enables the reader to slow down and figuratively look around and observe what is happening, slowing the pace right down. </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We have now solved the eighth riddle.  As Eartha has ten, what will happen next?  Discuss how it is likely that a new arc will begin with the tension being raised all over again. </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d872851a72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d872851a72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This is what happens after the riddle is solved.</a:t>
            </a:r>
          </a:p>
          <a:p>
            <a:pPr marL="0" lvl="0" indent="0" algn="l" rtl="0">
              <a:spcBef>
                <a:spcPts val="0"/>
              </a:spcBef>
              <a:spcAft>
                <a:spcPts val="0"/>
              </a:spcAft>
              <a:buNone/>
            </a:pPr>
            <a:r>
              <a:rPr lang="en-GB" dirty="0"/>
              <a:t>Discuss how this fits into the narrative arc and how the tension is immediately released.  Be specific about how Loris Owen does this – for example we have had lots of speech and short sentences which has created pace; now there is a lot more description which enables the reader to slow down and figuratively look around and observe what is happening, slowing the pace right down. </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We have now solved the eighth riddle.  As Eartha has ten, what will happen next?  Discuss how it is likely that a new arc will begin with the tension being raised all over again. </a:t>
            </a:r>
            <a:endParaRPr dirty="0"/>
          </a:p>
        </p:txBody>
      </p:sp>
    </p:spTree>
    <p:extLst>
      <p:ext uri="{BB962C8B-B14F-4D97-AF65-F5344CB8AC3E}">
        <p14:creationId xmlns:p14="http://schemas.microsoft.com/office/powerpoint/2010/main" val="24846633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d872851a72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d872851a72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This is riddle 9.  Discuss what it might mean.</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What might the solution be?  This is an opportunity for lots of group or paired discussion and creativity. </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You could then either show the students the next slide – if their ideas don’t lend themselves to an interesting story – or miss the next slide out and create a WABOLL (what a bad one looks like – a model of a poor text) based on their ideas before asking them to write. </a:t>
            </a: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d872851a72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d872851a72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dirty="0">
                <a:solidFill>
                  <a:schemeClr val="dk1"/>
                </a:solidFill>
              </a:rPr>
              <a:t>This is how Loris Owen solves the riddle – Albert works out that the gems need to fit into the pattern of the letters G-R-E-E-D.</a:t>
            </a:r>
          </a:p>
          <a:p>
            <a:pPr marL="0" lvl="0" indent="0" algn="l" rtl="0">
              <a:spcBef>
                <a:spcPts val="0"/>
              </a:spcBef>
              <a:spcAft>
                <a:spcPts val="0"/>
              </a:spcAft>
              <a:buClr>
                <a:schemeClr val="dk1"/>
              </a:buClr>
              <a:buSzPts val="1100"/>
              <a:buFont typeface="Arial"/>
              <a:buNone/>
            </a:pPr>
            <a:r>
              <a:rPr lang="en-GB" dirty="0">
                <a:solidFill>
                  <a:schemeClr val="dk1"/>
                </a:solidFill>
              </a:rPr>
              <a:t>The example on this page is a WABOLL (“what a bad one looks like” or a model that doesn’t work.)</a:t>
            </a:r>
          </a:p>
          <a:p>
            <a:pPr marL="0" lvl="0" indent="0" algn="l" rtl="0">
              <a:spcBef>
                <a:spcPts val="0"/>
              </a:spcBef>
              <a:spcAft>
                <a:spcPts val="0"/>
              </a:spcAft>
              <a:buClr>
                <a:schemeClr val="dk1"/>
              </a:buClr>
              <a:buSzPts val="1100"/>
              <a:buFont typeface="Arial"/>
              <a:buNone/>
            </a:pPr>
            <a:r>
              <a:rPr lang="en-GB" dirty="0">
                <a:solidFill>
                  <a:schemeClr val="dk1"/>
                </a:solidFill>
              </a:rPr>
              <a:t>Read and discuss why this is not good – no rising action, no tension, no interaction with characters, no idea of how he came to that solution, where he put the gems, whether they had any wrong ideas on the way to this, what happened when the gems fitted…)</a:t>
            </a:r>
          </a:p>
          <a:p>
            <a:pPr marL="0" lvl="0" indent="0" algn="l" rtl="0">
              <a:spcBef>
                <a:spcPts val="0"/>
              </a:spcBef>
              <a:spcAft>
                <a:spcPts val="0"/>
              </a:spcAft>
              <a:buClr>
                <a:schemeClr val="dk1"/>
              </a:buClr>
              <a:buSzPts val="1100"/>
              <a:buFont typeface="Arial"/>
              <a:buNone/>
            </a:pPr>
            <a:endParaRPr lang="en-GB"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Look at what is missing – all of the above – and plan:</a:t>
            </a:r>
          </a:p>
          <a:p>
            <a:pPr marL="0" lvl="0" indent="0" algn="l" rtl="0">
              <a:spcBef>
                <a:spcPts val="0"/>
              </a:spcBef>
              <a:spcAft>
                <a:spcPts val="0"/>
              </a:spcAft>
              <a:buClr>
                <a:schemeClr val="dk1"/>
              </a:buClr>
              <a:buSzPts val="1100"/>
              <a:buFont typeface="Arial"/>
              <a:buNone/>
            </a:pPr>
            <a:r>
              <a:rPr lang="en-GB" dirty="0">
                <a:solidFill>
                  <a:schemeClr val="dk1"/>
                </a:solidFill>
              </a:rPr>
              <a:t>How would </a:t>
            </a:r>
            <a:r>
              <a:rPr lang="en-GB" b="1" dirty="0">
                <a:solidFill>
                  <a:schemeClr val="dk1"/>
                </a:solidFill>
              </a:rPr>
              <a:t>you</a:t>
            </a:r>
            <a:r>
              <a:rPr lang="en-GB" dirty="0">
                <a:solidFill>
                  <a:schemeClr val="dk1"/>
                </a:solidFill>
              </a:rPr>
              <a:t> write this as the next section of the story?  Think about the narrative arc – look at the next slide if this needs more explanation.</a:t>
            </a:r>
            <a:endParaRPr dirty="0">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9743679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d872851a72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d872851a72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This may be needed is students are struggling to grasp the level of detail needed when writing. </a:t>
            </a: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d872851a72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d872851a72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Once students have written their section of the story, you might want to compare it with how Loris Owen takes the story forward.</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d86a22871f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d86a22871f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This is a pictorial representation of the structure of many stories.  </a:t>
            </a:r>
          </a:p>
          <a:p>
            <a:pPr marL="0" lvl="0" indent="0" algn="l" rtl="0">
              <a:spcBef>
                <a:spcPts val="0"/>
              </a:spcBef>
              <a:spcAft>
                <a:spcPts val="0"/>
              </a:spcAft>
              <a:buNone/>
            </a:pPr>
            <a:r>
              <a:rPr lang="en-GB" dirty="0"/>
              <a:t>Go through this with students and ensure this is clear. </a:t>
            </a:r>
          </a:p>
          <a:p>
            <a:pPr marL="0" lvl="0" indent="0" algn="l" rtl="0">
              <a:spcBef>
                <a:spcPts val="0"/>
              </a:spcBef>
              <a:spcAft>
                <a:spcPts val="0"/>
              </a:spcAft>
              <a:buNone/>
            </a:pPr>
            <a:r>
              <a:rPr lang="en-GB" dirty="0"/>
              <a:t>You may like to use some stories students are familiar with already, such as fairy tales or books that they have read recently to anchor this theory in what they already know. </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d86a22871f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d86a22871f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This is a story arc/narrative arcs and a similar idea with a different representation.</a:t>
            </a:r>
          </a:p>
          <a:p>
            <a:pPr marL="0" lvl="0" indent="0" algn="l" rtl="0">
              <a:spcBef>
                <a:spcPts val="0"/>
              </a:spcBef>
              <a:spcAft>
                <a:spcPts val="0"/>
              </a:spcAft>
              <a:buNone/>
            </a:pPr>
            <a:r>
              <a:rPr lang="en-GB" dirty="0"/>
              <a:t>In stories there are also mini narrative arcs within a story.</a:t>
            </a:r>
            <a:endParaRPr dirty="0"/>
          </a:p>
          <a:p>
            <a:pPr marL="0" lvl="0" indent="0" algn="l" rtl="0">
              <a:spcBef>
                <a:spcPts val="0"/>
              </a:spcBef>
              <a:spcAft>
                <a:spcPts val="0"/>
              </a:spcAft>
              <a:buNone/>
            </a:pPr>
            <a:r>
              <a:rPr lang="en-GB" dirty="0"/>
              <a:t>We are going to use one of these today to analyse the structure of a section of the story.</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d605c5359c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d605c5359c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In order to analyse the structure of a section of “The Ten Riddles of Eartha </a:t>
            </a:r>
            <a:r>
              <a:rPr lang="en-GB" dirty="0" err="1"/>
              <a:t>Quicksmith</a:t>
            </a:r>
            <a:r>
              <a:rPr lang="en-GB" dirty="0"/>
              <a:t>” we need to read a section.</a:t>
            </a:r>
          </a:p>
          <a:p>
            <a:pPr marL="0" lvl="0" indent="0" algn="l" rtl="0">
              <a:spcBef>
                <a:spcPts val="0"/>
              </a:spcBef>
              <a:spcAft>
                <a:spcPts val="0"/>
              </a:spcAft>
              <a:buNone/>
            </a:pPr>
            <a:r>
              <a:rPr lang="en-GB" dirty="0"/>
              <a:t>This has been written out over the next few slides. </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d4ea72a4f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d4ea72a4f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d4ea72a4f2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d4ea72a4f2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d4ea72a4f2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d4ea72a4f2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How has the author heightened the tension?</a:t>
            </a:r>
            <a:endParaRPr dirty="0"/>
          </a:p>
          <a:p>
            <a:pPr marL="0" lvl="0" indent="0" algn="l" rtl="0">
              <a:spcBef>
                <a:spcPts val="2400"/>
              </a:spcBef>
              <a:spcAft>
                <a:spcPts val="0"/>
              </a:spcAft>
              <a:buClr>
                <a:schemeClr val="dk1"/>
              </a:buClr>
              <a:buSzPts val="1100"/>
              <a:buFont typeface="Arial"/>
              <a:buNone/>
            </a:pPr>
            <a:r>
              <a:rPr lang="en-GB" dirty="0">
                <a:solidFill>
                  <a:schemeClr val="dk1"/>
                </a:solidFill>
              </a:rPr>
              <a:t>It’s a skull</a:t>
            </a: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err="1">
                <a:solidFill>
                  <a:schemeClr val="dk1"/>
                </a:solidFill>
              </a:rPr>
              <a:t>Crossbone</a:t>
            </a:r>
            <a:r>
              <a:rPr lang="en-GB" dirty="0">
                <a:solidFill>
                  <a:schemeClr val="dk1"/>
                </a:solidFill>
              </a:rPr>
              <a:t> </a:t>
            </a: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Sand timer</a:t>
            </a: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Mix of liquids - but we don’t know the effect</a:t>
            </a: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The sand timer turns</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rgbClr val="00FDC8"/>
                </a:solidFill>
                <a:latin typeface="Source Code Pro"/>
                <a:ea typeface="Source Code Pro"/>
                <a:cs typeface="Source Code Pro"/>
                <a:sym typeface="Source Code Pro"/>
              </a:rPr>
              <a:t>Think about the narrative arc…</a:t>
            </a:r>
            <a:endParaRPr dirty="0">
              <a:solidFill>
                <a:srgbClr val="00FDC8"/>
              </a:solidFill>
              <a:latin typeface="Source Code Pro"/>
              <a:ea typeface="Source Code Pro"/>
              <a:cs typeface="Source Code Pro"/>
              <a:sym typeface="Source Code Pro"/>
            </a:endParaRPr>
          </a:p>
          <a:p>
            <a:pPr marL="0" lvl="0" indent="0" algn="l" rtl="0">
              <a:spcBef>
                <a:spcPts val="0"/>
              </a:spcBef>
              <a:spcAft>
                <a:spcPts val="0"/>
              </a:spcAft>
              <a:buClr>
                <a:schemeClr val="dk1"/>
              </a:buClr>
              <a:buSzPts val="1100"/>
              <a:buFont typeface="Arial"/>
              <a:buNone/>
            </a:pPr>
            <a:r>
              <a:rPr lang="en-GB" dirty="0">
                <a:solidFill>
                  <a:srgbClr val="00FDC8"/>
                </a:solidFill>
                <a:latin typeface="Source Code Pro"/>
                <a:ea typeface="Source Code Pro"/>
                <a:cs typeface="Source Code Pro"/>
                <a:sym typeface="Source Code Pro"/>
              </a:rPr>
              <a:t>This section started with the solving of riddle number 7.  </a:t>
            </a:r>
            <a:endParaRPr dirty="0">
              <a:solidFill>
                <a:srgbClr val="00FDC8"/>
              </a:solidFill>
              <a:latin typeface="Source Code Pro"/>
              <a:ea typeface="Source Code Pro"/>
              <a:cs typeface="Source Code Pro"/>
              <a:sym typeface="Source Code Pro"/>
            </a:endParaRPr>
          </a:p>
          <a:p>
            <a:pPr marL="0" lvl="0" indent="0" algn="l" rtl="0">
              <a:spcBef>
                <a:spcPts val="0"/>
              </a:spcBef>
              <a:spcAft>
                <a:spcPts val="0"/>
              </a:spcAft>
              <a:buClr>
                <a:schemeClr val="dk1"/>
              </a:buClr>
              <a:buSzPts val="1100"/>
              <a:buFont typeface="Arial"/>
              <a:buNone/>
            </a:pPr>
            <a:r>
              <a:rPr lang="en-GB" dirty="0">
                <a:solidFill>
                  <a:srgbClr val="00FDC8"/>
                </a:solidFill>
                <a:latin typeface="Source Code Pro"/>
                <a:ea typeface="Source Code Pro"/>
                <a:cs typeface="Source Code Pro"/>
                <a:sym typeface="Source Code Pro"/>
              </a:rPr>
              <a:t>Immediately the tension is raised - we are climbing the narrative arc to the climax of the action...this is the problem that needs to be solved...by solving the next riddle...</a:t>
            </a:r>
            <a:endParaRPr dirty="0">
              <a:solidFill>
                <a:srgbClr val="00FDC8"/>
              </a:solidFill>
              <a:latin typeface="Source Code Pro"/>
              <a:ea typeface="Source Code Pro"/>
              <a:cs typeface="Source Code Pro"/>
              <a:sym typeface="Source Code Pro"/>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None/>
            </a:pPr>
            <a:endParaRPr dirty="0"/>
          </a:p>
          <a:p>
            <a:pPr marL="0" lvl="0" indent="0" algn="l" rtl="0">
              <a:spcBef>
                <a:spcPts val="2400"/>
              </a:spcBef>
              <a:spcAft>
                <a:spcPts val="0"/>
              </a:spcAft>
              <a:buNone/>
            </a:pPr>
            <a:r>
              <a:rPr lang="en-GB" dirty="0"/>
              <a:t>Can you find 3 ways</a:t>
            </a:r>
            <a:endParaRPr dirty="0"/>
          </a:p>
          <a:p>
            <a:pPr marL="0" lvl="0" indent="0" algn="l" rtl="0">
              <a:spcBef>
                <a:spcPts val="2400"/>
              </a:spcBef>
              <a:spcAft>
                <a:spcPts val="0"/>
              </a:spcAft>
              <a:buNone/>
            </a:pPr>
            <a:r>
              <a:rPr lang="en-GB" dirty="0">
                <a:latin typeface="Source Code Pro"/>
                <a:ea typeface="Source Code Pro"/>
                <a:cs typeface="Source Code Pro"/>
                <a:sym typeface="Source Code Pro"/>
              </a:rPr>
              <a:t>How does this fit in the narrative arc…</a:t>
            </a:r>
            <a:endParaRPr dirty="0">
              <a:latin typeface="Source Code Pro"/>
              <a:ea typeface="Source Code Pro"/>
              <a:cs typeface="Source Code Pro"/>
              <a:sym typeface="Source Code Pro"/>
            </a:endParaRPr>
          </a:p>
          <a:p>
            <a:pPr marL="0" lvl="0" indent="0" algn="l" rtl="0">
              <a:spcBef>
                <a:spcPts val="0"/>
              </a:spcBef>
              <a:spcAft>
                <a:spcPts val="0"/>
              </a:spcAft>
              <a:buNone/>
            </a:pPr>
            <a:endParaRPr sz="1800" dirty="0">
              <a:latin typeface="Source Code Pro"/>
              <a:ea typeface="Source Code Pro"/>
              <a:cs typeface="Source Code Pro"/>
              <a:sym typeface="Source Code Pro"/>
            </a:endParaRPr>
          </a:p>
          <a:p>
            <a:pPr marL="0" lvl="0" indent="0" algn="l" rtl="0">
              <a:spcBef>
                <a:spcPts val="0"/>
              </a:spcBef>
              <a:spcAft>
                <a:spcPts val="240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d4ea72a4f2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d4ea72a4f2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Clr>
                <a:schemeClr val="dk1"/>
              </a:buClr>
              <a:buSzPts val="1100"/>
              <a:buFont typeface="Arial"/>
              <a:buNone/>
            </a:pPr>
            <a:r>
              <a:rPr lang="en-GB" dirty="0">
                <a:solidFill>
                  <a:srgbClr val="00FDC8"/>
                </a:solidFill>
                <a:latin typeface="Source Code Pro"/>
                <a:ea typeface="Source Code Pro"/>
                <a:cs typeface="Source Code Pro"/>
                <a:sym typeface="Source Code Pro"/>
              </a:rPr>
              <a:t>Think about the narrative arc…</a:t>
            </a:r>
          </a:p>
          <a:p>
            <a:pPr marL="0" lvl="0" indent="0" algn="l" rtl="0">
              <a:spcBef>
                <a:spcPts val="0"/>
              </a:spcBef>
              <a:spcAft>
                <a:spcPts val="0"/>
              </a:spcAft>
              <a:buClr>
                <a:schemeClr val="dk1"/>
              </a:buClr>
              <a:buSzPts val="1100"/>
              <a:buFont typeface="Arial"/>
              <a:buNone/>
            </a:pPr>
            <a:r>
              <a:rPr lang="en-GB" dirty="0">
                <a:solidFill>
                  <a:srgbClr val="00FDC8"/>
                </a:solidFill>
                <a:latin typeface="Source Code Pro"/>
                <a:ea typeface="Source Code Pro"/>
                <a:cs typeface="Source Code Pro"/>
                <a:sym typeface="Source Code Pro"/>
              </a:rPr>
              <a:t>This section started with the solving of riddle number 7.  Riddle 8 is about to be revealed and immediately the tension is raised getting ready for us to see the next riddle - we are climbing the narrative arc to the climax of the action...this is the problem that needs to be solved...by solving the next riddle...  Discuss this together and create a diagram that is specific to this section of the text. </a:t>
            </a:r>
          </a:p>
          <a:p>
            <a:pPr marL="0" lvl="0" indent="0" algn="l" rtl="0">
              <a:spcBef>
                <a:spcPts val="0"/>
              </a:spcBef>
              <a:spcAft>
                <a:spcPts val="0"/>
              </a:spcAft>
              <a:buClr>
                <a:schemeClr val="dk1"/>
              </a:buClr>
              <a:buSzPts val="1100"/>
              <a:buFont typeface="Arial"/>
              <a:buNone/>
            </a:pPr>
            <a:endParaRPr lang="en-GB" dirty="0">
              <a:solidFill>
                <a:srgbClr val="00FDC8"/>
              </a:solidFill>
              <a:latin typeface="Source Code Pro"/>
              <a:ea typeface="Source Code Pro"/>
              <a:cs typeface="Source Code Pro"/>
              <a:sym typeface="Source Code Pro"/>
            </a:endParaRPr>
          </a:p>
          <a:p>
            <a:pPr marL="0" lvl="0" indent="0" algn="l" rtl="0">
              <a:spcBef>
                <a:spcPts val="0"/>
              </a:spcBef>
              <a:spcAft>
                <a:spcPts val="0"/>
              </a:spcAft>
              <a:buClr>
                <a:schemeClr val="dk1"/>
              </a:buClr>
              <a:buSzPts val="1100"/>
              <a:buFont typeface="Arial"/>
              <a:buNone/>
            </a:pPr>
            <a:r>
              <a:rPr lang="en-GB" dirty="0">
                <a:solidFill>
                  <a:srgbClr val="00FDC8"/>
                </a:solidFill>
                <a:latin typeface="Source Code Pro"/>
                <a:ea typeface="Source Code Pro"/>
                <a:cs typeface="Source Code Pro"/>
                <a:sym typeface="Source Code Pro"/>
              </a:rPr>
              <a:t>As part of this, look at ways Loris Owen has heightened the tension in the rising action, for example:</a:t>
            </a:r>
          </a:p>
          <a:p>
            <a:pPr marL="0" lvl="0" indent="0" algn="l" rtl="0">
              <a:spcBef>
                <a:spcPts val="2400"/>
              </a:spcBef>
              <a:spcAft>
                <a:spcPts val="0"/>
              </a:spcAft>
              <a:buClr>
                <a:schemeClr val="dk1"/>
              </a:buClr>
              <a:buSzPts val="1100"/>
              <a:buFont typeface="Arial"/>
              <a:buNone/>
            </a:pPr>
            <a:r>
              <a:rPr lang="en-GB" dirty="0">
                <a:solidFill>
                  <a:schemeClr val="dk1"/>
                </a:solidFill>
              </a:rPr>
              <a:t>It’s a skull</a:t>
            </a: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err="1">
                <a:solidFill>
                  <a:schemeClr val="dk1"/>
                </a:solidFill>
              </a:rPr>
              <a:t>Crossbone</a:t>
            </a:r>
            <a:r>
              <a:rPr lang="en-GB" dirty="0">
                <a:solidFill>
                  <a:schemeClr val="dk1"/>
                </a:solidFill>
              </a:rPr>
              <a:t> </a:t>
            </a: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Sand timer</a:t>
            </a: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Mix of liquids - but we don’t know the effect</a:t>
            </a: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The sand timer turns</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p:txBody>
      </p:sp>
    </p:spTree>
    <p:extLst>
      <p:ext uri="{BB962C8B-B14F-4D97-AF65-F5344CB8AC3E}">
        <p14:creationId xmlns:p14="http://schemas.microsoft.com/office/powerpoint/2010/main" val="1325006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1" name="Google Shape;11;p2"/>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a:endParaRPr/>
          </a:p>
        </p:txBody>
      </p:sp>
      <p:sp>
        <p:nvSpPr>
          <p:cNvPr id="12" name="Google Shape;12;p2"/>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rmAutofit/>
          </a:bodyPr>
          <a:lstStyle>
            <a:lvl1pPr lvl="0" algn="ctr">
              <a:lnSpc>
                <a:spcPct val="100000"/>
              </a:lnSpc>
              <a:spcBef>
                <a:spcPts val="0"/>
              </a:spcBef>
              <a:spcAft>
                <a:spcPts val="0"/>
              </a:spcAft>
              <a:buClr>
                <a:schemeClr val="accent1"/>
              </a:buClr>
              <a:buSzPts val="2100"/>
              <a:buNone/>
              <a:defRPr sz="2100" b="1">
                <a:solidFill>
                  <a:schemeClr val="accent1"/>
                </a:solidFill>
              </a:defRPr>
            </a:lvl1pPr>
            <a:lvl2pPr lvl="1" algn="ctr">
              <a:lnSpc>
                <a:spcPct val="100000"/>
              </a:lnSpc>
              <a:spcBef>
                <a:spcPts val="0"/>
              </a:spcBef>
              <a:spcAft>
                <a:spcPts val="0"/>
              </a:spcAft>
              <a:buClr>
                <a:schemeClr val="accent1"/>
              </a:buClr>
              <a:buSzPts val="2100"/>
              <a:buNone/>
              <a:defRPr sz="2100" b="1">
                <a:solidFill>
                  <a:schemeClr val="accent1"/>
                </a:solidFill>
              </a:defRPr>
            </a:lvl2pPr>
            <a:lvl3pPr lvl="2" algn="ctr">
              <a:lnSpc>
                <a:spcPct val="100000"/>
              </a:lnSpc>
              <a:spcBef>
                <a:spcPts val="0"/>
              </a:spcBef>
              <a:spcAft>
                <a:spcPts val="0"/>
              </a:spcAft>
              <a:buClr>
                <a:schemeClr val="accent1"/>
              </a:buClr>
              <a:buSzPts val="2100"/>
              <a:buNone/>
              <a:defRPr sz="2100" b="1">
                <a:solidFill>
                  <a:schemeClr val="accent1"/>
                </a:solidFill>
              </a:defRPr>
            </a:lvl3pPr>
            <a:lvl4pPr lvl="3" algn="ctr">
              <a:lnSpc>
                <a:spcPct val="100000"/>
              </a:lnSpc>
              <a:spcBef>
                <a:spcPts val="0"/>
              </a:spcBef>
              <a:spcAft>
                <a:spcPts val="0"/>
              </a:spcAft>
              <a:buClr>
                <a:schemeClr val="accent1"/>
              </a:buClr>
              <a:buSzPts val="2100"/>
              <a:buNone/>
              <a:defRPr sz="2100" b="1">
                <a:solidFill>
                  <a:schemeClr val="accent1"/>
                </a:solidFill>
              </a:defRPr>
            </a:lvl4pPr>
            <a:lvl5pPr lvl="4" algn="ctr">
              <a:lnSpc>
                <a:spcPct val="100000"/>
              </a:lnSpc>
              <a:spcBef>
                <a:spcPts val="0"/>
              </a:spcBef>
              <a:spcAft>
                <a:spcPts val="0"/>
              </a:spcAft>
              <a:buClr>
                <a:schemeClr val="accent1"/>
              </a:buClr>
              <a:buSzPts val="2100"/>
              <a:buNone/>
              <a:defRPr sz="2100" b="1">
                <a:solidFill>
                  <a:schemeClr val="accent1"/>
                </a:solidFill>
              </a:defRPr>
            </a:lvl5pPr>
            <a:lvl6pPr lvl="5" algn="ctr">
              <a:lnSpc>
                <a:spcPct val="100000"/>
              </a:lnSpc>
              <a:spcBef>
                <a:spcPts val="0"/>
              </a:spcBef>
              <a:spcAft>
                <a:spcPts val="0"/>
              </a:spcAft>
              <a:buClr>
                <a:schemeClr val="accent1"/>
              </a:buClr>
              <a:buSzPts val="2100"/>
              <a:buNone/>
              <a:defRPr sz="2100" b="1">
                <a:solidFill>
                  <a:schemeClr val="accent1"/>
                </a:solidFill>
              </a:defRPr>
            </a:lvl6pPr>
            <a:lvl7pPr lvl="6" algn="ctr">
              <a:lnSpc>
                <a:spcPct val="100000"/>
              </a:lnSpc>
              <a:spcBef>
                <a:spcPts val="0"/>
              </a:spcBef>
              <a:spcAft>
                <a:spcPts val="0"/>
              </a:spcAft>
              <a:buClr>
                <a:schemeClr val="accent1"/>
              </a:buClr>
              <a:buSzPts val="2100"/>
              <a:buNone/>
              <a:defRPr sz="2100" b="1">
                <a:solidFill>
                  <a:schemeClr val="accent1"/>
                </a:solidFill>
              </a:defRPr>
            </a:lvl7pPr>
            <a:lvl8pPr lvl="7" algn="ctr">
              <a:lnSpc>
                <a:spcPct val="100000"/>
              </a:lnSpc>
              <a:spcBef>
                <a:spcPts val="0"/>
              </a:spcBef>
              <a:spcAft>
                <a:spcPts val="0"/>
              </a:spcAft>
              <a:buClr>
                <a:schemeClr val="accent1"/>
              </a:buClr>
              <a:buSzPts val="2100"/>
              <a:buNone/>
              <a:defRPr sz="2100" b="1">
                <a:solidFill>
                  <a:schemeClr val="accent1"/>
                </a:solidFill>
              </a:defRPr>
            </a:lvl8pPr>
            <a:lvl9pPr lvl="8" algn="ctr">
              <a:lnSpc>
                <a:spcPct val="100000"/>
              </a:lnSpc>
              <a:spcBef>
                <a:spcPts val="0"/>
              </a:spcBef>
              <a:spcAft>
                <a:spcPts val="0"/>
              </a:spcAft>
              <a:buClr>
                <a:schemeClr val="accent1"/>
              </a:buClr>
              <a:buSzPts val="2100"/>
              <a:buNone/>
              <a:defRPr sz="2100" b="1">
                <a:solidFill>
                  <a:schemeClr val="accen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2802750" y="802500"/>
            <a:ext cx="3538500" cy="3538500"/>
          </a:xfrm>
          <a:prstGeom prst="rect">
            <a:avLst/>
          </a:prstGeom>
          <a:solidFill>
            <a:srgbClr val="FFFFFF"/>
          </a:solidFill>
        </p:spPr>
        <p:txBody>
          <a:bodyPr spcFirstLastPara="1" wrap="square" lIns="91425" tIns="91425" rIns="91425" bIns="91425" anchor="ctr"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19" name="Google Shape;19;p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04800" y="309350"/>
            <a:ext cx="8537700" cy="748200"/>
          </a:xfrm>
          <a:prstGeom prst="rect">
            <a:avLst/>
          </a:prstGeom>
        </p:spPr>
        <p:txBody>
          <a:bodyPr spcFirstLastPara="1" wrap="square" lIns="91425" tIns="91425" rIns="91425" bIns="91425" anchor="t" anchorCtr="0">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9"/>
          <p:cNvCxnSpPr/>
          <p:nvPr/>
        </p:nvCxnSpPr>
        <p:spPr>
          <a:xfrm>
            <a:off x="5029675" y="4495500"/>
            <a:ext cx="468300" cy="0"/>
          </a:xfrm>
          <a:prstGeom prst="straightConnector1">
            <a:avLst/>
          </a:prstGeom>
          <a:noFill/>
          <a:ln w="28575"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40" name="Google Shape;40;p9"/>
          <p:cNvSpPr txBox="1">
            <a:spLocks noGrp="1"/>
          </p:cNvSpPr>
          <p:nvPr>
            <p:ph type="subTitle" idx="1"/>
          </p:nvPr>
        </p:nvSpPr>
        <p:spPr>
          <a:xfrm>
            <a:off x="265500" y="2845223"/>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accent1"/>
              </a:buClr>
              <a:buSzPts val="1800"/>
              <a:buChar char="●"/>
              <a:defRPr>
                <a:solidFill>
                  <a:schemeClr val="accent1"/>
                </a:solidFill>
                <a:highlight>
                  <a:schemeClr val="lt1"/>
                </a:highlight>
              </a:defRPr>
            </a:lvl1pPr>
            <a:lvl2pPr marL="914400" lvl="1" indent="-317500">
              <a:spcBef>
                <a:spcPts val="0"/>
              </a:spcBef>
              <a:spcAft>
                <a:spcPts val="0"/>
              </a:spcAft>
              <a:buClr>
                <a:schemeClr val="accent1"/>
              </a:buClr>
              <a:buSzPts val="1400"/>
              <a:buChar char="○"/>
              <a:defRPr>
                <a:solidFill>
                  <a:schemeClr val="accent1"/>
                </a:solidFill>
                <a:highlight>
                  <a:schemeClr val="lt1"/>
                </a:highlight>
              </a:defRPr>
            </a:lvl2pPr>
            <a:lvl3pPr marL="1371600" lvl="2" indent="-317500">
              <a:spcBef>
                <a:spcPts val="0"/>
              </a:spcBef>
              <a:spcAft>
                <a:spcPts val="0"/>
              </a:spcAft>
              <a:buClr>
                <a:schemeClr val="accent1"/>
              </a:buClr>
              <a:buSzPts val="1400"/>
              <a:buChar char="■"/>
              <a:defRPr>
                <a:solidFill>
                  <a:schemeClr val="accent1"/>
                </a:solidFill>
                <a:highlight>
                  <a:schemeClr val="lt1"/>
                </a:highlight>
              </a:defRPr>
            </a:lvl3pPr>
            <a:lvl4pPr marL="1828800" lvl="3" indent="-317500">
              <a:spcBef>
                <a:spcPts val="0"/>
              </a:spcBef>
              <a:spcAft>
                <a:spcPts val="0"/>
              </a:spcAft>
              <a:buClr>
                <a:schemeClr val="accent1"/>
              </a:buClr>
              <a:buSzPts val="1400"/>
              <a:buChar char="●"/>
              <a:defRPr>
                <a:solidFill>
                  <a:schemeClr val="accent1"/>
                </a:solidFill>
                <a:highlight>
                  <a:schemeClr val="lt1"/>
                </a:highlight>
              </a:defRPr>
            </a:lvl4pPr>
            <a:lvl5pPr marL="2286000" lvl="4" indent="-317500">
              <a:spcBef>
                <a:spcPts val="0"/>
              </a:spcBef>
              <a:spcAft>
                <a:spcPts val="0"/>
              </a:spcAft>
              <a:buClr>
                <a:schemeClr val="accent1"/>
              </a:buClr>
              <a:buSzPts val="1400"/>
              <a:buChar char="○"/>
              <a:defRPr>
                <a:solidFill>
                  <a:schemeClr val="accent1"/>
                </a:solidFill>
                <a:highlight>
                  <a:schemeClr val="lt1"/>
                </a:highlight>
              </a:defRPr>
            </a:lvl5pPr>
            <a:lvl6pPr marL="2743200" lvl="5" indent="-317500">
              <a:spcBef>
                <a:spcPts val="0"/>
              </a:spcBef>
              <a:spcAft>
                <a:spcPts val="0"/>
              </a:spcAft>
              <a:buClr>
                <a:schemeClr val="accent1"/>
              </a:buClr>
              <a:buSzPts val="1400"/>
              <a:buChar char="■"/>
              <a:defRPr>
                <a:solidFill>
                  <a:schemeClr val="accent1"/>
                </a:solidFill>
                <a:highlight>
                  <a:schemeClr val="lt1"/>
                </a:highlight>
              </a:defRPr>
            </a:lvl6pPr>
            <a:lvl7pPr marL="3200400" lvl="6" indent="-317500">
              <a:spcBef>
                <a:spcPts val="0"/>
              </a:spcBef>
              <a:spcAft>
                <a:spcPts val="0"/>
              </a:spcAft>
              <a:buClr>
                <a:schemeClr val="accent1"/>
              </a:buClr>
              <a:buSzPts val="1400"/>
              <a:buChar char="●"/>
              <a:defRPr>
                <a:solidFill>
                  <a:schemeClr val="accent1"/>
                </a:solidFill>
                <a:highlight>
                  <a:schemeClr val="lt1"/>
                </a:highlight>
              </a:defRPr>
            </a:lvl7pPr>
            <a:lvl8pPr marL="3657600" lvl="7" indent="-317500">
              <a:spcBef>
                <a:spcPts val="0"/>
              </a:spcBef>
              <a:spcAft>
                <a:spcPts val="0"/>
              </a:spcAft>
              <a:buClr>
                <a:schemeClr val="accent1"/>
              </a:buClr>
              <a:buSzPts val="1400"/>
              <a:buChar char="○"/>
              <a:defRPr>
                <a:solidFill>
                  <a:schemeClr val="accent1"/>
                </a:solidFill>
                <a:highlight>
                  <a:schemeClr val="lt1"/>
                </a:highlight>
              </a:defRPr>
            </a:lvl8pPr>
            <a:lvl9pPr marL="4114800" lvl="8" indent="-317500">
              <a:spcBef>
                <a:spcPts val="0"/>
              </a:spcBef>
              <a:spcAft>
                <a:spcPts val="0"/>
              </a:spcAft>
              <a:buClr>
                <a:schemeClr val="accent1"/>
              </a:buClr>
              <a:buSzPts val="1400"/>
              <a:buChar char="■"/>
              <a:defRPr>
                <a:solidFill>
                  <a:schemeClr val="accent1"/>
                </a:solidFill>
                <a:highlight>
                  <a:schemeClr val="lt1"/>
                </a:highlight>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accent1"/>
              </a:buClr>
              <a:buSzPts val="2400"/>
              <a:buFont typeface="Amatic SC"/>
              <a:buNone/>
              <a:defRPr sz="2400" b="1">
                <a:solidFill>
                  <a:schemeClr val="accent1"/>
                </a:solidFill>
                <a:latin typeface="Amatic SC"/>
                <a:ea typeface="Amatic SC"/>
                <a:cs typeface="Amatic SC"/>
                <a:sym typeface="Amatic SC"/>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240275"/>
            <a:ext cx="8520600" cy="19818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a:spLocks noGrp="1"/>
          </p:cNvSpPr>
          <p:nvPr>
            <p:ph type="body" idx="1"/>
          </p:nvPr>
        </p:nvSpPr>
        <p:spPr>
          <a:xfrm>
            <a:off x="311700" y="33046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accent1"/>
              </a:buClr>
              <a:buSzPts val="1800"/>
              <a:buChar char="●"/>
              <a:defRPr>
                <a:solidFill>
                  <a:schemeClr val="accent1"/>
                </a:solidFill>
                <a:highlight>
                  <a:schemeClr val="dk1"/>
                </a:highlight>
              </a:defRPr>
            </a:lvl1pPr>
            <a:lvl2pPr marL="914400" lvl="1" indent="-317500" algn="ctr">
              <a:spcBef>
                <a:spcPts val="0"/>
              </a:spcBef>
              <a:spcAft>
                <a:spcPts val="0"/>
              </a:spcAft>
              <a:buClr>
                <a:schemeClr val="accent1"/>
              </a:buClr>
              <a:buSzPts val="1400"/>
              <a:buChar char="○"/>
              <a:defRPr>
                <a:solidFill>
                  <a:schemeClr val="accent1"/>
                </a:solidFill>
                <a:highlight>
                  <a:schemeClr val="dk1"/>
                </a:highlight>
              </a:defRPr>
            </a:lvl2pPr>
            <a:lvl3pPr marL="1371600" lvl="2" indent="-317500" algn="ctr">
              <a:spcBef>
                <a:spcPts val="0"/>
              </a:spcBef>
              <a:spcAft>
                <a:spcPts val="0"/>
              </a:spcAft>
              <a:buClr>
                <a:schemeClr val="accent1"/>
              </a:buClr>
              <a:buSzPts val="1400"/>
              <a:buChar char="■"/>
              <a:defRPr>
                <a:solidFill>
                  <a:schemeClr val="accent1"/>
                </a:solidFill>
                <a:highlight>
                  <a:schemeClr val="dk1"/>
                </a:highlight>
              </a:defRPr>
            </a:lvl3pPr>
            <a:lvl4pPr marL="1828800" lvl="3" indent="-317500" algn="ctr">
              <a:spcBef>
                <a:spcPts val="0"/>
              </a:spcBef>
              <a:spcAft>
                <a:spcPts val="0"/>
              </a:spcAft>
              <a:buClr>
                <a:schemeClr val="accent1"/>
              </a:buClr>
              <a:buSzPts val="1400"/>
              <a:buChar char="●"/>
              <a:defRPr>
                <a:solidFill>
                  <a:schemeClr val="accent1"/>
                </a:solidFill>
                <a:highlight>
                  <a:schemeClr val="dk1"/>
                </a:highlight>
              </a:defRPr>
            </a:lvl4pPr>
            <a:lvl5pPr marL="2286000" lvl="4" indent="-317500" algn="ctr">
              <a:spcBef>
                <a:spcPts val="0"/>
              </a:spcBef>
              <a:spcAft>
                <a:spcPts val="0"/>
              </a:spcAft>
              <a:buClr>
                <a:schemeClr val="accent1"/>
              </a:buClr>
              <a:buSzPts val="1400"/>
              <a:buChar char="○"/>
              <a:defRPr>
                <a:solidFill>
                  <a:schemeClr val="accent1"/>
                </a:solidFill>
                <a:highlight>
                  <a:schemeClr val="dk1"/>
                </a:highlight>
              </a:defRPr>
            </a:lvl5pPr>
            <a:lvl6pPr marL="2743200" lvl="5" indent="-317500" algn="ctr">
              <a:spcBef>
                <a:spcPts val="0"/>
              </a:spcBef>
              <a:spcAft>
                <a:spcPts val="0"/>
              </a:spcAft>
              <a:buClr>
                <a:schemeClr val="accent1"/>
              </a:buClr>
              <a:buSzPts val="1400"/>
              <a:buChar char="■"/>
              <a:defRPr>
                <a:solidFill>
                  <a:schemeClr val="accent1"/>
                </a:solidFill>
                <a:highlight>
                  <a:schemeClr val="dk1"/>
                </a:highlight>
              </a:defRPr>
            </a:lvl6pPr>
            <a:lvl7pPr marL="3200400" lvl="6" indent="-317500" algn="ctr">
              <a:spcBef>
                <a:spcPts val="0"/>
              </a:spcBef>
              <a:spcAft>
                <a:spcPts val="0"/>
              </a:spcAft>
              <a:buClr>
                <a:schemeClr val="accent1"/>
              </a:buClr>
              <a:buSzPts val="1400"/>
              <a:buChar char="●"/>
              <a:defRPr>
                <a:solidFill>
                  <a:schemeClr val="accent1"/>
                </a:solidFill>
                <a:highlight>
                  <a:schemeClr val="dk1"/>
                </a:highlight>
              </a:defRPr>
            </a:lvl7pPr>
            <a:lvl8pPr marL="3657600" lvl="7" indent="-317500" algn="ctr">
              <a:spcBef>
                <a:spcPts val="0"/>
              </a:spcBef>
              <a:spcAft>
                <a:spcPts val="0"/>
              </a:spcAft>
              <a:buClr>
                <a:schemeClr val="accent1"/>
              </a:buClr>
              <a:buSzPts val="1400"/>
              <a:buChar char="○"/>
              <a:defRPr>
                <a:solidFill>
                  <a:schemeClr val="accent1"/>
                </a:solidFill>
                <a:highlight>
                  <a:schemeClr val="dk1"/>
                </a:highlight>
              </a:defRPr>
            </a:lvl8pPr>
            <a:lvl9pPr marL="4114800" lvl="8" indent="-317500" algn="ctr">
              <a:spcBef>
                <a:spcPts val="0"/>
              </a:spcBef>
              <a:spcAft>
                <a:spcPts val="0"/>
              </a:spcAft>
              <a:buClr>
                <a:schemeClr val="accent1"/>
              </a:buClr>
              <a:buSzPts val="1400"/>
              <a:buChar char="■"/>
              <a:defRPr>
                <a:solidFill>
                  <a:schemeClr val="accent1"/>
                </a:solidFill>
                <a:highlight>
                  <a:schemeClr val="dk1"/>
                </a:highlight>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GB"/>
              <a:t>‹#›</a:t>
            </a:fld>
            <a:endParaRPr/>
          </a:p>
        </p:txBody>
      </p:sp>
      <p:pic>
        <p:nvPicPr>
          <p:cNvPr id="5" name="Picture 4">
            <a:extLst>
              <a:ext uri="{FF2B5EF4-FFF2-40B4-BE49-F238E27FC236}">
                <a16:creationId xmlns:a16="http://schemas.microsoft.com/office/drawing/2014/main" id="{3129A4CC-C256-434E-91A1-D77E6854A4F7}"/>
              </a:ext>
            </a:extLst>
          </p:cNvPr>
          <p:cNvPicPr>
            <a:picLocks noChangeAspect="1"/>
          </p:cNvPicPr>
          <p:nvPr userDrawn="1"/>
        </p:nvPicPr>
        <p:blipFill>
          <a:blip r:embed="rId12"/>
          <a:stretch>
            <a:fillRect/>
          </a:stretch>
        </p:blipFill>
        <p:spPr>
          <a:xfrm>
            <a:off x="0" y="0"/>
            <a:ext cx="9144000" cy="5143500"/>
          </a:xfrm>
          <a:prstGeom prst="rect">
            <a:avLst/>
          </a:prstGeom>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3"/>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GB" dirty="0"/>
              <a:t>The ten riddles of </a:t>
            </a:r>
            <a:r>
              <a:rPr lang="en-GB" dirty="0" err="1"/>
              <a:t>Eartha</a:t>
            </a:r>
            <a:r>
              <a:rPr lang="en-GB" dirty="0"/>
              <a:t> </a:t>
            </a:r>
            <a:r>
              <a:rPr lang="en-GB" dirty="0" err="1"/>
              <a:t>quicksmith</a:t>
            </a:r>
            <a:endParaRPr dirty="0"/>
          </a:p>
        </p:txBody>
      </p:sp>
      <p:sp>
        <p:nvSpPr>
          <p:cNvPr id="57" name="Google Shape;57;p13"/>
          <p:cNvSpPr txBox="1">
            <a:spLocks noGrp="1"/>
          </p:cNvSpPr>
          <p:nvPr>
            <p:ph type="subTitle" idx="1"/>
          </p:nvPr>
        </p:nvSpPr>
        <p:spPr>
          <a:xfrm>
            <a:off x="311700" y="3444922"/>
            <a:ext cx="8520600" cy="1698577"/>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GB" dirty="0"/>
              <a:t>Session 4 – story structure</a:t>
            </a:r>
          </a:p>
          <a:p>
            <a:pPr marL="0" lvl="0" indent="0" algn="ctr" rtl="0">
              <a:spcBef>
                <a:spcPts val="0"/>
              </a:spcBef>
              <a:spcAft>
                <a:spcPts val="0"/>
              </a:spcAft>
              <a:buNone/>
            </a:pPr>
            <a:endParaRPr lang="en-GB" dirty="0"/>
          </a:p>
          <a:p>
            <a:pPr marL="0" lvl="0" indent="0" algn="ctr" rtl="0">
              <a:spcBef>
                <a:spcPts val="0"/>
              </a:spcBef>
              <a:spcAft>
                <a:spcPts val="0"/>
              </a:spcAft>
              <a:buNone/>
            </a:pPr>
            <a:r>
              <a:rPr lang="en-GB" sz="1600" dirty="0"/>
              <a:t>Rebecca Hughes in association with </a:t>
            </a:r>
          </a:p>
          <a:p>
            <a:pPr marL="0" lvl="0" indent="0" algn="ctr" rtl="0">
              <a:spcBef>
                <a:spcPts val="0"/>
              </a:spcBef>
              <a:spcAft>
                <a:spcPts val="0"/>
              </a:spcAft>
              <a:buNone/>
            </a:pPr>
            <a:r>
              <a:rPr lang="en-GB" sz="1600" dirty="0"/>
              <a:t>Impress the Examiner </a:t>
            </a:r>
            <a:endParaRPr sz="1600" dirty="0"/>
          </a:p>
        </p:txBody>
      </p:sp>
      <p:pic>
        <p:nvPicPr>
          <p:cNvPr id="2" name="Picture 1"/>
          <p:cNvPicPr>
            <a:picLocks noChangeAspect="1"/>
          </p:cNvPicPr>
          <p:nvPr/>
        </p:nvPicPr>
        <p:blipFill>
          <a:blip r:embed="rId3"/>
          <a:stretch>
            <a:fillRect/>
          </a:stretch>
        </p:blipFill>
        <p:spPr>
          <a:xfrm>
            <a:off x="311700" y="1855163"/>
            <a:ext cx="1552452" cy="2454773"/>
          </a:xfrm>
          <a:prstGeom prst="rect">
            <a:avLst/>
          </a:prstGeom>
        </p:spPr>
      </p:pic>
      <p:pic>
        <p:nvPicPr>
          <p:cNvPr id="1028" name="Picture 4" descr="The Ten Riddles of Eartha Quicksmith - PINKY TOY | Firefly Pres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6523" y="1866400"/>
            <a:ext cx="1575777" cy="243229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lh3.googleusercontent.com/ExC7vRC3HvNpfoa8V8pM5BwA1evI91JRmdfBrKHOx353xuUwPZRYJrdU8yA_WZ0aYiNXg4_O36rmZ6WSl5_JBsStk4emSRG-uWTRz4aLz7wURAzUQZaGBtdlzcwBYzxdSA96u653XZ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78770" y="4603283"/>
            <a:ext cx="961292" cy="54021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7"/>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The eighth riddle...</a:t>
            </a:r>
            <a:endParaRPr/>
          </a:p>
        </p:txBody>
      </p:sp>
      <p:sp>
        <p:nvSpPr>
          <p:cNvPr id="151" name="Google Shape;151;p27"/>
          <p:cNvSpPr txBox="1">
            <a:spLocks noGrp="1"/>
          </p:cNvSpPr>
          <p:nvPr>
            <p:ph type="body" idx="1"/>
          </p:nvPr>
        </p:nvSpPr>
        <p:spPr>
          <a:xfrm>
            <a:off x="311700" y="1228675"/>
            <a:ext cx="8520600" cy="36195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GB" sz="2300" dirty="0">
                <a:solidFill>
                  <a:srgbClr val="0879A4"/>
                </a:solidFill>
                <a:latin typeface="Lobster"/>
                <a:ea typeface="Lobster"/>
                <a:cs typeface="Lobster"/>
                <a:sym typeface="Lobster"/>
              </a:rPr>
              <a:t>VIII</a:t>
            </a:r>
            <a:endParaRPr sz="2300" dirty="0">
              <a:solidFill>
                <a:srgbClr val="0879A4"/>
              </a:solidFill>
              <a:latin typeface="Lobster"/>
              <a:ea typeface="Lobster"/>
              <a:cs typeface="Lobster"/>
              <a:sym typeface="Lobster"/>
            </a:endParaRPr>
          </a:p>
          <a:p>
            <a:pPr marL="0" lvl="0" indent="0" algn="ctr" rtl="0">
              <a:spcBef>
                <a:spcPts val="1200"/>
              </a:spcBef>
              <a:spcAft>
                <a:spcPts val="0"/>
              </a:spcAft>
              <a:buNone/>
            </a:pPr>
            <a:r>
              <a:rPr lang="en-GB" sz="2300" dirty="0">
                <a:solidFill>
                  <a:srgbClr val="0879A4"/>
                </a:solidFill>
                <a:latin typeface="Lobster"/>
                <a:ea typeface="Lobster"/>
                <a:cs typeface="Lobster"/>
                <a:sym typeface="Lobster"/>
              </a:rPr>
              <a:t>I have a radius but can be many shapes,</a:t>
            </a:r>
            <a:endParaRPr sz="2300" dirty="0">
              <a:solidFill>
                <a:srgbClr val="0879A4"/>
              </a:solidFill>
              <a:latin typeface="Lobster"/>
              <a:ea typeface="Lobster"/>
              <a:cs typeface="Lobster"/>
              <a:sym typeface="Lobster"/>
            </a:endParaRPr>
          </a:p>
          <a:p>
            <a:pPr marL="0" lvl="0" indent="0" algn="ctr" rtl="0">
              <a:spcBef>
                <a:spcPts val="1200"/>
              </a:spcBef>
              <a:spcAft>
                <a:spcPts val="0"/>
              </a:spcAft>
              <a:buNone/>
            </a:pPr>
            <a:r>
              <a:rPr lang="en-GB" sz="2300" dirty="0">
                <a:solidFill>
                  <a:srgbClr val="0879A4"/>
                </a:solidFill>
                <a:latin typeface="Lobster"/>
                <a:ea typeface="Lobster"/>
                <a:cs typeface="Lobster"/>
                <a:sym typeface="Lobster"/>
              </a:rPr>
              <a:t>I have a tail but can’t wag it</a:t>
            </a:r>
            <a:endParaRPr sz="2300" dirty="0">
              <a:solidFill>
                <a:srgbClr val="0879A4"/>
              </a:solidFill>
              <a:latin typeface="Lobster"/>
              <a:ea typeface="Lobster"/>
              <a:cs typeface="Lobster"/>
              <a:sym typeface="Lobster"/>
            </a:endParaRPr>
          </a:p>
          <a:p>
            <a:pPr marL="0" lvl="0" indent="0" algn="ctr" rtl="0">
              <a:spcBef>
                <a:spcPts val="1200"/>
              </a:spcBef>
              <a:spcAft>
                <a:spcPts val="0"/>
              </a:spcAft>
              <a:buNone/>
            </a:pPr>
            <a:r>
              <a:rPr lang="en-GB" sz="2300" dirty="0">
                <a:solidFill>
                  <a:srgbClr val="0879A4"/>
                </a:solidFill>
                <a:latin typeface="Lobster"/>
                <a:ea typeface="Lobster"/>
                <a:cs typeface="Lobster"/>
                <a:sym typeface="Lobster"/>
              </a:rPr>
              <a:t>I have a collar but no shirt</a:t>
            </a:r>
            <a:endParaRPr sz="2300" dirty="0">
              <a:solidFill>
                <a:srgbClr val="0879A4"/>
              </a:solidFill>
              <a:latin typeface="Lobster"/>
              <a:ea typeface="Lobster"/>
              <a:cs typeface="Lobster"/>
              <a:sym typeface="Lobster"/>
            </a:endParaRPr>
          </a:p>
          <a:p>
            <a:pPr marL="0" lvl="0" indent="0" algn="ctr" rtl="0">
              <a:spcBef>
                <a:spcPts val="1200"/>
              </a:spcBef>
              <a:spcAft>
                <a:spcPts val="0"/>
              </a:spcAft>
              <a:buNone/>
            </a:pPr>
            <a:r>
              <a:rPr lang="en-GB" sz="2300" dirty="0">
                <a:solidFill>
                  <a:srgbClr val="0879A4"/>
                </a:solidFill>
                <a:latin typeface="Lobster"/>
                <a:ea typeface="Lobster"/>
                <a:cs typeface="Lobster"/>
                <a:sym typeface="Lobster"/>
              </a:rPr>
              <a:t>I have a cap but not on my head</a:t>
            </a:r>
            <a:endParaRPr sz="2300" dirty="0">
              <a:solidFill>
                <a:srgbClr val="0879A4"/>
              </a:solidFill>
              <a:latin typeface="Lobster"/>
              <a:ea typeface="Lobster"/>
              <a:cs typeface="Lobster"/>
              <a:sym typeface="Lobster"/>
            </a:endParaRPr>
          </a:p>
          <a:p>
            <a:pPr marL="0" lvl="0" indent="0" algn="ctr" rtl="0">
              <a:spcBef>
                <a:spcPts val="1200"/>
              </a:spcBef>
              <a:spcAft>
                <a:spcPts val="1200"/>
              </a:spcAft>
              <a:buNone/>
            </a:pPr>
            <a:r>
              <a:rPr lang="en-GB" sz="2300" dirty="0">
                <a:solidFill>
                  <a:srgbClr val="0879A4"/>
                </a:solidFill>
                <a:latin typeface="Lobster"/>
                <a:ea typeface="Lobster"/>
                <a:cs typeface="Lobster"/>
                <a:sym typeface="Lobster"/>
              </a:rPr>
              <a:t>And something about me is funny</a:t>
            </a:r>
            <a:endParaRPr sz="2300" dirty="0">
              <a:solidFill>
                <a:srgbClr val="0879A4"/>
              </a:solidFill>
              <a:latin typeface="Lobster"/>
              <a:ea typeface="Lobster"/>
              <a:cs typeface="Lobster"/>
              <a:sym typeface="Lobste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8"/>
          <p:cNvSpPr txBox="1">
            <a:spLocks noGrp="1"/>
          </p:cNvSpPr>
          <p:nvPr>
            <p:ph type="body" idx="1"/>
          </p:nvPr>
        </p:nvSpPr>
        <p:spPr>
          <a:xfrm>
            <a:off x="493236" y="658692"/>
            <a:ext cx="7971688" cy="4357062"/>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en-GB" dirty="0">
                <a:latin typeface="Roboto"/>
                <a:ea typeface="Roboto"/>
                <a:cs typeface="Roboto"/>
                <a:sym typeface="Roboto"/>
              </a:rPr>
              <a:t>“A circle has a radius,” Timmi said.  “But a circle’s a circle.  How can it be many shapes?  That just doesn’t make sense.”</a:t>
            </a:r>
            <a:endParaRPr dirty="0">
              <a:latin typeface="Roboto"/>
              <a:ea typeface="Roboto"/>
              <a:cs typeface="Roboto"/>
              <a:sym typeface="Roboto"/>
            </a:endParaRPr>
          </a:p>
          <a:p>
            <a:pPr marL="0" lvl="0" indent="0" algn="l" rtl="0">
              <a:spcBef>
                <a:spcPts val="1200"/>
              </a:spcBef>
              <a:spcAft>
                <a:spcPts val="0"/>
              </a:spcAft>
              <a:buNone/>
            </a:pPr>
            <a:r>
              <a:rPr lang="en-GB" dirty="0">
                <a:latin typeface="Roboto"/>
                <a:ea typeface="Roboto"/>
                <a:cs typeface="Roboto"/>
                <a:sym typeface="Roboto"/>
              </a:rPr>
              <a:t>“Let’s move to the next line,” said Leela. </a:t>
            </a:r>
            <a:endParaRPr dirty="0">
              <a:latin typeface="Roboto"/>
              <a:ea typeface="Roboto"/>
              <a:cs typeface="Roboto"/>
              <a:sym typeface="Roboto"/>
            </a:endParaRPr>
          </a:p>
          <a:p>
            <a:pPr marL="0" lvl="0" indent="0" algn="l" rtl="0">
              <a:spcBef>
                <a:spcPts val="1200"/>
              </a:spcBef>
              <a:spcAft>
                <a:spcPts val="0"/>
              </a:spcAft>
              <a:buNone/>
            </a:pPr>
            <a:r>
              <a:rPr lang="en-GB" dirty="0">
                <a:latin typeface="Roboto"/>
                <a:ea typeface="Roboto"/>
                <a:cs typeface="Roboto"/>
                <a:sym typeface="Roboto"/>
              </a:rPr>
              <a:t>“Tail and collar,” Albert blurted out.  “A dog!  But why wouldn’t a dog wag its tail?”</a:t>
            </a:r>
            <a:endParaRPr dirty="0">
              <a:latin typeface="Roboto"/>
              <a:ea typeface="Roboto"/>
              <a:cs typeface="Roboto"/>
              <a:sym typeface="Roboto"/>
            </a:endParaRPr>
          </a:p>
          <a:p>
            <a:pPr marL="0" lvl="0" indent="0" algn="l" rtl="0">
              <a:spcBef>
                <a:spcPts val="1200"/>
              </a:spcBef>
              <a:spcAft>
                <a:spcPts val="0"/>
              </a:spcAft>
              <a:buNone/>
            </a:pPr>
            <a:r>
              <a:rPr lang="en-GB" dirty="0">
                <a:latin typeface="Roboto"/>
                <a:ea typeface="Roboto"/>
                <a:cs typeface="Roboto"/>
                <a:sym typeface="Roboto"/>
              </a:rPr>
              <a:t>“A sad dog?” said Timmi.</a:t>
            </a:r>
            <a:endParaRPr dirty="0">
              <a:latin typeface="Roboto"/>
              <a:ea typeface="Roboto"/>
              <a:cs typeface="Roboto"/>
              <a:sym typeface="Roboto"/>
            </a:endParaRPr>
          </a:p>
          <a:p>
            <a:pPr marL="0" lvl="0" indent="0" algn="l" rtl="0">
              <a:spcBef>
                <a:spcPts val="1200"/>
              </a:spcBef>
              <a:spcAft>
                <a:spcPts val="0"/>
              </a:spcAft>
              <a:buNone/>
            </a:pPr>
            <a:r>
              <a:rPr lang="en-GB" dirty="0">
                <a:latin typeface="Roboto"/>
                <a:ea typeface="Roboto"/>
                <a:cs typeface="Roboto"/>
                <a:sym typeface="Roboto"/>
              </a:rPr>
              <a:t>“That doesn’t sound like an Eartha answer,” said Leela.</a:t>
            </a:r>
            <a:endParaRPr dirty="0">
              <a:latin typeface="Roboto"/>
              <a:ea typeface="Roboto"/>
              <a:cs typeface="Roboto"/>
              <a:sym typeface="Roboto"/>
            </a:endParaRPr>
          </a:p>
          <a:p>
            <a:pPr marL="0" lvl="0" indent="0" algn="l" rtl="0">
              <a:spcBef>
                <a:spcPts val="1200"/>
              </a:spcBef>
              <a:spcAft>
                <a:spcPts val="0"/>
              </a:spcAft>
              <a:buNone/>
            </a:pPr>
            <a:r>
              <a:rPr lang="en-GB" dirty="0">
                <a:latin typeface="Roboto"/>
                <a:ea typeface="Roboto"/>
                <a:cs typeface="Roboto"/>
                <a:sym typeface="Roboto"/>
              </a:rPr>
              <a:t>“And it doesn’t explain the radius,” agreed Kip.  “Or the cap.”</a:t>
            </a:r>
            <a:endParaRPr dirty="0">
              <a:latin typeface="Roboto"/>
              <a:ea typeface="Roboto"/>
              <a:cs typeface="Roboto"/>
              <a:sym typeface="Roboto"/>
            </a:endParaRPr>
          </a:p>
          <a:p>
            <a:pPr marL="0" lvl="0" indent="0" algn="l" rtl="0">
              <a:spcBef>
                <a:spcPts val="1200"/>
              </a:spcBef>
              <a:spcAft>
                <a:spcPts val="0"/>
              </a:spcAft>
              <a:buNone/>
            </a:pPr>
            <a:r>
              <a:rPr lang="en-GB" dirty="0">
                <a:latin typeface="Roboto"/>
                <a:ea typeface="Roboto"/>
                <a:cs typeface="Roboto"/>
                <a:sym typeface="Roboto"/>
              </a:rPr>
              <a:t>“How about jesters?  They have caps,” said Albert.  “And they’re funny.”</a:t>
            </a:r>
            <a:endParaRPr dirty="0">
              <a:latin typeface="Roboto"/>
              <a:ea typeface="Roboto"/>
              <a:cs typeface="Roboto"/>
              <a:sym typeface="Roboto"/>
            </a:endParaRPr>
          </a:p>
          <a:p>
            <a:pPr marL="0" lvl="0" indent="0" algn="l" rtl="0">
              <a:spcBef>
                <a:spcPts val="1200"/>
              </a:spcBef>
              <a:spcAft>
                <a:spcPts val="0"/>
              </a:spcAft>
              <a:buNone/>
            </a:pPr>
            <a:r>
              <a:rPr lang="en-GB" dirty="0">
                <a:latin typeface="Roboto"/>
                <a:ea typeface="Roboto"/>
                <a:cs typeface="Roboto"/>
                <a:sym typeface="Roboto"/>
              </a:rPr>
              <a:t>“A sad dog jester?” Timmi suggested.</a:t>
            </a:r>
            <a:endParaRPr dirty="0">
              <a:latin typeface="Roboto"/>
              <a:ea typeface="Roboto"/>
              <a:cs typeface="Roboto"/>
              <a:sym typeface="Roboto"/>
            </a:endParaRPr>
          </a:p>
          <a:p>
            <a:pPr marL="0" lvl="0" indent="0" algn="l" rtl="0">
              <a:spcBef>
                <a:spcPts val="1200"/>
              </a:spcBef>
              <a:spcAft>
                <a:spcPts val="1200"/>
              </a:spcAft>
              <a:buNone/>
            </a:pPr>
            <a:r>
              <a:rPr lang="en-GB" dirty="0">
                <a:latin typeface="Roboto"/>
                <a:ea typeface="Roboto"/>
                <a:cs typeface="Roboto"/>
                <a:sym typeface="Roboto"/>
              </a:rPr>
              <a:t>“That can’t be it,” said Leela.  “Keep trying while I look for clues.”</a:t>
            </a:r>
            <a:endParaRPr dirty="0">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9"/>
          <p:cNvSpPr txBox="1">
            <a:spLocks noGrp="1"/>
          </p:cNvSpPr>
          <p:nvPr>
            <p:ph type="body" idx="1"/>
          </p:nvPr>
        </p:nvSpPr>
        <p:spPr>
          <a:xfrm>
            <a:off x="493200" y="658800"/>
            <a:ext cx="8287693" cy="4041204"/>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1700" dirty="0">
                <a:latin typeface="Roboto"/>
                <a:ea typeface="Roboto"/>
                <a:cs typeface="Roboto"/>
                <a:sym typeface="Roboto"/>
              </a:rPr>
              <a:t>She paced around the skull and stopped on its left side. </a:t>
            </a:r>
            <a:endParaRPr sz="1700" dirty="0">
              <a:latin typeface="Roboto"/>
              <a:ea typeface="Roboto"/>
              <a:cs typeface="Roboto"/>
              <a:sym typeface="Roboto"/>
            </a:endParaRPr>
          </a:p>
          <a:p>
            <a:pPr marL="0" lvl="0" indent="0" algn="l" rtl="0">
              <a:spcBef>
                <a:spcPts val="1200"/>
              </a:spcBef>
              <a:spcAft>
                <a:spcPts val="0"/>
              </a:spcAft>
              <a:buNone/>
            </a:pPr>
            <a:r>
              <a:rPr lang="en-GB" sz="1700" dirty="0">
                <a:latin typeface="Roboto"/>
                <a:ea typeface="Roboto"/>
                <a:cs typeface="Roboto"/>
                <a:sym typeface="Roboto"/>
              </a:rPr>
              <a:t>“There’s a kind of funnel here,” she said, “where its ear would be.”</a:t>
            </a:r>
            <a:endParaRPr sz="1700" dirty="0">
              <a:latin typeface="Roboto"/>
              <a:ea typeface="Roboto"/>
              <a:cs typeface="Roboto"/>
              <a:sym typeface="Roboto"/>
            </a:endParaRPr>
          </a:p>
          <a:p>
            <a:pPr marL="0" lvl="0" indent="0" algn="l" rtl="0">
              <a:spcBef>
                <a:spcPts val="1200"/>
              </a:spcBef>
              <a:spcAft>
                <a:spcPts val="0"/>
              </a:spcAft>
              <a:buNone/>
            </a:pPr>
            <a:r>
              <a:rPr lang="en-GB" sz="1700" dirty="0">
                <a:latin typeface="Roboto"/>
                <a:ea typeface="Roboto"/>
                <a:cs typeface="Roboto"/>
                <a:sym typeface="Roboto"/>
              </a:rPr>
              <a:t>Before anyone could stop her, Leela put her lips to the funnel and said, “Hello?”</a:t>
            </a:r>
            <a:endParaRPr sz="1700" dirty="0">
              <a:latin typeface="Roboto"/>
              <a:ea typeface="Roboto"/>
              <a:cs typeface="Roboto"/>
              <a:sym typeface="Roboto"/>
            </a:endParaRPr>
          </a:p>
          <a:p>
            <a:pPr marL="0" lvl="0" indent="0" algn="l" rtl="0">
              <a:spcBef>
                <a:spcPts val="1200"/>
              </a:spcBef>
              <a:spcAft>
                <a:spcPts val="0"/>
              </a:spcAft>
              <a:buNone/>
            </a:pPr>
            <a:r>
              <a:rPr lang="en-GB" sz="1700" dirty="0">
                <a:latin typeface="Roboto"/>
                <a:ea typeface="Roboto"/>
                <a:cs typeface="Roboto"/>
                <a:sym typeface="Roboto"/>
              </a:rPr>
              <a:t>There was an ominous click and one of the partitions in the glass tube broke.  The oily yellow and bright red liquids mingled to form an evil-looking sludge.  Leela squealed with fear.</a:t>
            </a:r>
            <a:endParaRPr sz="1700" dirty="0">
              <a:latin typeface="Roboto"/>
              <a:ea typeface="Roboto"/>
              <a:cs typeface="Roboto"/>
              <a:sym typeface="Roboto"/>
            </a:endParaRPr>
          </a:p>
          <a:p>
            <a:pPr marL="0" lvl="0" indent="0" algn="l" rtl="0">
              <a:spcBef>
                <a:spcPts val="1200"/>
              </a:spcBef>
              <a:spcAft>
                <a:spcPts val="0"/>
              </a:spcAft>
              <a:buNone/>
            </a:pPr>
            <a:r>
              <a:rPr lang="en-GB" sz="1700" dirty="0">
                <a:latin typeface="Roboto"/>
                <a:ea typeface="Roboto"/>
                <a:cs typeface="Roboto"/>
                <a:sym typeface="Roboto"/>
              </a:rPr>
              <a:t>“Oh no!  What did I do?” she wailed.  “I’m sorry - I got all excited - had a hunch it would do something - I was just seeing how it worked - I didn’t know I would break the thingy - stupid skull - stupid me - I’m so sorry - I promise I won’t do anything else…”</a:t>
            </a:r>
            <a:endParaRPr sz="1700" dirty="0">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0"/>
          <p:cNvSpPr txBox="1">
            <a:spLocks noGrp="1"/>
          </p:cNvSpPr>
          <p:nvPr>
            <p:ph type="body" idx="1"/>
          </p:nvPr>
        </p:nvSpPr>
        <p:spPr>
          <a:xfrm>
            <a:off x="493200" y="658629"/>
            <a:ext cx="8139776" cy="4141972"/>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1700" dirty="0">
                <a:latin typeface="Roboto"/>
                <a:ea typeface="Roboto"/>
                <a:cs typeface="Roboto"/>
                <a:sym typeface="Roboto"/>
              </a:rPr>
              <a:t>“It’s OK.  It’s OK,” said Kip.  “There’s still one divider left in the tube.  Everyone stay calm until we’re totally sure of our answer.”</a:t>
            </a:r>
            <a:endParaRPr sz="1700" dirty="0">
              <a:latin typeface="Roboto"/>
              <a:ea typeface="Roboto"/>
              <a:cs typeface="Roboto"/>
              <a:sym typeface="Roboto"/>
            </a:endParaRPr>
          </a:p>
          <a:p>
            <a:pPr marL="0" lvl="0" indent="0" algn="l" rtl="0">
              <a:spcBef>
                <a:spcPts val="1200"/>
              </a:spcBef>
              <a:spcAft>
                <a:spcPts val="0"/>
              </a:spcAft>
              <a:buNone/>
            </a:pPr>
            <a:r>
              <a:rPr lang="en-GB" sz="1700" dirty="0">
                <a:latin typeface="Roboto"/>
                <a:ea typeface="Roboto"/>
                <a:cs typeface="Roboto"/>
                <a:sym typeface="Roboto"/>
              </a:rPr>
              <a:t>Kip had never seen Leela look so angry, but he knew she wasn’t angry with him.  She took two steps back from the skull and stared at it furiously.  Its blank grin didn’t change.</a:t>
            </a:r>
            <a:endParaRPr sz="1700" dirty="0">
              <a:latin typeface="Roboto"/>
              <a:ea typeface="Roboto"/>
              <a:cs typeface="Roboto"/>
              <a:sym typeface="Roboto"/>
            </a:endParaRPr>
          </a:p>
          <a:p>
            <a:pPr marL="0" lvl="0" indent="0" algn="l" rtl="0">
              <a:spcBef>
                <a:spcPts val="1200"/>
              </a:spcBef>
              <a:spcAft>
                <a:spcPts val="0"/>
              </a:spcAft>
              <a:buNone/>
            </a:pPr>
            <a:r>
              <a:rPr lang="en-GB" sz="1700" dirty="0">
                <a:latin typeface="Roboto"/>
                <a:ea typeface="Roboto"/>
                <a:cs typeface="Roboto"/>
                <a:sym typeface="Roboto"/>
              </a:rPr>
              <a:t>“Does anyone want to leave?” Kip said.  “It’s not too late.”</a:t>
            </a:r>
            <a:endParaRPr sz="1700" dirty="0">
              <a:latin typeface="Roboto"/>
              <a:ea typeface="Roboto"/>
              <a:cs typeface="Roboto"/>
              <a:sym typeface="Roboto"/>
            </a:endParaRPr>
          </a:p>
          <a:p>
            <a:pPr marL="0" lvl="0" indent="0" algn="l" rtl="0">
              <a:spcBef>
                <a:spcPts val="1200"/>
              </a:spcBef>
              <a:spcAft>
                <a:spcPts val="0"/>
              </a:spcAft>
              <a:buNone/>
            </a:pPr>
            <a:r>
              <a:rPr lang="en-GB" sz="1700" dirty="0">
                <a:latin typeface="Roboto"/>
                <a:ea typeface="Roboto"/>
                <a:cs typeface="Roboto"/>
                <a:sym typeface="Roboto"/>
              </a:rPr>
              <a:t>“Never!” said Albert, and Leela and Timmi both nodded.</a:t>
            </a:r>
            <a:endParaRPr sz="1700" dirty="0">
              <a:latin typeface="Roboto"/>
              <a:ea typeface="Roboto"/>
              <a:cs typeface="Roboto"/>
              <a:sym typeface="Roboto"/>
            </a:endParaRPr>
          </a:p>
          <a:p>
            <a:pPr marL="0" lvl="0" indent="0" algn="l" rtl="0">
              <a:spcBef>
                <a:spcPts val="1200"/>
              </a:spcBef>
              <a:spcAft>
                <a:spcPts val="0"/>
              </a:spcAft>
              <a:buNone/>
            </a:pPr>
            <a:r>
              <a:rPr lang="en-GB" sz="1700" dirty="0">
                <a:latin typeface="Roboto"/>
                <a:ea typeface="Roboto"/>
                <a:cs typeface="Roboto"/>
                <a:sym typeface="Roboto"/>
              </a:rPr>
              <a:t>“Halfway down,” said Kip, looking at the sand in the timer.  “Come on, think.”</a:t>
            </a:r>
            <a:endParaRPr sz="1700" dirty="0">
              <a:latin typeface="Roboto"/>
              <a:ea typeface="Roboto"/>
              <a:cs typeface="Roboto"/>
              <a:sym typeface="Roboto"/>
            </a:endParaRPr>
          </a:p>
          <a:p>
            <a:pPr marL="0" lvl="0" indent="0" algn="l" rtl="0">
              <a:spcBef>
                <a:spcPts val="1200"/>
              </a:spcBef>
              <a:spcAft>
                <a:spcPts val="0"/>
              </a:spcAft>
              <a:buNone/>
            </a:pPr>
            <a:r>
              <a:rPr lang="en-GB" sz="1700" dirty="0">
                <a:latin typeface="Roboto"/>
                <a:ea typeface="Roboto"/>
                <a:cs typeface="Roboto"/>
                <a:sym typeface="Roboto"/>
              </a:rPr>
              <a:t>Albert started tapping on his forehead with his knuckles as if he were trying to knock the answer out.  It made a dull, thumping rhythm. </a:t>
            </a:r>
            <a:endParaRPr sz="1700" dirty="0">
              <a:latin typeface="Roboto"/>
              <a:ea typeface="Roboto"/>
              <a:cs typeface="Roboto"/>
              <a:sym typeface="Roboto"/>
            </a:endParaRPr>
          </a:p>
          <a:p>
            <a:pPr marL="0" lvl="0" indent="0" algn="l" rtl="0">
              <a:spcBef>
                <a:spcPts val="1200"/>
              </a:spcBef>
              <a:spcAft>
                <a:spcPts val="1200"/>
              </a:spcAft>
              <a:buNone/>
            </a:pPr>
            <a:endParaRPr dirty="0">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1"/>
          <p:cNvSpPr txBox="1">
            <a:spLocks noGrp="1"/>
          </p:cNvSpPr>
          <p:nvPr>
            <p:ph type="body" idx="1"/>
          </p:nvPr>
        </p:nvSpPr>
        <p:spPr>
          <a:xfrm>
            <a:off x="493200" y="658800"/>
            <a:ext cx="8254076" cy="475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dirty="0">
                <a:latin typeface="Roboto"/>
                <a:ea typeface="Roboto"/>
                <a:cs typeface="Roboto"/>
                <a:sym typeface="Roboto"/>
              </a:rPr>
              <a:t>“</a:t>
            </a:r>
            <a:r>
              <a:rPr lang="en-GB" sz="1700" dirty="0">
                <a:latin typeface="Roboto"/>
                <a:ea typeface="Roboto"/>
                <a:cs typeface="Roboto"/>
                <a:sym typeface="Roboto"/>
              </a:rPr>
              <a:t>Albert,” said Timmi, “Your skull is really thick.  And loud.  And annoying.”</a:t>
            </a:r>
            <a:endParaRPr sz="1700" dirty="0">
              <a:latin typeface="Roboto"/>
              <a:ea typeface="Roboto"/>
              <a:cs typeface="Roboto"/>
              <a:sym typeface="Roboto"/>
            </a:endParaRPr>
          </a:p>
          <a:p>
            <a:pPr marL="0" lvl="0" indent="0" algn="l" rtl="0">
              <a:spcBef>
                <a:spcPts val="1200"/>
              </a:spcBef>
              <a:spcAft>
                <a:spcPts val="0"/>
              </a:spcAft>
              <a:buNone/>
            </a:pPr>
            <a:r>
              <a:rPr lang="en-GB" sz="1700" dirty="0">
                <a:latin typeface="Roboto"/>
                <a:ea typeface="Roboto"/>
                <a:cs typeface="Roboto"/>
                <a:sym typeface="Roboto"/>
              </a:rPr>
              <a:t>“My skull does have feelings you know.”</a:t>
            </a:r>
            <a:endParaRPr sz="1700" dirty="0">
              <a:latin typeface="Roboto"/>
              <a:ea typeface="Roboto"/>
              <a:cs typeface="Roboto"/>
              <a:sym typeface="Roboto"/>
            </a:endParaRPr>
          </a:p>
          <a:p>
            <a:pPr marL="0" lvl="0" indent="0" algn="l" rtl="0">
              <a:spcBef>
                <a:spcPts val="1200"/>
              </a:spcBef>
              <a:spcAft>
                <a:spcPts val="0"/>
              </a:spcAft>
              <a:buNone/>
            </a:pPr>
            <a:r>
              <a:rPr lang="en-GB" sz="1700" dirty="0">
                <a:latin typeface="Roboto"/>
                <a:ea typeface="Roboto"/>
                <a:cs typeface="Roboto"/>
                <a:sym typeface="Roboto"/>
              </a:rPr>
              <a:t>“Actually, maybe you’re on to something,” replied Timmi.  “What if the skull itself is a clue?”</a:t>
            </a:r>
            <a:endParaRPr sz="1700" dirty="0">
              <a:latin typeface="Roboto"/>
              <a:ea typeface="Roboto"/>
              <a:cs typeface="Roboto"/>
              <a:sym typeface="Roboto"/>
            </a:endParaRPr>
          </a:p>
          <a:p>
            <a:pPr marL="0" lvl="0" indent="0" algn="l" rtl="0">
              <a:spcBef>
                <a:spcPts val="1200"/>
              </a:spcBef>
              <a:spcAft>
                <a:spcPts val="1200"/>
              </a:spcAft>
              <a:buNone/>
            </a:pPr>
            <a:r>
              <a:rPr lang="en-GB" sz="1700" dirty="0">
                <a:latin typeface="Roboto"/>
                <a:ea typeface="Roboto"/>
                <a:cs typeface="Roboto"/>
                <a:sym typeface="Roboto"/>
              </a:rPr>
              <a:t>“Go on,” said Kip. </a:t>
            </a:r>
            <a:endParaRPr sz="1700" dirty="0">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2"/>
          <p:cNvSpPr txBox="1">
            <a:spLocks noGrp="1"/>
          </p:cNvSpPr>
          <p:nvPr>
            <p:ph type="body" idx="1"/>
          </p:nvPr>
        </p:nvSpPr>
        <p:spPr>
          <a:xfrm>
            <a:off x="493200" y="658800"/>
            <a:ext cx="8520600" cy="4619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1700" dirty="0">
                <a:latin typeface="Roboto"/>
                <a:ea typeface="Roboto"/>
                <a:cs typeface="Roboto"/>
                <a:sym typeface="Roboto"/>
              </a:rPr>
              <a:t>“Well, a skull is a type of bone…”</a:t>
            </a:r>
            <a:endParaRPr sz="1700" dirty="0">
              <a:latin typeface="Roboto"/>
              <a:ea typeface="Roboto"/>
              <a:cs typeface="Roboto"/>
              <a:sym typeface="Roboto"/>
            </a:endParaRPr>
          </a:p>
          <a:p>
            <a:pPr marL="0" lvl="0" indent="0" algn="l" rtl="0">
              <a:spcBef>
                <a:spcPts val="1200"/>
              </a:spcBef>
              <a:spcAft>
                <a:spcPts val="0"/>
              </a:spcAft>
              <a:buNone/>
            </a:pPr>
            <a:r>
              <a:rPr lang="en-GB" sz="1700" dirty="0">
                <a:latin typeface="Roboto"/>
                <a:ea typeface="Roboto"/>
                <a:cs typeface="Roboto"/>
                <a:sym typeface="Roboto"/>
              </a:rPr>
              <a:t>“Technically, yes,” said Albert.</a:t>
            </a:r>
            <a:endParaRPr sz="1700" dirty="0">
              <a:latin typeface="Roboto"/>
              <a:ea typeface="Roboto"/>
              <a:cs typeface="Roboto"/>
              <a:sym typeface="Roboto"/>
            </a:endParaRPr>
          </a:p>
          <a:p>
            <a:pPr marL="0" lvl="0" indent="0" algn="l" rtl="0">
              <a:spcBef>
                <a:spcPts val="1200"/>
              </a:spcBef>
              <a:spcAft>
                <a:spcPts val="0"/>
              </a:spcAft>
              <a:buNone/>
            </a:pPr>
            <a:r>
              <a:rPr lang="en-GB" sz="1700" dirty="0">
                <a:latin typeface="Roboto"/>
                <a:ea typeface="Roboto"/>
                <a:cs typeface="Roboto"/>
                <a:sym typeface="Roboto"/>
              </a:rPr>
              <a:t>“...and isn’t there a radius bone in your leg?”</a:t>
            </a:r>
            <a:endParaRPr sz="1700" dirty="0">
              <a:latin typeface="Roboto"/>
              <a:ea typeface="Roboto"/>
              <a:cs typeface="Roboto"/>
              <a:sym typeface="Roboto"/>
            </a:endParaRPr>
          </a:p>
          <a:p>
            <a:pPr marL="0" lvl="0" indent="0" algn="l" rtl="0">
              <a:spcBef>
                <a:spcPts val="1200"/>
              </a:spcBef>
              <a:spcAft>
                <a:spcPts val="0"/>
              </a:spcAft>
              <a:buNone/>
            </a:pPr>
            <a:r>
              <a:rPr lang="en-GB" sz="1700" dirty="0">
                <a:latin typeface="Roboto"/>
                <a:ea typeface="Roboto"/>
                <a:cs typeface="Roboto"/>
                <a:sym typeface="Roboto"/>
              </a:rPr>
              <a:t>“Arm, I think,” said Leela.</a:t>
            </a:r>
            <a:endParaRPr sz="1700" dirty="0">
              <a:latin typeface="Roboto"/>
              <a:ea typeface="Roboto"/>
              <a:cs typeface="Roboto"/>
              <a:sym typeface="Roboto"/>
            </a:endParaRPr>
          </a:p>
          <a:p>
            <a:pPr marL="0" lvl="0" indent="0" algn="l" rtl="0">
              <a:spcBef>
                <a:spcPts val="1200"/>
              </a:spcBef>
              <a:spcAft>
                <a:spcPts val="0"/>
              </a:spcAft>
              <a:buNone/>
            </a:pPr>
            <a:r>
              <a:rPr lang="en-GB" sz="1700" dirty="0">
                <a:latin typeface="Roboto"/>
                <a:ea typeface="Roboto"/>
                <a:cs typeface="Roboto"/>
                <a:sym typeface="Roboto"/>
              </a:rPr>
              <a:t>“Right,” Timmi said.  “And isn’t that bit at the bottom of your spine your tailbone?”</a:t>
            </a:r>
            <a:endParaRPr sz="1700" dirty="0">
              <a:latin typeface="Roboto"/>
              <a:ea typeface="Roboto"/>
              <a:cs typeface="Roboto"/>
              <a:sym typeface="Roboto"/>
            </a:endParaRPr>
          </a:p>
          <a:p>
            <a:pPr marL="0" lvl="0" indent="0" algn="l" rtl="0">
              <a:spcBef>
                <a:spcPts val="1200"/>
              </a:spcBef>
              <a:spcAft>
                <a:spcPts val="0"/>
              </a:spcAft>
              <a:buNone/>
            </a:pPr>
            <a:r>
              <a:rPr lang="en-GB" sz="1700" dirty="0">
                <a:latin typeface="Roboto"/>
                <a:ea typeface="Roboto"/>
                <a:cs typeface="Roboto"/>
                <a:sym typeface="Roboto"/>
              </a:rPr>
              <a:t>“</a:t>
            </a:r>
            <a:r>
              <a:rPr lang="en-GB" sz="1700" dirty="0" err="1">
                <a:latin typeface="Roboto"/>
                <a:ea typeface="Roboto"/>
                <a:cs typeface="Roboto"/>
                <a:sym typeface="Roboto"/>
              </a:rPr>
              <a:t>Ooo</a:t>
            </a:r>
            <a:r>
              <a:rPr lang="en-GB" sz="1700" dirty="0">
                <a:latin typeface="Roboto"/>
                <a:ea typeface="Roboto"/>
                <a:cs typeface="Roboto"/>
                <a:sym typeface="Roboto"/>
              </a:rPr>
              <a:t>!  </a:t>
            </a:r>
            <a:r>
              <a:rPr lang="en-GB" sz="1700" dirty="0" err="1">
                <a:latin typeface="Roboto"/>
                <a:ea typeface="Roboto"/>
                <a:cs typeface="Roboto"/>
                <a:sym typeface="Roboto"/>
              </a:rPr>
              <a:t>Ooo</a:t>
            </a:r>
            <a:r>
              <a:rPr lang="en-GB" sz="1700" dirty="0">
                <a:latin typeface="Roboto"/>
                <a:ea typeface="Roboto"/>
                <a:cs typeface="Roboto"/>
                <a:sym typeface="Roboto"/>
              </a:rPr>
              <a:t>!  Collar bone!” shouted Albert. </a:t>
            </a:r>
            <a:endParaRPr sz="1700" dirty="0">
              <a:latin typeface="Roboto"/>
              <a:ea typeface="Roboto"/>
              <a:cs typeface="Roboto"/>
              <a:sym typeface="Roboto"/>
            </a:endParaRPr>
          </a:p>
          <a:p>
            <a:pPr marL="0" lvl="0" indent="0" algn="l" rtl="0">
              <a:spcBef>
                <a:spcPts val="1200"/>
              </a:spcBef>
              <a:spcAft>
                <a:spcPts val="0"/>
              </a:spcAft>
              <a:buNone/>
            </a:pPr>
            <a:r>
              <a:rPr lang="en-GB" sz="1700" dirty="0">
                <a:latin typeface="Roboto"/>
                <a:ea typeface="Roboto"/>
                <a:cs typeface="Roboto"/>
                <a:sym typeface="Roboto"/>
              </a:rPr>
              <a:t>“Cap?  Cap?” said Kip, mentally running through the bones in his body.  “Kneecap!”</a:t>
            </a:r>
            <a:endParaRPr sz="1700" dirty="0">
              <a:latin typeface="Roboto"/>
              <a:ea typeface="Roboto"/>
              <a:cs typeface="Roboto"/>
              <a:sym typeface="Roboto"/>
            </a:endParaRPr>
          </a:p>
          <a:p>
            <a:pPr marL="0" lvl="0" indent="0" algn="l" rtl="0">
              <a:spcBef>
                <a:spcPts val="1200"/>
              </a:spcBef>
              <a:spcAft>
                <a:spcPts val="0"/>
              </a:spcAft>
              <a:buNone/>
            </a:pPr>
            <a:r>
              <a:rPr lang="en-GB" sz="1700" dirty="0">
                <a:latin typeface="Roboto"/>
                <a:ea typeface="Roboto"/>
                <a:cs typeface="Roboto"/>
                <a:sym typeface="Roboto"/>
              </a:rPr>
              <a:t>“And funny bone!” said Timmi.  “That has to be it!”</a:t>
            </a:r>
            <a:endParaRPr sz="1700" dirty="0">
              <a:latin typeface="Roboto"/>
              <a:ea typeface="Roboto"/>
              <a:cs typeface="Roboto"/>
              <a:sym typeface="Roboto"/>
            </a:endParaRPr>
          </a:p>
          <a:p>
            <a:pPr marL="0" lvl="0" indent="0" algn="l" rtl="0">
              <a:spcBef>
                <a:spcPts val="1200"/>
              </a:spcBef>
              <a:spcAft>
                <a:spcPts val="1200"/>
              </a:spcAft>
              <a:buNone/>
            </a:pPr>
            <a:r>
              <a:rPr lang="en-GB" sz="1700" dirty="0">
                <a:latin typeface="Roboto"/>
                <a:ea typeface="Roboto"/>
                <a:cs typeface="Roboto"/>
                <a:sym typeface="Roboto"/>
              </a:rPr>
              <a:t>She stepped up to the skull’s funnel-ear, looked at the others for approval, and quietly uttered her answer: ‘skeleton’.</a:t>
            </a:r>
            <a:endParaRPr sz="1700" dirty="0">
              <a:latin typeface="Roboto"/>
              <a:ea typeface="Roboto"/>
              <a:cs typeface="Roboto"/>
              <a:sym typeface="Robot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3"/>
          <p:cNvSpPr txBox="1">
            <a:spLocks noGrp="1"/>
          </p:cNvSpPr>
          <p:nvPr>
            <p:ph type="body" idx="1"/>
          </p:nvPr>
        </p:nvSpPr>
        <p:spPr>
          <a:xfrm>
            <a:off x="493200" y="658800"/>
            <a:ext cx="8520600" cy="379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1700" dirty="0">
                <a:latin typeface="Roboto"/>
                <a:ea typeface="Roboto"/>
                <a:cs typeface="Roboto"/>
                <a:sym typeface="Roboto"/>
              </a:rPr>
              <a:t>There was a click and Leela swallowed another squeal as the sand timer slowly began to move back to its </a:t>
            </a:r>
            <a:r>
              <a:rPr lang="en-GB" sz="1700" dirty="0" err="1">
                <a:latin typeface="Roboto"/>
                <a:ea typeface="Roboto"/>
                <a:cs typeface="Roboto"/>
                <a:sym typeface="Roboto"/>
              </a:rPr>
              <a:t>crossbone</a:t>
            </a:r>
            <a:r>
              <a:rPr lang="en-GB" sz="1700" dirty="0">
                <a:latin typeface="Roboto"/>
                <a:ea typeface="Roboto"/>
                <a:cs typeface="Roboto"/>
                <a:sym typeface="Roboto"/>
              </a:rPr>
              <a:t> position. </a:t>
            </a:r>
            <a:endParaRPr sz="1700" dirty="0">
              <a:latin typeface="Roboto"/>
              <a:ea typeface="Roboto"/>
              <a:cs typeface="Roboto"/>
              <a:sym typeface="Roboto"/>
            </a:endParaRPr>
          </a:p>
          <a:p>
            <a:pPr marL="0" lvl="0" indent="0" algn="l" rtl="0">
              <a:spcBef>
                <a:spcPts val="1200"/>
              </a:spcBef>
              <a:spcAft>
                <a:spcPts val="0"/>
              </a:spcAft>
              <a:buNone/>
            </a:pPr>
            <a:r>
              <a:rPr lang="en-GB" sz="1700" dirty="0">
                <a:latin typeface="Roboto"/>
                <a:ea typeface="Roboto"/>
                <a:cs typeface="Roboto"/>
                <a:sym typeface="Roboto"/>
              </a:rPr>
              <a:t>“So is that it?” she gasped.  “Were you right?”</a:t>
            </a:r>
            <a:endParaRPr sz="1700" dirty="0">
              <a:latin typeface="Roboto"/>
              <a:ea typeface="Roboto"/>
              <a:cs typeface="Roboto"/>
              <a:sym typeface="Roboto"/>
            </a:endParaRPr>
          </a:p>
          <a:p>
            <a:pPr marL="0" lvl="0" indent="0" algn="l" rtl="0">
              <a:spcBef>
                <a:spcPts val="1200"/>
              </a:spcBef>
              <a:spcAft>
                <a:spcPts val="0"/>
              </a:spcAft>
              <a:buNone/>
            </a:pPr>
            <a:r>
              <a:rPr lang="en-GB" sz="1700" dirty="0">
                <a:latin typeface="Roboto"/>
                <a:ea typeface="Roboto"/>
                <a:cs typeface="Roboto"/>
                <a:sym typeface="Roboto"/>
              </a:rPr>
              <a:t>“I think so!” said Timmi, hugging Leela, and then Albert and Kip.</a:t>
            </a:r>
            <a:endParaRPr sz="1700" dirty="0">
              <a:latin typeface="Roboto"/>
              <a:ea typeface="Roboto"/>
              <a:cs typeface="Roboto"/>
              <a:sym typeface="Roboto"/>
            </a:endParaRPr>
          </a:p>
          <a:p>
            <a:pPr marL="0" lvl="0" indent="0" algn="l" rtl="0">
              <a:spcBef>
                <a:spcPts val="1200"/>
              </a:spcBef>
              <a:spcAft>
                <a:spcPts val="0"/>
              </a:spcAft>
              <a:buNone/>
            </a:pPr>
            <a:r>
              <a:rPr lang="en-GB" sz="1700" dirty="0">
                <a:latin typeface="Roboto"/>
                <a:ea typeface="Roboto"/>
                <a:cs typeface="Roboto"/>
                <a:sym typeface="Roboto"/>
              </a:rPr>
              <a:t>Like the cube before it, the skull dissolved into the dust that began to spin around it in a stormy blur.  Little by little, this wild tornado slowed down again and reformed into a new shape: a galleon. </a:t>
            </a:r>
            <a:endParaRPr sz="1700" dirty="0">
              <a:latin typeface="Roboto"/>
              <a:ea typeface="Roboto"/>
              <a:cs typeface="Roboto"/>
              <a:sym typeface="Roboto"/>
            </a:endParaRPr>
          </a:p>
          <a:p>
            <a:pPr marL="0" lvl="0" indent="0" algn="l" rtl="0">
              <a:spcBef>
                <a:spcPts val="1200"/>
              </a:spcBef>
              <a:spcAft>
                <a:spcPts val="0"/>
              </a:spcAft>
              <a:buNone/>
            </a:pPr>
            <a:r>
              <a:rPr lang="en-GB" sz="1700" dirty="0">
                <a:latin typeface="Roboto"/>
                <a:ea typeface="Roboto"/>
                <a:cs typeface="Roboto"/>
                <a:sym typeface="Roboto"/>
              </a:rPr>
              <a:t>The polished wood of the hull was almost black.  On its deck were several treasure chests, spilling out their contents.  At the helm was a ship’s wheel and a jewelled compass edged with gold, ruby, emerald, diamond and sapphire.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3"/>
          <p:cNvSpPr txBox="1">
            <a:spLocks noGrp="1"/>
          </p:cNvSpPr>
          <p:nvPr>
            <p:ph type="body" idx="1"/>
          </p:nvPr>
        </p:nvSpPr>
        <p:spPr>
          <a:xfrm>
            <a:off x="493200" y="658800"/>
            <a:ext cx="8520600" cy="5143500"/>
          </a:xfrm>
          <a:prstGeom prst="rect">
            <a:avLst/>
          </a:prstGeom>
        </p:spPr>
        <p:txBody>
          <a:bodyPr spcFirstLastPara="1" wrap="square" lIns="91425" tIns="91425" rIns="91425" bIns="91425" anchor="t" anchorCtr="0">
            <a:normAutofit/>
          </a:bodyPr>
          <a:lstStyle/>
          <a:p>
            <a:pPr marL="0" lvl="0" indent="0" algn="l" rtl="0">
              <a:spcBef>
                <a:spcPts val="1200"/>
              </a:spcBef>
              <a:spcAft>
                <a:spcPts val="0"/>
              </a:spcAft>
              <a:buNone/>
            </a:pPr>
            <a:r>
              <a:rPr lang="en-GB" sz="1700" dirty="0">
                <a:latin typeface="Roboto"/>
                <a:ea typeface="Roboto"/>
                <a:cs typeface="Roboto"/>
                <a:sym typeface="Roboto"/>
              </a:rPr>
              <a:t>Leela cradled the mowl tightly in one arm and stroked his feathers. </a:t>
            </a:r>
          </a:p>
          <a:p>
            <a:pPr marL="0" lvl="0" indent="0" algn="l" rtl="0">
              <a:spcBef>
                <a:spcPts val="1200"/>
              </a:spcBef>
              <a:spcAft>
                <a:spcPts val="0"/>
              </a:spcAft>
              <a:buNone/>
            </a:pPr>
            <a:r>
              <a:rPr lang="en-GB" sz="1700" dirty="0">
                <a:latin typeface="Roboto"/>
                <a:ea typeface="Roboto"/>
                <a:cs typeface="Roboto"/>
                <a:sym typeface="Roboto"/>
              </a:rPr>
              <a:t>“No touching the </a:t>
            </a:r>
            <a:r>
              <a:rPr lang="en-GB" sz="1700" dirty="0" err="1">
                <a:latin typeface="Roboto"/>
                <a:ea typeface="Roboto"/>
                <a:cs typeface="Roboto"/>
                <a:sym typeface="Roboto"/>
              </a:rPr>
              <a:t>shinies</a:t>
            </a:r>
            <a:r>
              <a:rPr lang="en-GB" sz="1700" dirty="0">
                <a:latin typeface="Roboto"/>
                <a:ea typeface="Roboto"/>
                <a:cs typeface="Roboto"/>
                <a:sym typeface="Roboto"/>
              </a:rPr>
              <a:t>,” she said.</a:t>
            </a:r>
          </a:p>
          <a:p>
            <a:pPr marL="0" lvl="0" indent="0" algn="l" rtl="0">
              <a:spcBef>
                <a:spcPts val="1200"/>
              </a:spcBef>
              <a:spcAft>
                <a:spcPts val="1200"/>
              </a:spcAft>
              <a:buNone/>
            </a:pPr>
            <a:r>
              <a:rPr lang="en-GB" sz="1700" dirty="0">
                <a:latin typeface="Roboto"/>
                <a:ea typeface="Roboto"/>
                <a:cs typeface="Roboto"/>
                <a:sym typeface="Roboto"/>
              </a:rPr>
              <a:t>Masts began to sprout from the galleon’s deck, and sails unfurled.  From the very tallest mast, a pirate flag rolled down.  Under its skull-and-crossbones emblem, sewn in bone-white thread on the black silk, was the ninth riddle. </a:t>
            </a:r>
          </a:p>
        </p:txBody>
      </p:sp>
    </p:spTree>
    <p:extLst>
      <p:ext uri="{BB962C8B-B14F-4D97-AF65-F5344CB8AC3E}">
        <p14:creationId xmlns:p14="http://schemas.microsoft.com/office/powerpoint/2010/main" val="40366587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dirty="0"/>
              <a:t>The ninth riddle...</a:t>
            </a:r>
            <a:endParaRPr dirty="0"/>
          </a:p>
        </p:txBody>
      </p:sp>
      <p:sp>
        <p:nvSpPr>
          <p:cNvPr id="187" name="Google Shape;187;p34"/>
          <p:cNvSpPr txBox="1">
            <a:spLocks noGrp="1"/>
          </p:cNvSpPr>
          <p:nvPr>
            <p:ph type="body" idx="1"/>
          </p:nvPr>
        </p:nvSpPr>
        <p:spPr>
          <a:xfrm>
            <a:off x="311700" y="1638400"/>
            <a:ext cx="8520600" cy="2930400"/>
          </a:xfrm>
          <a:prstGeom prst="rect">
            <a:avLst/>
          </a:prstGeom>
        </p:spPr>
        <p:txBody>
          <a:bodyPr spcFirstLastPara="1" wrap="square" lIns="91425" tIns="91425" rIns="91425" bIns="91425" anchor="t" anchorCtr="0">
            <a:normAutofit/>
          </a:bodyPr>
          <a:lstStyle/>
          <a:p>
            <a:pPr marL="0" lvl="0" indent="0" algn="ctr" rtl="0">
              <a:spcBef>
                <a:spcPts val="0"/>
              </a:spcBef>
              <a:spcAft>
                <a:spcPts val="1200"/>
              </a:spcAft>
              <a:buNone/>
            </a:pPr>
            <a:r>
              <a:rPr lang="en-GB" sz="2800" dirty="0">
                <a:solidFill>
                  <a:srgbClr val="0879A4"/>
                </a:solidFill>
                <a:latin typeface="Lobster"/>
                <a:ea typeface="Lobster"/>
                <a:cs typeface="Lobster"/>
                <a:sym typeface="Lobster"/>
              </a:rPr>
              <a:t>Set a course for GREED.</a:t>
            </a:r>
            <a:endParaRPr sz="2800" dirty="0">
              <a:solidFill>
                <a:srgbClr val="0879A4"/>
              </a:solidFill>
              <a:latin typeface="Lobster"/>
              <a:ea typeface="Lobster"/>
              <a:cs typeface="Lobster"/>
              <a:sym typeface="Lobste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6"/>
          <p:cNvSpPr txBox="1">
            <a:spLocks noGrp="1"/>
          </p:cNvSpPr>
          <p:nvPr>
            <p:ph type="title"/>
          </p:nvPr>
        </p:nvSpPr>
        <p:spPr>
          <a:xfrm>
            <a:off x="311700" y="723159"/>
            <a:ext cx="85206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dirty="0"/>
              <a:t>How might you show that solution?</a:t>
            </a:r>
            <a:endParaRPr dirty="0"/>
          </a:p>
        </p:txBody>
      </p:sp>
      <p:sp>
        <p:nvSpPr>
          <p:cNvPr id="199" name="Google Shape;199;p36"/>
          <p:cNvSpPr txBox="1">
            <a:spLocks noGrp="1"/>
          </p:cNvSpPr>
          <p:nvPr>
            <p:ph type="body" idx="1"/>
          </p:nvPr>
        </p:nvSpPr>
        <p:spPr>
          <a:xfrm>
            <a:off x="311700" y="1490892"/>
            <a:ext cx="8520600" cy="3340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dirty="0">
                <a:solidFill>
                  <a:schemeClr val="accent1"/>
                </a:solidFill>
              </a:rPr>
              <a:t>“I know!” shouted Albert.  “You have to fit the gems into the pattern that spells out GREED!”</a:t>
            </a:r>
            <a:endParaRPr dirty="0">
              <a:solidFill>
                <a:schemeClr val="accent1"/>
              </a:solidFill>
            </a:endParaRPr>
          </a:p>
          <a:p>
            <a:pPr marL="0" lvl="0" indent="0" algn="l" rtl="0">
              <a:spcBef>
                <a:spcPts val="1200"/>
              </a:spcBef>
              <a:spcAft>
                <a:spcPts val="0"/>
              </a:spcAft>
              <a:buNone/>
            </a:pPr>
            <a:r>
              <a:rPr lang="en-GB" dirty="0">
                <a:solidFill>
                  <a:schemeClr val="accent1"/>
                </a:solidFill>
              </a:rPr>
              <a:t>Gold...ruby...emerald...emerald...diamond.</a:t>
            </a:r>
            <a:endParaRPr dirty="0">
              <a:solidFill>
                <a:schemeClr val="accent1"/>
              </a:solidFill>
            </a:endParaRPr>
          </a:p>
          <a:p>
            <a:pPr marL="0" lvl="0" indent="0" algn="l" rtl="0">
              <a:spcBef>
                <a:spcPts val="1200"/>
              </a:spcBef>
              <a:spcAft>
                <a:spcPts val="1200"/>
              </a:spcAft>
              <a:buNone/>
            </a:pPr>
            <a:r>
              <a:rPr lang="en-GB" dirty="0">
                <a:solidFill>
                  <a:schemeClr val="accent1"/>
                </a:solidFill>
              </a:rPr>
              <a:t>He fitted them in and that was that.  Done. Riddle solved.  Riddle number 10 appeared.</a:t>
            </a:r>
            <a:endParaRPr dirty="0">
              <a:solidFill>
                <a:schemeClr val="accent1"/>
              </a:solidFill>
            </a:endParaRPr>
          </a:p>
        </p:txBody>
      </p:sp>
      <p:pic>
        <p:nvPicPr>
          <p:cNvPr id="1026" name="Picture 2" descr="See the source image">
            <a:extLst>
              <a:ext uri="{FF2B5EF4-FFF2-40B4-BE49-F238E27FC236}">
                <a16:creationId xmlns:a16="http://schemas.microsoft.com/office/drawing/2014/main" id="{32DC5C3A-E91A-4F59-9197-135EC1E4360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9704"/>
          <a:stretch/>
        </p:blipFill>
        <p:spPr bwMode="auto">
          <a:xfrm>
            <a:off x="1084194" y="3781959"/>
            <a:ext cx="985075" cy="88056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e the source image">
            <a:extLst>
              <a:ext uri="{FF2B5EF4-FFF2-40B4-BE49-F238E27FC236}">
                <a16:creationId xmlns:a16="http://schemas.microsoft.com/office/drawing/2014/main" id="{34BEA968-AABC-4970-B191-5E391315C6F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7946" t="42307" r="40999" b="28870"/>
          <a:stretch/>
        </p:blipFill>
        <p:spPr bwMode="auto">
          <a:xfrm>
            <a:off x="2654812" y="3780698"/>
            <a:ext cx="950089" cy="88182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ee the source image">
            <a:extLst>
              <a:ext uri="{FF2B5EF4-FFF2-40B4-BE49-F238E27FC236}">
                <a16:creationId xmlns:a16="http://schemas.microsoft.com/office/drawing/2014/main" id="{07A88007-1436-4C62-9274-C579D0750A7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0514" t="37614" r="33080" b="26444"/>
          <a:stretch/>
        </p:blipFill>
        <p:spPr bwMode="auto">
          <a:xfrm>
            <a:off x="4190444" y="3777983"/>
            <a:ext cx="867693" cy="88454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See the source image">
            <a:extLst>
              <a:ext uri="{FF2B5EF4-FFF2-40B4-BE49-F238E27FC236}">
                <a16:creationId xmlns:a16="http://schemas.microsoft.com/office/drawing/2014/main" id="{7A3CC0CE-79F9-48D4-B658-1FA3AD37569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0514" t="37614" r="33080" b="26444"/>
          <a:stretch/>
        </p:blipFill>
        <p:spPr bwMode="auto">
          <a:xfrm>
            <a:off x="5643679" y="3777983"/>
            <a:ext cx="867693" cy="88454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ee the source image">
            <a:extLst>
              <a:ext uri="{FF2B5EF4-FFF2-40B4-BE49-F238E27FC236}">
                <a16:creationId xmlns:a16="http://schemas.microsoft.com/office/drawing/2014/main" id="{FD96EE79-D08A-489B-A19E-18571925171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0077" t="18147" r="29482" b="41976"/>
          <a:stretch/>
        </p:blipFill>
        <p:spPr bwMode="auto">
          <a:xfrm>
            <a:off x="7096915" y="3777983"/>
            <a:ext cx="897053" cy="8845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0697B-0061-4C62-A592-C7DF18980E7F}"/>
              </a:ext>
            </a:extLst>
          </p:cNvPr>
          <p:cNvSpPr>
            <a:spLocks noGrp="1"/>
          </p:cNvSpPr>
          <p:nvPr>
            <p:ph type="title"/>
          </p:nvPr>
        </p:nvSpPr>
        <p:spPr/>
        <p:txBody>
          <a:bodyPr>
            <a:normAutofit fontScale="90000"/>
          </a:bodyPr>
          <a:lstStyle/>
          <a:p>
            <a:r>
              <a:rPr lang="en-GB" dirty="0"/>
              <a:t>Learning objectives</a:t>
            </a:r>
          </a:p>
        </p:txBody>
      </p:sp>
      <p:sp>
        <p:nvSpPr>
          <p:cNvPr id="3" name="Text Placeholder 2">
            <a:extLst>
              <a:ext uri="{FF2B5EF4-FFF2-40B4-BE49-F238E27FC236}">
                <a16:creationId xmlns:a16="http://schemas.microsoft.com/office/drawing/2014/main" id="{8FD10491-DEBA-4986-8C67-8BD0AD511AEA}"/>
              </a:ext>
            </a:extLst>
          </p:cNvPr>
          <p:cNvSpPr>
            <a:spLocks noGrp="1"/>
          </p:cNvSpPr>
          <p:nvPr>
            <p:ph type="body" idx="1"/>
          </p:nvPr>
        </p:nvSpPr>
        <p:spPr/>
        <p:txBody>
          <a:bodyPr/>
          <a:lstStyle/>
          <a:p>
            <a:endParaRPr lang="en-GB" dirty="0"/>
          </a:p>
          <a:p>
            <a:r>
              <a:rPr lang="en-GB" dirty="0"/>
              <a:t>To understand how a story is structured across a whole novel.</a:t>
            </a:r>
          </a:p>
          <a:p>
            <a:r>
              <a:rPr lang="en-GB" dirty="0"/>
              <a:t>To recognise how this structure is replicated in smaller parts of a story throughout it.</a:t>
            </a:r>
          </a:p>
          <a:p>
            <a:r>
              <a:rPr lang="en-GB" dirty="0"/>
              <a:t>To understand how an author creates this structure in a section of the story, for example how tension is raised. </a:t>
            </a:r>
          </a:p>
        </p:txBody>
      </p:sp>
    </p:spTree>
    <p:extLst>
      <p:ext uri="{BB962C8B-B14F-4D97-AF65-F5344CB8AC3E}">
        <p14:creationId xmlns:p14="http://schemas.microsoft.com/office/powerpoint/2010/main" val="1552564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7"/>
          <p:cNvSpPr txBox="1">
            <a:spLocks noGrp="1"/>
          </p:cNvSpPr>
          <p:nvPr>
            <p:ph type="title"/>
          </p:nvPr>
        </p:nvSpPr>
        <p:spPr>
          <a:xfrm>
            <a:off x="311700" y="501288"/>
            <a:ext cx="85206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dirty="0"/>
              <a:t>Consider the story arc or narrative arc...</a:t>
            </a:r>
            <a:endParaRPr dirty="0"/>
          </a:p>
        </p:txBody>
      </p:sp>
      <p:sp>
        <p:nvSpPr>
          <p:cNvPr id="205" name="Google Shape;205;p37"/>
          <p:cNvSpPr txBox="1">
            <a:spLocks noGrp="1"/>
          </p:cNvSpPr>
          <p:nvPr>
            <p:ph type="body" idx="1"/>
          </p:nvPr>
        </p:nvSpPr>
        <p:spPr>
          <a:xfrm>
            <a:off x="311700" y="1430389"/>
            <a:ext cx="2683200" cy="20481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1200"/>
              </a:spcAft>
              <a:buNone/>
            </a:pPr>
            <a:r>
              <a:rPr lang="en-GB" dirty="0"/>
              <a:t>Notice that the first slope - the one that goes up - is much longer than the one going down...</a:t>
            </a:r>
            <a:endParaRPr dirty="0"/>
          </a:p>
        </p:txBody>
      </p:sp>
      <p:pic>
        <p:nvPicPr>
          <p:cNvPr id="206" name="Google Shape;206;p37"/>
          <p:cNvPicPr preferRelativeResize="0"/>
          <p:nvPr/>
        </p:nvPicPr>
        <p:blipFill>
          <a:blip r:embed="rId3">
            <a:alphaModFix/>
          </a:blip>
          <a:stretch>
            <a:fillRect/>
          </a:stretch>
        </p:blipFill>
        <p:spPr>
          <a:xfrm>
            <a:off x="3263375" y="1140627"/>
            <a:ext cx="5419348" cy="2862251"/>
          </a:xfrm>
          <a:prstGeom prst="rect">
            <a:avLst/>
          </a:prstGeom>
          <a:noFill/>
          <a:ln>
            <a:noFill/>
          </a:ln>
        </p:spPr>
      </p:pic>
      <p:sp>
        <p:nvSpPr>
          <p:cNvPr id="207" name="Google Shape;207;p37"/>
          <p:cNvSpPr txBox="1">
            <a:spLocks noGrp="1"/>
          </p:cNvSpPr>
          <p:nvPr>
            <p:ph type="body" idx="1"/>
          </p:nvPr>
        </p:nvSpPr>
        <p:spPr>
          <a:xfrm>
            <a:off x="464100" y="3652825"/>
            <a:ext cx="2683200" cy="11328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1200"/>
              </a:spcAft>
              <a:buNone/>
            </a:pPr>
            <a:r>
              <a:rPr lang="en-GB"/>
              <a:t>That means we need time to build up the tension...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
                                        </p:tgtEl>
                                        <p:attrNameLst>
                                          <p:attrName>style.visibility</p:attrName>
                                        </p:attrNameLst>
                                      </p:cBhvr>
                                      <p:to>
                                        <p:strVal val="visible"/>
                                      </p:to>
                                    </p:set>
                                    <p:animEffect transition="in" filter="fade">
                                      <p:cBhvr>
                                        <p:cTn id="7" dur="1000"/>
                                        <p:tgtEl>
                                          <p:spTgt spid="20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7"/>
                                        </p:tgtEl>
                                        <p:attrNameLst>
                                          <p:attrName>style.visibility</p:attrName>
                                        </p:attrNameLst>
                                      </p:cBhvr>
                                      <p:to>
                                        <p:strVal val="visible"/>
                                      </p:to>
                                    </p:set>
                                    <p:animEffect transition="in" filter="fade">
                                      <p:cBhvr>
                                        <p:cTn id="12" dur="1000"/>
                                        <p:tgtEl>
                                          <p:spTgt spid="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8"/>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dirty="0"/>
              <a:t>Over to you!</a:t>
            </a:r>
            <a:endParaRPr dirty="0"/>
          </a:p>
        </p:txBody>
      </p:sp>
      <p:sp>
        <p:nvSpPr>
          <p:cNvPr id="213" name="Google Shape;213;p38"/>
          <p:cNvSpPr txBox="1">
            <a:spLocks noGrp="1"/>
          </p:cNvSpPr>
          <p:nvPr>
            <p:ph type="body" idx="1"/>
          </p:nvPr>
        </p:nvSpPr>
        <p:spPr>
          <a:xfrm>
            <a:off x="311700" y="1228675"/>
            <a:ext cx="8520600" cy="3767100"/>
          </a:xfrm>
          <a:prstGeom prst="rect">
            <a:avLst/>
          </a:prstGeom>
        </p:spPr>
        <p:txBody>
          <a:bodyPr spcFirstLastPara="1" wrap="square" lIns="91425" tIns="91425" rIns="91425" bIns="91425" anchor="t" anchorCtr="0">
            <a:normAutofit fontScale="92500"/>
          </a:bodyPr>
          <a:lstStyle/>
          <a:p>
            <a:pPr marL="0" lvl="0" indent="0" algn="l" rtl="0">
              <a:spcBef>
                <a:spcPts val="0"/>
              </a:spcBef>
              <a:spcAft>
                <a:spcPts val="0"/>
              </a:spcAft>
              <a:buNone/>
            </a:pPr>
            <a:r>
              <a:rPr lang="en-GB"/>
              <a:t>Please write your own version of how the four friends solve the ninth riddle. </a:t>
            </a:r>
            <a:endParaRPr/>
          </a:p>
          <a:p>
            <a:pPr marL="0" lvl="0" indent="0" algn="l" rtl="0">
              <a:spcBef>
                <a:spcPts val="1200"/>
              </a:spcBef>
              <a:spcAft>
                <a:spcPts val="0"/>
              </a:spcAft>
              <a:buNone/>
            </a:pPr>
            <a:endParaRPr/>
          </a:p>
          <a:p>
            <a:pPr marL="0" lvl="0" indent="0" algn="l" rtl="0">
              <a:spcBef>
                <a:spcPts val="1200"/>
              </a:spcBef>
              <a:spcAft>
                <a:spcPts val="0"/>
              </a:spcAft>
              <a:buNone/>
            </a:pPr>
            <a:r>
              <a:rPr lang="en-GB"/>
              <a:t>Remember to use ways to build tension.  Think about adding…</a:t>
            </a:r>
            <a:endParaRPr/>
          </a:p>
          <a:p>
            <a:pPr marL="457200" lvl="0" indent="-334327" algn="l" rtl="0">
              <a:spcBef>
                <a:spcPts val="1200"/>
              </a:spcBef>
              <a:spcAft>
                <a:spcPts val="0"/>
              </a:spcAft>
              <a:buSzPct val="100000"/>
              <a:buChar char="-"/>
            </a:pPr>
            <a:r>
              <a:rPr lang="en-GB"/>
              <a:t>Speech and so the interactions between the characters</a:t>
            </a:r>
            <a:endParaRPr/>
          </a:p>
          <a:p>
            <a:pPr marL="457200" lvl="0" indent="-334327" algn="l" rtl="0">
              <a:spcBef>
                <a:spcPts val="0"/>
              </a:spcBef>
              <a:spcAft>
                <a:spcPts val="0"/>
              </a:spcAft>
              <a:buSzPct val="100000"/>
              <a:buChar char="-"/>
            </a:pPr>
            <a:r>
              <a:rPr lang="en-GB"/>
              <a:t>Description of what is happening or how people are feeling </a:t>
            </a:r>
            <a:endParaRPr/>
          </a:p>
          <a:p>
            <a:pPr marL="457200" lvl="0" indent="-334327" algn="l" rtl="0">
              <a:spcBef>
                <a:spcPts val="0"/>
              </a:spcBef>
              <a:spcAft>
                <a:spcPts val="0"/>
              </a:spcAft>
              <a:buSzPct val="100000"/>
              <a:buChar char="-"/>
            </a:pPr>
            <a:r>
              <a:rPr lang="en-GB"/>
              <a:t>Something that goes wrong when they are trying to solve the problem (maybe there are two gems that start with E?)</a:t>
            </a:r>
            <a:endParaRPr/>
          </a:p>
          <a:p>
            <a:pPr marL="457200" lvl="0" indent="-334327" algn="l" rtl="0">
              <a:spcBef>
                <a:spcPts val="0"/>
              </a:spcBef>
              <a:spcAft>
                <a:spcPts val="0"/>
              </a:spcAft>
              <a:buSzPct val="100000"/>
              <a:buChar char="-"/>
            </a:pPr>
            <a:r>
              <a:rPr lang="en-GB"/>
              <a:t>Ways of raising tension (for example asking rhetorical questions, using similes or metaphors or powerful language)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19" name="Google Shape;119;p21"/>
          <p:cNvPicPr preferRelativeResize="0"/>
          <p:nvPr/>
        </p:nvPicPr>
        <p:blipFill>
          <a:blip r:embed="rId3">
            <a:alphaModFix/>
          </a:blip>
          <a:stretch>
            <a:fillRect/>
          </a:stretch>
        </p:blipFill>
        <p:spPr>
          <a:xfrm>
            <a:off x="326975" y="0"/>
            <a:ext cx="8572500" cy="5143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Google Shape;124;p22"/>
          <p:cNvPicPr preferRelativeResize="0"/>
          <p:nvPr/>
        </p:nvPicPr>
        <p:blipFill>
          <a:blip r:embed="rId3">
            <a:alphaModFix/>
          </a:blip>
          <a:stretch>
            <a:fillRect/>
          </a:stretch>
        </p:blipFill>
        <p:spPr>
          <a:xfrm>
            <a:off x="152400" y="152400"/>
            <a:ext cx="8839201" cy="466848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3"/>
          <p:cNvSpPr txBox="1">
            <a:spLocks noGrp="1"/>
          </p:cNvSpPr>
          <p:nvPr>
            <p:ph type="title"/>
          </p:nvPr>
        </p:nvSpPr>
        <p:spPr>
          <a:xfrm>
            <a:off x="365425" y="225700"/>
            <a:ext cx="85206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dirty="0"/>
              <a:t>reading</a:t>
            </a:r>
            <a:endParaRPr dirty="0"/>
          </a:p>
        </p:txBody>
      </p:sp>
      <p:sp>
        <p:nvSpPr>
          <p:cNvPr id="130" name="Google Shape;130;p23"/>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GB" dirty="0">
                <a:latin typeface="Lora"/>
                <a:ea typeface="Lora"/>
                <a:cs typeface="Lora"/>
                <a:sym typeface="Lora"/>
              </a:rPr>
              <a:t>The four friends (together with everyone else at </a:t>
            </a:r>
            <a:r>
              <a:rPr lang="en-GB" dirty="0" err="1">
                <a:latin typeface="Lora"/>
                <a:ea typeface="Lora"/>
                <a:cs typeface="Lora"/>
                <a:sym typeface="Lora"/>
              </a:rPr>
              <a:t>Quicksmiths</a:t>
            </a:r>
            <a:r>
              <a:rPr lang="en-GB" dirty="0">
                <a:latin typeface="Lora"/>
                <a:ea typeface="Lora"/>
                <a:cs typeface="Lora"/>
                <a:sym typeface="Lora"/>
              </a:rPr>
              <a:t>) are busy trying to solve the 10 riddles.  They are given one at a time, and as soon as they solve one, they are given the next.  Kip and his friends have just solved riddle 7 - “Find the Sea of Silence”... the </a:t>
            </a:r>
            <a:r>
              <a:rPr lang="en-GB" dirty="0" err="1">
                <a:latin typeface="Lora"/>
                <a:ea typeface="Lora"/>
                <a:cs typeface="Lora"/>
                <a:sym typeface="Lora"/>
              </a:rPr>
              <a:t>Mowl</a:t>
            </a:r>
            <a:r>
              <a:rPr lang="en-GB" dirty="0">
                <a:latin typeface="Lora"/>
                <a:ea typeface="Lora"/>
                <a:cs typeface="Lora"/>
                <a:sym typeface="Lora"/>
              </a:rPr>
              <a:t> (Leela’s quirky pet) found a crescent shape which fitted into the “C” of silence on the spine of a book. </a:t>
            </a:r>
            <a:endParaRPr dirty="0">
              <a:latin typeface="Lora"/>
              <a:ea typeface="Lora"/>
              <a:cs typeface="Lora"/>
              <a:sym typeface="Lora"/>
            </a:endParaRPr>
          </a:p>
          <a:p>
            <a:pPr marL="0" lvl="0" indent="0" algn="l" rtl="0">
              <a:spcBef>
                <a:spcPts val="1200"/>
              </a:spcBef>
              <a:spcAft>
                <a:spcPts val="0"/>
              </a:spcAft>
              <a:buNone/>
            </a:pPr>
            <a:endParaRPr dirty="0">
              <a:latin typeface="Lora"/>
              <a:ea typeface="Lora"/>
              <a:cs typeface="Lora"/>
              <a:sym typeface="Lora"/>
            </a:endParaRPr>
          </a:p>
          <a:p>
            <a:pPr marL="0" lvl="0" indent="0" algn="l" rtl="0">
              <a:spcBef>
                <a:spcPts val="1200"/>
              </a:spcBef>
              <a:spcAft>
                <a:spcPts val="0"/>
              </a:spcAft>
              <a:buNone/>
            </a:pPr>
            <a:r>
              <a:rPr lang="en-GB" dirty="0">
                <a:latin typeface="Lora"/>
                <a:ea typeface="Lora"/>
                <a:cs typeface="Lora"/>
                <a:sym typeface="Lora"/>
              </a:rPr>
              <a:t>Let’s read what happens when they fit the C into the spine...</a:t>
            </a:r>
            <a:endParaRPr dirty="0">
              <a:latin typeface="Lora"/>
              <a:ea typeface="Lora"/>
              <a:cs typeface="Lora"/>
              <a:sym typeface="Lora"/>
            </a:endParaRPr>
          </a:p>
          <a:p>
            <a:pPr marL="0" lvl="0" indent="0" algn="l" rtl="0">
              <a:spcBef>
                <a:spcPts val="1200"/>
              </a:spcBef>
              <a:spcAft>
                <a:spcPts val="0"/>
              </a:spcAft>
              <a:buNone/>
            </a:pPr>
            <a:endParaRPr dirty="0"/>
          </a:p>
          <a:p>
            <a:pPr marL="0" lvl="0" indent="0" algn="l" rtl="0">
              <a:spcBef>
                <a:spcPts val="1200"/>
              </a:spcBef>
              <a:spcAft>
                <a:spcPts val="1200"/>
              </a:spcAft>
              <a:buNone/>
            </a:pPr>
            <a:r>
              <a:rPr lang="en-GB" dirty="0"/>
              <a:t>The Ten Riddles of Eartha </a:t>
            </a:r>
            <a:r>
              <a:rPr lang="en-GB" dirty="0" err="1"/>
              <a:t>Quicksmith</a:t>
            </a:r>
            <a:r>
              <a:rPr lang="en-GB" dirty="0"/>
              <a:t> p.310-311</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4"/>
          <p:cNvSpPr txBox="1">
            <a:spLocks noGrp="1"/>
          </p:cNvSpPr>
          <p:nvPr>
            <p:ph type="body" idx="1"/>
          </p:nvPr>
        </p:nvSpPr>
        <p:spPr>
          <a:xfrm>
            <a:off x="443752" y="638734"/>
            <a:ext cx="8388547" cy="4229101"/>
          </a:xfrm>
          <a:prstGeom prst="rect">
            <a:avLst/>
          </a:prstGeom>
        </p:spPr>
        <p:txBody>
          <a:bodyPr spcFirstLastPara="1" wrap="square" lIns="91425" tIns="91425" rIns="91425" bIns="91425" anchor="t" anchorCtr="0">
            <a:normAutofit fontScale="92500" lnSpcReduction="10000"/>
          </a:bodyPr>
          <a:lstStyle/>
          <a:p>
            <a:pPr marL="0" lvl="0" indent="0" algn="l" rtl="0">
              <a:spcBef>
                <a:spcPts val="1200"/>
              </a:spcBef>
              <a:spcAft>
                <a:spcPts val="0"/>
              </a:spcAft>
              <a:buNone/>
            </a:pPr>
            <a:r>
              <a:rPr lang="en-GB" dirty="0">
                <a:latin typeface="Roboto"/>
                <a:ea typeface="Roboto"/>
                <a:cs typeface="Roboto"/>
                <a:sym typeface="Roboto"/>
              </a:rPr>
              <a:t>“Oh riddle number eight,” called Leela, “come out, come out, wherever you are.”</a:t>
            </a:r>
            <a:endParaRPr dirty="0">
              <a:latin typeface="Roboto"/>
              <a:ea typeface="Roboto"/>
              <a:cs typeface="Roboto"/>
              <a:sym typeface="Roboto"/>
            </a:endParaRPr>
          </a:p>
          <a:p>
            <a:pPr marL="0" lvl="0" indent="457200" algn="l" rtl="0">
              <a:spcBef>
                <a:spcPts val="1200"/>
              </a:spcBef>
              <a:spcAft>
                <a:spcPts val="0"/>
              </a:spcAft>
              <a:buNone/>
            </a:pPr>
            <a:r>
              <a:rPr lang="en-GB" dirty="0">
                <a:latin typeface="Roboto"/>
                <a:ea typeface="Roboto"/>
                <a:cs typeface="Roboto"/>
                <a:sym typeface="Roboto"/>
              </a:rPr>
              <a:t>As she clicked the silver C into place on the black leather, Kip felt the floor of the study shake slightly under his feet. </a:t>
            </a:r>
            <a:endParaRPr dirty="0">
              <a:latin typeface="Roboto"/>
              <a:ea typeface="Roboto"/>
              <a:cs typeface="Roboto"/>
              <a:sym typeface="Roboto"/>
            </a:endParaRPr>
          </a:p>
          <a:p>
            <a:pPr marL="0" lvl="0" indent="0" algn="l" rtl="0">
              <a:spcBef>
                <a:spcPts val="1200"/>
              </a:spcBef>
              <a:spcAft>
                <a:spcPts val="0"/>
              </a:spcAft>
              <a:buNone/>
            </a:pPr>
            <a:r>
              <a:rPr lang="en-GB" dirty="0">
                <a:latin typeface="Roboto"/>
                <a:ea typeface="Roboto"/>
                <a:cs typeface="Roboto"/>
                <a:sym typeface="Roboto"/>
              </a:rPr>
              <a:t>“Watch out!” shouted Timmi, pulling Albert back.</a:t>
            </a:r>
            <a:endParaRPr dirty="0">
              <a:latin typeface="Roboto"/>
              <a:ea typeface="Roboto"/>
              <a:cs typeface="Roboto"/>
              <a:sym typeface="Roboto"/>
            </a:endParaRPr>
          </a:p>
          <a:p>
            <a:pPr marL="0" lvl="0" indent="457200" algn="l" rtl="0">
              <a:spcBef>
                <a:spcPts val="1200"/>
              </a:spcBef>
              <a:spcAft>
                <a:spcPts val="0"/>
              </a:spcAft>
              <a:buNone/>
            </a:pPr>
            <a:r>
              <a:rPr lang="en-GB" dirty="0">
                <a:latin typeface="Roboto"/>
                <a:ea typeface="Roboto"/>
                <a:cs typeface="Roboto"/>
                <a:sym typeface="Roboto"/>
              </a:rPr>
              <a:t>Just in front of them, a square section of floor about the size of a </a:t>
            </a:r>
            <a:r>
              <a:rPr lang="en-GB" dirty="0" err="1">
                <a:latin typeface="Roboto"/>
                <a:ea typeface="Roboto"/>
                <a:cs typeface="Roboto"/>
                <a:sym typeface="Roboto"/>
              </a:rPr>
              <a:t>Skimmi</a:t>
            </a:r>
            <a:r>
              <a:rPr lang="en-GB" dirty="0">
                <a:latin typeface="Roboto"/>
                <a:ea typeface="Roboto"/>
                <a:cs typeface="Roboto"/>
                <a:sym typeface="Roboto"/>
              </a:rPr>
              <a:t> was beginning to lift.  At first, Kip thought it was a platform but, as it kept on rising, he realised it was a large wooden cube.  It levitated completely out of the floor and hovered at about chest height, while the gap left behind in the floorboards sealed itself up.</a:t>
            </a:r>
            <a:endParaRPr dirty="0">
              <a:latin typeface="Roboto"/>
              <a:ea typeface="Roboto"/>
              <a:cs typeface="Roboto"/>
              <a:sym typeface="Roboto"/>
            </a:endParaRPr>
          </a:p>
          <a:p>
            <a:pPr marL="0" lvl="0" indent="457200" algn="l" rtl="0">
              <a:spcBef>
                <a:spcPts val="1200"/>
              </a:spcBef>
              <a:spcAft>
                <a:spcPts val="0"/>
              </a:spcAft>
              <a:buNone/>
            </a:pPr>
            <a:r>
              <a:rPr lang="en-GB" dirty="0">
                <a:latin typeface="Roboto"/>
                <a:ea typeface="Roboto"/>
                <a:cs typeface="Roboto"/>
                <a:sym typeface="Roboto"/>
              </a:rPr>
              <a:t>Before their eyes the cube dissolved into dust.  Too amazed to speak, they simply watched as this cloud began to whirl like a swarm of tiny insects.  Gradually, the dust came back together and solidified again into a giant floating skull.</a:t>
            </a:r>
            <a:endParaRPr dirty="0">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5"/>
          <p:cNvSpPr txBox="1">
            <a:spLocks noGrp="1"/>
          </p:cNvSpPr>
          <p:nvPr>
            <p:ph type="body" idx="1"/>
          </p:nvPr>
        </p:nvSpPr>
        <p:spPr>
          <a:xfrm>
            <a:off x="537882" y="699246"/>
            <a:ext cx="7819465" cy="3906371"/>
          </a:xfrm>
          <a:prstGeom prst="rect">
            <a:avLst/>
          </a:prstGeom>
        </p:spPr>
        <p:txBody>
          <a:bodyPr spcFirstLastPara="1" wrap="square" lIns="91425" tIns="91425" rIns="91425" bIns="91425" anchor="t" anchorCtr="0">
            <a:normAutofit fontScale="92500" lnSpcReduction="20000"/>
          </a:bodyPr>
          <a:lstStyle/>
          <a:p>
            <a:pPr marL="0" indent="0">
              <a:spcBef>
                <a:spcPts val="1200"/>
              </a:spcBef>
              <a:buNone/>
            </a:pPr>
            <a:r>
              <a:rPr lang="en-GB" dirty="0">
                <a:latin typeface="Roboto"/>
                <a:ea typeface="Roboto"/>
                <a:cs typeface="Roboto"/>
                <a:sym typeface="Roboto"/>
              </a:rPr>
              <a:t>The mowl </a:t>
            </a:r>
            <a:r>
              <a:rPr lang="en-GB" dirty="0" err="1">
                <a:latin typeface="Roboto"/>
                <a:ea typeface="Roboto"/>
                <a:cs typeface="Roboto"/>
                <a:sym typeface="Roboto"/>
              </a:rPr>
              <a:t>ch-charked</a:t>
            </a:r>
            <a:r>
              <a:rPr lang="en-GB" dirty="0">
                <a:latin typeface="Roboto"/>
                <a:ea typeface="Roboto"/>
                <a:cs typeface="Roboto"/>
                <a:sym typeface="Roboto"/>
              </a:rPr>
              <a:t>.</a:t>
            </a:r>
          </a:p>
          <a:p>
            <a:pPr marL="0" indent="0">
              <a:spcBef>
                <a:spcPts val="1200"/>
              </a:spcBef>
              <a:buNone/>
            </a:pPr>
            <a:r>
              <a:rPr lang="en-GB" dirty="0">
                <a:latin typeface="Roboto"/>
                <a:ea typeface="Roboto"/>
                <a:cs typeface="Roboto"/>
                <a:sym typeface="Roboto"/>
              </a:rPr>
              <a:t>Attached to the bottom of the skull, in a </a:t>
            </a:r>
            <a:r>
              <a:rPr lang="en-GB" dirty="0" err="1">
                <a:latin typeface="Roboto"/>
                <a:ea typeface="Roboto"/>
                <a:cs typeface="Roboto"/>
                <a:sym typeface="Roboto"/>
              </a:rPr>
              <a:t>crossbone</a:t>
            </a:r>
            <a:r>
              <a:rPr lang="en-GB" dirty="0">
                <a:latin typeface="Roboto"/>
                <a:ea typeface="Roboto"/>
                <a:cs typeface="Roboto"/>
                <a:sym typeface="Roboto"/>
              </a:rPr>
              <a:t> arrangement, were a sand timer and a glass tube.  The tube had three compartments, each containing a separate fluid – oily yellow, bright red and putrid green. </a:t>
            </a:r>
          </a:p>
          <a:p>
            <a:pPr marL="0" lvl="0" indent="0" algn="l" rtl="0">
              <a:spcBef>
                <a:spcPts val="1200"/>
              </a:spcBef>
              <a:spcAft>
                <a:spcPts val="0"/>
              </a:spcAft>
              <a:buNone/>
            </a:pPr>
            <a:r>
              <a:rPr lang="en-GB" dirty="0">
                <a:latin typeface="Roboto"/>
                <a:ea typeface="Roboto"/>
                <a:cs typeface="Roboto"/>
                <a:sym typeface="Roboto"/>
              </a:rPr>
              <a:t>“I’d say something happens if those liquids mix together,” Albert said.  “Something not good.”</a:t>
            </a:r>
            <a:endParaRPr dirty="0">
              <a:latin typeface="Roboto"/>
              <a:ea typeface="Roboto"/>
              <a:cs typeface="Roboto"/>
              <a:sym typeface="Roboto"/>
            </a:endParaRPr>
          </a:p>
          <a:p>
            <a:pPr marL="0" lvl="0" indent="0" algn="l" rtl="0">
              <a:spcBef>
                <a:spcPts val="1200"/>
              </a:spcBef>
              <a:spcAft>
                <a:spcPts val="0"/>
              </a:spcAft>
              <a:buNone/>
            </a:pPr>
            <a:r>
              <a:rPr lang="en-GB" dirty="0">
                <a:latin typeface="Roboto"/>
                <a:ea typeface="Roboto"/>
                <a:cs typeface="Roboto"/>
                <a:sym typeface="Roboto"/>
              </a:rPr>
              <a:t>“Poison gas?” asked Leela.  “Or an explosive?”</a:t>
            </a:r>
            <a:endParaRPr dirty="0">
              <a:latin typeface="Roboto"/>
              <a:ea typeface="Roboto"/>
              <a:cs typeface="Roboto"/>
              <a:sym typeface="Roboto"/>
            </a:endParaRPr>
          </a:p>
          <a:p>
            <a:pPr marL="0" lvl="0" indent="0" algn="l" rtl="0">
              <a:spcBef>
                <a:spcPts val="1200"/>
              </a:spcBef>
              <a:spcAft>
                <a:spcPts val="0"/>
              </a:spcAft>
              <a:buNone/>
            </a:pPr>
            <a:r>
              <a:rPr lang="en-GB" dirty="0">
                <a:latin typeface="Roboto"/>
                <a:ea typeface="Roboto"/>
                <a:cs typeface="Roboto"/>
                <a:sym typeface="Roboto"/>
              </a:rPr>
              <a:t>“The clockwork soldiers and now this,” said Timmi.  “Who do you think Eartha set these traps for?”</a:t>
            </a:r>
            <a:endParaRPr dirty="0">
              <a:latin typeface="Roboto"/>
              <a:ea typeface="Roboto"/>
              <a:cs typeface="Roboto"/>
              <a:sym typeface="Roboto"/>
            </a:endParaRPr>
          </a:p>
          <a:p>
            <a:pPr marL="0" lvl="0" indent="0" algn="l" rtl="0">
              <a:spcBef>
                <a:spcPts val="1200"/>
              </a:spcBef>
              <a:spcAft>
                <a:spcPts val="0"/>
              </a:spcAft>
              <a:buNone/>
            </a:pPr>
            <a:r>
              <a:rPr lang="en-GB" dirty="0">
                <a:latin typeface="Roboto"/>
                <a:ea typeface="Roboto"/>
                <a:cs typeface="Roboto"/>
                <a:sym typeface="Roboto"/>
              </a:rPr>
              <a:t>“Doesn’t matter.  We still have to get past them to reach the Ark,” Leela said, picking at a fingernail.</a:t>
            </a:r>
            <a:endParaRPr dirty="0">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6"/>
          <p:cNvSpPr txBox="1">
            <a:spLocks noGrp="1"/>
          </p:cNvSpPr>
          <p:nvPr>
            <p:ph type="body" idx="1"/>
          </p:nvPr>
        </p:nvSpPr>
        <p:spPr>
          <a:xfrm>
            <a:off x="571497" y="671989"/>
            <a:ext cx="7967383" cy="4727100"/>
          </a:xfrm>
          <a:prstGeom prst="rect">
            <a:avLst/>
          </a:prstGeom>
        </p:spPr>
        <p:txBody>
          <a:bodyPr spcFirstLastPara="1" wrap="square" lIns="91425" tIns="91425" rIns="91425" bIns="91425" anchor="t" anchorCtr="0">
            <a:normAutofit/>
          </a:bodyPr>
          <a:lstStyle/>
          <a:p>
            <a:pPr marL="0" lvl="0" indent="0" algn="l" rtl="0">
              <a:spcBef>
                <a:spcPts val="1200"/>
              </a:spcBef>
              <a:spcAft>
                <a:spcPts val="0"/>
              </a:spcAft>
              <a:buNone/>
            </a:pPr>
            <a:r>
              <a:rPr lang="en-GB" sz="1700" dirty="0">
                <a:latin typeface="Roboto"/>
                <a:ea typeface="Roboto"/>
                <a:cs typeface="Roboto"/>
                <a:sym typeface="Roboto"/>
              </a:rPr>
              <a:t>Kip stared into the skull’s hollow eye sockets.</a:t>
            </a:r>
            <a:endParaRPr sz="1700" dirty="0">
              <a:latin typeface="Roboto"/>
              <a:ea typeface="Roboto"/>
              <a:cs typeface="Roboto"/>
              <a:sym typeface="Roboto"/>
            </a:endParaRPr>
          </a:p>
          <a:p>
            <a:pPr marL="0" lvl="0" indent="0" algn="l" rtl="0">
              <a:spcBef>
                <a:spcPts val="1200"/>
              </a:spcBef>
              <a:spcAft>
                <a:spcPts val="0"/>
              </a:spcAft>
              <a:buNone/>
            </a:pPr>
            <a:r>
              <a:rPr lang="en-GB" sz="1700" dirty="0">
                <a:latin typeface="Roboto"/>
                <a:ea typeface="Roboto"/>
                <a:cs typeface="Roboto"/>
                <a:sym typeface="Roboto"/>
              </a:rPr>
              <a:t>“We have to trust ourselves.  We don’t know what Eartha saw in her Futurescope or why she set these traps.  Maybe it was to keep </a:t>
            </a:r>
            <a:r>
              <a:rPr lang="en-GB" sz="1700" dirty="0" err="1">
                <a:latin typeface="Roboto"/>
                <a:ea typeface="Roboto"/>
                <a:cs typeface="Roboto"/>
                <a:sym typeface="Roboto"/>
              </a:rPr>
              <a:t>Scaleface</a:t>
            </a:r>
            <a:r>
              <a:rPr lang="en-GB" sz="1700" dirty="0">
                <a:latin typeface="Roboto"/>
                <a:ea typeface="Roboto"/>
                <a:cs typeface="Roboto"/>
                <a:sym typeface="Roboto"/>
              </a:rPr>
              <a:t> away.  Or </a:t>
            </a:r>
            <a:r>
              <a:rPr lang="en-GB" sz="1700" dirty="0" err="1">
                <a:latin typeface="Roboto"/>
                <a:ea typeface="Roboto"/>
                <a:cs typeface="Roboto"/>
                <a:sym typeface="Roboto"/>
              </a:rPr>
              <a:t>Thag</a:t>
            </a:r>
            <a:r>
              <a:rPr lang="en-GB" sz="1700" dirty="0">
                <a:latin typeface="Roboto"/>
                <a:ea typeface="Roboto"/>
                <a:cs typeface="Roboto"/>
                <a:sym typeface="Roboto"/>
              </a:rPr>
              <a:t>.  But don’t forget we’re the good guys.”</a:t>
            </a:r>
            <a:endParaRPr sz="1700" dirty="0">
              <a:latin typeface="Roboto"/>
              <a:ea typeface="Roboto"/>
              <a:cs typeface="Roboto"/>
              <a:sym typeface="Roboto"/>
            </a:endParaRPr>
          </a:p>
          <a:p>
            <a:pPr marL="0" lvl="0" indent="0" algn="l" rtl="0">
              <a:spcBef>
                <a:spcPts val="1200"/>
              </a:spcBef>
              <a:spcAft>
                <a:spcPts val="0"/>
              </a:spcAft>
              <a:buNone/>
            </a:pPr>
            <a:r>
              <a:rPr lang="en-GB" sz="1700" dirty="0">
                <a:latin typeface="Roboto"/>
                <a:ea typeface="Roboto"/>
                <a:cs typeface="Roboto"/>
                <a:sym typeface="Roboto"/>
              </a:rPr>
              <a:t>“And we’ve got this far together,” said Albert, nodding.</a:t>
            </a:r>
            <a:endParaRPr sz="1700" dirty="0">
              <a:latin typeface="Roboto"/>
              <a:ea typeface="Roboto"/>
              <a:cs typeface="Roboto"/>
              <a:sym typeface="Roboto"/>
            </a:endParaRPr>
          </a:p>
          <a:p>
            <a:pPr marL="0" indent="0">
              <a:spcBef>
                <a:spcPts val="1200"/>
              </a:spcBef>
              <a:buNone/>
            </a:pPr>
            <a:r>
              <a:rPr lang="en-GB" sz="1700" dirty="0">
                <a:latin typeface="Roboto"/>
                <a:ea typeface="Roboto"/>
                <a:cs typeface="Roboto"/>
                <a:sym typeface="Roboto"/>
              </a:rPr>
              <a:t>Almost as soon as he’d spoken, the timer flipped to a vertical position.  Sand started dribbling through its bottleneck and flame-red words glowed on the skull’s forehead.</a:t>
            </a:r>
            <a:endParaRPr sz="1700" dirty="0">
              <a:latin typeface="Roboto"/>
              <a:ea typeface="Roboto"/>
              <a:cs typeface="Roboto"/>
              <a:sym typeface="Roboto"/>
            </a:endParaRPr>
          </a:p>
          <a:p>
            <a:pPr marL="0" lvl="0" indent="0" algn="l" rtl="0">
              <a:spcBef>
                <a:spcPts val="0"/>
              </a:spcBef>
              <a:spcAft>
                <a:spcPts val="1200"/>
              </a:spcAft>
              <a:buNone/>
            </a:pPr>
            <a:endParaRPr dirty="0">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4" name="Title 3">
            <a:extLst>
              <a:ext uri="{FF2B5EF4-FFF2-40B4-BE49-F238E27FC236}">
                <a16:creationId xmlns:a16="http://schemas.microsoft.com/office/drawing/2014/main" id="{A2359E88-CBA3-4143-A29E-C4A6B93B623D}"/>
              </a:ext>
            </a:extLst>
          </p:cNvPr>
          <p:cNvSpPr>
            <a:spLocks noGrp="1"/>
          </p:cNvSpPr>
          <p:nvPr>
            <p:ph type="title"/>
          </p:nvPr>
        </p:nvSpPr>
        <p:spPr/>
        <p:txBody>
          <a:bodyPr>
            <a:normAutofit fontScale="90000"/>
          </a:bodyPr>
          <a:lstStyle/>
          <a:p>
            <a:r>
              <a:rPr lang="en-GB" dirty="0"/>
              <a:t>Analysing the text</a:t>
            </a:r>
          </a:p>
        </p:txBody>
      </p:sp>
      <p:sp>
        <p:nvSpPr>
          <p:cNvPr id="5" name="Text Placeholder 4">
            <a:extLst>
              <a:ext uri="{FF2B5EF4-FFF2-40B4-BE49-F238E27FC236}">
                <a16:creationId xmlns:a16="http://schemas.microsoft.com/office/drawing/2014/main" id="{223D81A2-0E99-4387-A83D-A99E2BF4AC5A}"/>
              </a:ext>
            </a:extLst>
          </p:cNvPr>
          <p:cNvSpPr>
            <a:spLocks noGrp="1"/>
          </p:cNvSpPr>
          <p:nvPr>
            <p:ph type="body" idx="1"/>
          </p:nvPr>
        </p:nvSpPr>
        <p:spPr>
          <a:xfrm>
            <a:off x="311700" y="1228675"/>
            <a:ext cx="8520600" cy="1167284"/>
          </a:xfrm>
        </p:spPr>
        <p:txBody>
          <a:bodyPr>
            <a:normAutofit/>
          </a:bodyPr>
          <a:lstStyle/>
          <a:p>
            <a:pPr marL="114300" indent="0">
              <a:buNone/>
            </a:pPr>
            <a:r>
              <a:rPr lang="en-GB" dirty="0">
                <a:solidFill>
                  <a:schemeClr val="accent1"/>
                </a:solidFill>
                <a:latin typeface="+mn-lt"/>
              </a:rPr>
              <a:t>Can you create a narrative arc being specific about this section of the text?  Draw one!</a:t>
            </a:r>
          </a:p>
        </p:txBody>
      </p:sp>
      <p:sp>
        <p:nvSpPr>
          <p:cNvPr id="7" name="TextBox 6">
            <a:extLst>
              <a:ext uri="{FF2B5EF4-FFF2-40B4-BE49-F238E27FC236}">
                <a16:creationId xmlns:a16="http://schemas.microsoft.com/office/drawing/2014/main" id="{8C3B2C57-BD3E-4876-9DB5-8374DFCE5E3F}"/>
              </a:ext>
            </a:extLst>
          </p:cNvPr>
          <p:cNvSpPr txBox="1"/>
          <p:nvPr/>
        </p:nvSpPr>
        <p:spPr>
          <a:xfrm>
            <a:off x="428264" y="2395959"/>
            <a:ext cx="7708739" cy="646331"/>
          </a:xfrm>
          <a:prstGeom prst="rect">
            <a:avLst/>
          </a:prstGeom>
          <a:noFill/>
        </p:spPr>
        <p:txBody>
          <a:bodyPr wrap="square" rtlCol="0">
            <a:spAutoFit/>
          </a:bodyPr>
          <a:lstStyle/>
          <a:p>
            <a:r>
              <a:rPr lang="en-GB" sz="1800" dirty="0"/>
              <a:t>How has the author heightened the tension?</a:t>
            </a:r>
          </a:p>
          <a:p>
            <a:endParaRPr lang="en-GB" sz="1800" dirty="0"/>
          </a:p>
        </p:txBody>
      </p:sp>
    </p:spTree>
    <p:extLst>
      <p:ext uri="{BB962C8B-B14F-4D97-AF65-F5344CB8AC3E}">
        <p14:creationId xmlns:p14="http://schemas.microsoft.com/office/powerpoint/2010/main" val="3853982385"/>
      </p:ext>
    </p:extLst>
  </p:cSld>
  <p:clrMapOvr>
    <a:masterClrMapping/>
  </p:clrMapOvr>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TotalTime>
  <Words>3047</Words>
  <Application>Microsoft Office PowerPoint</Application>
  <PresentationFormat>On-screen Show (16:9)</PresentationFormat>
  <Paragraphs>177</Paragraphs>
  <Slides>21</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Source Code Pro</vt:lpstr>
      <vt:lpstr>Lobster</vt:lpstr>
      <vt:lpstr>Roboto</vt:lpstr>
      <vt:lpstr>Lora</vt:lpstr>
      <vt:lpstr>Arial</vt:lpstr>
      <vt:lpstr>Amatic SC</vt:lpstr>
      <vt:lpstr>Beach Day</vt:lpstr>
      <vt:lpstr>The ten riddles of Eartha quicksmith</vt:lpstr>
      <vt:lpstr>Learning objectives</vt:lpstr>
      <vt:lpstr>PowerPoint Presentation</vt:lpstr>
      <vt:lpstr>PowerPoint Presentation</vt:lpstr>
      <vt:lpstr>reading</vt:lpstr>
      <vt:lpstr>PowerPoint Presentation</vt:lpstr>
      <vt:lpstr>PowerPoint Presentation</vt:lpstr>
      <vt:lpstr>PowerPoint Presentation</vt:lpstr>
      <vt:lpstr>Analysing the text</vt:lpstr>
      <vt:lpstr>The eighth riddle...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ninth riddle...</vt:lpstr>
      <vt:lpstr>How might you show that solution?</vt:lpstr>
      <vt:lpstr>Consider the story arc or narrative arc...</vt:lpstr>
      <vt:lpstr>Over to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ten riddles of Eartha quicksmith</dc:title>
  <dc:creator>Louise Sheffield</dc:creator>
  <cp:lastModifiedBy>Marklar Marklar</cp:lastModifiedBy>
  <cp:revision>6</cp:revision>
  <dcterms:modified xsi:type="dcterms:W3CDTF">2022-01-10T12:18:09Z</dcterms:modified>
</cp:coreProperties>
</file>