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12"/>
  </p:notesMasterIdLst>
  <p:sldIdLst>
    <p:sldId id="256" r:id="rId2"/>
    <p:sldId id="263" r:id="rId3"/>
    <p:sldId id="259" r:id="rId4"/>
    <p:sldId id="258" r:id="rId5"/>
    <p:sldId id="266" r:id="rId6"/>
    <p:sldId id="257" r:id="rId7"/>
    <p:sldId id="262" r:id="rId8"/>
    <p:sldId id="265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F10"/>
    <a:srgbClr val="AB161F"/>
    <a:srgbClr val="D0121D"/>
    <a:srgbClr val="DE0F19"/>
    <a:srgbClr val="C9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79"/>
    <p:restoredTop sz="94684"/>
  </p:normalViewPr>
  <p:slideViewPr>
    <p:cSldViewPr snapToGrid="0" snapToObjects="1">
      <p:cViewPr>
        <p:scale>
          <a:sx n="53" d="100"/>
          <a:sy n="53" d="100"/>
        </p:scale>
        <p:origin x="-1240" y="-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7641-EB6C-2043-AD36-7546FB39B522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15827-D02A-C147-AC24-5CF187A3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5827-D02A-C147-AC24-5CF187A3B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E7E6-339E-6A4D-9932-FEF1456F6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C0F2D3-67D2-154D-B251-12318C7EB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16ED49-2B1E-D84C-8BED-B0B6DB1D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670B50-10E6-A447-BC9F-ADCA09C5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01D7D-B387-984A-B5BA-CD57B5C4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FA7FA-D969-DD4C-A965-B89D8BA5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2CDC31-0DB1-3949-A3D5-FFDDDF784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7F1301-63FF-9C47-8328-945CDE42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847E-3668-B14C-9B23-531C88DB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DB67F-B61C-F141-A480-B1335403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9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3D4E85-5A1B-0F4E-ACD5-63227C5CD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8A6E06-F32A-0F42-8008-4B983ACDB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CFC05-27ED-9A45-ADD2-A57AAF13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590F3-0DDF-4141-865A-A4034BE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9C616-1D70-0247-91B1-82A7172C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8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D5755-882A-A647-BD5B-99A3E2A8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5FCE8-018B-164F-AB7F-ED12B496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C13DB1-7D21-8C48-8D8F-AB14973E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7DD80-D6D8-574B-BC65-7F86E3F7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6FD295-5A58-5746-9130-99B61A10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506C7-44A7-5A48-8F99-B80DCF37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DDDAC6-3918-294A-BA4B-3D571B2D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29C5B-C598-1045-93FA-170403EB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F65C3-8489-2C4D-A2E2-AE3A4465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66486-CA57-F345-B616-29C3A9DF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F6DC6-DCA3-604E-A456-1A6ECBA6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E12D90-CD99-794D-8318-7DDFF7381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10F362-3B51-304E-AA98-29328FF25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4655BE-A69D-F44E-B0C7-A6D8D8AA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228198-93FA-D642-829D-FCC02875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B3CE0E-A1D0-8E4A-A74F-AFA11728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1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6987E-725E-DA49-94F1-B26D7CB9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0EB44F-FC55-4347-A8C9-4F9B2385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0911F2-9097-C643-983B-5F55BF3F0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E1FDB2-488E-1B48-9941-85F9475C5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5D49D4-347E-6548-8EB1-36FCCEEBD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575B54-E19B-9C44-BC2F-1675D3AE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1F2884-946B-CF45-BF2A-198090FF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BC00CE-B207-D446-9955-5247F522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85C2F-F0CD-6943-8FA9-1D867D7F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2CE549-6C44-DF47-8FCB-CF7E2A54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63CC89-A986-B04D-BBCC-62837E46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FD0806-C499-8241-A9AB-25FB8C25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B2E6CB-3A93-7744-9676-A9CB07A7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02609F-898E-F54E-A609-7A97D531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41663C-2205-B948-88A9-833AA601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517E3-CB26-414D-8CA0-5D8C634C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C34D1-2AD1-7F47-8FB7-41591A3C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E090CE-1FBF-4445-82EF-F382762D1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76ADF-E838-9440-83D7-10FB6F45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1C7F23-7418-1F4A-98EF-0E090B75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04D274-309C-5040-9012-04BF8A00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8F26B-1124-0545-8692-8B5F013F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1956D8-6D49-8743-9A49-01922045E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DD44D2-E695-7D44-B01B-A413E42F6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1F319B-D4E8-B749-91A8-88C2F794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E93FAB-590B-A745-8760-3C58835A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E2FB6F-ADB0-8D43-9BC7-EE35F60C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3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98EFE5-F446-F64B-8FE6-F657466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803C5-4777-EB44-91BC-7BD047F4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836B96-824F-6D43-A583-806C1100E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21A8-210E-7F46-B67E-DDEBC6DDA2B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66008-8C8B-2A4E-96E4-867E77C98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1AA611-CA11-C945-89AD-2ACB54E6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1238-D844-544C-A7F1-C6E09D54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53C9E0EB-25BD-324A-A267-FCE34F2FC6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1BBFA4-90C7-8847-85E4-3DF664A88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963" y="1059232"/>
            <a:ext cx="8362074" cy="4744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C395C1-B6BC-7843-B8BE-54360585B6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DAFB5CF5-AE9E-D14B-8951-8883ABC4C0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2C8D2-1C93-934F-827D-C1807C33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Contact Us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00F44D5-1E62-4542-B887-36DB95DEE935}"/>
              </a:ext>
            </a:extLst>
          </p:cNvPr>
          <p:cNvSpPr txBox="1">
            <a:spLocks/>
          </p:cNvSpPr>
          <p:nvPr/>
        </p:nvSpPr>
        <p:spPr>
          <a:xfrm>
            <a:off x="675560" y="3472745"/>
            <a:ext cx="3387776" cy="1198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East Texas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903-307-7111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cheryla@viratechusa.com</a:t>
            </a:r>
            <a:endParaRPr lang="en-US" sz="2000" dirty="0">
              <a:latin typeface="Graphik" panose="020B0503030202060203" pitchFamily="34" charset="77"/>
            </a:endParaRPr>
          </a:p>
          <a:p>
            <a:pPr marL="0" indent="0">
              <a:buNone/>
            </a:pPr>
            <a:endParaRPr lang="en-US" sz="2000" dirty="0">
              <a:latin typeface="Graphik" panose="020B0503030202060203" pitchFamily="34" charset="77"/>
            </a:endParaRPr>
          </a:p>
          <a:p>
            <a:pPr marL="0" indent="0">
              <a:buNone/>
            </a:pP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1BEDEB3-7A4B-4D41-B177-6A04BCB4769F}"/>
              </a:ext>
            </a:extLst>
          </p:cNvPr>
          <p:cNvSpPr txBox="1">
            <a:spLocks/>
          </p:cNvSpPr>
          <p:nvPr/>
        </p:nvSpPr>
        <p:spPr>
          <a:xfrm>
            <a:off x="4418505" y="3472745"/>
            <a:ext cx="307728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Colorado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917-514-9628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saras@viratechusa.com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4D0B068-ECCF-CF44-A60E-52D225EEFA3C}"/>
              </a:ext>
            </a:extLst>
          </p:cNvPr>
          <p:cNvSpPr txBox="1">
            <a:spLocks/>
          </p:cNvSpPr>
          <p:nvPr/>
        </p:nvSpPr>
        <p:spPr>
          <a:xfrm>
            <a:off x="4428408" y="5040797"/>
            <a:ext cx="3077289" cy="1198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California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949-322-5517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scottr@viratechca.com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B5181FA-6C9F-FE47-9FD0-ABBA937CEB08}"/>
              </a:ext>
            </a:extLst>
          </p:cNvPr>
          <p:cNvSpPr txBox="1">
            <a:spLocks/>
          </p:cNvSpPr>
          <p:nvPr/>
        </p:nvSpPr>
        <p:spPr>
          <a:xfrm>
            <a:off x="675560" y="1690688"/>
            <a:ext cx="3077289" cy="1562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Graphik Medium" panose="020B0503030202060203" pitchFamily="34" charset="77"/>
              </a:rPr>
              <a:t>North Texas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latin typeface="Graphik" panose="020B0503030202060203" pitchFamily="34" charset="77"/>
              </a:rPr>
              <a:t>(Head Office)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latin typeface="Graphik" panose="020B0503030202060203" pitchFamily="34" charset="77"/>
              </a:rPr>
              <a:t>800-705-6265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err="1">
                <a:latin typeface="Graphik" panose="020B0503030202060203" pitchFamily="34" charset="77"/>
              </a:rPr>
              <a:t>info@viratechusa.com</a:t>
            </a:r>
            <a:endParaRPr lang="en-US" sz="1800" dirty="0">
              <a:latin typeface="Graphik" panose="020B0503030202060203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94AB530-EA04-7A45-B5FA-8ECF0578DB62}"/>
              </a:ext>
            </a:extLst>
          </p:cNvPr>
          <p:cNvSpPr txBox="1">
            <a:spLocks/>
          </p:cNvSpPr>
          <p:nvPr/>
        </p:nvSpPr>
        <p:spPr>
          <a:xfrm>
            <a:off x="4428409" y="1690688"/>
            <a:ext cx="350858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Oklahoma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405-252-1072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grantm@viratechusa.com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78F5258-3553-DB4B-B97B-F4F1AA06C819}"/>
              </a:ext>
            </a:extLst>
          </p:cNvPr>
          <p:cNvSpPr txBox="1">
            <a:spLocks/>
          </p:cNvSpPr>
          <p:nvPr/>
        </p:nvSpPr>
        <p:spPr>
          <a:xfrm>
            <a:off x="675560" y="5046335"/>
            <a:ext cx="338777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West Texas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325-304-1979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robertg@viratechusa.com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17114F5-88CB-E643-8251-C9C91ABF70B4}"/>
              </a:ext>
            </a:extLst>
          </p:cNvPr>
          <p:cNvSpPr txBox="1">
            <a:spLocks/>
          </p:cNvSpPr>
          <p:nvPr/>
        </p:nvSpPr>
        <p:spPr>
          <a:xfrm>
            <a:off x="8007857" y="1690687"/>
            <a:ext cx="350858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Rio Grande Valley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956-391-9446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luisf@viratechusa.com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985A6AA-73D5-0B4C-BB97-762133489CFF}"/>
              </a:ext>
            </a:extLst>
          </p:cNvPr>
          <p:cNvSpPr txBox="1">
            <a:spLocks/>
          </p:cNvSpPr>
          <p:nvPr/>
        </p:nvSpPr>
        <p:spPr>
          <a:xfrm>
            <a:off x="8089605" y="3429000"/>
            <a:ext cx="350858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Nebraska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402-709-3693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jims@viratechusa.com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BC1E4375-A3CB-DA48-9B30-A7AEC5274AA3}"/>
              </a:ext>
            </a:extLst>
          </p:cNvPr>
          <p:cNvSpPr txBox="1">
            <a:spLocks/>
          </p:cNvSpPr>
          <p:nvPr/>
        </p:nvSpPr>
        <p:spPr>
          <a:xfrm>
            <a:off x="8128666" y="5040797"/>
            <a:ext cx="350858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raphik Medium" panose="020B0503030202060203" pitchFamily="34" charset="77"/>
              </a:rPr>
              <a:t>Central Texas</a:t>
            </a:r>
          </a:p>
          <a:p>
            <a:pPr marL="0" indent="0">
              <a:buNone/>
            </a:pPr>
            <a:r>
              <a:rPr lang="en-US" sz="2000" dirty="0">
                <a:latin typeface="Graphik" panose="020B0503030202060203" pitchFamily="34" charset="77"/>
              </a:rPr>
              <a:t>817-584-7948</a:t>
            </a:r>
          </a:p>
          <a:p>
            <a:pPr marL="0" indent="0">
              <a:buNone/>
            </a:pPr>
            <a:r>
              <a:rPr lang="en-US" sz="2000" dirty="0" err="1">
                <a:latin typeface="Graphik" panose="020B0503030202060203" pitchFamily="34" charset="77"/>
              </a:rPr>
              <a:t>charlesr@viratechusa.com</a:t>
            </a:r>
            <a:endParaRPr lang="en-US" sz="2000" dirty="0">
              <a:latin typeface="Graphik" panose="020B050303020206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5F03FD-0DA2-4541-8A20-2B9F8749B6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6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A0182AE6-9479-2E4A-9244-8A2A44EB41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B1572-3F3D-0D44-9432-00FC8D0C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arabara Mais Demo" panose="020B0603050302020204" pitchFamily="34" charset="77"/>
              </a:rPr>
              <a:t>Why ViraTech?</a:t>
            </a:r>
            <a:endParaRPr lang="en-US" dirty="0">
              <a:latin typeface="Harabara Mais Demo" panose="020B0603050302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94980-E288-2A47-BD1B-C9470454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latin typeface="Graphik" panose="020B0503030202060203" pitchFamily="34" charset="77"/>
              </a:rPr>
              <a:t>ViraTech</a:t>
            </a:r>
            <a:r>
              <a:rPr lang="en-US" sz="2000" dirty="0">
                <a:latin typeface="Graphik" panose="020B0503030202060203" pitchFamily="34" charset="77"/>
              </a:rPr>
              <a:t> is the new standard of clean for every space. Our system eliminates 99.999% of germs in the most efficient and powerful way possible.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raphik" panose="020B0503030202060203" pitchFamily="34" charset="77"/>
              </a:rPr>
              <a:t>We utilize the disinfectant industry’s most cutting-edge technology (electrostatic disinfectant sprayers) to apply </a:t>
            </a:r>
            <a:r>
              <a:rPr lang="en-US" sz="2000" dirty="0" err="1">
                <a:latin typeface="Graphik" panose="020B0503030202060203" pitchFamily="34" charset="77"/>
              </a:rPr>
              <a:t>ViraTech’s</a:t>
            </a:r>
            <a:r>
              <a:rPr lang="en-US" sz="2000" dirty="0">
                <a:latin typeface="Graphik" panose="020B0503030202060203" pitchFamily="34" charset="77"/>
              </a:rPr>
              <a:t> proprietary, nontoxic chemistry solution.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raphik" panose="020B0503030202060203" pitchFamily="34" charset="77"/>
              </a:rPr>
              <a:t>Serviced top-tier businesses in multiple states in the US that can be identified as </a:t>
            </a:r>
            <a:r>
              <a:rPr lang="en-US" sz="2000" dirty="0" err="1">
                <a:latin typeface="Graphik" panose="020B0503030202060203" pitchFamily="34" charset="77"/>
              </a:rPr>
              <a:t>Vira</a:t>
            </a:r>
            <a:r>
              <a:rPr lang="en-US" sz="2000" dirty="0">
                <a:latin typeface="Graphik" panose="020B0503030202060203" pitchFamily="34" charset="77"/>
              </a:rPr>
              <a:t>-Checked by the signage on the front of their businesses or home pages of their websites.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D3F2F1-CF86-504F-886B-F9E73F207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pic>
        <p:nvPicPr>
          <p:cNvPr id="7" name="Picture 6" descr="A picture containing outdoor, grass, fence, building&#10;&#10;Description automatically generated">
            <a:extLst>
              <a:ext uri="{FF2B5EF4-FFF2-40B4-BE49-F238E27FC236}">
                <a16:creationId xmlns:a16="http://schemas.microsoft.com/office/drawing/2014/main" xmlns="" id="{F760A6B8-ACE2-8849-A19E-D540562F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228" y="2055813"/>
            <a:ext cx="4499229" cy="3822094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8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0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D04F2194-7D00-E04D-AF59-6164D2B46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DDDEF-FC7F-8645-B915-3CA955D0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What is </a:t>
            </a:r>
            <a:r>
              <a:rPr lang="en-US" dirty="0" err="1">
                <a:latin typeface="Harabara Mais Demo" panose="020B0603050302020204" pitchFamily="34" charset="77"/>
              </a:rPr>
              <a:t>ViraTech’s</a:t>
            </a:r>
            <a:r>
              <a:rPr lang="en-US" dirty="0">
                <a:latin typeface="Harabara Mais Demo" panose="020B0603050302020204" pitchFamily="34" charset="77"/>
              </a:rPr>
              <a:t>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3A8DD-9877-1B4A-9CB7-F57FE600F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raphik" panose="020B0503030202060203" pitchFamily="34" charset="77"/>
              </a:rPr>
              <a:t>EPA and OSHA Registered</a:t>
            </a:r>
          </a:p>
          <a:p>
            <a:r>
              <a:rPr lang="en-US" dirty="0">
                <a:latin typeface="Graphik" panose="020B0503030202060203" pitchFamily="34" charset="77"/>
              </a:rPr>
              <a:t>Non-Toxic, Green Product</a:t>
            </a:r>
          </a:p>
          <a:p>
            <a:r>
              <a:rPr lang="en-US" dirty="0">
                <a:latin typeface="Graphik" panose="020B0503030202060203" pitchFamily="34" charset="77"/>
              </a:rPr>
              <a:t>Bio-friendly, Eco-friendly, Environmentally Friendly</a:t>
            </a:r>
          </a:p>
          <a:p>
            <a:r>
              <a:rPr lang="en-US" dirty="0">
                <a:latin typeface="Graphik" panose="020B0503030202060203" pitchFamily="34" charset="77"/>
              </a:rPr>
              <a:t>A Virucide, Bactericide, Fungicide, and Sanitizer</a:t>
            </a:r>
          </a:p>
          <a:p>
            <a:r>
              <a:rPr lang="en-US" dirty="0">
                <a:latin typeface="Graphik" panose="020B0503030202060203" pitchFamily="34" charset="77"/>
              </a:rPr>
              <a:t>Deodorizer </a:t>
            </a:r>
          </a:p>
          <a:p>
            <a:r>
              <a:rPr lang="en-US" dirty="0">
                <a:latin typeface="Graphik" panose="020B0503030202060203" pitchFamily="34" charset="77"/>
              </a:rPr>
              <a:t>Pet-Safe </a:t>
            </a:r>
          </a:p>
          <a:p>
            <a:r>
              <a:rPr lang="en-US" dirty="0">
                <a:latin typeface="Graphik" panose="020B0503030202060203" pitchFamily="34" charset="77"/>
              </a:rPr>
              <a:t>Highest Efficiency Application in the Industry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D308D4-1270-BF4E-B075-7A539C87C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D0DB99F6-0186-EA49-B5E8-993B3685B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D28D9-8309-FF44-B1F4-EE6150A6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The Science of Electrostatic Spraying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7A719-EA77-D54A-98D7-5AF6A1FC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37" y="1535726"/>
            <a:ext cx="4506255" cy="203132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raphik" panose="020B0503030202060203" pitchFamily="34" charset="77"/>
              </a:rPr>
              <a:t>Electrostatics is a branch of physics that regards the properties of slow-moving electric charges. This is the same phenomena demonstrated when you see lint attracted to clothes, or when a dryer sheet sticks to a blanket from the dryer.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8BA5EE-5257-F74E-BD42-EF6EC31FA6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87CF26-4E1C-1D4F-9622-CCA43D190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937" y="2870599"/>
            <a:ext cx="8288842" cy="40023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66A786-CDAD-E744-AF73-C0BC8EFC6931}"/>
              </a:ext>
            </a:extLst>
          </p:cNvPr>
          <p:cNvSpPr/>
          <p:nvPr/>
        </p:nvSpPr>
        <p:spPr>
          <a:xfrm>
            <a:off x="8250905" y="2289185"/>
            <a:ext cx="3518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raphik" panose="020B0503030202060203" pitchFamily="34" charset="77"/>
              </a:rPr>
              <a:t>Our sprayers apply an electrostatic charge to the particles of disinfectant, resulting in a behavior similar to that of dust clinging to a TV screen. To put it simply, the electrostatic system provides a comprehensive, total coverage to a surface by clinging to every dimension of an area (i.e. it wraps around the target area). </a:t>
            </a:r>
          </a:p>
        </p:txBody>
      </p:sp>
    </p:spTree>
    <p:extLst>
      <p:ext uri="{BB962C8B-B14F-4D97-AF65-F5344CB8AC3E}">
        <p14:creationId xmlns:p14="http://schemas.microsoft.com/office/powerpoint/2010/main" val="379743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D0DB99F6-0186-EA49-B5E8-993B3685B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D28D9-8309-FF44-B1F4-EE6150A6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Benefits of Electrostatic Spraying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7A719-EA77-D54A-98D7-5AF6A1FC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605"/>
            <a:ext cx="4948003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raphik" panose="020B0503030202060203" pitchFamily="34" charset="77"/>
              </a:rPr>
              <a:t>Electrostatics was adopted from the automotive and agricultural industries, and is now being integrated into the infection prevention and control industry as a tool to break the chain of pathogen mobility.</a:t>
            </a:r>
          </a:p>
          <a:p>
            <a:r>
              <a:rPr lang="en-US" sz="2000" dirty="0">
                <a:latin typeface="Graphik" panose="020B0503030202060203" pitchFamily="34" charset="77"/>
              </a:rPr>
              <a:t>Our powerful electrostatic sprayers are a new, promising technology in the industry of infection prevention and control. This technology utilizes electrostatic application systems to distribute an EPA-approved disinfectant that makes for proper surface disinfection. </a:t>
            </a:r>
          </a:p>
          <a:p>
            <a:pPr marL="0" indent="0">
              <a:buNone/>
            </a:pPr>
            <a:endParaRPr lang="en-US" sz="2000" dirty="0">
              <a:latin typeface="Graphik" panose="020B050303020206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8BA5EE-5257-F74E-BD42-EF6EC31FA6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7D0F8A-B30F-E848-A538-5706B9003C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400" y="1714428"/>
            <a:ext cx="4226481" cy="46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1F44E816-76DA-5B41-BE07-5572C08D86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1F410-A3B1-7341-8968-C996F2C3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575"/>
            <a:ext cx="10515600" cy="1458119"/>
          </a:xfrm>
        </p:spPr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The Chemistry of CLO2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9576B4-E2D2-A940-AAB4-A2EAFFB4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074"/>
            <a:ext cx="8815466" cy="5217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Graphik" panose="020B0503030202060203" pitchFamily="34" charset="77"/>
              </a:rPr>
              <a:t>Chlorine dioxide (CLO2) is a neutral chlorine compound. While the name may create the idea that chlorine dioxide and chlorine itself are related, CLO2 is actually very different, both in its behavior and structure.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Graphik" panose="020B0503030202060203" pitchFamily="34" charset="77"/>
              </a:rPr>
              <a:t>One of the key qualities of chlorine dioxide is its superior solubility in cold water. The chemical does not hydrolyze (undergo a chemical breakdown reaction) when it interacts with H2O (water). Instead, CLO2 maintains its structural integrity as a gas. Another way of thinking about it is that chlorine dioxide is 10 times more soluble than regular chlorine.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Graphik" panose="020B0503030202060203" pitchFamily="34" charset="77"/>
              </a:rPr>
              <a:t>Chlorine dioxide has been recognized as a disinfectant since the early 1900s and has been approved by the US Environmental Protection Agency (EPA) and the US Food and Drug Administration (FDA) for applications.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Graphik" panose="020B0503030202060203" pitchFamily="34" charset="77"/>
              </a:rPr>
              <a:t>It has been demonstrated effective as a bactericidal, fungicidal, </a:t>
            </a:r>
            <a:r>
              <a:rPr lang="en-US" sz="1900" dirty="0" err="1">
                <a:latin typeface="Graphik" panose="020B0503030202060203" pitchFamily="34" charset="77"/>
              </a:rPr>
              <a:t>virucidal</a:t>
            </a:r>
            <a:r>
              <a:rPr lang="en-US" sz="1900" dirty="0">
                <a:latin typeface="Graphik" panose="020B0503030202060203" pitchFamily="34" charset="77"/>
              </a:rPr>
              <a:t> agent, as well as a deodorizer.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C2948-4F41-D544-91AD-FA017422AC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417873-F4E2-854A-A7BE-95B3D827386B}"/>
              </a:ext>
            </a:extLst>
          </p:cNvPr>
          <p:cNvSpPr txBox="1"/>
          <p:nvPr/>
        </p:nvSpPr>
        <p:spPr>
          <a:xfrm>
            <a:off x="838200" y="6312929"/>
            <a:ext cx="790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Medium" panose="020B0503030202060203" pitchFamily="34" charset="77"/>
              </a:rPr>
              <a:t>EPA register sanitizer (EPA No. 9804-1). Meets Federal OSHA regulations (29 CFR 1910.134 and (29 CFR 1910.1000) for spraying applications. No known mutagenicity or carcinogenicity. Hospital-grade disinfectant.</a:t>
            </a:r>
          </a:p>
        </p:txBody>
      </p:sp>
    </p:spTree>
    <p:extLst>
      <p:ext uri="{BB962C8B-B14F-4D97-AF65-F5344CB8AC3E}">
        <p14:creationId xmlns:p14="http://schemas.microsoft.com/office/powerpoint/2010/main" val="16034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CA65D2DE-9F90-4347-9200-F357AD2D5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EF0C2-DF3B-874E-9644-738CC1BB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The Benefits of CLO2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87AB42-D317-AA41-98A4-99A73E973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994416F-653C-C541-8C0B-E347B068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7199" y="1780242"/>
            <a:ext cx="10271123" cy="4712633"/>
          </a:xfrm>
          <a:effectLst>
            <a:outerShdw blurRad="177800" dist="50800" dir="5400000" algn="ctr" rotWithShape="0">
              <a:srgbClr val="000000">
                <a:alpha val="8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1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CA65D2DE-9F90-4347-9200-F357AD2D5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87AB42-D317-AA41-98A4-99A73E973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4DCC58-38A0-BF4B-B9AD-D082C0C19D12}"/>
              </a:ext>
            </a:extLst>
          </p:cNvPr>
          <p:cNvSpPr/>
          <p:nvPr/>
        </p:nvSpPr>
        <p:spPr>
          <a:xfrm>
            <a:off x="251482" y="1446109"/>
            <a:ext cx="4186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raphik" panose="020B0503030202060203" pitchFamily="34" charset="77"/>
              </a:rPr>
              <a:t>After proper application performed through electronic misting by a </a:t>
            </a:r>
            <a:r>
              <a:rPr lang="en-US" sz="2000" dirty="0" err="1">
                <a:latin typeface="Graphik" panose="020B0503030202060203" pitchFamily="34" charset="77"/>
              </a:rPr>
              <a:t>ViraTech</a:t>
            </a:r>
            <a:r>
              <a:rPr lang="en-US" sz="2000" dirty="0">
                <a:latin typeface="Graphik" panose="020B0503030202060203" pitchFamily="34" charset="77"/>
              </a:rPr>
              <a:t> Service Technician, our chlorine dioxide (CLO2) based solution will disinfect, deodorize, and sanitize surfaces and spaces.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1532C0-6EDD-AF4A-BC35-1D9C29F7526E}"/>
              </a:ext>
            </a:extLst>
          </p:cNvPr>
          <p:cNvSpPr/>
          <p:nvPr/>
        </p:nvSpPr>
        <p:spPr>
          <a:xfrm>
            <a:off x="251482" y="4000654"/>
            <a:ext cx="4186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raphik" panose="020B0503030202060203" pitchFamily="34" charset="77"/>
              </a:rPr>
              <a:t>We can provide your facility with a safer, convenient system to reduce the spread of pathogens and communal infections by using a proprietary blend of chemistry composed of CLO2, an organic activator, and water.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0D793F7-8474-AE47-9167-5D21FA50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3" y="369018"/>
            <a:ext cx="3233738" cy="1325563"/>
          </a:xfrm>
        </p:spPr>
        <p:txBody>
          <a:bodyPr/>
          <a:lstStyle/>
          <a:p>
            <a:r>
              <a:rPr lang="en-US" dirty="0">
                <a:latin typeface="Harabara Mais Demo" panose="020B0603050302020204" pitchFamily="34" charset="77"/>
              </a:rPr>
              <a:t>Comparison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B391829-C8C8-FB4E-9BEE-39B8FF99B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4283" y="283489"/>
            <a:ext cx="5410115" cy="6271710"/>
          </a:xfrm>
          <a:effectLst>
            <a:outerShdw blurRad="279400" dist="50800" dir="5400000" algn="ctr" rotWithShape="0">
              <a:srgbClr val="000000">
                <a:alpha val="9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31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xmlns="" id="{2678B87B-C75E-9440-8657-F78F749831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1C92B-7100-EC4C-BE85-A327104A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arabara Mais Demo" panose="020B0603050302020204" pitchFamily="34" charset="77"/>
              </a:rPr>
              <a:t>ViraTech</a:t>
            </a:r>
            <a:r>
              <a:rPr lang="en-US" dirty="0">
                <a:latin typeface="Harabara Mais Demo" panose="020B0603050302020204" pitchFamily="34" charset="77"/>
              </a:rPr>
              <a:t> Efficacy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C91BB-2E73-C84F-B003-1EE02ED2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88" y="1866746"/>
            <a:ext cx="2429643" cy="4693112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Graphik" panose="020B0503030202060203" pitchFamily="34" charset="77"/>
              </a:rPr>
              <a:t>ViraTech’s</a:t>
            </a:r>
            <a:r>
              <a:rPr lang="en-US" sz="2000" dirty="0">
                <a:latin typeface="Graphik" panose="020B0503030202060203" pitchFamily="34" charset="77"/>
              </a:rPr>
              <a:t>   CLO2 solution eliminates viruses, bacteria, mold, fungus, and mildew. </a:t>
            </a:r>
          </a:p>
          <a:p>
            <a:r>
              <a:rPr lang="en-US" sz="2000" dirty="0">
                <a:latin typeface="Graphik" panose="020B0503030202060203" pitchFamily="34" charset="77"/>
              </a:rPr>
              <a:t>Additionally, our spray solution is a disinfectant, virucide, fungicide, and sanitizer against these germs: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D9AA5-3B40-8F4E-B29C-C9851CAE4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81" y="0"/>
            <a:ext cx="2063600" cy="20636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CE9231D-EFCD-D949-8FCA-B60D0A9EBE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4165" r="2692" b="86801"/>
          <a:stretch/>
        </p:blipFill>
        <p:spPr>
          <a:xfrm>
            <a:off x="2941459" y="2133103"/>
            <a:ext cx="8735297" cy="51514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2C1D371-A2B4-0E43-B43A-8DE4A8644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459" y="2591327"/>
            <a:ext cx="8735297" cy="3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26095</TotalTime>
  <Words>738</Words>
  <Application>Microsoft Macintosh PowerPoint</Application>
  <PresentationFormat>Custom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Why ViraTech?</vt:lpstr>
      <vt:lpstr>What is ViraTech’s Solution?</vt:lpstr>
      <vt:lpstr>The Science of Electrostatic Spraying</vt:lpstr>
      <vt:lpstr>Benefits of Electrostatic Spraying</vt:lpstr>
      <vt:lpstr>The Chemistry of CLO2</vt:lpstr>
      <vt:lpstr>The Benefits of CLO2 Solution</vt:lpstr>
      <vt:lpstr>Comparison</vt:lpstr>
      <vt:lpstr>ViraTech Efficacy List</vt:lpstr>
      <vt:lpstr>Contact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ViraTech Logo</dc:title>
  <dc:creator>MCtenacity cheatham</dc:creator>
  <cp:lastModifiedBy>Alex Thomsen</cp:lastModifiedBy>
  <cp:revision>32</cp:revision>
  <dcterms:created xsi:type="dcterms:W3CDTF">2020-05-27T15:00:50Z</dcterms:created>
  <dcterms:modified xsi:type="dcterms:W3CDTF">2020-07-23T15:32:46Z</dcterms:modified>
</cp:coreProperties>
</file>