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74" r:id="rId4"/>
    <p:sldId id="257" r:id="rId5"/>
    <p:sldId id="258" r:id="rId6"/>
    <p:sldId id="268" r:id="rId7"/>
    <p:sldId id="275" r:id="rId8"/>
    <p:sldId id="259" r:id="rId9"/>
    <p:sldId id="260" r:id="rId10"/>
    <p:sldId id="262" r:id="rId11"/>
    <p:sldId id="270" r:id="rId12"/>
    <p:sldId id="273" r:id="rId13"/>
    <p:sldId id="263" r:id="rId14"/>
    <p:sldId id="271" r:id="rId15"/>
    <p:sldId id="264" r:id="rId16"/>
    <p:sldId id="265" r:id="rId17"/>
    <p:sldId id="276" r:id="rId18"/>
    <p:sldId id="266"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01" d="100"/>
          <a:sy n="101" d="100"/>
        </p:scale>
        <p:origin x="12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7E0CF6C-748E-4B7A-BC8B-3011EF78ED13}"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7E0CF6C-748E-4B7A-BC8B-3011EF78ED13}"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7E0CF6C-748E-4B7A-BC8B-3011EF78ED13}"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7E0CF6C-748E-4B7A-BC8B-3011EF78ED13}"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57E0CF6C-748E-4B7A-BC8B-3011EF78ED13}" type="datetime1">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57E0CF6C-748E-4B7A-BC8B-3011EF78ED13}" type="datetime1">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7E0CF6C-748E-4B7A-BC8B-3011EF78ED13}"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57E0CF6C-748E-4B7A-BC8B-3011EF78ED13}"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7E0CF6C-748E-4B7A-BC8B-3011EF78ED13}"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E0CF6C-748E-4B7A-BC8B-3011EF78ED13}" type="datetime1">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0CF6C-748E-4B7A-BC8B-3011EF78ED13}" type="datetime1">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7E0CF6C-748E-4B7A-BC8B-3011EF78ED13}"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7E0CF6C-748E-4B7A-BC8B-3011EF78ED13}"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7E0CF6C-748E-4B7A-BC8B-3011EF78ED13}" type="datetime1">
              <a:rPr lang="en-US" smtClean="0"/>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3B850FF-6169-4056-8077-06FFA93A5366}" type="slidenum">
              <a:rPr lang="en-US" smtClean="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70" algn="l" defTabSz="457200" rtl="0" eaLnBrk="1" latinLnBrk="0" hangingPunct="1">
        <a:spcBef>
          <a:spcPct val="20000"/>
        </a:spcBef>
        <a:spcAft>
          <a:spcPts val="600"/>
        </a:spcAft>
        <a:buClr>
          <a:schemeClr val="tx2"/>
        </a:buClr>
        <a:buSzPct val="70000"/>
        <a:buFont typeface="Wingdings 2" panose="05020102010507070707"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90" indent="-269875" algn="l" defTabSz="457200" rtl="0" eaLnBrk="1" latinLnBrk="0" hangingPunct="1">
        <a:spcBef>
          <a:spcPct val="20000"/>
        </a:spcBef>
        <a:spcAft>
          <a:spcPts val="600"/>
        </a:spcAft>
        <a:buClr>
          <a:schemeClr val="tx2"/>
        </a:buClr>
        <a:buSzPct val="70000"/>
        <a:buFont typeface="Wingdings 2" panose="05020102010507070707"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160" indent="-215900" algn="l" defTabSz="457200" rtl="0" eaLnBrk="1" latinLnBrk="0" hangingPunct="1">
        <a:spcBef>
          <a:spcPct val="20000"/>
        </a:spcBef>
        <a:spcAft>
          <a:spcPts val="600"/>
        </a:spcAft>
        <a:buClr>
          <a:schemeClr val="tx2"/>
        </a:buClr>
        <a:buSzPct val="70000"/>
        <a:buFont typeface="Wingdings 2" panose="05020102010507070707"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205" indent="-2159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860" indent="-2159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855"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duotone>
              <a:schemeClr val="bg1">
                <a:shade val="80000"/>
                <a:lumMod val="80000"/>
              </a:schemeClr>
              <a:schemeClr val="bg1">
                <a:tint val="98000"/>
              </a:schemeClr>
            </a:duotone>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35000"/>
          </a:blip>
          <a:srcRect t="6250"/>
          <a:stretch>
            <a:fillRect/>
          </a:stretch>
        </p:blipFill>
        <p:spPr>
          <a:xfrm>
            <a:off x="20" y="10"/>
            <a:ext cx="12191980" cy="6857990"/>
          </a:xfrm>
          <a:prstGeom prst="rect">
            <a:avLst/>
          </a:prstGeom>
        </p:spPr>
      </p:pic>
      <p:sp>
        <p:nvSpPr>
          <p:cNvPr id="2" name="Title 1"/>
          <p:cNvSpPr>
            <a:spLocks noGrp="1"/>
          </p:cNvSpPr>
          <p:nvPr>
            <p:ph type="ctrTitle"/>
          </p:nvPr>
        </p:nvSpPr>
        <p:spPr>
          <a:xfrm>
            <a:off x="1375983" y="1418666"/>
            <a:ext cx="9440034" cy="1828801"/>
          </a:xfrm>
        </p:spPr>
        <p:txBody>
          <a:bodyPr>
            <a:normAutofit fontScale="90000"/>
          </a:bodyPr>
          <a:lstStyle/>
          <a:p>
            <a:r>
              <a:rPr lang="en-US" dirty="0"/>
              <a:t>Tribal Law 101: A Basic Overview of Tribal Law in Arizona</a:t>
            </a:r>
            <a:endParaRPr lang="en-US" dirty="0"/>
          </a:p>
        </p:txBody>
      </p:sp>
      <p:sp>
        <p:nvSpPr>
          <p:cNvPr id="3" name="Subtitle 2"/>
          <p:cNvSpPr>
            <a:spLocks noGrp="1"/>
          </p:cNvSpPr>
          <p:nvPr>
            <p:ph type="subTitle" idx="1"/>
          </p:nvPr>
        </p:nvSpPr>
        <p:spPr>
          <a:xfrm>
            <a:off x="287078" y="3859620"/>
            <a:ext cx="11759609" cy="2802438"/>
          </a:xfrm>
        </p:spPr>
        <p:txBody>
          <a:bodyPr>
            <a:normAutofit/>
          </a:bodyPr>
          <a:lstStyle/>
          <a:p>
            <a:r>
              <a:rPr lang="en-US" dirty="0"/>
              <a:t>Prepared for </a:t>
            </a:r>
            <a:r>
              <a:rPr lang="en-US" dirty="0" err="1"/>
              <a:t>AZCourt</a:t>
            </a:r>
            <a:r>
              <a:rPr lang="en-US" dirty="0"/>
              <a:t> Help</a:t>
            </a:r>
            <a:endParaRPr lang="en-US" dirty="0"/>
          </a:p>
          <a:p>
            <a:r>
              <a:rPr lang="en-US" dirty="0"/>
              <a:t>by</a:t>
            </a:r>
            <a:endParaRPr lang="en-US" dirty="0"/>
          </a:p>
          <a:p>
            <a:r>
              <a:rPr lang="en-US" dirty="0"/>
              <a:t>Candace French</a:t>
            </a:r>
            <a:endParaRPr lang="en-US" dirty="0"/>
          </a:p>
          <a:p>
            <a:endParaRPr lang="en-US" dirty="0"/>
          </a:p>
          <a:p>
            <a:endParaRPr lang="en-US" dirty="0"/>
          </a:p>
          <a:p>
            <a:r>
              <a:rPr lang="en-US" sz="1300" dirty="0"/>
              <a:t>The information provided in this presentation is not legal advice and does not establish a client attorney relationship.</a:t>
            </a:r>
            <a:endParaRPr lang="en-US" sz="1300" dirty="0"/>
          </a:p>
          <a:p>
            <a:r>
              <a:rPr lang="en-US" sz="1300" dirty="0"/>
              <a:t> Persons seeking legal advice should seek the assistance of an attorney for their legal needs.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Criminal Matters in Tribal Court </a:t>
            </a:r>
            <a:endParaRPr lang="en-US" dirty="0"/>
          </a:p>
        </p:txBody>
      </p:sp>
      <p:sp>
        <p:nvSpPr>
          <p:cNvPr id="3" name="Content Placeholder 2"/>
          <p:cNvSpPr>
            <a:spLocks noGrp="1"/>
          </p:cNvSpPr>
          <p:nvPr>
            <p:ph idx="1"/>
          </p:nvPr>
        </p:nvSpPr>
        <p:spPr>
          <a:xfrm>
            <a:off x="913795" y="1732449"/>
            <a:ext cx="10353762" cy="4817207"/>
          </a:xfrm>
        </p:spPr>
        <p:txBody>
          <a:bodyPr>
            <a:normAutofit fontScale="85000" lnSpcReduction="20000"/>
          </a:bodyPr>
          <a:lstStyle/>
          <a:p>
            <a:r>
              <a:rPr lang="en-US" dirty="0"/>
              <a:t>Criminal systems are very similar to state criminal courts. Usually a tribal prosecutor or police officer represents the Tribe. Some tribal communities have public defenders or court advocates available for indigent defendants.</a:t>
            </a:r>
            <a:endParaRPr lang="en-US" dirty="0"/>
          </a:p>
          <a:p>
            <a:r>
              <a:rPr lang="en-US" dirty="0"/>
              <a:t>Defendants can obtain their own private counsel (out of pocket) for criminal matters BUT… some tribal courts require attorneys to be admitted to practice in that tribal court i.e. Navajo Nation, Salt River Pima-Maricopa Indian Community, Gila River Indian Community, Tohono O’odham Nation.</a:t>
            </a:r>
            <a:endParaRPr lang="en-US" dirty="0"/>
          </a:p>
          <a:p>
            <a:r>
              <a:rPr lang="en-US" dirty="0"/>
              <a:t>If pro se:</a:t>
            </a:r>
            <a:endParaRPr lang="en-US" dirty="0"/>
          </a:p>
          <a:p>
            <a:pPr lvl="1"/>
            <a:r>
              <a:rPr lang="en-US" dirty="0"/>
              <a:t>read tribal criminal code section</a:t>
            </a:r>
            <a:endParaRPr lang="en-US" dirty="0"/>
          </a:p>
          <a:p>
            <a:pPr lvl="1"/>
            <a:r>
              <a:rPr lang="en-US" dirty="0"/>
              <a:t>locate, review and follow any court rules</a:t>
            </a:r>
            <a:endParaRPr lang="en-US" dirty="0"/>
          </a:p>
          <a:p>
            <a:pPr lvl="1"/>
            <a:r>
              <a:rPr lang="en-US" dirty="0"/>
              <a:t>follow timelines </a:t>
            </a:r>
            <a:endParaRPr lang="en-US" dirty="0"/>
          </a:p>
          <a:p>
            <a:pPr lvl="1"/>
            <a:r>
              <a:rPr lang="en-US" dirty="0"/>
              <a:t>conduct discovery</a:t>
            </a:r>
            <a:endParaRPr lang="en-US" dirty="0"/>
          </a:p>
          <a:p>
            <a:pPr lvl="1"/>
            <a:r>
              <a:rPr lang="en-US" dirty="0"/>
              <a:t>opportunity to plea</a:t>
            </a:r>
            <a:endParaRPr lang="en-US" dirty="0"/>
          </a:p>
          <a:p>
            <a:pPr lvl="1"/>
            <a:r>
              <a:rPr lang="en-US" dirty="0"/>
              <a:t>prepare your case i.e. review police report, find witnesses and other evidence </a:t>
            </a:r>
            <a:endParaRPr lang="en-US" dirty="0"/>
          </a:p>
          <a:p>
            <a:pPr lvl="1"/>
            <a:r>
              <a:rPr lang="en-US" dirty="0"/>
              <a:t>submit motions if needed i.e. Jurisdictional issue? Was the crime committed within the tribal boundaries? Is the complaint proper? Was there proper service? </a:t>
            </a:r>
            <a:endParaRPr lang="en-US" dirty="0"/>
          </a:p>
          <a:p>
            <a:pPr lvl="1"/>
            <a:r>
              <a:rPr lang="en-US" dirty="0"/>
              <a:t>attend all events i.e. arraignment, hearings, and trial </a:t>
            </a:r>
            <a:endParaRPr lang="en-US" dirty="0"/>
          </a:p>
          <a:p>
            <a:r>
              <a:rPr lang="en-US" dirty="0"/>
              <a:t>The Tribe/prosecutor has the burden of proof to demonstrate that you have committed a crime.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duotone>
              <a:schemeClr val="bg2">
                <a:shade val="80000"/>
                <a:lumMod val="80000"/>
              </a:schemeClr>
              <a:schemeClr val="bg2">
                <a:tint val="98000"/>
              </a:schemeClr>
            </a:duotone>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0370" y="643466"/>
            <a:ext cx="3604848" cy="5147734"/>
          </a:xfrm>
        </p:spPr>
        <p:txBody>
          <a:bodyPr>
            <a:normAutofit/>
          </a:bodyPr>
          <a:lstStyle/>
          <a:p>
            <a:pPr algn="l"/>
            <a:r>
              <a:rPr lang="en-US" dirty="0"/>
              <a:t>Victim’s Rights</a:t>
            </a:r>
            <a:endParaRPr lang="en-US" dirty="0"/>
          </a:p>
        </p:txBody>
      </p:sp>
      <p:sp>
        <p:nvSpPr>
          <p:cNvPr id="8" name="Rectangle 7"/>
          <p:cNvSpPr>
            <a:spLocks noGrp="1" noRot="1" noChangeAspect="1" noMove="1" noResize="1" noEditPoints="1" noAdjustHandles="1" noChangeArrowheads="1" noChangeShapeType="1" noTextEdit="1"/>
          </p:cNvSpPr>
          <p:nvPr/>
        </p:nvSpPr>
        <p:spPr>
          <a:xfrm>
            <a:off x="0" y="0"/>
            <a:ext cx="1438656"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p:cNvSpPr>
            <a:spLocks noGrp="1" noRot="1" noChangeAspect="1" noMove="1" noResize="1" noEditPoints="1" noAdjustHandles="1" noChangeArrowheads="1" noChangeShapeType="1" noTextEdit="1"/>
          </p:cNvSpPr>
          <p:nvPr/>
        </p:nvSpPr>
        <p:spPr>
          <a:xfrm>
            <a:off x="1438655" y="0"/>
            <a:ext cx="6095999"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88122" y="269631"/>
            <a:ext cx="5452907" cy="6412523"/>
          </a:xfrm>
          <a:effectLst/>
        </p:spPr>
        <p:txBody>
          <a:bodyPr anchor="ctr">
            <a:normAutofit/>
          </a:bodyPr>
          <a:lstStyle/>
          <a:p>
            <a:pPr>
              <a:lnSpc>
                <a:spcPct val="90000"/>
              </a:lnSpc>
            </a:pPr>
            <a:r>
              <a:rPr lang="en-US" sz="1800" dirty="0">
                <a:solidFill>
                  <a:schemeClr val="tx1"/>
                </a:solidFill>
              </a:rPr>
              <a:t>Some Tribes have adopted Victims’ Rights Ordinances</a:t>
            </a:r>
            <a:endParaRPr lang="en-US" sz="1800" dirty="0">
              <a:solidFill>
                <a:schemeClr val="tx1"/>
              </a:solidFill>
            </a:endParaRPr>
          </a:p>
          <a:p>
            <a:pPr lvl="1">
              <a:lnSpc>
                <a:spcPct val="90000"/>
              </a:lnSpc>
            </a:pPr>
            <a:r>
              <a:rPr lang="en-US" dirty="0">
                <a:solidFill>
                  <a:schemeClr val="tx1"/>
                </a:solidFill>
              </a:rPr>
              <a:t>Protects the rights of victims to be present at hearings, to be free of harassment, to be infirmed of perpetrator's release, and other provisions.</a:t>
            </a:r>
            <a:endParaRPr lang="en-US" dirty="0">
              <a:solidFill>
                <a:schemeClr val="tx1"/>
              </a:solidFill>
            </a:endParaRPr>
          </a:p>
          <a:p>
            <a:pPr>
              <a:lnSpc>
                <a:spcPct val="90000"/>
              </a:lnSpc>
            </a:pPr>
            <a:r>
              <a:rPr lang="en-US" sz="1800" dirty="0">
                <a:solidFill>
                  <a:schemeClr val="tx1"/>
                </a:solidFill>
              </a:rPr>
              <a:t>If you find yourself being a victim of a crime in Indian Country, there are resources available.</a:t>
            </a:r>
            <a:endParaRPr lang="en-US" sz="1800" dirty="0">
              <a:solidFill>
                <a:schemeClr val="tx1"/>
              </a:solidFill>
            </a:endParaRPr>
          </a:p>
          <a:p>
            <a:pPr>
              <a:lnSpc>
                <a:spcPct val="90000"/>
              </a:lnSpc>
            </a:pPr>
            <a:r>
              <a:rPr lang="en-US" sz="1800" dirty="0">
                <a:solidFill>
                  <a:schemeClr val="tx1"/>
                </a:solidFill>
              </a:rPr>
              <a:t>Usually if a major crime has been committed, a federal victim advocate is available.</a:t>
            </a:r>
            <a:endParaRPr lang="en-US" sz="1800" dirty="0">
              <a:solidFill>
                <a:schemeClr val="tx1"/>
              </a:solidFill>
            </a:endParaRPr>
          </a:p>
          <a:p>
            <a:pPr>
              <a:lnSpc>
                <a:spcPct val="90000"/>
              </a:lnSpc>
            </a:pPr>
            <a:r>
              <a:rPr lang="en-US" sz="1800" dirty="0">
                <a:solidFill>
                  <a:schemeClr val="tx1"/>
                </a:solidFill>
              </a:rPr>
              <a:t>If you are victim to a crime that is subject to tribal court jurisdiction, there may be a tribal program to guide you through the criminal process and other issues related to victimization.</a:t>
            </a:r>
            <a:endParaRPr lang="en-US" sz="1800" dirty="0">
              <a:solidFill>
                <a:schemeClr val="tx1"/>
              </a:solidFill>
            </a:endParaRPr>
          </a:p>
          <a:p>
            <a:pPr lvl="1">
              <a:lnSpc>
                <a:spcPct val="90000"/>
              </a:lnSpc>
            </a:pPr>
            <a:r>
              <a:rPr lang="en-US" dirty="0">
                <a:solidFill>
                  <a:schemeClr val="tx1"/>
                </a:solidFill>
              </a:rPr>
              <a:t>Example: Gila River Indian Community Crime Victim Services</a:t>
            </a:r>
            <a:endParaRPr lang="en-US" dirty="0">
              <a:solidFill>
                <a:schemeClr val="tx1"/>
              </a:solidFill>
            </a:endParaRPr>
          </a:p>
          <a:p>
            <a:pPr>
              <a:lnSpc>
                <a:spcPct val="90000"/>
              </a:lnSpc>
            </a:pPr>
            <a:r>
              <a:rPr lang="en-US" sz="1800" dirty="0">
                <a:solidFill>
                  <a:schemeClr val="tx1"/>
                </a:solidFill>
              </a:rPr>
              <a:t>Services may include assistance with filing a civil protective order, counseling, safety planning, victim’s compensation requests, transportation to court, referrals to non-tribal resources (foodbanks, shelters, clothing)</a:t>
            </a:r>
            <a:endParaRPr lang="en-US" sz="18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Doing Business in Indian Country</a:t>
            </a:r>
            <a:endParaRPr lang="en-US" dirty="0"/>
          </a:p>
        </p:txBody>
      </p:sp>
      <p:sp>
        <p:nvSpPr>
          <p:cNvPr id="3" name="Content Placeholder 2"/>
          <p:cNvSpPr>
            <a:spLocks noGrp="1"/>
          </p:cNvSpPr>
          <p:nvPr>
            <p:ph idx="1"/>
          </p:nvPr>
        </p:nvSpPr>
        <p:spPr>
          <a:xfrm>
            <a:off x="913795" y="1732448"/>
            <a:ext cx="10353762" cy="5020043"/>
          </a:xfrm>
        </p:spPr>
        <p:txBody>
          <a:bodyPr>
            <a:normAutofit fontScale="85000" lnSpcReduction="20000"/>
          </a:bodyPr>
          <a:lstStyle/>
          <a:p>
            <a:r>
              <a:rPr lang="en-US" sz="1800" dirty="0"/>
              <a:t>Many tribes have their own business laws such as:</a:t>
            </a:r>
            <a:endParaRPr lang="en-US" sz="1800" dirty="0"/>
          </a:p>
          <a:p>
            <a:pPr lvl="1"/>
            <a:r>
              <a:rPr lang="en-US" dirty="0"/>
              <a:t>Preferential hiring of tribal members, American Indians, or spouses of tribal members</a:t>
            </a:r>
            <a:endParaRPr lang="en-US" dirty="0"/>
          </a:p>
          <a:p>
            <a:pPr lvl="1"/>
            <a:r>
              <a:rPr lang="en-US" dirty="0"/>
              <a:t>Procurement laws and regulations</a:t>
            </a:r>
            <a:endParaRPr lang="en-US" dirty="0"/>
          </a:p>
          <a:p>
            <a:pPr lvl="1"/>
            <a:r>
              <a:rPr lang="en-US" dirty="0"/>
              <a:t>Business licenses </a:t>
            </a:r>
            <a:endParaRPr lang="en-US" dirty="0"/>
          </a:p>
          <a:p>
            <a:pPr lvl="1"/>
            <a:r>
              <a:rPr lang="en-US" dirty="0"/>
              <a:t>Taxes</a:t>
            </a:r>
            <a:endParaRPr lang="en-US" dirty="0"/>
          </a:p>
          <a:p>
            <a:r>
              <a:rPr lang="en-US" sz="1800" dirty="0"/>
              <a:t>Many non-Indian businesses will become involved with tribal communities for goods or services. </a:t>
            </a:r>
            <a:endParaRPr lang="en-US" sz="1800" dirty="0"/>
          </a:p>
          <a:p>
            <a:r>
              <a:rPr lang="en-US" sz="1800" dirty="0"/>
              <a:t>Tribes carry out business activity through different entities. The nature of the entity will affect the legal rights and remedies available to a non-Indian party. </a:t>
            </a:r>
            <a:endParaRPr lang="en-US" sz="1800" dirty="0"/>
          </a:p>
          <a:p>
            <a:r>
              <a:rPr lang="en-US" sz="1800" dirty="0"/>
              <a:t>Types of Entities:</a:t>
            </a:r>
            <a:endParaRPr lang="en-US" sz="1800" dirty="0"/>
          </a:p>
          <a:p>
            <a:pPr lvl="1"/>
            <a:r>
              <a:rPr lang="en-US" dirty="0"/>
              <a:t>Government itself or a government instrumentality </a:t>
            </a:r>
            <a:endParaRPr lang="en-US" dirty="0"/>
          </a:p>
          <a:p>
            <a:pPr lvl="1"/>
            <a:r>
              <a:rPr lang="en-US" dirty="0"/>
              <a:t>Section 17 Corporation (under the I.R.A., 25 U.S.C. § 477)</a:t>
            </a:r>
            <a:endParaRPr lang="en-US" dirty="0"/>
          </a:p>
          <a:p>
            <a:pPr lvl="1"/>
            <a:r>
              <a:rPr lang="en-US" dirty="0"/>
              <a:t>Tribal entity</a:t>
            </a:r>
            <a:endParaRPr lang="en-US" dirty="0"/>
          </a:p>
          <a:p>
            <a:pPr lvl="1"/>
            <a:r>
              <a:rPr lang="en-US" dirty="0"/>
              <a:t>Tribally chartered corporation </a:t>
            </a:r>
            <a:endParaRPr lang="en-US" dirty="0"/>
          </a:p>
          <a:p>
            <a:pPr lvl="1"/>
            <a:r>
              <a:rPr lang="en-US" dirty="0"/>
              <a:t>State corporation</a:t>
            </a:r>
            <a:endParaRPr lang="en-US" dirty="0"/>
          </a:p>
          <a:p>
            <a:r>
              <a:rPr lang="en-US" sz="1800" dirty="0"/>
              <a:t>Contractors and material suppliers should determine the exact entity with which they are contracting. Contractors and suppliers should obtain and review all governing and organizational documents. </a:t>
            </a:r>
            <a:endParaRPr lang="en-US" sz="1800" dirty="0"/>
          </a:p>
          <a:p>
            <a:endParaRPr lang="en-US" dirty="0"/>
          </a:p>
          <a:p>
            <a:pPr marL="36830" indent="0">
              <a:buNone/>
            </a:pPr>
            <a:endParaRPr lang="en-US" dirty="0"/>
          </a:p>
          <a:p>
            <a:endParaRPr lang="en-US" dirty="0"/>
          </a:p>
          <a:p>
            <a:pPr lvl="1"/>
            <a:endParaRPr lang="en-US" dirty="0"/>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Transactions that land in Tribal Court</a:t>
            </a:r>
            <a:endParaRPr lang="en-US" dirty="0"/>
          </a:p>
        </p:txBody>
      </p:sp>
      <p:sp>
        <p:nvSpPr>
          <p:cNvPr id="3" name="Content Placeholder 2"/>
          <p:cNvSpPr>
            <a:spLocks noGrp="1"/>
          </p:cNvSpPr>
          <p:nvPr>
            <p:ph idx="1"/>
          </p:nvPr>
        </p:nvSpPr>
        <p:spPr>
          <a:xfrm>
            <a:off x="913795" y="1732449"/>
            <a:ext cx="10353762" cy="5125551"/>
          </a:xfrm>
        </p:spPr>
        <p:txBody>
          <a:bodyPr>
            <a:normAutofit fontScale="92500" lnSpcReduction="10000"/>
          </a:bodyPr>
          <a:lstStyle/>
          <a:p>
            <a:r>
              <a:rPr lang="en-US" dirty="0"/>
              <a:t>Remember that Tribes and certain governmental entities are protected by sovereign immunity.</a:t>
            </a:r>
            <a:endParaRPr lang="en-US" dirty="0"/>
          </a:p>
          <a:p>
            <a:r>
              <a:rPr lang="en-US" dirty="0"/>
              <a:t>Tribes may waive their sovereign immunity, but such waiver must be clear and unequivocal. Waiver must also be undertaken by entity with the authority to waive sovereign immunity. </a:t>
            </a:r>
            <a:endParaRPr lang="en-US" dirty="0"/>
          </a:p>
          <a:p>
            <a:r>
              <a:rPr lang="en-US" dirty="0"/>
              <a:t>What law governs?</a:t>
            </a:r>
            <a:endParaRPr lang="en-US" dirty="0"/>
          </a:p>
          <a:p>
            <a:pPr lvl="1"/>
            <a:r>
              <a:rPr lang="en-US" dirty="0">
                <a:solidFill>
                  <a:schemeClr val="tx1"/>
                </a:solidFill>
                <a:latin typeface="Times New Roman" panose="02020603050405020304" pitchFamily="18" charset="0"/>
                <a:cs typeface="Times New Roman" panose="02020603050405020304" pitchFamily="18" charset="0"/>
              </a:rPr>
              <a:t>For non-Indian contractors working on the Reservation, Tribal law will apply, except:  </a:t>
            </a:r>
            <a:endParaRPr lang="en-US" dirty="0">
              <a:solidFill>
                <a:schemeClr val="tx1"/>
              </a:solidFill>
              <a:latin typeface="Times New Roman" panose="02020603050405020304" pitchFamily="18" charset="0"/>
              <a:cs typeface="Times New Roman" panose="02020603050405020304" pitchFamily="18" charset="0"/>
            </a:endParaRPr>
          </a:p>
          <a:p>
            <a:pPr lvl="1"/>
            <a:r>
              <a:rPr lang="en-US" dirty="0">
                <a:solidFill>
                  <a:schemeClr val="tx1"/>
                </a:solidFill>
                <a:latin typeface="Times New Roman" panose="02020603050405020304" pitchFamily="18" charset="0"/>
                <a:cs typeface="Times New Roman" panose="02020603050405020304" pitchFamily="18" charset="0"/>
              </a:rPr>
              <a:t>In </a:t>
            </a:r>
            <a:r>
              <a:rPr lang="en-US" i="1" dirty="0">
                <a:solidFill>
                  <a:schemeClr val="tx1"/>
                </a:solidFill>
                <a:latin typeface="Times New Roman" panose="02020603050405020304" pitchFamily="18" charset="0"/>
                <a:cs typeface="Times New Roman" panose="02020603050405020304" pitchFamily="18" charset="0"/>
              </a:rPr>
              <a:t>Montana v. United States, </a:t>
            </a:r>
            <a:r>
              <a:rPr lang="en-US" dirty="0">
                <a:solidFill>
                  <a:schemeClr val="tx1"/>
                </a:solidFill>
                <a:latin typeface="Times New Roman" panose="02020603050405020304" pitchFamily="18" charset="0"/>
                <a:cs typeface="Times New Roman" panose="02020603050405020304" pitchFamily="18" charset="0"/>
              </a:rPr>
              <a:t>the Supreme Court held that Indian tribes lack civil authority over the conduct of non-Indians on non-Indian fee lands within a Reservation except for two exceptions. 450 U.S. 544, 565 (1981). </a:t>
            </a:r>
            <a:endParaRPr lang="en-US" dirty="0">
              <a:solidFill>
                <a:schemeClr val="tx1"/>
              </a:solidFill>
              <a:latin typeface="Times New Roman" panose="02020603050405020304" pitchFamily="18" charset="0"/>
              <a:cs typeface="Times New Roman" panose="02020603050405020304" pitchFamily="18" charset="0"/>
            </a:endParaRPr>
          </a:p>
          <a:p>
            <a:pPr lvl="1"/>
            <a:r>
              <a:rPr lang="en-US" dirty="0">
                <a:solidFill>
                  <a:schemeClr val="tx1"/>
                </a:solidFill>
                <a:latin typeface="Times New Roman" panose="02020603050405020304" pitchFamily="18" charset="0"/>
                <a:cs typeface="Times New Roman" panose="02020603050405020304" pitchFamily="18" charset="0"/>
              </a:rPr>
              <a:t>The two exceptions set forth by the Court in </a:t>
            </a:r>
            <a:r>
              <a:rPr lang="en-US" i="1" dirty="0">
                <a:solidFill>
                  <a:schemeClr val="tx1"/>
                </a:solidFill>
                <a:latin typeface="Times New Roman" panose="02020603050405020304" pitchFamily="18" charset="0"/>
                <a:cs typeface="Times New Roman" panose="02020603050405020304" pitchFamily="18" charset="0"/>
              </a:rPr>
              <a:t>Montana </a:t>
            </a:r>
            <a:r>
              <a:rPr lang="en-US" dirty="0">
                <a:solidFill>
                  <a:schemeClr val="tx1"/>
                </a:solidFill>
                <a:latin typeface="Times New Roman" panose="02020603050405020304" pitchFamily="18" charset="0"/>
                <a:cs typeface="Times New Roman" panose="02020603050405020304" pitchFamily="18" charset="0"/>
              </a:rPr>
              <a:t>are that (1) </a:t>
            </a:r>
            <a:r>
              <a:rPr lang="en-US" i="1" dirty="0">
                <a:solidFill>
                  <a:schemeClr val="tx1"/>
                </a:solidFill>
                <a:latin typeface="Times New Roman" panose="02020603050405020304" pitchFamily="18" charset="0"/>
                <a:cs typeface="Times New Roman" panose="02020603050405020304" pitchFamily="18" charset="0"/>
              </a:rPr>
              <a:t>a tribe may regulate, through taxation, licensing, or other means, the activities of nonmembers who enter consensual relationships, through commercial dealings, contracts, leases, or other arrangements, with the tribe or its members</a:t>
            </a:r>
            <a:r>
              <a:rPr lang="en-US" dirty="0">
                <a:solidFill>
                  <a:schemeClr val="tx1"/>
                </a:solidFill>
                <a:latin typeface="Times New Roman" panose="02020603050405020304" pitchFamily="18" charset="0"/>
                <a:cs typeface="Times New Roman" panose="02020603050405020304" pitchFamily="18" charset="0"/>
              </a:rPr>
              <a:t>; and (2) a tribe may exercise civil authority over the conduct of non-Indians on fee lands within its reservation when that conduct threatens or has some direct effect on the tribe’s political integrity, economic security, or health or welfare. 450 U.S. at 565-566 (emphasis added).</a:t>
            </a: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If the contractor has a contract with an Indian Tribe for performance within the Reservation, the Tribe will have the power  to regulate the activities, which includes licensing and taxing, and adjudicating disputes. </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 Law in Indian Country</a:t>
            </a:r>
            <a:endParaRPr lang="en-US" dirty="0"/>
          </a:p>
        </p:txBody>
      </p:sp>
      <p:sp>
        <p:nvSpPr>
          <p:cNvPr id="3" name="Content Placeholder 2"/>
          <p:cNvSpPr>
            <a:spLocks noGrp="1"/>
          </p:cNvSpPr>
          <p:nvPr>
            <p:ph idx="1"/>
          </p:nvPr>
        </p:nvSpPr>
        <p:spPr>
          <a:xfrm>
            <a:off x="913795" y="1580050"/>
            <a:ext cx="10353762" cy="5107829"/>
          </a:xfrm>
        </p:spPr>
        <p:txBody>
          <a:bodyPr>
            <a:normAutofit fontScale="25000" lnSpcReduction="20000"/>
          </a:bodyPr>
          <a:lstStyle/>
          <a:p>
            <a:r>
              <a:rPr lang="en-US" sz="5600" dirty="0"/>
              <a:t>Tribes have their own laws regarding domestic relations and children:</a:t>
            </a:r>
            <a:endParaRPr lang="en-US" sz="5600" dirty="0"/>
          </a:p>
          <a:p>
            <a:pPr lvl="1"/>
            <a:r>
              <a:rPr lang="en-US" sz="5600" dirty="0"/>
              <a:t>Marriage</a:t>
            </a:r>
            <a:endParaRPr lang="en-US" sz="5600" dirty="0"/>
          </a:p>
          <a:p>
            <a:pPr lvl="1"/>
            <a:r>
              <a:rPr lang="en-US" sz="5600" dirty="0"/>
              <a:t>Divorce and Separation</a:t>
            </a:r>
            <a:endParaRPr lang="en-US" sz="5600" dirty="0"/>
          </a:p>
          <a:p>
            <a:pPr lvl="1"/>
            <a:r>
              <a:rPr lang="en-US" sz="5600" dirty="0"/>
              <a:t>Protection Orders</a:t>
            </a:r>
            <a:endParaRPr lang="en-US" sz="5600" dirty="0"/>
          </a:p>
          <a:p>
            <a:pPr lvl="1"/>
            <a:r>
              <a:rPr lang="en-US" sz="5600" dirty="0"/>
              <a:t>Child Custody</a:t>
            </a:r>
            <a:endParaRPr lang="en-US" sz="5600" dirty="0"/>
          </a:p>
          <a:p>
            <a:pPr lvl="1"/>
            <a:r>
              <a:rPr lang="en-US" sz="5600" dirty="0"/>
              <a:t>Banishment</a:t>
            </a:r>
            <a:endParaRPr lang="en-US" sz="5600" dirty="0"/>
          </a:p>
          <a:p>
            <a:pPr lvl="1"/>
            <a:r>
              <a:rPr lang="en-US" sz="5600" dirty="0"/>
              <a:t>Guardianship</a:t>
            </a:r>
            <a:endParaRPr lang="en-US" sz="5600" dirty="0"/>
          </a:p>
          <a:p>
            <a:r>
              <a:rPr lang="en-US" sz="5600" dirty="0"/>
              <a:t>Processes, laws, and remedies will vary from tribe to tribe i.e. some courts follow traditional laws over common law and codified law</a:t>
            </a:r>
            <a:endParaRPr lang="en-US" sz="5600" dirty="0"/>
          </a:p>
          <a:p>
            <a:pPr lvl="1"/>
            <a:r>
              <a:rPr lang="en-US" sz="5600" dirty="0"/>
              <a:t>Tohono O’odham Nation</a:t>
            </a:r>
            <a:endParaRPr lang="en-US" sz="5600" dirty="0"/>
          </a:p>
          <a:p>
            <a:pPr lvl="1"/>
            <a:r>
              <a:rPr lang="en-US" sz="5600" dirty="0"/>
              <a:t>Navajo Nation </a:t>
            </a:r>
            <a:endParaRPr lang="en-US" sz="5600" dirty="0"/>
          </a:p>
          <a:p>
            <a:r>
              <a:rPr lang="en-US" sz="5600" dirty="0"/>
              <a:t>Tribal laws and court opinions may be found on tribal website or tribal court websites. Make sure you are reading the most recent code/rule.</a:t>
            </a:r>
            <a:endParaRPr lang="en-US" sz="5600" dirty="0"/>
          </a:p>
          <a:p>
            <a:r>
              <a:rPr lang="en-US" sz="5600" dirty="0"/>
              <a:t>Generally, for civil matters the entire process will begin with a petition to the court asking for something to happen and provides the reasons why and the court’s ability to do what the petitioner is asking.</a:t>
            </a:r>
            <a:endParaRPr lang="en-US" sz="5600" dirty="0"/>
          </a:p>
          <a:p>
            <a:r>
              <a:rPr lang="en-US" sz="5600" dirty="0"/>
              <a:t>Usually a filing fee associated. Look to court’s schedule of fees. </a:t>
            </a:r>
            <a:endParaRPr lang="en-US" sz="5600" dirty="0"/>
          </a:p>
          <a:p>
            <a:r>
              <a:rPr lang="en-US" sz="5600" dirty="0"/>
              <a:t>For many family law issues, the court will have fillable forms for petitioner and respondent along with instructions.</a:t>
            </a:r>
            <a:endParaRPr lang="en-US" sz="5600" dirty="0"/>
          </a:p>
          <a:p>
            <a:r>
              <a:rPr lang="en-US" sz="5600" dirty="0"/>
              <a:t>If you need assistance, contact an attorney or tribal court advocate. </a:t>
            </a:r>
            <a:endParaRPr lang="en-US" sz="5600" dirty="0"/>
          </a:p>
          <a:p>
            <a:r>
              <a:rPr lang="en-US" sz="5600" dirty="0"/>
              <a:t>The Courts cannot instruct you, assist you, or advise you.</a:t>
            </a:r>
            <a:endParaRPr lang="en-US" sz="5600" dirty="0"/>
          </a:p>
          <a:p>
            <a:endParaRPr lang="en-US" dirty="0"/>
          </a:p>
          <a:p>
            <a:pPr lvl="1"/>
            <a:endParaRPr lang="en-US" dirty="0"/>
          </a:p>
          <a:p>
            <a:endParaRPr lang="en-US" dirty="0"/>
          </a:p>
          <a:p>
            <a:pPr marL="36830" indent="0">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Probate Law in Indian Country</a:t>
            </a:r>
            <a:endParaRPr lang="en-US" dirty="0"/>
          </a:p>
        </p:txBody>
      </p:sp>
      <p:sp>
        <p:nvSpPr>
          <p:cNvPr id="3" name="Content Placeholder 2"/>
          <p:cNvSpPr>
            <a:spLocks noGrp="1"/>
          </p:cNvSpPr>
          <p:nvPr>
            <p:ph idx="1"/>
          </p:nvPr>
        </p:nvSpPr>
        <p:spPr>
          <a:xfrm>
            <a:off x="913795" y="1732449"/>
            <a:ext cx="10353762" cy="4849104"/>
          </a:xfrm>
        </p:spPr>
        <p:txBody>
          <a:bodyPr>
            <a:normAutofit fontScale="85000" lnSpcReduction="20000"/>
          </a:bodyPr>
          <a:lstStyle/>
          <a:p>
            <a:r>
              <a:rPr lang="en-US" dirty="0"/>
              <a:t>Many American Indians have off-reservation property, tangible property, intangible property, or restricted property held in trust (allotted lands) or receive income from these restricted lands at the time of death.</a:t>
            </a:r>
            <a:endParaRPr lang="en-US" dirty="0"/>
          </a:p>
          <a:p>
            <a:r>
              <a:rPr lang="en-US" dirty="0"/>
              <a:t>Probate issues can become very complicated due to land status, other property status, heirship, tribal customs, whether the person has a will or not and whether the tribe has a probate code or not.</a:t>
            </a:r>
            <a:endParaRPr lang="en-US" dirty="0"/>
          </a:p>
          <a:p>
            <a:r>
              <a:rPr lang="en-US" dirty="0"/>
              <a:t>Tribal courts cannot probate off-reservation property i.e. house in Flagstaff</a:t>
            </a:r>
            <a:endParaRPr lang="en-US" dirty="0"/>
          </a:p>
          <a:p>
            <a:pPr lvl="1"/>
            <a:r>
              <a:rPr lang="en-US" dirty="0"/>
              <a:t>State court </a:t>
            </a:r>
            <a:endParaRPr lang="en-US" dirty="0"/>
          </a:p>
          <a:p>
            <a:r>
              <a:rPr lang="en-US" dirty="0"/>
              <a:t>Tribal jurisdiction for probate purposes is limited to territorial boundaries and residency requirements.</a:t>
            </a:r>
            <a:endParaRPr lang="en-US" dirty="0"/>
          </a:p>
          <a:p>
            <a:r>
              <a:rPr lang="en-US" dirty="0"/>
              <a:t>Sometimes federal probate is required. </a:t>
            </a:r>
            <a:endParaRPr lang="en-US" dirty="0"/>
          </a:p>
          <a:p>
            <a:r>
              <a:rPr lang="en-US" dirty="0"/>
              <a:t>Tribes vary on the validity of wills, intestacy (when someone dies without a will), who is considered an heir, whether property is considered marital property, whether the surviving spouse can inherit property, etc.</a:t>
            </a:r>
            <a:endParaRPr lang="en-US" dirty="0"/>
          </a:p>
          <a:p>
            <a:r>
              <a:rPr lang="en-US" dirty="0"/>
              <a:t>Probate begins with a petitioner asking the court to disburse a decedent's property with or without a will. In the most basic form, the process will usually proceed with an executor being appointed, notice being sent out to the interested parties, a time for persons to contest or respond to the petition, hearing, order by the judge and sometimes appeal. </a:t>
            </a:r>
            <a:endParaRPr lang="en-US" dirty="0"/>
          </a:p>
          <a:p>
            <a:r>
              <a:rPr lang="en-US" dirty="0"/>
              <a:t>When dealing with probate issues be mindful that death may be a sensitive topic for tribal communities. Estate planning may not be practiced as widely as it is outside of Indian Country.</a:t>
            </a:r>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 when in tribal court</a:t>
            </a:r>
            <a:endParaRPr lang="en-US" dirty="0"/>
          </a:p>
        </p:txBody>
      </p:sp>
      <p:sp>
        <p:nvSpPr>
          <p:cNvPr id="3" name="Content Placeholder 2"/>
          <p:cNvSpPr>
            <a:spLocks noGrp="1"/>
          </p:cNvSpPr>
          <p:nvPr>
            <p:ph idx="1"/>
          </p:nvPr>
        </p:nvSpPr>
        <p:spPr/>
        <p:txBody>
          <a:bodyPr>
            <a:normAutofit fontScale="92500" lnSpcReduction="20000"/>
          </a:bodyPr>
          <a:lstStyle/>
          <a:p>
            <a:r>
              <a:rPr lang="en-US" dirty="0"/>
              <a:t>Do you need an interpreter? Self, victim, witnesses</a:t>
            </a:r>
            <a:endParaRPr lang="en-US" dirty="0"/>
          </a:p>
          <a:p>
            <a:r>
              <a:rPr lang="en-US" dirty="0"/>
              <a:t>Finding tribal laws, opinions, or forms might not be that easy, be patient and ask for help/research.</a:t>
            </a:r>
            <a:endParaRPr lang="en-US" dirty="0"/>
          </a:p>
          <a:p>
            <a:r>
              <a:rPr lang="en-US" dirty="0"/>
              <a:t>Paper filing is the norm. Some courts may accept fax and email.</a:t>
            </a:r>
            <a:endParaRPr lang="en-US" dirty="0"/>
          </a:p>
          <a:p>
            <a:r>
              <a:rPr lang="en-US" dirty="0"/>
              <a:t>Sometimes a tribal court will adopt laws from other jurisdictions, especially if there is no tribal law or case on point i.e. evidence rule</a:t>
            </a:r>
            <a:endParaRPr lang="en-US" dirty="0"/>
          </a:p>
          <a:p>
            <a:r>
              <a:rPr lang="en-US" dirty="0"/>
              <a:t>Be mindful of the hierarchy of authority </a:t>
            </a:r>
            <a:endParaRPr lang="en-US" dirty="0"/>
          </a:p>
          <a:p>
            <a:pPr lvl="1"/>
            <a:r>
              <a:rPr lang="en-US" dirty="0"/>
              <a:t>Traditional, natural, fundamental law and customs</a:t>
            </a:r>
            <a:endParaRPr lang="en-US" dirty="0"/>
          </a:p>
          <a:p>
            <a:pPr lvl="1"/>
            <a:r>
              <a:rPr lang="en-US" dirty="0"/>
              <a:t>Tribal Constitution</a:t>
            </a:r>
            <a:endParaRPr lang="en-US" dirty="0"/>
          </a:p>
          <a:p>
            <a:pPr lvl="1"/>
            <a:r>
              <a:rPr lang="en-US" dirty="0"/>
              <a:t>Codified and common law</a:t>
            </a:r>
            <a:endParaRPr lang="en-US" dirty="0"/>
          </a:p>
          <a:p>
            <a:pPr lvl="1"/>
            <a:r>
              <a:rPr lang="en-US" dirty="0"/>
              <a:t>State laws</a:t>
            </a:r>
            <a:endParaRPr lang="en-US" dirty="0"/>
          </a:p>
          <a:p>
            <a:r>
              <a:rPr lang="en-US" dirty="0"/>
              <a:t>The way things are done in one tribal court might not be the same in another tribal court.</a:t>
            </a:r>
            <a:endParaRPr lang="en-US" dirty="0"/>
          </a:p>
          <a:p>
            <a:pPr lvl="1"/>
            <a:endParaRPr lang="en-US" dirty="0"/>
          </a:p>
          <a:p>
            <a:pPr lvl="1"/>
            <a:endParaRPr lang="en-US" dirty="0"/>
          </a:p>
          <a:p>
            <a:pPr lvl="1"/>
            <a:endParaRPr lang="en-US" dirty="0"/>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duotone>
              <a:schemeClr val="bg2">
                <a:shade val="80000"/>
                <a:lumMod val="80000"/>
              </a:schemeClr>
              <a:schemeClr val="bg2">
                <a:tint val="98000"/>
              </a:schemeClr>
            </a:duotone>
          </a:blip>
          <a:stretch>
            <a:fillRect/>
          </a:stretch>
        </a:blip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p:cNvSpPr>
            <a:spLocks noGrp="1" noRot="1" noChangeAspect="1" noMove="1" noResize="1" noEditPoints="1" noAdjustHandles="1" noChangeArrowheads="1" noChangeShapeType="1" noTextEdit="1"/>
          </p:cNvSpPr>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00506" y="1118808"/>
            <a:ext cx="4671467" cy="4747683"/>
          </a:xfrm>
        </p:spPr>
        <p:txBody>
          <a:bodyPr anchor="ctr">
            <a:normAutofit/>
          </a:bodyPr>
          <a:lstStyle/>
          <a:p>
            <a:pPr algn="l"/>
            <a:r>
              <a:rPr lang="en-US" sz="4800"/>
              <a:t>Legal Resources for Addressing Issues in Indian Country and Tribal Courts</a:t>
            </a:r>
            <a:endParaRPr lang="en-US" sz="4800" dirty="0"/>
          </a:p>
        </p:txBody>
      </p:sp>
      <p:sp>
        <p:nvSpPr>
          <p:cNvPr id="3" name="Content Placeholder 2"/>
          <p:cNvSpPr>
            <a:spLocks noGrp="1"/>
          </p:cNvSpPr>
          <p:nvPr>
            <p:ph idx="1"/>
          </p:nvPr>
        </p:nvSpPr>
        <p:spPr>
          <a:xfrm>
            <a:off x="6498769" y="1118809"/>
            <a:ext cx="5049763" cy="4747681"/>
          </a:xfrm>
          <a:effectLst/>
        </p:spPr>
        <p:txBody>
          <a:bodyPr anchor="ctr">
            <a:normAutofit/>
          </a:bodyPr>
          <a:lstStyle/>
          <a:p>
            <a:r>
              <a:rPr lang="en-US">
                <a:solidFill>
                  <a:schemeClr val="tx1"/>
                </a:solidFill>
              </a:rPr>
              <a:t>Navajo Nation Bar Association</a:t>
            </a:r>
            <a:endParaRPr lang="en-US">
              <a:solidFill>
                <a:schemeClr val="tx1"/>
              </a:solidFill>
            </a:endParaRPr>
          </a:p>
          <a:p>
            <a:r>
              <a:rPr lang="en-US">
                <a:solidFill>
                  <a:schemeClr val="tx1"/>
                </a:solidFill>
              </a:rPr>
              <a:t>DNA-People’s Legal Services</a:t>
            </a:r>
            <a:endParaRPr lang="en-US">
              <a:solidFill>
                <a:schemeClr val="tx1"/>
              </a:solidFill>
            </a:endParaRPr>
          </a:p>
          <a:p>
            <a:r>
              <a:rPr lang="en-US">
                <a:solidFill>
                  <a:schemeClr val="tx1"/>
                </a:solidFill>
              </a:rPr>
              <a:t>Four River’s Indian Legal Services</a:t>
            </a:r>
            <a:endParaRPr lang="en-US">
              <a:solidFill>
                <a:schemeClr val="tx1"/>
              </a:solidFill>
            </a:endParaRPr>
          </a:p>
          <a:p>
            <a:r>
              <a:rPr lang="en-US">
                <a:solidFill>
                  <a:schemeClr val="tx1"/>
                </a:solidFill>
              </a:rPr>
              <a:t>ASU Indian Legal Clinic</a:t>
            </a:r>
            <a:endParaRPr lang="en-US">
              <a:solidFill>
                <a:schemeClr val="tx1"/>
              </a:solidFill>
            </a:endParaRPr>
          </a:p>
          <a:p>
            <a:r>
              <a:rPr lang="en-US">
                <a:solidFill>
                  <a:schemeClr val="tx1"/>
                </a:solidFill>
              </a:rPr>
              <a:t>Community Legal Services – Native Health of Phoenix</a:t>
            </a:r>
            <a:endParaRPr lang="en-US">
              <a:solidFill>
                <a:schemeClr val="tx1"/>
              </a:solidFill>
            </a:endParaRPr>
          </a:p>
          <a:p>
            <a:r>
              <a:rPr lang="en-US">
                <a:solidFill>
                  <a:schemeClr val="tx1"/>
                </a:solidFill>
              </a:rPr>
              <a:t>Native American Rights Fund (NARF)</a:t>
            </a:r>
            <a:endParaRPr lang="en-US">
              <a:solidFill>
                <a:schemeClr val="tx1"/>
              </a:solidFill>
            </a:endParaRPr>
          </a:p>
          <a:p>
            <a:r>
              <a:rPr lang="en-US">
                <a:solidFill>
                  <a:schemeClr val="tx1"/>
                </a:solidFill>
              </a:rPr>
              <a:t>Law Libraries</a:t>
            </a:r>
            <a:endParaRPr lang="en-US">
              <a:solidFill>
                <a:schemeClr val="tx1"/>
              </a:solidFill>
            </a:endParaRPr>
          </a:p>
          <a:p>
            <a:r>
              <a:rPr lang="en-US">
                <a:solidFill>
                  <a:schemeClr val="tx1"/>
                </a:solidFill>
              </a:rPr>
              <a:t>State Bar of Arizona Find-A-Lawyer</a:t>
            </a:r>
            <a:endParaRPr lang="en-US"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chemeClr val="tx2">
              <a:lumMod val="90000"/>
            </a:schemeClr>
          </a:fgClr>
          <a:bgClr>
            <a:schemeClr val="bg1"/>
          </a:bgClr>
        </a:patt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7287552" y="1169196"/>
            <a:ext cx="3060457" cy="4554107"/>
          </a:xfrm>
          <a:prstGeom prst="rect">
            <a:avLst/>
          </a:prstGeom>
        </p:spPr>
      </p:pic>
      <p:pic>
        <p:nvPicPr>
          <p:cNvPr id="10" name="Picture 9"/>
          <p:cNvPicPr>
            <a:picLocks noChangeAspect="1"/>
          </p:cNvPicPr>
          <p:nvPr/>
        </p:nvPicPr>
        <p:blipFill>
          <a:blip r:embed="rId2"/>
          <a:stretch>
            <a:fillRect/>
          </a:stretch>
        </p:blipFill>
        <p:spPr>
          <a:xfrm>
            <a:off x="988828" y="1169196"/>
            <a:ext cx="5392406" cy="45196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duotone>
              <a:schemeClr val="bg2">
                <a:shade val="80000"/>
                <a:lumMod val="80000"/>
              </a:schemeClr>
              <a:schemeClr val="bg2">
                <a:tint val="98000"/>
              </a:schemeClr>
            </a:duotone>
          </a:blip>
          <a:stretch>
            <a:fillRect/>
          </a:stretch>
        </a:blipFill>
        <a:effectLst/>
      </p:bgPr>
    </p:bg>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754911"/>
            <a:ext cx="3740815" cy="3611525"/>
          </a:xfrm>
        </p:spPr>
        <p:txBody>
          <a:bodyPr>
            <a:normAutofit/>
          </a:bodyPr>
          <a:lstStyle/>
          <a:p>
            <a:br>
              <a:rPr lang="en-US" dirty="0"/>
            </a:br>
            <a:br>
              <a:rPr lang="en-US" dirty="0"/>
            </a:br>
            <a:r>
              <a:rPr lang="en-US" dirty="0"/>
              <a:t>Goals </a:t>
            </a:r>
            <a:br>
              <a:rPr lang="en-US" dirty="0"/>
            </a:br>
            <a:r>
              <a:rPr lang="en-US" dirty="0"/>
              <a:t>of this</a:t>
            </a:r>
            <a:br>
              <a:rPr lang="en-US" dirty="0"/>
            </a:br>
            <a:r>
              <a:rPr lang="en-US" dirty="0"/>
              <a:t>Presentation</a:t>
            </a:r>
            <a:endParaRPr lang="en-US" dirty="0"/>
          </a:p>
        </p:txBody>
      </p:sp>
      <p:cxnSp>
        <p:nvCxnSpPr>
          <p:cNvPr id="24" name="Straight Connector 23"/>
          <p:cNvCxnSpPr>
            <a:cxnSpLocks noGrp="1" noRot="1" noChangeAspect="1" noMove="1" noResize="1" noEditPoints="1" noAdjustHandles="1" noChangeArrowheads="1" noChangeShapeType="1"/>
          </p:cNvCxnSpPr>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307765" y="963507"/>
            <a:ext cx="5959791" cy="4827694"/>
          </a:xfrm>
          <a:effectLst/>
        </p:spPr>
        <p:txBody>
          <a:bodyPr anchor="ctr">
            <a:normAutofit/>
          </a:bodyPr>
          <a:lstStyle/>
          <a:p>
            <a:r>
              <a:rPr lang="en-US" dirty="0">
                <a:solidFill>
                  <a:schemeClr val="tx1"/>
                </a:solidFill>
              </a:rPr>
              <a:t>Provide basic facts regarding American Indian tribes, their legal status, and their government structure</a:t>
            </a:r>
            <a:endParaRPr lang="en-US" dirty="0">
              <a:solidFill>
                <a:schemeClr val="tx1"/>
              </a:solidFill>
            </a:endParaRPr>
          </a:p>
          <a:p>
            <a:r>
              <a:rPr lang="en-US" dirty="0">
                <a:solidFill>
                  <a:schemeClr val="tx1"/>
                </a:solidFill>
              </a:rPr>
              <a:t>Provide the definition of “Indian Country”</a:t>
            </a:r>
            <a:endParaRPr lang="en-US" dirty="0">
              <a:solidFill>
                <a:schemeClr val="tx1"/>
              </a:solidFill>
            </a:endParaRPr>
          </a:p>
          <a:p>
            <a:r>
              <a:rPr lang="en-US" dirty="0">
                <a:solidFill>
                  <a:schemeClr val="tx1"/>
                </a:solidFill>
              </a:rPr>
              <a:t>To give a brief overview of instances where someone may become involved in a legal matter being adjudicated in tribal court:</a:t>
            </a:r>
            <a:endParaRPr lang="en-US" dirty="0">
              <a:solidFill>
                <a:schemeClr val="tx1"/>
              </a:solidFill>
            </a:endParaRPr>
          </a:p>
          <a:p>
            <a:pPr lvl="1"/>
            <a:r>
              <a:rPr lang="en-US" dirty="0">
                <a:solidFill>
                  <a:schemeClr val="tx1"/>
                </a:solidFill>
              </a:rPr>
              <a:t>Criminal Matters</a:t>
            </a:r>
            <a:endParaRPr lang="en-US" dirty="0">
              <a:solidFill>
                <a:schemeClr val="tx1"/>
              </a:solidFill>
            </a:endParaRPr>
          </a:p>
          <a:p>
            <a:pPr lvl="1"/>
            <a:r>
              <a:rPr lang="en-US" dirty="0">
                <a:solidFill>
                  <a:schemeClr val="tx1"/>
                </a:solidFill>
              </a:rPr>
              <a:t>Business Matters</a:t>
            </a:r>
            <a:endParaRPr lang="en-US" dirty="0">
              <a:solidFill>
                <a:schemeClr val="tx1"/>
              </a:solidFill>
            </a:endParaRPr>
          </a:p>
          <a:p>
            <a:pPr lvl="1"/>
            <a:r>
              <a:rPr lang="en-US" dirty="0">
                <a:solidFill>
                  <a:schemeClr val="tx1"/>
                </a:solidFill>
              </a:rPr>
              <a:t>Family and Domestic Matters</a:t>
            </a:r>
            <a:endParaRPr lang="en-US" dirty="0">
              <a:solidFill>
                <a:schemeClr val="tx1"/>
              </a:solidFill>
            </a:endParaRPr>
          </a:p>
          <a:p>
            <a:pPr lvl="1"/>
            <a:r>
              <a:rPr lang="en-US" dirty="0">
                <a:solidFill>
                  <a:schemeClr val="tx1"/>
                </a:solidFill>
              </a:rPr>
              <a:t>Probate Matters</a:t>
            </a:r>
            <a:endParaRPr lang="en-US" dirty="0">
              <a:solidFill>
                <a:schemeClr val="tx1"/>
              </a:solidFill>
            </a:endParaRPr>
          </a:p>
          <a:p>
            <a:r>
              <a:rPr lang="en-US" dirty="0">
                <a:solidFill>
                  <a:schemeClr val="tx1"/>
                </a:solidFill>
              </a:rPr>
              <a:t>Provide resources for legal matters in tribal courts</a:t>
            </a:r>
            <a:endParaRPr lang="en-US" dirty="0">
              <a:solidFill>
                <a:schemeClr val="tx1"/>
              </a:solidFill>
            </a:endParaRPr>
          </a:p>
          <a:p>
            <a:endParaRPr lang="en-US" dirty="0">
              <a:solidFill>
                <a:schemeClr val="tx1"/>
              </a:solidFill>
            </a:endParaRPr>
          </a:p>
          <a:p>
            <a:pPr lvl="1"/>
            <a:endParaRPr 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Facts on American Indian Tribes</a:t>
            </a:r>
            <a:endParaRPr lang="en-US" dirty="0"/>
          </a:p>
        </p:txBody>
      </p:sp>
      <p:sp>
        <p:nvSpPr>
          <p:cNvPr id="3" name="Content Placeholder 2"/>
          <p:cNvSpPr>
            <a:spLocks noGrp="1"/>
          </p:cNvSpPr>
          <p:nvPr>
            <p:ph idx="1"/>
          </p:nvPr>
        </p:nvSpPr>
        <p:spPr>
          <a:xfrm>
            <a:off x="913795" y="1732449"/>
            <a:ext cx="10353762" cy="4689616"/>
          </a:xfrm>
        </p:spPr>
        <p:txBody>
          <a:bodyPr/>
          <a:lstStyle/>
          <a:p>
            <a:pPr>
              <a:buFont typeface="Wingdings" panose="05000000000000000000" pitchFamily="2" charset="2"/>
              <a:buChar char="§"/>
            </a:pPr>
            <a:r>
              <a:rPr lang="en-US" dirty="0">
                <a:solidFill>
                  <a:schemeClr val="tx1"/>
                </a:solidFill>
                <a:cs typeface="Times New Roman" panose="02020603050405020304" pitchFamily="18" charset="0"/>
              </a:rPr>
              <a:t>The Federal Register lists all Federally Recognized Indian Tribes. There are currently 574 Tribes listed. </a:t>
            </a:r>
            <a:r>
              <a:rPr lang="en-US" i="1" dirty="0">
                <a:solidFill>
                  <a:schemeClr val="tx1"/>
                </a:solidFill>
                <a:cs typeface="Times New Roman" panose="02020603050405020304" pitchFamily="18" charset="0"/>
              </a:rPr>
              <a:t>See </a:t>
            </a:r>
            <a:r>
              <a:rPr lang="en-US" dirty="0">
                <a:solidFill>
                  <a:schemeClr val="tx1"/>
                </a:solidFill>
                <a:cs typeface="Times New Roman" panose="02020603050405020304" pitchFamily="18" charset="0"/>
              </a:rPr>
              <a:t>85 FR 5462 (1/30/20). </a:t>
            </a:r>
            <a:endParaRPr lang="en-US" dirty="0">
              <a:solidFill>
                <a:schemeClr val="tx1"/>
              </a:solidFill>
              <a:cs typeface="Times New Roman" panose="02020603050405020304" pitchFamily="18" charset="0"/>
            </a:endParaRPr>
          </a:p>
          <a:p>
            <a:pPr>
              <a:buFont typeface="Wingdings" panose="05000000000000000000" pitchFamily="2" charset="2"/>
              <a:buChar char="§"/>
            </a:pPr>
            <a:r>
              <a:rPr lang="en-US" dirty="0">
                <a:solidFill>
                  <a:schemeClr val="tx1"/>
                </a:solidFill>
                <a:cs typeface="Times New Roman" panose="02020603050405020304" pitchFamily="18" charset="0"/>
              </a:rPr>
              <a:t>Arizona has 22 Federally Recognized Indian Tribes. </a:t>
            </a:r>
            <a:endParaRPr lang="en-US" dirty="0">
              <a:solidFill>
                <a:schemeClr val="tx1"/>
              </a:solidFill>
              <a:cs typeface="Times New Roman" panose="02020603050405020304" pitchFamily="18" charset="0"/>
            </a:endParaRPr>
          </a:p>
          <a:p>
            <a:pPr>
              <a:buFont typeface="Wingdings" panose="05000000000000000000" pitchFamily="2" charset="2"/>
              <a:buChar char="§"/>
            </a:pPr>
            <a:r>
              <a:rPr lang="en-US" dirty="0">
                <a:solidFill>
                  <a:schemeClr val="tx1"/>
                </a:solidFill>
                <a:cs typeface="Times New Roman" panose="02020603050405020304" pitchFamily="18" charset="0"/>
              </a:rPr>
              <a:t>Together, Arizona’s Tribes occupy over 19,000,000 acres of land, roughly 26.99% of land in the State, a greater percentage of land than any other State in the continental United States. </a:t>
            </a:r>
            <a:r>
              <a:rPr lang="en-US" i="1" dirty="0">
                <a:solidFill>
                  <a:schemeClr val="tx1"/>
                </a:solidFill>
                <a:cs typeface="Times New Roman" panose="02020603050405020304" pitchFamily="18" charset="0"/>
              </a:rPr>
              <a:t>See Tracy v. Superior Court of Maricopa County</a:t>
            </a:r>
            <a:r>
              <a:rPr lang="en-US" dirty="0">
                <a:solidFill>
                  <a:schemeClr val="tx1"/>
                </a:solidFill>
                <a:cs typeface="Times New Roman" panose="02020603050405020304" pitchFamily="18" charset="0"/>
              </a:rPr>
              <a:t>, 168 Ariz. 23, 36 (1991). </a:t>
            </a:r>
            <a:endParaRPr lang="en-US" dirty="0">
              <a:solidFill>
                <a:schemeClr val="tx1"/>
              </a:solidFill>
              <a:cs typeface="Times New Roman" panose="02020603050405020304" pitchFamily="18" charset="0"/>
            </a:endParaRPr>
          </a:p>
          <a:p>
            <a:pPr>
              <a:buFont typeface="Wingdings" panose="05000000000000000000" pitchFamily="2" charset="2"/>
              <a:buChar char="§"/>
            </a:pPr>
            <a:r>
              <a:rPr lang="en-US" dirty="0">
                <a:solidFill>
                  <a:schemeClr val="tx1"/>
                </a:solidFill>
                <a:cs typeface="Times New Roman" panose="02020603050405020304" pitchFamily="18" charset="0"/>
              </a:rPr>
              <a:t>Indian Tribes control 56 million acres of land in the continental United States and substantial natural resources. </a:t>
            </a:r>
            <a:endParaRPr lang="en-US" dirty="0">
              <a:solidFill>
                <a:schemeClr val="tx1"/>
              </a:solidFill>
              <a:cs typeface="Times New Roman" panose="02020603050405020304" pitchFamily="18"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Legal Status of an Indian Tribe</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dirty="0">
                <a:solidFill>
                  <a:schemeClr val="tx1"/>
                </a:solidFill>
                <a:cs typeface="Times New Roman" panose="02020603050405020304" pitchFamily="18" charset="0"/>
              </a:rPr>
              <a:t>A federally recognized tribe is a legal designation that establishes certain relationships between the Tribe and the federal government.  </a:t>
            </a:r>
            <a:endParaRPr lang="en-US" dirty="0">
              <a:solidFill>
                <a:schemeClr val="tx1"/>
              </a:solidFill>
              <a:cs typeface="Times New Roman" panose="02020603050405020304" pitchFamily="18" charset="0"/>
            </a:endParaRPr>
          </a:p>
          <a:p>
            <a:pPr>
              <a:buFont typeface="Wingdings" panose="05000000000000000000" pitchFamily="2" charset="2"/>
              <a:buChar char="§"/>
            </a:pPr>
            <a:r>
              <a:rPr lang="en-US" dirty="0">
                <a:solidFill>
                  <a:schemeClr val="tx1"/>
                </a:solidFill>
                <a:cs typeface="Times New Roman" panose="02020603050405020304" pitchFamily="18" charset="0"/>
              </a:rPr>
              <a:t>Recognition is “a formal political act, it permanently establishes a government-to-government relationship between the United States and the recognized tribe as a ‘domestic dependent nation,’ and imposes on the government a fiduciary trust relationship to the tribe and its members.” H.R. Rep. No. 103-781, 103rd Cong., 2d Sess., 2 (1994).</a:t>
            </a:r>
            <a:endParaRPr lang="en-US" dirty="0">
              <a:solidFill>
                <a:schemeClr val="tx1"/>
              </a:solidFill>
              <a:cs typeface="Times New Roman" panose="02020603050405020304" pitchFamily="18" charset="0"/>
            </a:endParaRPr>
          </a:p>
          <a:p>
            <a:pPr>
              <a:buFont typeface="Wingdings" panose="05000000000000000000" pitchFamily="2" charset="2"/>
              <a:buChar char="§"/>
            </a:pPr>
            <a:r>
              <a:rPr lang="en-US" dirty="0">
                <a:solidFill>
                  <a:schemeClr val="tx1"/>
                </a:solidFill>
                <a:cs typeface="Times New Roman" panose="02020603050405020304" pitchFamily="18" charset="0"/>
              </a:rPr>
              <a:t>Recognition “imposes upon the Secretary of the Interior specific obligations to provide a panoply of benefits and services to the tribe and its members. In other words, unequivocal federal recognition of tribal status is a prerequisite to receiving the services provided by the Department of the Interior’s Bureau of Indian Affairs (BIA), and establishes tribal status for all federal purposes.” H.R. Rep. No. 103-781, 103rd Cong., 2d Sess., at 3 (1994).</a:t>
            </a:r>
            <a:endParaRPr lang="en-US" dirty="0">
              <a:solidFill>
                <a:schemeClr val="tx1"/>
              </a:solidFill>
              <a:cs typeface="Times New Roman" panose="02020603050405020304" pitchFamily="18" charset="0"/>
            </a:endParaRPr>
          </a:p>
          <a:p>
            <a:pPr>
              <a:buFont typeface="Wingdings" panose="05000000000000000000" pitchFamily="2" charset="2"/>
              <a:buChar char="§"/>
            </a:pPr>
            <a:r>
              <a:rPr lang="en-US" dirty="0">
                <a:solidFill>
                  <a:schemeClr val="tx1"/>
                </a:solidFill>
                <a:cs typeface="Times New Roman" panose="02020603050405020304" pitchFamily="18" charset="0"/>
              </a:rPr>
              <a:t>There are also state-recognized tribes who are as the designation implies, recognized by a state but lack federal recognition. Examples include the Lumbee Tribe of North Carolina, </a:t>
            </a:r>
            <a:r>
              <a:rPr lang="en-US" dirty="0">
                <a:effectLst/>
              </a:rPr>
              <a:t>Eastern Pequot Tribal Nation and Addai Caddo Tribe</a:t>
            </a:r>
            <a:r>
              <a:rPr lang="en-US" dirty="0">
                <a:solidFill>
                  <a:schemeClr val="tx1"/>
                </a:solidFill>
                <a:cs typeface="Times New Roman" panose="02020603050405020304" pitchFamily="18" charset="0"/>
              </a:rPr>
              <a:t>. This presentation focuses on federally recognized tribes in Arizona.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 Tribes in Arizona</a:t>
            </a:r>
            <a:endParaRPr lang="en-US" dirty="0"/>
          </a:p>
        </p:txBody>
      </p:sp>
      <p:sp>
        <p:nvSpPr>
          <p:cNvPr id="3" name="Content Placeholder 2"/>
          <p:cNvSpPr>
            <a:spLocks noGrp="1"/>
          </p:cNvSpPr>
          <p:nvPr>
            <p:ph idx="1"/>
          </p:nvPr>
        </p:nvSpPr>
        <p:spPr>
          <a:xfrm>
            <a:off x="913795" y="1732449"/>
            <a:ext cx="10353762" cy="4742779"/>
          </a:xfrm>
        </p:spPr>
        <p:txBody>
          <a:bodyPr numCol="2">
            <a:normAutofit fontScale="77500" lnSpcReduction="20000"/>
          </a:bodyPr>
          <a:lstStyle/>
          <a:p>
            <a:pPr fontAlgn="base"/>
            <a:r>
              <a:rPr lang="en-US" dirty="0">
                <a:effectLst/>
              </a:rPr>
              <a:t>Ak Chin Indian Community of the Maricopa (Ak Chin) Indian Reservation</a:t>
            </a:r>
            <a:endParaRPr lang="en-US" dirty="0">
              <a:effectLst/>
            </a:endParaRPr>
          </a:p>
          <a:p>
            <a:pPr fontAlgn="base"/>
            <a:r>
              <a:rPr lang="en-US" dirty="0">
                <a:effectLst/>
              </a:rPr>
              <a:t>Cocopah Tribe of Arizona</a:t>
            </a:r>
            <a:endParaRPr lang="en-US" dirty="0">
              <a:effectLst/>
            </a:endParaRPr>
          </a:p>
          <a:p>
            <a:pPr fontAlgn="base"/>
            <a:r>
              <a:rPr lang="en-US" dirty="0">
                <a:effectLst/>
              </a:rPr>
              <a:t>Colorado River Indian Tribes of the Colorado River Indian Reservation (Arizona and California)</a:t>
            </a:r>
            <a:endParaRPr lang="en-US" dirty="0">
              <a:effectLst/>
            </a:endParaRPr>
          </a:p>
          <a:p>
            <a:pPr fontAlgn="base"/>
            <a:r>
              <a:rPr lang="en-US" dirty="0">
                <a:effectLst/>
              </a:rPr>
              <a:t>Fort McDowell Yavapai Nation</a:t>
            </a:r>
            <a:endParaRPr lang="en-US" dirty="0">
              <a:effectLst/>
            </a:endParaRPr>
          </a:p>
          <a:p>
            <a:pPr fontAlgn="base"/>
            <a:r>
              <a:rPr lang="en-US" dirty="0">
                <a:effectLst/>
              </a:rPr>
              <a:t>Fort Mojave Indian Tribe (Arizona, California and Nevada)</a:t>
            </a:r>
            <a:endParaRPr lang="en-US" dirty="0">
              <a:effectLst/>
            </a:endParaRPr>
          </a:p>
          <a:p>
            <a:pPr fontAlgn="base"/>
            <a:r>
              <a:rPr lang="en-US" dirty="0">
                <a:effectLst/>
              </a:rPr>
              <a:t>Gila River Indian Community of the Gila River Indian Reservation</a:t>
            </a:r>
            <a:endParaRPr lang="en-US" dirty="0">
              <a:effectLst/>
            </a:endParaRPr>
          </a:p>
          <a:p>
            <a:pPr fontAlgn="base"/>
            <a:r>
              <a:rPr lang="en-US" dirty="0">
                <a:effectLst/>
              </a:rPr>
              <a:t>Havasupai Tribe of the Havasupai Reservation</a:t>
            </a:r>
            <a:endParaRPr lang="en-US" dirty="0">
              <a:effectLst/>
            </a:endParaRPr>
          </a:p>
          <a:p>
            <a:pPr fontAlgn="base"/>
            <a:r>
              <a:rPr lang="en-US" dirty="0">
                <a:effectLst/>
              </a:rPr>
              <a:t>Hopi Tribe of Arizona</a:t>
            </a:r>
            <a:endParaRPr lang="en-US" dirty="0">
              <a:effectLst/>
            </a:endParaRPr>
          </a:p>
          <a:p>
            <a:pPr fontAlgn="base"/>
            <a:r>
              <a:rPr lang="en-US" dirty="0">
                <a:effectLst/>
              </a:rPr>
              <a:t>Hualapai Indian Tribe of the Hualapai Indian Reservation</a:t>
            </a:r>
            <a:endParaRPr lang="en-US" dirty="0">
              <a:effectLst/>
            </a:endParaRPr>
          </a:p>
          <a:p>
            <a:pPr fontAlgn="base"/>
            <a:r>
              <a:rPr lang="en-US" dirty="0">
                <a:effectLst/>
              </a:rPr>
              <a:t>Kaibab Band of Paiute Indians of the Kaibab Indian Reservation</a:t>
            </a:r>
            <a:endParaRPr lang="en-US" dirty="0">
              <a:effectLst/>
            </a:endParaRPr>
          </a:p>
          <a:p>
            <a:pPr fontAlgn="base"/>
            <a:r>
              <a:rPr lang="en-US" dirty="0">
                <a:effectLst/>
              </a:rPr>
              <a:t>Navajo Nation (Arizona, New Mexico and Utah)</a:t>
            </a:r>
            <a:endParaRPr lang="en-US" dirty="0">
              <a:effectLst/>
            </a:endParaRPr>
          </a:p>
          <a:p>
            <a:pPr fontAlgn="base"/>
            <a:r>
              <a:rPr lang="en-US" dirty="0">
                <a:effectLst/>
              </a:rPr>
              <a:t>Pascua Yaqui Tribe of Arizona</a:t>
            </a:r>
            <a:endParaRPr lang="en-US" dirty="0">
              <a:effectLst/>
            </a:endParaRPr>
          </a:p>
          <a:p>
            <a:pPr fontAlgn="base"/>
            <a:r>
              <a:rPr lang="en-US" dirty="0">
                <a:effectLst/>
              </a:rPr>
              <a:t>Quechan Tribe of the Fort Yuma Indian Reservation (Arizona and California)</a:t>
            </a:r>
            <a:endParaRPr lang="en-US" dirty="0">
              <a:effectLst/>
            </a:endParaRPr>
          </a:p>
          <a:p>
            <a:pPr fontAlgn="base"/>
            <a:r>
              <a:rPr lang="en-US" dirty="0">
                <a:effectLst/>
              </a:rPr>
              <a:t>Salt River Pima-Maricopa Indian Community of the Salt River Reservation</a:t>
            </a:r>
            <a:endParaRPr lang="en-US" dirty="0">
              <a:effectLst/>
            </a:endParaRPr>
          </a:p>
          <a:p>
            <a:pPr fontAlgn="base"/>
            <a:r>
              <a:rPr lang="en-US" dirty="0">
                <a:effectLst/>
              </a:rPr>
              <a:t>San Carlos Apache Tribe of the San Carlos Reservation</a:t>
            </a:r>
            <a:endParaRPr lang="en-US" dirty="0">
              <a:effectLst/>
            </a:endParaRPr>
          </a:p>
          <a:p>
            <a:pPr fontAlgn="base"/>
            <a:r>
              <a:rPr lang="en-US" dirty="0">
                <a:effectLst/>
              </a:rPr>
              <a:t>San Juan Southern Paiute Tribe of Arizona</a:t>
            </a:r>
            <a:endParaRPr lang="en-US" dirty="0">
              <a:effectLst/>
            </a:endParaRPr>
          </a:p>
          <a:p>
            <a:pPr fontAlgn="base"/>
            <a:r>
              <a:rPr lang="en-US" dirty="0">
                <a:effectLst/>
              </a:rPr>
              <a:t>Tohono O’odham Nation of Arizona</a:t>
            </a:r>
            <a:endParaRPr lang="en-US" dirty="0">
              <a:effectLst/>
            </a:endParaRPr>
          </a:p>
          <a:p>
            <a:pPr fontAlgn="base"/>
            <a:r>
              <a:rPr lang="en-US" dirty="0">
                <a:effectLst/>
              </a:rPr>
              <a:t>Tonto Apache Tribe of Arizona</a:t>
            </a:r>
            <a:endParaRPr lang="en-US" dirty="0">
              <a:effectLst/>
            </a:endParaRPr>
          </a:p>
          <a:p>
            <a:pPr fontAlgn="base"/>
            <a:r>
              <a:rPr lang="en-US" dirty="0">
                <a:effectLst/>
              </a:rPr>
              <a:t>White Mountain Apache Tribe of the Fort Apache Reservation</a:t>
            </a:r>
            <a:endParaRPr lang="en-US" dirty="0">
              <a:effectLst/>
            </a:endParaRPr>
          </a:p>
          <a:p>
            <a:pPr fontAlgn="base"/>
            <a:r>
              <a:rPr lang="en-US" dirty="0">
                <a:effectLst/>
              </a:rPr>
              <a:t>Yavapai-Apache Nation of the Camp Verde Indian Reservation</a:t>
            </a:r>
            <a:endParaRPr lang="en-US" dirty="0">
              <a:effectLst/>
            </a:endParaRPr>
          </a:p>
          <a:p>
            <a:pPr fontAlgn="base"/>
            <a:r>
              <a:rPr lang="en-US" dirty="0">
                <a:effectLst/>
              </a:rPr>
              <a:t>Yavapai-Prescott Indian Tribe </a:t>
            </a:r>
            <a:endParaRPr lang="en-US" dirty="0">
              <a:effectLst/>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duotone>
              <a:schemeClr val="bg2">
                <a:shade val="80000"/>
                <a:lumMod val="80000"/>
              </a:schemeClr>
              <a:schemeClr val="bg2">
                <a:tint val="98000"/>
              </a:schemeClr>
            </a:duotone>
          </a:blip>
          <a:stretch>
            <a:fillRect/>
          </a:stretch>
        </a:blipFill>
        <a:effectLst/>
      </p:bgPr>
    </p:bg>
    <p:spTree>
      <p:nvGrpSpPr>
        <p:cNvPr id="1" name=""/>
        <p:cNvGrpSpPr/>
        <p:nvPr/>
      </p:nvGrpSpPr>
      <p:grpSpPr>
        <a:xfrm>
          <a:off x="0" y="0"/>
          <a:ext cx="0" cy="0"/>
          <a:chOff x="0" y="0"/>
          <a:chExt cx="0" cy="0"/>
        </a:xfrm>
      </p:grpSpPr>
      <p:pic>
        <p:nvPicPr>
          <p:cNvPr id="6" name="Content Placeholder 5"/>
          <p:cNvPicPr>
            <a:picLocks noChangeAspect="1"/>
          </p:cNvPicPr>
          <p:nvPr/>
        </p:nvPicPr>
        <p:blipFill rotWithShape="1">
          <a:blip r:embed="rId2"/>
          <a:srcRect r="-2" b="436"/>
          <a:stretch>
            <a:fillRect/>
          </a:stretch>
        </p:blipFill>
        <p:spPr>
          <a:xfrm>
            <a:off x="-8622" y="10"/>
            <a:ext cx="6096000" cy="6857990"/>
          </a:xfrm>
          <a:prstGeom prst="rect">
            <a:avLst/>
          </a:prstGeom>
        </p:spPr>
      </p:pic>
      <p:pic>
        <p:nvPicPr>
          <p:cNvPr id="13" name="Picture 12"/>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964" r="2807" b="1446"/>
          <a:stretch>
            <a:fillRect/>
          </a:stretch>
        </p:blipFill>
        <p:spPr>
          <a:xfrm>
            <a:off x="6257026" y="1"/>
            <a:ext cx="5934973" cy="6858000"/>
          </a:xfrm>
          <a:prstGeom prst="rect">
            <a:avLst/>
          </a:prstGeom>
        </p:spPr>
      </p:pic>
      <p:pic>
        <p:nvPicPr>
          <p:cNvPr id="7" name="Picture 6"/>
          <p:cNvPicPr>
            <a:picLocks noChangeAspect="1"/>
          </p:cNvPicPr>
          <p:nvPr/>
        </p:nvPicPr>
        <p:blipFill>
          <a:blip r:embed="rId4"/>
          <a:stretch>
            <a:fillRect/>
          </a:stretch>
        </p:blipFill>
        <p:spPr>
          <a:xfrm>
            <a:off x="8492235" y="4424719"/>
            <a:ext cx="3699765" cy="2464044"/>
          </a:xfrm>
          <a:prstGeom prst="rect">
            <a:avLst/>
          </a:prstGeom>
          <a:effectLst>
            <a:softEdge rad="63500"/>
          </a:effectLst>
        </p:spPr>
      </p:pic>
      <p:pic>
        <p:nvPicPr>
          <p:cNvPr id="8" name="Picture 7"/>
          <p:cNvPicPr>
            <a:picLocks noChangeAspect="1"/>
          </p:cNvPicPr>
          <p:nvPr/>
        </p:nvPicPr>
        <p:blipFill>
          <a:blip r:embed="rId5"/>
          <a:stretch>
            <a:fillRect/>
          </a:stretch>
        </p:blipFill>
        <p:spPr>
          <a:xfrm>
            <a:off x="8519843" y="23447"/>
            <a:ext cx="3699765" cy="2904894"/>
          </a:xfrm>
          <a:prstGeom prst="rect">
            <a:avLst/>
          </a:prstGeom>
          <a:effectLst>
            <a:softEdge rad="63500"/>
          </a:effectLst>
        </p:spPr>
      </p:pic>
      <p:pic>
        <p:nvPicPr>
          <p:cNvPr id="9" name="Picture 8"/>
          <p:cNvPicPr>
            <a:picLocks noChangeAspect="1"/>
          </p:cNvPicPr>
          <p:nvPr/>
        </p:nvPicPr>
        <p:blipFill>
          <a:blip r:embed="rId6"/>
          <a:stretch>
            <a:fillRect/>
          </a:stretch>
        </p:blipFill>
        <p:spPr>
          <a:xfrm>
            <a:off x="6104624" y="3466978"/>
            <a:ext cx="3401312" cy="2270936"/>
          </a:xfrm>
          <a:prstGeom prst="rect">
            <a:avLst/>
          </a:prstGeom>
          <a:effectLst>
            <a:softEdge rad="63500"/>
          </a:effectLst>
        </p:spPr>
      </p:pic>
      <p:pic>
        <p:nvPicPr>
          <p:cNvPr id="11" name="Picture 10"/>
          <p:cNvPicPr>
            <a:picLocks noChangeAspect="1"/>
          </p:cNvPicPr>
          <p:nvPr/>
        </p:nvPicPr>
        <p:blipFill>
          <a:blip r:embed="rId7"/>
          <a:stretch>
            <a:fillRect/>
          </a:stretch>
        </p:blipFill>
        <p:spPr>
          <a:xfrm>
            <a:off x="6087378" y="1226722"/>
            <a:ext cx="3421472" cy="2290069"/>
          </a:xfrm>
          <a:prstGeom prst="rect">
            <a:avLst/>
          </a:prstGeom>
          <a:effectLst>
            <a:softEdge rad="63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Governments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solidFill>
                  <a:schemeClr val="tx1"/>
                </a:solidFill>
                <a:cs typeface="Times New Roman" panose="02020603050405020304" pitchFamily="18" charset="0"/>
              </a:rPr>
              <a:t>Indian Tribes “are distinct,  independent political communities, retaining their original natural rights in matters of local self-government.” </a:t>
            </a:r>
            <a:r>
              <a:rPr lang="en-US" i="1" dirty="0">
                <a:solidFill>
                  <a:schemeClr val="tx1"/>
                </a:solidFill>
                <a:cs typeface="Times New Roman" panose="02020603050405020304" pitchFamily="18" charset="0"/>
              </a:rPr>
              <a:t>Santa Clara Pueblo v. Martinez</a:t>
            </a:r>
            <a:r>
              <a:rPr lang="en-US" dirty="0">
                <a:solidFill>
                  <a:schemeClr val="tx1"/>
                </a:solidFill>
                <a:cs typeface="Times New Roman" panose="02020603050405020304" pitchFamily="18" charset="0"/>
              </a:rPr>
              <a:t>, 436 U.S. 49, 55 (1978).</a:t>
            </a:r>
            <a:endParaRPr lang="en-US" dirty="0">
              <a:solidFill>
                <a:schemeClr val="tx1"/>
              </a:solidFill>
              <a:cs typeface="Times New Roman" panose="02020603050405020304" pitchFamily="18" charset="0"/>
            </a:endParaRPr>
          </a:p>
          <a:p>
            <a:pPr>
              <a:buFont typeface="Wingdings" panose="05000000000000000000" pitchFamily="2" charset="2"/>
              <a:buChar char="§"/>
            </a:pPr>
            <a:r>
              <a:rPr lang="en-US" dirty="0">
                <a:solidFill>
                  <a:schemeClr val="tx1"/>
                </a:solidFill>
                <a:cs typeface="Times New Roman" panose="02020603050405020304" pitchFamily="18" charset="0"/>
              </a:rPr>
              <a:t>An Indian Tribe is free to maintain or establish its own form of government. </a:t>
            </a:r>
            <a:r>
              <a:rPr lang="en-US" i="1" dirty="0">
                <a:solidFill>
                  <a:schemeClr val="tx1"/>
                </a:solidFill>
                <a:cs typeface="Times New Roman" panose="02020603050405020304" pitchFamily="18" charset="0"/>
              </a:rPr>
              <a:t>See </a:t>
            </a:r>
            <a:r>
              <a:rPr lang="en-US" dirty="0">
                <a:solidFill>
                  <a:schemeClr val="tx1"/>
                </a:solidFill>
                <a:cs typeface="Times New Roman" panose="02020603050405020304" pitchFamily="18" charset="0"/>
              </a:rPr>
              <a:t>1-4 Cohen’s Handbook of Federal Indian Law § 4.01 (2017). </a:t>
            </a:r>
            <a:endParaRPr lang="en-US" dirty="0">
              <a:solidFill>
                <a:schemeClr val="tx1"/>
              </a:solidFill>
              <a:cs typeface="Times New Roman" panose="02020603050405020304" pitchFamily="18" charset="0"/>
            </a:endParaRPr>
          </a:p>
          <a:p>
            <a:pPr>
              <a:buFont typeface="Wingdings" panose="05000000000000000000" pitchFamily="2" charset="2"/>
              <a:buChar char="§"/>
            </a:pPr>
            <a:r>
              <a:rPr lang="en-US" dirty="0">
                <a:solidFill>
                  <a:schemeClr val="tx1"/>
                </a:solidFill>
                <a:cs typeface="Times New Roman" panose="02020603050405020304" pitchFamily="18" charset="0"/>
              </a:rPr>
              <a:t>Each Tribe may determine its membership, enact criminal and civil laws, levy taxes, control tribal property, exercise powers delegated by Congress, and adjudicate tribal disputes. </a:t>
            </a:r>
            <a:endParaRPr lang="en-US" dirty="0">
              <a:solidFill>
                <a:schemeClr val="tx1"/>
              </a:solidFill>
              <a:cs typeface="Times New Roman" panose="02020603050405020304" pitchFamily="18" charset="0"/>
            </a:endParaRPr>
          </a:p>
          <a:p>
            <a:pPr>
              <a:buFont typeface="Wingdings" panose="05000000000000000000" pitchFamily="2" charset="2"/>
              <a:buChar char="§"/>
            </a:pPr>
            <a:r>
              <a:rPr lang="en-US" dirty="0">
                <a:solidFill>
                  <a:schemeClr val="tx1"/>
                </a:solidFill>
                <a:cs typeface="Times New Roman" panose="02020603050405020304" pitchFamily="18" charset="0"/>
              </a:rPr>
              <a:t>Tribal government structures vary. Some have very familiar structures like a three-branch form of legislative, executive, and judiciary, while others have only a Tribal Council which has the sole authority.</a:t>
            </a:r>
            <a:endParaRPr lang="en-US" dirty="0">
              <a:solidFill>
                <a:schemeClr val="tx1"/>
              </a:solidFill>
              <a:cs typeface="Times New Roman" panose="02020603050405020304" pitchFamily="18" charset="0"/>
            </a:endParaRPr>
          </a:p>
          <a:p>
            <a:pPr>
              <a:buFont typeface="Wingdings" panose="05000000000000000000" pitchFamily="2" charset="2"/>
              <a:buChar char="§"/>
            </a:pPr>
            <a:r>
              <a:rPr lang="en-US" dirty="0">
                <a:solidFill>
                  <a:schemeClr val="tx1"/>
                </a:solidFill>
                <a:cs typeface="Times New Roman" panose="02020603050405020304" pitchFamily="18" charset="0"/>
              </a:rPr>
              <a:t>Tribes may also establish governmental entities to regulate certain areas such as gaming enterprises, tax commission, etc.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Indian Country?</a:t>
            </a:r>
            <a:endParaRPr lang="en-US" dirty="0"/>
          </a:p>
        </p:txBody>
      </p:sp>
      <p:sp>
        <p:nvSpPr>
          <p:cNvPr id="3" name="Content Placeholder 2"/>
          <p:cNvSpPr>
            <a:spLocks noGrp="1"/>
          </p:cNvSpPr>
          <p:nvPr>
            <p:ph idx="1"/>
          </p:nvPr>
        </p:nvSpPr>
        <p:spPr/>
        <p:txBody>
          <a:bodyPr>
            <a:normAutofit/>
          </a:bodyPr>
          <a:lstStyle/>
          <a:p>
            <a:r>
              <a:rPr lang="en-US" sz="1900" dirty="0">
                <a:solidFill>
                  <a:schemeClr val="tx1"/>
                </a:solidFill>
                <a:cs typeface="Times New Roman" panose="02020603050405020304" pitchFamily="18" charset="0"/>
              </a:rPr>
              <a:t>Indian Country, 18 U.S.C. § 1151,  is defined as:</a:t>
            </a:r>
            <a:endParaRPr lang="en-US" sz="1900" dirty="0">
              <a:solidFill>
                <a:schemeClr val="tx1"/>
              </a:solidFill>
              <a:cs typeface="Times New Roman" panose="02020603050405020304" pitchFamily="18" charset="0"/>
            </a:endParaRPr>
          </a:p>
          <a:p>
            <a:pPr lvl="1"/>
            <a:r>
              <a:rPr lang="en-US" sz="1900" dirty="0">
                <a:solidFill>
                  <a:schemeClr val="tx1"/>
                </a:solidFill>
                <a:cs typeface="Times New Roman" panose="02020603050405020304" pitchFamily="18" charset="0"/>
              </a:rPr>
              <a:t>(a) all land within the limits of any Indian reservation under the jurisdiction of the United States Government, notwithstanding the issuance of any patent, and, including rights-of-way running through the reservation, </a:t>
            </a:r>
            <a:endParaRPr lang="en-US" sz="1900" dirty="0">
              <a:solidFill>
                <a:schemeClr val="tx1"/>
              </a:solidFill>
              <a:cs typeface="Times New Roman" panose="02020603050405020304" pitchFamily="18" charset="0"/>
            </a:endParaRPr>
          </a:p>
          <a:p>
            <a:pPr lvl="1"/>
            <a:r>
              <a:rPr lang="en-US" sz="1900" dirty="0">
                <a:solidFill>
                  <a:schemeClr val="tx1"/>
                </a:solidFill>
                <a:cs typeface="Times New Roman" panose="02020603050405020304" pitchFamily="18" charset="0"/>
              </a:rPr>
              <a:t>(b) all dependent Indian communities within the borders of the United States whether within the original or subsequently acquired territory thereof, and whether within or without the limits of a state, and </a:t>
            </a:r>
            <a:endParaRPr lang="en-US" sz="1900" dirty="0">
              <a:solidFill>
                <a:schemeClr val="tx1"/>
              </a:solidFill>
              <a:cs typeface="Times New Roman" panose="02020603050405020304" pitchFamily="18" charset="0"/>
            </a:endParaRPr>
          </a:p>
          <a:p>
            <a:pPr lvl="1"/>
            <a:r>
              <a:rPr lang="en-US" sz="1900" dirty="0">
                <a:solidFill>
                  <a:schemeClr val="tx1"/>
                </a:solidFill>
                <a:cs typeface="Times New Roman" panose="02020603050405020304" pitchFamily="18" charset="0"/>
              </a:rPr>
              <a:t>(c) all Indian allotments, the Indian titles to which have not been extinguished, including rights-of-way running through the same.</a:t>
            </a:r>
            <a:endParaRPr lang="en-US" sz="1900" dirty="0">
              <a:solidFill>
                <a:schemeClr val="tx1"/>
              </a:solidFill>
              <a:cs typeface="Times New Roman" panose="02020603050405020304" pitchFamily="18"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Crimes in Indian Country</a:t>
            </a:r>
            <a:endParaRPr lang="en-US" dirty="0"/>
          </a:p>
        </p:txBody>
      </p:sp>
      <p:sp>
        <p:nvSpPr>
          <p:cNvPr id="3" name="Content Placeholder 2"/>
          <p:cNvSpPr>
            <a:spLocks noGrp="1"/>
          </p:cNvSpPr>
          <p:nvPr>
            <p:ph idx="1"/>
          </p:nvPr>
        </p:nvSpPr>
        <p:spPr>
          <a:xfrm>
            <a:off x="913795" y="1732449"/>
            <a:ext cx="10353762" cy="4700249"/>
          </a:xfrm>
        </p:spPr>
        <p:txBody>
          <a:bodyPr/>
          <a:lstStyle/>
          <a:p>
            <a:r>
              <a:rPr lang="en-US" sz="1600" dirty="0"/>
              <a:t>Very complicated jurisdictional issues</a:t>
            </a:r>
            <a:endParaRPr lang="en-US" sz="1600" dirty="0"/>
          </a:p>
          <a:p>
            <a:pPr lvl="1"/>
            <a:r>
              <a:rPr lang="en-US" sz="1600" dirty="0"/>
              <a:t>Tribe?</a:t>
            </a:r>
            <a:endParaRPr lang="en-US" sz="1600" dirty="0"/>
          </a:p>
          <a:p>
            <a:pPr lvl="1"/>
            <a:r>
              <a:rPr lang="en-US" sz="1600" dirty="0"/>
              <a:t>Federal Government?</a:t>
            </a:r>
            <a:endParaRPr lang="en-US" sz="1600" dirty="0"/>
          </a:p>
          <a:p>
            <a:pPr lvl="1"/>
            <a:r>
              <a:rPr lang="en-US" sz="1600" dirty="0"/>
              <a:t>State?</a:t>
            </a:r>
            <a:endParaRPr lang="en-US" sz="1600" dirty="0"/>
          </a:p>
          <a:p>
            <a:r>
              <a:rPr lang="en-US" sz="1600" dirty="0"/>
              <a:t>Criminal jurisdiction is dependent on the Indian status of perpetrator and victim as well as the type of crime committed.</a:t>
            </a:r>
            <a:endParaRPr lang="en-US" sz="1600" dirty="0"/>
          </a:p>
          <a:p>
            <a:r>
              <a:rPr lang="en-US" sz="1600" dirty="0"/>
              <a:t>Tribal courts may vary in their jurisdiction and sentencing authority i.e. </a:t>
            </a:r>
            <a:r>
              <a:rPr lang="en-US" sz="1600" dirty="0" err="1"/>
              <a:t>TLOA</a:t>
            </a:r>
            <a:r>
              <a:rPr lang="en-US" sz="1600" dirty="0"/>
              <a:t> &amp; </a:t>
            </a:r>
            <a:r>
              <a:rPr lang="en-US" sz="1600" dirty="0" err="1"/>
              <a:t>VAWA</a:t>
            </a:r>
            <a:r>
              <a:rPr lang="en-US" sz="1600" dirty="0"/>
              <a:t>.</a:t>
            </a:r>
            <a:endParaRPr lang="en-US" sz="1600" dirty="0"/>
          </a:p>
          <a:p>
            <a:endParaRPr lang="en-US" dirty="0"/>
          </a:p>
        </p:txBody>
      </p:sp>
      <p:pic>
        <p:nvPicPr>
          <p:cNvPr id="4" name="Picture 3"/>
          <p:cNvPicPr>
            <a:picLocks noChangeAspect="1"/>
          </p:cNvPicPr>
          <p:nvPr/>
        </p:nvPicPr>
        <p:blipFill>
          <a:blip r:embed="rId1"/>
          <a:stretch>
            <a:fillRect/>
          </a:stretch>
        </p:blipFill>
        <p:spPr>
          <a:xfrm>
            <a:off x="595415" y="4194867"/>
            <a:ext cx="10820400" cy="2332799"/>
          </a:xfrm>
          <a:prstGeom prst="rect">
            <a:avLst/>
          </a:prstGeom>
        </p:spPr>
      </p:pic>
      <p:sp>
        <p:nvSpPr>
          <p:cNvPr id="5" name="TextBox 4"/>
          <p:cNvSpPr txBox="1"/>
          <p:nvPr/>
        </p:nvSpPr>
        <p:spPr>
          <a:xfrm>
            <a:off x="6363450" y="6585097"/>
            <a:ext cx="5451230" cy="246221"/>
          </a:xfrm>
          <a:prstGeom prst="rect">
            <a:avLst/>
          </a:prstGeom>
          <a:noFill/>
        </p:spPr>
        <p:txBody>
          <a:bodyPr wrap="square" rtlCol="0">
            <a:spAutoFit/>
          </a:bodyPr>
          <a:lstStyle/>
          <a:p>
            <a:r>
              <a:rPr lang="en-US" sz="1000" dirty="0"/>
              <a:t>Source: Tribal Court Clearinghouse General Guide to Criminal Jurisdiction in Indian Country</a:t>
            </a:r>
            <a:endParaRPr lang="en-US" sz="1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13167</Words>
  <Application>WPS Presentation</Application>
  <PresentationFormat>Widescreen</PresentationFormat>
  <Paragraphs>219</Paragraphs>
  <Slides>18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Arial</vt:lpstr>
      <vt:lpstr>SimSun</vt:lpstr>
      <vt:lpstr>Wingdings</vt:lpstr>
      <vt:lpstr>Trebuchet MS</vt:lpstr>
      <vt:lpstr>Wingdings 2</vt:lpstr>
      <vt:lpstr>Times New Roman</vt:lpstr>
      <vt:lpstr>Calisto MT</vt:lpstr>
      <vt:lpstr>Microsoft YaHei</vt:lpstr>
      <vt:lpstr>Arial Unicode MS</vt:lpstr>
      <vt:lpstr>Calibri</vt:lpstr>
      <vt:lpstr>Slate</vt:lpstr>
      <vt:lpstr>Tribal Law 101: A Basic Overview of Tribal Law in Arizona</vt:lpstr>
      <vt:lpstr>  Goals  of this Presentation</vt:lpstr>
      <vt:lpstr>Basic Facts on American Indian Tribes</vt:lpstr>
      <vt:lpstr>Legal Status of an Indian Tribe</vt:lpstr>
      <vt:lpstr>Indian Tribes in Arizona</vt:lpstr>
      <vt:lpstr>PowerPoint 演示文稿</vt:lpstr>
      <vt:lpstr>Tribal Governments</vt:lpstr>
      <vt:lpstr>What is Indian Country?</vt:lpstr>
      <vt:lpstr>Crimes in Indian Country</vt:lpstr>
      <vt:lpstr>Addressing Criminal Matters in Tribal Court </vt:lpstr>
      <vt:lpstr>Victim’s Rights</vt:lpstr>
      <vt:lpstr>Doing Business in Indian Country</vt:lpstr>
      <vt:lpstr>Business Transactions that land in Tribal Court</vt:lpstr>
      <vt:lpstr>Family Law in Indian Country</vt:lpstr>
      <vt:lpstr>Probate Law in Indian Country</vt:lpstr>
      <vt:lpstr>Other considerations when in tribal court</vt:lpstr>
      <vt:lpstr>Legal Resources for Addressing Issues in Indian Country and Tribal Courts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Law 101: A Basic Overview of Tribal Law in Arizona</dc:title>
  <dc:creator>French, Candace D.</dc:creator>
  <cp:lastModifiedBy>shelb</cp:lastModifiedBy>
  <cp:revision>6</cp:revision>
  <dcterms:created xsi:type="dcterms:W3CDTF">2020-10-26T23:02:00Z</dcterms:created>
  <dcterms:modified xsi:type="dcterms:W3CDTF">2024-04-09T06:52:33Z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D07FA70E99754C8590BBB38044D8269C_13</vt:lpwstr>
  </property>
  <property fmtid="{D5CDD505-2E9C-101B-9397-08002B2CF9AE}" pid="3" name="KSOProductBuildVer">
    <vt:lpwstr>1033-12.2.0.13489</vt:lpwstr>
  </property>
</Properties>
</file>