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9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743DE-89AF-CFC2-7D3B-E4D36CCDC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6A281F-6EC4-18E8-57FD-ACF27EE7F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01353-0A43-F568-DC30-9EEE25C52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6482-69FB-4020-9055-DBDAA9589620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5FF6E-FEDD-EB28-87F5-A7BEA01EF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3A482-9194-19F7-36C6-362A13A02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70DA-1681-455E-BAEC-2B7E4F28D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51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D688-5B96-1543-BAF0-44DF77BFE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FFCEB7-C193-CB9B-BB5E-883E967CD2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26498-D856-C30B-A14F-E87D3FA77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6482-69FB-4020-9055-DBDAA9589620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0347A-0095-E454-3808-F6A1F2C6D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066EC-F8EF-1799-E819-3FBA676A8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70DA-1681-455E-BAEC-2B7E4F28D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694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DBA073-F098-94F8-1791-115AD55342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D64120-65E5-51EF-1DD2-419C9CAAB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88947-48BC-19DA-8693-B85960033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6482-69FB-4020-9055-DBDAA9589620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77D81-6F53-C5D6-AA11-AFE767FB9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A38D6-5B0D-C897-51F1-4FECD2F25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70DA-1681-455E-BAEC-2B7E4F28D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26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936CE-4AE6-1B27-34F2-BC119EF69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02DA1-CA7A-2CF9-E977-002C423D8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EDB57-26AE-5EB1-D945-9C975E44D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6482-69FB-4020-9055-DBDAA9589620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EC4BD-FFD6-5C6A-D22B-791C305A9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C930E-1912-182B-A5C2-77AEE18C9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70DA-1681-455E-BAEC-2B7E4F28D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23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B4381-D282-38B2-2731-ABB250CE6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E9D80-6091-CAAD-7906-F9E7A1FF1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0FE93-26C8-097D-D1F4-79B9C3C68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6482-69FB-4020-9055-DBDAA9589620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B9752-F959-85A2-0BAF-01DECA92A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9AD94-96F8-31DF-913B-41B983CE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70DA-1681-455E-BAEC-2B7E4F28D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673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5D45E-2A8F-5F65-3755-CC7AE0428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48E03-D990-40D7-43A5-D0BA5FDBEB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130D2-FD13-0D42-3B4A-BE631D0AE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B6FCA-93B7-6D55-8056-0E09C6FDF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6482-69FB-4020-9055-DBDAA9589620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B6F53-4B88-8FF6-5262-0B4BC2DCE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56025-3763-2BD1-FC56-F821D7677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70DA-1681-455E-BAEC-2B7E4F28D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92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44FA7-BA86-D9F2-FD85-19EF8CADE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573A9-C7D4-B28D-9FB2-0F033129F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68473F-8BF7-AC0C-3446-B7E392581D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E29DD8-93F5-6C1C-7C95-01456A46AD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05E8C2-73D1-AADE-BD93-9A18BDBC12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B359F9-B83A-3F83-326A-98AC9BD6F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6482-69FB-4020-9055-DBDAA9589620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DED17C-652E-3A4F-123A-8AF987945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D144F9-2F9D-565E-715A-EFA1D219F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70DA-1681-455E-BAEC-2B7E4F28D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45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9FCA2-0442-D0E6-0A78-7AABAAB0B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463243-9C42-ED49-5839-07A8DC850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6482-69FB-4020-9055-DBDAA9589620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FE7E72-FC94-8DE7-57E8-53CB18E9C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D05708-2D4B-B6F1-2044-63A60F4D6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70DA-1681-455E-BAEC-2B7E4F28D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171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1D0972-F134-9328-DF22-7D820CE80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6482-69FB-4020-9055-DBDAA9589620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997EE2-1510-A4E5-34C6-30B67C6F1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7CE85D-41B1-C8C3-01E1-30D4ECE19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70DA-1681-455E-BAEC-2B7E4F28D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974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26620-7D6F-BCF5-4AC2-472144128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400D5-D145-9A9A-7B26-BC729730C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DF4F4-D35B-A534-70B4-94CDF8634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968873-0FEA-FF5E-D0DF-35E3FACFC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6482-69FB-4020-9055-DBDAA9589620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CE625A-7F93-5A18-C301-A4582BA64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A279D-616A-4161-0EF8-B9632A027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70DA-1681-455E-BAEC-2B7E4F28D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01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B5CD2-42A2-E5F1-B881-FD260DAE9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81222B-7FE9-B752-A269-9682065E6D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DF3C8C-63F5-2A4C-4EF9-2EC8CEA30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ED3A0-DCE6-E50F-C619-02C7FE040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B6482-69FB-4020-9055-DBDAA9589620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263440-F59A-6BBE-5CDD-3AE3C247E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85C075-7059-A51A-E3AA-7E005D770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70DA-1681-455E-BAEC-2B7E4F28D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92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AF3B46-1D3F-0EF4-B0F6-D755E4F20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45B85-0B64-7C18-76D0-0A62BCACD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3C6E8-8D97-6CA1-10A9-68EAF3456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4B6482-69FB-4020-9055-DBDAA9589620}" type="datetimeFigureOut">
              <a:rPr lang="en-GB" smtClean="0"/>
              <a:t>13/05/2025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BB6E0-138E-979D-2574-E7ABB6F3E3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C0EB8-57E8-CFD0-4E97-AC919C8C9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BC70DA-1681-455E-BAEC-2B7E4F28D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91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 descr="A large industrial plant at night&#10;&#10;Description automatically generated">
            <a:extLst>
              <a:ext uri="{FF2B5EF4-FFF2-40B4-BE49-F238E27FC236}">
                <a16:creationId xmlns:a16="http://schemas.microsoft.com/office/drawing/2014/main" id="{1D13EE59-E3C8-60D9-C643-95AAC9EBF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" y="2252215"/>
            <a:ext cx="12192000" cy="3589163"/>
          </a:xfrm>
          <a:prstGeom prst="rect">
            <a:avLst/>
          </a:prstGeom>
        </p:spPr>
      </p:pic>
      <p:pic>
        <p:nvPicPr>
          <p:cNvPr id="11" name="Content Placeholder 4" descr="A blue background with white letters&#10;&#10;Description automatically generated">
            <a:extLst>
              <a:ext uri="{FF2B5EF4-FFF2-40B4-BE49-F238E27FC236}">
                <a16:creationId xmlns:a16="http://schemas.microsoft.com/office/drawing/2014/main" id="{87695532-49BE-E491-51FC-0DD1FBCE2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27" y="219100"/>
            <a:ext cx="3529157" cy="19850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2A8F0CE-386F-DAA7-624A-8524CE9E1F3E}"/>
              </a:ext>
            </a:extLst>
          </p:cNvPr>
          <p:cNvSpPr txBox="1"/>
          <p:nvPr/>
        </p:nvSpPr>
        <p:spPr>
          <a:xfrm>
            <a:off x="4142144" y="834075"/>
            <a:ext cx="6801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Functional Safety Case Study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1DCE40-DB2F-D3E1-090A-9F2D19DEE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84" y="6041700"/>
            <a:ext cx="5202902" cy="6659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EE436F-DC23-50FA-0987-6C2B5F4CA856}"/>
              </a:ext>
            </a:extLst>
          </p:cNvPr>
          <p:cNvSpPr/>
          <p:nvPr/>
        </p:nvSpPr>
        <p:spPr>
          <a:xfrm flipV="1">
            <a:off x="815229" y="1577689"/>
            <a:ext cx="10825683" cy="45719"/>
          </a:xfrm>
          <a:prstGeom prst="rect">
            <a:avLst/>
          </a:prstGeom>
          <a:solidFill>
            <a:srgbClr val="4B96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482C25-A619-7E66-0C2C-73457086842F}"/>
              </a:ext>
            </a:extLst>
          </p:cNvPr>
          <p:cNvSpPr txBox="1"/>
          <p:nvPr/>
        </p:nvSpPr>
        <p:spPr>
          <a:xfrm>
            <a:off x="9867725" y="1614890"/>
            <a:ext cx="1773187" cy="276999"/>
          </a:xfrm>
          <a:prstGeom prst="rect">
            <a:avLst/>
          </a:prstGeom>
          <a:solidFill>
            <a:srgbClr val="4B969E"/>
          </a:solidFill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     www.stolzltd.com</a:t>
            </a:r>
          </a:p>
        </p:txBody>
      </p:sp>
    </p:spTree>
    <p:extLst>
      <p:ext uri="{BB962C8B-B14F-4D97-AF65-F5344CB8AC3E}">
        <p14:creationId xmlns:p14="http://schemas.microsoft.com/office/powerpoint/2010/main" val="323605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background with white letters&#10;&#10;Description automatically generated">
            <a:extLst>
              <a:ext uri="{FF2B5EF4-FFF2-40B4-BE49-F238E27FC236}">
                <a16:creationId xmlns:a16="http://schemas.microsoft.com/office/drawing/2014/main" id="{AC93122B-BD71-A0BA-2E50-8C4032B252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735" y="322786"/>
            <a:ext cx="2356661" cy="132556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79A3BE4-3716-E5D3-85AE-AA069DB6477F}"/>
              </a:ext>
            </a:extLst>
          </p:cNvPr>
          <p:cNvSpPr/>
          <p:nvPr/>
        </p:nvSpPr>
        <p:spPr>
          <a:xfrm flipV="1">
            <a:off x="838200" y="6425188"/>
            <a:ext cx="10825683" cy="45719"/>
          </a:xfrm>
          <a:prstGeom prst="rect">
            <a:avLst/>
          </a:prstGeom>
          <a:solidFill>
            <a:srgbClr val="4B96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BD615-9A69-8D51-AF05-B8F47AAF638B}"/>
              </a:ext>
            </a:extLst>
          </p:cNvPr>
          <p:cNvSpPr txBox="1"/>
          <p:nvPr/>
        </p:nvSpPr>
        <p:spPr>
          <a:xfrm>
            <a:off x="838200" y="704740"/>
            <a:ext cx="8030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Case Study – Steam and Water Project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46BE3E-7581-82F7-0A96-84E1AE0FA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29" y="2698096"/>
            <a:ext cx="1119730" cy="10211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E3D990-D9F0-9386-1595-084FEEBCC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29" y="3872752"/>
            <a:ext cx="1119730" cy="10211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2FA8F2-BFE3-E547-13DC-7EC7CBD3C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2650" y="3607540"/>
            <a:ext cx="842689" cy="7758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E06D925-D2DD-DE48-E4B4-2D1D045A6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5133" y="4436999"/>
            <a:ext cx="842689" cy="7758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F53ACD2-1438-C38D-1038-CEA25CB12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936" y="3611174"/>
            <a:ext cx="842689" cy="7758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E1E80D-DB8B-FFF5-A54E-FD5369B6E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8936" y="4470973"/>
            <a:ext cx="842689" cy="7758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6BAFD4C-6893-2C22-A099-8967528123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330" y="5120547"/>
            <a:ext cx="984259" cy="107186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BA23BD2-BA88-926C-7F08-EB16D83CD7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9247" y="3229344"/>
            <a:ext cx="2453853" cy="233954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BF55CF4-62F9-A5BF-401C-378FCA74AC16}"/>
              </a:ext>
            </a:extLst>
          </p:cNvPr>
          <p:cNvSpPr txBox="1"/>
          <p:nvPr/>
        </p:nvSpPr>
        <p:spPr>
          <a:xfrm>
            <a:off x="827953" y="1890728"/>
            <a:ext cx="4515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Original Design for Refinery Steam Supply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2 x Aged onsite steam boilers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Supplementation from 3</a:t>
            </a:r>
            <a:r>
              <a:rPr lang="en-GB" sz="1200" baseline="30000" dirty="0"/>
              <a:t>rd</a:t>
            </a:r>
            <a:r>
              <a:rPr lang="en-GB" sz="1200" dirty="0"/>
              <a:t> party coal fired power station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73C5E7-A389-C31E-C4D0-F0262A9CF236}"/>
              </a:ext>
            </a:extLst>
          </p:cNvPr>
          <p:cNvSpPr txBox="1"/>
          <p:nvPr/>
        </p:nvSpPr>
        <p:spPr>
          <a:xfrm>
            <a:off x="8300553" y="1953892"/>
            <a:ext cx="4515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New Design for Refinery Steam Supply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2 x New onsite redundant pairs of steam boilers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1 x New onsite steam turbine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New supporting ancillary systems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No requirement for 3</a:t>
            </a:r>
            <a:r>
              <a:rPr lang="en-GB" sz="1200" baseline="30000" dirty="0"/>
              <a:t>rd</a:t>
            </a:r>
            <a:r>
              <a:rPr lang="en-GB" sz="1200" dirty="0"/>
              <a:t> party supplementation</a:t>
            </a: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A10CDCC0-4AAE-1A1C-9854-8B3F65B8670D}"/>
              </a:ext>
            </a:extLst>
          </p:cNvPr>
          <p:cNvSpPr/>
          <p:nvPr/>
        </p:nvSpPr>
        <p:spPr>
          <a:xfrm>
            <a:off x="2228949" y="2698096"/>
            <a:ext cx="984259" cy="345516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563968AE-D9B0-761D-2383-A92BDDFB0E45}"/>
              </a:ext>
            </a:extLst>
          </p:cNvPr>
          <p:cNvSpPr/>
          <p:nvPr/>
        </p:nvSpPr>
        <p:spPr>
          <a:xfrm>
            <a:off x="8296263" y="3259055"/>
            <a:ext cx="471949" cy="226873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652AF6-9BAC-0876-CAFB-16F6AD01AB78}"/>
              </a:ext>
            </a:extLst>
          </p:cNvPr>
          <p:cNvSpPr txBox="1"/>
          <p:nvPr/>
        </p:nvSpPr>
        <p:spPr>
          <a:xfrm>
            <a:off x="7460522" y="4268726"/>
            <a:ext cx="835741" cy="28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Steam</a:t>
            </a:r>
            <a:endParaRPr lang="en-GB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9B303B-1FA0-4390-313B-435B540CE387}"/>
              </a:ext>
            </a:extLst>
          </p:cNvPr>
          <p:cNvSpPr txBox="1"/>
          <p:nvPr/>
        </p:nvSpPr>
        <p:spPr>
          <a:xfrm>
            <a:off x="3376365" y="4268726"/>
            <a:ext cx="835741" cy="28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Steam</a:t>
            </a:r>
            <a:endParaRPr lang="en-GB" sz="1200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ED617B0-3AF5-C98E-3E16-722B4CE39B5B}"/>
              </a:ext>
            </a:extLst>
          </p:cNvPr>
          <p:cNvCxnSpPr>
            <a:cxnSpLocks/>
          </p:cNvCxnSpPr>
          <p:nvPr/>
        </p:nvCxnSpPr>
        <p:spPr>
          <a:xfrm flipV="1">
            <a:off x="4095561" y="4398372"/>
            <a:ext cx="447141" cy="98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4EE50FA-571F-8AE8-CC7D-95CB2CF360EB}"/>
              </a:ext>
            </a:extLst>
          </p:cNvPr>
          <p:cNvCxnSpPr>
            <a:cxnSpLocks/>
          </p:cNvCxnSpPr>
          <p:nvPr/>
        </p:nvCxnSpPr>
        <p:spPr>
          <a:xfrm flipH="1">
            <a:off x="7113100" y="4403300"/>
            <a:ext cx="3035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2FAAEB82-C922-A642-7AED-103FC5D75E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0774" y="5511484"/>
            <a:ext cx="666440" cy="64633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9173252-002D-A95A-86CF-F4DEF2CB9D43}"/>
              </a:ext>
            </a:extLst>
          </p:cNvPr>
          <p:cNvSpPr txBox="1"/>
          <p:nvPr/>
        </p:nvSpPr>
        <p:spPr>
          <a:xfrm>
            <a:off x="9272115" y="6535214"/>
            <a:ext cx="8030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STOLZ Functional Safety Support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E018ED-620B-9C77-DBAF-2761729FEFE7}"/>
              </a:ext>
            </a:extLst>
          </p:cNvPr>
          <p:cNvSpPr/>
          <p:nvPr/>
        </p:nvSpPr>
        <p:spPr>
          <a:xfrm flipV="1">
            <a:off x="886644" y="1615535"/>
            <a:ext cx="10825683" cy="45719"/>
          </a:xfrm>
          <a:prstGeom prst="rect">
            <a:avLst/>
          </a:prstGeom>
          <a:solidFill>
            <a:srgbClr val="4B96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569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ED230-0E20-0C33-C067-83C7E268D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background with white letters&#10;&#10;Description automatically generated">
            <a:extLst>
              <a:ext uri="{FF2B5EF4-FFF2-40B4-BE49-F238E27FC236}">
                <a16:creationId xmlns:a16="http://schemas.microsoft.com/office/drawing/2014/main" id="{B5E45AA3-B5BA-EE7F-042B-2A7D3072C7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735" y="322786"/>
            <a:ext cx="2356661" cy="132556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5348D47-7A77-482E-4A7A-30B6B06F6EBC}"/>
              </a:ext>
            </a:extLst>
          </p:cNvPr>
          <p:cNvSpPr/>
          <p:nvPr/>
        </p:nvSpPr>
        <p:spPr>
          <a:xfrm flipV="1">
            <a:off x="838200" y="6425188"/>
            <a:ext cx="10825683" cy="45719"/>
          </a:xfrm>
          <a:prstGeom prst="rect">
            <a:avLst/>
          </a:prstGeom>
          <a:solidFill>
            <a:srgbClr val="4B96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8AA7E3-766B-09C1-454A-6065D5346B6A}"/>
              </a:ext>
            </a:extLst>
          </p:cNvPr>
          <p:cNvSpPr txBox="1"/>
          <p:nvPr/>
        </p:nvSpPr>
        <p:spPr>
          <a:xfrm>
            <a:off x="838200" y="704740"/>
            <a:ext cx="8030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Case Study – Steam and Water Project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B8F962-E5A2-F08C-6B2E-CB57BC207DBD}"/>
              </a:ext>
            </a:extLst>
          </p:cNvPr>
          <p:cNvSpPr txBox="1"/>
          <p:nvPr/>
        </p:nvSpPr>
        <p:spPr>
          <a:xfrm>
            <a:off x="9272115" y="6535214"/>
            <a:ext cx="8030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STOLZ Functional Safety Support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1308E8-EBD4-3239-D90A-F55EBC573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224" y="2781944"/>
            <a:ext cx="842689" cy="7758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B997CD-77EB-FDFF-3A26-F943D78CB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224" y="3634910"/>
            <a:ext cx="842689" cy="775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2DBE7C-E8CC-7EE3-E761-A2030C8F2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30" y="2775112"/>
            <a:ext cx="842689" cy="7758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631BE1-579F-B85B-B9C9-1AC92CE6D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30" y="3634911"/>
            <a:ext cx="842689" cy="7758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36D321-BAB2-3F10-BE0B-1C7F177C0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54" y="4654757"/>
            <a:ext cx="666440" cy="6463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B9C7517-4B98-FAB4-D902-8A4EB5B137A2}"/>
              </a:ext>
            </a:extLst>
          </p:cNvPr>
          <p:cNvSpPr txBox="1"/>
          <p:nvPr/>
        </p:nvSpPr>
        <p:spPr>
          <a:xfrm>
            <a:off x="3608488" y="2781944"/>
            <a:ext cx="61495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Functional Safety Design Summery</a:t>
            </a:r>
          </a:p>
          <a:p>
            <a:endParaRPr lang="en-GB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&gt;200 SIFs across all systems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Pressure, temperature, level, flow and overspeed types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Various SIFs used for startup, purging and pre-ventilation sequencing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4 independent instrument equipment houses incorporating satellite control rooms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Independent logic solvers with interlocking functions between each other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4 independent DCS Interfaces with SIF maintenance overrides</a:t>
            </a:r>
          </a:p>
          <a:p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An emergency shut down push button system for the entire steam process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DA35EBC5-C841-A9CD-74C4-504A37046DEE}"/>
              </a:ext>
            </a:extLst>
          </p:cNvPr>
          <p:cNvSpPr/>
          <p:nvPr/>
        </p:nvSpPr>
        <p:spPr>
          <a:xfrm>
            <a:off x="2304330" y="2517425"/>
            <a:ext cx="984259" cy="345516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86AFFB-9198-9A7F-91FB-901A556FD18E}"/>
              </a:ext>
            </a:extLst>
          </p:cNvPr>
          <p:cNvSpPr txBox="1"/>
          <p:nvPr/>
        </p:nvSpPr>
        <p:spPr>
          <a:xfrm>
            <a:off x="838200" y="1816870"/>
            <a:ext cx="8030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New Design Functional Safety Overview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F067F2-AB78-01D6-DAFC-1CC7BBD68C6B}"/>
              </a:ext>
            </a:extLst>
          </p:cNvPr>
          <p:cNvSpPr/>
          <p:nvPr/>
        </p:nvSpPr>
        <p:spPr>
          <a:xfrm>
            <a:off x="895330" y="1612251"/>
            <a:ext cx="10823066" cy="45719"/>
          </a:xfrm>
          <a:prstGeom prst="rect">
            <a:avLst/>
          </a:prstGeom>
          <a:solidFill>
            <a:srgbClr val="4B96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55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D35FC-A7A7-239F-02E9-F30F28B4D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background with white letters&#10;&#10;Description automatically generated">
            <a:extLst>
              <a:ext uri="{FF2B5EF4-FFF2-40B4-BE49-F238E27FC236}">
                <a16:creationId xmlns:a16="http://schemas.microsoft.com/office/drawing/2014/main" id="{EEB666BD-76EC-8F4B-8820-220E4A2913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735" y="322786"/>
            <a:ext cx="2356661" cy="132556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61FF174-B196-A539-9B2A-69E2373BF1DF}"/>
              </a:ext>
            </a:extLst>
          </p:cNvPr>
          <p:cNvSpPr/>
          <p:nvPr/>
        </p:nvSpPr>
        <p:spPr>
          <a:xfrm flipV="1">
            <a:off x="838200" y="6425188"/>
            <a:ext cx="10825683" cy="45719"/>
          </a:xfrm>
          <a:prstGeom prst="rect">
            <a:avLst/>
          </a:prstGeom>
          <a:solidFill>
            <a:srgbClr val="4B96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1BEA30-7971-CEE4-260F-C808DD91F25A}"/>
              </a:ext>
            </a:extLst>
          </p:cNvPr>
          <p:cNvSpPr txBox="1"/>
          <p:nvPr/>
        </p:nvSpPr>
        <p:spPr>
          <a:xfrm>
            <a:off x="838199" y="676827"/>
            <a:ext cx="8030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Case Study – Steam and Water Project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9F8F98-F267-472C-5924-7AC607B2877B}"/>
              </a:ext>
            </a:extLst>
          </p:cNvPr>
          <p:cNvSpPr txBox="1"/>
          <p:nvPr/>
        </p:nvSpPr>
        <p:spPr>
          <a:xfrm>
            <a:off x="9272115" y="6535214"/>
            <a:ext cx="8030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STOLZ Functional Safety Support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2C6D13-EB56-8360-0663-77B7B84A5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577" y="2635604"/>
            <a:ext cx="842689" cy="7758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CC1389-0277-33C9-372C-68C575B63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577" y="3488570"/>
            <a:ext cx="842689" cy="7758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A625C8-6A98-66D1-D749-ACFF3AB60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83" y="2628772"/>
            <a:ext cx="842689" cy="7758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A383DB-0BD4-DA7F-DC42-1C7B9A4DD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83" y="3488571"/>
            <a:ext cx="842689" cy="7758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15F54B-E96D-F4E4-0419-575F9530A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807" y="4508417"/>
            <a:ext cx="666440" cy="6463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D73D301-E8D0-285D-9B01-C4B4B9016D2C}"/>
              </a:ext>
            </a:extLst>
          </p:cNvPr>
          <p:cNvSpPr txBox="1"/>
          <p:nvPr/>
        </p:nvSpPr>
        <p:spPr>
          <a:xfrm>
            <a:off x="3868048" y="4012098"/>
            <a:ext cx="614952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/>
          </a:p>
          <a:p>
            <a:endParaRPr lang="en-GB" sz="1200" dirty="0"/>
          </a:p>
          <a:p>
            <a:r>
              <a:rPr lang="en-GB" sz="1200" b="1" u="sng" dirty="0"/>
              <a:t>STOLZ Role</a:t>
            </a:r>
          </a:p>
          <a:p>
            <a:endParaRPr lang="en-GB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General functional safety mentoring and training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Identify and Review FS related documentation – build of the SIS life cycle folders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Closing out FSA 2 actions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Preparation and support for FSA 3, managing the close out of resultant actions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Preparation and support for notified body (TÜV Nord) assessments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MoC for functional safety hardware and software changes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Support planning of all SIS testing – based on initial testing strategy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/>
              <a:t>Review and develop a new optimised SIS testing strategy</a:t>
            </a:r>
          </a:p>
          <a:p>
            <a:endParaRPr lang="en-GB" sz="1200" dirty="0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3907F67D-6B4A-23DE-46D5-96BF04A7FD4B}"/>
              </a:ext>
            </a:extLst>
          </p:cNvPr>
          <p:cNvSpPr/>
          <p:nvPr/>
        </p:nvSpPr>
        <p:spPr>
          <a:xfrm>
            <a:off x="2378683" y="2371085"/>
            <a:ext cx="984259" cy="3455164"/>
          </a:xfrm>
          <a:prstGeom prst="rightBrace">
            <a:avLst>
              <a:gd name="adj1" fmla="val 8333"/>
              <a:gd name="adj2" fmla="val 1636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AF518A-0D50-EEE9-EB73-77E57993E10A}"/>
              </a:ext>
            </a:extLst>
          </p:cNvPr>
          <p:cNvSpPr txBox="1"/>
          <p:nvPr/>
        </p:nvSpPr>
        <p:spPr>
          <a:xfrm>
            <a:off x="792888" y="1773468"/>
            <a:ext cx="8030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Stakeholders and STOLZ Role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DCB28B-0981-CB65-E22D-02453A87A97F}"/>
              </a:ext>
            </a:extLst>
          </p:cNvPr>
          <p:cNvSpPr/>
          <p:nvPr/>
        </p:nvSpPr>
        <p:spPr>
          <a:xfrm>
            <a:off x="8764396" y="2436682"/>
            <a:ext cx="1302539" cy="13902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B5EB2D-842B-1498-656C-E50B310A96FF}"/>
              </a:ext>
            </a:extLst>
          </p:cNvPr>
          <p:cNvSpPr/>
          <p:nvPr/>
        </p:nvSpPr>
        <p:spPr>
          <a:xfrm>
            <a:off x="8837165" y="2509882"/>
            <a:ext cx="1302539" cy="13902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158BEC0-DE91-8834-BCF4-23886121705D}"/>
              </a:ext>
            </a:extLst>
          </p:cNvPr>
          <p:cNvCxnSpPr>
            <a:cxnSpLocks/>
          </p:cNvCxnSpPr>
          <p:nvPr/>
        </p:nvCxnSpPr>
        <p:spPr>
          <a:xfrm>
            <a:off x="4086225" y="4098667"/>
            <a:ext cx="51954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16E76E4-8825-2268-3C44-2FFB1A495C83}"/>
              </a:ext>
            </a:extLst>
          </p:cNvPr>
          <p:cNvCxnSpPr/>
          <p:nvPr/>
        </p:nvCxnSpPr>
        <p:spPr>
          <a:xfrm>
            <a:off x="4095750" y="3854629"/>
            <a:ext cx="0" cy="4409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900B46-56C1-89F4-A66F-316C321D22DD}"/>
              </a:ext>
            </a:extLst>
          </p:cNvPr>
          <p:cNvCxnSpPr>
            <a:cxnSpLocks/>
          </p:cNvCxnSpPr>
          <p:nvPr/>
        </p:nvCxnSpPr>
        <p:spPr>
          <a:xfrm flipV="1">
            <a:off x="5934310" y="3875359"/>
            <a:ext cx="0" cy="2233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C67F9B3-5568-8D7B-9D6A-BF1117845495}"/>
              </a:ext>
            </a:extLst>
          </p:cNvPr>
          <p:cNvCxnSpPr>
            <a:cxnSpLocks/>
          </p:cNvCxnSpPr>
          <p:nvPr/>
        </p:nvCxnSpPr>
        <p:spPr>
          <a:xfrm flipV="1">
            <a:off x="9281640" y="3875359"/>
            <a:ext cx="0" cy="2233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483F50D-2029-56EC-1E1E-A836886D3ABE}"/>
              </a:ext>
            </a:extLst>
          </p:cNvPr>
          <p:cNvCxnSpPr>
            <a:cxnSpLocks/>
          </p:cNvCxnSpPr>
          <p:nvPr/>
        </p:nvCxnSpPr>
        <p:spPr>
          <a:xfrm flipV="1">
            <a:off x="7538550" y="3875359"/>
            <a:ext cx="0" cy="2233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8BC041BF-59AD-017B-8EA2-F7BE21050721}"/>
              </a:ext>
            </a:extLst>
          </p:cNvPr>
          <p:cNvSpPr txBox="1"/>
          <p:nvPr/>
        </p:nvSpPr>
        <p:spPr>
          <a:xfrm>
            <a:off x="3799529" y="1898571"/>
            <a:ext cx="1689735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/>
          </a:p>
          <a:p>
            <a:endParaRPr lang="en-GB" sz="1200" dirty="0"/>
          </a:p>
          <a:p>
            <a:r>
              <a:rPr lang="en-GB" sz="1200" b="1" dirty="0"/>
              <a:t>End User</a:t>
            </a:r>
          </a:p>
          <a:p>
            <a:r>
              <a:rPr lang="en-GB" sz="1200" b="1" dirty="0"/>
              <a:t>(Our Client)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/>
          </a:p>
          <a:p>
            <a:r>
              <a:rPr lang="en-GB" sz="1200" dirty="0"/>
              <a:t>Global Projects Team</a:t>
            </a:r>
          </a:p>
          <a:p>
            <a:r>
              <a:rPr lang="en-GB" sz="1200" dirty="0"/>
              <a:t>Site Projects Team</a:t>
            </a:r>
          </a:p>
          <a:p>
            <a:r>
              <a:rPr lang="en-GB" sz="1200" dirty="0"/>
              <a:t>Central Engineering</a:t>
            </a:r>
          </a:p>
          <a:p>
            <a:r>
              <a:rPr lang="en-GB" sz="1200" dirty="0"/>
              <a:t>Operations</a:t>
            </a:r>
          </a:p>
          <a:p>
            <a:r>
              <a:rPr lang="en-GB" sz="1200" dirty="0"/>
              <a:t>Site FS SPA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E72BA28-331D-E1C2-8AA5-A9A3889794B5}"/>
              </a:ext>
            </a:extLst>
          </p:cNvPr>
          <p:cNvSpPr txBox="1"/>
          <p:nvPr/>
        </p:nvSpPr>
        <p:spPr>
          <a:xfrm>
            <a:off x="5445107" y="2597210"/>
            <a:ext cx="1689735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/>
          </a:p>
          <a:p>
            <a:endParaRPr lang="en-GB" sz="1200" dirty="0"/>
          </a:p>
          <a:p>
            <a:r>
              <a:rPr lang="en-GB" sz="1200" b="1" dirty="0"/>
              <a:t>Main Contractor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/>
          </a:p>
          <a:p>
            <a:r>
              <a:rPr lang="en-GB" sz="1200" dirty="0"/>
              <a:t>Projects</a:t>
            </a:r>
          </a:p>
          <a:p>
            <a:r>
              <a:rPr lang="en-GB" sz="1200" dirty="0"/>
              <a:t>Maintenance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E728520-655C-CEFF-BF26-265D36211A70}"/>
              </a:ext>
            </a:extLst>
          </p:cNvPr>
          <p:cNvSpPr txBox="1"/>
          <p:nvPr/>
        </p:nvSpPr>
        <p:spPr>
          <a:xfrm>
            <a:off x="6853447" y="2265320"/>
            <a:ext cx="183818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/>
          </a:p>
          <a:p>
            <a:endParaRPr lang="en-GB" sz="1200" dirty="0"/>
          </a:p>
          <a:p>
            <a:r>
              <a:rPr lang="en-GB" sz="1200" b="1" dirty="0"/>
              <a:t>Sub-Contractors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/>
          </a:p>
          <a:p>
            <a:r>
              <a:rPr lang="en-GB" sz="1200" dirty="0"/>
              <a:t>HAZOP/LOPA</a:t>
            </a:r>
          </a:p>
          <a:p>
            <a:r>
              <a:rPr lang="en-GB" sz="1200" dirty="0"/>
              <a:t>I&amp;C / FS Design</a:t>
            </a:r>
          </a:p>
          <a:p>
            <a:r>
              <a:rPr lang="en-GB" sz="1200" dirty="0"/>
              <a:t>Field Equipment Install.</a:t>
            </a:r>
          </a:p>
          <a:p>
            <a:r>
              <a:rPr lang="en-GB" sz="1200" dirty="0"/>
              <a:t>Logic Solver Install.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0789C1D-E17B-ECAA-4E51-F7746F3DE6B2}"/>
              </a:ext>
            </a:extLst>
          </p:cNvPr>
          <p:cNvSpPr txBox="1"/>
          <p:nvPr/>
        </p:nvSpPr>
        <p:spPr>
          <a:xfrm>
            <a:off x="8823385" y="2207743"/>
            <a:ext cx="183818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/>
          </a:p>
          <a:p>
            <a:endParaRPr lang="en-GB" sz="1200" dirty="0"/>
          </a:p>
          <a:p>
            <a:r>
              <a:rPr lang="en-GB" sz="1200" b="1" dirty="0"/>
              <a:t>Suppliers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/>
          </a:p>
          <a:p>
            <a:r>
              <a:rPr lang="en-GB" sz="1200" dirty="0"/>
              <a:t>Sensors</a:t>
            </a:r>
          </a:p>
          <a:p>
            <a:r>
              <a:rPr lang="en-GB" sz="1200" dirty="0"/>
              <a:t>Logic Solvers</a:t>
            </a:r>
          </a:p>
          <a:p>
            <a:r>
              <a:rPr lang="en-GB" sz="1200" dirty="0"/>
              <a:t>Final Elements</a:t>
            </a:r>
          </a:p>
          <a:p>
            <a:r>
              <a:rPr lang="en-GB" sz="1200" dirty="0"/>
              <a:t>VSDs.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DCC874-387A-8250-73CA-F9A3F806BC6F}"/>
              </a:ext>
            </a:extLst>
          </p:cNvPr>
          <p:cNvSpPr/>
          <p:nvPr/>
        </p:nvSpPr>
        <p:spPr>
          <a:xfrm flipV="1">
            <a:off x="895330" y="1624950"/>
            <a:ext cx="10823066" cy="46800"/>
          </a:xfrm>
          <a:prstGeom prst="rect">
            <a:avLst/>
          </a:prstGeom>
          <a:solidFill>
            <a:srgbClr val="4B96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016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94EFF-3902-3510-68DA-4A4144FCF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background with white letters&#10;&#10;Description automatically generated">
            <a:extLst>
              <a:ext uri="{FF2B5EF4-FFF2-40B4-BE49-F238E27FC236}">
                <a16:creationId xmlns:a16="http://schemas.microsoft.com/office/drawing/2014/main" id="{854934AA-A982-2E6B-5096-1B49D4AA4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735" y="322786"/>
            <a:ext cx="2356661" cy="132556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22FCA2C-463A-D4BB-913E-D718C4C43231}"/>
              </a:ext>
            </a:extLst>
          </p:cNvPr>
          <p:cNvSpPr/>
          <p:nvPr/>
        </p:nvSpPr>
        <p:spPr>
          <a:xfrm flipV="1">
            <a:off x="838200" y="6425188"/>
            <a:ext cx="10825683" cy="45719"/>
          </a:xfrm>
          <a:prstGeom prst="rect">
            <a:avLst/>
          </a:prstGeom>
          <a:solidFill>
            <a:srgbClr val="4B96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16EEB6-1D1C-1FFF-334B-7455836BD561}"/>
              </a:ext>
            </a:extLst>
          </p:cNvPr>
          <p:cNvSpPr txBox="1"/>
          <p:nvPr/>
        </p:nvSpPr>
        <p:spPr>
          <a:xfrm>
            <a:off x="848148" y="640505"/>
            <a:ext cx="8030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STOLZ Points for Optimisation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72DA58-267B-5D37-E637-05817C91E683}"/>
              </a:ext>
            </a:extLst>
          </p:cNvPr>
          <p:cNvSpPr txBox="1"/>
          <p:nvPr/>
        </p:nvSpPr>
        <p:spPr>
          <a:xfrm>
            <a:off x="9272115" y="6535214"/>
            <a:ext cx="8030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STOLZ Functional Safety Support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580DB21-E238-95FF-43FB-CCCF99207969}"/>
              </a:ext>
            </a:extLst>
          </p:cNvPr>
          <p:cNvSpPr txBox="1"/>
          <p:nvPr/>
        </p:nvSpPr>
        <p:spPr>
          <a:xfrm>
            <a:off x="4235291" y="1499612"/>
            <a:ext cx="6149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372E8AB-57F7-CC25-1801-C64C510BA37B}"/>
              </a:ext>
            </a:extLst>
          </p:cNvPr>
          <p:cNvSpPr txBox="1"/>
          <p:nvPr/>
        </p:nvSpPr>
        <p:spPr>
          <a:xfrm>
            <a:off x="4820822" y="1803569"/>
            <a:ext cx="614952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Review the risk assessment and LOPA to understand the specific requirements and the required risk reduction factor which has determined the target SIL.</a:t>
            </a:r>
          </a:p>
          <a:p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Develop comprehensive SRS that can be understood by all parties i.e. FS engineers, process engineers, technicians executing the proof tests.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Produce reliability SIL calculations with STOLZ software considering:</a:t>
            </a:r>
          </a:p>
          <a:p>
            <a:endParaRPr lang="en-GB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dirty="0"/>
              <a:t>Segmented testing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dirty="0"/>
              <a:t>Voting configurations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dirty="0"/>
              <a:t>Device diagnostics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dirty="0"/>
              <a:t>Useful life of equipment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dirty="0"/>
              <a:t>Availability of equipment from operations</a:t>
            </a:r>
          </a:p>
          <a:p>
            <a:pPr lvl="1"/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Produce SIF proof test procedures: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dirty="0"/>
              <a:t>Technically friendly for operations and technicians to follow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dirty="0"/>
              <a:t>Incorporating specifics from equipment functional safety manuals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dirty="0"/>
              <a:t>Satisfying functional safety standard and any company global or site standards.</a:t>
            </a:r>
          </a:p>
          <a:p>
            <a:pPr lvl="1"/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Diligent impermeant risk assessments, maintenance deferrals and equipment upgrades managed through an independent MoC process.</a:t>
            </a:r>
          </a:p>
          <a:p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Independent Functional Safety Assessments.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/>
          </a:p>
          <a:p>
            <a:endParaRPr lang="en-GB" sz="1200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53095C9-3FDA-C4EC-7F99-799D163C6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204" y="2036251"/>
            <a:ext cx="3462213" cy="37171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4B2DE0A-D314-77EB-B9C5-5D9149902C0B}"/>
              </a:ext>
            </a:extLst>
          </p:cNvPr>
          <p:cNvSpPr/>
          <p:nvPr/>
        </p:nvSpPr>
        <p:spPr>
          <a:xfrm flipV="1">
            <a:off x="895330" y="1636245"/>
            <a:ext cx="10768553" cy="46800"/>
          </a:xfrm>
          <a:prstGeom prst="rect">
            <a:avLst/>
          </a:prstGeom>
          <a:solidFill>
            <a:srgbClr val="4B96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845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BD28C-13AF-0BFB-7B71-B7F5B8D2C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background with white letters&#10;&#10;Description automatically generated">
            <a:extLst>
              <a:ext uri="{FF2B5EF4-FFF2-40B4-BE49-F238E27FC236}">
                <a16:creationId xmlns:a16="http://schemas.microsoft.com/office/drawing/2014/main" id="{894E497E-6046-F1CF-B975-E919BBD165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735" y="322786"/>
            <a:ext cx="2356661" cy="132556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178859-5E03-0755-D161-CF907563815C}"/>
              </a:ext>
            </a:extLst>
          </p:cNvPr>
          <p:cNvSpPr/>
          <p:nvPr/>
        </p:nvSpPr>
        <p:spPr>
          <a:xfrm flipV="1">
            <a:off x="838200" y="6425188"/>
            <a:ext cx="10825683" cy="45719"/>
          </a:xfrm>
          <a:prstGeom prst="rect">
            <a:avLst/>
          </a:prstGeom>
          <a:solidFill>
            <a:srgbClr val="4B96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E3B8CA-EB50-095E-51AF-AAB7BCF48882}"/>
              </a:ext>
            </a:extLst>
          </p:cNvPr>
          <p:cNvSpPr txBox="1"/>
          <p:nvPr/>
        </p:nvSpPr>
        <p:spPr>
          <a:xfrm>
            <a:off x="838199" y="676827"/>
            <a:ext cx="8030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STOLZ Examples of Optimisation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72E9C4-17E2-A45C-016A-83668AEE27DF}"/>
              </a:ext>
            </a:extLst>
          </p:cNvPr>
          <p:cNvSpPr txBox="1"/>
          <p:nvPr/>
        </p:nvSpPr>
        <p:spPr>
          <a:xfrm>
            <a:off x="9272115" y="6535214"/>
            <a:ext cx="8030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STOLZ Functional Safety Support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EE5633-89E5-5B32-BDBD-107330BDC464}"/>
              </a:ext>
            </a:extLst>
          </p:cNvPr>
          <p:cNvSpPr txBox="1"/>
          <p:nvPr/>
        </p:nvSpPr>
        <p:spPr>
          <a:xfrm>
            <a:off x="851264" y="1154478"/>
            <a:ext cx="6149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/>
          </a:p>
          <a:p>
            <a:r>
              <a:rPr lang="en-GB" sz="1200" b="1" dirty="0"/>
              <a:t>Segmented Testing Approach – Principle to revile any undetected dangerous failures</a:t>
            </a:r>
          </a:p>
          <a:p>
            <a:endParaRPr lang="en-GB" sz="1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8EFE62-6D7E-CD51-AD61-7E547C6DD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784" y="1963404"/>
            <a:ext cx="8582808" cy="36984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BDDCD7-43E2-B57E-0379-A465921FEAD9}"/>
              </a:ext>
            </a:extLst>
          </p:cNvPr>
          <p:cNvSpPr txBox="1"/>
          <p:nvPr/>
        </p:nvSpPr>
        <p:spPr>
          <a:xfrm>
            <a:off x="851264" y="4963245"/>
            <a:ext cx="29441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Notes:</a:t>
            </a:r>
          </a:p>
          <a:p>
            <a:pPr marL="228600" indent="-228600">
              <a:buAutoNum type="arabicPeriod"/>
            </a:pPr>
            <a:r>
              <a:rPr lang="en-GB" sz="1200" dirty="0"/>
              <a:t>Any specific device checks from the manufactures safety manual to be completed first.</a:t>
            </a:r>
          </a:p>
          <a:p>
            <a:pPr marL="228600" indent="-228600">
              <a:buAutoNum type="arabicPeriod"/>
            </a:pPr>
            <a:r>
              <a:rPr lang="en-GB" sz="1200" dirty="0"/>
              <a:t>Calibration of sensors second.</a:t>
            </a:r>
          </a:p>
          <a:p>
            <a:pPr marL="228600" indent="-228600">
              <a:buAutoNum type="arabicPeriod"/>
            </a:pPr>
            <a:r>
              <a:rPr lang="en-GB" sz="1200" dirty="0"/>
              <a:t>Conclude with SIF function check as per procedure.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37DDA5-A6B1-E00C-B867-FF73AB25D329}"/>
              </a:ext>
            </a:extLst>
          </p:cNvPr>
          <p:cNvSpPr/>
          <p:nvPr/>
        </p:nvSpPr>
        <p:spPr>
          <a:xfrm flipV="1">
            <a:off x="892713" y="1602630"/>
            <a:ext cx="10825683" cy="45719"/>
          </a:xfrm>
          <a:prstGeom prst="rect">
            <a:avLst/>
          </a:prstGeom>
          <a:solidFill>
            <a:srgbClr val="4B96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629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680C4-1EF6-E79A-99D7-AB32CD95F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background with white letters&#10;&#10;Description automatically generated">
            <a:extLst>
              <a:ext uri="{FF2B5EF4-FFF2-40B4-BE49-F238E27FC236}">
                <a16:creationId xmlns:a16="http://schemas.microsoft.com/office/drawing/2014/main" id="{B5A36D06-CDF9-65AA-AD6C-418E04A130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735" y="322786"/>
            <a:ext cx="2356661" cy="132556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99A042-AC57-B7CB-A2FF-041DCEEBA9B3}"/>
              </a:ext>
            </a:extLst>
          </p:cNvPr>
          <p:cNvSpPr/>
          <p:nvPr/>
        </p:nvSpPr>
        <p:spPr>
          <a:xfrm flipV="1">
            <a:off x="838200" y="6425188"/>
            <a:ext cx="10825683" cy="45719"/>
          </a:xfrm>
          <a:prstGeom prst="rect">
            <a:avLst/>
          </a:prstGeom>
          <a:solidFill>
            <a:srgbClr val="4B96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505177-86E7-7A5C-D02F-E3A3F3AA3F19}"/>
              </a:ext>
            </a:extLst>
          </p:cNvPr>
          <p:cNvSpPr txBox="1"/>
          <p:nvPr/>
        </p:nvSpPr>
        <p:spPr>
          <a:xfrm>
            <a:off x="838199" y="676827"/>
            <a:ext cx="8030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/>
              <a:t>STOLZ Examples of Optimisation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D005A4-0135-2EBB-C565-547489CFABDE}"/>
              </a:ext>
            </a:extLst>
          </p:cNvPr>
          <p:cNvSpPr txBox="1"/>
          <p:nvPr/>
        </p:nvSpPr>
        <p:spPr>
          <a:xfrm>
            <a:off x="9272115" y="6535214"/>
            <a:ext cx="8030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STOLZ Functional Safety Support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D280BC6-9EEE-43AE-E8B5-0F75536DC654}"/>
              </a:ext>
            </a:extLst>
          </p:cNvPr>
          <p:cNvSpPr txBox="1"/>
          <p:nvPr/>
        </p:nvSpPr>
        <p:spPr>
          <a:xfrm>
            <a:off x="838199" y="1088409"/>
            <a:ext cx="6149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/>
          </a:p>
          <a:p>
            <a:r>
              <a:rPr lang="en-GB" sz="1200" b="1" dirty="0"/>
              <a:t>Reliability Calculation development</a:t>
            </a:r>
          </a:p>
          <a:p>
            <a:endParaRPr lang="en-GB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F69271-B2FB-71C5-7B43-21012CD71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748012"/>
            <a:ext cx="5992061" cy="28293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21EA4C-A010-13F3-1214-D7C2E0FAB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507" y="4742697"/>
            <a:ext cx="5258534" cy="14384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F92ED9-FE20-4ECA-B7F1-E4D110ADC2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1700" y="1796490"/>
            <a:ext cx="4380829" cy="30383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D5FDAA-009B-E49C-72B6-33340F1C85A2}"/>
              </a:ext>
            </a:extLst>
          </p:cNvPr>
          <p:cNvSpPr txBox="1"/>
          <p:nvPr/>
        </p:nvSpPr>
        <p:spPr>
          <a:xfrm>
            <a:off x="6042474" y="4855361"/>
            <a:ext cx="6149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dirty="0"/>
              <a:t>Consideration of availability of equipment from Operations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dirty="0"/>
              <a:t>Segmented testing -  breaking the loop into sensor, logic solver and final element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dirty="0"/>
              <a:t>Modelling voting configurations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dirty="0"/>
              <a:t>Device diagnostics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dirty="0"/>
              <a:t>Useful life of equipment</a:t>
            </a:r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B2E3E0-4C39-EF4B-C51D-93590A23A9C8}"/>
              </a:ext>
            </a:extLst>
          </p:cNvPr>
          <p:cNvSpPr/>
          <p:nvPr/>
        </p:nvSpPr>
        <p:spPr>
          <a:xfrm flipV="1">
            <a:off x="892713" y="1623102"/>
            <a:ext cx="10825683" cy="45719"/>
          </a:xfrm>
          <a:prstGeom prst="rect">
            <a:avLst/>
          </a:prstGeom>
          <a:solidFill>
            <a:srgbClr val="4B96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532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64857BB23EE64190E4FD4F25B80E04" ma:contentTypeVersion="12" ma:contentTypeDescription="Create a new document." ma:contentTypeScope="" ma:versionID="6dd56e148016d38e83120a884ddbed10">
  <xsd:schema xmlns:xsd="http://www.w3.org/2001/XMLSchema" xmlns:xs="http://www.w3.org/2001/XMLSchema" xmlns:p="http://schemas.microsoft.com/office/2006/metadata/properties" xmlns:ns2="81449809-20f4-458a-9634-4b62ce560f63" xmlns:ns3="5d0a2399-45dc-4807-a7d3-3b910093fbf0" targetNamespace="http://schemas.microsoft.com/office/2006/metadata/properties" ma:root="true" ma:fieldsID="7fdf2449c79f4c20d114a26e49372fb2" ns2:_="" ns3:_="">
    <xsd:import namespace="81449809-20f4-458a-9634-4b62ce560f63"/>
    <xsd:import namespace="5d0a2399-45dc-4807-a7d3-3b910093fb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49809-20f4-458a-9634-4b62ce560f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531b3fc-6213-4ef7-bb2d-647b7cb1ff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a2399-45dc-4807-a7d3-3b910093fbf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a5f1f6f-9eed-41ca-a6ab-f289e4e9502e}" ma:internalName="TaxCatchAll" ma:showField="CatchAllData" ma:web="5d0a2399-45dc-4807-a7d3-3b910093fb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449809-20f4-458a-9634-4b62ce560f63">
      <Terms xmlns="http://schemas.microsoft.com/office/infopath/2007/PartnerControls"/>
    </lcf76f155ced4ddcb4097134ff3c332f>
    <TaxCatchAll xmlns="5d0a2399-45dc-4807-a7d3-3b910093fbf0" xsi:nil="true"/>
  </documentManagement>
</p:properties>
</file>

<file path=customXml/itemProps1.xml><?xml version="1.0" encoding="utf-8"?>
<ds:datastoreItem xmlns:ds="http://schemas.openxmlformats.org/officeDocument/2006/customXml" ds:itemID="{9474F409-044C-4C7F-AAF2-9F76B6FAC98A}"/>
</file>

<file path=customXml/itemProps2.xml><?xml version="1.0" encoding="utf-8"?>
<ds:datastoreItem xmlns:ds="http://schemas.openxmlformats.org/officeDocument/2006/customXml" ds:itemID="{C5F06CEA-90C8-4BC2-9656-06F3E05DC59A}"/>
</file>

<file path=customXml/itemProps3.xml><?xml version="1.0" encoding="utf-8"?>
<ds:datastoreItem xmlns:ds="http://schemas.openxmlformats.org/officeDocument/2006/customXml" ds:itemID="{7D8A6369-2003-4C8E-8146-9F5028D705F2}"/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529</Words>
  <Application>Microsoft Office PowerPoint</Application>
  <PresentationFormat>Widescreen</PresentationFormat>
  <Paragraphs>125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Neal Bee</dc:creator>
  <cp:lastModifiedBy>Neal Bee</cp:lastModifiedBy>
  <cp:revision>20</cp:revision>
  <dcterms:created xsi:type="dcterms:W3CDTF">2024-10-27T07:11:15Z</dcterms:created>
  <dcterms:modified xsi:type="dcterms:W3CDTF">2025-05-13T18:31:28Z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0x0101003764857BB23EE64190E4FD4F25B80E04</vt:lpwstr>
  </property>
  <property fmtid="{D5CDD505-2E9C-101B-9397-08002B2CF9AE}" pid="3" name="Order">
    <vt:r8>146600</vt:r8>
  </property>
  <property fmtid="{D5CDD505-2E9C-101B-9397-08002B2CF9AE}" pid="4" name="xd_ProgID">
    <vt:lpwstr/>
  </property>
  <property fmtid="{D5CDD505-2E9C-101B-9397-08002B2CF9AE}" pid="5" name="MediaServiceImageTags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xd_Signature">
    <vt:bool>false</vt:bool>
  </property>
</Properties>
</file>