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23.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24.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25.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26.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27.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51"/>
  </p:notesMasterIdLst>
  <p:sldIdLst>
    <p:sldId id="256" r:id="rId5"/>
    <p:sldId id="278" r:id="rId6"/>
    <p:sldId id="312" r:id="rId7"/>
    <p:sldId id="311" r:id="rId8"/>
    <p:sldId id="313" r:id="rId9"/>
    <p:sldId id="315" r:id="rId10"/>
    <p:sldId id="314" r:id="rId11"/>
    <p:sldId id="257" r:id="rId12"/>
    <p:sldId id="258" r:id="rId13"/>
    <p:sldId id="259" r:id="rId14"/>
    <p:sldId id="272" r:id="rId15"/>
    <p:sldId id="336" r:id="rId16"/>
    <p:sldId id="337" r:id="rId17"/>
    <p:sldId id="276" r:id="rId18"/>
    <p:sldId id="277" r:id="rId19"/>
    <p:sldId id="333" r:id="rId20"/>
    <p:sldId id="334" r:id="rId21"/>
    <p:sldId id="279" r:id="rId22"/>
    <p:sldId id="280" r:id="rId23"/>
    <p:sldId id="281" r:id="rId24"/>
    <p:sldId id="262" r:id="rId25"/>
    <p:sldId id="292" r:id="rId26"/>
    <p:sldId id="319" r:id="rId27"/>
    <p:sldId id="329" r:id="rId28"/>
    <p:sldId id="330" r:id="rId29"/>
    <p:sldId id="324" r:id="rId30"/>
    <p:sldId id="326" r:id="rId31"/>
    <p:sldId id="328" r:id="rId32"/>
    <p:sldId id="332" r:id="rId33"/>
    <p:sldId id="338" r:id="rId34"/>
    <p:sldId id="345" r:id="rId35"/>
    <p:sldId id="344" r:id="rId36"/>
    <p:sldId id="339" r:id="rId37"/>
    <p:sldId id="263" r:id="rId38"/>
    <p:sldId id="340" r:id="rId39"/>
    <p:sldId id="260" r:id="rId40"/>
    <p:sldId id="346" r:id="rId41"/>
    <p:sldId id="348" r:id="rId42"/>
    <p:sldId id="282" r:id="rId43"/>
    <p:sldId id="283" r:id="rId44"/>
    <p:sldId id="284" r:id="rId45"/>
    <p:sldId id="285" r:id="rId46"/>
    <p:sldId id="341" r:id="rId47"/>
    <p:sldId id="271" r:id="rId48"/>
    <p:sldId id="342" r:id="rId49"/>
    <p:sldId id="273" r:id="rId50"/>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74" d="100"/>
          <a:sy n="74" d="100"/>
        </p:scale>
        <p:origin x="184" y="56"/>
      </p:cViewPr>
      <p:guideLst/>
    </p:cSldViewPr>
  </p:slideViewPr>
  <p:notesTextViewPr>
    <p:cViewPr>
      <p:scale>
        <a:sx n="1" d="1"/>
        <a:sy n="1" d="1"/>
      </p:scale>
      <p:origin x="0" y="0"/>
    </p:cViewPr>
  </p:notesTextViewPr>
  <p:notesViewPr>
    <p:cSldViewPr snapToGrid="0">
      <p:cViewPr varScale="1">
        <p:scale>
          <a:sx n="60" d="100"/>
          <a:sy n="60" d="100"/>
        </p:scale>
        <p:origin x="2500" y="6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816EFB5-6F30-4777-82EE-FF060FC2358C}"/>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CA"/>
          </a:p>
        </p:txBody>
      </p:sp>
      <p:sp>
        <p:nvSpPr>
          <p:cNvPr id="3" name="Espace réservé de la date 2">
            <a:extLst>
              <a:ext uri="{FF2B5EF4-FFF2-40B4-BE49-F238E27FC236}">
                <a16:creationId xmlns:a16="http://schemas.microsoft.com/office/drawing/2014/main" id="{B8792FBD-EEFB-4809-927B-AAB7A707110E}"/>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48C7D9F-0E9D-4C51-9FB6-A632CD7C356E}" type="datetimeFigureOut">
              <a:rPr lang="fr-CA" smtClean="0"/>
              <a:t>2026-04-20</a:t>
            </a:fld>
            <a:endParaRPr lang="fr-CA"/>
          </a:p>
        </p:txBody>
      </p:sp>
      <p:sp>
        <p:nvSpPr>
          <p:cNvPr id="4" name="Espace réservé de l'image des diapositives 3">
            <a:extLst>
              <a:ext uri="{FF2B5EF4-FFF2-40B4-BE49-F238E27FC236}">
                <a16:creationId xmlns:a16="http://schemas.microsoft.com/office/drawing/2014/main" id="{B011B576-2E87-4ADD-99FD-A8225177C7FD}"/>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a:extLst>
              <a:ext uri="{FF2B5EF4-FFF2-40B4-BE49-F238E27FC236}">
                <a16:creationId xmlns:a16="http://schemas.microsoft.com/office/drawing/2014/main" id="{757E73F8-57AD-41A9-9CDE-AE364BC1DE9A}"/>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a:extLst>
              <a:ext uri="{FF2B5EF4-FFF2-40B4-BE49-F238E27FC236}">
                <a16:creationId xmlns:a16="http://schemas.microsoft.com/office/drawing/2014/main" id="{F0CC170D-9669-4E43-B123-C60F20E448B3}"/>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a:extLst>
              <a:ext uri="{FF2B5EF4-FFF2-40B4-BE49-F238E27FC236}">
                <a16:creationId xmlns:a16="http://schemas.microsoft.com/office/drawing/2014/main" id="{89F686B3-FEF1-4FE4-AEE1-54E1C86691AF}"/>
              </a:ext>
            </a:extLst>
          </p:cNvPr>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8054F1F-C6A5-4A0E-9788-673CF95A2F89}" type="slidenum">
              <a:rPr lang="fr-CA" smtClean="0"/>
              <a:t>‹N°›</a:t>
            </a:fld>
            <a:endParaRPr lang="fr-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1</a:t>
            </a:fld>
            <a:endParaRPr lang="fr-CA"/>
          </a:p>
        </p:txBody>
      </p:sp>
    </p:spTree>
    <p:extLst>
      <p:ext uri="{BB962C8B-B14F-4D97-AF65-F5344CB8AC3E}">
        <p14:creationId xmlns:p14="http://schemas.microsoft.com/office/powerpoint/2010/main" val="812531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F7D6EF42-F349-C937-5530-8CCCE9FC6ED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FD01A16-1622-42DB-A5F9-2590F6EF8C88}" type="slidenum">
              <a:rPr lang="fr-CA" altLang="fr-FR"/>
              <a:pPr>
                <a:spcBef>
                  <a:spcPct val="0"/>
                </a:spcBef>
              </a:pPr>
              <a:t>10</a:t>
            </a:fld>
            <a:endParaRPr lang="fr-CA" altLang="fr-FR"/>
          </a:p>
        </p:txBody>
      </p:sp>
      <p:sp>
        <p:nvSpPr>
          <p:cNvPr id="12291" name="Rectangle 2">
            <a:extLst>
              <a:ext uri="{FF2B5EF4-FFF2-40B4-BE49-F238E27FC236}">
                <a16:creationId xmlns:a16="http://schemas.microsoft.com/office/drawing/2014/main" id="{38AFEB22-6E6F-6ADC-9F00-E5662CDBE1ED}"/>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AF62EBE8-CFC2-0C65-7EC1-00D85F7DDFD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30D719FF-8BBC-1156-61A5-129D8C78B17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8615A9B-2755-4AE8-82E6-7CF07A6B4E28}" type="slidenum">
              <a:rPr lang="fr-CA" altLang="fr-FR"/>
              <a:pPr>
                <a:spcBef>
                  <a:spcPct val="0"/>
                </a:spcBef>
              </a:pPr>
              <a:t>11</a:t>
            </a:fld>
            <a:endParaRPr lang="fr-CA" altLang="fr-FR"/>
          </a:p>
        </p:txBody>
      </p:sp>
      <p:sp>
        <p:nvSpPr>
          <p:cNvPr id="38915" name="Rectangle 2">
            <a:extLst>
              <a:ext uri="{FF2B5EF4-FFF2-40B4-BE49-F238E27FC236}">
                <a16:creationId xmlns:a16="http://schemas.microsoft.com/office/drawing/2014/main" id="{027B2218-E8C1-06CE-9724-66BA67A60809}"/>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9D1C8C82-7C20-C92C-6B74-43C146D554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52B87-B467-1057-BECC-1995C3EE4CCC}"/>
            </a:ext>
          </a:extLst>
        </p:cNvPr>
        <p:cNvGrpSpPr/>
        <p:nvPr/>
      </p:nvGrpSpPr>
      <p:grpSpPr>
        <a:xfrm>
          <a:off x="0" y="0"/>
          <a:ext cx="0" cy="0"/>
          <a:chOff x="0" y="0"/>
          <a:chExt cx="0" cy="0"/>
        </a:xfrm>
      </p:grpSpPr>
      <p:sp>
        <p:nvSpPr>
          <p:cNvPr id="38914" name="Rectangle 7">
            <a:extLst>
              <a:ext uri="{FF2B5EF4-FFF2-40B4-BE49-F238E27FC236}">
                <a16:creationId xmlns:a16="http://schemas.microsoft.com/office/drawing/2014/main" id="{0BB49788-1799-A5CC-C89C-04BF4BD6760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8615A9B-2755-4AE8-82E6-7CF07A6B4E28}" type="slidenum">
              <a:rPr lang="fr-CA" altLang="fr-FR"/>
              <a:pPr>
                <a:spcBef>
                  <a:spcPct val="0"/>
                </a:spcBef>
              </a:pPr>
              <a:t>12</a:t>
            </a:fld>
            <a:endParaRPr lang="fr-CA" altLang="fr-FR"/>
          </a:p>
        </p:txBody>
      </p:sp>
      <p:sp>
        <p:nvSpPr>
          <p:cNvPr id="38915" name="Rectangle 2">
            <a:extLst>
              <a:ext uri="{FF2B5EF4-FFF2-40B4-BE49-F238E27FC236}">
                <a16:creationId xmlns:a16="http://schemas.microsoft.com/office/drawing/2014/main" id="{7E48692A-9521-A8E3-B3E2-3BA908E4E802}"/>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D35AFEF9-949A-95C6-1964-D76285F5D68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extLst>
      <p:ext uri="{BB962C8B-B14F-4D97-AF65-F5344CB8AC3E}">
        <p14:creationId xmlns:p14="http://schemas.microsoft.com/office/powerpoint/2010/main" val="26044586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AFA16-74E9-A545-6FCE-DB46AE041DFB}"/>
            </a:ext>
          </a:extLst>
        </p:cNvPr>
        <p:cNvGrpSpPr/>
        <p:nvPr/>
      </p:nvGrpSpPr>
      <p:grpSpPr>
        <a:xfrm>
          <a:off x="0" y="0"/>
          <a:ext cx="0" cy="0"/>
          <a:chOff x="0" y="0"/>
          <a:chExt cx="0" cy="0"/>
        </a:xfrm>
      </p:grpSpPr>
      <p:sp>
        <p:nvSpPr>
          <p:cNvPr id="38914" name="Rectangle 7">
            <a:extLst>
              <a:ext uri="{FF2B5EF4-FFF2-40B4-BE49-F238E27FC236}">
                <a16:creationId xmlns:a16="http://schemas.microsoft.com/office/drawing/2014/main" id="{F840E807-A86A-3311-AAC6-603B6C0141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8615A9B-2755-4AE8-82E6-7CF07A6B4E28}" type="slidenum">
              <a:rPr lang="fr-CA" altLang="fr-FR"/>
              <a:pPr>
                <a:spcBef>
                  <a:spcPct val="0"/>
                </a:spcBef>
              </a:pPr>
              <a:t>13</a:t>
            </a:fld>
            <a:endParaRPr lang="fr-CA" altLang="fr-FR"/>
          </a:p>
        </p:txBody>
      </p:sp>
      <p:sp>
        <p:nvSpPr>
          <p:cNvPr id="38915" name="Rectangle 2">
            <a:extLst>
              <a:ext uri="{FF2B5EF4-FFF2-40B4-BE49-F238E27FC236}">
                <a16:creationId xmlns:a16="http://schemas.microsoft.com/office/drawing/2014/main" id="{46468848-0662-0E08-3262-318BF03C56FA}"/>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95321AC0-B7C4-5CD2-05AC-31599AF11B0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extLst>
      <p:ext uri="{BB962C8B-B14F-4D97-AF65-F5344CB8AC3E}">
        <p14:creationId xmlns:p14="http://schemas.microsoft.com/office/powerpoint/2010/main" val="14979941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957976D1-27E3-6898-A8AD-2367E272DEE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415B281-76D5-4286-8B5F-694362AF34A0}" type="slidenum">
              <a:rPr lang="fr-CA" altLang="fr-FR"/>
              <a:pPr>
                <a:spcBef>
                  <a:spcPct val="0"/>
                </a:spcBef>
              </a:pPr>
              <a:t>14</a:t>
            </a:fld>
            <a:endParaRPr lang="fr-CA" altLang="fr-FR"/>
          </a:p>
        </p:txBody>
      </p:sp>
      <p:sp>
        <p:nvSpPr>
          <p:cNvPr id="14339" name="Rectangle 2">
            <a:extLst>
              <a:ext uri="{FF2B5EF4-FFF2-40B4-BE49-F238E27FC236}">
                <a16:creationId xmlns:a16="http://schemas.microsoft.com/office/drawing/2014/main" id="{8DF27B90-319C-BEC7-A0FC-66222E258191}"/>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B1E87099-745C-2BA0-FF07-F278D37020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E84803E7-EA65-66DF-D58F-8551FBF303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ACFF4BF-07ED-4999-B35B-F21F534445DD}" type="slidenum">
              <a:rPr lang="fr-CA" altLang="fr-FR"/>
              <a:pPr>
                <a:spcBef>
                  <a:spcPct val="0"/>
                </a:spcBef>
              </a:pPr>
              <a:t>15</a:t>
            </a:fld>
            <a:endParaRPr lang="fr-CA" altLang="fr-FR"/>
          </a:p>
        </p:txBody>
      </p:sp>
      <p:sp>
        <p:nvSpPr>
          <p:cNvPr id="16387" name="Rectangle 2">
            <a:extLst>
              <a:ext uri="{FF2B5EF4-FFF2-40B4-BE49-F238E27FC236}">
                <a16:creationId xmlns:a16="http://schemas.microsoft.com/office/drawing/2014/main" id="{D04DA18E-AC80-F177-97AC-FC138B2EA175}"/>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69250114-EB0B-CD07-D3B4-085E5FD4363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510411F4-C2E4-ACB2-035C-BB31230CADC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CC40A8D-9642-48D3-8E14-6664515C97AC}" type="slidenum">
              <a:rPr lang="fr-CA" altLang="fr-FR"/>
              <a:pPr>
                <a:spcBef>
                  <a:spcPct val="0"/>
                </a:spcBef>
              </a:pPr>
              <a:t>16</a:t>
            </a:fld>
            <a:endParaRPr lang="fr-CA" altLang="fr-FR"/>
          </a:p>
        </p:txBody>
      </p:sp>
      <p:sp>
        <p:nvSpPr>
          <p:cNvPr id="18435" name="Rectangle 2">
            <a:extLst>
              <a:ext uri="{FF2B5EF4-FFF2-40B4-BE49-F238E27FC236}">
                <a16:creationId xmlns:a16="http://schemas.microsoft.com/office/drawing/2014/main" id="{8E2B1605-622D-6020-E3D1-FB0A52BBB319}"/>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D335E60E-B715-C51A-0416-4BBA732B8C6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FCA2E9A3-8ED7-3C63-DBB6-569C4B51E6F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1C90090-3D9C-4739-A97B-FCDA4E9C470D}" type="slidenum">
              <a:rPr lang="fr-CA" altLang="fr-FR"/>
              <a:pPr>
                <a:spcBef>
                  <a:spcPct val="0"/>
                </a:spcBef>
              </a:pPr>
              <a:t>17</a:t>
            </a:fld>
            <a:endParaRPr lang="fr-CA" altLang="fr-FR"/>
          </a:p>
        </p:txBody>
      </p:sp>
      <p:sp>
        <p:nvSpPr>
          <p:cNvPr id="34819" name="Rectangle 2">
            <a:extLst>
              <a:ext uri="{FF2B5EF4-FFF2-40B4-BE49-F238E27FC236}">
                <a16:creationId xmlns:a16="http://schemas.microsoft.com/office/drawing/2014/main" id="{9D101C44-6891-9225-3569-F5DADDADE62B}"/>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0572569C-9CB0-8ADF-1A47-23F8A53F96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04248904-9D4F-7E18-029F-C77E617FBA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4FCB351-42D0-4393-A800-7977B9E732EC}" type="slidenum">
              <a:rPr lang="fr-CA" altLang="fr-FR"/>
              <a:pPr>
                <a:spcBef>
                  <a:spcPct val="0"/>
                </a:spcBef>
              </a:pPr>
              <a:t>18</a:t>
            </a:fld>
            <a:endParaRPr lang="fr-CA" altLang="fr-FR"/>
          </a:p>
        </p:txBody>
      </p:sp>
      <p:sp>
        <p:nvSpPr>
          <p:cNvPr id="20483" name="Rectangle 2">
            <a:extLst>
              <a:ext uri="{FF2B5EF4-FFF2-40B4-BE49-F238E27FC236}">
                <a16:creationId xmlns:a16="http://schemas.microsoft.com/office/drawing/2014/main" id="{F582E3B7-DC26-9466-362B-DCD8BCEDFADC}"/>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70EB03E4-AE90-730C-30AC-E1E22C7F744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14BE9981-781D-C208-AAF2-B5407DC41E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53BCEE0-EEF4-468A-B93E-E29845EC6364}" type="slidenum">
              <a:rPr lang="fr-CA" altLang="fr-FR"/>
              <a:pPr>
                <a:spcBef>
                  <a:spcPct val="0"/>
                </a:spcBef>
              </a:pPr>
              <a:t>19</a:t>
            </a:fld>
            <a:endParaRPr lang="fr-CA" altLang="fr-FR"/>
          </a:p>
        </p:txBody>
      </p:sp>
      <p:sp>
        <p:nvSpPr>
          <p:cNvPr id="22531" name="Rectangle 2">
            <a:extLst>
              <a:ext uri="{FF2B5EF4-FFF2-40B4-BE49-F238E27FC236}">
                <a16:creationId xmlns:a16="http://schemas.microsoft.com/office/drawing/2014/main" id="{BBDEC228-7248-47A2-530F-D1EEF34CB1C8}"/>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04D8E457-47F6-DB6B-6E8B-DCF8B78015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2</a:t>
            </a:fld>
            <a:endParaRPr lang="fr-CA"/>
          </a:p>
        </p:txBody>
      </p:sp>
    </p:spTree>
    <p:extLst>
      <p:ext uri="{BB962C8B-B14F-4D97-AF65-F5344CB8AC3E}">
        <p14:creationId xmlns:p14="http://schemas.microsoft.com/office/powerpoint/2010/main" val="14464464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B8C9467C-D7C0-7C20-1580-E920E6F77EA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3DB5F07-8266-4198-815A-D91D2484393E}" type="slidenum">
              <a:rPr lang="fr-CA" altLang="fr-FR"/>
              <a:pPr>
                <a:spcBef>
                  <a:spcPct val="0"/>
                </a:spcBef>
              </a:pPr>
              <a:t>20</a:t>
            </a:fld>
            <a:endParaRPr lang="fr-CA" altLang="fr-FR"/>
          </a:p>
        </p:txBody>
      </p:sp>
      <p:sp>
        <p:nvSpPr>
          <p:cNvPr id="24579" name="Rectangle 2">
            <a:extLst>
              <a:ext uri="{FF2B5EF4-FFF2-40B4-BE49-F238E27FC236}">
                <a16:creationId xmlns:a16="http://schemas.microsoft.com/office/drawing/2014/main" id="{ED814DAC-1686-961E-6720-CF197D368FEF}"/>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66B3483F-F477-8F85-5D32-037B958AA3D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DFE4878C-05A0-3EFB-A62C-31C23561411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775FBB7-66F3-4CDB-AB9D-72C6EFD036D5}" type="slidenum">
              <a:rPr lang="fr-CA" altLang="fr-FR"/>
              <a:pPr>
                <a:spcBef>
                  <a:spcPct val="0"/>
                </a:spcBef>
              </a:pPr>
              <a:t>21</a:t>
            </a:fld>
            <a:endParaRPr lang="fr-CA" altLang="fr-FR"/>
          </a:p>
        </p:txBody>
      </p:sp>
      <p:sp>
        <p:nvSpPr>
          <p:cNvPr id="28675" name="Rectangle 2">
            <a:extLst>
              <a:ext uri="{FF2B5EF4-FFF2-40B4-BE49-F238E27FC236}">
                <a16:creationId xmlns:a16="http://schemas.microsoft.com/office/drawing/2014/main" id="{5A193482-040A-7D37-F699-79250A7E9CEC}"/>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F53B9138-4F89-8E8D-6035-44EB08C1EBC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22</a:t>
            </a:fld>
            <a:endParaRPr lang="fr-CA"/>
          </a:p>
        </p:txBody>
      </p:sp>
    </p:spTree>
    <p:extLst>
      <p:ext uri="{BB962C8B-B14F-4D97-AF65-F5344CB8AC3E}">
        <p14:creationId xmlns:p14="http://schemas.microsoft.com/office/powerpoint/2010/main" val="35298726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23</a:t>
            </a:fld>
            <a:endParaRPr lang="fr-CA"/>
          </a:p>
        </p:txBody>
      </p:sp>
    </p:spTree>
    <p:extLst>
      <p:ext uri="{BB962C8B-B14F-4D97-AF65-F5344CB8AC3E}">
        <p14:creationId xmlns:p14="http://schemas.microsoft.com/office/powerpoint/2010/main" val="19708194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24</a:t>
            </a:fld>
            <a:endParaRPr lang="fr-CA"/>
          </a:p>
        </p:txBody>
      </p:sp>
    </p:spTree>
    <p:extLst>
      <p:ext uri="{BB962C8B-B14F-4D97-AF65-F5344CB8AC3E}">
        <p14:creationId xmlns:p14="http://schemas.microsoft.com/office/powerpoint/2010/main" val="11524575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25</a:t>
            </a:fld>
            <a:endParaRPr lang="fr-CA"/>
          </a:p>
        </p:txBody>
      </p:sp>
    </p:spTree>
    <p:extLst>
      <p:ext uri="{BB962C8B-B14F-4D97-AF65-F5344CB8AC3E}">
        <p14:creationId xmlns:p14="http://schemas.microsoft.com/office/powerpoint/2010/main" val="17171394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26</a:t>
            </a:fld>
            <a:endParaRPr lang="fr-CA"/>
          </a:p>
        </p:txBody>
      </p:sp>
    </p:spTree>
    <p:extLst>
      <p:ext uri="{BB962C8B-B14F-4D97-AF65-F5344CB8AC3E}">
        <p14:creationId xmlns:p14="http://schemas.microsoft.com/office/powerpoint/2010/main" val="14379766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27</a:t>
            </a:fld>
            <a:endParaRPr lang="fr-CA"/>
          </a:p>
        </p:txBody>
      </p:sp>
    </p:spTree>
    <p:extLst>
      <p:ext uri="{BB962C8B-B14F-4D97-AF65-F5344CB8AC3E}">
        <p14:creationId xmlns:p14="http://schemas.microsoft.com/office/powerpoint/2010/main" val="16525618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28</a:t>
            </a:fld>
            <a:endParaRPr lang="fr-CA"/>
          </a:p>
        </p:txBody>
      </p:sp>
    </p:spTree>
    <p:extLst>
      <p:ext uri="{BB962C8B-B14F-4D97-AF65-F5344CB8AC3E}">
        <p14:creationId xmlns:p14="http://schemas.microsoft.com/office/powerpoint/2010/main" val="33941873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29</a:t>
            </a:fld>
            <a:endParaRPr lang="fr-CA"/>
          </a:p>
        </p:txBody>
      </p:sp>
    </p:spTree>
    <p:extLst>
      <p:ext uri="{BB962C8B-B14F-4D97-AF65-F5344CB8AC3E}">
        <p14:creationId xmlns:p14="http://schemas.microsoft.com/office/powerpoint/2010/main" val="374732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3</a:t>
            </a:fld>
            <a:endParaRPr lang="fr-CA"/>
          </a:p>
        </p:txBody>
      </p:sp>
    </p:spTree>
    <p:extLst>
      <p:ext uri="{BB962C8B-B14F-4D97-AF65-F5344CB8AC3E}">
        <p14:creationId xmlns:p14="http://schemas.microsoft.com/office/powerpoint/2010/main" val="606057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30</a:t>
            </a:fld>
            <a:endParaRPr lang="fr-CA"/>
          </a:p>
        </p:txBody>
      </p:sp>
    </p:spTree>
    <p:extLst>
      <p:ext uri="{BB962C8B-B14F-4D97-AF65-F5344CB8AC3E}">
        <p14:creationId xmlns:p14="http://schemas.microsoft.com/office/powerpoint/2010/main" val="14849238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31</a:t>
            </a:fld>
            <a:endParaRPr lang="fr-CA"/>
          </a:p>
        </p:txBody>
      </p:sp>
    </p:spTree>
    <p:extLst>
      <p:ext uri="{BB962C8B-B14F-4D97-AF65-F5344CB8AC3E}">
        <p14:creationId xmlns:p14="http://schemas.microsoft.com/office/powerpoint/2010/main" val="36166232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32</a:t>
            </a:fld>
            <a:endParaRPr lang="fr-CA"/>
          </a:p>
        </p:txBody>
      </p:sp>
    </p:spTree>
    <p:extLst>
      <p:ext uri="{BB962C8B-B14F-4D97-AF65-F5344CB8AC3E}">
        <p14:creationId xmlns:p14="http://schemas.microsoft.com/office/powerpoint/2010/main" val="7608746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Exemples de VCS :</a:t>
            </a:r>
            <a:endParaRPr lang="fr-FR" dirty="0"/>
          </a:p>
          <a:p>
            <a:r>
              <a:rPr lang="fr-FR" dirty="0"/>
              <a:t>Commentaires suggestifs</a:t>
            </a:r>
          </a:p>
          <a:p>
            <a:r>
              <a:rPr lang="fr-FR" dirty="0"/>
              <a:t>Touchers non sollicités</a:t>
            </a:r>
          </a:p>
          <a:p>
            <a:r>
              <a:rPr lang="fr-FR" dirty="0"/>
              <a:t>Blagues sexuelles</a:t>
            </a:r>
          </a:p>
          <a:p>
            <a:r>
              <a:rPr lang="fr-FR" dirty="0"/>
              <a:t>Partage non consenti de contenu à caractère sexuel</a:t>
            </a:r>
          </a:p>
          <a:p>
            <a:endParaRPr lang="fr-CA" dirty="0"/>
          </a:p>
        </p:txBody>
      </p:sp>
      <p:sp>
        <p:nvSpPr>
          <p:cNvPr id="4" name="Espace réservé de la date 3"/>
          <p:cNvSpPr>
            <a:spLocks noGrp="1"/>
          </p:cNvSpPr>
          <p:nvPr>
            <p:ph type="dt" idx="1"/>
          </p:nvPr>
        </p:nvSpPr>
        <p:spPr/>
        <p:txBody>
          <a:bodyPr/>
          <a:lstStyle/>
          <a:p>
            <a:pPr rtl="0"/>
            <a:fld id="{6C8E9CB9-4975-4E3B-BA9A-E83764C2A288}" type="datetime1">
              <a:rPr lang="fr-FR" smtClean="0"/>
              <a:t>20/04/2026</a:t>
            </a:fld>
            <a:endParaRPr lang="en-US"/>
          </a:p>
        </p:txBody>
      </p:sp>
      <p:sp>
        <p:nvSpPr>
          <p:cNvPr id="5" name="Espace réservé du numéro de diapositive 4"/>
          <p:cNvSpPr>
            <a:spLocks noGrp="1"/>
          </p:cNvSpPr>
          <p:nvPr>
            <p:ph type="sldNum" sz="quarter" idx="5"/>
          </p:nvPr>
        </p:nvSpPr>
        <p:spPr/>
        <p:txBody>
          <a:bodyPr/>
          <a:lstStyle/>
          <a:p>
            <a:pPr rtl="0"/>
            <a:fld id="{9C2B151B-D7D1-48E5-8230-5AADBC794F88}" type="slidenum">
              <a:rPr lang="en-US" smtClean="0"/>
              <a:t>33</a:t>
            </a:fld>
            <a:endParaRPr lang="en-US"/>
          </a:p>
        </p:txBody>
      </p:sp>
    </p:spTree>
    <p:extLst>
      <p:ext uri="{BB962C8B-B14F-4D97-AF65-F5344CB8AC3E}">
        <p14:creationId xmlns:p14="http://schemas.microsoft.com/office/powerpoint/2010/main" val="24925757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34</a:t>
            </a:fld>
            <a:endParaRPr lang="fr-CA"/>
          </a:p>
        </p:txBody>
      </p:sp>
    </p:spTree>
    <p:extLst>
      <p:ext uri="{BB962C8B-B14F-4D97-AF65-F5344CB8AC3E}">
        <p14:creationId xmlns:p14="http://schemas.microsoft.com/office/powerpoint/2010/main" val="31337405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35</a:t>
            </a:fld>
            <a:endParaRPr lang="fr-CA"/>
          </a:p>
        </p:txBody>
      </p:sp>
    </p:spTree>
    <p:extLst>
      <p:ext uri="{BB962C8B-B14F-4D97-AF65-F5344CB8AC3E}">
        <p14:creationId xmlns:p14="http://schemas.microsoft.com/office/powerpoint/2010/main" val="21229384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36</a:t>
            </a:fld>
            <a:endParaRPr lang="fr-CA"/>
          </a:p>
        </p:txBody>
      </p:sp>
    </p:spTree>
    <p:extLst>
      <p:ext uri="{BB962C8B-B14F-4D97-AF65-F5344CB8AC3E}">
        <p14:creationId xmlns:p14="http://schemas.microsoft.com/office/powerpoint/2010/main" val="7690152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E doit prendre mesure faire prévention et tout autre mesure prévu par règlement</a:t>
            </a:r>
          </a:p>
        </p:txBody>
      </p:sp>
      <p:sp>
        <p:nvSpPr>
          <p:cNvPr id="4" name="Espace réservé du numéro de diapositive 3"/>
          <p:cNvSpPr>
            <a:spLocks noGrp="1"/>
          </p:cNvSpPr>
          <p:nvPr>
            <p:ph type="sldNum" sz="quarter" idx="5"/>
          </p:nvPr>
        </p:nvSpPr>
        <p:spPr/>
        <p:txBody>
          <a:bodyPr/>
          <a:lstStyle/>
          <a:p>
            <a:fld id="{2C124A5F-1602-4DF8-9C06-D66B1603A24A}" type="slidenum">
              <a:rPr lang="fr-CA" smtClean="0"/>
              <a:t>37</a:t>
            </a:fld>
            <a:endParaRPr lang="fr-CA"/>
          </a:p>
        </p:txBody>
      </p:sp>
    </p:spTree>
    <p:extLst>
      <p:ext uri="{BB962C8B-B14F-4D97-AF65-F5344CB8AC3E}">
        <p14:creationId xmlns:p14="http://schemas.microsoft.com/office/powerpoint/2010/main" val="110387366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38</a:t>
            </a:fld>
            <a:endParaRPr lang="fr-CA"/>
          </a:p>
        </p:txBody>
      </p:sp>
    </p:spTree>
    <p:extLst>
      <p:ext uri="{BB962C8B-B14F-4D97-AF65-F5344CB8AC3E}">
        <p14:creationId xmlns:p14="http://schemas.microsoft.com/office/powerpoint/2010/main" val="350245416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39</a:t>
            </a:fld>
            <a:endParaRPr lang="fr-CA"/>
          </a:p>
        </p:txBody>
      </p:sp>
    </p:spTree>
    <p:extLst>
      <p:ext uri="{BB962C8B-B14F-4D97-AF65-F5344CB8AC3E}">
        <p14:creationId xmlns:p14="http://schemas.microsoft.com/office/powerpoint/2010/main" val="2103744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4</a:t>
            </a:fld>
            <a:endParaRPr lang="fr-CA"/>
          </a:p>
        </p:txBody>
      </p:sp>
    </p:spTree>
    <p:extLst>
      <p:ext uri="{BB962C8B-B14F-4D97-AF65-F5344CB8AC3E}">
        <p14:creationId xmlns:p14="http://schemas.microsoft.com/office/powerpoint/2010/main" val="17787833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2C124A5F-1602-4DF8-9C06-D66B1603A24A}" type="slidenum">
              <a:rPr lang="fr-CA" smtClean="0"/>
              <a:t>40</a:t>
            </a:fld>
            <a:endParaRPr lang="fr-CA"/>
          </a:p>
        </p:txBody>
      </p:sp>
    </p:spTree>
    <p:extLst>
      <p:ext uri="{BB962C8B-B14F-4D97-AF65-F5344CB8AC3E}">
        <p14:creationId xmlns:p14="http://schemas.microsoft.com/office/powerpoint/2010/main" val="310413994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41</a:t>
            </a:fld>
            <a:endParaRPr lang="fr-CA"/>
          </a:p>
        </p:txBody>
      </p:sp>
    </p:spTree>
    <p:extLst>
      <p:ext uri="{BB962C8B-B14F-4D97-AF65-F5344CB8AC3E}">
        <p14:creationId xmlns:p14="http://schemas.microsoft.com/office/powerpoint/2010/main" val="15569818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2C124A5F-1602-4DF8-9C06-D66B1603A24A}" type="slidenum">
              <a:rPr lang="fr-CA" smtClean="0"/>
              <a:t>42</a:t>
            </a:fld>
            <a:endParaRPr lang="fr-CA"/>
          </a:p>
        </p:txBody>
      </p:sp>
    </p:spTree>
    <p:extLst>
      <p:ext uri="{BB962C8B-B14F-4D97-AF65-F5344CB8AC3E}">
        <p14:creationId xmlns:p14="http://schemas.microsoft.com/office/powerpoint/2010/main" val="13375427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43</a:t>
            </a:fld>
            <a:endParaRPr lang="fr-CA"/>
          </a:p>
        </p:txBody>
      </p:sp>
    </p:spTree>
    <p:extLst>
      <p:ext uri="{BB962C8B-B14F-4D97-AF65-F5344CB8AC3E}">
        <p14:creationId xmlns:p14="http://schemas.microsoft.com/office/powerpoint/2010/main" val="358991855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a:p>
            <a:endParaRPr lang="fr-FR" dirty="0"/>
          </a:p>
          <a:p>
            <a:r>
              <a:rPr lang="fr-FR" dirty="0"/>
              <a:t>À partir des documents que tu m’as fournis (notamment le projet de règlement VCS et le rapport sur les recours), voici comment un </a:t>
            </a:r>
            <a:r>
              <a:rPr lang="fr-FR" b="1" dirty="0"/>
              <a:t>processus de plainte pour violence à caractère sexuel (VCS)</a:t>
            </a:r>
            <a:r>
              <a:rPr lang="fr-FR" dirty="0"/>
              <a:t> devrait idéalement se dérouler, en respectant les bonnes pratiques en matière de SST, de respect des droits fondamentaux et de prévention de la victimisation secondaire :</a:t>
            </a:r>
          </a:p>
          <a:p>
            <a:br>
              <a:rPr lang="fr-FR" dirty="0"/>
            </a:br>
            <a:endParaRPr lang="fr-FR" dirty="0"/>
          </a:p>
          <a:p>
            <a:r>
              <a:rPr lang="fr-FR" b="1" dirty="0"/>
              <a:t> Processus de plainte – Étapes recommandées</a:t>
            </a:r>
          </a:p>
          <a:p>
            <a:r>
              <a:rPr lang="fr-FR" b="1" dirty="0"/>
              <a:t>1. Signalement ou divulgation (facultatif)</a:t>
            </a:r>
          </a:p>
          <a:p>
            <a:r>
              <a:rPr lang="fr-FR" dirty="0"/>
              <a:t>Une personne </a:t>
            </a:r>
            <a:r>
              <a:rPr lang="fr-FR" b="1" dirty="0"/>
              <a:t>peut faire un signalement</a:t>
            </a:r>
            <a:r>
              <a:rPr lang="fr-FR" dirty="0"/>
              <a:t> verbal ou écrit </a:t>
            </a:r>
            <a:r>
              <a:rPr lang="fr-FR" b="1" dirty="0"/>
              <a:t>sans exiger d’enquête formelle</a:t>
            </a:r>
            <a:r>
              <a:rPr lang="fr-FR" dirty="0"/>
              <a:t>.</a:t>
            </a:r>
          </a:p>
          <a:p>
            <a:r>
              <a:rPr lang="fr-FR" dirty="0"/>
              <a:t>Peut servir à obtenir du soutien ou une mesure préventive.</a:t>
            </a:r>
          </a:p>
          <a:p>
            <a:r>
              <a:rPr lang="fr-FR" b="1" dirty="0"/>
              <a:t>Important :</a:t>
            </a:r>
            <a:r>
              <a:rPr lang="fr-FR" dirty="0"/>
              <a:t> ne pas confondre avec une plainte formelle. Le signalement doit être respecté comme une démarche légitime en soi.</a:t>
            </a:r>
          </a:p>
          <a:p>
            <a:r>
              <a:rPr lang="fr-FR" b="1" dirty="0"/>
              <a:t>2. Dépôt officiel d’une plainte</a:t>
            </a:r>
          </a:p>
          <a:p>
            <a:r>
              <a:rPr lang="fr-FR" b="1" dirty="0"/>
              <a:t>Écrit obligatoire</a:t>
            </a:r>
            <a:r>
              <a:rPr lang="fr-FR" dirty="0"/>
              <a:t> (selon la définition dans le règlement VCS).</a:t>
            </a:r>
          </a:p>
          <a:p>
            <a:r>
              <a:rPr lang="fr-FR" dirty="0"/>
              <a:t>Déclenche automatiquement une </a:t>
            </a:r>
            <a:r>
              <a:rPr lang="fr-FR" b="1" dirty="0"/>
              <a:t>enquête formelle</a:t>
            </a:r>
            <a:r>
              <a:rPr lang="fr-FR" dirty="0"/>
              <a:t>.</a:t>
            </a:r>
          </a:p>
          <a:p>
            <a:r>
              <a:rPr lang="fr-FR" dirty="0"/>
              <a:t>L’employeur a l’obligation de recevoir la plainte et de </a:t>
            </a:r>
            <a:r>
              <a:rPr lang="fr-FR" b="1" dirty="0"/>
              <a:t>traiter la situation de manière confidentielle et diligente</a:t>
            </a:r>
            <a:r>
              <a:rPr lang="fr-FR" dirty="0"/>
              <a:t>.</a:t>
            </a:r>
          </a:p>
          <a:p>
            <a:br>
              <a:rPr lang="fr-FR" dirty="0"/>
            </a:br>
            <a:endParaRPr lang="fr-FR" dirty="0"/>
          </a:p>
          <a:p>
            <a:r>
              <a:rPr lang="fr-FR" b="1" dirty="0"/>
              <a:t>3. Enquête impartiale et indépendante</a:t>
            </a:r>
          </a:p>
          <a:p>
            <a:r>
              <a:rPr lang="fr-FR" dirty="0"/>
              <a:t>Réalisée </a:t>
            </a:r>
            <a:r>
              <a:rPr lang="fr-FR" b="1" dirty="0"/>
              <a:t>par une personne formée et externe</a:t>
            </a:r>
            <a:r>
              <a:rPr lang="fr-FR" dirty="0"/>
              <a:t> ou neutre (tel que recommandé par la FTQ).</a:t>
            </a:r>
          </a:p>
          <a:p>
            <a:r>
              <a:rPr lang="fr-FR" dirty="0"/>
              <a:t>Respect du droit au contradictoire, mais </a:t>
            </a:r>
            <a:r>
              <a:rPr lang="fr-FR" b="1" dirty="0"/>
              <a:t>sans </a:t>
            </a:r>
            <a:r>
              <a:rPr lang="fr-FR" b="1" dirty="0" err="1"/>
              <a:t>revictimisation</a:t>
            </a:r>
            <a:r>
              <a:rPr lang="fr-FR" dirty="0"/>
              <a:t>.</a:t>
            </a:r>
          </a:p>
          <a:p>
            <a:r>
              <a:rPr lang="fr-FR" dirty="0"/>
              <a:t>Utilisation de techniques sensibles au genre et à la dynamique de pouvoir.</a:t>
            </a:r>
          </a:p>
          <a:p>
            <a:br>
              <a:rPr lang="fr-FR" dirty="0"/>
            </a:br>
            <a:endParaRPr lang="fr-FR" dirty="0"/>
          </a:p>
          <a:p>
            <a:r>
              <a:rPr lang="fr-FR" b="1" dirty="0"/>
              <a:t>4. Mesures de protection immédiates</a:t>
            </a:r>
          </a:p>
          <a:p>
            <a:r>
              <a:rPr lang="fr-FR" dirty="0"/>
              <a:t>Dès le signalement ou la plainte, des mesures </a:t>
            </a:r>
            <a:r>
              <a:rPr lang="fr-FR" b="1" dirty="0"/>
              <a:t>temporaires peuvent être mises en place</a:t>
            </a:r>
            <a:r>
              <a:rPr lang="fr-FR" dirty="0"/>
              <a:t> :</a:t>
            </a:r>
          </a:p>
          <a:p>
            <a:pPr lvl="1"/>
            <a:r>
              <a:rPr lang="fr-FR" dirty="0"/>
              <a:t>Changement d’horaire</a:t>
            </a:r>
          </a:p>
          <a:p>
            <a:pPr lvl="1"/>
            <a:r>
              <a:rPr lang="fr-FR" dirty="0"/>
              <a:t>Modification des affectations</a:t>
            </a:r>
          </a:p>
          <a:p>
            <a:pPr lvl="1"/>
            <a:r>
              <a:rPr lang="fr-FR" dirty="0"/>
              <a:t>Interdiction de contact</a:t>
            </a:r>
          </a:p>
          <a:p>
            <a:r>
              <a:rPr lang="fr-FR" dirty="0"/>
              <a:t>Objectif : protéger la plaignante sans lui nuire professionnellement.</a:t>
            </a:r>
          </a:p>
          <a:p>
            <a:br>
              <a:rPr lang="fr-FR" dirty="0"/>
            </a:br>
            <a:endParaRPr lang="fr-FR" dirty="0"/>
          </a:p>
          <a:p>
            <a:r>
              <a:rPr lang="fr-FR" b="1" dirty="0"/>
              <a:t>5. Conclusion de l’enquête</a:t>
            </a:r>
          </a:p>
          <a:p>
            <a:r>
              <a:rPr lang="fr-FR" dirty="0"/>
              <a:t>Rapport d’enquête transmis à la direction avec recommandations.</a:t>
            </a:r>
          </a:p>
          <a:p>
            <a:r>
              <a:rPr lang="fr-FR" dirty="0"/>
              <a:t>Sanctions ou mesures correctives si la plainte est fondée.</a:t>
            </a:r>
          </a:p>
          <a:p>
            <a:r>
              <a:rPr lang="fr-FR" dirty="0"/>
              <a:t>Même si non fondée, il doit y avoir une </a:t>
            </a:r>
            <a:r>
              <a:rPr lang="fr-FR" b="1" dirty="0"/>
              <a:t>analyse des facteurs systémiques</a:t>
            </a:r>
            <a:r>
              <a:rPr lang="fr-FR" dirty="0"/>
              <a:t> qui ont permis l’apparition du risque.</a:t>
            </a:r>
          </a:p>
          <a:p>
            <a:br>
              <a:rPr lang="fr-FR" dirty="0"/>
            </a:br>
            <a:endParaRPr lang="fr-FR" dirty="0"/>
          </a:p>
          <a:p>
            <a:r>
              <a:rPr lang="fr-FR" b="1" dirty="0"/>
              <a:t>6. Droit à une réintégration sécuritaire</a:t>
            </a:r>
          </a:p>
          <a:p>
            <a:r>
              <a:rPr lang="fr-FR" dirty="0"/>
              <a:t>Le retour au travail doit </a:t>
            </a:r>
            <a:r>
              <a:rPr lang="fr-FR" b="1" dirty="0"/>
              <a:t>éviter toute exposition à l’agresseur présumé</a:t>
            </a:r>
            <a:r>
              <a:rPr lang="fr-FR" dirty="0"/>
              <a:t>.</a:t>
            </a:r>
          </a:p>
          <a:p>
            <a:r>
              <a:rPr lang="fr-FR" dirty="0"/>
              <a:t>Plan d’accompagnement individualisé possible.</a:t>
            </a:r>
          </a:p>
          <a:p>
            <a:r>
              <a:rPr lang="fr-FR" b="1" dirty="0"/>
              <a:t>Soutien psychologique ou syndical</a:t>
            </a:r>
            <a:r>
              <a:rPr lang="fr-FR" dirty="0"/>
              <a:t> fortement recommandé.</a:t>
            </a:r>
          </a:p>
          <a:p>
            <a:br>
              <a:rPr lang="fr-FR" dirty="0"/>
            </a:br>
            <a:endParaRPr lang="fr-FR" dirty="0"/>
          </a:p>
          <a:p>
            <a:r>
              <a:rPr lang="fr-FR" b="1" dirty="0"/>
              <a:t>7. Suivi et amélioration du milieu</a:t>
            </a:r>
          </a:p>
          <a:p>
            <a:r>
              <a:rPr lang="fr-FR" dirty="0"/>
              <a:t>Analyse des causes organisationnelles.</a:t>
            </a:r>
          </a:p>
          <a:p>
            <a:r>
              <a:rPr lang="fr-FR" dirty="0"/>
              <a:t>Mise à jour du plan de prévention.</a:t>
            </a:r>
          </a:p>
          <a:p>
            <a:r>
              <a:rPr lang="fr-FR" b="1" dirty="0"/>
              <a:t>Consultation du comité SST ou des représentants syndicaux</a:t>
            </a:r>
            <a:r>
              <a:rPr lang="fr-FR" dirty="0"/>
              <a:t>.</a:t>
            </a:r>
          </a:p>
          <a:p>
            <a:br>
              <a:rPr lang="fr-FR" dirty="0"/>
            </a:br>
            <a:endParaRPr lang="fr-FR" dirty="0"/>
          </a:p>
          <a:p>
            <a:r>
              <a:rPr lang="fr-FR" b="1" dirty="0"/>
              <a:t>Principes à respecter tout au long du processus</a:t>
            </a:r>
          </a:p>
          <a:p>
            <a:r>
              <a:rPr lang="fr-FR" b="1" dirty="0"/>
              <a:t>Consentement éclairé</a:t>
            </a:r>
            <a:r>
              <a:rPr lang="fr-FR" dirty="0"/>
              <a:t> : la victime doit être informée de ses droits et des étapes.</a:t>
            </a:r>
          </a:p>
          <a:p>
            <a:r>
              <a:rPr lang="fr-FR" b="1" dirty="0"/>
              <a:t>Confidentialité stricte</a:t>
            </a:r>
            <a:endParaRPr lang="fr-FR" dirty="0"/>
          </a:p>
          <a:p>
            <a:r>
              <a:rPr lang="fr-FR" b="1" dirty="0"/>
              <a:t>Absence de représailles</a:t>
            </a:r>
            <a:endParaRPr lang="fr-FR" dirty="0"/>
          </a:p>
          <a:p>
            <a:r>
              <a:rPr lang="fr-FR" b="1" dirty="0"/>
              <a:t>Prise en compte de la victimisation secondaire</a:t>
            </a:r>
            <a:endParaRPr lang="fr-FR" dirty="0"/>
          </a:p>
          <a:p>
            <a:r>
              <a:rPr lang="fr-FR" b="1" dirty="0"/>
              <a:t>Accès à des ressources d’aide externes</a:t>
            </a:r>
            <a:r>
              <a:rPr lang="fr-FR" dirty="0"/>
              <a:t> (ex. : CALACS, CNESST)</a:t>
            </a:r>
          </a:p>
          <a:p>
            <a:r>
              <a:rPr lang="fr-FR" dirty="0"/>
              <a:t>Souhaites-tu que je t’en fasse une infographie ou un modèle visuel de ce processus pour une présentation ou un guide?</a:t>
            </a:r>
          </a:p>
          <a:p>
            <a:endParaRPr lang="fr-CA" dirty="0"/>
          </a:p>
        </p:txBody>
      </p:sp>
      <p:sp>
        <p:nvSpPr>
          <p:cNvPr id="4" name="Espace réservé de la date 3"/>
          <p:cNvSpPr>
            <a:spLocks noGrp="1"/>
          </p:cNvSpPr>
          <p:nvPr>
            <p:ph type="dt" idx="1"/>
          </p:nvPr>
        </p:nvSpPr>
        <p:spPr/>
        <p:txBody>
          <a:bodyPr/>
          <a:lstStyle/>
          <a:p>
            <a:pPr rtl="0"/>
            <a:fld id="{6C8E9CB9-4975-4E3B-BA9A-E83764C2A288}" type="datetime1">
              <a:rPr lang="fr-FR" smtClean="0"/>
              <a:t>20/04/2026</a:t>
            </a:fld>
            <a:endParaRPr lang="en-US"/>
          </a:p>
        </p:txBody>
      </p:sp>
      <p:sp>
        <p:nvSpPr>
          <p:cNvPr id="5" name="Espace réservé du numéro de diapositive 4"/>
          <p:cNvSpPr>
            <a:spLocks noGrp="1"/>
          </p:cNvSpPr>
          <p:nvPr>
            <p:ph type="sldNum" sz="quarter" idx="5"/>
          </p:nvPr>
        </p:nvSpPr>
        <p:spPr/>
        <p:txBody>
          <a:bodyPr/>
          <a:lstStyle/>
          <a:p>
            <a:pPr rtl="0"/>
            <a:fld id="{9C2B151B-D7D1-48E5-8230-5AADBC794F88}" type="slidenum">
              <a:rPr lang="en-US" smtClean="0"/>
              <a:t>44</a:t>
            </a:fld>
            <a:endParaRPr lang="en-US"/>
          </a:p>
        </p:txBody>
      </p:sp>
    </p:spTree>
    <p:extLst>
      <p:ext uri="{BB962C8B-B14F-4D97-AF65-F5344CB8AC3E}">
        <p14:creationId xmlns:p14="http://schemas.microsoft.com/office/powerpoint/2010/main" val="11218823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45</a:t>
            </a:fld>
            <a:endParaRPr lang="fr-CA"/>
          </a:p>
        </p:txBody>
      </p:sp>
    </p:spTree>
    <p:extLst>
      <p:ext uri="{BB962C8B-B14F-4D97-AF65-F5344CB8AC3E}">
        <p14:creationId xmlns:p14="http://schemas.microsoft.com/office/powerpoint/2010/main" val="195215557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Éléments de victimisation secondaire dans le scénario :</a:t>
            </a:r>
          </a:p>
          <a:p>
            <a:r>
              <a:rPr lang="fr-FR" b="1" dirty="0"/>
              <a:t>Minimisation de la plainte</a:t>
            </a:r>
            <a:r>
              <a:rPr lang="fr-FR" dirty="0"/>
              <a:t> dès le départ.</a:t>
            </a:r>
          </a:p>
          <a:p>
            <a:r>
              <a:rPr lang="fr-FR" b="1" dirty="0"/>
              <a:t>Retard dans la prise en charge</a:t>
            </a:r>
            <a:r>
              <a:rPr lang="fr-FR" dirty="0"/>
              <a:t> (aucune documentation immédiate).</a:t>
            </a:r>
          </a:p>
          <a:p>
            <a:r>
              <a:rPr lang="fr-FR" b="1" dirty="0"/>
              <a:t>Mesures de déplacement imposées à la plaignante</a:t>
            </a:r>
            <a:r>
              <a:rPr lang="fr-FR" dirty="0"/>
              <a:t>, et non au présumé agresseur.</a:t>
            </a:r>
          </a:p>
          <a:p>
            <a:r>
              <a:rPr lang="fr-FR" b="1" dirty="0"/>
              <a:t>Commentaires culpabilisants</a:t>
            </a:r>
            <a:r>
              <a:rPr lang="fr-FR" dirty="0"/>
              <a:t> et remise en question de sa légitimité.</a:t>
            </a:r>
          </a:p>
          <a:p>
            <a:r>
              <a:rPr lang="fr-FR" b="1" dirty="0"/>
              <a:t>Stigmatisation sociale</a:t>
            </a:r>
            <a:r>
              <a:rPr lang="fr-FR" dirty="0"/>
              <a:t> par les collègues.</a:t>
            </a:r>
          </a:p>
          <a:p>
            <a:r>
              <a:rPr lang="fr-FR" b="1" dirty="0"/>
              <a:t>Aucune mesure de soutien psychologique ou d’accompagnement</a:t>
            </a:r>
            <a:r>
              <a:rPr lang="fr-FR" dirty="0"/>
              <a:t> offerte</a:t>
            </a:r>
          </a:p>
          <a:p>
            <a:endParaRPr lang="fr-CA" dirty="0"/>
          </a:p>
        </p:txBody>
      </p:sp>
      <p:sp>
        <p:nvSpPr>
          <p:cNvPr id="4" name="Espace réservé de la date 3"/>
          <p:cNvSpPr>
            <a:spLocks noGrp="1"/>
          </p:cNvSpPr>
          <p:nvPr>
            <p:ph type="dt" idx="1"/>
          </p:nvPr>
        </p:nvSpPr>
        <p:spPr/>
        <p:txBody>
          <a:bodyPr/>
          <a:lstStyle/>
          <a:p>
            <a:pPr rtl="0"/>
            <a:fld id="{6C8E9CB9-4975-4E3B-BA9A-E83764C2A288}" type="datetime1">
              <a:rPr lang="fr-FR" smtClean="0"/>
              <a:t>20/04/2026</a:t>
            </a:fld>
            <a:endParaRPr lang="en-US"/>
          </a:p>
        </p:txBody>
      </p:sp>
      <p:sp>
        <p:nvSpPr>
          <p:cNvPr id="5" name="Espace réservé du numéro de diapositive 4"/>
          <p:cNvSpPr>
            <a:spLocks noGrp="1"/>
          </p:cNvSpPr>
          <p:nvPr>
            <p:ph type="sldNum" sz="quarter" idx="5"/>
          </p:nvPr>
        </p:nvSpPr>
        <p:spPr/>
        <p:txBody>
          <a:bodyPr/>
          <a:lstStyle/>
          <a:p>
            <a:pPr rtl="0"/>
            <a:fld id="{9C2B151B-D7D1-48E5-8230-5AADBC794F88}" type="slidenum">
              <a:rPr lang="en-US" smtClean="0"/>
              <a:t>46</a:t>
            </a:fld>
            <a:endParaRPr lang="en-US"/>
          </a:p>
        </p:txBody>
      </p:sp>
    </p:spTree>
    <p:extLst>
      <p:ext uri="{BB962C8B-B14F-4D97-AF65-F5344CB8AC3E}">
        <p14:creationId xmlns:p14="http://schemas.microsoft.com/office/powerpoint/2010/main" val="2216441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5</a:t>
            </a:fld>
            <a:endParaRPr lang="fr-CA"/>
          </a:p>
        </p:txBody>
      </p:sp>
    </p:spTree>
    <p:extLst>
      <p:ext uri="{BB962C8B-B14F-4D97-AF65-F5344CB8AC3E}">
        <p14:creationId xmlns:p14="http://schemas.microsoft.com/office/powerpoint/2010/main" val="3757680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6</a:t>
            </a:fld>
            <a:endParaRPr lang="fr-CA"/>
          </a:p>
        </p:txBody>
      </p:sp>
    </p:spTree>
    <p:extLst>
      <p:ext uri="{BB962C8B-B14F-4D97-AF65-F5344CB8AC3E}">
        <p14:creationId xmlns:p14="http://schemas.microsoft.com/office/powerpoint/2010/main" val="4718433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 employeur est situé à l’extérieur du QC, LSST pas applicable. Un enjeu, </a:t>
            </a:r>
            <a:r>
              <a:rPr lang="fr-CA" dirty="0" err="1"/>
              <a:t>pcq</a:t>
            </a:r>
            <a:r>
              <a:rPr lang="fr-CA" dirty="0"/>
              <a:t> pourrait créer 2 catégorie télétravailleur: ceux couvert et ceux non-couvert. En tant que FTQ on devrait demander que LSST s’applique à </a:t>
            </a:r>
            <a:r>
              <a:rPr lang="fr-CA" dirty="0" err="1"/>
              <a:t>ts</a:t>
            </a:r>
            <a:r>
              <a:rPr lang="fr-CA" dirty="0"/>
              <a:t> travailleurs qui travaillent et résident au QC indépendamment de la localisation géographique de E. </a:t>
            </a:r>
          </a:p>
          <a:p>
            <a:endParaRPr lang="fr-CA" dirty="0"/>
          </a:p>
          <a:p>
            <a:r>
              <a:rPr lang="fr-CA" dirty="0"/>
              <a:t>J’ai mis les points les plus pertinents en contexte de télétravail de l’art. 51.</a:t>
            </a:r>
          </a:p>
          <a:p>
            <a:r>
              <a:rPr lang="fr-CA" dirty="0"/>
              <a:t>Applicabilité de </a:t>
            </a:r>
            <a:r>
              <a:rPr lang="fr-FR" b="0" i="0" dirty="0">
                <a:solidFill>
                  <a:srgbClr val="31708F"/>
                </a:solidFill>
                <a:effectLst/>
                <a:latin typeface="Arial" panose="020B0604020202020204" pitchFamily="34" charset="0"/>
              </a:rPr>
              <a:t>1°  s’assurer que les établissements sur lesquels il a autorité sont équipés et aménagés de façon à assurer la protection du travailleur;</a:t>
            </a:r>
          </a:p>
          <a:p>
            <a:r>
              <a:rPr lang="fr-FR" dirty="0">
                <a:solidFill>
                  <a:srgbClr val="31708F"/>
                </a:solidFill>
                <a:latin typeface="Arial" panose="020B0604020202020204" pitchFamily="34" charset="0"/>
              </a:rPr>
              <a:t>Difficile à cause de la notion d’établissement.</a:t>
            </a:r>
          </a:p>
          <a:p>
            <a:r>
              <a:rPr lang="fr-FR" dirty="0">
                <a:solidFill>
                  <a:srgbClr val="31708F"/>
                </a:solidFill>
                <a:latin typeface="Arial" panose="020B0604020202020204" pitchFamily="34" charset="0"/>
              </a:rPr>
              <a:t>L’avenir va nous dire comment </a:t>
            </a:r>
          </a:p>
          <a:p>
            <a:r>
              <a:rPr lang="fr-FR" b="0" i="0" dirty="0">
                <a:solidFill>
                  <a:srgbClr val="31708F"/>
                </a:solidFill>
                <a:effectLst/>
                <a:latin typeface="Arial" panose="020B0604020202020204" pitchFamily="34" charset="0"/>
              </a:rPr>
              <a:t>4°  contrôler la tenue des lieux de travail, fournir des installations sanitaires, l’eau potable, un éclairage, une aération et un chauffage convenable et faire en sorte que les repas pris sur les lieux de travail soient consommés dans des conditions hygiéniques; va s’appliquer comment?. </a:t>
            </a:r>
            <a:r>
              <a:rPr lang="fr-FR" dirty="0">
                <a:solidFill>
                  <a:srgbClr val="31708F"/>
                </a:solidFill>
                <a:latin typeface="Arial" panose="020B0604020202020204" pitchFamily="34" charset="0"/>
              </a:rPr>
              <a:t>Obligation de E vs droit à la vie privée et inviolabilité de la demeure. Mais sur la question du chauffage, s’assurer que si personne au salaire minimum, frais de chauffage soit ajouter au salaire?</a:t>
            </a:r>
          </a:p>
          <a:p>
            <a:endParaRPr lang="fr-FR" dirty="0">
              <a:solidFill>
                <a:srgbClr val="31708F"/>
              </a:solidFill>
              <a:latin typeface="Arial" panose="020B0604020202020204" pitchFamily="34" charset="0"/>
            </a:endParaRPr>
          </a:p>
          <a:p>
            <a:r>
              <a:rPr lang="fr-FR" dirty="0">
                <a:solidFill>
                  <a:srgbClr val="31708F"/>
                </a:solidFill>
                <a:latin typeface="Arial" panose="020B0604020202020204" pitchFamily="34" charset="0"/>
              </a:rPr>
              <a:t>L’employeur a des obligations en vertu de la LSST </a:t>
            </a:r>
            <a:r>
              <a:rPr lang="fr-FR" dirty="0" err="1">
                <a:solidFill>
                  <a:srgbClr val="31708F"/>
                </a:solidFill>
                <a:latin typeface="Arial" panose="020B0604020202020204" pitchFamily="34" charset="0"/>
              </a:rPr>
              <a:t>pcq</a:t>
            </a:r>
            <a:r>
              <a:rPr lang="fr-FR" dirty="0">
                <a:solidFill>
                  <a:srgbClr val="31708F"/>
                </a:solidFill>
                <a:latin typeface="Arial" panose="020B0604020202020204" pitchFamily="34" charset="0"/>
              </a:rPr>
              <a:t> c’est lui qui a le contrôle. Toujours vrai en contexte télétravail. Organisation du travail, charge de travail, outils de travail et autorisation de faire du TT est toujours sous le contrôle de E.</a:t>
            </a:r>
            <a:endParaRPr lang="fr-CA" dirty="0"/>
          </a:p>
        </p:txBody>
      </p:sp>
      <p:sp>
        <p:nvSpPr>
          <p:cNvPr id="4" name="Espace réservé du numéro de diapositive 3"/>
          <p:cNvSpPr>
            <a:spLocks noGrp="1"/>
          </p:cNvSpPr>
          <p:nvPr>
            <p:ph type="sldNum" sz="quarter" idx="5"/>
          </p:nvPr>
        </p:nvSpPr>
        <p:spPr/>
        <p:txBody>
          <a:bodyPr/>
          <a:lstStyle/>
          <a:p>
            <a:fld id="{28054F1F-C6A5-4A0E-9788-673CF95A2F89}" type="slidenum">
              <a:rPr lang="fr-CA" smtClean="0"/>
              <a:t>7</a:t>
            </a:fld>
            <a:endParaRPr lang="fr-CA"/>
          </a:p>
        </p:txBody>
      </p:sp>
    </p:spTree>
    <p:extLst>
      <p:ext uri="{BB962C8B-B14F-4D97-AF65-F5344CB8AC3E}">
        <p14:creationId xmlns:p14="http://schemas.microsoft.com/office/powerpoint/2010/main" val="1478927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41B77BCE-845A-20BD-A0CA-1FC7C62815A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9C99B1A-F500-4D41-B3EA-B285FD8B6E57}" type="slidenum">
              <a:rPr lang="fr-CA" altLang="fr-FR"/>
              <a:pPr>
                <a:spcBef>
                  <a:spcPct val="0"/>
                </a:spcBef>
              </a:pPr>
              <a:t>8</a:t>
            </a:fld>
            <a:endParaRPr lang="fr-CA" altLang="fr-FR"/>
          </a:p>
        </p:txBody>
      </p:sp>
      <p:sp>
        <p:nvSpPr>
          <p:cNvPr id="8195" name="Rectangle 2">
            <a:extLst>
              <a:ext uri="{FF2B5EF4-FFF2-40B4-BE49-F238E27FC236}">
                <a16:creationId xmlns:a16="http://schemas.microsoft.com/office/drawing/2014/main" id="{195AF256-7E9F-4072-63EC-E65D85DF035C}"/>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F7339E20-67F2-896C-E7C8-662EE267EB9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A54E2D07-BE35-3BF2-EF58-FC44EE5CFFF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57238" indent="-290513">
              <a:spcBef>
                <a:spcPct val="30000"/>
              </a:spcBef>
              <a:defRPr sz="1200">
                <a:solidFill>
                  <a:schemeClr val="tx1"/>
                </a:solidFill>
                <a:latin typeface="Times New Roman" panose="02020603050405020304" pitchFamily="18" charset="0"/>
              </a:defRPr>
            </a:lvl2pPr>
            <a:lvl3pPr marL="1165225" indent="-231775">
              <a:spcBef>
                <a:spcPct val="30000"/>
              </a:spcBef>
              <a:defRPr sz="1200">
                <a:solidFill>
                  <a:schemeClr val="tx1"/>
                </a:solidFill>
                <a:latin typeface="Times New Roman" panose="02020603050405020304" pitchFamily="18" charset="0"/>
              </a:defRPr>
            </a:lvl3pPr>
            <a:lvl4pPr marL="1631950" indent="-231775">
              <a:spcBef>
                <a:spcPct val="30000"/>
              </a:spcBef>
              <a:defRPr sz="1200">
                <a:solidFill>
                  <a:schemeClr val="tx1"/>
                </a:solidFill>
                <a:latin typeface="Times New Roman" panose="02020603050405020304" pitchFamily="18" charset="0"/>
              </a:defRPr>
            </a:lvl4pPr>
            <a:lvl5pPr marL="2098675" indent="-231775">
              <a:spcBef>
                <a:spcPct val="30000"/>
              </a:spcBef>
              <a:defRPr sz="1200">
                <a:solidFill>
                  <a:schemeClr val="tx1"/>
                </a:solidFill>
                <a:latin typeface="Times New Roman" panose="02020603050405020304" pitchFamily="18" charset="0"/>
              </a:defRPr>
            </a:lvl5pPr>
            <a:lvl6pPr marL="2555875"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13075"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70275"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27475"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8E08F32-7CBE-4AE2-8BD1-83BA8C31FD69}" type="slidenum">
              <a:rPr lang="fr-CA" altLang="fr-FR"/>
              <a:pPr>
                <a:spcBef>
                  <a:spcPct val="0"/>
                </a:spcBef>
              </a:pPr>
              <a:t>9</a:t>
            </a:fld>
            <a:endParaRPr lang="fr-CA" altLang="fr-FR"/>
          </a:p>
        </p:txBody>
      </p:sp>
      <p:sp>
        <p:nvSpPr>
          <p:cNvPr id="10243" name="Rectangle 2">
            <a:extLst>
              <a:ext uri="{FF2B5EF4-FFF2-40B4-BE49-F238E27FC236}">
                <a16:creationId xmlns:a16="http://schemas.microsoft.com/office/drawing/2014/main" id="{CC6375EE-24D8-8A11-0EAF-C8579C78159A}"/>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53B16CAF-EC96-4281-8AFE-8DD86404B46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12CF09-2D6E-E052-0C63-22D582E3D3F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id="{4539CFD9-826E-3C9D-7322-9B10E955C6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id="{8CCA971F-45AA-1411-BD89-ABB9D80325CB}"/>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5" name="Espace réservé du pied de page 4">
            <a:extLst>
              <a:ext uri="{FF2B5EF4-FFF2-40B4-BE49-F238E27FC236}">
                <a16:creationId xmlns:a16="http://schemas.microsoft.com/office/drawing/2014/main" id="{03074703-EC23-B36C-0D2E-F945872C457B}"/>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B6FC76AF-4465-5F17-BF10-C839137CA936}"/>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2840248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E9A33B-E89C-FA9D-5132-8FDADD84991D}"/>
              </a:ext>
            </a:extLst>
          </p:cNvPr>
          <p:cNvSpPr>
            <a:spLocks noGrp="1"/>
          </p:cNvSpPr>
          <p:nvPr>
            <p:ph type="title"/>
          </p:nvPr>
        </p:nvSpPr>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0E4945F1-44E2-AF6F-C11D-A718ED9AA6F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913B3052-B993-0767-4058-59ACCBCF2B62}"/>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5" name="Espace réservé du pied de page 4">
            <a:extLst>
              <a:ext uri="{FF2B5EF4-FFF2-40B4-BE49-F238E27FC236}">
                <a16:creationId xmlns:a16="http://schemas.microsoft.com/office/drawing/2014/main" id="{E58D0625-C3EA-2DC2-116E-4F70D4BC9A89}"/>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30F98ADE-516B-B1F8-1381-BD4341263C1F}"/>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237622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E2988DE-DE41-5512-D593-E631085918B4}"/>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A3925F83-AF94-76E1-6A8A-55A2C9E9AE6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87E7B3F3-45EF-C898-5495-20F56EB44C07}"/>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5" name="Espace réservé du pied de page 4">
            <a:extLst>
              <a:ext uri="{FF2B5EF4-FFF2-40B4-BE49-F238E27FC236}">
                <a16:creationId xmlns:a16="http://schemas.microsoft.com/office/drawing/2014/main" id="{A055917A-3F46-93BB-7291-8ACFB1B949B1}"/>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33A51F3A-284B-0775-368E-A5A3CC6AE1FF}"/>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2433055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re. Texte et image de la bibliothèqu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9838267" cy="1143000"/>
          </a:xfrm>
        </p:spPr>
        <p:txBody>
          <a:bodyPr/>
          <a:lstStyle/>
          <a:p>
            <a:r>
              <a:rPr lang="fr-FR"/>
              <a:t>Cliquez pour modifier le style du titre</a:t>
            </a:r>
            <a:endParaRPr lang="fr-CA"/>
          </a:p>
        </p:txBody>
      </p:sp>
      <p:sp>
        <p:nvSpPr>
          <p:cNvPr id="3" name="Espace réservé du texte 2"/>
          <p:cNvSpPr>
            <a:spLocks noGrp="1"/>
          </p:cNvSpPr>
          <p:nvPr>
            <p:ph type="body" sz="half" idx="1"/>
          </p:nvPr>
        </p:nvSpPr>
        <p:spPr>
          <a:xfrm>
            <a:off x="1079500" y="2214563"/>
            <a:ext cx="5202767" cy="388143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image de la bibliothèque 3"/>
          <p:cNvSpPr>
            <a:spLocks noGrp="1"/>
          </p:cNvSpPr>
          <p:nvPr>
            <p:ph type="clipArt" sz="half" idx="2"/>
          </p:nvPr>
        </p:nvSpPr>
        <p:spPr>
          <a:xfrm>
            <a:off x="6485467" y="2214563"/>
            <a:ext cx="5204884" cy="3881437"/>
          </a:xfrm>
        </p:spPr>
        <p:txBody>
          <a:bodyPr/>
          <a:lstStyle/>
          <a:p>
            <a:pPr lvl="0"/>
            <a:endParaRPr lang="fr-CA" noProof="0"/>
          </a:p>
        </p:txBody>
      </p:sp>
      <p:sp>
        <p:nvSpPr>
          <p:cNvPr id="5" name="Rectangle 108">
            <a:extLst>
              <a:ext uri="{FF2B5EF4-FFF2-40B4-BE49-F238E27FC236}">
                <a16:creationId xmlns:a16="http://schemas.microsoft.com/office/drawing/2014/main" id="{EAA013A2-FDDF-E08A-3B75-8DE48B80A917}"/>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109">
            <a:extLst>
              <a:ext uri="{FF2B5EF4-FFF2-40B4-BE49-F238E27FC236}">
                <a16:creationId xmlns:a16="http://schemas.microsoft.com/office/drawing/2014/main" id="{3907EF86-ACA2-1B1E-23A5-F658ECAE5C79}"/>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110">
            <a:extLst>
              <a:ext uri="{FF2B5EF4-FFF2-40B4-BE49-F238E27FC236}">
                <a16:creationId xmlns:a16="http://schemas.microsoft.com/office/drawing/2014/main" id="{32126631-9644-1D7B-1620-69F623E81E8E}"/>
              </a:ext>
            </a:extLst>
          </p:cNvPr>
          <p:cNvSpPr>
            <a:spLocks noGrp="1" noChangeArrowheads="1"/>
          </p:cNvSpPr>
          <p:nvPr>
            <p:ph type="sldNum" sz="quarter" idx="12"/>
          </p:nvPr>
        </p:nvSpPr>
        <p:spPr>
          <a:ln/>
        </p:spPr>
        <p:txBody>
          <a:bodyPr/>
          <a:lstStyle>
            <a:lvl1pPr>
              <a:defRPr/>
            </a:lvl1pPr>
          </a:lstStyle>
          <a:p>
            <a:fld id="{06D1FEA5-0219-4E4A-B130-5CD99C1D179A}" type="slidenum">
              <a:rPr lang="fr-FR" altLang="fr-FR"/>
              <a:pPr/>
              <a:t>‹N°›</a:t>
            </a:fld>
            <a:endParaRPr lang="fr-FR" altLang="fr-FR"/>
          </a:p>
        </p:txBody>
      </p:sp>
    </p:spTree>
    <p:extLst>
      <p:ext uri="{BB962C8B-B14F-4D97-AF65-F5344CB8AC3E}">
        <p14:creationId xmlns:p14="http://schemas.microsoft.com/office/powerpoint/2010/main" val="3988206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971ED1F-0AAD-C510-446A-81CEF7B583E8}"/>
              </a:ext>
            </a:extLst>
          </p:cNvPr>
          <p:cNvSpPr>
            <a:spLocks noGrp="1"/>
          </p:cNvSpPr>
          <p:nvPr>
            <p:ph type="pic" sz="quarter" idx="10" hasCustomPrompt="1"/>
          </p:nvPr>
        </p:nvSpPr>
        <p:spPr>
          <a:xfrm>
            <a:off x="1219200" y="685800"/>
            <a:ext cx="2438400" cy="1905000"/>
          </a:xfrm>
          <a:solidFill>
            <a:schemeClr val="accent1">
              <a:lumMod val="20000"/>
              <a:lumOff val="80000"/>
            </a:schemeClr>
          </a:solidFill>
        </p:spPr>
        <p:txBody>
          <a:bodyPr/>
          <a:lstStyle>
            <a:lvl1pPr marL="0" indent="0">
              <a:buNone/>
              <a:defRPr/>
            </a:lvl1pPr>
          </a:lstStyle>
          <a:p>
            <a:r>
              <a:rPr lang="en-US" dirty="0"/>
              <a:t> </a:t>
            </a:r>
          </a:p>
        </p:txBody>
      </p:sp>
    </p:spTree>
    <p:extLst>
      <p:ext uri="{BB962C8B-B14F-4D97-AF65-F5344CB8AC3E}">
        <p14:creationId xmlns:p14="http://schemas.microsoft.com/office/powerpoint/2010/main" val="1134158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92068F-E1E2-B725-10E7-3940306CD4D8}"/>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944EFA8B-AA65-FEF0-285F-708BA5F2055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8BF6FABF-298C-7BF2-D061-E97AD81D042B}"/>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5" name="Espace réservé du pied de page 4">
            <a:extLst>
              <a:ext uri="{FF2B5EF4-FFF2-40B4-BE49-F238E27FC236}">
                <a16:creationId xmlns:a16="http://schemas.microsoft.com/office/drawing/2014/main" id="{34C5FB8C-67D9-1DEC-6BBB-89A30C7FC8E3}"/>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4BAF5F7A-342B-C201-456D-BCE50C0FB175}"/>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2234655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EF950A-F0C4-F3B9-1DFB-5BCE0759E03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id="{6AA6E462-3F4B-105E-09D0-D846DFC32D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BCF6AA0-90EF-ABE3-29E4-C89AFD709BA8}"/>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5" name="Espace réservé du pied de page 4">
            <a:extLst>
              <a:ext uri="{FF2B5EF4-FFF2-40B4-BE49-F238E27FC236}">
                <a16:creationId xmlns:a16="http://schemas.microsoft.com/office/drawing/2014/main" id="{C9E91100-B9FB-704C-D4DA-3B14D3277808}"/>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C178E7AA-BCF1-9A95-483B-49E7B83717C5}"/>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2249181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02EC1F-723B-110C-07BA-C51C9564B8D0}"/>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AECA1B7D-0A37-F236-B2A6-5BEEE07921E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id="{C33C8E98-F270-9280-97C1-DF71FD9E37E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id="{756C165C-1D07-D4C4-4D81-95A0615A61AD}"/>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6" name="Espace réservé du pied de page 5">
            <a:extLst>
              <a:ext uri="{FF2B5EF4-FFF2-40B4-BE49-F238E27FC236}">
                <a16:creationId xmlns:a16="http://schemas.microsoft.com/office/drawing/2014/main" id="{C109E819-4B80-B2BD-FDF3-9B4AE0D00532}"/>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608FA528-E067-CC34-BF6E-BD77A0A13A8D}"/>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4217971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FD4503-F406-8CE9-AB67-5293CCC3169C}"/>
              </a:ext>
            </a:extLst>
          </p:cNvPr>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E7986571-FBBF-D389-28C2-CD0EDE82BE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C903A7B-C4FC-EC2E-F8E6-84EBE7595FA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id="{4BDC2BAD-1161-4030-7B36-8B57B23A75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5F54CF3-8FDC-5340-48DF-AC96B5A0B67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id="{D5F347FC-77A5-2372-FFD4-D21F4E9EBDDB}"/>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8" name="Espace réservé du pied de page 7">
            <a:extLst>
              <a:ext uri="{FF2B5EF4-FFF2-40B4-BE49-F238E27FC236}">
                <a16:creationId xmlns:a16="http://schemas.microsoft.com/office/drawing/2014/main" id="{2E7F827D-A1C4-A83B-9990-65A881FFB985}"/>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B588AE02-17FC-0C26-393D-BF6EB0DD2BEF}"/>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1436760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FC4E08-CB9E-ADDF-D396-05CB9228B2A6}"/>
              </a:ext>
            </a:extLst>
          </p:cNvPr>
          <p:cNvSpPr>
            <a:spLocks noGrp="1"/>
          </p:cNvSpPr>
          <p:nvPr>
            <p:ph type="title"/>
          </p:nvPr>
        </p:nvSpPr>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id="{52B7FAA1-8D79-C498-D54C-2E5BF576C73A}"/>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4" name="Espace réservé du pied de page 3">
            <a:extLst>
              <a:ext uri="{FF2B5EF4-FFF2-40B4-BE49-F238E27FC236}">
                <a16:creationId xmlns:a16="http://schemas.microsoft.com/office/drawing/2014/main" id="{F02ECC59-F560-EEE3-879C-45ED6C1621E1}"/>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50C77D57-C491-DAF6-7005-777F2934E924}"/>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911739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95C3BA8-4D37-B482-8BF2-A5CD3BA86D2B}"/>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3" name="Espace réservé du pied de page 2">
            <a:extLst>
              <a:ext uri="{FF2B5EF4-FFF2-40B4-BE49-F238E27FC236}">
                <a16:creationId xmlns:a16="http://schemas.microsoft.com/office/drawing/2014/main" id="{0976FC3F-AB0D-DEA3-53F7-7CD2E987305D}"/>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DBC06D0C-36C5-1ADA-EA03-F26217F902E6}"/>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2909921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8925E8-6699-042C-181E-67826FD56F9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id="{07A88296-85EC-3E5A-3078-B85B04D848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id="{F1A96EC2-F0C9-5EBC-C92C-100AD97114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9B74E9D-68A5-BFDC-BDA1-D05268DA379C}"/>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6" name="Espace réservé du pied de page 5">
            <a:extLst>
              <a:ext uri="{FF2B5EF4-FFF2-40B4-BE49-F238E27FC236}">
                <a16:creationId xmlns:a16="http://schemas.microsoft.com/office/drawing/2014/main" id="{867E0B1E-6049-358A-C399-F1C8CF563C72}"/>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629817CC-5085-C8DD-D485-FEDE78F5D5F8}"/>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1231522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876E65-DB9C-1122-1F36-2F83521F62E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id="{5C1C4FF9-7BFE-9244-66C8-0418B56AE3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5B69E832-57AC-CCA9-AAC5-26EDAE545B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6061598-F15E-BBD4-0F49-24F4D9CD74D4}"/>
              </a:ext>
            </a:extLst>
          </p:cNvPr>
          <p:cNvSpPr>
            <a:spLocks noGrp="1"/>
          </p:cNvSpPr>
          <p:nvPr>
            <p:ph type="dt" sz="half" idx="10"/>
          </p:nvPr>
        </p:nvSpPr>
        <p:spPr/>
        <p:txBody>
          <a:bodyPr/>
          <a:lstStyle/>
          <a:p>
            <a:fld id="{906B450F-183C-4E30-98EA-26237A37D9BE}" type="datetimeFigureOut">
              <a:rPr lang="fr-CA" smtClean="0"/>
              <a:t>2026-04-20</a:t>
            </a:fld>
            <a:endParaRPr lang="fr-CA"/>
          </a:p>
        </p:txBody>
      </p:sp>
      <p:sp>
        <p:nvSpPr>
          <p:cNvPr id="6" name="Espace réservé du pied de page 5">
            <a:extLst>
              <a:ext uri="{FF2B5EF4-FFF2-40B4-BE49-F238E27FC236}">
                <a16:creationId xmlns:a16="http://schemas.microsoft.com/office/drawing/2014/main" id="{81D2E4E1-86DB-7725-2FEA-6D56FF950973}"/>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82C9AB32-7F1F-1245-1716-37715F95A3FE}"/>
              </a:ext>
            </a:extLst>
          </p:cNvPr>
          <p:cNvSpPr>
            <a:spLocks noGrp="1"/>
          </p:cNvSpPr>
          <p:nvPr>
            <p:ph type="sldNum" sz="quarter" idx="12"/>
          </p:nvPr>
        </p:nvSpPr>
        <p:spPr/>
        <p:txBody>
          <a:bodyPr/>
          <a:lstStyle/>
          <a:p>
            <a:fld id="{4CF67C35-0C98-465A-ACDA-79BD1F5D97C0}" type="slidenum">
              <a:rPr lang="fr-CA" smtClean="0"/>
              <a:t>‹N°›</a:t>
            </a:fld>
            <a:endParaRPr lang="fr-CA"/>
          </a:p>
        </p:txBody>
      </p:sp>
    </p:spTree>
    <p:extLst>
      <p:ext uri="{BB962C8B-B14F-4D97-AF65-F5344CB8AC3E}">
        <p14:creationId xmlns:p14="http://schemas.microsoft.com/office/powerpoint/2010/main" val="511848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2998E9D-0CA3-2BF0-4C72-8FFAC0138F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64B66027-416C-C1A3-5117-2E56BA2FB6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22594C2C-361B-330D-6E57-554E582113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6B450F-183C-4E30-98EA-26237A37D9BE}" type="datetimeFigureOut">
              <a:rPr lang="fr-CA" smtClean="0"/>
              <a:t>2026-04-20</a:t>
            </a:fld>
            <a:endParaRPr lang="fr-CA"/>
          </a:p>
        </p:txBody>
      </p:sp>
      <p:sp>
        <p:nvSpPr>
          <p:cNvPr id="5" name="Espace réservé du pied de page 4">
            <a:extLst>
              <a:ext uri="{FF2B5EF4-FFF2-40B4-BE49-F238E27FC236}">
                <a16:creationId xmlns:a16="http://schemas.microsoft.com/office/drawing/2014/main" id="{784A8CEE-7257-5711-7DA6-CE64147EA6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07400F04-9ACF-AD39-4855-68FD5E3C04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F67C35-0C98-465A-ACDA-79BD1F5D97C0}" type="slidenum">
              <a:rPr lang="fr-CA" smtClean="0"/>
              <a:t>‹N°›</a:t>
            </a:fld>
            <a:endParaRPr lang="fr-CA"/>
          </a:p>
        </p:txBody>
      </p:sp>
    </p:spTree>
    <p:extLst>
      <p:ext uri="{BB962C8B-B14F-4D97-AF65-F5344CB8AC3E}">
        <p14:creationId xmlns:p14="http://schemas.microsoft.com/office/powerpoint/2010/main" val="400717628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hyperlink" Target="https://www.inspq.qc.ca/risques-psychosociaux-du-travail-et-promotion-de-la-sante-des-travailleurs/risques-psychosociaux-du-travail" TargetMode="Externa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hyperlink" Target="https://www.inspq.qc.ca/publications/2371" TargetMode="External"/><Relationship Id="rId5" Type="http://schemas.openxmlformats.org/officeDocument/2006/relationships/hyperlink" Target="https://www.inspq.qc.ca/publications/2816" TargetMode="External"/><Relationship Id="rId4"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hyperlink" Target="https://www.inspq.qc.ca/publications/2373" TargetMode="External"/><Relationship Id="rId5" Type="http://schemas.openxmlformats.org/officeDocument/2006/relationships/hyperlink" Target="https://www.inspq.qc.ca/publications/2372" TargetMode="External"/><Relationship Id="rId4"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150.statcan.gc.ca/n1/daily-quotidien/240212/dq240212a-fra.htm"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hyperlink" Target="https://www.who.int/fr/news-room/fact-sheets/detail/mental-health-strengthening-our-response" TargetMode="Externa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6884D2-E489-4B71-9336-2B1AF334B84E}"/>
              </a:ext>
            </a:extLst>
          </p:cNvPr>
          <p:cNvSpPr>
            <a:spLocks noGrp="1"/>
          </p:cNvSpPr>
          <p:nvPr>
            <p:ph type="ctrTitle"/>
            <p:custDataLst>
              <p:tags r:id="rId1"/>
            </p:custDataLst>
          </p:nvPr>
        </p:nvSpPr>
        <p:spPr>
          <a:xfrm>
            <a:off x="291151" y="1947081"/>
            <a:ext cx="6496335" cy="2992716"/>
          </a:xfrm>
        </p:spPr>
        <p:txBody>
          <a:bodyPr>
            <a:normAutofit fontScale="90000"/>
          </a:bodyPr>
          <a:lstStyle/>
          <a:p>
            <a:r>
              <a:rPr lang="fr-CA" sz="3600" b="1" u="none" strike="noStrike" dirty="0">
                <a:effectLst/>
                <a:latin typeface="Arial" panose="020B0604020202020204" pitchFamily="34" charset="0"/>
                <a:ea typeface="Times New Roman" panose="02020603050405020304" pitchFamily="18" charset="0"/>
                <a:cs typeface="Times New Roman" panose="02020603050405020304" pitchFamily="18" charset="0"/>
              </a:rPr>
              <a:t> </a:t>
            </a:r>
            <a:br>
              <a:rPr lang="fr-CA" sz="3600" dirty="0">
                <a:effectLst/>
                <a:latin typeface="Arial" panose="020B0604020202020204" pitchFamily="34" charset="0"/>
                <a:ea typeface="Times New Roman" panose="02020603050405020304" pitchFamily="18" charset="0"/>
                <a:cs typeface="Times New Roman" panose="02020603050405020304" pitchFamily="18" charset="0"/>
              </a:rPr>
            </a:br>
            <a:r>
              <a:rPr lang="fr-CA" sz="4000" b="1" dirty="0">
                <a:latin typeface="Arial" panose="020B0604020202020204" pitchFamily="34" charset="0"/>
                <a:ea typeface="Times New Roman" panose="02020603050405020304" pitchFamily="18" charset="0"/>
                <a:cs typeface="Times New Roman" panose="02020603050405020304" pitchFamily="18" charset="0"/>
              </a:rPr>
              <a:t>La prévention du harcèlement psychologique et des risques psychosociaux</a:t>
            </a:r>
            <a:br>
              <a:rPr lang="fr-CA" sz="4000" b="1" dirty="0">
                <a:latin typeface="Arial" panose="020B0604020202020204" pitchFamily="34" charset="0"/>
                <a:ea typeface="Times New Roman" panose="02020603050405020304" pitchFamily="18" charset="0"/>
                <a:cs typeface="Times New Roman" panose="02020603050405020304" pitchFamily="18" charset="0"/>
              </a:rPr>
            </a:br>
            <a:r>
              <a:rPr lang="fr-CA" sz="4000" b="1" dirty="0">
                <a:effectLst/>
                <a:latin typeface="Arial" panose="020B0604020202020204" pitchFamily="34" charset="0"/>
                <a:ea typeface="Times New Roman" panose="02020603050405020304" pitchFamily="18" charset="0"/>
                <a:cs typeface="Times New Roman" panose="02020603050405020304" pitchFamily="18" charset="0"/>
              </a:rPr>
              <a:t> </a:t>
            </a:r>
            <a:br>
              <a:rPr lang="fr-CA" sz="4000" b="1" dirty="0">
                <a:effectLst/>
                <a:latin typeface="Arial" panose="020B0604020202020204" pitchFamily="34" charset="0"/>
                <a:ea typeface="Times New Roman" panose="02020603050405020304" pitchFamily="18" charset="0"/>
                <a:cs typeface="Times New Roman" panose="02020603050405020304" pitchFamily="18" charset="0"/>
              </a:rPr>
            </a:br>
            <a:r>
              <a:rPr lang="fr-CA" sz="3600" b="1" dirty="0">
                <a:effectLst/>
                <a:latin typeface="Arial" panose="020B0604020202020204" pitchFamily="34" charset="0"/>
                <a:ea typeface="Times New Roman" panose="02020603050405020304" pitchFamily="18" charset="0"/>
                <a:cs typeface="Times New Roman" panose="02020603050405020304" pitchFamily="18" charset="0"/>
              </a:rPr>
              <a:t>Rencontre </a:t>
            </a:r>
            <a:r>
              <a:rPr lang="fr-CA" sz="3600" b="1" dirty="0">
                <a:latin typeface="Arial" panose="020B0604020202020204" pitchFamily="34" charset="0"/>
                <a:ea typeface="Times New Roman" panose="02020603050405020304" pitchFamily="18" charset="0"/>
                <a:cs typeface="Times New Roman" panose="02020603050405020304" pitchFamily="18" charset="0"/>
              </a:rPr>
              <a:t>annuelle des déléguées et délégués sociaux</a:t>
            </a:r>
            <a:br>
              <a:rPr lang="fr-CA" sz="3600" b="1" dirty="0">
                <a:effectLst/>
                <a:latin typeface="Arial" panose="020B0604020202020204" pitchFamily="34" charset="0"/>
                <a:ea typeface="Times New Roman" panose="02020603050405020304" pitchFamily="18" charset="0"/>
                <a:cs typeface="Times New Roman" panose="02020603050405020304" pitchFamily="18" charset="0"/>
              </a:rPr>
            </a:br>
            <a:r>
              <a:rPr lang="fr-CA" sz="3600" b="1" dirty="0">
                <a:latin typeface="Arial" panose="020B0604020202020204" pitchFamily="34" charset="0"/>
                <a:ea typeface="Times New Roman" panose="02020603050405020304" pitchFamily="18" charset="0"/>
                <a:cs typeface="Times New Roman" panose="02020603050405020304" pitchFamily="18" charset="0"/>
              </a:rPr>
              <a:t>Brossard 20 avril</a:t>
            </a:r>
            <a:r>
              <a:rPr lang="fr-CA" sz="3600" b="1" dirty="0">
                <a:effectLst/>
                <a:latin typeface="Arial" panose="020B0604020202020204" pitchFamily="34" charset="0"/>
                <a:ea typeface="Times New Roman" panose="02020603050405020304" pitchFamily="18" charset="0"/>
                <a:cs typeface="Times New Roman" panose="02020603050405020304" pitchFamily="18" charset="0"/>
              </a:rPr>
              <a:t> 2026 </a:t>
            </a:r>
            <a:br>
              <a:rPr lang="fr-CA" sz="1800" dirty="0">
                <a:effectLst/>
                <a:latin typeface="Arial" panose="020B0604020202020204" pitchFamily="34" charset="0"/>
                <a:ea typeface="Times New Roman" panose="02020603050405020304" pitchFamily="18" charset="0"/>
                <a:cs typeface="Times New Roman" panose="02020603050405020304" pitchFamily="18" charset="0"/>
              </a:rPr>
            </a:br>
            <a:endParaRPr lang="fr-CA" dirty="0">
              <a:solidFill>
                <a:srgbClr val="FFFFFF"/>
              </a:solidFill>
            </a:endParaRPr>
          </a:p>
        </p:txBody>
      </p:sp>
      <p:pic>
        <p:nvPicPr>
          <p:cNvPr id="5" name="Image 4">
            <a:extLst>
              <a:ext uri="{FF2B5EF4-FFF2-40B4-BE49-F238E27FC236}">
                <a16:creationId xmlns:a16="http://schemas.microsoft.com/office/drawing/2014/main" id="{9E3048E0-DC03-172E-E183-21ACFE0132AC}"/>
              </a:ext>
            </a:extLst>
          </p:cNvPr>
          <p:cNvPicPr>
            <a:picLocks noChangeAspect="1"/>
          </p:cNvPicPr>
          <p:nvPr/>
        </p:nvPicPr>
        <p:blipFill>
          <a:blip r:embed="rId4"/>
          <a:stretch>
            <a:fillRect/>
          </a:stretch>
        </p:blipFill>
        <p:spPr>
          <a:xfrm>
            <a:off x="789078" y="4658436"/>
            <a:ext cx="1953573" cy="1777011"/>
          </a:xfrm>
          <a:prstGeom prst="rect">
            <a:avLst/>
          </a:prstGeom>
        </p:spPr>
      </p:pic>
      <p:pic>
        <p:nvPicPr>
          <p:cNvPr id="7" name="Image 6">
            <a:extLst>
              <a:ext uri="{FF2B5EF4-FFF2-40B4-BE49-F238E27FC236}">
                <a16:creationId xmlns:a16="http://schemas.microsoft.com/office/drawing/2014/main" id="{1BA0A717-6DE0-A1B2-8B7A-5981C8F339AD}"/>
              </a:ext>
            </a:extLst>
          </p:cNvPr>
          <p:cNvPicPr>
            <a:picLocks noChangeAspect="1"/>
          </p:cNvPicPr>
          <p:nvPr/>
        </p:nvPicPr>
        <p:blipFill>
          <a:blip r:embed="rId5"/>
          <a:stretch>
            <a:fillRect/>
          </a:stretch>
        </p:blipFill>
        <p:spPr>
          <a:xfrm>
            <a:off x="4004878" y="4533330"/>
            <a:ext cx="2410668" cy="2063562"/>
          </a:xfrm>
          <a:prstGeom prst="rect">
            <a:avLst/>
          </a:prstGeom>
        </p:spPr>
      </p:pic>
    </p:spTree>
    <p:extLst>
      <p:ext uri="{BB962C8B-B14F-4D97-AF65-F5344CB8AC3E}">
        <p14:creationId xmlns:p14="http://schemas.microsoft.com/office/powerpoint/2010/main" val="1821289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BCC8CCC-29F1-43F3-5BDD-79EB5F048ECD}"/>
              </a:ext>
            </a:extLst>
          </p:cNvPr>
          <p:cNvSpPr>
            <a:spLocks noGrp="1" noChangeArrowheads="1"/>
          </p:cNvSpPr>
          <p:nvPr>
            <p:ph type="title"/>
          </p:nvPr>
        </p:nvSpPr>
        <p:spPr/>
        <p:txBody>
          <a:bodyPr>
            <a:normAutofit/>
          </a:bodyPr>
          <a:lstStyle/>
          <a:p>
            <a:pPr eaLnBrk="1" hangingPunct="1"/>
            <a:r>
              <a:rPr lang="fr-CA" altLang="fr-FR" sz="5400" b="1" dirty="0"/>
              <a:t>La Loi et la convention collective</a:t>
            </a:r>
          </a:p>
        </p:txBody>
      </p:sp>
      <p:sp>
        <p:nvSpPr>
          <p:cNvPr id="11267" name="Rectangle 3">
            <a:extLst>
              <a:ext uri="{FF2B5EF4-FFF2-40B4-BE49-F238E27FC236}">
                <a16:creationId xmlns:a16="http://schemas.microsoft.com/office/drawing/2014/main" id="{2411CFD9-8E0B-1657-B5F2-EFCED542C985}"/>
              </a:ext>
            </a:extLst>
          </p:cNvPr>
          <p:cNvSpPr>
            <a:spLocks noGrp="1" noChangeArrowheads="1"/>
          </p:cNvSpPr>
          <p:nvPr>
            <p:ph type="body" idx="1"/>
          </p:nvPr>
        </p:nvSpPr>
        <p:spPr>
          <a:xfrm>
            <a:off x="838200" y="1825625"/>
            <a:ext cx="8137478" cy="4351338"/>
          </a:xfrm>
        </p:spPr>
        <p:txBody>
          <a:bodyPr/>
          <a:lstStyle/>
          <a:p>
            <a:pPr eaLnBrk="1" hangingPunct="1">
              <a:lnSpc>
                <a:spcPct val="90000"/>
              </a:lnSpc>
            </a:pPr>
            <a:r>
              <a:rPr lang="fr-CA" altLang="fr-FR" sz="4400" dirty="0"/>
              <a:t>Selon l’article 81.20, les dispositions des articles 81.18, 81.19, 123.15, 123.16 et 123.17 de la loi sont réputées </a:t>
            </a:r>
            <a:r>
              <a:rPr lang="fr-CA" altLang="fr-FR" sz="4400" u="sng" dirty="0"/>
              <a:t>faire partie</a:t>
            </a:r>
            <a:r>
              <a:rPr lang="fr-CA" altLang="fr-FR" sz="4400" dirty="0"/>
              <a:t> intégrante de toute convention collective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00A58FC3-6D51-558E-D88B-18007D14638B}"/>
              </a:ext>
            </a:extLst>
          </p:cNvPr>
          <p:cNvSpPr>
            <a:spLocks noGrp="1" noChangeArrowheads="1"/>
          </p:cNvSpPr>
          <p:nvPr>
            <p:ph type="title"/>
          </p:nvPr>
        </p:nvSpPr>
        <p:spPr>
          <a:xfrm>
            <a:off x="382137" y="150125"/>
            <a:ext cx="11473218" cy="1856096"/>
          </a:xfrm>
        </p:spPr>
        <p:txBody>
          <a:bodyPr>
            <a:normAutofit fontScale="90000"/>
          </a:bodyPr>
          <a:lstStyle/>
          <a:p>
            <a:pPr eaLnBrk="1" hangingPunct="1"/>
            <a:r>
              <a:rPr lang="fr-CA" altLang="fr-FR" b="1" dirty="0">
                <a:solidFill>
                  <a:srgbClr val="FF0000"/>
                </a:solidFill>
              </a:rPr>
              <a:t>Nouveau depuis 2024: </a:t>
            </a:r>
            <a:r>
              <a:rPr lang="fr-FR" altLang="fr-FR" b="1" dirty="0"/>
              <a:t>une politique de prévention et de prise en charge des situations de harcèlement psychologique.</a:t>
            </a:r>
            <a:endParaRPr lang="fr-CA" altLang="fr-FR" b="1" dirty="0"/>
          </a:p>
        </p:txBody>
      </p:sp>
      <p:sp>
        <p:nvSpPr>
          <p:cNvPr id="37891" name="Rectangle 3">
            <a:extLst>
              <a:ext uri="{FF2B5EF4-FFF2-40B4-BE49-F238E27FC236}">
                <a16:creationId xmlns:a16="http://schemas.microsoft.com/office/drawing/2014/main" id="{76FF4F74-74E0-59F8-ADB0-99F3B5CB00EC}"/>
              </a:ext>
            </a:extLst>
          </p:cNvPr>
          <p:cNvSpPr>
            <a:spLocks noGrp="1" noChangeArrowheads="1"/>
          </p:cNvSpPr>
          <p:nvPr>
            <p:ph type="body" idx="1"/>
          </p:nvPr>
        </p:nvSpPr>
        <p:spPr>
          <a:xfrm>
            <a:off x="272955" y="2169994"/>
            <a:ext cx="11755272" cy="4467367"/>
          </a:xfrm>
        </p:spPr>
        <p:txBody>
          <a:bodyPr>
            <a:normAutofit lnSpcReduction="10000"/>
          </a:bodyPr>
          <a:lstStyle/>
          <a:p>
            <a:pPr marL="0" indent="0" eaLnBrk="1" hangingPunct="1">
              <a:buNone/>
            </a:pPr>
            <a:r>
              <a:rPr lang="fr-FR" altLang="fr-FR" sz="3300" dirty="0"/>
              <a:t>Cette politique doit entre autres prévoir:</a:t>
            </a:r>
          </a:p>
          <a:p>
            <a:pPr eaLnBrk="1" hangingPunct="1"/>
            <a:r>
              <a:rPr lang="fr-FR" altLang="fr-FR" sz="3300" dirty="0"/>
              <a:t>1°  les méthodes et les techniques utilisées pour </a:t>
            </a:r>
            <a:r>
              <a:rPr lang="fr-FR" altLang="fr-FR" sz="3300" u="sng" dirty="0"/>
              <a:t>identifier, contrôler et éliminer les risques </a:t>
            </a:r>
            <a:r>
              <a:rPr lang="fr-FR" altLang="fr-FR" sz="3300" dirty="0"/>
              <a:t>de harcèlement psychologique, incluant un volet concernant les conduites qui se manifestent par des paroles, des actes ou des gestes à caractère sexuel;</a:t>
            </a:r>
          </a:p>
          <a:p>
            <a:pPr eaLnBrk="1" hangingPunct="1"/>
            <a:r>
              <a:rPr lang="fr-FR" altLang="fr-FR" sz="3300" dirty="0"/>
              <a:t>2°  les programmes d’information et de formation spécifiques </a:t>
            </a:r>
            <a:r>
              <a:rPr lang="fr-FR" altLang="fr-FR" sz="3300" u="sng" dirty="0"/>
              <a:t>en matière de prévention du harcèlement psychologique </a:t>
            </a:r>
            <a:r>
              <a:rPr lang="fr-FR" altLang="fr-FR" sz="3300" dirty="0"/>
              <a:t>qui sont offerts aux personnes salariées ainsi qu’aux personnes désignées par l’employeur pour la prise en charge d’une plainte ou d’un signalement;</a:t>
            </a:r>
            <a:endParaRPr lang="fr-CA" altLang="fr-FR" sz="3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DD5F5-0442-E0D3-B801-03DF47E482D5}"/>
            </a:ext>
          </a:extLst>
        </p:cNvPr>
        <p:cNvGrpSpPr/>
        <p:nvPr/>
      </p:nvGrpSpPr>
      <p:grpSpPr>
        <a:xfrm>
          <a:off x="0" y="0"/>
          <a:ext cx="0" cy="0"/>
          <a:chOff x="0" y="0"/>
          <a:chExt cx="0" cy="0"/>
        </a:xfrm>
      </p:grpSpPr>
      <p:sp>
        <p:nvSpPr>
          <p:cNvPr id="37890" name="Rectangle 2">
            <a:extLst>
              <a:ext uri="{FF2B5EF4-FFF2-40B4-BE49-F238E27FC236}">
                <a16:creationId xmlns:a16="http://schemas.microsoft.com/office/drawing/2014/main" id="{E5E1B68C-4C97-E615-7895-34A49B19C46F}"/>
              </a:ext>
            </a:extLst>
          </p:cNvPr>
          <p:cNvSpPr>
            <a:spLocks noGrp="1" noChangeArrowheads="1"/>
          </p:cNvSpPr>
          <p:nvPr>
            <p:ph type="title"/>
          </p:nvPr>
        </p:nvSpPr>
        <p:spPr>
          <a:xfrm>
            <a:off x="482221" y="365125"/>
            <a:ext cx="11373134" cy="80702"/>
          </a:xfrm>
        </p:spPr>
        <p:txBody>
          <a:bodyPr>
            <a:normAutofit fontScale="90000"/>
          </a:bodyPr>
          <a:lstStyle/>
          <a:p>
            <a:pPr eaLnBrk="1" hangingPunct="1"/>
            <a:endParaRPr lang="fr-CA" altLang="fr-FR" b="1" dirty="0"/>
          </a:p>
        </p:txBody>
      </p:sp>
      <p:sp>
        <p:nvSpPr>
          <p:cNvPr id="37891" name="Rectangle 3">
            <a:extLst>
              <a:ext uri="{FF2B5EF4-FFF2-40B4-BE49-F238E27FC236}">
                <a16:creationId xmlns:a16="http://schemas.microsoft.com/office/drawing/2014/main" id="{229742E7-50E5-D5DE-91FF-21EA3146320C}"/>
              </a:ext>
            </a:extLst>
          </p:cNvPr>
          <p:cNvSpPr>
            <a:spLocks noGrp="1" noChangeArrowheads="1"/>
          </p:cNvSpPr>
          <p:nvPr>
            <p:ph type="body" idx="1"/>
          </p:nvPr>
        </p:nvSpPr>
        <p:spPr>
          <a:xfrm>
            <a:off x="177422" y="723331"/>
            <a:ext cx="11914494" cy="5914031"/>
          </a:xfrm>
        </p:spPr>
        <p:txBody>
          <a:bodyPr>
            <a:noAutofit/>
          </a:bodyPr>
          <a:lstStyle/>
          <a:p>
            <a:pPr eaLnBrk="1" hangingPunct="1"/>
            <a:r>
              <a:rPr lang="fr-FR" altLang="fr-FR" sz="3000" dirty="0"/>
              <a:t>3°  les recommandations concernant les conduites à adopter lors de la participation aux activités sociales liées au travail;</a:t>
            </a:r>
          </a:p>
          <a:p>
            <a:pPr eaLnBrk="1" hangingPunct="1"/>
            <a:r>
              <a:rPr lang="fr-FR" altLang="fr-FR" sz="3000" dirty="0"/>
              <a:t>4°  les modalités applicables pour faire une plainte ou un signalement à l’employeur ainsi que l’information sur le suivi qui doit être donné par l’employeur;</a:t>
            </a:r>
          </a:p>
          <a:p>
            <a:pPr eaLnBrk="1" hangingPunct="1"/>
            <a:r>
              <a:rPr lang="fr-FR" altLang="fr-FR" sz="3000" dirty="0"/>
              <a:t>5°  les mesures visant à protéger les personnes concernées par une situation de harcèlement psychologique et celles qui ont collaboré au traitement d’une plainte ou d’un signalement portant sur une telle situation;</a:t>
            </a:r>
          </a:p>
          <a:p>
            <a:pPr eaLnBrk="1" hangingPunct="1"/>
            <a:r>
              <a:rPr lang="fr-FR" altLang="fr-FR" sz="3000" dirty="0"/>
              <a:t>6°  le processus de prise en charge d’une situation de harcèlement psychologique</a:t>
            </a:r>
          </a:p>
          <a:p>
            <a:pPr eaLnBrk="1" hangingPunct="1"/>
            <a:r>
              <a:rPr lang="fr-FR" altLang="fr-FR" sz="3000" dirty="0"/>
              <a:t>7°  les mesures visant à assurer la confidentialité d’une plainte, d’un signalement, d’un renseignement ou d’un document reçu</a:t>
            </a:r>
          </a:p>
        </p:txBody>
      </p:sp>
    </p:spTree>
    <p:extLst>
      <p:ext uri="{BB962C8B-B14F-4D97-AF65-F5344CB8AC3E}">
        <p14:creationId xmlns:p14="http://schemas.microsoft.com/office/powerpoint/2010/main" val="1138511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3DC57-D77C-BAE1-B921-9DC1E7CAEC32}"/>
            </a:ext>
          </a:extLst>
        </p:cNvPr>
        <p:cNvGrpSpPr/>
        <p:nvPr/>
      </p:nvGrpSpPr>
      <p:grpSpPr>
        <a:xfrm>
          <a:off x="0" y="0"/>
          <a:ext cx="0" cy="0"/>
          <a:chOff x="0" y="0"/>
          <a:chExt cx="0" cy="0"/>
        </a:xfrm>
      </p:grpSpPr>
      <p:sp>
        <p:nvSpPr>
          <p:cNvPr id="37890" name="Rectangle 2">
            <a:extLst>
              <a:ext uri="{FF2B5EF4-FFF2-40B4-BE49-F238E27FC236}">
                <a16:creationId xmlns:a16="http://schemas.microsoft.com/office/drawing/2014/main" id="{253A5F4C-298F-4231-A27A-04D6FA138CE9}"/>
              </a:ext>
            </a:extLst>
          </p:cNvPr>
          <p:cNvSpPr>
            <a:spLocks noGrp="1" noChangeArrowheads="1"/>
          </p:cNvSpPr>
          <p:nvPr>
            <p:ph type="title"/>
          </p:nvPr>
        </p:nvSpPr>
        <p:spPr>
          <a:xfrm>
            <a:off x="286604" y="163774"/>
            <a:ext cx="11705229" cy="1528548"/>
          </a:xfrm>
        </p:spPr>
        <p:txBody>
          <a:bodyPr>
            <a:noAutofit/>
          </a:bodyPr>
          <a:lstStyle/>
          <a:p>
            <a:pPr eaLnBrk="1" hangingPunct="1"/>
            <a:r>
              <a:rPr lang="fr-CA" altLang="fr-FR" sz="5400" b="1" dirty="0"/>
              <a:t>Politique dans le programme de prévention SST</a:t>
            </a:r>
          </a:p>
        </p:txBody>
      </p:sp>
      <p:sp>
        <p:nvSpPr>
          <p:cNvPr id="37891" name="Rectangle 3">
            <a:extLst>
              <a:ext uri="{FF2B5EF4-FFF2-40B4-BE49-F238E27FC236}">
                <a16:creationId xmlns:a16="http://schemas.microsoft.com/office/drawing/2014/main" id="{EFE54B0E-D938-A904-4506-C95C3EEDCE39}"/>
              </a:ext>
            </a:extLst>
          </p:cNvPr>
          <p:cNvSpPr>
            <a:spLocks noGrp="1" noChangeArrowheads="1"/>
          </p:cNvSpPr>
          <p:nvPr>
            <p:ph type="body" idx="1"/>
          </p:nvPr>
        </p:nvSpPr>
        <p:spPr>
          <a:xfrm>
            <a:off x="559560" y="2056263"/>
            <a:ext cx="7811067" cy="4581098"/>
          </a:xfrm>
        </p:spPr>
        <p:txBody>
          <a:bodyPr>
            <a:normAutofit/>
          </a:bodyPr>
          <a:lstStyle/>
          <a:p>
            <a:pPr eaLnBrk="1" hangingPunct="1"/>
            <a:r>
              <a:rPr lang="fr-FR" altLang="fr-FR" sz="4000" u="sng" dirty="0"/>
              <a:t>Cette politique fait partie intégrante du programme de prévention ou du plan d’action</a:t>
            </a:r>
            <a:r>
              <a:rPr lang="fr-FR" altLang="fr-FR" sz="4000" dirty="0"/>
              <a:t>, selon le cas, visé à l’article 59, 61.2 ou 199 de la Loi sur la santé et la sécurité du travail.</a:t>
            </a:r>
            <a:endParaRPr lang="fr-CA" altLang="fr-FR" sz="4000" dirty="0"/>
          </a:p>
        </p:txBody>
      </p:sp>
    </p:spTree>
    <p:extLst>
      <p:ext uri="{BB962C8B-B14F-4D97-AF65-F5344CB8AC3E}">
        <p14:creationId xmlns:p14="http://schemas.microsoft.com/office/powerpoint/2010/main" val="79908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0FD5F67-1AEA-32E1-6FF4-D8B192700937}"/>
              </a:ext>
            </a:extLst>
          </p:cNvPr>
          <p:cNvSpPr>
            <a:spLocks noGrp="1" noChangeArrowheads="1"/>
          </p:cNvSpPr>
          <p:nvPr>
            <p:ph type="title"/>
          </p:nvPr>
        </p:nvSpPr>
        <p:spPr>
          <a:xfrm>
            <a:off x="650543" y="365125"/>
            <a:ext cx="11122925" cy="1325563"/>
          </a:xfrm>
        </p:spPr>
        <p:txBody>
          <a:bodyPr>
            <a:noAutofit/>
          </a:bodyPr>
          <a:lstStyle/>
          <a:p>
            <a:pPr eaLnBrk="1" hangingPunct="1"/>
            <a:r>
              <a:rPr lang="fr-CA" altLang="fr-FR" sz="5400" b="1" dirty="0"/>
              <a:t>La définition du harcèlement psychologique</a:t>
            </a:r>
          </a:p>
        </p:txBody>
      </p:sp>
      <p:sp>
        <p:nvSpPr>
          <p:cNvPr id="13315" name="Rectangle 3">
            <a:extLst>
              <a:ext uri="{FF2B5EF4-FFF2-40B4-BE49-F238E27FC236}">
                <a16:creationId xmlns:a16="http://schemas.microsoft.com/office/drawing/2014/main" id="{4225DF24-764A-D4C2-43E9-C0147D19C28D}"/>
              </a:ext>
            </a:extLst>
          </p:cNvPr>
          <p:cNvSpPr>
            <a:spLocks noGrp="1" noChangeArrowheads="1"/>
          </p:cNvSpPr>
          <p:nvPr>
            <p:ph type="body" idx="1"/>
          </p:nvPr>
        </p:nvSpPr>
        <p:spPr>
          <a:xfrm>
            <a:off x="918950" y="2214564"/>
            <a:ext cx="10272214" cy="4231729"/>
          </a:xfrm>
        </p:spPr>
        <p:txBody>
          <a:bodyPr/>
          <a:lstStyle/>
          <a:p>
            <a:pPr eaLnBrk="1" hangingPunct="1">
              <a:lnSpc>
                <a:spcPct val="80000"/>
              </a:lnSpc>
            </a:pPr>
            <a:r>
              <a:rPr lang="fr-CA" altLang="fr-FR" sz="4400" dirty="0"/>
              <a:t>On entend par harcèlement psychologique:</a:t>
            </a:r>
          </a:p>
          <a:p>
            <a:pPr lvl="1" eaLnBrk="1" hangingPunct="1">
              <a:lnSpc>
                <a:spcPct val="80000"/>
              </a:lnSpc>
            </a:pPr>
            <a:r>
              <a:rPr lang="fr-CA" altLang="fr-FR" sz="3200" dirty="0"/>
              <a:t>Une conduite vexatoire</a:t>
            </a:r>
          </a:p>
          <a:p>
            <a:pPr lvl="1" eaLnBrk="1" hangingPunct="1">
              <a:lnSpc>
                <a:spcPct val="80000"/>
              </a:lnSpc>
            </a:pPr>
            <a:r>
              <a:rPr lang="fr-CA" altLang="fr-FR" sz="3200" dirty="0"/>
              <a:t>Qui se manifeste soit par des comportements, des paroles, des actes ou des gestes répétés</a:t>
            </a:r>
          </a:p>
          <a:p>
            <a:pPr lvl="1" eaLnBrk="1" hangingPunct="1">
              <a:lnSpc>
                <a:spcPct val="80000"/>
              </a:lnSpc>
            </a:pPr>
            <a:r>
              <a:rPr lang="fr-CA" altLang="fr-FR" sz="3200" dirty="0"/>
              <a:t>Qui sont hostiles ou non désirés</a:t>
            </a:r>
          </a:p>
          <a:p>
            <a:pPr lvl="1" eaLnBrk="1" hangingPunct="1">
              <a:lnSpc>
                <a:spcPct val="80000"/>
              </a:lnSpc>
            </a:pPr>
            <a:r>
              <a:rPr lang="fr-CA" altLang="fr-FR" sz="3200" dirty="0"/>
              <a:t>Qui porte atteinte à la dignité ou à l’intégrité psychologique ou physique du salarié</a:t>
            </a:r>
          </a:p>
          <a:p>
            <a:pPr lvl="1" eaLnBrk="1" hangingPunct="1">
              <a:lnSpc>
                <a:spcPct val="80000"/>
              </a:lnSpc>
            </a:pPr>
            <a:r>
              <a:rPr lang="fr-CA" altLang="fr-FR" sz="3200" dirty="0"/>
              <a:t>Qui entraîne pour le salarié un milieu de travail néfaste</a:t>
            </a:r>
          </a:p>
        </p:txBody>
      </p:sp>
      <p:pic>
        <p:nvPicPr>
          <p:cNvPr id="2" name="Image 1">
            <a:extLst>
              <a:ext uri="{FF2B5EF4-FFF2-40B4-BE49-F238E27FC236}">
                <a16:creationId xmlns:a16="http://schemas.microsoft.com/office/drawing/2014/main" id="{2E0773C4-71DF-E623-E2A0-2B2B316D8B0C}"/>
              </a:ext>
            </a:extLst>
          </p:cNvPr>
          <p:cNvPicPr>
            <a:picLocks noChangeAspect="1"/>
          </p:cNvPicPr>
          <p:nvPr/>
        </p:nvPicPr>
        <p:blipFill>
          <a:blip r:embed="rId3"/>
          <a:stretch>
            <a:fillRect/>
          </a:stretch>
        </p:blipFill>
        <p:spPr>
          <a:xfrm>
            <a:off x="9754050" y="271746"/>
            <a:ext cx="2219136" cy="1213209"/>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DB2178E-4123-E23C-5337-A6F72DB96F19}"/>
              </a:ext>
            </a:extLst>
          </p:cNvPr>
          <p:cNvSpPr>
            <a:spLocks noGrp="1" noChangeArrowheads="1"/>
          </p:cNvSpPr>
          <p:nvPr>
            <p:ph type="title"/>
          </p:nvPr>
        </p:nvSpPr>
        <p:spPr>
          <a:xfrm>
            <a:off x="213815" y="254759"/>
            <a:ext cx="8015785" cy="1435930"/>
          </a:xfrm>
        </p:spPr>
        <p:txBody>
          <a:bodyPr>
            <a:normAutofit/>
          </a:bodyPr>
          <a:lstStyle/>
          <a:p>
            <a:pPr eaLnBrk="1" hangingPunct="1"/>
            <a:r>
              <a:rPr lang="fr-CA" altLang="fr-FR" b="1" dirty="0"/>
              <a:t>Une conduite vexatoire qui se répète…</a:t>
            </a:r>
          </a:p>
        </p:txBody>
      </p:sp>
      <p:sp>
        <p:nvSpPr>
          <p:cNvPr id="15363" name="Rectangle 3">
            <a:extLst>
              <a:ext uri="{FF2B5EF4-FFF2-40B4-BE49-F238E27FC236}">
                <a16:creationId xmlns:a16="http://schemas.microsoft.com/office/drawing/2014/main" id="{3E39DB99-30DF-A493-2326-A5D9CE628A9A}"/>
              </a:ext>
            </a:extLst>
          </p:cNvPr>
          <p:cNvSpPr>
            <a:spLocks noGrp="1" noChangeArrowheads="1"/>
          </p:cNvSpPr>
          <p:nvPr>
            <p:ph type="body" idx="1"/>
          </p:nvPr>
        </p:nvSpPr>
        <p:spPr>
          <a:xfrm>
            <a:off x="459475" y="1825625"/>
            <a:ext cx="7638197" cy="4777616"/>
          </a:xfrm>
        </p:spPr>
        <p:txBody>
          <a:bodyPr/>
          <a:lstStyle/>
          <a:p>
            <a:pPr eaLnBrk="1" hangingPunct="1"/>
            <a:r>
              <a:rPr lang="fr-CA" altLang="fr-FR" sz="3600" dirty="0"/>
              <a:t>Chacune des paroles, chacun des comportements, des actes ou des gestes pris isolément peut être bénin, anodin, mais c’est l’ensemble ou l’accumulation de ceux-ci qui permet de conclure à une situation de harcèlement</a:t>
            </a:r>
          </a:p>
          <a:p>
            <a:pPr eaLnBrk="1" hangingPunct="1">
              <a:buFont typeface="Wingdings" panose="05000000000000000000" pitchFamily="2" charset="2"/>
              <a:buNone/>
            </a:pPr>
            <a:endParaRPr lang="fr-CA" altLang="fr-FR"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062DB05-A678-2961-0CDB-953AD9B84BB8}"/>
              </a:ext>
            </a:extLst>
          </p:cNvPr>
          <p:cNvSpPr>
            <a:spLocks noGrp="1" noChangeArrowheads="1"/>
          </p:cNvSpPr>
          <p:nvPr>
            <p:ph type="title"/>
          </p:nvPr>
        </p:nvSpPr>
        <p:spPr/>
        <p:txBody>
          <a:bodyPr>
            <a:normAutofit/>
          </a:bodyPr>
          <a:lstStyle/>
          <a:p>
            <a:pPr eaLnBrk="1" hangingPunct="1"/>
            <a:r>
              <a:rPr lang="fr-CA" altLang="fr-FR" sz="5400" b="1" dirty="0"/>
              <a:t>Une conduite vexatoire unique…</a:t>
            </a:r>
          </a:p>
        </p:txBody>
      </p:sp>
      <p:sp>
        <p:nvSpPr>
          <p:cNvPr id="17411" name="Rectangle 3">
            <a:extLst>
              <a:ext uri="{FF2B5EF4-FFF2-40B4-BE49-F238E27FC236}">
                <a16:creationId xmlns:a16="http://schemas.microsoft.com/office/drawing/2014/main" id="{D31C202A-B829-1787-4792-274ED8D7F2C5}"/>
              </a:ext>
            </a:extLst>
          </p:cNvPr>
          <p:cNvSpPr>
            <a:spLocks noGrp="1" noChangeArrowheads="1"/>
          </p:cNvSpPr>
          <p:nvPr>
            <p:ph type="body" idx="1"/>
          </p:nvPr>
        </p:nvSpPr>
        <p:spPr>
          <a:xfrm>
            <a:off x="696036" y="1915237"/>
            <a:ext cx="10458733" cy="4171240"/>
          </a:xfrm>
        </p:spPr>
        <p:txBody>
          <a:bodyPr/>
          <a:lstStyle/>
          <a:p>
            <a:pPr eaLnBrk="1" hangingPunct="1"/>
            <a:r>
              <a:rPr lang="fr-CA" altLang="fr-FR" sz="4400" dirty="0"/>
              <a:t>La répétition </a:t>
            </a:r>
            <a:r>
              <a:rPr lang="fr-CA" altLang="fr-FR" sz="4400" u="sng" dirty="0"/>
              <a:t>n’est pas une composante essentielle</a:t>
            </a:r>
            <a:r>
              <a:rPr lang="fr-CA" altLang="fr-FR" sz="4400" dirty="0"/>
              <a:t> s’il s’agit d’une conduite grave qui entraîne un effet nocif continu pour la personne visée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B2333F9A-6578-F8C9-4D2C-3B69D4D71D23}"/>
              </a:ext>
            </a:extLst>
          </p:cNvPr>
          <p:cNvSpPr>
            <a:spLocks noGrp="1" noChangeArrowheads="1"/>
          </p:cNvSpPr>
          <p:nvPr>
            <p:ph type="title"/>
          </p:nvPr>
        </p:nvSpPr>
        <p:spPr>
          <a:xfrm>
            <a:off x="318448" y="136479"/>
            <a:ext cx="6528179" cy="1319282"/>
          </a:xfrm>
        </p:spPr>
        <p:txBody>
          <a:bodyPr>
            <a:normAutofit fontScale="90000"/>
          </a:bodyPr>
          <a:lstStyle/>
          <a:p>
            <a:pPr eaLnBrk="1" hangingPunct="1"/>
            <a:r>
              <a:rPr lang="fr-CA" altLang="fr-FR" sz="4800" b="1" dirty="0"/>
              <a:t>Une seule conduite grave…</a:t>
            </a:r>
          </a:p>
        </p:txBody>
      </p:sp>
      <p:sp>
        <p:nvSpPr>
          <p:cNvPr id="33795" name="Rectangle 3">
            <a:extLst>
              <a:ext uri="{FF2B5EF4-FFF2-40B4-BE49-F238E27FC236}">
                <a16:creationId xmlns:a16="http://schemas.microsoft.com/office/drawing/2014/main" id="{1C5785B4-2C37-B403-9503-1F345ECD018F}"/>
              </a:ext>
            </a:extLst>
          </p:cNvPr>
          <p:cNvSpPr>
            <a:spLocks noGrp="1" noChangeArrowheads="1"/>
          </p:cNvSpPr>
          <p:nvPr>
            <p:ph type="body" idx="1"/>
          </p:nvPr>
        </p:nvSpPr>
        <p:spPr>
          <a:xfrm>
            <a:off x="81888" y="1710519"/>
            <a:ext cx="6723795" cy="4735774"/>
          </a:xfrm>
        </p:spPr>
        <p:txBody>
          <a:bodyPr>
            <a:normAutofit fontScale="92500" lnSpcReduction="10000"/>
          </a:bodyPr>
          <a:lstStyle/>
          <a:p>
            <a:pPr eaLnBrk="1" hangingPunct="1"/>
            <a:r>
              <a:rPr lang="fr-CA" altLang="fr-FR" sz="4000" dirty="0"/>
              <a:t>…peut aussi constituer du harcèlement psychologique si elle porte une telle atteinte et produite un effet nocif continu pour le salarié</a:t>
            </a:r>
          </a:p>
          <a:p>
            <a:pPr lvl="1" eaLnBrk="1" hangingPunct="1"/>
            <a:r>
              <a:rPr lang="fr-CA" altLang="fr-FR" sz="4000" dirty="0"/>
              <a:t>Par exemple:</a:t>
            </a:r>
          </a:p>
          <a:p>
            <a:pPr lvl="2" eaLnBrk="1" hangingPunct="1"/>
            <a:r>
              <a:rPr lang="fr-CA" altLang="fr-FR" sz="4000" dirty="0"/>
              <a:t>Une violence grave,</a:t>
            </a:r>
          </a:p>
          <a:p>
            <a:pPr lvl="2" eaLnBrk="1" hangingPunct="1">
              <a:buFont typeface="Wingdings" panose="05000000000000000000" pitchFamily="2" charset="2"/>
              <a:buNone/>
            </a:pPr>
            <a:r>
              <a:rPr lang="fr-CA" altLang="fr-FR" sz="4000" dirty="0"/>
              <a:t>	physique ou verbale</a:t>
            </a:r>
          </a:p>
          <a:p>
            <a:pPr lvl="2" eaLnBrk="1" hangingPunct="1"/>
            <a:r>
              <a:rPr lang="fr-CA" altLang="fr-FR" sz="4000" dirty="0"/>
              <a:t>Une agression sexuelle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2A4B00C-8EBE-2DC0-F507-645433F794C0}"/>
              </a:ext>
            </a:extLst>
          </p:cNvPr>
          <p:cNvSpPr>
            <a:spLocks noGrp="1" noChangeArrowheads="1"/>
          </p:cNvSpPr>
          <p:nvPr>
            <p:ph type="title"/>
          </p:nvPr>
        </p:nvSpPr>
        <p:spPr/>
        <p:txBody>
          <a:bodyPr/>
          <a:lstStyle/>
          <a:p>
            <a:pPr eaLnBrk="1" hangingPunct="1"/>
            <a:r>
              <a:rPr lang="fr-CA" altLang="fr-FR" dirty="0"/>
              <a:t>…</a:t>
            </a:r>
            <a:r>
              <a:rPr lang="fr-CA" altLang="fr-FR" sz="5400" b="1" dirty="0"/>
              <a:t>hostile ou non désirée</a:t>
            </a:r>
          </a:p>
        </p:txBody>
      </p:sp>
      <p:sp>
        <p:nvSpPr>
          <p:cNvPr id="19459" name="Rectangle 3">
            <a:extLst>
              <a:ext uri="{FF2B5EF4-FFF2-40B4-BE49-F238E27FC236}">
                <a16:creationId xmlns:a16="http://schemas.microsoft.com/office/drawing/2014/main" id="{E3BBC817-4256-EC8D-77AA-3A67BBF951C4}"/>
              </a:ext>
            </a:extLst>
          </p:cNvPr>
          <p:cNvSpPr>
            <a:spLocks noGrp="1" noChangeArrowheads="1"/>
          </p:cNvSpPr>
          <p:nvPr>
            <p:ph type="body" idx="1"/>
          </p:nvPr>
        </p:nvSpPr>
        <p:spPr>
          <a:xfrm>
            <a:off x="700586" y="1596788"/>
            <a:ext cx="9257730" cy="4667109"/>
          </a:xfrm>
        </p:spPr>
        <p:txBody>
          <a:bodyPr>
            <a:normAutofit/>
          </a:bodyPr>
          <a:lstStyle/>
          <a:p>
            <a:pPr eaLnBrk="1" hangingPunct="1"/>
            <a:r>
              <a:rPr lang="fr-CA" altLang="fr-FR" sz="3600" dirty="0"/>
              <a:t>Des comportements, des paroles, des actes ou des gestes répétés</a:t>
            </a:r>
          </a:p>
          <a:p>
            <a:pPr lvl="1" eaLnBrk="1" hangingPunct="1"/>
            <a:r>
              <a:rPr lang="fr-CA" altLang="fr-FR" sz="3600" dirty="0"/>
              <a:t>Marquant l’hostilité (pas nécessairement flagrant)</a:t>
            </a:r>
          </a:p>
          <a:p>
            <a:pPr lvl="1" eaLnBrk="1" hangingPunct="1"/>
            <a:r>
              <a:rPr lang="fr-CA" altLang="fr-FR" sz="3600" dirty="0"/>
              <a:t>Non désirés (pas nécessairement verbalisés)</a:t>
            </a:r>
          </a:p>
          <a:p>
            <a:pPr lvl="1" eaLnBrk="1" hangingPunct="1"/>
            <a:r>
              <a:rPr lang="fr-CA" altLang="fr-FR" sz="3600" dirty="0"/>
              <a:t>La preuve de l’intention malicieuse du harceleur n’est pas nécessaire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F16037E-4F38-8141-C46D-A31E45503F2B}"/>
              </a:ext>
            </a:extLst>
          </p:cNvPr>
          <p:cNvSpPr>
            <a:spLocks noGrp="1" noChangeArrowheads="1"/>
          </p:cNvSpPr>
          <p:nvPr>
            <p:ph type="title"/>
          </p:nvPr>
        </p:nvSpPr>
        <p:spPr>
          <a:xfrm>
            <a:off x="632346" y="168322"/>
            <a:ext cx="11034721" cy="1501254"/>
          </a:xfrm>
        </p:spPr>
        <p:txBody>
          <a:bodyPr>
            <a:normAutofit/>
          </a:bodyPr>
          <a:lstStyle/>
          <a:p>
            <a:pPr eaLnBrk="1" hangingPunct="1"/>
            <a:r>
              <a:rPr lang="fr-CA" altLang="fr-FR" sz="5400" b="1" dirty="0"/>
              <a:t>La conduite vexatoire…</a:t>
            </a:r>
          </a:p>
        </p:txBody>
      </p:sp>
      <p:sp>
        <p:nvSpPr>
          <p:cNvPr id="21507" name="Rectangle 3">
            <a:extLst>
              <a:ext uri="{FF2B5EF4-FFF2-40B4-BE49-F238E27FC236}">
                <a16:creationId xmlns:a16="http://schemas.microsoft.com/office/drawing/2014/main" id="{51E9D91F-28CB-E27D-1872-2585F50DA8A0}"/>
              </a:ext>
            </a:extLst>
          </p:cNvPr>
          <p:cNvSpPr>
            <a:spLocks noGrp="1" noChangeArrowheads="1"/>
          </p:cNvSpPr>
          <p:nvPr>
            <p:ph type="body" sz="half" idx="1"/>
          </p:nvPr>
        </p:nvSpPr>
        <p:spPr>
          <a:xfrm>
            <a:off x="632346" y="1756012"/>
            <a:ext cx="7460776" cy="4713027"/>
          </a:xfrm>
        </p:spPr>
        <p:txBody>
          <a:bodyPr>
            <a:normAutofit/>
          </a:bodyPr>
          <a:lstStyle/>
          <a:p>
            <a:pPr eaLnBrk="1" hangingPunct="1">
              <a:lnSpc>
                <a:spcPct val="90000"/>
              </a:lnSpc>
            </a:pPr>
            <a:r>
              <a:rPr lang="fr-CA" altLang="fr-FR" sz="3600" dirty="0"/>
              <a:t>« qui porte atteinte à la dignité, à l’intégrité psychologique ou à l’intégrité physique de la personne salariée »</a:t>
            </a:r>
          </a:p>
          <a:p>
            <a:pPr lvl="1" eaLnBrk="1" hangingPunct="1">
              <a:lnSpc>
                <a:spcPct val="90000"/>
              </a:lnSpc>
            </a:pPr>
            <a:r>
              <a:rPr lang="fr-CA" altLang="fr-FR" sz="3600" dirty="0"/>
              <a:t>Il n’est pas nécessaire de prouver l’atteinte à la santé</a:t>
            </a:r>
          </a:p>
          <a:p>
            <a:pPr eaLnBrk="1" hangingPunct="1">
              <a:lnSpc>
                <a:spcPct val="90000"/>
              </a:lnSpc>
            </a:pPr>
            <a:endParaRPr lang="fr-CA" altLang="fr-FR" dirty="0"/>
          </a:p>
        </p:txBody>
      </p:sp>
      <p:sp>
        <p:nvSpPr>
          <p:cNvPr id="3" name="Espace réservé de l'image en ligne 2">
            <a:extLst>
              <a:ext uri="{FF2B5EF4-FFF2-40B4-BE49-F238E27FC236}">
                <a16:creationId xmlns:a16="http://schemas.microsoft.com/office/drawing/2014/main" id="{03E8A357-399A-4ACD-9AFD-94A2AE272DB5}"/>
              </a:ext>
            </a:extLst>
          </p:cNvPr>
          <p:cNvSpPr>
            <a:spLocks noGrp="1"/>
          </p:cNvSpPr>
          <p:nvPr>
            <p:ph type="clipArt" sz="half" idx="2"/>
          </p:nvPr>
        </p:nvSpPr>
        <p:spPr/>
        <p:txBody>
          <a:bodyPr/>
          <a:lstStyle/>
          <a:p>
            <a:endParaRPr lang="fr-C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548639" y="182881"/>
            <a:ext cx="10805161" cy="1294228"/>
          </a:xfrm>
        </p:spPr>
        <p:txBody>
          <a:bodyPr>
            <a:normAutofit fontScale="90000"/>
          </a:bodyPr>
          <a:lstStyle/>
          <a:p>
            <a:r>
              <a:rPr lang="fr-CA" sz="6000" dirty="0"/>
              <a:t>Contexte lié à la réforme du régime de santé et sécurité du travail</a:t>
            </a:r>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548639" y="1869743"/>
            <a:ext cx="11183815" cy="4623133"/>
          </a:xfrm>
        </p:spPr>
        <p:txBody>
          <a:bodyPr>
            <a:normAutofit/>
          </a:bodyPr>
          <a:lstStyle/>
          <a:p>
            <a:pPr marL="0" indent="0">
              <a:buNone/>
            </a:pPr>
            <a:r>
              <a:rPr lang="fr-FR" b="1" dirty="0"/>
              <a:t>L’adoption de la loi 27 souligne l’importance des RPS:</a:t>
            </a:r>
          </a:p>
          <a:p>
            <a:pPr marL="0" indent="0">
              <a:buNone/>
            </a:pPr>
            <a:endParaRPr lang="fr-FR" dirty="0"/>
          </a:p>
          <a:p>
            <a:r>
              <a:rPr lang="fr-FR" b="1" dirty="0"/>
              <a:t>Intégration de la notion de lésion psychique</a:t>
            </a:r>
          </a:p>
          <a:p>
            <a:r>
              <a:rPr lang="fr-FR" b="1" dirty="0"/>
              <a:t>Reconnaissance des RPS dans la LSST, au même titre que les autres risques</a:t>
            </a:r>
          </a:p>
          <a:p>
            <a:r>
              <a:rPr lang="fr-FR" b="1" dirty="0"/>
              <a:t>L’INSPQ a développé une page web sur les outils développés pour informer, sensibiliser, former et intervenir sur les RPS</a:t>
            </a:r>
          </a:p>
          <a:p>
            <a:pPr marL="0" indent="0">
              <a:buNone/>
            </a:pPr>
            <a:r>
              <a:rPr lang="fr-CA" dirty="0">
                <a:hlinkClick r:id="rId5"/>
              </a:rPr>
              <a:t>https://www.inspq.qc.ca/risques-psychosociaux-du-travail-et-promotion-de-la-sante-des-travailleurs/risques-psychosociaux-du-travail</a:t>
            </a:r>
            <a:endParaRPr lang="fr-CA" dirty="0"/>
          </a:p>
          <a:p>
            <a:pPr marL="0" indent="0">
              <a:buNone/>
            </a:pPr>
            <a:endParaRPr lang="fr-CA" dirty="0"/>
          </a:p>
        </p:txBody>
      </p:sp>
    </p:spTree>
    <p:extLst>
      <p:ext uri="{BB962C8B-B14F-4D97-AF65-F5344CB8AC3E}">
        <p14:creationId xmlns:p14="http://schemas.microsoft.com/office/powerpoint/2010/main" val="26172250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AD65D0B8-BF79-066A-CA61-796B9B008969}"/>
              </a:ext>
            </a:extLst>
          </p:cNvPr>
          <p:cNvSpPr>
            <a:spLocks noGrp="1" noChangeArrowheads="1"/>
          </p:cNvSpPr>
          <p:nvPr>
            <p:ph type="title"/>
          </p:nvPr>
        </p:nvSpPr>
        <p:spPr/>
        <p:txBody>
          <a:bodyPr>
            <a:normAutofit/>
          </a:bodyPr>
          <a:lstStyle/>
          <a:p>
            <a:pPr eaLnBrk="1" hangingPunct="1"/>
            <a:r>
              <a:rPr lang="fr-CA" altLang="fr-FR" sz="5400" b="1" dirty="0"/>
              <a:t>Un milieu de travail néfaste</a:t>
            </a:r>
          </a:p>
        </p:txBody>
      </p:sp>
      <p:sp>
        <p:nvSpPr>
          <p:cNvPr id="23555" name="Rectangle 3">
            <a:extLst>
              <a:ext uri="{FF2B5EF4-FFF2-40B4-BE49-F238E27FC236}">
                <a16:creationId xmlns:a16="http://schemas.microsoft.com/office/drawing/2014/main" id="{405C45CC-404C-5EFA-E07A-5012FC65D447}"/>
              </a:ext>
            </a:extLst>
          </p:cNvPr>
          <p:cNvSpPr>
            <a:spLocks noGrp="1" noChangeArrowheads="1"/>
          </p:cNvSpPr>
          <p:nvPr>
            <p:ph type="body" idx="1"/>
          </p:nvPr>
        </p:nvSpPr>
        <p:spPr>
          <a:xfrm>
            <a:off x="413983" y="2142700"/>
            <a:ext cx="7538114" cy="3953302"/>
          </a:xfrm>
        </p:spPr>
        <p:txBody>
          <a:bodyPr/>
          <a:lstStyle/>
          <a:p>
            <a:pPr eaLnBrk="1" hangingPunct="1"/>
            <a:r>
              <a:rPr lang="fr-CA" altLang="fr-FR" sz="3600" dirty="0"/>
              <a:t>C’est un milieu</a:t>
            </a:r>
            <a:r>
              <a:rPr lang="fr-CA" altLang="fr-FR" dirty="0"/>
              <a:t> </a:t>
            </a:r>
            <a:r>
              <a:rPr lang="fr-CA" altLang="fr-FR" sz="3600" u="sng" dirty="0"/>
              <a:t>dommageable</a:t>
            </a:r>
            <a:r>
              <a:rPr lang="fr-CA" altLang="fr-FR" sz="3600" dirty="0"/>
              <a:t> qui nuit à la personne victime de harcèlement psychologique et qui lui </a:t>
            </a:r>
            <a:r>
              <a:rPr lang="fr-CA" altLang="fr-FR" sz="3600" u="sng" dirty="0"/>
              <a:t>crée un tort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2FA8619-28AA-2A1E-B640-4A407B27C174}"/>
              </a:ext>
            </a:extLst>
          </p:cNvPr>
          <p:cNvSpPr>
            <a:spLocks noGrp="1" noChangeArrowheads="1"/>
          </p:cNvSpPr>
          <p:nvPr>
            <p:ph type="title"/>
          </p:nvPr>
        </p:nvSpPr>
        <p:spPr>
          <a:xfrm>
            <a:off x="122830" y="150125"/>
            <a:ext cx="11891749" cy="1387523"/>
          </a:xfrm>
        </p:spPr>
        <p:txBody>
          <a:bodyPr>
            <a:noAutofit/>
          </a:bodyPr>
          <a:lstStyle/>
          <a:p>
            <a:pPr eaLnBrk="1" hangingPunct="1"/>
            <a:r>
              <a:rPr lang="fr-CA" altLang="fr-FR" sz="4800" b="1" dirty="0"/>
              <a:t>Les manifestions du harcèlement psychologique</a:t>
            </a:r>
          </a:p>
        </p:txBody>
      </p:sp>
      <p:sp>
        <p:nvSpPr>
          <p:cNvPr id="27651" name="Rectangle 3">
            <a:extLst>
              <a:ext uri="{FF2B5EF4-FFF2-40B4-BE49-F238E27FC236}">
                <a16:creationId xmlns:a16="http://schemas.microsoft.com/office/drawing/2014/main" id="{C0E2D783-4201-4065-7E0A-C9962828B609}"/>
              </a:ext>
            </a:extLst>
          </p:cNvPr>
          <p:cNvSpPr>
            <a:spLocks noGrp="1" noChangeArrowheads="1"/>
          </p:cNvSpPr>
          <p:nvPr>
            <p:ph type="body" idx="1"/>
          </p:nvPr>
        </p:nvSpPr>
        <p:spPr>
          <a:xfrm>
            <a:off x="72788" y="1690688"/>
            <a:ext cx="11941791" cy="4486275"/>
          </a:xfrm>
        </p:spPr>
        <p:txBody>
          <a:bodyPr>
            <a:normAutofit fontScale="92500" lnSpcReduction="10000"/>
          </a:bodyPr>
          <a:lstStyle/>
          <a:p>
            <a:pPr eaLnBrk="1" hangingPunct="1"/>
            <a:r>
              <a:rPr lang="fr-CA" altLang="fr-FR" sz="4000" dirty="0"/>
              <a:t>Les comportements en cause sont multiples, insidieux et habituellement liés à des agressions cachées:</a:t>
            </a:r>
          </a:p>
          <a:p>
            <a:pPr lvl="1" eaLnBrk="1" hangingPunct="1"/>
            <a:r>
              <a:rPr lang="fr-CA" altLang="fr-FR" sz="3600" dirty="0"/>
              <a:t>Empêcher la personne de s’exprimer</a:t>
            </a:r>
          </a:p>
          <a:p>
            <a:pPr lvl="1" eaLnBrk="1" hangingPunct="1"/>
            <a:r>
              <a:rPr lang="fr-CA" altLang="fr-FR" sz="3600" dirty="0"/>
              <a:t>Isoler la personne</a:t>
            </a:r>
          </a:p>
          <a:p>
            <a:pPr lvl="1" eaLnBrk="1" hangingPunct="1"/>
            <a:r>
              <a:rPr lang="fr-CA" altLang="fr-FR" sz="3600" dirty="0"/>
              <a:t>Déconsidérer la personne</a:t>
            </a:r>
          </a:p>
          <a:p>
            <a:pPr lvl="1" eaLnBrk="1" hangingPunct="1"/>
            <a:r>
              <a:rPr lang="fr-FR" altLang="fr-FR" sz="3600" dirty="0"/>
              <a:t>Discréditer sans raisons la personne</a:t>
            </a:r>
          </a:p>
          <a:p>
            <a:pPr lvl="1" eaLnBrk="1" hangingPunct="1"/>
            <a:r>
              <a:rPr lang="fr-FR" altLang="fr-FR" sz="3600" dirty="0"/>
              <a:t>Menacer, agresser la personne</a:t>
            </a:r>
          </a:p>
          <a:p>
            <a:pPr lvl="1" eaLnBrk="1" hangingPunct="1"/>
            <a:r>
              <a:rPr lang="fr-FR" altLang="fr-FR" sz="3600" dirty="0"/>
              <a:t>Déstabiliser la personne</a:t>
            </a:r>
          </a:p>
          <a:p>
            <a:pPr lvl="1" eaLnBrk="1" hangingPunct="1"/>
            <a:r>
              <a:rPr lang="fr-FR" altLang="fr-FR" sz="3600" dirty="0"/>
              <a:t>Abuser de ses pouvoir</a:t>
            </a:r>
          </a:p>
          <a:p>
            <a:pPr lvl="1" eaLnBrk="1" hangingPunct="1"/>
            <a:endParaRPr lang="fr-CA" altLang="fr-FR"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re 1">
            <a:extLst>
              <a:ext uri="{FF2B5EF4-FFF2-40B4-BE49-F238E27FC236}">
                <a16:creationId xmlns:a16="http://schemas.microsoft.com/office/drawing/2014/main" id="{311D6DE3-89FC-BF5C-9BA6-913654A5ED33}"/>
              </a:ext>
            </a:extLst>
          </p:cNvPr>
          <p:cNvSpPr>
            <a:spLocks noGrp="1"/>
          </p:cNvSpPr>
          <p:nvPr>
            <p:ph type="title"/>
          </p:nvPr>
        </p:nvSpPr>
        <p:spPr>
          <a:xfrm>
            <a:off x="555010" y="218364"/>
            <a:ext cx="10495128" cy="1878725"/>
          </a:xfrm>
        </p:spPr>
        <p:txBody>
          <a:bodyPr>
            <a:normAutofit/>
          </a:bodyPr>
          <a:lstStyle/>
          <a:p>
            <a:pPr eaLnBrk="1" hangingPunct="1"/>
            <a:r>
              <a:rPr lang="fr-CA" altLang="fr-FR" sz="5400" b="1" dirty="0"/>
              <a:t>Pour agir en prévention…il faut se poser des questions</a:t>
            </a:r>
            <a:endParaRPr lang="en-US" altLang="fr-FR" sz="5400" b="1" dirty="0"/>
          </a:p>
        </p:txBody>
      </p:sp>
      <p:sp>
        <p:nvSpPr>
          <p:cNvPr id="39939" name="Espace réservé du contenu 2">
            <a:extLst>
              <a:ext uri="{FF2B5EF4-FFF2-40B4-BE49-F238E27FC236}">
                <a16:creationId xmlns:a16="http://schemas.microsoft.com/office/drawing/2014/main" id="{5857E85A-CF13-DF7B-120E-8D6CC572159D}"/>
              </a:ext>
            </a:extLst>
          </p:cNvPr>
          <p:cNvSpPr>
            <a:spLocks noGrp="1"/>
          </p:cNvSpPr>
          <p:nvPr>
            <p:ph idx="1"/>
          </p:nvPr>
        </p:nvSpPr>
        <p:spPr>
          <a:xfrm>
            <a:off x="655093" y="2249489"/>
            <a:ext cx="6541826" cy="4275137"/>
          </a:xfrm>
        </p:spPr>
        <p:txBody>
          <a:bodyPr/>
          <a:lstStyle/>
          <a:p>
            <a:pPr eaLnBrk="1" hangingPunct="1"/>
            <a:r>
              <a:rPr lang="fr-CA" altLang="fr-FR" dirty="0"/>
              <a:t>Il n’y a pas de recette magique!!</a:t>
            </a:r>
          </a:p>
          <a:p>
            <a:pPr eaLnBrk="1" hangingPunct="1"/>
            <a:r>
              <a:rPr lang="fr-CA" altLang="fr-FR" dirty="0"/>
              <a:t>Quelles sont les circonstances favorisant l’apparition du harcèlement psychologique dans vos milieux de travail?</a:t>
            </a:r>
          </a:p>
          <a:p>
            <a:pPr eaLnBrk="1" hangingPunct="1"/>
            <a:r>
              <a:rPr lang="fr-CA" altLang="fr-FR" dirty="0"/>
              <a:t>Qu’est-ce qui est fait ou pourrait être fait pour réduire les risques?</a:t>
            </a:r>
            <a:endParaRPr lang="en-US" altLang="fr-FR" dirty="0"/>
          </a:p>
          <a:p>
            <a:pPr eaLnBrk="1" hangingPunct="1"/>
            <a:endParaRPr lang="fr-CA" altLang="fr-FR" dirty="0"/>
          </a:p>
          <a:p>
            <a:pPr eaLnBrk="1" hangingPunct="1"/>
            <a:endParaRPr lang="en-US" altLang="fr-FR" dirty="0"/>
          </a:p>
        </p:txBody>
      </p:sp>
      <p:sp>
        <p:nvSpPr>
          <p:cNvPr id="39940" name="Espace réservé du numéro de diapositive 2">
            <a:extLst>
              <a:ext uri="{FF2B5EF4-FFF2-40B4-BE49-F238E27FC236}">
                <a16:creationId xmlns:a16="http://schemas.microsoft.com/office/drawing/2014/main" id="{29B94053-8995-E6AE-5488-97928A3EAEF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w"/>
              <a:defRPr sz="3200">
                <a:solidFill>
                  <a:schemeClr val="tx1"/>
                </a:solidFill>
                <a:latin typeface="Times New Roman" panose="02020603050405020304" pitchFamily="18" charset="0"/>
              </a:defRPr>
            </a:lvl1pPr>
            <a:lvl2pPr marL="742950" indent="-285750">
              <a:spcBef>
                <a:spcPct val="20000"/>
              </a:spcBef>
              <a:buClr>
                <a:schemeClr val="accent2"/>
              </a:buClr>
              <a:buSzPct val="5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Wingdings" panose="05000000000000000000" pitchFamily="2" charset="2"/>
              <a:buChar char="l"/>
              <a:defRPr sz="2400">
                <a:solidFill>
                  <a:schemeClr val="tx1"/>
                </a:solidFill>
                <a:latin typeface="Times New Roman" panose="02020603050405020304" pitchFamily="18" charset="0"/>
              </a:defRPr>
            </a:lvl3pPr>
            <a:lvl4pPr marL="1600200" indent="-228600">
              <a:spcBef>
                <a:spcPct val="20000"/>
              </a:spcBef>
              <a:buClr>
                <a:schemeClr val="accent2"/>
              </a:buClr>
              <a:buSzPct val="85000"/>
              <a:buFont typeface="Wingdings" panose="05000000000000000000" pitchFamily="2" charset="2"/>
              <a:buChar char="w"/>
              <a:defRPr sz="2000">
                <a:solidFill>
                  <a:schemeClr val="tx1"/>
                </a:solidFill>
                <a:latin typeface="Times New Roman" panose="02020603050405020304" pitchFamily="18" charset="0"/>
              </a:defRPr>
            </a:lvl4pPr>
            <a:lvl5pPr marL="2057400" indent="-228600">
              <a:spcBef>
                <a:spcPct val="20000"/>
              </a:spcBef>
              <a:buClr>
                <a:schemeClr val="accent2"/>
              </a:buClr>
              <a:buSzPct val="80000"/>
              <a:buFont typeface="Wingdings" panose="05000000000000000000" pitchFamily="2" charset="2"/>
              <a:buChar cha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accent2"/>
              </a:buClr>
              <a:buSzPct val="80000"/>
              <a:buFont typeface="Wingdings" panose="05000000000000000000" pitchFamily="2" charset="2"/>
              <a:buChar cha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accent2"/>
              </a:buClr>
              <a:buSzPct val="80000"/>
              <a:buFont typeface="Wingdings" panose="05000000000000000000" pitchFamily="2" charset="2"/>
              <a:buChar cha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accent2"/>
              </a:buClr>
              <a:buSzPct val="80000"/>
              <a:buFont typeface="Wingdings" panose="05000000000000000000" pitchFamily="2" charset="2"/>
              <a:buChar cha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accent2"/>
              </a:buClr>
              <a:buSzPct val="80000"/>
              <a:buFont typeface="Wingdings" panose="05000000000000000000" pitchFamily="2" charset="2"/>
              <a:buChar char="§"/>
              <a:defRPr>
                <a:solidFill>
                  <a:schemeClr val="tx1"/>
                </a:solidFill>
                <a:latin typeface="Times New Roman" panose="02020603050405020304" pitchFamily="18" charset="0"/>
              </a:defRPr>
            </a:lvl9pPr>
          </a:lstStyle>
          <a:p>
            <a:pPr>
              <a:spcBef>
                <a:spcPct val="0"/>
              </a:spcBef>
              <a:buClrTx/>
              <a:buFontTx/>
              <a:buNone/>
            </a:pPr>
            <a:fld id="{74E31809-FC97-4AD8-BBF2-B70EE1101AF6}" type="slidenum">
              <a:rPr lang="fr-FR" altLang="fr-FR" sz="1400">
                <a:solidFill>
                  <a:schemeClr val="folHlink"/>
                </a:solidFill>
              </a:rPr>
              <a:pPr>
                <a:spcBef>
                  <a:spcPct val="0"/>
                </a:spcBef>
                <a:buClrTx/>
                <a:buFontTx/>
                <a:buNone/>
              </a:pPr>
              <a:t>22</a:t>
            </a:fld>
            <a:endParaRPr lang="fr-FR" altLang="fr-FR" sz="1400">
              <a:solidFill>
                <a:schemeClr val="folHlink"/>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548639" y="182880"/>
            <a:ext cx="6156961" cy="1755101"/>
          </a:xfrm>
        </p:spPr>
        <p:txBody>
          <a:bodyPr>
            <a:normAutofit/>
          </a:bodyPr>
          <a:lstStyle/>
          <a:p>
            <a:r>
              <a:rPr lang="fr-CA" sz="6000" b="1" dirty="0"/>
              <a:t>Évaluer les RPS</a:t>
            </a:r>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548639" y="2288275"/>
            <a:ext cx="11408899" cy="4444550"/>
          </a:xfrm>
        </p:spPr>
        <p:txBody>
          <a:bodyPr>
            <a:normAutofit/>
          </a:bodyPr>
          <a:lstStyle/>
          <a:p>
            <a:r>
              <a:rPr lang="fr-FR" sz="3200" dirty="0"/>
              <a:t>Réaliser les activités de prévention à partir de la Grille                         d’identification des risques psychosociaux </a:t>
            </a:r>
          </a:p>
          <a:p>
            <a:r>
              <a:rPr lang="fr-FR" sz="3200" dirty="0"/>
              <a:t>Communiquer les objectifs de la rencontre et les règles de fonctionnement dès le début de la rencontre </a:t>
            </a:r>
          </a:p>
          <a:p>
            <a:r>
              <a:rPr lang="fr-FR" sz="3200" dirty="0"/>
              <a:t>Instaurer un climat de confiance </a:t>
            </a:r>
          </a:p>
          <a:p>
            <a:r>
              <a:rPr lang="fr-FR" sz="3200" dirty="0"/>
              <a:t>Être clair et transparent quant à l’usage des informations recueillies et des retombées de la démarche </a:t>
            </a:r>
          </a:p>
          <a:p>
            <a:r>
              <a:rPr lang="fr-FR" sz="3200" dirty="0"/>
              <a:t>Compléter la Grille selon les directives de celle-ci</a:t>
            </a:r>
            <a:endParaRPr lang="fr-CA" sz="3200" dirty="0"/>
          </a:p>
        </p:txBody>
      </p:sp>
    </p:spTree>
    <p:extLst>
      <p:ext uri="{BB962C8B-B14F-4D97-AF65-F5344CB8AC3E}">
        <p14:creationId xmlns:p14="http://schemas.microsoft.com/office/powerpoint/2010/main" val="25995631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222913" y="166048"/>
            <a:ext cx="8616287" cy="1558119"/>
          </a:xfrm>
        </p:spPr>
        <p:txBody>
          <a:bodyPr>
            <a:noAutofit/>
          </a:bodyPr>
          <a:lstStyle/>
          <a:p>
            <a:r>
              <a:rPr lang="fr-FR" b="1" dirty="0"/>
              <a:t>Outils d’information, de sensibilisation et d’intervention</a:t>
            </a:r>
            <a:endParaRPr lang="fr-CA" dirty="0"/>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259307" y="1492155"/>
            <a:ext cx="11846257" cy="5199797"/>
          </a:xfrm>
        </p:spPr>
        <p:txBody>
          <a:bodyPr>
            <a:normAutofit/>
          </a:bodyPr>
          <a:lstStyle/>
          <a:p>
            <a:pPr marL="457200" lvl="1" indent="0">
              <a:buNone/>
            </a:pPr>
            <a:endParaRPr lang="fr-FR" b="0" i="0" dirty="0">
              <a:solidFill>
                <a:schemeClr val="accent3">
                  <a:lumMod val="40000"/>
                  <a:lumOff val="60000"/>
                </a:schemeClr>
              </a:solidFill>
              <a:effectLst/>
              <a:latin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fr-FR" sz="2800" b="1" dirty="0"/>
              <a:t>Fiche synthèse – Indicateurs de RPS liés au travail: </a:t>
            </a:r>
            <a:r>
              <a:rPr lang="fr-FR" sz="2800" dirty="0">
                <a:hlinkClick r:id="rId5"/>
              </a:rPr>
              <a:t>https://www.inspq.qc.ca/publications/2816</a:t>
            </a:r>
            <a:endParaRPr lang="fr-FR" sz="2800" dirty="0"/>
          </a:p>
          <a:p>
            <a:pPr marL="0" marR="0" lvl="0" indent="0" algn="l" defTabSz="914400" rtl="0" eaLnBrk="1" fontAlgn="auto" latinLnBrk="0" hangingPunct="1">
              <a:lnSpc>
                <a:spcPct val="90000"/>
              </a:lnSpc>
              <a:spcBef>
                <a:spcPts val="1000"/>
              </a:spcBef>
              <a:spcAft>
                <a:spcPts val="0"/>
              </a:spcAft>
              <a:buClrTx/>
              <a:buSzTx/>
              <a:buNone/>
              <a:tabLst/>
              <a:defRPr/>
            </a:pPr>
            <a:endParaRPr lang="fr-FR" sz="2800"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fr-FR"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fr-FR" sz="2800" b="1" dirty="0"/>
              <a:t>Recueil de fiches-indicateurs de la grille: </a:t>
            </a:r>
            <a:r>
              <a:rPr lang="fr-FR" sz="2800" dirty="0">
                <a:hlinkClick r:id="rId6"/>
              </a:rPr>
              <a:t>https://www.inspq.qc.ca/publications/2371</a:t>
            </a:r>
            <a:br>
              <a:rPr lang="fr-FR" sz="2800" dirty="0"/>
            </a:br>
            <a:br>
              <a:rPr lang="fr-FR" sz="2800" dirty="0"/>
            </a:br>
            <a:endParaRPr lang="fr-FR" sz="2800"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fr-FR" dirty="0"/>
          </a:p>
        </p:txBody>
      </p:sp>
    </p:spTree>
    <p:extLst>
      <p:ext uri="{BB962C8B-B14F-4D97-AF65-F5344CB8AC3E}">
        <p14:creationId xmlns:p14="http://schemas.microsoft.com/office/powerpoint/2010/main" val="3321833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222913" y="166048"/>
            <a:ext cx="8616287" cy="1558119"/>
          </a:xfrm>
        </p:spPr>
        <p:txBody>
          <a:bodyPr>
            <a:noAutofit/>
          </a:bodyPr>
          <a:lstStyle/>
          <a:p>
            <a:r>
              <a:rPr lang="fr-FR" b="1" dirty="0"/>
              <a:t>Outils d’information, de sensibilisation et d’intervention</a:t>
            </a:r>
            <a:endParaRPr lang="fr-CA" dirty="0"/>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259307" y="1492155"/>
            <a:ext cx="11846257" cy="5199797"/>
          </a:xfrm>
        </p:spPr>
        <p:txBody>
          <a:bodyPr>
            <a:normAutofit/>
          </a:bodyPr>
          <a:lstStyle/>
          <a:p>
            <a:pPr marL="457200" lvl="1" indent="0">
              <a:buNone/>
            </a:pPr>
            <a:endParaRPr lang="fr-FR" b="0" i="0" dirty="0">
              <a:solidFill>
                <a:schemeClr val="accent3">
                  <a:lumMod val="40000"/>
                  <a:lumOff val="60000"/>
                </a:schemeClr>
              </a:solidFill>
              <a:effectLst/>
              <a:latin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fr-FR" sz="2800" b="1" dirty="0"/>
              <a:t>Fiche conseil:</a:t>
            </a:r>
            <a:r>
              <a:rPr lang="fr-FR" b="1" dirty="0"/>
              <a:t> </a:t>
            </a:r>
          </a:p>
          <a:p>
            <a:pPr marL="0" marR="0" lvl="0" indent="0" algn="l" defTabSz="914400" rtl="0" eaLnBrk="1" fontAlgn="auto" latinLnBrk="0" hangingPunct="1">
              <a:lnSpc>
                <a:spcPct val="90000"/>
              </a:lnSpc>
              <a:spcBef>
                <a:spcPts val="1000"/>
              </a:spcBef>
              <a:spcAft>
                <a:spcPts val="0"/>
              </a:spcAft>
              <a:buClrTx/>
              <a:buSzTx/>
              <a:buNone/>
              <a:tabLst/>
              <a:defRPr/>
            </a:pPr>
            <a:r>
              <a:rPr lang="fr-FR" sz="2800" dirty="0">
                <a:hlinkClick r:id="rId5"/>
              </a:rPr>
              <a:t>https://www.inspq.qc.ca/publications/2372</a:t>
            </a:r>
            <a:endParaRPr lang="fr-FR" sz="2800"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fr-FR"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fr-FR" b="1" dirty="0"/>
              <a:t>Fiche de sensibilisation</a:t>
            </a:r>
            <a:r>
              <a:rPr lang="fr-FR" sz="2800" b="1" dirty="0"/>
              <a:t>:</a:t>
            </a:r>
          </a:p>
          <a:p>
            <a:pPr marL="0" marR="0" lvl="0" indent="0" algn="l" defTabSz="914400" rtl="0" eaLnBrk="1" fontAlgn="auto" latinLnBrk="0" hangingPunct="1">
              <a:lnSpc>
                <a:spcPct val="90000"/>
              </a:lnSpc>
              <a:spcBef>
                <a:spcPts val="1000"/>
              </a:spcBef>
              <a:spcAft>
                <a:spcPts val="0"/>
              </a:spcAft>
              <a:buClrTx/>
              <a:buSzTx/>
              <a:buNone/>
              <a:tabLst/>
              <a:defRPr/>
            </a:pPr>
            <a:r>
              <a:rPr lang="fr-FR" sz="2800" dirty="0">
                <a:hlinkClick r:id="rId6"/>
              </a:rPr>
              <a:t> https://www.inspq.qc.ca/publications/2373</a:t>
            </a:r>
            <a:br>
              <a:rPr lang="fr-FR" sz="2800" dirty="0"/>
            </a:br>
            <a:br>
              <a:rPr lang="fr-FR" sz="2800" dirty="0"/>
            </a:br>
            <a:endParaRPr lang="fr-FR" sz="2800"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fr-FR" dirty="0"/>
          </a:p>
        </p:txBody>
      </p:sp>
    </p:spTree>
    <p:extLst>
      <p:ext uri="{BB962C8B-B14F-4D97-AF65-F5344CB8AC3E}">
        <p14:creationId xmlns:p14="http://schemas.microsoft.com/office/powerpoint/2010/main" val="1592750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348193" y="104633"/>
            <a:ext cx="11739174" cy="1150960"/>
          </a:xfrm>
        </p:spPr>
        <p:txBody>
          <a:bodyPr>
            <a:noAutofit/>
          </a:bodyPr>
          <a:lstStyle/>
          <a:p>
            <a:r>
              <a:rPr lang="fr-CA" sz="6000" b="1" dirty="0"/>
              <a:t>Quelques conditions de réussite </a:t>
            </a:r>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218365" y="1355678"/>
            <a:ext cx="11739174" cy="5137197"/>
          </a:xfrm>
        </p:spPr>
        <p:txBody>
          <a:bodyPr>
            <a:noAutofit/>
          </a:bodyPr>
          <a:lstStyle/>
          <a:p>
            <a:pPr marL="0" indent="0">
              <a:buNone/>
            </a:pPr>
            <a:r>
              <a:rPr lang="fr-FR" sz="3200" b="1" dirty="0"/>
              <a:t>Engagement</a:t>
            </a:r>
          </a:p>
          <a:p>
            <a:pPr marL="0" indent="0">
              <a:buNone/>
            </a:pPr>
            <a:r>
              <a:rPr lang="fr-FR" sz="3200" dirty="0"/>
              <a:t>Démontrer qu'il s'agit d'une priorité organisationnelle, notamment par des ressources allouées à cette fin, des politiques, des directives conséquentes, de même que des indicateurs et des mécanismes formels de suivi</a:t>
            </a:r>
          </a:p>
          <a:p>
            <a:pPr marL="0" indent="0">
              <a:buNone/>
            </a:pPr>
            <a:r>
              <a:rPr lang="fr-FR" sz="3200" b="1" dirty="0"/>
              <a:t>Participation</a:t>
            </a:r>
          </a:p>
          <a:p>
            <a:pPr marL="0" indent="0">
              <a:buNone/>
            </a:pPr>
            <a:r>
              <a:rPr lang="fr-FR" sz="3200" dirty="0"/>
              <a:t>Consulter tous les niveaux hiérarchiques afin d’identifier les risques présents et les actions les plus pertinentes pour les réduire. Le paritarisme favorise la participation représentative de tous les acteurs du milieu </a:t>
            </a:r>
          </a:p>
          <a:p>
            <a:pPr marL="0" indent="0">
              <a:buNone/>
            </a:pPr>
            <a:endParaRPr lang="fr-FR" sz="3200" dirty="0"/>
          </a:p>
          <a:p>
            <a:pPr marL="0" indent="0">
              <a:buNone/>
            </a:pPr>
            <a:endParaRPr lang="fr-CA" dirty="0"/>
          </a:p>
        </p:txBody>
      </p:sp>
    </p:spTree>
    <p:extLst>
      <p:ext uri="{BB962C8B-B14F-4D97-AF65-F5344CB8AC3E}">
        <p14:creationId xmlns:p14="http://schemas.microsoft.com/office/powerpoint/2010/main" val="6724620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548639" y="365125"/>
            <a:ext cx="11538728" cy="890468"/>
          </a:xfrm>
        </p:spPr>
        <p:txBody>
          <a:bodyPr>
            <a:noAutofit/>
          </a:bodyPr>
          <a:lstStyle/>
          <a:p>
            <a:r>
              <a:rPr lang="fr-CA" sz="6000" dirty="0"/>
              <a:t> </a:t>
            </a:r>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218365" y="263857"/>
            <a:ext cx="11739174" cy="6229019"/>
          </a:xfrm>
        </p:spPr>
        <p:txBody>
          <a:bodyPr>
            <a:noAutofit/>
          </a:bodyPr>
          <a:lstStyle/>
          <a:p>
            <a:pPr marL="0" indent="0">
              <a:buNone/>
            </a:pPr>
            <a:r>
              <a:rPr lang="fr-FR" sz="3200" b="1" dirty="0"/>
              <a:t>Persévérance</a:t>
            </a:r>
          </a:p>
          <a:p>
            <a:pPr marL="0" indent="0">
              <a:buNone/>
            </a:pPr>
            <a:r>
              <a:rPr lang="fr-FR" sz="3200" dirty="0"/>
              <a:t>Laisser le temps aux organisations de mettre en place les changements, le temps aux gens de se préparer et s’adapter à ces changements et enfin, laisser le temps aux changements de provoquer des effets en matière de prévention. Il est nécessaire d’évaluer nos actions et de se remettre en question pour faire mieux</a:t>
            </a:r>
          </a:p>
          <a:p>
            <a:pPr marL="0" indent="0">
              <a:buNone/>
            </a:pPr>
            <a:r>
              <a:rPr lang="fr-FR" sz="3200" b="1" dirty="0"/>
              <a:t>Pérennisation</a:t>
            </a:r>
          </a:p>
          <a:p>
            <a:pPr marL="0" indent="0">
              <a:buNone/>
            </a:pPr>
            <a:r>
              <a:rPr lang="fr-FR" sz="3200" dirty="0"/>
              <a:t>Veiller à la pérennisation des actions mises en place. Les actions les plus susceptibles d’avoir un effet positif sur la protection de la santé mentale au travail sont celles qui visent l’élimination ou la réduction des risques à la source. Un environnement psychosocial de travail sain aidera l’organisation à faire face à des situations de crise (comme une pandémie)</a:t>
            </a:r>
            <a:endParaRPr lang="fr-CA" sz="3200" dirty="0"/>
          </a:p>
        </p:txBody>
      </p:sp>
    </p:spTree>
    <p:extLst>
      <p:ext uri="{BB962C8B-B14F-4D97-AF65-F5344CB8AC3E}">
        <p14:creationId xmlns:p14="http://schemas.microsoft.com/office/powerpoint/2010/main" val="42494800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838200" y="166048"/>
            <a:ext cx="10515600" cy="1057701"/>
          </a:xfrm>
        </p:spPr>
        <p:txBody>
          <a:bodyPr>
            <a:normAutofit/>
          </a:bodyPr>
          <a:lstStyle/>
          <a:p>
            <a:r>
              <a:rPr lang="fr-FR" sz="6000" b="1" dirty="0"/>
              <a:t>Pour être efficace en prévention</a:t>
            </a:r>
            <a:endParaRPr lang="fr-CA" sz="6000" b="1" dirty="0"/>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259307" y="837063"/>
            <a:ext cx="11846257" cy="5854889"/>
          </a:xfrm>
        </p:spPr>
        <p:txBody>
          <a:bodyPr>
            <a:normAutofit/>
          </a:bodyPr>
          <a:lstStyle/>
          <a:p>
            <a:pPr marL="457200" lvl="1" indent="0">
              <a:buNone/>
            </a:pPr>
            <a:endParaRPr lang="fr-FR" b="0" i="0" dirty="0">
              <a:solidFill>
                <a:schemeClr val="accent3">
                  <a:lumMod val="40000"/>
                  <a:lumOff val="60000"/>
                </a:schemeClr>
              </a:solidFill>
              <a:effectLst/>
              <a:latin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fr-FR" sz="3200" dirty="0"/>
              <a:t>Identifier les bons risques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fr-FR" sz="3200" dirty="0"/>
              <a:t>Faire participer les travailleurs et les travailleuses à l’identification des risques et à la recherche de solutions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fr-FR" sz="3200" dirty="0"/>
              <a:t>Prioriser les risques sur lesquels on doit agir en premier</a:t>
            </a:r>
          </a:p>
          <a:p>
            <a:pPr lvl="1">
              <a:spcBef>
                <a:spcPts val="1000"/>
              </a:spcBef>
              <a:defRPr/>
            </a:pPr>
            <a:r>
              <a:rPr lang="fr-FR" dirty="0"/>
              <a:t>Niveau de risque</a:t>
            </a:r>
          </a:p>
          <a:p>
            <a:pPr lvl="1">
              <a:spcBef>
                <a:spcPts val="1000"/>
              </a:spcBef>
              <a:defRPr/>
            </a:pPr>
            <a:r>
              <a:rPr lang="fr-FR" dirty="0"/>
              <a:t>Contexte: sur quoi avons-nous du pouvoir actuellement?</a:t>
            </a:r>
          </a:p>
          <a:p>
            <a:pPr lvl="1">
              <a:spcBef>
                <a:spcPts val="1000"/>
              </a:spcBef>
              <a:defRPr/>
            </a:pPr>
            <a:r>
              <a:rPr lang="fr-FR" dirty="0"/>
              <a:t>Ce qui apparaît le plus important pour les travailleurs et travailleuses du milieu</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fr-FR" sz="3200" dirty="0"/>
              <a:t>Toujours viser, autant que possible, une élimination des risques à la source (prévention primaire)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fr-FR" dirty="0"/>
          </a:p>
        </p:txBody>
      </p:sp>
    </p:spTree>
    <p:extLst>
      <p:ext uri="{BB962C8B-B14F-4D97-AF65-F5344CB8AC3E}">
        <p14:creationId xmlns:p14="http://schemas.microsoft.com/office/powerpoint/2010/main" val="42692420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498F24-4625-BCBB-2427-8D070962055C}"/>
              </a:ext>
            </a:extLst>
          </p:cNvPr>
          <p:cNvSpPr>
            <a:spLocks noGrp="1"/>
          </p:cNvSpPr>
          <p:nvPr>
            <p:ph type="title"/>
          </p:nvPr>
        </p:nvSpPr>
        <p:spPr>
          <a:xfrm>
            <a:off x="627797" y="141027"/>
            <a:ext cx="10726003" cy="1005385"/>
          </a:xfrm>
        </p:spPr>
        <p:txBody>
          <a:bodyPr/>
          <a:lstStyle/>
          <a:p>
            <a:r>
              <a:rPr lang="fr-CA" b="1" dirty="0"/>
              <a:t>Conclusions: Quelques messages clés…</a:t>
            </a:r>
          </a:p>
        </p:txBody>
      </p:sp>
      <p:sp>
        <p:nvSpPr>
          <p:cNvPr id="3" name="Espace réservé du contenu 2">
            <a:extLst>
              <a:ext uri="{FF2B5EF4-FFF2-40B4-BE49-F238E27FC236}">
                <a16:creationId xmlns:a16="http://schemas.microsoft.com/office/drawing/2014/main" id="{003EFE19-2A4B-E2E7-DAC8-651545F851D5}"/>
              </a:ext>
            </a:extLst>
          </p:cNvPr>
          <p:cNvSpPr>
            <a:spLocks noGrp="1"/>
          </p:cNvSpPr>
          <p:nvPr>
            <p:ph idx="1"/>
          </p:nvPr>
        </p:nvSpPr>
        <p:spPr>
          <a:xfrm>
            <a:off x="586854" y="1228300"/>
            <a:ext cx="11068334" cy="5409062"/>
          </a:xfrm>
        </p:spPr>
        <p:txBody>
          <a:bodyPr>
            <a:normAutofit lnSpcReduction="10000"/>
          </a:bodyPr>
          <a:lstStyle/>
          <a:p>
            <a:r>
              <a:rPr lang="fr-FR" dirty="0"/>
              <a:t>Les risques psychosociaux du travail sont des risques précis et fréquents</a:t>
            </a:r>
          </a:p>
          <a:p>
            <a:r>
              <a:rPr lang="fr-FR" dirty="0"/>
              <a:t>Ils entraînent des problématiques de santé (psychologique et physique) et des coûts importants</a:t>
            </a:r>
          </a:p>
          <a:p>
            <a:r>
              <a:rPr lang="fr-FR" dirty="0"/>
              <a:t>Les risques psychosociaux du travail sont des risques modifiables</a:t>
            </a:r>
          </a:p>
          <a:p>
            <a:r>
              <a:rPr lang="fr-FR" dirty="0"/>
              <a:t>Des outils d’évaluation et d’intervention ciblant les RPS existent pour agir en prévention </a:t>
            </a:r>
          </a:p>
          <a:p>
            <a:r>
              <a:rPr lang="fr-FR" dirty="0"/>
              <a:t>La prévention primaire des RPS est possible et requiert une démarche participative</a:t>
            </a:r>
          </a:p>
          <a:p>
            <a:r>
              <a:rPr lang="fr-FR" dirty="0"/>
              <a:t>Il est aussi possible de faire de la prévention primaire à partir de démarches d’intervention tertiaires</a:t>
            </a:r>
          </a:p>
          <a:p>
            <a:r>
              <a:rPr lang="fr-FR" dirty="0"/>
              <a:t>Mettons fin au travail en silos et regroupons-nous pour éliminer ces risques à la source!</a:t>
            </a:r>
            <a:endParaRPr lang="fr-CA" dirty="0"/>
          </a:p>
        </p:txBody>
      </p:sp>
    </p:spTree>
    <p:extLst>
      <p:ext uri="{BB962C8B-B14F-4D97-AF65-F5344CB8AC3E}">
        <p14:creationId xmlns:p14="http://schemas.microsoft.com/office/powerpoint/2010/main" val="3593553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548639" y="182881"/>
            <a:ext cx="10805161" cy="1294228"/>
          </a:xfrm>
        </p:spPr>
        <p:txBody>
          <a:bodyPr>
            <a:normAutofit fontScale="90000"/>
          </a:bodyPr>
          <a:lstStyle/>
          <a:p>
            <a:r>
              <a:rPr lang="fr-CA" sz="6000" dirty="0"/>
              <a:t>Définition des facteurs de risques psychosociaux du travail (RPS)</a:t>
            </a:r>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548639" y="1869743"/>
            <a:ext cx="11183815" cy="4623133"/>
          </a:xfrm>
        </p:spPr>
        <p:txBody>
          <a:bodyPr>
            <a:normAutofit lnSpcReduction="10000"/>
          </a:bodyPr>
          <a:lstStyle/>
          <a:p>
            <a:pPr marL="0" indent="0">
              <a:buNone/>
            </a:pPr>
            <a:endParaRPr lang="fr-FR" dirty="0"/>
          </a:p>
          <a:p>
            <a:pPr marL="0" indent="0">
              <a:buNone/>
            </a:pPr>
            <a:r>
              <a:rPr lang="fr-FR" sz="3600" b="1" dirty="0"/>
              <a:t>« Facteurs qui sont liés à l’organisation du travail, aux pratiques de gestion, aux conditions d’emploi et aux relations sociales et qui augmentent la probabilité d’engendrer des effets néfastes sur la santé physique et psychologique des personnes exposées ».</a:t>
            </a:r>
          </a:p>
          <a:p>
            <a:pPr marL="0" indent="0">
              <a:buNone/>
            </a:pPr>
            <a:endParaRPr lang="fr-FR" sz="3600" b="1" dirty="0"/>
          </a:p>
          <a:p>
            <a:pPr marL="0" indent="0">
              <a:buNone/>
            </a:pPr>
            <a:r>
              <a:rPr lang="fr-FR" sz="3200" dirty="0"/>
              <a:t>Source : INSPQ, Grille d’identification de risques psychosociaux au travail (2016) </a:t>
            </a:r>
            <a:endParaRPr lang="fr-CA" sz="3200" dirty="0"/>
          </a:p>
        </p:txBody>
      </p:sp>
    </p:spTree>
    <p:extLst>
      <p:ext uri="{BB962C8B-B14F-4D97-AF65-F5344CB8AC3E}">
        <p14:creationId xmlns:p14="http://schemas.microsoft.com/office/powerpoint/2010/main" val="4066312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FD68DA-43BA-4508-8DE2-BA9BB7B2FA5B}"/>
              </a:ext>
            </a:extLst>
          </p:cNvPr>
          <p:cNvSpPr>
            <a:spLocks noGrp="1"/>
          </p:cNvSpPr>
          <p:nvPr>
            <p:ph type="title"/>
          </p:nvPr>
        </p:nvSpPr>
        <p:spPr>
          <a:xfrm>
            <a:off x="359391" y="304801"/>
            <a:ext cx="11446468" cy="1719617"/>
          </a:xfrm>
        </p:spPr>
        <p:txBody>
          <a:bodyPr rtlCol="0" anchor="b">
            <a:noAutofit/>
          </a:bodyPr>
          <a:lstStyle/>
          <a:p>
            <a:pPr rtl="0"/>
            <a:r>
              <a:rPr lang="fr-FR" sz="5400" b="1" dirty="0"/>
              <a:t>Nouveauté: Prévenir la violence à caractère sexuel au travail</a:t>
            </a:r>
            <a:endParaRPr lang="fr-ca" sz="5400" b="1" dirty="0"/>
          </a:p>
        </p:txBody>
      </p:sp>
      <p:sp>
        <p:nvSpPr>
          <p:cNvPr id="6" name="Sous-titre 5">
            <a:extLst>
              <a:ext uri="{FF2B5EF4-FFF2-40B4-BE49-F238E27FC236}">
                <a16:creationId xmlns:a16="http://schemas.microsoft.com/office/drawing/2014/main" id="{DFE276CC-55F9-4969-E61E-5FCB2187B84D}"/>
              </a:ext>
            </a:extLst>
          </p:cNvPr>
          <p:cNvSpPr>
            <a:spLocks noGrp="1"/>
          </p:cNvSpPr>
          <p:nvPr>
            <p:ph type="body" sz="half" idx="2"/>
          </p:nvPr>
        </p:nvSpPr>
        <p:spPr>
          <a:xfrm>
            <a:off x="432179" y="2870578"/>
            <a:ext cx="4717576" cy="3236977"/>
          </a:xfrm>
        </p:spPr>
        <p:txBody>
          <a:bodyPr>
            <a:normAutofit/>
          </a:bodyPr>
          <a:lstStyle/>
          <a:p>
            <a:r>
              <a:rPr lang="fr-FR" sz="3600" dirty="0"/>
              <a:t>…au-delà des affiches dans les toilettes…</a:t>
            </a:r>
            <a:endParaRPr lang="fr-CA" sz="3600" dirty="0"/>
          </a:p>
        </p:txBody>
      </p:sp>
      <p:sp>
        <p:nvSpPr>
          <p:cNvPr id="29" name="Date Placeholder 4">
            <a:extLst>
              <a:ext uri="{FF2B5EF4-FFF2-40B4-BE49-F238E27FC236}">
                <a16:creationId xmlns:a16="http://schemas.microsoft.com/office/drawing/2014/main" id="{55EBD6A7-F4BB-FE85-BE1B-9DF5528E4110}"/>
              </a:ext>
            </a:extLst>
          </p:cNvPr>
          <p:cNvSpPr>
            <a:spLocks noGrp="1"/>
          </p:cNvSpPr>
          <p:nvPr>
            <p:ph type="dt" sz="half" idx="10"/>
          </p:nvPr>
        </p:nvSpPr>
        <p:spPr>
          <a:xfrm>
            <a:off x="643464" y="6446520"/>
            <a:ext cx="3517568" cy="365125"/>
          </a:xfrm>
        </p:spPr>
        <p:txBody>
          <a:bodyPr/>
          <a:lstStyle/>
          <a:p>
            <a:pPr rtl="0">
              <a:spcAft>
                <a:spcPts val="600"/>
              </a:spcAft>
            </a:pPr>
            <a:endParaRPr lang="en-US" dirty="0"/>
          </a:p>
        </p:txBody>
      </p:sp>
    </p:spTree>
    <p:extLst>
      <p:ext uri="{BB962C8B-B14F-4D97-AF65-F5344CB8AC3E}">
        <p14:creationId xmlns:p14="http://schemas.microsoft.com/office/powerpoint/2010/main" val="40437378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5895834" y="940798"/>
            <a:ext cx="6152386" cy="5305363"/>
            <a:chOff x="-112772" y="123825"/>
            <a:chExt cx="12304772" cy="9117236"/>
          </a:xfrm>
        </p:grpSpPr>
        <p:sp>
          <p:nvSpPr>
            <p:cNvPr id="5" name="AutoShape 5"/>
            <p:cNvSpPr/>
            <p:nvPr/>
          </p:nvSpPr>
          <p:spPr>
            <a:xfrm>
              <a:off x="0" y="4721205"/>
              <a:ext cx="12192000" cy="0"/>
            </a:xfrm>
            <a:prstGeom prst="line">
              <a:avLst/>
            </a:prstGeom>
            <a:ln w="31080" cap="flat">
              <a:solidFill>
                <a:srgbClr val="535353"/>
              </a:solidFill>
              <a:prstDash val="solid"/>
              <a:headEnd type="none" w="sm" len="sm"/>
              <a:tailEnd type="none" w="sm" len="sm"/>
            </a:ln>
          </p:spPr>
          <p:txBody>
            <a:bodyPr/>
            <a:lstStyle/>
            <a:p>
              <a:endParaRPr lang="en-US" sz="1200"/>
            </a:p>
          </p:txBody>
        </p:sp>
        <p:sp>
          <p:nvSpPr>
            <p:cNvPr id="6" name="TextBox 6"/>
            <p:cNvSpPr txBox="1"/>
            <p:nvPr/>
          </p:nvSpPr>
          <p:spPr>
            <a:xfrm>
              <a:off x="-112772" y="5100229"/>
              <a:ext cx="11973636" cy="4140832"/>
            </a:xfrm>
            <a:prstGeom prst="rect">
              <a:avLst/>
            </a:prstGeom>
          </p:spPr>
          <p:txBody>
            <a:bodyPr wrap="square" lIns="0" tIns="0" rIns="0" bIns="0" rtlCol="0" anchor="t">
              <a:spAutoFit/>
            </a:bodyPr>
            <a:lstStyle/>
            <a:p>
              <a:pPr>
                <a:lnSpc>
                  <a:spcPts val="1688"/>
                </a:lnSpc>
                <a:spcBef>
                  <a:spcPct val="0"/>
                </a:spcBef>
              </a:pPr>
              <a:r>
                <a:rPr lang="fr-FR" b="1" spc="-7" dirty="0">
                  <a:solidFill>
                    <a:srgbClr val="535353"/>
                  </a:solidFill>
                  <a:latin typeface="DM Sans"/>
                  <a:ea typeface="DM Sans"/>
                  <a:cs typeface="DM Sans"/>
                  <a:sym typeface="DM Sans"/>
                </a:rPr>
                <a:t>Le mouvement #Moi Aussi a révélé l'ampleur du problème des agressions sexuelles et du harcèlement sexuel. </a:t>
              </a:r>
            </a:p>
            <a:p>
              <a:pPr>
                <a:lnSpc>
                  <a:spcPts val="1688"/>
                </a:lnSpc>
                <a:spcBef>
                  <a:spcPct val="0"/>
                </a:spcBef>
              </a:pPr>
              <a:endParaRPr lang="fr-FR" b="1" spc="-7" dirty="0">
                <a:solidFill>
                  <a:srgbClr val="535353"/>
                </a:solidFill>
                <a:latin typeface="DM Sans"/>
                <a:ea typeface="DM Sans"/>
                <a:cs typeface="DM Sans"/>
                <a:sym typeface="DM Sans"/>
              </a:endParaRPr>
            </a:p>
            <a:p>
              <a:pPr>
                <a:lnSpc>
                  <a:spcPts val="1688"/>
                </a:lnSpc>
                <a:spcBef>
                  <a:spcPct val="0"/>
                </a:spcBef>
              </a:pPr>
              <a:r>
                <a:rPr lang="fr-FR" b="1" spc="-7" dirty="0">
                  <a:solidFill>
                    <a:srgbClr val="535353"/>
                  </a:solidFill>
                  <a:latin typeface="DM Sans"/>
                  <a:ea typeface="DM Sans"/>
                  <a:cs typeface="DM Sans"/>
                  <a:sym typeface="DM Sans"/>
                </a:rPr>
                <a:t>Cette dynamique a mené au rapport « Rebâtir la confiance » en 2020, qui souligne les défis du droit face à ces enjeux. </a:t>
              </a:r>
            </a:p>
            <a:p>
              <a:pPr>
                <a:lnSpc>
                  <a:spcPts val="1688"/>
                </a:lnSpc>
                <a:spcBef>
                  <a:spcPct val="0"/>
                </a:spcBef>
              </a:pPr>
              <a:endParaRPr lang="fr-FR" b="1" spc="-7" dirty="0">
                <a:solidFill>
                  <a:srgbClr val="535353"/>
                </a:solidFill>
                <a:latin typeface="DM Sans"/>
                <a:ea typeface="DM Sans"/>
                <a:cs typeface="DM Sans"/>
                <a:sym typeface="DM Sans"/>
              </a:endParaRPr>
            </a:p>
            <a:p>
              <a:pPr>
                <a:lnSpc>
                  <a:spcPts val="1688"/>
                </a:lnSpc>
                <a:spcBef>
                  <a:spcPct val="0"/>
                </a:spcBef>
              </a:pPr>
              <a:r>
                <a:rPr lang="fr-FR" b="1" spc="-7" dirty="0">
                  <a:solidFill>
                    <a:srgbClr val="535353"/>
                  </a:solidFill>
                  <a:latin typeface="DM Sans"/>
                  <a:ea typeface="DM Sans"/>
                  <a:cs typeface="DM Sans"/>
                  <a:sym typeface="DM Sans"/>
                </a:rPr>
                <a:t>Il a été constaté que la pluralité des recours est déroutante pour les victimes, et dans certains cas, peut même entraver leur accès à la justice.</a:t>
              </a:r>
              <a:endParaRPr lang="fr-CA" b="1" spc="-7" dirty="0">
                <a:solidFill>
                  <a:srgbClr val="535353"/>
                </a:solidFill>
                <a:latin typeface="DM Sans"/>
                <a:ea typeface="DM Sans"/>
                <a:cs typeface="DM Sans"/>
                <a:sym typeface="DM Sans"/>
              </a:endParaRPr>
            </a:p>
          </p:txBody>
        </p:sp>
        <p:sp>
          <p:nvSpPr>
            <p:cNvPr id="7" name="TextBox 7"/>
            <p:cNvSpPr txBox="1"/>
            <p:nvPr/>
          </p:nvSpPr>
          <p:spPr>
            <a:xfrm>
              <a:off x="0" y="123825"/>
              <a:ext cx="9750008" cy="3411320"/>
            </a:xfrm>
            <a:prstGeom prst="rect">
              <a:avLst/>
            </a:prstGeom>
          </p:spPr>
          <p:txBody>
            <a:bodyPr wrap="square" lIns="0" tIns="0" rIns="0" bIns="0" rtlCol="0" anchor="t">
              <a:spAutoFit/>
            </a:bodyPr>
            <a:lstStyle/>
            <a:p>
              <a:pPr>
                <a:lnSpc>
                  <a:spcPts val="2643"/>
                </a:lnSpc>
              </a:pPr>
              <a:r>
                <a:rPr lang="fr-FR" sz="3600" b="1" spc="-147" dirty="0">
                  <a:solidFill>
                    <a:srgbClr val="535353"/>
                  </a:solidFill>
                  <a:latin typeface="League Spartan"/>
                  <a:ea typeface="League Spartan"/>
                  <a:cs typeface="League Spartan"/>
                  <a:sym typeface="League Spartan"/>
                </a:rPr>
                <a:t>Prévenir et combattre le harcèlement psychologique et la violence à caractère sexuel en milieu de travail: Pourquoi?</a:t>
              </a:r>
              <a:endParaRPr lang="fr-CA" sz="3600" b="1" spc="-147" dirty="0">
                <a:solidFill>
                  <a:srgbClr val="535353"/>
                </a:solidFill>
                <a:latin typeface="League Spartan"/>
                <a:ea typeface="League Spartan"/>
                <a:cs typeface="League Spartan"/>
                <a:sym typeface="League Spartan"/>
              </a:endParaRPr>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159224" y="149902"/>
            <a:ext cx="6572369" cy="6750386"/>
            <a:chOff x="-8357715" y="-3265965"/>
            <a:chExt cx="19531822" cy="8476078"/>
          </a:xfrm>
        </p:grpSpPr>
        <p:sp>
          <p:nvSpPr>
            <p:cNvPr id="5" name="AutoShape 5"/>
            <p:cNvSpPr/>
            <p:nvPr/>
          </p:nvSpPr>
          <p:spPr>
            <a:xfrm>
              <a:off x="-8357715" y="1792015"/>
              <a:ext cx="16726780" cy="66604"/>
            </a:xfrm>
            <a:prstGeom prst="line">
              <a:avLst/>
            </a:prstGeom>
            <a:ln w="31080" cap="flat">
              <a:solidFill>
                <a:srgbClr val="535353"/>
              </a:solidFill>
              <a:prstDash val="solid"/>
              <a:headEnd type="none" w="sm" len="sm"/>
              <a:tailEnd type="none" w="sm" len="sm"/>
            </a:ln>
          </p:spPr>
          <p:txBody>
            <a:bodyPr/>
            <a:lstStyle/>
            <a:p>
              <a:endParaRPr lang="en-US" sz="1200"/>
            </a:p>
          </p:txBody>
        </p:sp>
        <p:sp>
          <p:nvSpPr>
            <p:cNvPr id="6" name="TextBox 6"/>
            <p:cNvSpPr txBox="1"/>
            <p:nvPr/>
          </p:nvSpPr>
          <p:spPr>
            <a:xfrm>
              <a:off x="-8219143" y="1925223"/>
              <a:ext cx="17504389" cy="3284890"/>
            </a:xfrm>
            <a:prstGeom prst="rect">
              <a:avLst/>
            </a:prstGeom>
          </p:spPr>
          <p:txBody>
            <a:bodyPr wrap="square" lIns="0" tIns="0" rIns="0" bIns="0" rtlCol="0" anchor="t">
              <a:spAutoFit/>
            </a:bodyPr>
            <a:lstStyle/>
            <a:p>
              <a:pPr>
                <a:lnSpc>
                  <a:spcPts val="1688"/>
                </a:lnSpc>
                <a:spcBef>
                  <a:spcPct val="0"/>
                </a:spcBef>
              </a:pPr>
              <a:r>
                <a:rPr lang="fr-FR" sz="2000" spc="-7" dirty="0">
                  <a:latin typeface="DM Sans"/>
                  <a:ea typeface="DM Sans"/>
                  <a:cs typeface="DM Sans"/>
                  <a:sym typeface="DM Sans"/>
                </a:rPr>
                <a:t>La nouvelle loi introduit des modifications significatives dans trois aspects principaux: </a:t>
              </a:r>
            </a:p>
            <a:p>
              <a:pPr marL="342900" indent="-342900">
                <a:lnSpc>
                  <a:spcPts val="1688"/>
                </a:lnSpc>
                <a:spcBef>
                  <a:spcPct val="0"/>
                </a:spcBef>
                <a:buFont typeface="Arial" panose="020B0604020202020204" pitchFamily="34" charset="0"/>
                <a:buChar char="•"/>
              </a:pPr>
              <a:r>
                <a:rPr lang="fr-FR" sz="2000" spc="-7" dirty="0">
                  <a:latin typeface="DM Sans"/>
                  <a:ea typeface="DM Sans"/>
                  <a:cs typeface="DM Sans"/>
                  <a:sym typeface="DM Sans"/>
                </a:rPr>
                <a:t>la prévention en SST, </a:t>
              </a:r>
            </a:p>
            <a:p>
              <a:pPr marL="342900" indent="-342900">
                <a:lnSpc>
                  <a:spcPts val="1688"/>
                </a:lnSpc>
                <a:spcBef>
                  <a:spcPct val="0"/>
                </a:spcBef>
                <a:buFont typeface="Arial" panose="020B0604020202020204" pitchFamily="34" charset="0"/>
                <a:buChar char="•"/>
              </a:pPr>
              <a:r>
                <a:rPr lang="fr-FR" sz="2000" spc="-7" dirty="0">
                  <a:latin typeface="DM Sans"/>
                  <a:ea typeface="DM Sans"/>
                  <a:cs typeface="DM Sans"/>
                  <a:sym typeface="DM Sans"/>
                </a:rPr>
                <a:t>les normes du travail  </a:t>
              </a:r>
            </a:p>
            <a:p>
              <a:pPr marL="342900" indent="-342900">
                <a:lnSpc>
                  <a:spcPts val="1688"/>
                </a:lnSpc>
                <a:spcBef>
                  <a:spcPct val="0"/>
                </a:spcBef>
                <a:buFont typeface="Arial" panose="020B0604020202020204" pitchFamily="34" charset="0"/>
                <a:buChar char="•"/>
              </a:pPr>
              <a:r>
                <a:rPr lang="fr-FR" sz="2000" spc="-7" dirty="0">
                  <a:latin typeface="DM Sans"/>
                  <a:ea typeface="DM Sans"/>
                  <a:cs typeface="DM Sans"/>
                  <a:sym typeface="DM Sans"/>
                </a:rPr>
                <a:t>l'indemnisation à la suite d'une lésion professionnelle.</a:t>
              </a:r>
            </a:p>
            <a:p>
              <a:pPr>
                <a:lnSpc>
                  <a:spcPts val="1688"/>
                </a:lnSpc>
                <a:spcBef>
                  <a:spcPct val="0"/>
                </a:spcBef>
              </a:pPr>
              <a:endParaRPr lang="fr-FR" sz="1468" spc="-7" dirty="0">
                <a:latin typeface="DM Sans"/>
                <a:ea typeface="DM Sans"/>
                <a:cs typeface="DM Sans"/>
                <a:sym typeface="DM Sans"/>
              </a:endParaRPr>
            </a:p>
            <a:p>
              <a:pPr>
                <a:lnSpc>
                  <a:spcPts val="1688"/>
                </a:lnSpc>
                <a:spcBef>
                  <a:spcPct val="0"/>
                </a:spcBef>
              </a:pPr>
              <a:endParaRPr lang="fr-FR" sz="1468" spc="-7" dirty="0">
                <a:latin typeface="DM Sans"/>
                <a:sym typeface="DM Sans"/>
              </a:endParaRPr>
            </a:p>
            <a:p>
              <a:pPr>
                <a:lnSpc>
                  <a:spcPts val="1688"/>
                </a:lnSpc>
                <a:spcBef>
                  <a:spcPct val="0"/>
                </a:spcBef>
              </a:pPr>
              <a:endParaRPr lang="fr-CA" sz="1600" dirty="0"/>
            </a:p>
            <a:p>
              <a:pPr>
                <a:lnSpc>
                  <a:spcPts val="1688"/>
                </a:lnSpc>
                <a:spcBef>
                  <a:spcPct val="0"/>
                </a:spcBef>
              </a:pPr>
              <a:endParaRPr lang="fr-FR" sz="1468" i="1" spc="-7" dirty="0">
                <a:latin typeface="DM Sans"/>
                <a:ea typeface="DM Sans"/>
                <a:cs typeface="DM Sans"/>
                <a:sym typeface="DM Sans"/>
              </a:endParaRPr>
            </a:p>
            <a:p>
              <a:pPr>
                <a:lnSpc>
                  <a:spcPts val="1688"/>
                </a:lnSpc>
                <a:spcBef>
                  <a:spcPct val="0"/>
                </a:spcBef>
              </a:pPr>
              <a:endParaRPr lang="fr-FR" sz="1468" i="1" spc="-7" dirty="0">
                <a:latin typeface="DM Sans"/>
                <a:ea typeface="DM Sans"/>
                <a:cs typeface="DM Sans"/>
                <a:sym typeface="DM Sans"/>
              </a:endParaRPr>
            </a:p>
            <a:p>
              <a:pPr>
                <a:lnSpc>
                  <a:spcPts val="1688"/>
                </a:lnSpc>
                <a:spcBef>
                  <a:spcPct val="0"/>
                </a:spcBef>
              </a:pPr>
              <a:endParaRPr lang="fr-FR" sz="1468" spc="-7" dirty="0">
                <a:latin typeface="DM Sans"/>
                <a:ea typeface="DM Sans"/>
                <a:cs typeface="DM Sans"/>
                <a:sym typeface="DM Sans"/>
              </a:endParaRPr>
            </a:p>
          </p:txBody>
        </p:sp>
        <p:sp>
          <p:nvSpPr>
            <p:cNvPr id="7" name="TextBox 7"/>
            <p:cNvSpPr txBox="1"/>
            <p:nvPr/>
          </p:nvSpPr>
          <p:spPr>
            <a:xfrm>
              <a:off x="-8261176" y="-3265965"/>
              <a:ext cx="19435283" cy="4609115"/>
            </a:xfrm>
            <a:prstGeom prst="rect">
              <a:avLst/>
            </a:prstGeom>
          </p:spPr>
          <p:txBody>
            <a:bodyPr wrap="square" lIns="0" tIns="0" rIns="0" bIns="0" rtlCol="0" anchor="t">
              <a:spAutoFit/>
            </a:bodyPr>
            <a:lstStyle/>
            <a:p>
              <a:pPr>
                <a:spcBef>
                  <a:spcPts val="600"/>
                </a:spcBef>
              </a:pPr>
              <a:r>
                <a:rPr lang="fr-FR" sz="4000" b="1" spc="-147" dirty="0">
                  <a:latin typeface="League Spartan"/>
                  <a:ea typeface="League Spartan"/>
                  <a:cs typeface="League Spartan"/>
                  <a:sym typeface="League Spartan"/>
                </a:rPr>
                <a:t>Loi visant à prévenir et à combattre le harcèlement psychologique et la violence à caractère sexuel en milieu de travail </a:t>
              </a:r>
              <a:endParaRPr lang="fr-CA" sz="4000" b="1" dirty="0"/>
            </a:p>
            <a:p>
              <a:pPr>
                <a:lnSpc>
                  <a:spcPts val="2643"/>
                </a:lnSpc>
              </a:pPr>
              <a:r>
                <a:rPr lang="fr-FR" sz="2936" spc="-147" dirty="0">
                  <a:latin typeface="League Spartan"/>
                  <a:ea typeface="League Spartan"/>
                  <a:cs typeface="League Spartan"/>
                  <a:sym typeface="League Spartan"/>
                </a:rPr>
                <a:t> </a:t>
              </a:r>
              <a:endParaRPr lang="fr-CA" sz="2936" spc="-147" dirty="0">
                <a:latin typeface="League Spartan"/>
                <a:ea typeface="League Spartan"/>
                <a:cs typeface="League Spartan"/>
                <a:sym typeface="League Spartan"/>
              </a:endParaRPr>
            </a:p>
          </p:txBody>
        </p:sp>
      </p:grpSp>
      <p:sp>
        <p:nvSpPr>
          <p:cNvPr id="8" name="ZoneTexte 7">
            <a:extLst>
              <a:ext uri="{FF2B5EF4-FFF2-40B4-BE49-F238E27FC236}">
                <a16:creationId xmlns:a16="http://schemas.microsoft.com/office/drawing/2014/main" id="{B5A91F71-194C-7758-FA0B-EC68A609881B}"/>
              </a:ext>
            </a:extLst>
          </p:cNvPr>
          <p:cNvSpPr txBox="1"/>
          <p:nvPr/>
        </p:nvSpPr>
        <p:spPr>
          <a:xfrm>
            <a:off x="314941" y="5887044"/>
            <a:ext cx="6539884" cy="523220"/>
          </a:xfrm>
          <a:prstGeom prst="rect">
            <a:avLst/>
          </a:prstGeom>
          <a:noFill/>
        </p:spPr>
        <p:txBody>
          <a:bodyPr wrap="square" rtlCol="0">
            <a:spAutoFit/>
          </a:bodyPr>
          <a:lstStyle/>
          <a:p>
            <a:r>
              <a:rPr lang="fr-FR" sz="2800" spc="-147" dirty="0">
                <a:latin typeface="League Spartan"/>
              </a:rPr>
              <a:t>La loi est entrée en vigueur le 27 mars 2024.</a:t>
            </a:r>
            <a:endParaRPr lang="fr-CA" sz="2800" spc="-147" dirty="0">
              <a:latin typeface="League Spartan"/>
            </a:endParaRPr>
          </a:p>
        </p:txBody>
      </p:sp>
    </p:spTree>
    <p:extLst>
      <p:ext uri="{BB962C8B-B14F-4D97-AF65-F5344CB8AC3E}">
        <p14:creationId xmlns:p14="http://schemas.microsoft.com/office/powerpoint/2010/main" val="358193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3628D4-70F6-96BD-EF7A-822644D4ED06}"/>
              </a:ext>
            </a:extLst>
          </p:cNvPr>
          <p:cNvSpPr>
            <a:spLocks noGrp="1"/>
          </p:cNvSpPr>
          <p:nvPr>
            <p:ph type="title"/>
          </p:nvPr>
        </p:nvSpPr>
        <p:spPr>
          <a:xfrm>
            <a:off x="172873" y="136525"/>
            <a:ext cx="8024882" cy="1742317"/>
          </a:xfrm>
        </p:spPr>
        <p:txBody>
          <a:bodyPr/>
          <a:lstStyle/>
          <a:p>
            <a:r>
              <a:rPr lang="fr-CA" b="1" dirty="0"/>
              <a:t>Qu’est-ce que la violence à caractère sexuel?</a:t>
            </a:r>
          </a:p>
        </p:txBody>
      </p:sp>
      <p:sp>
        <p:nvSpPr>
          <p:cNvPr id="3" name="Espace réservé du contenu 2">
            <a:extLst>
              <a:ext uri="{FF2B5EF4-FFF2-40B4-BE49-F238E27FC236}">
                <a16:creationId xmlns:a16="http://schemas.microsoft.com/office/drawing/2014/main" id="{79ED2C23-346B-2880-0333-1CCFCB88E43A}"/>
              </a:ext>
            </a:extLst>
          </p:cNvPr>
          <p:cNvSpPr>
            <a:spLocks noGrp="1"/>
          </p:cNvSpPr>
          <p:nvPr>
            <p:ph idx="1"/>
          </p:nvPr>
        </p:nvSpPr>
        <p:spPr>
          <a:xfrm>
            <a:off x="172874" y="2220036"/>
            <a:ext cx="7861108" cy="4501438"/>
          </a:xfrm>
        </p:spPr>
        <p:txBody>
          <a:bodyPr/>
          <a:lstStyle/>
          <a:p>
            <a:r>
              <a:rPr lang="fr-CA" dirty="0"/>
              <a:t>Selon la LSST:</a:t>
            </a:r>
          </a:p>
          <a:p>
            <a:r>
              <a:rPr lang="fr-CA" dirty="0"/>
              <a:t>«</a:t>
            </a:r>
            <a:r>
              <a:rPr lang="fr-CA" b="1" dirty="0"/>
              <a:t>violence à caractère sexuel</a:t>
            </a:r>
            <a:r>
              <a:rPr lang="fr-CA" dirty="0"/>
              <a:t>» :</a:t>
            </a:r>
          </a:p>
          <a:p>
            <a:r>
              <a:rPr lang="fr-FR" dirty="0"/>
              <a:t>toute forme de violence visant la sexualité ou toute autre inconduite se manifestant notamment par des gestes, des pratiques, des paroles, des comportements ou des attitudes à connotation sexuelle non désirés, qu’elles se produisent à une seule occasion ou de manière répétée, ce qui inclut la violence relative à la diversité sexuelle et de genre.</a:t>
            </a:r>
            <a:endParaRPr lang="fr-CA" dirty="0"/>
          </a:p>
        </p:txBody>
      </p:sp>
      <p:sp>
        <p:nvSpPr>
          <p:cNvPr id="4" name="Espace réservé de la date 3">
            <a:extLst>
              <a:ext uri="{FF2B5EF4-FFF2-40B4-BE49-F238E27FC236}">
                <a16:creationId xmlns:a16="http://schemas.microsoft.com/office/drawing/2014/main" id="{EF9E2342-C123-9E62-FDA1-5241B53CB59D}"/>
              </a:ext>
            </a:extLst>
          </p:cNvPr>
          <p:cNvSpPr>
            <a:spLocks noGrp="1"/>
          </p:cNvSpPr>
          <p:nvPr>
            <p:ph type="dt" sz="half" idx="10"/>
          </p:nvPr>
        </p:nvSpPr>
        <p:spPr>
          <a:xfrm>
            <a:off x="838200" y="6623713"/>
            <a:ext cx="1363639" cy="97762"/>
          </a:xfrm>
        </p:spPr>
        <p:txBody>
          <a:bodyPr/>
          <a:lstStyle/>
          <a:p>
            <a:pPr rtl="0"/>
            <a:endParaRPr lang="en-US" dirty="0"/>
          </a:p>
        </p:txBody>
      </p:sp>
    </p:spTree>
    <p:extLst>
      <p:ext uri="{BB962C8B-B14F-4D97-AF65-F5344CB8AC3E}">
        <p14:creationId xmlns:p14="http://schemas.microsoft.com/office/powerpoint/2010/main" val="10206155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409407-C18B-CB55-EBEE-C801CCD334A4}"/>
              </a:ext>
            </a:extLst>
          </p:cNvPr>
          <p:cNvSpPr>
            <a:spLocks noGrp="1"/>
          </p:cNvSpPr>
          <p:nvPr>
            <p:ph type="title"/>
          </p:nvPr>
        </p:nvSpPr>
        <p:spPr>
          <a:xfrm>
            <a:off x="395785" y="86436"/>
            <a:ext cx="11250305" cy="1014483"/>
          </a:xfrm>
        </p:spPr>
        <p:txBody>
          <a:bodyPr/>
          <a:lstStyle/>
          <a:p>
            <a:r>
              <a:rPr lang="fr-CA" b="1" dirty="0"/>
              <a:t>Les risques de VCS dans les milieux de travail</a:t>
            </a:r>
          </a:p>
        </p:txBody>
      </p:sp>
      <p:sp>
        <p:nvSpPr>
          <p:cNvPr id="3" name="Espace réservé du contenu 2">
            <a:extLst>
              <a:ext uri="{FF2B5EF4-FFF2-40B4-BE49-F238E27FC236}">
                <a16:creationId xmlns:a16="http://schemas.microsoft.com/office/drawing/2014/main" id="{127FA5BB-92CB-0F5A-0AC3-2CC15F3454BF}"/>
              </a:ext>
            </a:extLst>
          </p:cNvPr>
          <p:cNvSpPr>
            <a:spLocks noGrp="1"/>
          </p:cNvSpPr>
          <p:nvPr>
            <p:ph idx="1"/>
          </p:nvPr>
        </p:nvSpPr>
        <p:spPr>
          <a:xfrm>
            <a:off x="313899" y="1100919"/>
            <a:ext cx="11714328" cy="5620556"/>
          </a:xfrm>
        </p:spPr>
        <p:txBody>
          <a:bodyPr>
            <a:normAutofit/>
          </a:bodyPr>
          <a:lstStyle/>
          <a:p>
            <a:pPr lvl="0"/>
            <a:r>
              <a:rPr lang="fr-CA" sz="3000" dirty="0"/>
              <a:t>Selon Statistiques Canada, près de 1 femme sur 2 et environ 3 hommes sur 10 déclarent avoir déjà été victime de harcèlement ou d'agression sexuelle en milieu de travail (2024). Une proportion plus élevée de femmes a déclaré avoir été victime de comportements sexualisés inappropriés en milieu de travail (44 %), suivi de comportements discriminatoires (20 %) et d’agressions sexuelles (13 %).</a:t>
            </a:r>
          </a:p>
          <a:p>
            <a:r>
              <a:rPr lang="fr-CA" sz="3000" dirty="0"/>
              <a:t>Une proportion considérable d'hommes a aussi déclaré avoir déjà été victime de comportements sexualisés inappropriés (29%), de comportements discriminatoires (9 %) et d'agression sexuelle (3 %) en milieu de travail. </a:t>
            </a:r>
          </a:p>
          <a:p>
            <a:r>
              <a:rPr lang="fr-CA" sz="2400" dirty="0"/>
              <a:t>Statistique Canada, “Cadre des résultats relatifs aux genres : nouveau tableau de données sur le harcèlement en milieu de travail” (2024), en ligne : </a:t>
            </a:r>
            <a:r>
              <a:rPr lang="fr-CA" sz="2400" u="sng" dirty="0">
                <a:hlinkClick r:id="rId3"/>
              </a:rPr>
              <a:t>https://www150.statcan.gc.ca/n1/daily-quotidien/240212/dq240212a-fra.htm</a:t>
            </a:r>
            <a:r>
              <a:rPr lang="en-GB" sz="2400" dirty="0"/>
              <a:t>    </a:t>
            </a:r>
            <a:endParaRPr lang="fr-CA" sz="2400" dirty="0"/>
          </a:p>
        </p:txBody>
      </p:sp>
      <p:sp>
        <p:nvSpPr>
          <p:cNvPr id="4" name="Espace réservé de la date 3">
            <a:extLst>
              <a:ext uri="{FF2B5EF4-FFF2-40B4-BE49-F238E27FC236}">
                <a16:creationId xmlns:a16="http://schemas.microsoft.com/office/drawing/2014/main" id="{EF3BAA97-F02A-7A0E-6836-583784DE1053}"/>
              </a:ext>
            </a:extLst>
          </p:cNvPr>
          <p:cNvSpPr>
            <a:spLocks noGrp="1"/>
          </p:cNvSpPr>
          <p:nvPr>
            <p:ph type="dt" sz="half" idx="10"/>
          </p:nvPr>
        </p:nvSpPr>
        <p:spPr>
          <a:xfrm>
            <a:off x="838200" y="6537278"/>
            <a:ext cx="999699" cy="184197"/>
          </a:xfrm>
        </p:spPr>
        <p:txBody>
          <a:bodyPr/>
          <a:lstStyle/>
          <a:p>
            <a:pPr rtl="0"/>
            <a:endParaRPr lang="en-US" dirty="0"/>
          </a:p>
        </p:txBody>
      </p:sp>
    </p:spTree>
    <p:extLst>
      <p:ext uri="{BB962C8B-B14F-4D97-AF65-F5344CB8AC3E}">
        <p14:creationId xmlns:p14="http://schemas.microsoft.com/office/powerpoint/2010/main" val="4540769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84FF2-F220-811C-5C89-14CC1478975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99324E0-3683-5C6D-824F-A7E3B49DA523}"/>
              </a:ext>
            </a:extLst>
          </p:cNvPr>
          <p:cNvSpPr>
            <a:spLocks noGrp="1"/>
          </p:cNvSpPr>
          <p:nvPr>
            <p:ph type="title"/>
          </p:nvPr>
        </p:nvSpPr>
        <p:spPr>
          <a:xfrm>
            <a:off x="222913" y="100084"/>
            <a:ext cx="11668835" cy="1319284"/>
          </a:xfrm>
        </p:spPr>
        <p:txBody>
          <a:bodyPr/>
          <a:lstStyle/>
          <a:p>
            <a:r>
              <a:rPr lang="fr-CA" b="1" dirty="0"/>
              <a:t>Les risques de VCS dans les milieux de travail</a:t>
            </a:r>
          </a:p>
        </p:txBody>
      </p:sp>
      <p:sp>
        <p:nvSpPr>
          <p:cNvPr id="3" name="Espace réservé du contenu 2">
            <a:extLst>
              <a:ext uri="{FF2B5EF4-FFF2-40B4-BE49-F238E27FC236}">
                <a16:creationId xmlns:a16="http://schemas.microsoft.com/office/drawing/2014/main" id="{6A8E91D7-C1B4-FCF2-F197-0ED8D2212822}"/>
              </a:ext>
            </a:extLst>
          </p:cNvPr>
          <p:cNvSpPr>
            <a:spLocks noGrp="1"/>
          </p:cNvSpPr>
          <p:nvPr>
            <p:ph idx="1"/>
          </p:nvPr>
        </p:nvSpPr>
        <p:spPr>
          <a:xfrm>
            <a:off x="568657" y="1555846"/>
            <a:ext cx="11323091" cy="4904094"/>
          </a:xfrm>
        </p:spPr>
        <p:txBody>
          <a:bodyPr>
            <a:normAutofit/>
          </a:bodyPr>
          <a:lstStyle/>
          <a:p>
            <a:pPr lvl="0"/>
            <a:r>
              <a:rPr lang="fr-CA" dirty="0"/>
              <a:t>Au Canada, </a:t>
            </a:r>
            <a:r>
              <a:rPr lang="fr-CA" b="1" dirty="0"/>
              <a:t>les jeunes employés</a:t>
            </a:r>
            <a:r>
              <a:rPr lang="fr-CA" dirty="0"/>
              <a:t> subissent davantage de harcèlement et d'agressions sexuelles au travail. Les </a:t>
            </a:r>
            <a:r>
              <a:rPr lang="fr-CA" b="1" dirty="0"/>
              <a:t>15-24 ans</a:t>
            </a:r>
            <a:r>
              <a:rPr lang="fr-CA" dirty="0"/>
              <a:t> rapportent le plus d'incidents : 43% des femmes et 25% des hommes. Les 25-34 ans suivent de près avec 39% des femmes et 23% des hommes touchés.</a:t>
            </a:r>
          </a:p>
          <a:p>
            <a:pPr lvl="0"/>
            <a:r>
              <a:rPr lang="fr-CA" dirty="0"/>
              <a:t>Mais aussi: </a:t>
            </a:r>
          </a:p>
          <a:p>
            <a:r>
              <a:rPr lang="fr-CA" dirty="0"/>
              <a:t>Les travailleurs et travailleuses </a:t>
            </a:r>
            <a:r>
              <a:rPr lang="fr-CA" b="1" dirty="0"/>
              <a:t>ne se conformant pas aux stéréotypes traditionnels de genre</a:t>
            </a:r>
            <a:r>
              <a:rPr lang="fr-CA" dirty="0"/>
              <a:t>;</a:t>
            </a:r>
          </a:p>
          <a:p>
            <a:r>
              <a:rPr lang="fr-CA" dirty="0"/>
              <a:t>Les travailleurs et travailleuses </a:t>
            </a:r>
            <a:r>
              <a:rPr lang="fr-CA" b="1" dirty="0"/>
              <a:t>autochtones</a:t>
            </a:r>
            <a:r>
              <a:rPr lang="fr-CA" dirty="0"/>
              <a:t>;</a:t>
            </a:r>
          </a:p>
          <a:p>
            <a:r>
              <a:rPr lang="fr-CA" dirty="0"/>
              <a:t>Les travailleurs et travailleuses </a:t>
            </a:r>
            <a:r>
              <a:rPr lang="fr-CA" b="1" dirty="0"/>
              <a:t>en</a:t>
            </a:r>
            <a:r>
              <a:rPr lang="fr-CA" dirty="0"/>
              <a:t> </a:t>
            </a:r>
            <a:r>
              <a:rPr lang="fr-CA" b="1" dirty="0"/>
              <a:t>situation de handicap</a:t>
            </a:r>
            <a:r>
              <a:rPr lang="fr-CA" dirty="0"/>
              <a:t>;</a:t>
            </a:r>
          </a:p>
          <a:p>
            <a:r>
              <a:rPr lang="fr-CA" dirty="0"/>
              <a:t>Les travailleurs et travailleuses </a:t>
            </a:r>
            <a:r>
              <a:rPr lang="fr-CA" b="1" dirty="0"/>
              <a:t>immigrants</a:t>
            </a:r>
            <a:r>
              <a:rPr lang="fr-CA" dirty="0"/>
              <a:t>;</a:t>
            </a:r>
          </a:p>
          <a:p>
            <a:pPr lvl="0"/>
            <a:endParaRPr lang="fr-CA" dirty="0"/>
          </a:p>
        </p:txBody>
      </p:sp>
      <p:sp>
        <p:nvSpPr>
          <p:cNvPr id="4" name="Espace réservé de la date 3">
            <a:extLst>
              <a:ext uri="{FF2B5EF4-FFF2-40B4-BE49-F238E27FC236}">
                <a16:creationId xmlns:a16="http://schemas.microsoft.com/office/drawing/2014/main" id="{5B6EB999-D402-BDE3-999D-9C9C755CD5E4}"/>
              </a:ext>
            </a:extLst>
          </p:cNvPr>
          <p:cNvSpPr>
            <a:spLocks noGrp="1"/>
          </p:cNvSpPr>
          <p:nvPr>
            <p:ph type="dt" sz="half" idx="10"/>
          </p:nvPr>
        </p:nvSpPr>
        <p:spPr/>
        <p:txBody>
          <a:bodyPr/>
          <a:lstStyle/>
          <a:p>
            <a:pPr rtl="0"/>
            <a:fld id="{945119F9-CFC0-4348-BD98-4E1B085AE598}" type="datetime1">
              <a:rPr lang="fr-FR" smtClean="0"/>
              <a:t>20/04/2026</a:t>
            </a:fld>
            <a:endParaRPr lang="en-US" dirty="0"/>
          </a:p>
        </p:txBody>
      </p:sp>
    </p:spTree>
    <p:extLst>
      <p:ext uri="{BB962C8B-B14F-4D97-AF65-F5344CB8AC3E}">
        <p14:creationId xmlns:p14="http://schemas.microsoft.com/office/powerpoint/2010/main" val="36419686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1571AD-E89C-EA4F-5946-51CBB0B5285B}"/>
              </a:ext>
            </a:extLst>
          </p:cNvPr>
          <p:cNvSpPr>
            <a:spLocks noGrp="1"/>
          </p:cNvSpPr>
          <p:nvPr>
            <p:ph type="title"/>
          </p:nvPr>
        </p:nvSpPr>
        <p:spPr>
          <a:xfrm>
            <a:off x="564107" y="136526"/>
            <a:ext cx="10789693" cy="1057702"/>
          </a:xfrm>
        </p:spPr>
        <p:txBody>
          <a:bodyPr>
            <a:normAutofit/>
          </a:bodyPr>
          <a:lstStyle/>
          <a:p>
            <a:r>
              <a:rPr lang="fr-CA" sz="5400" b="1" dirty="0"/>
              <a:t>Les obligations de l’employeur</a:t>
            </a:r>
          </a:p>
        </p:txBody>
      </p:sp>
      <p:sp>
        <p:nvSpPr>
          <p:cNvPr id="3" name="Espace réservé du contenu 2">
            <a:extLst>
              <a:ext uri="{FF2B5EF4-FFF2-40B4-BE49-F238E27FC236}">
                <a16:creationId xmlns:a16="http://schemas.microsoft.com/office/drawing/2014/main" id="{7585E47B-0E4C-6B96-3C83-4F0200EA0D62}"/>
              </a:ext>
            </a:extLst>
          </p:cNvPr>
          <p:cNvSpPr>
            <a:spLocks noGrp="1"/>
          </p:cNvSpPr>
          <p:nvPr>
            <p:ph idx="1"/>
          </p:nvPr>
        </p:nvSpPr>
        <p:spPr>
          <a:xfrm>
            <a:off x="313899" y="1305636"/>
            <a:ext cx="11582400" cy="5304430"/>
          </a:xfrm>
        </p:spPr>
        <p:txBody>
          <a:bodyPr>
            <a:normAutofit lnSpcReduction="10000"/>
          </a:bodyPr>
          <a:lstStyle/>
          <a:p>
            <a:r>
              <a:rPr lang="fr-CA" dirty="0"/>
              <a:t>L’article 51 de la LSST:</a:t>
            </a:r>
          </a:p>
          <a:p>
            <a:r>
              <a:rPr lang="fr-FR" dirty="0"/>
              <a:t>L’employeur doit prendre les mesures nécessaires pour protéger la santé et assurer la sécurité et l’intégrité physique et psychique du travailleur. Il doit notamment: […]</a:t>
            </a:r>
          </a:p>
          <a:p>
            <a:r>
              <a:rPr lang="fr-FR" dirty="0"/>
              <a:t>16°  prendre les mesures pour assurer la protection du travailleur exposé sur les lieux de travail à une situation de violence physique ou psychologique, </a:t>
            </a:r>
            <a:r>
              <a:rPr lang="fr-FR" u="sng" dirty="0"/>
              <a:t>incluant la violence conjugale, familiale ou à caractère sexuel et prendre toute autre mesure que peut déterminer un règlement pour prévenir ou faire cesser une situation de violence à caractère sexuel.</a:t>
            </a:r>
          </a:p>
          <a:p>
            <a:r>
              <a:rPr lang="fr-FR" dirty="0"/>
              <a:t>Aux fins du paragraphe 16° du premier alinéa, dans le cas d’une situation de violence conjugale ou familiale, l’employeur est tenu de prendre les mesures lorsqu’il sait ou devrait raisonnablement savoir que le travailleur est exposé à cette violence</a:t>
            </a:r>
          </a:p>
          <a:p>
            <a:endParaRPr lang="fr-CA" dirty="0"/>
          </a:p>
        </p:txBody>
      </p:sp>
      <p:sp>
        <p:nvSpPr>
          <p:cNvPr id="4" name="Espace réservé de la date 3">
            <a:extLst>
              <a:ext uri="{FF2B5EF4-FFF2-40B4-BE49-F238E27FC236}">
                <a16:creationId xmlns:a16="http://schemas.microsoft.com/office/drawing/2014/main" id="{594E7421-5948-EC30-EB16-F9BC9A740739}"/>
              </a:ext>
            </a:extLst>
          </p:cNvPr>
          <p:cNvSpPr>
            <a:spLocks noGrp="1"/>
          </p:cNvSpPr>
          <p:nvPr>
            <p:ph type="dt" sz="half" idx="10"/>
          </p:nvPr>
        </p:nvSpPr>
        <p:spPr>
          <a:xfrm>
            <a:off x="838200" y="6532728"/>
            <a:ext cx="2423615" cy="188747"/>
          </a:xfrm>
        </p:spPr>
        <p:txBody>
          <a:bodyPr/>
          <a:lstStyle/>
          <a:p>
            <a:pPr rtl="0"/>
            <a:endParaRPr lang="en-US" dirty="0"/>
          </a:p>
        </p:txBody>
      </p:sp>
    </p:spTree>
    <p:extLst>
      <p:ext uri="{BB962C8B-B14F-4D97-AF65-F5344CB8AC3E}">
        <p14:creationId xmlns:p14="http://schemas.microsoft.com/office/powerpoint/2010/main" val="30121807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232012" y="225911"/>
            <a:ext cx="6123295" cy="6084028"/>
            <a:chOff x="-8219140" y="-914623"/>
            <a:chExt cx="10261950" cy="8961486"/>
          </a:xfrm>
        </p:grpSpPr>
        <p:sp>
          <p:nvSpPr>
            <p:cNvPr id="5" name="AutoShape 5"/>
            <p:cNvSpPr/>
            <p:nvPr/>
          </p:nvSpPr>
          <p:spPr>
            <a:xfrm>
              <a:off x="-8219140" y="882996"/>
              <a:ext cx="10109468" cy="22159"/>
            </a:xfrm>
            <a:prstGeom prst="line">
              <a:avLst/>
            </a:prstGeom>
            <a:ln w="31080" cap="flat">
              <a:solidFill>
                <a:srgbClr val="535353"/>
              </a:solidFill>
              <a:prstDash val="solid"/>
              <a:headEnd type="none" w="sm" len="sm"/>
              <a:tailEnd type="none" w="sm" len="sm"/>
            </a:ln>
          </p:spPr>
          <p:txBody>
            <a:bodyPr/>
            <a:lstStyle/>
            <a:p>
              <a:endParaRPr lang="en-US" sz="1200" dirty="0"/>
            </a:p>
          </p:txBody>
        </p:sp>
        <p:sp>
          <p:nvSpPr>
            <p:cNvPr id="6" name="TextBox 6"/>
            <p:cNvSpPr txBox="1"/>
            <p:nvPr/>
          </p:nvSpPr>
          <p:spPr>
            <a:xfrm>
              <a:off x="-8120028" y="1172656"/>
              <a:ext cx="10162838" cy="6874207"/>
            </a:xfrm>
            <a:prstGeom prst="rect">
              <a:avLst/>
            </a:prstGeom>
          </p:spPr>
          <p:txBody>
            <a:bodyPr wrap="square" lIns="0" tIns="0" rIns="0" bIns="0" rtlCol="0" anchor="t">
              <a:spAutoFit/>
            </a:bodyPr>
            <a:lstStyle/>
            <a:p>
              <a:pPr>
                <a:lnSpc>
                  <a:spcPts val="1688"/>
                </a:lnSpc>
                <a:spcBef>
                  <a:spcPct val="0"/>
                </a:spcBef>
              </a:pPr>
              <a:r>
                <a:rPr lang="fr-FR" sz="2000" spc="-7" dirty="0">
                  <a:solidFill>
                    <a:srgbClr val="535353"/>
                  </a:solidFill>
                  <a:latin typeface="DM Sans"/>
                  <a:ea typeface="DM Sans"/>
                  <a:cs typeface="DM Sans"/>
                  <a:sym typeface="DM Sans"/>
                </a:rPr>
                <a:t>Le harcèlement sexuel est désormais explicitement reconnu comme un risque psychosocial dans le cadre de la LSST. </a:t>
              </a:r>
              <a:r>
                <a:rPr lang="fr-FR" sz="2000" b="1" spc="-7" dirty="0">
                  <a:solidFill>
                    <a:srgbClr val="535353"/>
                  </a:solidFill>
                  <a:latin typeface="DM Sans"/>
                  <a:ea typeface="DM Sans"/>
                  <a:cs typeface="DM Sans"/>
                  <a:sym typeface="DM Sans"/>
                </a:rPr>
                <a:t>Les programmes de prévention (PP) (art. 59 LSST) doit inclure l'identification et l'analyse des risques psychosociaux liés au travail, y compris ceux liés à la violence à caractère sexuel. </a:t>
              </a:r>
            </a:p>
            <a:p>
              <a:pPr>
                <a:lnSpc>
                  <a:spcPts val="1688"/>
                </a:lnSpc>
                <a:spcBef>
                  <a:spcPct val="0"/>
                </a:spcBef>
              </a:pPr>
              <a:endParaRPr lang="fr-FR" sz="2000" spc="-7" dirty="0">
                <a:solidFill>
                  <a:srgbClr val="535353"/>
                </a:solidFill>
                <a:latin typeface="DM Sans"/>
                <a:ea typeface="DM Sans"/>
                <a:cs typeface="DM Sans"/>
                <a:sym typeface="DM Sans"/>
              </a:endParaRPr>
            </a:p>
            <a:p>
              <a:pPr>
                <a:lnSpc>
                  <a:spcPts val="1688"/>
                </a:lnSpc>
                <a:spcBef>
                  <a:spcPct val="0"/>
                </a:spcBef>
              </a:pPr>
              <a:r>
                <a:rPr lang="fr-FR" sz="2000" spc="-7" dirty="0">
                  <a:solidFill>
                    <a:srgbClr val="535353"/>
                  </a:solidFill>
                  <a:latin typeface="DM Sans"/>
                  <a:ea typeface="DM Sans"/>
                  <a:cs typeface="DM Sans"/>
                  <a:sym typeface="DM Sans"/>
                </a:rPr>
                <a:t>Les PP devront être élaborées conformément aux dispositions de la LNT, notamment en ce qui concerne la gestion des situations de harcèlement psychologique.</a:t>
              </a:r>
            </a:p>
            <a:p>
              <a:pPr>
                <a:lnSpc>
                  <a:spcPts val="1688"/>
                </a:lnSpc>
                <a:spcBef>
                  <a:spcPct val="0"/>
                </a:spcBef>
              </a:pPr>
              <a:endParaRPr lang="fr-FR" sz="2000" spc="-7" dirty="0">
                <a:solidFill>
                  <a:srgbClr val="535353"/>
                </a:solidFill>
                <a:latin typeface="DM Sans"/>
                <a:ea typeface="DM Sans"/>
                <a:cs typeface="DM Sans"/>
                <a:sym typeface="DM Sans"/>
              </a:endParaRPr>
            </a:p>
            <a:p>
              <a:pPr>
                <a:lnSpc>
                  <a:spcPts val="1688"/>
                </a:lnSpc>
                <a:spcBef>
                  <a:spcPct val="0"/>
                </a:spcBef>
              </a:pPr>
              <a:r>
                <a:rPr lang="fr-FR" sz="2000" spc="-7" dirty="0">
                  <a:solidFill>
                    <a:srgbClr val="535353"/>
                  </a:solidFill>
                  <a:latin typeface="DM Sans"/>
                  <a:ea typeface="DM Sans"/>
                  <a:cs typeface="DM Sans"/>
                  <a:sym typeface="DM Sans"/>
                </a:rPr>
                <a:t>L’article 51 de la LSST a été modifié, et prévoit qu’un règlement va « déterminer des mesures pour prévenir ou faire cesser une situation de violence à caractère sexuel que doit prendre l’employeur ».</a:t>
              </a:r>
            </a:p>
            <a:p>
              <a:pPr>
                <a:lnSpc>
                  <a:spcPts val="1688"/>
                </a:lnSpc>
                <a:spcBef>
                  <a:spcPct val="0"/>
                </a:spcBef>
              </a:pPr>
              <a:endParaRPr lang="fr-FR" sz="2000" spc="-7" dirty="0">
                <a:solidFill>
                  <a:srgbClr val="535353"/>
                </a:solidFill>
                <a:latin typeface="DM Sans"/>
                <a:ea typeface="DM Sans"/>
                <a:cs typeface="DM Sans"/>
                <a:sym typeface="DM Sans"/>
              </a:endParaRPr>
            </a:p>
            <a:p>
              <a:pPr>
                <a:lnSpc>
                  <a:spcPts val="1688"/>
                </a:lnSpc>
                <a:spcBef>
                  <a:spcPct val="0"/>
                </a:spcBef>
              </a:pPr>
              <a:r>
                <a:rPr lang="fr-FR" sz="2000" spc="-7" dirty="0">
                  <a:solidFill>
                    <a:srgbClr val="535353"/>
                  </a:solidFill>
                  <a:latin typeface="DM Sans"/>
                  <a:ea typeface="DM Sans"/>
                  <a:cs typeface="DM Sans"/>
                  <a:sym typeface="DM Sans"/>
                </a:rPr>
                <a:t>Le Règlement devra être adopté d’ici avril 2026. Une première publication à la Gazette officielle a eu lieu le 29 octobre 2025. </a:t>
              </a:r>
            </a:p>
          </p:txBody>
        </p:sp>
        <p:sp>
          <p:nvSpPr>
            <p:cNvPr id="7" name="TextBox 7"/>
            <p:cNvSpPr txBox="1"/>
            <p:nvPr/>
          </p:nvSpPr>
          <p:spPr>
            <a:xfrm>
              <a:off x="-7828663" y="-914623"/>
              <a:ext cx="9253928" cy="1530120"/>
            </a:xfrm>
            <a:prstGeom prst="rect">
              <a:avLst/>
            </a:prstGeom>
          </p:spPr>
          <p:txBody>
            <a:bodyPr wrap="square" lIns="0" tIns="0" rIns="0" bIns="0" rtlCol="0" anchor="t">
              <a:spAutoFit/>
            </a:bodyPr>
            <a:lstStyle/>
            <a:p>
              <a:pPr>
                <a:lnSpc>
                  <a:spcPts val="2643"/>
                </a:lnSpc>
              </a:pPr>
              <a:r>
                <a:rPr lang="fr-FR" sz="3600" b="1" spc="-147" dirty="0">
                  <a:solidFill>
                    <a:srgbClr val="535353"/>
                  </a:solidFill>
                  <a:latin typeface="League Spartan"/>
                  <a:ea typeface="League Spartan"/>
                  <a:cs typeface="League Spartan"/>
                  <a:sym typeface="League Spartan"/>
                </a:rPr>
                <a:t>La nouvelle loi apporte des clarifications et un règlement à venir.</a:t>
              </a:r>
              <a:endParaRPr lang="fr-CA" sz="3600" b="1" spc="-147" dirty="0">
                <a:solidFill>
                  <a:srgbClr val="535353"/>
                </a:solidFill>
                <a:latin typeface="League Spartan"/>
                <a:ea typeface="League Spartan"/>
                <a:cs typeface="League Spartan"/>
                <a:sym typeface="League Spartan"/>
              </a:endParaRPr>
            </a:p>
          </p:txBody>
        </p:sp>
      </p:grpSp>
    </p:spTree>
    <p:extLst>
      <p:ext uri="{BB962C8B-B14F-4D97-AF65-F5344CB8AC3E}">
        <p14:creationId xmlns:p14="http://schemas.microsoft.com/office/powerpoint/2010/main" val="37438959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BA494-829E-97CC-0B83-960205B70790}"/>
            </a:ext>
          </a:extLst>
        </p:cNvPr>
        <p:cNvGrpSpPr/>
        <p:nvPr/>
      </p:nvGrpSpPr>
      <p:grpSpPr>
        <a:xfrm>
          <a:off x="0" y="0"/>
          <a:ext cx="0" cy="0"/>
          <a:chOff x="0" y="0"/>
          <a:chExt cx="0" cy="0"/>
        </a:xfrm>
      </p:grpSpPr>
      <p:grpSp>
        <p:nvGrpSpPr>
          <p:cNvPr id="14" name="Group 14">
            <a:extLst>
              <a:ext uri="{FF2B5EF4-FFF2-40B4-BE49-F238E27FC236}">
                <a16:creationId xmlns:a16="http://schemas.microsoft.com/office/drawing/2014/main" id="{92521AB6-7099-7644-9A96-C4BA06CF7A52}"/>
              </a:ext>
            </a:extLst>
          </p:cNvPr>
          <p:cNvGrpSpPr/>
          <p:nvPr/>
        </p:nvGrpSpPr>
        <p:grpSpPr>
          <a:xfrm>
            <a:off x="329784" y="535073"/>
            <a:ext cx="9114018" cy="456755"/>
            <a:chOff x="390025" y="-17280"/>
            <a:chExt cx="10778857" cy="913510"/>
          </a:xfrm>
        </p:grpSpPr>
        <p:sp>
          <p:nvSpPr>
            <p:cNvPr id="15" name="AutoShape 15">
              <a:extLst>
                <a:ext uri="{FF2B5EF4-FFF2-40B4-BE49-F238E27FC236}">
                  <a16:creationId xmlns:a16="http://schemas.microsoft.com/office/drawing/2014/main" id="{C7BE26FE-7AC5-9CF1-E101-3EA2D7762742}"/>
                </a:ext>
              </a:extLst>
            </p:cNvPr>
            <p:cNvSpPr/>
            <p:nvPr/>
          </p:nvSpPr>
          <p:spPr>
            <a:xfrm>
              <a:off x="1489185" y="-17280"/>
              <a:ext cx="8298617" cy="0"/>
            </a:xfrm>
            <a:prstGeom prst="line">
              <a:avLst/>
            </a:prstGeom>
            <a:ln w="25400" cap="flat">
              <a:solidFill>
                <a:srgbClr val="535353"/>
              </a:solidFill>
              <a:prstDash val="solid"/>
              <a:headEnd type="none" w="sm" len="sm"/>
              <a:tailEnd type="none" w="sm" len="sm"/>
            </a:ln>
          </p:spPr>
          <p:txBody>
            <a:bodyPr/>
            <a:lstStyle/>
            <a:p>
              <a:endParaRPr lang="en-US" sz="1200"/>
            </a:p>
          </p:txBody>
        </p:sp>
        <p:sp>
          <p:nvSpPr>
            <p:cNvPr id="16" name="TextBox 16">
              <a:extLst>
                <a:ext uri="{FF2B5EF4-FFF2-40B4-BE49-F238E27FC236}">
                  <a16:creationId xmlns:a16="http://schemas.microsoft.com/office/drawing/2014/main" id="{5FB55DBC-AE37-74F1-AE53-553F4F87ABBB}"/>
                </a:ext>
              </a:extLst>
            </p:cNvPr>
            <p:cNvSpPr txBox="1"/>
            <p:nvPr/>
          </p:nvSpPr>
          <p:spPr>
            <a:xfrm>
              <a:off x="390025" y="471626"/>
              <a:ext cx="10778857" cy="424604"/>
            </a:xfrm>
            <a:prstGeom prst="rect">
              <a:avLst/>
            </a:prstGeom>
          </p:spPr>
          <p:txBody>
            <a:bodyPr wrap="square" lIns="0" tIns="0" rIns="0" bIns="0" rtlCol="0" anchor="t">
              <a:spAutoFit/>
            </a:bodyPr>
            <a:lstStyle/>
            <a:p>
              <a:pPr>
                <a:lnSpc>
                  <a:spcPts val="1680"/>
                </a:lnSpc>
              </a:pPr>
              <a:endParaRPr lang="fr-CA" sz="1333" spc="-7" dirty="0">
                <a:solidFill>
                  <a:srgbClr val="535353"/>
                </a:solidFill>
                <a:latin typeface="DM Sans"/>
                <a:ea typeface="DM Sans"/>
                <a:cs typeface="DM Sans"/>
                <a:sym typeface="DM Sans"/>
              </a:endParaRPr>
            </a:p>
          </p:txBody>
        </p:sp>
      </p:grpSp>
      <p:sp>
        <p:nvSpPr>
          <p:cNvPr id="2" name="ZoneTexte 1">
            <a:extLst>
              <a:ext uri="{FF2B5EF4-FFF2-40B4-BE49-F238E27FC236}">
                <a16:creationId xmlns:a16="http://schemas.microsoft.com/office/drawing/2014/main" id="{1B0807A1-DC8C-C19A-04A8-27ABF0271E38}"/>
              </a:ext>
            </a:extLst>
          </p:cNvPr>
          <p:cNvSpPr txBox="1"/>
          <p:nvPr/>
        </p:nvSpPr>
        <p:spPr>
          <a:xfrm>
            <a:off x="484094" y="903642"/>
            <a:ext cx="9114018" cy="5786199"/>
          </a:xfrm>
          <a:prstGeom prst="rect">
            <a:avLst/>
          </a:prstGeom>
          <a:noFill/>
        </p:spPr>
        <p:txBody>
          <a:bodyPr wrap="square" rtlCol="0">
            <a:spAutoFit/>
          </a:bodyPr>
          <a:lstStyle/>
          <a:p>
            <a:r>
              <a:rPr lang="fr-FR" sz="2800" b="1" dirty="0"/>
              <a:t>EN ATTENTE DU RÈGLEMENT…</a:t>
            </a:r>
          </a:p>
          <a:p>
            <a:endParaRPr lang="fr-FR" b="1" dirty="0"/>
          </a:p>
          <a:p>
            <a:r>
              <a:rPr lang="fr-FR" b="1" dirty="0"/>
              <a:t>SECTION I DISPOSITIONS PRÉLIMINAIRES</a:t>
            </a:r>
          </a:p>
          <a:p>
            <a:r>
              <a:rPr lang="fr-FR" dirty="0"/>
              <a:t> </a:t>
            </a:r>
          </a:p>
          <a:p>
            <a:pPr marL="342900" indent="-342900">
              <a:buAutoNum type="arabicPeriod"/>
            </a:pPr>
            <a:r>
              <a:rPr lang="fr-FR" sz="2400" dirty="0"/>
              <a:t>Le présent règlement a pour objet de déterminer certaines mesures que doit prendre tout employeur pour prévenir ou faire cesser une situation de violence à caractère sexuel. </a:t>
            </a:r>
          </a:p>
          <a:p>
            <a:pPr marL="342900" indent="-342900">
              <a:buAutoNum type="arabicPeriod"/>
            </a:pPr>
            <a:endParaRPr lang="fr-FR" sz="2400" dirty="0"/>
          </a:p>
          <a:p>
            <a:pPr marL="342900" indent="-342900">
              <a:buAutoNum type="arabicPeriod"/>
            </a:pPr>
            <a:r>
              <a:rPr lang="fr-FR" sz="2400" dirty="0"/>
              <a:t>Dans la mise en œuvre de toute mesure visée au présent règlement, l’employeur doit tenir compte que la violence à caractère sexuel peut être présente </a:t>
            </a:r>
            <a:r>
              <a:rPr lang="fr-FR" sz="2400" b="1" dirty="0"/>
              <a:t>à la fois sur le lieu de travail et à l’extérieur de celui-ci, </a:t>
            </a:r>
            <a:r>
              <a:rPr lang="fr-FR" sz="2400" dirty="0"/>
              <a:t>par exemple lors de la participation aux </a:t>
            </a:r>
            <a:r>
              <a:rPr lang="fr-FR" sz="2400" b="1" dirty="0"/>
              <a:t>activités sociales liées au  travail ou par l’utilisation d’un moyen technologique</a:t>
            </a:r>
            <a:r>
              <a:rPr lang="fr-FR" sz="2400" dirty="0"/>
              <a:t>. Il doit également tenir compte que la violence à caractère sexuel peut notamment se produire, </a:t>
            </a:r>
            <a:r>
              <a:rPr lang="fr-FR" sz="2400" b="1" dirty="0"/>
              <a:t>lors d’interactions d’un travailleur avec un autre travailleur, avec de la clientèle ou avec un employeur.</a:t>
            </a:r>
            <a:endParaRPr lang="fr-CA" sz="2400" b="1" dirty="0"/>
          </a:p>
        </p:txBody>
      </p:sp>
    </p:spTree>
    <p:extLst>
      <p:ext uri="{BB962C8B-B14F-4D97-AF65-F5344CB8AC3E}">
        <p14:creationId xmlns:p14="http://schemas.microsoft.com/office/powerpoint/2010/main" val="24253303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F9F3E-9B35-B4B7-FD70-BC1CFFE25F13}"/>
            </a:ext>
          </a:extLst>
        </p:cNvPr>
        <p:cNvGrpSpPr/>
        <p:nvPr/>
      </p:nvGrpSpPr>
      <p:grpSpPr>
        <a:xfrm>
          <a:off x="0" y="0"/>
          <a:ext cx="0" cy="0"/>
          <a:chOff x="0" y="0"/>
          <a:chExt cx="0" cy="0"/>
        </a:xfrm>
      </p:grpSpPr>
      <p:grpSp>
        <p:nvGrpSpPr>
          <p:cNvPr id="14" name="Group 14">
            <a:extLst>
              <a:ext uri="{FF2B5EF4-FFF2-40B4-BE49-F238E27FC236}">
                <a16:creationId xmlns:a16="http://schemas.microsoft.com/office/drawing/2014/main" id="{EB523871-0233-5D32-0B41-1F2015F379EF}"/>
              </a:ext>
            </a:extLst>
          </p:cNvPr>
          <p:cNvGrpSpPr/>
          <p:nvPr/>
        </p:nvGrpSpPr>
        <p:grpSpPr>
          <a:xfrm>
            <a:off x="1351760" y="427497"/>
            <a:ext cx="9114018" cy="456755"/>
            <a:chOff x="390025" y="-17280"/>
            <a:chExt cx="10778857" cy="913510"/>
          </a:xfrm>
        </p:grpSpPr>
        <p:sp>
          <p:nvSpPr>
            <p:cNvPr id="15" name="AutoShape 15">
              <a:extLst>
                <a:ext uri="{FF2B5EF4-FFF2-40B4-BE49-F238E27FC236}">
                  <a16:creationId xmlns:a16="http://schemas.microsoft.com/office/drawing/2014/main" id="{8D04E0B0-1E12-6FAB-CD6C-B93E54908CE2}"/>
                </a:ext>
              </a:extLst>
            </p:cNvPr>
            <p:cNvSpPr/>
            <p:nvPr/>
          </p:nvSpPr>
          <p:spPr>
            <a:xfrm>
              <a:off x="1489185" y="-17280"/>
              <a:ext cx="8298617" cy="0"/>
            </a:xfrm>
            <a:prstGeom prst="line">
              <a:avLst/>
            </a:prstGeom>
            <a:ln w="25400" cap="flat">
              <a:solidFill>
                <a:srgbClr val="535353"/>
              </a:solidFill>
              <a:prstDash val="solid"/>
              <a:headEnd type="none" w="sm" len="sm"/>
              <a:tailEnd type="none" w="sm" len="sm"/>
            </a:ln>
          </p:spPr>
          <p:txBody>
            <a:bodyPr/>
            <a:lstStyle/>
            <a:p>
              <a:endParaRPr lang="en-US" sz="1200"/>
            </a:p>
          </p:txBody>
        </p:sp>
        <p:sp>
          <p:nvSpPr>
            <p:cNvPr id="16" name="TextBox 16">
              <a:extLst>
                <a:ext uri="{FF2B5EF4-FFF2-40B4-BE49-F238E27FC236}">
                  <a16:creationId xmlns:a16="http://schemas.microsoft.com/office/drawing/2014/main" id="{202B3D76-F93C-720A-F0A9-D250ABB06161}"/>
                </a:ext>
              </a:extLst>
            </p:cNvPr>
            <p:cNvSpPr txBox="1"/>
            <p:nvPr/>
          </p:nvSpPr>
          <p:spPr>
            <a:xfrm>
              <a:off x="390025" y="471626"/>
              <a:ext cx="10778857" cy="424604"/>
            </a:xfrm>
            <a:prstGeom prst="rect">
              <a:avLst/>
            </a:prstGeom>
          </p:spPr>
          <p:txBody>
            <a:bodyPr wrap="square" lIns="0" tIns="0" rIns="0" bIns="0" rtlCol="0" anchor="t">
              <a:spAutoFit/>
            </a:bodyPr>
            <a:lstStyle/>
            <a:p>
              <a:pPr>
                <a:lnSpc>
                  <a:spcPts val="1680"/>
                </a:lnSpc>
              </a:pPr>
              <a:endParaRPr lang="fr-CA" sz="1333" spc="-7" dirty="0">
                <a:solidFill>
                  <a:srgbClr val="535353"/>
                </a:solidFill>
                <a:latin typeface="DM Sans"/>
                <a:ea typeface="DM Sans"/>
                <a:cs typeface="DM Sans"/>
                <a:sym typeface="DM Sans"/>
              </a:endParaRPr>
            </a:p>
          </p:txBody>
        </p:sp>
      </p:grpSp>
      <p:sp>
        <p:nvSpPr>
          <p:cNvPr id="2" name="ZoneTexte 1">
            <a:extLst>
              <a:ext uri="{FF2B5EF4-FFF2-40B4-BE49-F238E27FC236}">
                <a16:creationId xmlns:a16="http://schemas.microsoft.com/office/drawing/2014/main" id="{002E4BBF-9824-0BBF-B4F3-9D00A30492C9}"/>
              </a:ext>
            </a:extLst>
          </p:cNvPr>
          <p:cNvSpPr txBox="1"/>
          <p:nvPr/>
        </p:nvSpPr>
        <p:spPr>
          <a:xfrm>
            <a:off x="304799" y="391236"/>
            <a:ext cx="11673385" cy="3785652"/>
          </a:xfrm>
          <a:prstGeom prst="rect">
            <a:avLst/>
          </a:prstGeom>
          <a:noFill/>
        </p:spPr>
        <p:txBody>
          <a:bodyPr wrap="square" rtlCol="0">
            <a:spAutoFit/>
          </a:bodyPr>
          <a:lstStyle/>
          <a:p>
            <a:r>
              <a:rPr lang="fr-FR" sz="2400" b="1" dirty="0"/>
              <a:t>SECTION II INFORMATION ET FORMATION </a:t>
            </a:r>
          </a:p>
          <a:p>
            <a:r>
              <a:rPr lang="fr-FR" sz="2400" dirty="0"/>
              <a:t>3. L’employeur doit, par écrit, avoir transmis de l’information à tous ses travailleurs sur les sujets suivants : </a:t>
            </a:r>
          </a:p>
          <a:p>
            <a:r>
              <a:rPr lang="fr-FR" sz="2400" dirty="0"/>
              <a:t>	1° </a:t>
            </a:r>
            <a:r>
              <a:rPr lang="fr-FR" sz="2400" b="1" dirty="0"/>
              <a:t>les risques propres au lieu de travail qui ont été identifiés ou analysés</a:t>
            </a:r>
            <a:r>
              <a:rPr lang="fr-FR" sz="2400" dirty="0"/>
              <a:t>, le cas 	échéant; </a:t>
            </a:r>
          </a:p>
          <a:p>
            <a:r>
              <a:rPr lang="fr-FR" sz="2400" dirty="0"/>
              <a:t>	2° les </a:t>
            </a:r>
            <a:r>
              <a:rPr lang="fr-FR" sz="2400" b="1" dirty="0"/>
              <a:t>interactions sociales </a:t>
            </a:r>
            <a:r>
              <a:rPr lang="fr-FR" sz="2400" dirty="0"/>
              <a:t>entre les personnes propres au lieu de travail qui sont 	susceptibles d’entraîner de la violence à caractère sexuel;</a:t>
            </a:r>
          </a:p>
          <a:p>
            <a:r>
              <a:rPr lang="fr-FR" sz="2400" dirty="0"/>
              <a:t>	3° les mesures prévues au programme de prévention ou au plan d’action de 	l’employeur permettant d’éliminer ou, à défaut, de contrôler les risques identifiés; </a:t>
            </a:r>
          </a:p>
          <a:p>
            <a:r>
              <a:rPr lang="fr-FR" sz="2400" dirty="0"/>
              <a:t>	4° la procédure à suivre pour formuler une plainte ou effectuer un signalement.</a:t>
            </a:r>
            <a:endParaRPr lang="fr-CA" sz="2400" dirty="0"/>
          </a:p>
        </p:txBody>
      </p:sp>
    </p:spTree>
    <p:extLst>
      <p:ext uri="{BB962C8B-B14F-4D97-AF65-F5344CB8AC3E}">
        <p14:creationId xmlns:p14="http://schemas.microsoft.com/office/powerpoint/2010/main" val="333527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5436358" y="182881"/>
            <a:ext cx="6487236" cy="1294228"/>
          </a:xfrm>
        </p:spPr>
        <p:txBody>
          <a:bodyPr>
            <a:normAutofit fontScale="90000"/>
          </a:bodyPr>
          <a:lstStyle/>
          <a:p>
            <a:r>
              <a:rPr lang="fr-CA" sz="6000" dirty="0"/>
              <a:t>Les principaux facteurs de RPS du travail</a:t>
            </a:r>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5891283" y="1477110"/>
            <a:ext cx="6116549" cy="5242138"/>
          </a:xfrm>
        </p:spPr>
        <p:txBody>
          <a:bodyPr>
            <a:normAutofit fontScale="92500" lnSpcReduction="10000"/>
          </a:bodyPr>
          <a:lstStyle/>
          <a:p>
            <a:pPr marL="0" indent="0">
              <a:buNone/>
            </a:pPr>
            <a:endParaRPr lang="fr-FR" dirty="0"/>
          </a:p>
          <a:p>
            <a:r>
              <a:rPr lang="fr-FR" sz="4000" b="1" dirty="0"/>
              <a:t>La charge de travail</a:t>
            </a:r>
          </a:p>
          <a:p>
            <a:r>
              <a:rPr lang="fr-FR" sz="4000" b="1" dirty="0"/>
              <a:t>L’autonomie décisionnelle</a:t>
            </a:r>
          </a:p>
          <a:p>
            <a:r>
              <a:rPr lang="fr-FR" sz="4000" b="1" dirty="0"/>
              <a:t>La reconnaissance au travail</a:t>
            </a:r>
          </a:p>
          <a:p>
            <a:r>
              <a:rPr lang="fr-FR" sz="4000" b="1" dirty="0"/>
              <a:t>Le soutien social du gestionnaire et des collègues</a:t>
            </a:r>
          </a:p>
          <a:p>
            <a:r>
              <a:rPr lang="fr-FR" sz="4000" b="1" dirty="0"/>
              <a:t>Le harcèlement psychologique</a:t>
            </a:r>
          </a:p>
          <a:p>
            <a:r>
              <a:rPr lang="fr-FR" sz="4000" b="1" dirty="0"/>
              <a:t>L’information et la communication</a:t>
            </a:r>
          </a:p>
          <a:p>
            <a:endParaRPr lang="fr-CA" dirty="0"/>
          </a:p>
        </p:txBody>
      </p:sp>
      <p:sp>
        <p:nvSpPr>
          <p:cNvPr id="6" name="ZoneTexte 5">
            <a:extLst>
              <a:ext uri="{FF2B5EF4-FFF2-40B4-BE49-F238E27FC236}">
                <a16:creationId xmlns:a16="http://schemas.microsoft.com/office/drawing/2014/main" id="{7E485E7B-FED8-9BA1-9C8E-0F173C4BBA2C}"/>
              </a:ext>
            </a:extLst>
          </p:cNvPr>
          <p:cNvSpPr txBox="1"/>
          <p:nvPr>
            <p:custDataLst>
              <p:tags r:id="rId3"/>
            </p:custDataLst>
          </p:nvPr>
        </p:nvSpPr>
        <p:spPr>
          <a:xfrm>
            <a:off x="12007269" y="6657945"/>
            <a:ext cx="184731" cy="200055"/>
          </a:xfrm>
          <a:prstGeom prst="rect">
            <a:avLst/>
          </a:prstGeom>
          <a:solidFill>
            <a:srgbClr val="000000"/>
          </a:solidFill>
        </p:spPr>
        <p:txBody>
          <a:bodyPr wrap="none">
            <a:spAutoFit/>
          </a:bodyPr>
          <a:lstStyle/>
          <a:p>
            <a:pPr algn="r">
              <a:spcAft>
                <a:spcPts val="600"/>
              </a:spcAft>
            </a:pPr>
            <a:endParaRPr lang="en-US" sz="700" dirty="0">
              <a:solidFill>
                <a:srgbClr val="FFFFFF"/>
              </a:solidFill>
            </a:endParaRPr>
          </a:p>
        </p:txBody>
      </p:sp>
    </p:spTree>
    <p:extLst>
      <p:ext uri="{BB962C8B-B14F-4D97-AF65-F5344CB8AC3E}">
        <p14:creationId xmlns:p14="http://schemas.microsoft.com/office/powerpoint/2010/main" val="26181490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79092-5208-ED5B-6130-B194F0D2D635}"/>
            </a:ext>
          </a:extLst>
        </p:cNvPr>
        <p:cNvGrpSpPr/>
        <p:nvPr/>
      </p:nvGrpSpPr>
      <p:grpSpPr>
        <a:xfrm>
          <a:off x="0" y="0"/>
          <a:ext cx="0" cy="0"/>
          <a:chOff x="0" y="0"/>
          <a:chExt cx="0" cy="0"/>
        </a:xfrm>
      </p:grpSpPr>
      <p:grpSp>
        <p:nvGrpSpPr>
          <p:cNvPr id="14" name="Group 14">
            <a:extLst>
              <a:ext uri="{FF2B5EF4-FFF2-40B4-BE49-F238E27FC236}">
                <a16:creationId xmlns:a16="http://schemas.microsoft.com/office/drawing/2014/main" id="{B75D11C1-0B84-69D4-7D6D-88FA00817696}"/>
              </a:ext>
            </a:extLst>
          </p:cNvPr>
          <p:cNvGrpSpPr/>
          <p:nvPr/>
        </p:nvGrpSpPr>
        <p:grpSpPr>
          <a:xfrm>
            <a:off x="3341925" y="459769"/>
            <a:ext cx="9114018" cy="456755"/>
            <a:chOff x="390025" y="-17280"/>
            <a:chExt cx="10778857" cy="913510"/>
          </a:xfrm>
        </p:grpSpPr>
        <p:sp>
          <p:nvSpPr>
            <p:cNvPr id="15" name="AutoShape 15">
              <a:extLst>
                <a:ext uri="{FF2B5EF4-FFF2-40B4-BE49-F238E27FC236}">
                  <a16:creationId xmlns:a16="http://schemas.microsoft.com/office/drawing/2014/main" id="{A801D024-C2AD-261C-12A9-960EE9389DEA}"/>
                </a:ext>
              </a:extLst>
            </p:cNvPr>
            <p:cNvSpPr/>
            <p:nvPr/>
          </p:nvSpPr>
          <p:spPr>
            <a:xfrm>
              <a:off x="1489185" y="-17280"/>
              <a:ext cx="8298617" cy="0"/>
            </a:xfrm>
            <a:prstGeom prst="line">
              <a:avLst/>
            </a:prstGeom>
            <a:ln w="25400" cap="flat">
              <a:solidFill>
                <a:srgbClr val="535353"/>
              </a:solidFill>
              <a:prstDash val="solid"/>
              <a:headEnd type="none" w="sm" len="sm"/>
              <a:tailEnd type="none" w="sm" len="sm"/>
            </a:ln>
          </p:spPr>
          <p:txBody>
            <a:bodyPr/>
            <a:lstStyle/>
            <a:p>
              <a:endParaRPr lang="en-US" sz="1200"/>
            </a:p>
          </p:txBody>
        </p:sp>
        <p:sp>
          <p:nvSpPr>
            <p:cNvPr id="16" name="TextBox 16">
              <a:extLst>
                <a:ext uri="{FF2B5EF4-FFF2-40B4-BE49-F238E27FC236}">
                  <a16:creationId xmlns:a16="http://schemas.microsoft.com/office/drawing/2014/main" id="{33932119-76A5-1976-E4DB-F964FBB2683C}"/>
                </a:ext>
              </a:extLst>
            </p:cNvPr>
            <p:cNvSpPr txBox="1"/>
            <p:nvPr/>
          </p:nvSpPr>
          <p:spPr>
            <a:xfrm>
              <a:off x="390025" y="471626"/>
              <a:ext cx="10778857" cy="424604"/>
            </a:xfrm>
            <a:prstGeom prst="rect">
              <a:avLst/>
            </a:prstGeom>
          </p:spPr>
          <p:txBody>
            <a:bodyPr wrap="square" lIns="0" tIns="0" rIns="0" bIns="0" rtlCol="0" anchor="t">
              <a:spAutoFit/>
            </a:bodyPr>
            <a:lstStyle/>
            <a:p>
              <a:pPr>
                <a:lnSpc>
                  <a:spcPts val="1680"/>
                </a:lnSpc>
              </a:pPr>
              <a:endParaRPr lang="fr-CA" sz="1333" spc="-7" dirty="0">
                <a:solidFill>
                  <a:srgbClr val="535353"/>
                </a:solidFill>
                <a:latin typeface="DM Sans"/>
                <a:ea typeface="DM Sans"/>
                <a:cs typeface="DM Sans"/>
                <a:sym typeface="DM Sans"/>
              </a:endParaRPr>
            </a:p>
          </p:txBody>
        </p:sp>
      </p:grpSp>
      <p:sp>
        <p:nvSpPr>
          <p:cNvPr id="2" name="ZoneTexte 1">
            <a:extLst>
              <a:ext uri="{FF2B5EF4-FFF2-40B4-BE49-F238E27FC236}">
                <a16:creationId xmlns:a16="http://schemas.microsoft.com/office/drawing/2014/main" id="{F16ED7AA-BECD-4B86-BF59-E40095F7815B}"/>
              </a:ext>
            </a:extLst>
          </p:cNvPr>
          <p:cNvSpPr txBox="1"/>
          <p:nvPr/>
        </p:nvSpPr>
        <p:spPr>
          <a:xfrm>
            <a:off x="3213979" y="567346"/>
            <a:ext cx="8609531" cy="6186309"/>
          </a:xfrm>
          <a:prstGeom prst="rect">
            <a:avLst/>
          </a:prstGeom>
          <a:noFill/>
        </p:spPr>
        <p:txBody>
          <a:bodyPr wrap="square" rtlCol="0">
            <a:spAutoFit/>
          </a:bodyPr>
          <a:lstStyle/>
          <a:p>
            <a:r>
              <a:rPr lang="fr-FR" b="1" dirty="0"/>
              <a:t>SECTION II INFORMATION ET FORMATION </a:t>
            </a:r>
          </a:p>
          <a:p>
            <a:r>
              <a:rPr lang="fr-FR" dirty="0"/>
              <a:t>4. Un employeur doit avoir dispensé à tout travailleur </a:t>
            </a:r>
            <a:r>
              <a:rPr lang="fr-FR" b="1" dirty="0"/>
              <a:t>une formation </a:t>
            </a:r>
            <a:r>
              <a:rPr lang="fr-FR" dirty="0"/>
              <a:t>visant la prévention de la violence à caractère sexuel. L’employeur doit la dispenser à nouveau à chaque travailleur </a:t>
            </a:r>
            <a:r>
              <a:rPr lang="fr-FR" b="1" dirty="0"/>
              <a:t>tous les trois ans. </a:t>
            </a:r>
          </a:p>
          <a:p>
            <a:endParaRPr lang="fr-FR" dirty="0"/>
          </a:p>
          <a:p>
            <a:r>
              <a:rPr lang="fr-FR" dirty="0"/>
              <a:t>5. La formation doit être </a:t>
            </a:r>
            <a:r>
              <a:rPr lang="fr-FR" b="1" dirty="0"/>
              <a:t>d’une durée suffisante </a:t>
            </a:r>
            <a:r>
              <a:rPr lang="fr-FR" dirty="0"/>
              <a:t>pour permettre au travailleur d’être adéquatement formé notamment sur les sujets suivants :</a:t>
            </a:r>
          </a:p>
          <a:p>
            <a:r>
              <a:rPr lang="fr-FR" dirty="0"/>
              <a:t>	1° la définition de violence à caractère sexuel; </a:t>
            </a:r>
          </a:p>
          <a:p>
            <a:r>
              <a:rPr lang="fr-FR" dirty="0"/>
              <a:t>	2° les manifestations possibles de la violence à caractère sexuel sur le lieu de 	travail; </a:t>
            </a:r>
          </a:p>
          <a:p>
            <a:r>
              <a:rPr lang="fr-FR" dirty="0"/>
              <a:t>	3° les effets de la violence à caractère sexuel sur les personnes et les 	conséquences dans les milieux de travail; </a:t>
            </a:r>
          </a:p>
          <a:p>
            <a:r>
              <a:rPr lang="fr-FR" dirty="0"/>
              <a:t>	4° les obligations de l’employeur et des travailleurs de même que les droits 	des travailleurs; </a:t>
            </a:r>
          </a:p>
          <a:p>
            <a:r>
              <a:rPr lang="fr-FR" dirty="0"/>
              <a:t>	5° le répertoire sur les ressources et les recours pour les travailleurs; </a:t>
            </a:r>
          </a:p>
          <a:p>
            <a:r>
              <a:rPr lang="fr-FR" dirty="0"/>
              <a:t>	6° les </a:t>
            </a:r>
            <a:r>
              <a:rPr lang="fr-FR" b="1" dirty="0"/>
              <a:t>bonnes pratiques applicables lorsqu’une personne est témoin ou 	est informée </a:t>
            </a:r>
            <a:r>
              <a:rPr lang="fr-FR" dirty="0"/>
              <a:t>d’une situation de violence à caractère sexuel en milieu de 	travail.</a:t>
            </a:r>
          </a:p>
          <a:p>
            <a:endParaRPr lang="fr-FR" dirty="0"/>
          </a:p>
          <a:p>
            <a:r>
              <a:rPr lang="fr-FR" dirty="0"/>
              <a:t>6. La personne qui dispense la formation doit être une personne qui, en raison de ses connaissances, de sa formation ou de son expérience, est en mesure d’identifier et d’analyser les risques liés à la violence à caractère sexuel dans les lieux de travail.</a:t>
            </a:r>
            <a:endParaRPr lang="fr-CA" dirty="0"/>
          </a:p>
        </p:txBody>
      </p:sp>
    </p:spTree>
    <p:extLst>
      <p:ext uri="{BB962C8B-B14F-4D97-AF65-F5344CB8AC3E}">
        <p14:creationId xmlns:p14="http://schemas.microsoft.com/office/powerpoint/2010/main" val="10839143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E7FD6-A1D8-A37E-57CA-C1091E080C7B}"/>
            </a:ext>
          </a:extLst>
        </p:cNvPr>
        <p:cNvGrpSpPr/>
        <p:nvPr/>
      </p:nvGrpSpPr>
      <p:grpSpPr>
        <a:xfrm>
          <a:off x="0" y="0"/>
          <a:ext cx="0" cy="0"/>
          <a:chOff x="0" y="0"/>
          <a:chExt cx="0" cy="0"/>
        </a:xfrm>
      </p:grpSpPr>
      <p:grpSp>
        <p:nvGrpSpPr>
          <p:cNvPr id="14" name="Group 14">
            <a:extLst>
              <a:ext uri="{FF2B5EF4-FFF2-40B4-BE49-F238E27FC236}">
                <a16:creationId xmlns:a16="http://schemas.microsoft.com/office/drawing/2014/main" id="{D95D6F1D-44C4-31B5-7588-E5B539C08693}"/>
              </a:ext>
            </a:extLst>
          </p:cNvPr>
          <p:cNvGrpSpPr/>
          <p:nvPr/>
        </p:nvGrpSpPr>
        <p:grpSpPr>
          <a:xfrm>
            <a:off x="329784" y="535073"/>
            <a:ext cx="9114018" cy="456755"/>
            <a:chOff x="390025" y="-17280"/>
            <a:chExt cx="10778857" cy="913510"/>
          </a:xfrm>
        </p:grpSpPr>
        <p:sp>
          <p:nvSpPr>
            <p:cNvPr id="15" name="AutoShape 15">
              <a:extLst>
                <a:ext uri="{FF2B5EF4-FFF2-40B4-BE49-F238E27FC236}">
                  <a16:creationId xmlns:a16="http://schemas.microsoft.com/office/drawing/2014/main" id="{ABEF18D1-C919-B61C-083F-99446B01C669}"/>
                </a:ext>
              </a:extLst>
            </p:cNvPr>
            <p:cNvSpPr/>
            <p:nvPr/>
          </p:nvSpPr>
          <p:spPr>
            <a:xfrm>
              <a:off x="1489185" y="-17280"/>
              <a:ext cx="8298617" cy="0"/>
            </a:xfrm>
            <a:prstGeom prst="line">
              <a:avLst/>
            </a:prstGeom>
            <a:ln w="25400" cap="flat">
              <a:solidFill>
                <a:srgbClr val="535353"/>
              </a:solidFill>
              <a:prstDash val="solid"/>
              <a:headEnd type="none" w="sm" len="sm"/>
              <a:tailEnd type="none" w="sm" len="sm"/>
            </a:ln>
          </p:spPr>
          <p:txBody>
            <a:bodyPr/>
            <a:lstStyle/>
            <a:p>
              <a:endParaRPr lang="en-US" sz="1200"/>
            </a:p>
          </p:txBody>
        </p:sp>
        <p:sp>
          <p:nvSpPr>
            <p:cNvPr id="16" name="TextBox 16">
              <a:extLst>
                <a:ext uri="{FF2B5EF4-FFF2-40B4-BE49-F238E27FC236}">
                  <a16:creationId xmlns:a16="http://schemas.microsoft.com/office/drawing/2014/main" id="{0A35AA2E-1A2B-D325-284C-A51B704866E5}"/>
                </a:ext>
              </a:extLst>
            </p:cNvPr>
            <p:cNvSpPr txBox="1"/>
            <p:nvPr/>
          </p:nvSpPr>
          <p:spPr>
            <a:xfrm>
              <a:off x="390025" y="471626"/>
              <a:ext cx="10778857" cy="424604"/>
            </a:xfrm>
            <a:prstGeom prst="rect">
              <a:avLst/>
            </a:prstGeom>
          </p:spPr>
          <p:txBody>
            <a:bodyPr wrap="square" lIns="0" tIns="0" rIns="0" bIns="0" rtlCol="0" anchor="t">
              <a:spAutoFit/>
            </a:bodyPr>
            <a:lstStyle/>
            <a:p>
              <a:pPr>
                <a:lnSpc>
                  <a:spcPts val="1680"/>
                </a:lnSpc>
              </a:pPr>
              <a:endParaRPr lang="fr-CA" sz="1333" spc="-7" dirty="0">
                <a:solidFill>
                  <a:srgbClr val="535353"/>
                </a:solidFill>
                <a:latin typeface="DM Sans"/>
                <a:ea typeface="DM Sans"/>
                <a:cs typeface="DM Sans"/>
                <a:sym typeface="DM Sans"/>
              </a:endParaRPr>
            </a:p>
          </p:txBody>
        </p:sp>
      </p:grpSp>
      <p:sp>
        <p:nvSpPr>
          <p:cNvPr id="2" name="ZoneTexte 1">
            <a:extLst>
              <a:ext uri="{FF2B5EF4-FFF2-40B4-BE49-F238E27FC236}">
                <a16:creationId xmlns:a16="http://schemas.microsoft.com/office/drawing/2014/main" id="{E77E018D-3CAD-4A20-18B2-6B9DB469C817}"/>
              </a:ext>
            </a:extLst>
          </p:cNvPr>
          <p:cNvSpPr txBox="1"/>
          <p:nvPr/>
        </p:nvSpPr>
        <p:spPr>
          <a:xfrm>
            <a:off x="546082" y="535072"/>
            <a:ext cx="8825381" cy="5909310"/>
          </a:xfrm>
          <a:prstGeom prst="rect">
            <a:avLst/>
          </a:prstGeom>
          <a:noFill/>
        </p:spPr>
        <p:txBody>
          <a:bodyPr wrap="square" rtlCol="0">
            <a:spAutoFit/>
          </a:bodyPr>
          <a:lstStyle/>
          <a:p>
            <a:r>
              <a:rPr lang="fr-FR" b="1" dirty="0"/>
              <a:t>SECTION III PLAINTE ET SIGNALEMENT </a:t>
            </a:r>
          </a:p>
          <a:p>
            <a:endParaRPr lang="fr-FR" sz="2400" dirty="0"/>
          </a:p>
          <a:p>
            <a:r>
              <a:rPr lang="fr-FR" sz="2400" dirty="0"/>
              <a:t>7. L’employeur doit prévoir une procédure qui précise les étapes pour formuler une plainte ou effectuer un signalement concernant une situation de violence à caractère sexuel et pour prendre en charge ce type de plainte ou de signalement. Il doit rendre cette procédure disponible sur les lieux de travail. L’employeur doit accorder au travailleur qui formule une plainte ou effectue un signalement le droit d’être accompagné par la personne de son choix.</a:t>
            </a:r>
          </a:p>
          <a:p>
            <a:endParaRPr lang="fr-FR" sz="2400" dirty="0"/>
          </a:p>
          <a:p>
            <a:r>
              <a:rPr lang="fr-FR" sz="2400" dirty="0"/>
              <a:t>8. L’employeur doit désigner une personne pour recevoir et prendre en charge une plainte ou un signalement d’un travailleur concernant une situation de violence à caractère sexuel. La personne désignée par l’employeur doit exercer ses fonctions avec impartialité et posséder les connaissances et les compétences requises pour prendre en charge ce type de plainte ou de signalement.</a:t>
            </a:r>
            <a:endParaRPr lang="fr-CA" sz="2400" dirty="0"/>
          </a:p>
        </p:txBody>
      </p:sp>
    </p:spTree>
    <p:extLst>
      <p:ext uri="{BB962C8B-B14F-4D97-AF65-F5344CB8AC3E}">
        <p14:creationId xmlns:p14="http://schemas.microsoft.com/office/powerpoint/2010/main" val="14067859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FB9D4-9CF5-7CE3-229B-6EE88FFCE717}"/>
            </a:ext>
          </a:extLst>
        </p:cNvPr>
        <p:cNvGrpSpPr/>
        <p:nvPr/>
      </p:nvGrpSpPr>
      <p:grpSpPr>
        <a:xfrm>
          <a:off x="0" y="0"/>
          <a:ext cx="0" cy="0"/>
          <a:chOff x="0" y="0"/>
          <a:chExt cx="0" cy="0"/>
        </a:xfrm>
      </p:grpSpPr>
      <p:grpSp>
        <p:nvGrpSpPr>
          <p:cNvPr id="14" name="Group 14">
            <a:extLst>
              <a:ext uri="{FF2B5EF4-FFF2-40B4-BE49-F238E27FC236}">
                <a16:creationId xmlns:a16="http://schemas.microsoft.com/office/drawing/2014/main" id="{7142156D-6BD5-4765-5A63-FD37D2ED18C0}"/>
              </a:ext>
            </a:extLst>
          </p:cNvPr>
          <p:cNvGrpSpPr/>
          <p:nvPr/>
        </p:nvGrpSpPr>
        <p:grpSpPr>
          <a:xfrm>
            <a:off x="1060158" y="403514"/>
            <a:ext cx="9114018" cy="456755"/>
            <a:chOff x="390025" y="-17280"/>
            <a:chExt cx="10778857" cy="913510"/>
          </a:xfrm>
        </p:grpSpPr>
        <p:sp>
          <p:nvSpPr>
            <p:cNvPr id="15" name="AutoShape 15">
              <a:extLst>
                <a:ext uri="{FF2B5EF4-FFF2-40B4-BE49-F238E27FC236}">
                  <a16:creationId xmlns:a16="http://schemas.microsoft.com/office/drawing/2014/main" id="{A576F673-059F-0D5F-A7F9-AB4352AB5676}"/>
                </a:ext>
              </a:extLst>
            </p:cNvPr>
            <p:cNvSpPr/>
            <p:nvPr/>
          </p:nvSpPr>
          <p:spPr>
            <a:xfrm>
              <a:off x="1489185" y="-17280"/>
              <a:ext cx="8298617" cy="0"/>
            </a:xfrm>
            <a:prstGeom prst="line">
              <a:avLst/>
            </a:prstGeom>
            <a:ln w="25400" cap="flat">
              <a:solidFill>
                <a:srgbClr val="535353"/>
              </a:solidFill>
              <a:prstDash val="solid"/>
              <a:headEnd type="none" w="sm" len="sm"/>
              <a:tailEnd type="none" w="sm" len="sm"/>
            </a:ln>
          </p:spPr>
          <p:txBody>
            <a:bodyPr/>
            <a:lstStyle/>
            <a:p>
              <a:endParaRPr lang="en-US" sz="1200"/>
            </a:p>
          </p:txBody>
        </p:sp>
        <p:sp>
          <p:nvSpPr>
            <p:cNvPr id="16" name="TextBox 16">
              <a:extLst>
                <a:ext uri="{FF2B5EF4-FFF2-40B4-BE49-F238E27FC236}">
                  <a16:creationId xmlns:a16="http://schemas.microsoft.com/office/drawing/2014/main" id="{0084111C-6950-A594-2F22-0F72468B8C6B}"/>
                </a:ext>
              </a:extLst>
            </p:cNvPr>
            <p:cNvSpPr txBox="1"/>
            <p:nvPr/>
          </p:nvSpPr>
          <p:spPr>
            <a:xfrm>
              <a:off x="390025" y="471626"/>
              <a:ext cx="10778857" cy="424604"/>
            </a:xfrm>
            <a:prstGeom prst="rect">
              <a:avLst/>
            </a:prstGeom>
          </p:spPr>
          <p:txBody>
            <a:bodyPr wrap="square" lIns="0" tIns="0" rIns="0" bIns="0" rtlCol="0" anchor="t">
              <a:spAutoFit/>
            </a:bodyPr>
            <a:lstStyle/>
            <a:p>
              <a:pPr>
                <a:lnSpc>
                  <a:spcPts val="1680"/>
                </a:lnSpc>
              </a:pPr>
              <a:endParaRPr lang="fr-CA" sz="1333" spc="-7" dirty="0">
                <a:solidFill>
                  <a:srgbClr val="535353"/>
                </a:solidFill>
                <a:latin typeface="DM Sans"/>
                <a:ea typeface="DM Sans"/>
                <a:cs typeface="DM Sans"/>
                <a:sym typeface="DM Sans"/>
              </a:endParaRPr>
            </a:p>
          </p:txBody>
        </p:sp>
      </p:grpSp>
      <p:sp>
        <p:nvSpPr>
          <p:cNvPr id="2" name="ZoneTexte 1">
            <a:extLst>
              <a:ext uri="{FF2B5EF4-FFF2-40B4-BE49-F238E27FC236}">
                <a16:creationId xmlns:a16="http://schemas.microsoft.com/office/drawing/2014/main" id="{C7F6B27D-7ED8-D7C6-32B6-63D7ACA3218C}"/>
              </a:ext>
            </a:extLst>
          </p:cNvPr>
          <p:cNvSpPr txBox="1"/>
          <p:nvPr/>
        </p:nvSpPr>
        <p:spPr>
          <a:xfrm>
            <a:off x="905302" y="545830"/>
            <a:ext cx="10590662" cy="2800767"/>
          </a:xfrm>
          <a:prstGeom prst="rect">
            <a:avLst/>
          </a:prstGeom>
          <a:noFill/>
        </p:spPr>
        <p:txBody>
          <a:bodyPr wrap="square" rtlCol="0">
            <a:spAutoFit/>
          </a:bodyPr>
          <a:lstStyle/>
          <a:p>
            <a:r>
              <a:rPr lang="fr-FR" b="1" dirty="0"/>
              <a:t>SECTION III PLAINTE ET SIGNALEMENT </a:t>
            </a:r>
          </a:p>
          <a:p>
            <a:endParaRPr lang="fr-FR" dirty="0"/>
          </a:p>
          <a:p>
            <a:r>
              <a:rPr lang="fr-FR" sz="2000" dirty="0"/>
              <a:t>9. Toute plainte et tout signalement doivent être pris en charge avec diligence. </a:t>
            </a:r>
          </a:p>
          <a:p>
            <a:endParaRPr lang="fr-FR" sz="2000" dirty="0"/>
          </a:p>
          <a:p>
            <a:r>
              <a:rPr lang="fr-FR" sz="2000" dirty="0"/>
              <a:t>Des mesures doivent être prises pour </a:t>
            </a:r>
            <a:r>
              <a:rPr lang="fr-FR" sz="2000" b="1" dirty="0"/>
              <a:t>éviter que la prise en charge de la plainte ou du signalement occasionne des risques supplémentaires</a:t>
            </a:r>
            <a:r>
              <a:rPr lang="fr-FR" sz="2000" dirty="0"/>
              <a:t>, par exemple la </a:t>
            </a:r>
            <a:r>
              <a:rPr lang="fr-FR" sz="2000" b="1" dirty="0"/>
              <a:t>victimisation secondaire. </a:t>
            </a:r>
          </a:p>
          <a:p>
            <a:endParaRPr lang="fr-FR" sz="2000" dirty="0"/>
          </a:p>
          <a:p>
            <a:r>
              <a:rPr lang="fr-FR" sz="2000" dirty="0"/>
              <a:t>De plus, lorsque </a:t>
            </a:r>
            <a:r>
              <a:rPr lang="fr-FR" sz="2000" b="1" dirty="0"/>
              <a:t>des risques ont été identifiés dans le cadre de la prise en charge d’une plainte ou d’un signalement, des mesures de contrôle de ces risques doivent être prises.</a:t>
            </a:r>
            <a:endParaRPr lang="fr-CA" sz="2000" b="1" dirty="0"/>
          </a:p>
        </p:txBody>
      </p:sp>
    </p:spTree>
    <p:extLst>
      <p:ext uri="{BB962C8B-B14F-4D97-AF65-F5344CB8AC3E}">
        <p14:creationId xmlns:p14="http://schemas.microsoft.com/office/powerpoint/2010/main" val="35370172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CC6C-E80A-266E-CFCC-C00E57794134}"/>
              </a:ext>
            </a:extLst>
          </p:cNvPr>
          <p:cNvSpPr>
            <a:spLocks noGrp="1"/>
          </p:cNvSpPr>
          <p:nvPr>
            <p:ph type="title"/>
          </p:nvPr>
        </p:nvSpPr>
        <p:spPr>
          <a:xfrm>
            <a:off x="195618" y="365125"/>
            <a:ext cx="11518710" cy="1325563"/>
          </a:xfrm>
        </p:spPr>
        <p:txBody>
          <a:bodyPr/>
          <a:lstStyle/>
          <a:p>
            <a:r>
              <a:rPr lang="fr-CA" b="1" dirty="0"/>
              <a:t>Pour identifier les risques de VCS dans votre milieu</a:t>
            </a:r>
          </a:p>
        </p:txBody>
      </p:sp>
      <p:sp>
        <p:nvSpPr>
          <p:cNvPr id="3" name="Espace réservé du contenu 2">
            <a:extLst>
              <a:ext uri="{FF2B5EF4-FFF2-40B4-BE49-F238E27FC236}">
                <a16:creationId xmlns:a16="http://schemas.microsoft.com/office/drawing/2014/main" id="{F02ECC19-A035-A0D6-E8EA-C7187560C214}"/>
              </a:ext>
            </a:extLst>
          </p:cNvPr>
          <p:cNvSpPr>
            <a:spLocks noGrp="1"/>
          </p:cNvSpPr>
          <p:nvPr>
            <p:ph idx="1"/>
          </p:nvPr>
        </p:nvSpPr>
        <p:spPr/>
        <p:txBody>
          <a:bodyPr>
            <a:normAutofit/>
          </a:bodyPr>
          <a:lstStyle/>
          <a:p>
            <a:pPr>
              <a:buClr>
                <a:schemeClr val="tx1"/>
              </a:buClr>
              <a:buFont typeface="Arial" panose="020B0604020202020204" pitchFamily="34" charset="0"/>
              <a:buChar char="•"/>
            </a:pPr>
            <a:r>
              <a:rPr lang="fr-CA" sz="3200" dirty="0"/>
              <a:t>Faites la tournée de prévention de votre milieu accompagné de femmes et d’autres personnes à risques. </a:t>
            </a:r>
          </a:p>
          <a:p>
            <a:pPr>
              <a:buClr>
                <a:schemeClr val="tx1"/>
              </a:buClr>
              <a:buFont typeface="Arial" panose="020B0604020202020204" pitchFamily="34" charset="0"/>
              <a:buChar char="•"/>
            </a:pPr>
            <a:r>
              <a:rPr lang="fr-CA" sz="3200" dirty="0"/>
              <a:t>Demander les raisons de départs des personnes qui quittent.</a:t>
            </a:r>
          </a:p>
          <a:p>
            <a:pPr>
              <a:buClr>
                <a:schemeClr val="tx1"/>
              </a:buClr>
              <a:buFont typeface="Arial" panose="020B0604020202020204" pitchFamily="34" charset="0"/>
              <a:buChar char="•"/>
            </a:pPr>
            <a:r>
              <a:rPr lang="fr-CA" sz="3200" dirty="0"/>
              <a:t>Ne pas prendre pour acquis que le risque est réglé parce que la victime a quitté le milieu.</a:t>
            </a:r>
          </a:p>
          <a:p>
            <a:pPr>
              <a:buClr>
                <a:schemeClr val="tx1"/>
              </a:buClr>
              <a:buFont typeface="Arial" panose="020B0604020202020204" pitchFamily="34" charset="0"/>
              <a:buChar char="•"/>
            </a:pPr>
            <a:r>
              <a:rPr lang="fr-CA" sz="3200" dirty="0"/>
              <a:t>Exiger que le comité de santé et sécurité obtienne les conclusions sur les risques présents lors de chaque incident ou plainte.</a:t>
            </a:r>
          </a:p>
        </p:txBody>
      </p:sp>
      <p:sp>
        <p:nvSpPr>
          <p:cNvPr id="4" name="Espace réservé de la date 3">
            <a:extLst>
              <a:ext uri="{FF2B5EF4-FFF2-40B4-BE49-F238E27FC236}">
                <a16:creationId xmlns:a16="http://schemas.microsoft.com/office/drawing/2014/main" id="{746C4871-D5D7-026F-1BDB-97D1379D7976}"/>
              </a:ext>
            </a:extLst>
          </p:cNvPr>
          <p:cNvSpPr>
            <a:spLocks noGrp="1"/>
          </p:cNvSpPr>
          <p:nvPr>
            <p:ph type="dt" sz="half" idx="10"/>
          </p:nvPr>
        </p:nvSpPr>
        <p:spPr/>
        <p:txBody>
          <a:bodyPr/>
          <a:lstStyle/>
          <a:p>
            <a:pPr rtl="0"/>
            <a:fld id="{945119F9-CFC0-4348-BD98-4E1B085AE598}" type="datetime1">
              <a:rPr lang="fr-FR" smtClean="0"/>
              <a:t>20/04/2026</a:t>
            </a:fld>
            <a:endParaRPr lang="en-US" dirty="0"/>
          </a:p>
        </p:txBody>
      </p:sp>
    </p:spTree>
    <p:extLst>
      <p:ext uri="{BB962C8B-B14F-4D97-AF65-F5344CB8AC3E}">
        <p14:creationId xmlns:p14="http://schemas.microsoft.com/office/powerpoint/2010/main" val="7674968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CA6131-4FC6-8AE8-F577-506AA5D2D6EF}"/>
              </a:ext>
            </a:extLst>
          </p:cNvPr>
          <p:cNvSpPr>
            <a:spLocks noGrp="1"/>
          </p:cNvSpPr>
          <p:nvPr>
            <p:ph type="title"/>
          </p:nvPr>
        </p:nvSpPr>
        <p:spPr>
          <a:xfrm>
            <a:off x="536811" y="136525"/>
            <a:ext cx="11091081" cy="1323785"/>
          </a:xfrm>
        </p:spPr>
        <p:txBody>
          <a:bodyPr>
            <a:normAutofit/>
          </a:bodyPr>
          <a:lstStyle/>
          <a:p>
            <a:r>
              <a:rPr lang="fr-CA" sz="5400" b="1" dirty="0"/>
              <a:t>Le processus de plainte et d’enquête</a:t>
            </a:r>
          </a:p>
        </p:txBody>
      </p:sp>
      <p:sp>
        <p:nvSpPr>
          <p:cNvPr id="3" name="Espace réservé du contenu 2">
            <a:extLst>
              <a:ext uri="{FF2B5EF4-FFF2-40B4-BE49-F238E27FC236}">
                <a16:creationId xmlns:a16="http://schemas.microsoft.com/office/drawing/2014/main" id="{27CECB9A-A491-3767-B427-E4DA6D87238E}"/>
              </a:ext>
            </a:extLst>
          </p:cNvPr>
          <p:cNvSpPr>
            <a:spLocks noGrp="1"/>
          </p:cNvSpPr>
          <p:nvPr>
            <p:ph idx="1"/>
          </p:nvPr>
        </p:nvSpPr>
        <p:spPr>
          <a:xfrm>
            <a:off x="536812" y="1528549"/>
            <a:ext cx="10816988" cy="4648414"/>
          </a:xfrm>
        </p:spPr>
        <p:txBody>
          <a:bodyPr>
            <a:normAutofit/>
          </a:bodyPr>
          <a:lstStyle/>
          <a:p>
            <a:pPr>
              <a:buFont typeface="Arial" panose="020B0604020202020204" pitchFamily="34" charset="0"/>
              <a:buChar char="•"/>
            </a:pPr>
            <a:r>
              <a:rPr lang="fr-CA" dirty="0"/>
              <a:t>Signalement, divulgation ou plainte officielle</a:t>
            </a:r>
          </a:p>
          <a:p>
            <a:pPr>
              <a:buFont typeface="Arial" panose="020B0604020202020204" pitchFamily="34" charset="0"/>
              <a:buChar char="•"/>
            </a:pPr>
            <a:r>
              <a:rPr lang="fr-CA" dirty="0"/>
              <a:t>Enquête impartiale par une personne neutre, formée et externe au milieu de travail</a:t>
            </a:r>
          </a:p>
          <a:p>
            <a:pPr>
              <a:buFont typeface="Arial" panose="020B0604020202020204" pitchFamily="34" charset="0"/>
              <a:buChar char="•"/>
            </a:pPr>
            <a:r>
              <a:rPr lang="fr-CA" dirty="0"/>
              <a:t>Des mesures de protection adéquate: changement d’horaire, modification des affectations, interdiction de contact</a:t>
            </a:r>
          </a:p>
          <a:p>
            <a:pPr>
              <a:buFont typeface="Arial" panose="020B0604020202020204" pitchFamily="34" charset="0"/>
              <a:buChar char="•"/>
            </a:pPr>
            <a:r>
              <a:rPr lang="fr-CA" dirty="0"/>
              <a:t>À la suite de l’enquête, analyse des facteurs systémiques et correctif dans le milieu</a:t>
            </a:r>
          </a:p>
          <a:p>
            <a:pPr>
              <a:buFont typeface="Arial" panose="020B0604020202020204" pitchFamily="34" charset="0"/>
              <a:buChar char="•"/>
            </a:pPr>
            <a:r>
              <a:rPr lang="fr-CA" dirty="0"/>
              <a:t>Le tout avec le consentement éclairé de la personne victime, dans la confidentialité, avec une garantie d’absence de représailles et de victimisation secondaire</a:t>
            </a:r>
          </a:p>
          <a:p>
            <a:pPr>
              <a:buFont typeface="Arial" panose="020B0604020202020204" pitchFamily="34" charset="0"/>
              <a:buChar char="•"/>
            </a:pPr>
            <a:endParaRPr lang="fr-CA" dirty="0"/>
          </a:p>
        </p:txBody>
      </p:sp>
      <p:sp>
        <p:nvSpPr>
          <p:cNvPr id="4" name="Espace réservé de la date 3">
            <a:extLst>
              <a:ext uri="{FF2B5EF4-FFF2-40B4-BE49-F238E27FC236}">
                <a16:creationId xmlns:a16="http://schemas.microsoft.com/office/drawing/2014/main" id="{080A8CA2-685E-6D06-4DAB-E35817FA56FF}"/>
              </a:ext>
            </a:extLst>
          </p:cNvPr>
          <p:cNvSpPr>
            <a:spLocks noGrp="1"/>
          </p:cNvSpPr>
          <p:nvPr>
            <p:ph type="dt" sz="half" idx="10"/>
          </p:nvPr>
        </p:nvSpPr>
        <p:spPr/>
        <p:txBody>
          <a:bodyPr/>
          <a:lstStyle/>
          <a:p>
            <a:pPr rtl="0"/>
            <a:endParaRPr lang="en-US" dirty="0"/>
          </a:p>
        </p:txBody>
      </p:sp>
    </p:spTree>
    <p:extLst>
      <p:ext uri="{BB962C8B-B14F-4D97-AF65-F5344CB8AC3E}">
        <p14:creationId xmlns:p14="http://schemas.microsoft.com/office/powerpoint/2010/main" val="8416034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C81A01-EFF6-DD82-6439-807C1338242E}"/>
              </a:ext>
            </a:extLst>
          </p:cNvPr>
          <p:cNvSpPr>
            <a:spLocks noGrp="1"/>
          </p:cNvSpPr>
          <p:nvPr>
            <p:ph type="title"/>
          </p:nvPr>
        </p:nvSpPr>
        <p:spPr/>
        <p:txBody>
          <a:bodyPr/>
          <a:lstStyle/>
          <a:p>
            <a:r>
              <a:rPr lang="fr-CA" dirty="0"/>
              <a:t>Qu’est-ce que la victimisation secondaire?</a:t>
            </a:r>
          </a:p>
        </p:txBody>
      </p:sp>
      <p:sp>
        <p:nvSpPr>
          <p:cNvPr id="4" name="Espace réservé de la date 3">
            <a:extLst>
              <a:ext uri="{FF2B5EF4-FFF2-40B4-BE49-F238E27FC236}">
                <a16:creationId xmlns:a16="http://schemas.microsoft.com/office/drawing/2014/main" id="{3A79556C-3A20-E0B5-7570-A651D68E248D}"/>
              </a:ext>
            </a:extLst>
          </p:cNvPr>
          <p:cNvSpPr>
            <a:spLocks noGrp="1"/>
          </p:cNvSpPr>
          <p:nvPr>
            <p:ph type="dt" sz="half" idx="10"/>
          </p:nvPr>
        </p:nvSpPr>
        <p:spPr/>
        <p:txBody>
          <a:bodyPr/>
          <a:lstStyle/>
          <a:p>
            <a:pPr rtl="0"/>
            <a:fld id="{945119F9-CFC0-4348-BD98-4E1B085AE598}" type="datetime1">
              <a:rPr lang="fr-FR" smtClean="0"/>
              <a:t>20/04/2026</a:t>
            </a:fld>
            <a:endParaRPr lang="en-US" dirty="0"/>
          </a:p>
        </p:txBody>
      </p:sp>
      <p:sp>
        <p:nvSpPr>
          <p:cNvPr id="5" name="Espace réservé du contenu 4">
            <a:extLst>
              <a:ext uri="{FF2B5EF4-FFF2-40B4-BE49-F238E27FC236}">
                <a16:creationId xmlns:a16="http://schemas.microsoft.com/office/drawing/2014/main" id="{914B6D78-64DD-1CD5-1B4B-7E1237C190A7}"/>
              </a:ext>
            </a:extLst>
          </p:cNvPr>
          <p:cNvSpPr>
            <a:spLocks noGrp="1"/>
          </p:cNvSpPr>
          <p:nvPr>
            <p:ph idx="1"/>
          </p:nvPr>
        </p:nvSpPr>
        <p:spPr/>
        <p:txBody>
          <a:bodyPr/>
          <a:lstStyle/>
          <a:p>
            <a:endParaRPr lang="fr-CA"/>
          </a:p>
        </p:txBody>
      </p:sp>
    </p:spTree>
    <p:extLst>
      <p:ext uri="{BB962C8B-B14F-4D97-AF65-F5344CB8AC3E}">
        <p14:creationId xmlns:p14="http://schemas.microsoft.com/office/powerpoint/2010/main" val="6156945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C139D8-42A8-8C78-C332-F76324593452}"/>
              </a:ext>
            </a:extLst>
          </p:cNvPr>
          <p:cNvSpPr>
            <a:spLocks noGrp="1"/>
          </p:cNvSpPr>
          <p:nvPr>
            <p:ph type="title"/>
          </p:nvPr>
        </p:nvSpPr>
        <p:spPr>
          <a:xfrm>
            <a:off x="295701" y="54592"/>
            <a:ext cx="10938920" cy="964442"/>
          </a:xfrm>
        </p:spPr>
        <p:txBody>
          <a:bodyPr>
            <a:normAutofit/>
          </a:bodyPr>
          <a:lstStyle/>
          <a:p>
            <a:r>
              <a:rPr lang="fr-CA" sz="5400" b="1" dirty="0"/>
              <a:t>Pouvez-vous l’identifier?</a:t>
            </a:r>
          </a:p>
        </p:txBody>
      </p:sp>
      <p:sp>
        <p:nvSpPr>
          <p:cNvPr id="3" name="Espace réservé du contenu 2">
            <a:extLst>
              <a:ext uri="{FF2B5EF4-FFF2-40B4-BE49-F238E27FC236}">
                <a16:creationId xmlns:a16="http://schemas.microsoft.com/office/drawing/2014/main" id="{AB553718-0C91-8702-F083-CDFC8DED2571}"/>
              </a:ext>
            </a:extLst>
          </p:cNvPr>
          <p:cNvSpPr>
            <a:spLocks noGrp="1"/>
          </p:cNvSpPr>
          <p:nvPr>
            <p:ph idx="1"/>
          </p:nvPr>
        </p:nvSpPr>
        <p:spPr>
          <a:xfrm>
            <a:off x="209266" y="1055427"/>
            <a:ext cx="11855355" cy="5666047"/>
          </a:xfrm>
        </p:spPr>
        <p:txBody>
          <a:bodyPr>
            <a:normAutofit fontScale="70000" lnSpcReduction="20000"/>
          </a:bodyPr>
          <a:lstStyle/>
          <a:p>
            <a:pPr>
              <a:lnSpc>
                <a:spcPct val="120000"/>
              </a:lnSpc>
            </a:pPr>
            <a:r>
              <a:rPr lang="fr-FR" sz="3100" dirty="0"/>
              <a:t>Mireille travaille dans un centre de distribution depuis deux ans. Elle est respectée, ponctuelle et engagée. Un jour, elle décide de porter plainte contre un collègue pour des commentaires sexuels répétés : blagues à double sens, sous-entendus sur son corps, clins d’œil gênants. Rien de “criminel”, mais le malaise est constant.</a:t>
            </a:r>
          </a:p>
          <a:p>
            <a:pPr>
              <a:lnSpc>
                <a:spcPct val="120000"/>
              </a:lnSpc>
            </a:pPr>
            <a:r>
              <a:rPr lang="fr-FR" sz="3100" dirty="0"/>
              <a:t>Elle fait un signalement à son supérieur immédiat. Celui-ci lui répond : «T’es sûre que t’es pas un peu sensible ? Il est comme ça avec tout le monde. »</a:t>
            </a:r>
          </a:p>
          <a:p>
            <a:pPr>
              <a:lnSpc>
                <a:spcPct val="120000"/>
              </a:lnSpc>
            </a:pPr>
            <a:r>
              <a:rPr lang="fr-FR" sz="3100" dirty="0"/>
              <a:t>Elle insiste. Le supérieur accepte d’“en parler au comité RH”. Trois jours plus tard, rien n’a été documenté. On lui dit que « ce n’est pas formel ».</a:t>
            </a:r>
          </a:p>
          <a:p>
            <a:pPr>
              <a:lnSpc>
                <a:spcPct val="120000"/>
              </a:lnSpc>
            </a:pPr>
            <a:r>
              <a:rPr lang="fr-FR" sz="3100" dirty="0"/>
              <a:t>Lorsqu’elle dépose une plainte écrite, le ton change. On lui dit qu’une enquête aura lieu, mais en attendant  elle est retirée de son quart de travail habituel et ses collègues lui font sentir qu’elle “exagère” et qu’elle met “l’ambiance en péril”.</a:t>
            </a:r>
          </a:p>
          <a:p>
            <a:pPr>
              <a:lnSpc>
                <a:spcPct val="120000"/>
              </a:lnSpc>
            </a:pPr>
            <a:r>
              <a:rPr lang="fr-FR" sz="3100" dirty="0"/>
              <a:t>De plus, elle surprend un gestionnaire dire à un autre : «Faudrait pas que ça vire en affaire syndicale, elle est fragile, cette fille-là.»</a:t>
            </a:r>
          </a:p>
          <a:p>
            <a:pPr>
              <a:lnSpc>
                <a:spcPct val="120000"/>
              </a:lnSpc>
            </a:pPr>
            <a:r>
              <a:rPr lang="fr-FR" sz="3100" dirty="0"/>
              <a:t>Pendant ce temps, le collègue visé, lui, reste à son poste comme si de rien n’était.</a:t>
            </a:r>
          </a:p>
          <a:p>
            <a:endParaRPr lang="fr-CA" dirty="0"/>
          </a:p>
        </p:txBody>
      </p:sp>
      <p:sp>
        <p:nvSpPr>
          <p:cNvPr id="4" name="Espace réservé de la date 3">
            <a:extLst>
              <a:ext uri="{FF2B5EF4-FFF2-40B4-BE49-F238E27FC236}">
                <a16:creationId xmlns:a16="http://schemas.microsoft.com/office/drawing/2014/main" id="{B337DBB8-B2BF-134C-35AA-83DC75149451}"/>
              </a:ext>
            </a:extLst>
          </p:cNvPr>
          <p:cNvSpPr>
            <a:spLocks noGrp="1"/>
          </p:cNvSpPr>
          <p:nvPr>
            <p:ph type="dt" sz="half" idx="10"/>
          </p:nvPr>
        </p:nvSpPr>
        <p:spPr/>
        <p:txBody>
          <a:bodyPr/>
          <a:lstStyle/>
          <a:p>
            <a:pPr rtl="0"/>
            <a:fld id="{945119F9-CFC0-4348-BD98-4E1B085AE598}" type="datetime1">
              <a:rPr lang="fr-FR" smtClean="0"/>
              <a:t>20/04/2026</a:t>
            </a:fld>
            <a:endParaRPr lang="en-US" dirty="0"/>
          </a:p>
        </p:txBody>
      </p:sp>
    </p:spTree>
    <p:extLst>
      <p:ext uri="{BB962C8B-B14F-4D97-AF65-F5344CB8AC3E}">
        <p14:creationId xmlns:p14="http://schemas.microsoft.com/office/powerpoint/2010/main" val="203465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548639" y="182881"/>
            <a:ext cx="10805161" cy="1294228"/>
          </a:xfrm>
        </p:spPr>
        <p:txBody>
          <a:bodyPr>
            <a:normAutofit fontScale="90000"/>
          </a:bodyPr>
          <a:lstStyle/>
          <a:p>
            <a:r>
              <a:rPr lang="fr-CA" sz="6000" dirty="0"/>
              <a:t>Prévalence des RPS et leurs effets sur la santé</a:t>
            </a:r>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548639" y="1869743"/>
            <a:ext cx="11183815" cy="4623133"/>
          </a:xfrm>
        </p:spPr>
        <p:txBody>
          <a:bodyPr>
            <a:noAutofit/>
          </a:bodyPr>
          <a:lstStyle/>
          <a:p>
            <a:r>
              <a:rPr lang="fr-FR" sz="4000" dirty="0"/>
              <a:t>Chacun des RPS peut être néfaste pour la santé des travailleuses et travailleurs exposés</a:t>
            </a:r>
          </a:p>
          <a:p>
            <a:r>
              <a:rPr lang="fr-FR" sz="4000" dirty="0"/>
              <a:t>Le cumul de 2 à 3 RPS ou plus est associé à une augmentation croissante de la détresse psychologique</a:t>
            </a:r>
          </a:p>
          <a:p>
            <a:r>
              <a:rPr lang="fr-FR" sz="4000" dirty="0"/>
              <a:t>Plusieurs RPS ont une prévalence plus élevée dans les catégories d’emploi au bas de l’échelle, dont ceux visés par une précarité d’emploi</a:t>
            </a:r>
          </a:p>
        </p:txBody>
      </p:sp>
    </p:spTree>
    <p:extLst>
      <p:ext uri="{BB962C8B-B14F-4D97-AF65-F5344CB8AC3E}">
        <p14:creationId xmlns:p14="http://schemas.microsoft.com/office/powerpoint/2010/main" val="639742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548639" y="182881"/>
            <a:ext cx="10805161" cy="1294228"/>
          </a:xfrm>
        </p:spPr>
        <p:txBody>
          <a:bodyPr>
            <a:normAutofit/>
          </a:bodyPr>
          <a:lstStyle/>
          <a:p>
            <a:r>
              <a:rPr lang="fr-CA" sz="6000" dirty="0"/>
              <a:t>Qu’est-ce que la santé mentale?</a:t>
            </a:r>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548639" y="1296537"/>
            <a:ext cx="11183815" cy="5196339"/>
          </a:xfrm>
        </p:spPr>
        <p:txBody>
          <a:bodyPr>
            <a:noAutofit/>
          </a:bodyPr>
          <a:lstStyle/>
          <a:p>
            <a:r>
              <a:rPr lang="fr-FR" sz="4000" dirty="0"/>
              <a:t>La santé psychologique c’est un </a:t>
            </a:r>
            <a:r>
              <a:rPr lang="fr-FR" sz="4000" i="1" dirty="0"/>
              <a:t>«état de bien-être dans lequel une personne peut se réaliser, surmonter les tensions normales de la vie, accomplir un travail productif et contribuer à la vie de sa communauté» </a:t>
            </a:r>
          </a:p>
          <a:p>
            <a:r>
              <a:rPr lang="fr-FR" sz="4000" dirty="0"/>
              <a:t>définition de l’OMS: </a:t>
            </a:r>
            <a:r>
              <a:rPr lang="fr-FR" sz="4000" dirty="0">
                <a:hlinkClick r:id="rId5"/>
              </a:rPr>
              <a:t>https://www.who.int/fr/news-room/fact-sheets/detail/mental-health-strengthening-our-response</a:t>
            </a:r>
            <a:endParaRPr lang="fr-FR" sz="4000" dirty="0"/>
          </a:p>
          <a:p>
            <a:endParaRPr lang="fr-FR" sz="4000" dirty="0"/>
          </a:p>
        </p:txBody>
      </p:sp>
    </p:spTree>
    <p:extLst>
      <p:ext uri="{BB962C8B-B14F-4D97-AF65-F5344CB8AC3E}">
        <p14:creationId xmlns:p14="http://schemas.microsoft.com/office/powerpoint/2010/main" val="125398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17D29-EC32-402D-A27C-063F05EEF75A}"/>
              </a:ext>
            </a:extLst>
          </p:cNvPr>
          <p:cNvSpPr>
            <a:spLocks noGrp="1"/>
          </p:cNvSpPr>
          <p:nvPr>
            <p:ph type="title"/>
            <p:custDataLst>
              <p:tags r:id="rId1"/>
            </p:custDataLst>
          </p:nvPr>
        </p:nvSpPr>
        <p:spPr>
          <a:xfrm>
            <a:off x="548639" y="182881"/>
            <a:ext cx="10805161" cy="1294228"/>
          </a:xfrm>
        </p:spPr>
        <p:txBody>
          <a:bodyPr>
            <a:normAutofit fontScale="90000"/>
          </a:bodyPr>
          <a:lstStyle/>
          <a:p>
            <a:r>
              <a:rPr lang="fr-CA" sz="6000" dirty="0"/>
              <a:t>Comment intervenir en prévention?</a:t>
            </a:r>
          </a:p>
        </p:txBody>
      </p:sp>
      <p:sp>
        <p:nvSpPr>
          <p:cNvPr id="3" name="Espace réservé du contenu 2">
            <a:extLst>
              <a:ext uri="{FF2B5EF4-FFF2-40B4-BE49-F238E27FC236}">
                <a16:creationId xmlns:a16="http://schemas.microsoft.com/office/drawing/2014/main" id="{03AB1ED1-FF3B-41AE-A1F0-F7F39EA2CEAD}"/>
              </a:ext>
            </a:extLst>
          </p:cNvPr>
          <p:cNvSpPr>
            <a:spLocks noGrp="1"/>
          </p:cNvSpPr>
          <p:nvPr>
            <p:ph idx="1"/>
            <p:custDataLst>
              <p:tags r:id="rId2"/>
            </p:custDataLst>
          </p:nvPr>
        </p:nvSpPr>
        <p:spPr>
          <a:xfrm>
            <a:off x="548639" y="1477110"/>
            <a:ext cx="11183815" cy="5015766"/>
          </a:xfrm>
        </p:spPr>
        <p:txBody>
          <a:bodyPr>
            <a:normAutofit/>
          </a:bodyPr>
          <a:lstStyle/>
          <a:p>
            <a:pPr marL="0" indent="0">
              <a:buNone/>
            </a:pPr>
            <a:r>
              <a:rPr lang="fr-FR" b="1" dirty="0"/>
              <a:t>TYPE DE PRÉVENTION ET DÉFINITION</a:t>
            </a:r>
          </a:p>
          <a:p>
            <a:pPr marL="0" indent="0">
              <a:buNone/>
            </a:pPr>
            <a:endParaRPr lang="fr-FR" dirty="0"/>
          </a:p>
          <a:p>
            <a:r>
              <a:rPr lang="fr-FR" b="1" dirty="0"/>
              <a:t>Primaire:  	 </a:t>
            </a:r>
            <a:r>
              <a:rPr lang="fr-FR" dirty="0"/>
              <a:t>En amont du risque de la maladie, pour éviter l’apparition de la </a:t>
            </a:r>
          </a:p>
          <a:p>
            <a:pPr marL="0" indent="0">
              <a:buNone/>
            </a:pPr>
            <a:r>
              <a:rPr lang="fr-FR" dirty="0"/>
              <a:t>		 maladie en agissant sur ses causes</a:t>
            </a:r>
          </a:p>
          <a:p>
            <a:r>
              <a:rPr lang="fr-FR" b="1" dirty="0"/>
              <a:t>Secondaire: </a:t>
            </a:r>
            <a:r>
              <a:rPr lang="fr-FR" dirty="0"/>
              <a:t>À un stade précoce de la maladie où la prise en charge des </a:t>
            </a:r>
          </a:p>
          <a:p>
            <a:pPr marL="0" indent="0">
              <a:buNone/>
            </a:pPr>
            <a:r>
              <a:rPr lang="fr-FR" dirty="0"/>
              <a:t>		   individus peut intervenir efficacement</a:t>
            </a:r>
          </a:p>
          <a:p>
            <a:r>
              <a:rPr lang="fr-FR" b="1" dirty="0"/>
              <a:t>Tertiaire:      </a:t>
            </a:r>
            <a:r>
              <a:rPr lang="fr-FR" dirty="0"/>
              <a:t>Pour diminuer les récidives, les incapacités et limiter les </a:t>
            </a:r>
          </a:p>
          <a:p>
            <a:pPr marL="0" indent="0">
              <a:buNone/>
            </a:pPr>
            <a:r>
              <a:rPr lang="fr-FR" dirty="0"/>
              <a:t>		   complications et séquelles d’une maladie</a:t>
            </a:r>
          </a:p>
          <a:p>
            <a:endParaRPr lang="fr-CA" dirty="0"/>
          </a:p>
        </p:txBody>
      </p:sp>
    </p:spTree>
    <p:extLst>
      <p:ext uri="{BB962C8B-B14F-4D97-AF65-F5344CB8AC3E}">
        <p14:creationId xmlns:p14="http://schemas.microsoft.com/office/powerpoint/2010/main" val="2870901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9F8077C-0733-8502-D6A5-91B4803B624A}"/>
              </a:ext>
            </a:extLst>
          </p:cNvPr>
          <p:cNvSpPr>
            <a:spLocks noGrp="1" noChangeArrowheads="1"/>
          </p:cNvSpPr>
          <p:nvPr>
            <p:ph type="title"/>
          </p:nvPr>
        </p:nvSpPr>
        <p:spPr>
          <a:xfrm>
            <a:off x="627797" y="127379"/>
            <a:ext cx="10726003" cy="1563309"/>
          </a:xfrm>
        </p:spPr>
        <p:txBody>
          <a:bodyPr>
            <a:normAutofit/>
          </a:bodyPr>
          <a:lstStyle/>
          <a:p>
            <a:pPr eaLnBrk="1" hangingPunct="1"/>
            <a:r>
              <a:rPr lang="fr-CA" altLang="fr-FR" sz="5400" b="1" dirty="0"/>
              <a:t>La Loi sur les normes du travail </a:t>
            </a:r>
          </a:p>
        </p:txBody>
      </p:sp>
      <p:sp>
        <p:nvSpPr>
          <p:cNvPr id="7171" name="Rectangle 3">
            <a:extLst>
              <a:ext uri="{FF2B5EF4-FFF2-40B4-BE49-F238E27FC236}">
                <a16:creationId xmlns:a16="http://schemas.microsoft.com/office/drawing/2014/main" id="{668E8162-7F27-AE2B-C03C-244E83BA77D0}"/>
              </a:ext>
            </a:extLst>
          </p:cNvPr>
          <p:cNvSpPr>
            <a:spLocks noGrp="1" noChangeArrowheads="1"/>
          </p:cNvSpPr>
          <p:nvPr>
            <p:ph type="body" idx="1"/>
          </p:nvPr>
        </p:nvSpPr>
        <p:spPr>
          <a:xfrm>
            <a:off x="263857" y="1601337"/>
            <a:ext cx="8898340" cy="4575626"/>
          </a:xfrm>
        </p:spPr>
        <p:txBody>
          <a:bodyPr/>
          <a:lstStyle/>
          <a:p>
            <a:pPr eaLnBrk="1" hangingPunct="1">
              <a:spcBef>
                <a:spcPct val="55000"/>
              </a:spcBef>
            </a:pPr>
            <a:r>
              <a:rPr lang="fr-CA" altLang="fr-FR" sz="3600" dirty="0"/>
              <a:t>Article 81.19: Disposition visant à contrer le harcèlement psychologique au travail</a:t>
            </a:r>
          </a:p>
          <a:p>
            <a:pPr eaLnBrk="1" hangingPunct="1">
              <a:lnSpc>
                <a:spcPct val="90000"/>
              </a:lnSpc>
              <a:buFont typeface="Wingdings" panose="05000000000000000000" pitchFamily="2" charset="2"/>
              <a:buNone/>
            </a:pPr>
            <a:endParaRPr lang="fr-CA" altLang="fr-FR" sz="3600" dirty="0"/>
          </a:p>
          <a:p>
            <a:pPr eaLnBrk="1" hangingPunct="1">
              <a:lnSpc>
                <a:spcPct val="90000"/>
              </a:lnSpc>
            </a:pPr>
            <a:r>
              <a:rPr lang="fr-CA" altLang="fr-FR" sz="3600" dirty="0"/>
              <a:t>Le principe directeur: Tout personne salariée a droit à un milieu de travail exempt de harcèlement psychologique et l'employeur doit le faire cesser lorsqu’une telle conduite est porté à sa connaissance </a:t>
            </a:r>
          </a:p>
          <a:p>
            <a:pPr eaLnBrk="1" hangingPunct="1">
              <a:lnSpc>
                <a:spcPct val="90000"/>
              </a:lnSpc>
              <a:buFont typeface="Wingdings" panose="05000000000000000000" pitchFamily="2" charset="2"/>
              <a:buNone/>
            </a:pPr>
            <a:endParaRPr lang="fr-CA" altLang="fr-F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99D9B79-770F-EFD7-01B0-3E7A7D83A840}"/>
              </a:ext>
            </a:extLst>
          </p:cNvPr>
          <p:cNvSpPr>
            <a:spLocks noGrp="1" noChangeArrowheads="1"/>
          </p:cNvSpPr>
          <p:nvPr>
            <p:ph type="title"/>
          </p:nvPr>
        </p:nvSpPr>
        <p:spPr>
          <a:xfrm>
            <a:off x="4822208" y="122831"/>
            <a:ext cx="6531591" cy="1342029"/>
          </a:xfrm>
        </p:spPr>
        <p:txBody>
          <a:bodyPr>
            <a:normAutofit/>
          </a:bodyPr>
          <a:lstStyle/>
          <a:p>
            <a:pPr eaLnBrk="1" hangingPunct="1"/>
            <a:r>
              <a:rPr lang="fr-CA" altLang="fr-FR" sz="4800" b="1" dirty="0"/>
              <a:t>Ce qui est établi par la loi</a:t>
            </a:r>
          </a:p>
        </p:txBody>
      </p:sp>
      <p:sp>
        <p:nvSpPr>
          <p:cNvPr id="9219" name="Rectangle 3">
            <a:extLst>
              <a:ext uri="{FF2B5EF4-FFF2-40B4-BE49-F238E27FC236}">
                <a16:creationId xmlns:a16="http://schemas.microsoft.com/office/drawing/2014/main" id="{15AF1D06-7E0A-D82E-A38C-D831FDCDF032}"/>
              </a:ext>
            </a:extLst>
          </p:cNvPr>
          <p:cNvSpPr>
            <a:spLocks noGrp="1" noChangeArrowheads="1"/>
          </p:cNvSpPr>
          <p:nvPr>
            <p:ph type="body" idx="1"/>
          </p:nvPr>
        </p:nvSpPr>
        <p:spPr>
          <a:xfrm>
            <a:off x="4876799" y="1633182"/>
            <a:ext cx="7101385" cy="4885899"/>
          </a:xfrm>
        </p:spPr>
        <p:txBody>
          <a:bodyPr>
            <a:normAutofit fontScale="92500"/>
          </a:bodyPr>
          <a:lstStyle/>
          <a:p>
            <a:pPr eaLnBrk="1" hangingPunct="1">
              <a:lnSpc>
                <a:spcPct val="90000"/>
              </a:lnSpc>
            </a:pPr>
            <a:r>
              <a:rPr lang="fr-CA" altLang="fr-FR" sz="4000" dirty="0"/>
              <a:t>La personne salariée a droit à un milieu de travail exempt de harcèlement psychologique de la part des:</a:t>
            </a:r>
          </a:p>
          <a:p>
            <a:pPr lvl="1" eaLnBrk="1" hangingPunct="1">
              <a:lnSpc>
                <a:spcPct val="90000"/>
              </a:lnSpc>
            </a:pPr>
            <a:r>
              <a:rPr lang="fr-CA" altLang="fr-FR" sz="3600" dirty="0"/>
              <a:t>Représentants de l’employeur</a:t>
            </a:r>
          </a:p>
          <a:p>
            <a:pPr lvl="1" eaLnBrk="1" hangingPunct="1">
              <a:lnSpc>
                <a:spcPct val="90000"/>
              </a:lnSpc>
            </a:pPr>
            <a:r>
              <a:rPr lang="fr-CA" altLang="fr-FR" sz="3600" dirty="0"/>
              <a:t>Collègues de travail</a:t>
            </a:r>
          </a:p>
          <a:p>
            <a:pPr lvl="1" eaLnBrk="1" hangingPunct="1">
              <a:lnSpc>
                <a:spcPct val="90000"/>
              </a:lnSpc>
            </a:pPr>
            <a:r>
              <a:rPr lang="fr-CA" altLang="fr-FR" sz="3600" dirty="0"/>
              <a:t>Autres personnes salariées de l’entreprises</a:t>
            </a:r>
          </a:p>
          <a:p>
            <a:pPr lvl="1" eaLnBrk="1" hangingPunct="1">
              <a:lnSpc>
                <a:spcPct val="90000"/>
              </a:lnSpc>
            </a:pPr>
            <a:r>
              <a:rPr lang="fr-CA" altLang="fr-FR" sz="3600" dirty="0"/>
              <a:t>Tiers (fournisseurs ou clients, etc..)</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5"/>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DD08A7390EBC143B5C67425005B7E94" ma:contentTypeVersion="8" ma:contentTypeDescription="Crée un document." ma:contentTypeScope="" ma:versionID="88f3b514ddaa1a2dff861e6134ec4bdc">
  <xsd:schema xmlns:xsd="http://www.w3.org/2001/XMLSchema" xmlns:xs="http://www.w3.org/2001/XMLSchema" xmlns:p="http://schemas.microsoft.com/office/2006/metadata/properties" xmlns:ns2="e28ecdfc-feb3-41f5-9279-16334592ce7e" targetNamespace="http://schemas.microsoft.com/office/2006/metadata/properties" ma:root="true" ma:fieldsID="fb2ba80cffdfbfa3929ccf165112f246" ns2:_="">
    <xsd:import namespace="e28ecdfc-feb3-41f5-9279-16334592ce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8ecdfc-feb3-41f5-9279-16334592ce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1CE0CC-6E7B-49F3-9F4F-F4B0D150F2F8}">
  <ds:schemaRefs>
    <ds:schemaRef ds:uri="http://schemas.microsoft.com/sharepoint/v3/contenttype/forms"/>
  </ds:schemaRefs>
</ds:datastoreItem>
</file>

<file path=customXml/itemProps2.xml><?xml version="1.0" encoding="utf-8"?>
<ds:datastoreItem xmlns:ds="http://schemas.openxmlformats.org/officeDocument/2006/customXml" ds:itemID="{CE75542C-C55C-47BF-926D-2F106954E145}">
  <ds:schemaRefs>
    <ds:schemaRef ds:uri="e28ecdfc-feb3-41f5-9279-16334592ce7e"/>
    <ds:schemaRef ds:uri="http://schemas.microsoft.com/office/infopath/2007/PartnerControls"/>
    <ds:schemaRef ds:uri="http://purl.org/dc/elements/1.1/"/>
    <ds:schemaRef ds:uri="http://schemas.microsoft.com/office/2006/documentManagement/types"/>
    <ds:schemaRef ds:uri="http://schemas.microsoft.com/office/2006/metadata/properties"/>
    <ds:schemaRef ds:uri="http://schemas.openxmlformats.org/package/2006/metadata/core-properties"/>
    <ds:schemaRef ds:uri="http://purl.org/dc/dcmitype/"/>
    <ds:schemaRef ds:uri="http://purl.org/dc/terms/"/>
    <ds:schemaRef ds:uri="http://www.w3.org/XML/1998/namespace"/>
  </ds:schemaRefs>
</ds:datastoreItem>
</file>

<file path=customXml/itemProps3.xml><?xml version="1.0" encoding="utf-8"?>
<ds:datastoreItem xmlns:ds="http://schemas.openxmlformats.org/officeDocument/2006/customXml" ds:itemID="{61343EB0-5C28-4EEC-B052-4988BC9D26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28ecdfc-feb3-41f5-9279-16334592ce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5111</TotalTime>
  <Words>7161</Words>
  <Application>Microsoft Office PowerPoint</Application>
  <PresentationFormat>Grand écran</PresentationFormat>
  <Paragraphs>472</Paragraphs>
  <Slides>46</Slides>
  <Notes>46</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46</vt:i4>
      </vt:variant>
    </vt:vector>
  </HeadingPairs>
  <TitlesOfParts>
    <vt:vector size="53" baseType="lpstr">
      <vt:lpstr>Arial</vt:lpstr>
      <vt:lpstr>Calibri</vt:lpstr>
      <vt:lpstr>Calibri Light</vt:lpstr>
      <vt:lpstr>DM Sans</vt:lpstr>
      <vt:lpstr>League Spartan</vt:lpstr>
      <vt:lpstr>Wingdings</vt:lpstr>
      <vt:lpstr>Thème Office</vt:lpstr>
      <vt:lpstr>  La prévention du harcèlement psychologique et des risques psychosociaux   Rencontre annuelle des déléguées et délégués sociaux Brossard 20 avril 2026  </vt:lpstr>
      <vt:lpstr>Contexte lié à la réforme du régime de santé et sécurité du travail</vt:lpstr>
      <vt:lpstr>Définition des facteurs de risques psychosociaux du travail (RPS)</vt:lpstr>
      <vt:lpstr>Les principaux facteurs de RPS du travail</vt:lpstr>
      <vt:lpstr>Prévalence des RPS et leurs effets sur la santé</vt:lpstr>
      <vt:lpstr>Qu’est-ce que la santé mentale?</vt:lpstr>
      <vt:lpstr>Comment intervenir en prévention?</vt:lpstr>
      <vt:lpstr>La Loi sur les normes du travail </vt:lpstr>
      <vt:lpstr>Ce qui est établi par la loi</vt:lpstr>
      <vt:lpstr>La Loi et la convention collective</vt:lpstr>
      <vt:lpstr>Nouveau depuis 2024: une politique de prévention et de prise en charge des situations de harcèlement psychologique.</vt:lpstr>
      <vt:lpstr>Présentation PowerPoint</vt:lpstr>
      <vt:lpstr>Politique dans le programme de prévention SST</vt:lpstr>
      <vt:lpstr>La définition du harcèlement psychologique</vt:lpstr>
      <vt:lpstr>Une conduite vexatoire qui se répète…</vt:lpstr>
      <vt:lpstr>Une conduite vexatoire unique…</vt:lpstr>
      <vt:lpstr>Une seule conduite grave…</vt:lpstr>
      <vt:lpstr>…hostile ou non désirée</vt:lpstr>
      <vt:lpstr>La conduite vexatoire…</vt:lpstr>
      <vt:lpstr>Un milieu de travail néfaste</vt:lpstr>
      <vt:lpstr>Les manifestions du harcèlement psychologique</vt:lpstr>
      <vt:lpstr>Pour agir en prévention…il faut se poser des questions</vt:lpstr>
      <vt:lpstr>Évaluer les RPS</vt:lpstr>
      <vt:lpstr>Outils d’information, de sensibilisation et d’intervention</vt:lpstr>
      <vt:lpstr>Outils d’information, de sensibilisation et d’intervention</vt:lpstr>
      <vt:lpstr>Quelques conditions de réussite </vt:lpstr>
      <vt:lpstr> </vt:lpstr>
      <vt:lpstr>Pour être efficace en prévention</vt:lpstr>
      <vt:lpstr>Conclusions: Quelques messages clés…</vt:lpstr>
      <vt:lpstr>Nouveauté: Prévenir la violence à caractère sexuel au travail</vt:lpstr>
      <vt:lpstr>Présentation PowerPoint</vt:lpstr>
      <vt:lpstr>Présentation PowerPoint</vt:lpstr>
      <vt:lpstr>Qu’est-ce que la violence à caractère sexuel?</vt:lpstr>
      <vt:lpstr>Les risques de VCS dans les milieux de travail</vt:lpstr>
      <vt:lpstr>Les risques de VCS dans les milieux de travail</vt:lpstr>
      <vt:lpstr>Les obligations de l’employeur</vt:lpstr>
      <vt:lpstr>Présentation PowerPoint</vt:lpstr>
      <vt:lpstr>Présentation PowerPoint</vt:lpstr>
      <vt:lpstr>Présentation PowerPoint</vt:lpstr>
      <vt:lpstr>Présentation PowerPoint</vt:lpstr>
      <vt:lpstr>Présentation PowerPoint</vt:lpstr>
      <vt:lpstr>Présentation PowerPoint</vt:lpstr>
      <vt:lpstr>Pour identifier les risques de VCS dans votre milieu</vt:lpstr>
      <vt:lpstr>Le processus de plainte et d’enquête</vt:lpstr>
      <vt:lpstr>Qu’est-ce que la victimisation secondaire?</vt:lpstr>
      <vt:lpstr>Pouvez-vous l’identifier?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télétravail et la SST</dc:title>
  <dc:creator>LANDRY ANNIE</dc:creator>
  <cp:lastModifiedBy>Stéphane Brin</cp:lastModifiedBy>
  <cp:revision>173</cp:revision>
  <cp:lastPrinted>2026-04-19T17:40:37Z</cp:lastPrinted>
  <dcterms:created xsi:type="dcterms:W3CDTF">2020-09-24T13:05:40Z</dcterms:created>
  <dcterms:modified xsi:type="dcterms:W3CDTF">2026-04-20T13:57:22Z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0x0101008DD08A7390EBC143B5C67425005B7E94</vt:lpwstr>
  </property>
</Properties>
</file>