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79"/>
    <p:restoredTop sz="94610"/>
  </p:normalViewPr>
  <p:slideViewPr>
    <p:cSldViewPr snapToGrid="0" snapToObjects="1">
      <p:cViewPr>
        <p:scale>
          <a:sx n="129" d="100"/>
          <a:sy n="129" d="100"/>
        </p:scale>
        <p:origin x="-600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421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429500" y="381000"/>
            <a:ext cx="1143000" cy="1143000"/>
          </a:xfrm>
          <a:prstGeom prst="roundRect">
            <a:avLst>
              <a:gd name="adj" fmla="val 80000"/>
            </a:avLst>
          </a:prstGeom>
          <a:noFill/>
          <a:ln w="28575">
            <a:solidFill>
              <a:srgbClr val="4CAF5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3619500"/>
            <a:ext cx="762000" cy="762000"/>
          </a:xfrm>
          <a:prstGeom prst="roundRect">
            <a:avLst>
              <a:gd name="adj" fmla="val 120000"/>
            </a:avLst>
          </a:prstGeom>
          <a:noFill/>
          <a:ln w="19050">
            <a:solidFill>
              <a:srgbClr val="FFFFFF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334250" y="1714500"/>
            <a:ext cx="476250" cy="476250"/>
          </a:xfrm>
          <a:prstGeom prst="roundRect">
            <a:avLst>
              <a:gd name="adj" fmla="val 192000"/>
            </a:avLst>
          </a:prstGeom>
          <a:solidFill>
            <a:srgbClr val="4CAF50">
              <a:alpha val="2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3211264" y="1157288"/>
            <a:ext cx="2721322" cy="298996"/>
          </a:xfrm>
          <a:prstGeom prst="roundRect">
            <a:avLst>
              <a:gd name="adj" fmla="val 63713"/>
            </a:avLst>
          </a:prstGeom>
          <a:solidFill>
            <a:srgbClr val="4CAF50">
              <a:alpha val="3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378361" y="1233488"/>
            <a:ext cx="2387129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AGRITECH DEVELOPER PLATFORM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2121265" y="1837283"/>
            <a:ext cx="490147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600"/>
              </a:lnSpc>
              <a:spcAft>
                <a:spcPts val="12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NextBusiness Platform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2797100" y="2599283"/>
            <a:ext cx="354980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dirty="0">
                <a:solidFill>
                  <a:srgbClr val="FFFFFF">
                    <a:alpha val="9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Enterprise ERP &amp; Business Management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686373" y="3094583"/>
            <a:ext cx="177110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Aft>
                <a:spcPts val="2250"/>
              </a:spcAft>
              <a:buNone/>
            </a:pPr>
            <a:r>
              <a:rPr lang="en-US" sz="1500" dirty="0">
                <a:solidFill>
                  <a:srgbClr val="FFFFFF">
                    <a:alpha val="9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for Smart Agriculture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289100" y="3799433"/>
            <a:ext cx="2565651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4CAF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Where Technology Cultivates Growth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80594" y="4730204"/>
            <a:ext cx="8782812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5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www.cottonextfze.com</a:t>
            </a:r>
            <a:endParaRPr lang="en-US" sz="8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rasterized-gradient-fd151a0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62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76250" y="266700"/>
            <a:ext cx="5732145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5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Developer Platform for AgriTech</a:t>
            </a:r>
            <a:endParaRPr lang="en-US" sz="2550" dirty="0"/>
          </a:p>
        </p:txBody>
      </p:sp>
      <p:sp>
        <p:nvSpPr>
          <p:cNvPr id="4" name="Text 1"/>
          <p:cNvSpPr/>
          <p:nvPr/>
        </p:nvSpPr>
        <p:spPr>
          <a:xfrm>
            <a:off x="476250" y="704850"/>
            <a:ext cx="762000" cy="38100"/>
          </a:xfrm>
          <a:prstGeom prst="rect">
            <a:avLst/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381000" y="1774924"/>
            <a:ext cx="468681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125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NextBusiness Platform</a:t>
            </a:r>
            <a:r>
              <a:rPr lang="en-US" sz="1125" dirty="0">
                <a:solidFill>
                  <a:srgbClr val="33333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is a comprehensive ERP solution designed specifically for </a:t>
            </a:r>
            <a:r>
              <a:rPr lang="en-US" sz="1125" b="1" dirty="0">
                <a:solidFill>
                  <a:srgbClr val="33333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agricultural technology companies</a:t>
            </a:r>
            <a:r>
              <a:rPr lang="en-US" sz="1125" dirty="0">
                <a:solidFill>
                  <a:srgbClr val="33333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and developers building smart farming applications.</a:t>
            </a:r>
            <a:endParaRPr lang="en-US" sz="1125" dirty="0"/>
          </a:p>
        </p:txBody>
      </p:sp>
      <p:sp>
        <p:nvSpPr>
          <p:cNvPr id="6" name="Text 3"/>
          <p:cNvSpPr/>
          <p:nvPr/>
        </p:nvSpPr>
        <p:spPr>
          <a:xfrm>
            <a:off x="381000" y="2632174"/>
            <a:ext cx="4594920" cy="900113"/>
          </a:xfrm>
          <a:prstGeom prst="roundRect">
            <a:avLst>
              <a:gd name="adj" fmla="val 12698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Shape 4"/>
          <p:cNvSpPr/>
          <p:nvPr/>
        </p:nvSpPr>
        <p:spPr>
          <a:xfrm>
            <a:off x="400050" y="2632174"/>
            <a:ext cx="0" cy="900113"/>
          </a:xfrm>
          <a:prstGeom prst="line">
            <a:avLst/>
          </a:prstGeom>
          <a:noFill/>
          <a:ln w="38100">
            <a:solidFill>
              <a:srgbClr val="1A5A3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5"/>
          <p:cNvSpPr/>
          <p:nvPr/>
        </p:nvSpPr>
        <p:spPr>
          <a:xfrm>
            <a:off x="590550" y="2803624"/>
            <a:ext cx="4298198" cy="557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dirty="0">
                <a:solidFill>
                  <a:srgbClr val="1A3D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Build, integrate, and scale your agritech solutions with a platform that understands the unique challenges of digital agriculture, IoT integration, and farm data management.</a:t>
            </a:r>
            <a:endParaRPr lang="en-US" sz="975" dirty="0"/>
          </a:p>
        </p:txBody>
      </p:sp>
      <p:sp>
        <p:nvSpPr>
          <p:cNvPr id="9" name="Text 6"/>
          <p:cNvSpPr/>
          <p:nvPr/>
        </p:nvSpPr>
        <p:spPr>
          <a:xfrm>
            <a:off x="381000" y="3779937"/>
            <a:ext cx="1442740" cy="521940"/>
          </a:xfrm>
          <a:prstGeom prst="roundRect">
            <a:avLst>
              <a:gd name="adj" fmla="val 14599"/>
            </a:avLst>
          </a:prstGeom>
          <a:solidFill>
            <a:srgbClr val="1A5A3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502590" y="3875187"/>
            <a:ext cx="119956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spcAft>
                <a:spcPts val="300"/>
              </a:spcAft>
              <a:buNone/>
            </a:pPr>
            <a:r>
              <a:rPr lang="en-US" sz="75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ARCHITECTURE</a:t>
            </a:r>
            <a:endParaRPr lang="en-US" sz="750" dirty="0"/>
          </a:p>
        </p:txBody>
      </p:sp>
      <p:sp>
        <p:nvSpPr>
          <p:cNvPr id="11" name="Text 8"/>
          <p:cNvSpPr/>
          <p:nvPr/>
        </p:nvSpPr>
        <p:spPr>
          <a:xfrm>
            <a:off x="502590" y="4046637"/>
            <a:ext cx="119956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API-First Design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957090" y="3779937"/>
            <a:ext cx="1442740" cy="521940"/>
          </a:xfrm>
          <a:prstGeom prst="roundRect">
            <a:avLst>
              <a:gd name="adj" fmla="val 14599"/>
            </a:avLst>
          </a:prstGeom>
          <a:solidFill>
            <a:srgbClr val="1A5A3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0"/>
          <p:cNvSpPr/>
          <p:nvPr/>
        </p:nvSpPr>
        <p:spPr>
          <a:xfrm>
            <a:off x="2078679" y="3875187"/>
            <a:ext cx="119956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spcAft>
                <a:spcPts val="300"/>
              </a:spcAft>
              <a:buNone/>
            </a:pPr>
            <a:r>
              <a:rPr lang="en-US" sz="75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DEPLOYMENT</a:t>
            </a:r>
            <a:endParaRPr lang="en-US" sz="750" dirty="0"/>
          </a:p>
        </p:txBody>
      </p:sp>
      <p:sp>
        <p:nvSpPr>
          <p:cNvPr id="14" name="Text 11"/>
          <p:cNvSpPr/>
          <p:nvPr/>
        </p:nvSpPr>
        <p:spPr>
          <a:xfrm>
            <a:off x="2078679" y="4046637"/>
            <a:ext cx="119956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Cloud &amp; On-Premise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3533180" y="3779937"/>
            <a:ext cx="1442740" cy="521940"/>
          </a:xfrm>
          <a:prstGeom prst="roundRect">
            <a:avLst>
              <a:gd name="adj" fmla="val 14599"/>
            </a:avLst>
          </a:prstGeom>
          <a:solidFill>
            <a:srgbClr val="1A5A3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3"/>
          <p:cNvSpPr/>
          <p:nvPr/>
        </p:nvSpPr>
        <p:spPr>
          <a:xfrm>
            <a:off x="3654769" y="3875187"/>
            <a:ext cx="119956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spcAft>
                <a:spcPts val="300"/>
              </a:spcAft>
              <a:buNone/>
            </a:pPr>
            <a:r>
              <a:rPr lang="en-US" sz="75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LICENSE</a:t>
            </a:r>
            <a:endParaRPr lang="en-US" sz="750" dirty="0"/>
          </a:p>
        </p:txBody>
      </p:sp>
      <p:sp>
        <p:nvSpPr>
          <p:cNvPr id="17" name="Text 14"/>
          <p:cNvSpPr/>
          <p:nvPr/>
        </p:nvSpPr>
        <p:spPr>
          <a:xfrm>
            <a:off x="3654769" y="4046637"/>
            <a:ext cx="119956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Perpetual + Source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5318820" y="1872555"/>
            <a:ext cx="3444180" cy="2331690"/>
          </a:xfrm>
          <a:prstGeom prst="roundRect">
            <a:avLst>
              <a:gd name="adj" fmla="val 4902"/>
            </a:avLst>
          </a:prstGeom>
          <a:solidFill>
            <a:srgbClr val="FAFB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6"/>
          <p:cNvSpPr/>
          <p:nvPr/>
        </p:nvSpPr>
        <p:spPr>
          <a:xfrm>
            <a:off x="5509320" y="2063055"/>
            <a:ext cx="3124444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1050"/>
              </a:spcAft>
              <a:buNone/>
            </a:pPr>
            <a:r>
              <a:rPr lang="en-US" sz="90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BUILT FOR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5509320" y="2508796"/>
            <a:ext cx="209550" cy="209550"/>
          </a:xfrm>
          <a:prstGeom prst="roundRect">
            <a:avLst>
              <a:gd name="adj" fmla="val 436364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8"/>
          <p:cNvSpPr/>
          <p:nvPr/>
        </p:nvSpPr>
        <p:spPr>
          <a:xfrm>
            <a:off x="5584924" y="2540198"/>
            <a:ext cx="5950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1</a:t>
            </a:r>
            <a:endParaRPr lang="en-US" sz="825" dirty="0"/>
          </a:p>
        </p:txBody>
      </p:sp>
      <p:sp>
        <p:nvSpPr>
          <p:cNvPr id="22" name="Text 19"/>
          <p:cNvSpPr/>
          <p:nvPr/>
        </p:nvSpPr>
        <p:spPr>
          <a:xfrm>
            <a:off x="5814120" y="2508796"/>
            <a:ext cx="1254969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dirty="0">
                <a:solidFill>
                  <a:srgbClr val="33333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IoT Platform Developers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5509320" y="2832646"/>
            <a:ext cx="209550" cy="209550"/>
          </a:xfrm>
          <a:prstGeom prst="roundRect">
            <a:avLst>
              <a:gd name="adj" fmla="val 436364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21"/>
          <p:cNvSpPr/>
          <p:nvPr/>
        </p:nvSpPr>
        <p:spPr>
          <a:xfrm>
            <a:off x="5584924" y="2864048"/>
            <a:ext cx="5950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2</a:t>
            </a:r>
            <a:endParaRPr lang="en-US" sz="825" dirty="0"/>
          </a:p>
        </p:txBody>
      </p:sp>
      <p:sp>
        <p:nvSpPr>
          <p:cNvPr id="25" name="Text 22"/>
          <p:cNvSpPr/>
          <p:nvPr/>
        </p:nvSpPr>
        <p:spPr>
          <a:xfrm>
            <a:off x="5814120" y="2832646"/>
            <a:ext cx="135440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dirty="0">
                <a:solidFill>
                  <a:srgbClr val="33333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Precision Agriculture Apps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5509320" y="3156496"/>
            <a:ext cx="209550" cy="209550"/>
          </a:xfrm>
          <a:prstGeom prst="roundRect">
            <a:avLst>
              <a:gd name="adj" fmla="val 436364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4"/>
          <p:cNvSpPr/>
          <p:nvPr/>
        </p:nvSpPr>
        <p:spPr>
          <a:xfrm>
            <a:off x="5584924" y="3187898"/>
            <a:ext cx="5950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3</a:t>
            </a:r>
            <a:endParaRPr lang="en-US" sz="825" dirty="0"/>
          </a:p>
        </p:txBody>
      </p:sp>
      <p:sp>
        <p:nvSpPr>
          <p:cNvPr id="28" name="Text 25"/>
          <p:cNvSpPr/>
          <p:nvPr/>
        </p:nvSpPr>
        <p:spPr>
          <a:xfrm>
            <a:off x="5814120" y="3156496"/>
            <a:ext cx="146430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dirty="0">
                <a:solidFill>
                  <a:srgbClr val="33333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Farm Management Systems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509320" y="3480346"/>
            <a:ext cx="209550" cy="209550"/>
          </a:xfrm>
          <a:prstGeom prst="roundRect">
            <a:avLst>
              <a:gd name="adj" fmla="val 436364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Text 27"/>
          <p:cNvSpPr/>
          <p:nvPr/>
        </p:nvSpPr>
        <p:spPr>
          <a:xfrm>
            <a:off x="5584924" y="3511748"/>
            <a:ext cx="5950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4</a:t>
            </a:r>
            <a:endParaRPr lang="en-US" sz="825" dirty="0"/>
          </a:p>
        </p:txBody>
      </p:sp>
      <p:sp>
        <p:nvSpPr>
          <p:cNvPr id="31" name="Text 28"/>
          <p:cNvSpPr/>
          <p:nvPr/>
        </p:nvSpPr>
        <p:spPr>
          <a:xfrm>
            <a:off x="5814120" y="3480346"/>
            <a:ext cx="1218233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dirty="0">
                <a:solidFill>
                  <a:srgbClr val="33333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Agro Risk Management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5509320" y="3804196"/>
            <a:ext cx="209550" cy="209550"/>
          </a:xfrm>
          <a:prstGeom prst="roundRect">
            <a:avLst>
              <a:gd name="adj" fmla="val 436364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3" name="Text 30"/>
          <p:cNvSpPr/>
          <p:nvPr/>
        </p:nvSpPr>
        <p:spPr>
          <a:xfrm>
            <a:off x="5584924" y="3835598"/>
            <a:ext cx="5950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5</a:t>
            </a:r>
            <a:endParaRPr lang="en-US" sz="825" dirty="0"/>
          </a:p>
        </p:txBody>
      </p:sp>
      <p:sp>
        <p:nvSpPr>
          <p:cNvPr id="34" name="Text 31"/>
          <p:cNvSpPr/>
          <p:nvPr/>
        </p:nvSpPr>
        <p:spPr>
          <a:xfrm>
            <a:off x="5814120" y="3804196"/>
            <a:ext cx="120548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dirty="0">
                <a:solidFill>
                  <a:srgbClr val="33333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Supply Chain Solutions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rasterized-gradient-4b7f62f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62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76250" y="266700"/>
            <a:ext cx="4284536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5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Core Modules</a:t>
            </a:r>
            <a:endParaRPr lang="en-US" sz="2550" dirty="0"/>
          </a:p>
        </p:txBody>
      </p:sp>
      <p:sp>
        <p:nvSpPr>
          <p:cNvPr id="4" name="Text 1"/>
          <p:cNvSpPr/>
          <p:nvPr/>
        </p:nvSpPr>
        <p:spPr>
          <a:xfrm>
            <a:off x="476250" y="704850"/>
            <a:ext cx="762000" cy="38100"/>
          </a:xfrm>
          <a:prstGeom prst="rect">
            <a:avLst/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381000" y="1943100"/>
            <a:ext cx="2679650" cy="971550"/>
          </a:xfrm>
          <a:prstGeom prst="roundRect">
            <a:avLst>
              <a:gd name="adj" fmla="val 9804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3"/>
          <p:cNvSpPr/>
          <p:nvPr/>
        </p:nvSpPr>
        <p:spPr>
          <a:xfrm>
            <a:off x="381000" y="1962150"/>
            <a:ext cx="2679650" cy="0"/>
          </a:xfrm>
          <a:prstGeom prst="line">
            <a:avLst/>
          </a:prstGeom>
          <a:noFill/>
          <a:ln w="38100">
            <a:solidFill>
              <a:srgbClr val="1A5A3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Text 4"/>
          <p:cNvSpPr/>
          <p:nvPr/>
        </p:nvSpPr>
        <p:spPr>
          <a:xfrm>
            <a:off x="533400" y="2133600"/>
            <a:ext cx="266700" cy="266700"/>
          </a:xfrm>
          <a:prstGeom prst="roundRect">
            <a:avLst>
              <a:gd name="adj" fmla="val 21429"/>
            </a:avLst>
          </a:prstGeom>
          <a:solidFill>
            <a:srgbClr val="1A5A3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583555" y="2173635"/>
            <a:ext cx="16971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📊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895350" y="2173635"/>
            <a:ext cx="906881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Agri Data Hub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533400" y="2476500"/>
            <a:ext cx="242234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Sensor Integration • Weather APIs • Soil Data • Crop Analytics • IoT Device Management</a:t>
            </a:r>
            <a:endParaRPr lang="en-US" sz="750" dirty="0"/>
          </a:p>
        </p:txBody>
      </p:sp>
      <p:sp>
        <p:nvSpPr>
          <p:cNvPr id="11" name="Text 8"/>
          <p:cNvSpPr/>
          <p:nvPr/>
        </p:nvSpPr>
        <p:spPr>
          <a:xfrm>
            <a:off x="381000" y="3048000"/>
            <a:ext cx="2679650" cy="971550"/>
          </a:xfrm>
          <a:prstGeom prst="roundRect">
            <a:avLst>
              <a:gd name="adj" fmla="val 9804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9"/>
          <p:cNvSpPr/>
          <p:nvPr/>
        </p:nvSpPr>
        <p:spPr>
          <a:xfrm>
            <a:off x="381000" y="3067050"/>
            <a:ext cx="2679650" cy="0"/>
          </a:xfrm>
          <a:prstGeom prst="line">
            <a:avLst/>
          </a:prstGeom>
          <a:noFill/>
          <a:ln w="381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3" name="Text 10"/>
          <p:cNvSpPr/>
          <p:nvPr/>
        </p:nvSpPr>
        <p:spPr>
          <a:xfrm>
            <a:off x="533400" y="3238500"/>
            <a:ext cx="266700" cy="266700"/>
          </a:xfrm>
          <a:prstGeom prst="roundRect">
            <a:avLst>
              <a:gd name="adj" fmla="val 21429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583555" y="3278535"/>
            <a:ext cx="16971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🌾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895350" y="3278535"/>
            <a:ext cx="108844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Farm Operations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533400" y="3581400"/>
            <a:ext cx="242234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Field Mapping • Task Scheduling • Resource Planning • Equipment Tracking • Yield Monitoring</a:t>
            </a:r>
            <a:endParaRPr lang="en-US" sz="750" dirty="0"/>
          </a:p>
        </p:txBody>
      </p:sp>
      <p:sp>
        <p:nvSpPr>
          <p:cNvPr id="17" name="Text 14"/>
          <p:cNvSpPr/>
          <p:nvPr/>
        </p:nvSpPr>
        <p:spPr>
          <a:xfrm>
            <a:off x="3232100" y="1943100"/>
            <a:ext cx="2679650" cy="971550"/>
          </a:xfrm>
          <a:prstGeom prst="roundRect">
            <a:avLst>
              <a:gd name="adj" fmla="val 9804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5"/>
          <p:cNvSpPr/>
          <p:nvPr/>
        </p:nvSpPr>
        <p:spPr>
          <a:xfrm>
            <a:off x="3232100" y="1962150"/>
            <a:ext cx="2679650" cy="0"/>
          </a:xfrm>
          <a:prstGeom prst="line">
            <a:avLst/>
          </a:prstGeom>
          <a:noFill/>
          <a:ln w="38100">
            <a:solidFill>
              <a:srgbClr val="1A5A3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9" name="Text 16"/>
          <p:cNvSpPr/>
          <p:nvPr/>
        </p:nvSpPr>
        <p:spPr>
          <a:xfrm>
            <a:off x="3384500" y="2133600"/>
            <a:ext cx="266700" cy="266700"/>
          </a:xfrm>
          <a:prstGeom prst="roundRect">
            <a:avLst>
              <a:gd name="adj" fmla="val 21429"/>
            </a:avLst>
          </a:prstGeom>
          <a:solidFill>
            <a:srgbClr val="1A5A3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7"/>
          <p:cNvSpPr/>
          <p:nvPr/>
        </p:nvSpPr>
        <p:spPr>
          <a:xfrm>
            <a:off x="3434655" y="2173635"/>
            <a:ext cx="16971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💰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3746450" y="2173635"/>
            <a:ext cx="1458843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Financial Management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3384500" y="2476500"/>
            <a:ext cx="242234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Cost Tracking • Revenue Analysis • Subsidy Management • Multi-Currency • Tax Compliance</a:t>
            </a:r>
            <a:endParaRPr lang="en-US" sz="750" dirty="0"/>
          </a:p>
        </p:txBody>
      </p:sp>
      <p:sp>
        <p:nvSpPr>
          <p:cNvPr id="23" name="Text 20"/>
          <p:cNvSpPr/>
          <p:nvPr/>
        </p:nvSpPr>
        <p:spPr>
          <a:xfrm>
            <a:off x="3232100" y="3048000"/>
            <a:ext cx="2679650" cy="971550"/>
          </a:xfrm>
          <a:prstGeom prst="roundRect">
            <a:avLst>
              <a:gd name="adj" fmla="val 9804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Shape 21"/>
          <p:cNvSpPr/>
          <p:nvPr/>
        </p:nvSpPr>
        <p:spPr>
          <a:xfrm>
            <a:off x="3232100" y="3067050"/>
            <a:ext cx="2679650" cy="0"/>
          </a:xfrm>
          <a:prstGeom prst="line">
            <a:avLst/>
          </a:prstGeom>
          <a:noFill/>
          <a:ln w="381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5" name="Text 22"/>
          <p:cNvSpPr/>
          <p:nvPr/>
        </p:nvSpPr>
        <p:spPr>
          <a:xfrm>
            <a:off x="3384500" y="3238500"/>
            <a:ext cx="266700" cy="266700"/>
          </a:xfrm>
          <a:prstGeom prst="roundRect">
            <a:avLst>
              <a:gd name="adj" fmla="val 21429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3"/>
          <p:cNvSpPr/>
          <p:nvPr/>
        </p:nvSpPr>
        <p:spPr>
          <a:xfrm>
            <a:off x="3434655" y="3278535"/>
            <a:ext cx="16971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🚚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3746450" y="3278535"/>
            <a:ext cx="86908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Supply Chain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3384500" y="3581400"/>
            <a:ext cx="242234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Inventory Control • Traceability • Supplier Management • Logistics • Quality Assurance</a:t>
            </a:r>
            <a:endParaRPr lang="en-US" sz="750" dirty="0"/>
          </a:p>
        </p:txBody>
      </p:sp>
      <p:sp>
        <p:nvSpPr>
          <p:cNvPr id="29" name="Text 26"/>
          <p:cNvSpPr/>
          <p:nvPr/>
        </p:nvSpPr>
        <p:spPr>
          <a:xfrm>
            <a:off x="6083201" y="1943100"/>
            <a:ext cx="2679650" cy="971550"/>
          </a:xfrm>
          <a:prstGeom prst="roundRect">
            <a:avLst>
              <a:gd name="adj" fmla="val 9804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Shape 27"/>
          <p:cNvSpPr/>
          <p:nvPr/>
        </p:nvSpPr>
        <p:spPr>
          <a:xfrm>
            <a:off x="6083201" y="1962150"/>
            <a:ext cx="2679650" cy="0"/>
          </a:xfrm>
          <a:prstGeom prst="line">
            <a:avLst/>
          </a:prstGeom>
          <a:noFill/>
          <a:ln w="38100">
            <a:solidFill>
              <a:srgbClr val="1A5A3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1" name="Text 28"/>
          <p:cNvSpPr/>
          <p:nvPr/>
        </p:nvSpPr>
        <p:spPr>
          <a:xfrm>
            <a:off x="6235601" y="2133600"/>
            <a:ext cx="266700" cy="266700"/>
          </a:xfrm>
          <a:prstGeom prst="roundRect">
            <a:avLst>
              <a:gd name="adj" fmla="val 21429"/>
            </a:avLst>
          </a:prstGeom>
          <a:solidFill>
            <a:srgbClr val="1A5A3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2" name="Text 29"/>
          <p:cNvSpPr/>
          <p:nvPr/>
        </p:nvSpPr>
        <p:spPr>
          <a:xfrm>
            <a:off x="6285756" y="2173635"/>
            <a:ext cx="16971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⚡</a:t>
            </a:r>
            <a:endParaRPr lang="en-US" sz="1050" dirty="0"/>
          </a:p>
        </p:txBody>
      </p:sp>
      <p:sp>
        <p:nvSpPr>
          <p:cNvPr id="33" name="Text 30"/>
          <p:cNvSpPr/>
          <p:nvPr/>
        </p:nvSpPr>
        <p:spPr>
          <a:xfrm>
            <a:off x="6597551" y="2173635"/>
            <a:ext cx="115660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Risk Management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6235601" y="2476500"/>
            <a:ext cx="242234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Crop Insurance • Weather Alerts • Market Risk • Durum Risk Module • Predictive Analytics</a:t>
            </a:r>
            <a:endParaRPr lang="en-US" sz="750" dirty="0"/>
          </a:p>
        </p:txBody>
      </p:sp>
      <p:sp>
        <p:nvSpPr>
          <p:cNvPr id="35" name="Text 32"/>
          <p:cNvSpPr/>
          <p:nvPr/>
        </p:nvSpPr>
        <p:spPr>
          <a:xfrm>
            <a:off x="6083201" y="3048000"/>
            <a:ext cx="2679650" cy="971550"/>
          </a:xfrm>
          <a:prstGeom prst="roundRect">
            <a:avLst>
              <a:gd name="adj" fmla="val 9804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6" name="Shape 33"/>
          <p:cNvSpPr/>
          <p:nvPr/>
        </p:nvSpPr>
        <p:spPr>
          <a:xfrm>
            <a:off x="6083201" y="3067050"/>
            <a:ext cx="2679650" cy="0"/>
          </a:xfrm>
          <a:prstGeom prst="line">
            <a:avLst/>
          </a:prstGeom>
          <a:noFill/>
          <a:ln w="381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7" name="Text 34"/>
          <p:cNvSpPr/>
          <p:nvPr/>
        </p:nvSpPr>
        <p:spPr>
          <a:xfrm>
            <a:off x="6235601" y="3238500"/>
            <a:ext cx="266700" cy="266700"/>
          </a:xfrm>
          <a:prstGeom prst="roundRect">
            <a:avLst>
              <a:gd name="adj" fmla="val 21429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8" name="Text 35"/>
          <p:cNvSpPr/>
          <p:nvPr/>
        </p:nvSpPr>
        <p:spPr>
          <a:xfrm>
            <a:off x="6285756" y="3278535"/>
            <a:ext cx="16971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📈</a:t>
            </a:r>
            <a:endParaRPr lang="en-US" sz="1050" dirty="0"/>
          </a:p>
        </p:txBody>
      </p:sp>
      <p:sp>
        <p:nvSpPr>
          <p:cNvPr id="39" name="Text 36"/>
          <p:cNvSpPr/>
          <p:nvPr/>
        </p:nvSpPr>
        <p:spPr>
          <a:xfrm>
            <a:off x="6597551" y="3278535"/>
            <a:ext cx="914623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Analytics &amp; BI</a:t>
            </a:r>
            <a:endParaRPr lang="en-US" sz="1050" dirty="0"/>
          </a:p>
        </p:txBody>
      </p:sp>
      <p:sp>
        <p:nvSpPr>
          <p:cNvPr id="40" name="Text 37"/>
          <p:cNvSpPr/>
          <p:nvPr/>
        </p:nvSpPr>
        <p:spPr>
          <a:xfrm>
            <a:off x="6235601" y="3581400"/>
            <a:ext cx="242234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Custom Dashboards • KPI Tracking • Yield Predictions • Export Reports • Data Visualization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4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667500" y="571500"/>
            <a:ext cx="1714500" cy="1714500"/>
          </a:xfrm>
          <a:prstGeom prst="roundRect">
            <a:avLst>
              <a:gd name="adj" fmla="val 53333"/>
            </a:avLst>
          </a:prstGeom>
          <a:noFill/>
          <a:ln w="19050">
            <a:solidFill>
              <a:srgbClr val="4CAF5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77000" y="3238500"/>
            <a:ext cx="952500" cy="952500"/>
          </a:xfrm>
          <a:prstGeom prst="roundRect">
            <a:avLst>
              <a:gd name="adj" fmla="val 96000"/>
            </a:avLst>
          </a:prstGeom>
          <a:noFill/>
          <a:ln w="9525">
            <a:solidFill>
              <a:srgbClr val="4CAF5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76250" y="266700"/>
            <a:ext cx="854964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600"/>
              </a:spcAft>
              <a:buNone/>
            </a:pPr>
            <a:r>
              <a:rPr lang="en-US" sz="825" dirty="0">
                <a:solidFill>
                  <a:srgbClr val="4CAF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DEVELOPER EXPERIENCE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476250" y="489496"/>
            <a:ext cx="4284536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55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API-First Architecture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381000" y="1549598"/>
            <a:ext cx="4386709" cy="647700"/>
          </a:xfrm>
          <a:prstGeom prst="roundRect">
            <a:avLst>
              <a:gd name="adj" fmla="val 14706"/>
            </a:avLst>
          </a:prstGeom>
          <a:solidFill>
            <a:srgbClr val="FFFFFF">
              <a:alpha val="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7" name="Image 0" descr="/tmp/rasterized-gradient-8b1d579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" y="1682948"/>
            <a:ext cx="381000" cy="3810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13023" y="1766739"/>
            <a:ext cx="187175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monospace" pitchFamily="34" charset="0"/>
                <a:ea typeface="monospace" pitchFamily="34" charset="-122"/>
                <a:cs typeface="monospace" pitchFamily="34" charset="-120"/>
              </a:rPr>
              <a:t>{}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028700" y="1701105"/>
            <a:ext cx="238864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300"/>
              </a:spcAft>
              <a:buNone/>
            </a:pPr>
            <a:r>
              <a:rPr lang="en-US" sz="975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RESTful API Framework</a:t>
            </a:r>
            <a:endParaRPr lang="en-US" sz="975" dirty="0"/>
          </a:p>
        </p:txBody>
      </p:sp>
      <p:sp>
        <p:nvSpPr>
          <p:cNvPr id="10" name="Text 7"/>
          <p:cNvSpPr/>
          <p:nvPr/>
        </p:nvSpPr>
        <p:spPr>
          <a:xfrm>
            <a:off x="1028700" y="1912441"/>
            <a:ext cx="23886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>
                    <a:alpha val="6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OpenAPI 3.0 specs • Swagger docs • Webhook support</a:t>
            </a:r>
            <a:endParaRPr lang="en-US" sz="750" dirty="0"/>
          </a:p>
        </p:txBody>
      </p:sp>
      <p:sp>
        <p:nvSpPr>
          <p:cNvPr id="11" name="Text 8"/>
          <p:cNvSpPr/>
          <p:nvPr/>
        </p:nvSpPr>
        <p:spPr>
          <a:xfrm>
            <a:off x="381000" y="2330648"/>
            <a:ext cx="4386709" cy="647700"/>
          </a:xfrm>
          <a:prstGeom prst="roundRect">
            <a:avLst>
              <a:gd name="adj" fmla="val 14706"/>
            </a:avLst>
          </a:prstGeom>
          <a:solidFill>
            <a:srgbClr val="FFFFFF">
              <a:alpha val="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2" name="Image 1" descr="/tmp/rasterized-gradient-189c85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" y="2463998"/>
            <a:ext cx="381000" cy="3810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609749" y="2547789"/>
            <a:ext cx="194006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🔌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1028700" y="2482155"/>
            <a:ext cx="216109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300"/>
              </a:spcAft>
              <a:buNone/>
            </a:pPr>
            <a:r>
              <a:rPr lang="en-US" sz="975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IoT Integration Layer</a:t>
            </a:r>
            <a:endParaRPr lang="en-US" sz="975" dirty="0"/>
          </a:p>
        </p:txBody>
      </p:sp>
      <p:sp>
        <p:nvSpPr>
          <p:cNvPr id="15" name="Text 11"/>
          <p:cNvSpPr/>
          <p:nvPr/>
        </p:nvSpPr>
        <p:spPr>
          <a:xfrm>
            <a:off x="1028700" y="2693491"/>
            <a:ext cx="216109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>
                    <a:alpha val="6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MQTT • CoAP • Sensor protocols • Device registry</a:t>
            </a:r>
            <a:endParaRPr lang="en-US" sz="750" dirty="0"/>
          </a:p>
        </p:txBody>
      </p:sp>
      <p:sp>
        <p:nvSpPr>
          <p:cNvPr id="16" name="Text 12"/>
          <p:cNvSpPr/>
          <p:nvPr/>
        </p:nvSpPr>
        <p:spPr>
          <a:xfrm>
            <a:off x="381000" y="3111698"/>
            <a:ext cx="4386709" cy="647700"/>
          </a:xfrm>
          <a:prstGeom prst="roundRect">
            <a:avLst>
              <a:gd name="adj" fmla="val 14706"/>
            </a:avLst>
          </a:prstGeom>
          <a:solidFill>
            <a:srgbClr val="FFFFFF">
              <a:alpha val="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7" name="Image 2" descr="/tmp/rasterized-gradient-af00b44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" y="3245048"/>
            <a:ext cx="381000" cy="3810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09749" y="3328839"/>
            <a:ext cx="194006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⚙️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1028700" y="3263205"/>
            <a:ext cx="224443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300"/>
              </a:spcAft>
              <a:buNone/>
            </a:pPr>
            <a:r>
              <a:rPr lang="en-US" sz="975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Extensible SDK</a:t>
            </a:r>
            <a:endParaRPr lang="en-US" sz="975" dirty="0"/>
          </a:p>
        </p:txBody>
      </p:sp>
      <p:sp>
        <p:nvSpPr>
          <p:cNvPr id="20" name="Text 15"/>
          <p:cNvSpPr/>
          <p:nvPr/>
        </p:nvSpPr>
        <p:spPr>
          <a:xfrm>
            <a:off x="1028700" y="3474541"/>
            <a:ext cx="224443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>
                    <a:alpha val="6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Custom modules • Plugin architecture • Event hooks</a:t>
            </a:r>
            <a:endParaRPr lang="en-US" sz="750" dirty="0"/>
          </a:p>
        </p:txBody>
      </p:sp>
      <p:sp>
        <p:nvSpPr>
          <p:cNvPr id="21" name="Text 16"/>
          <p:cNvSpPr/>
          <p:nvPr/>
        </p:nvSpPr>
        <p:spPr>
          <a:xfrm>
            <a:off x="381000" y="3892748"/>
            <a:ext cx="4386709" cy="647700"/>
          </a:xfrm>
          <a:prstGeom prst="roundRect">
            <a:avLst>
              <a:gd name="adj" fmla="val 14706"/>
            </a:avLst>
          </a:prstGeom>
          <a:solidFill>
            <a:srgbClr val="FFFFFF">
              <a:alpha val="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2" name="Image 3" descr="/tmp/rasterized-gradient-ced39d4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" y="4026098"/>
            <a:ext cx="381000" cy="3810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09749" y="4109889"/>
            <a:ext cx="194006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🔄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1028700" y="4044255"/>
            <a:ext cx="233779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300"/>
              </a:spcAft>
              <a:buNone/>
            </a:pPr>
            <a:r>
              <a:rPr lang="en-US" sz="975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CI/CD Ready</a:t>
            </a:r>
            <a:endParaRPr lang="en-US" sz="975" dirty="0"/>
          </a:p>
        </p:txBody>
      </p:sp>
      <p:sp>
        <p:nvSpPr>
          <p:cNvPr id="25" name="Text 19"/>
          <p:cNvSpPr/>
          <p:nvPr/>
        </p:nvSpPr>
        <p:spPr>
          <a:xfrm>
            <a:off x="1028700" y="4255591"/>
            <a:ext cx="233779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>
                    <a:alpha val="6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Docker • Kubernetes • GitHub Actions • Azure DevOps</a:t>
            </a:r>
            <a:endParaRPr lang="en-US" sz="750" dirty="0"/>
          </a:p>
        </p:txBody>
      </p:sp>
      <p:sp>
        <p:nvSpPr>
          <p:cNvPr id="26" name="Text 20"/>
          <p:cNvSpPr/>
          <p:nvPr/>
        </p:nvSpPr>
        <p:spPr>
          <a:xfrm>
            <a:off x="5034409" y="1719411"/>
            <a:ext cx="3728591" cy="1137196"/>
          </a:xfrm>
          <a:prstGeom prst="roundRect">
            <a:avLst>
              <a:gd name="adj" fmla="val 10051"/>
            </a:avLst>
          </a:prstGeom>
          <a:solidFill>
            <a:srgbClr val="FFFFFF">
              <a:alpha val="8000"/>
            </a:srgbClr>
          </a:solidFill>
          <a:ln w="9525">
            <a:solidFill>
              <a:srgbClr val="4CAF5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1"/>
          <p:cNvSpPr/>
          <p:nvPr/>
        </p:nvSpPr>
        <p:spPr>
          <a:xfrm>
            <a:off x="5215384" y="1900386"/>
            <a:ext cx="3433974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900"/>
              </a:spcAft>
              <a:buNone/>
            </a:pPr>
            <a:r>
              <a:rPr lang="en-US" sz="825" b="1" dirty="0">
                <a:solidFill>
                  <a:srgbClr val="4CAF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TECH STACK</a:t>
            </a:r>
            <a:endParaRPr lang="en-US" sz="825" dirty="0"/>
          </a:p>
        </p:txBody>
      </p:sp>
      <p:sp>
        <p:nvSpPr>
          <p:cNvPr id="28" name="Text 22"/>
          <p:cNvSpPr/>
          <p:nvPr/>
        </p:nvSpPr>
        <p:spPr>
          <a:xfrm>
            <a:off x="5215384" y="2161282"/>
            <a:ext cx="684609" cy="228600"/>
          </a:xfrm>
          <a:prstGeom prst="roundRect">
            <a:avLst>
              <a:gd name="adj" fmla="val 25000"/>
            </a:avLst>
          </a:prstGeom>
          <a:solidFill>
            <a:srgbClr val="4CAF50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Text 23"/>
          <p:cNvSpPr/>
          <p:nvPr/>
        </p:nvSpPr>
        <p:spPr>
          <a:xfrm>
            <a:off x="5310634" y="2208907"/>
            <a:ext cx="50399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SQL Server</a:t>
            </a:r>
            <a:endParaRPr lang="en-US" sz="750" dirty="0"/>
          </a:p>
        </p:txBody>
      </p:sp>
      <p:sp>
        <p:nvSpPr>
          <p:cNvPr id="30" name="Text 24"/>
          <p:cNvSpPr/>
          <p:nvPr/>
        </p:nvSpPr>
        <p:spPr>
          <a:xfrm>
            <a:off x="5957143" y="2161282"/>
            <a:ext cx="709464" cy="228600"/>
          </a:xfrm>
          <a:prstGeom prst="roundRect">
            <a:avLst>
              <a:gd name="adj" fmla="val 25000"/>
            </a:avLst>
          </a:prstGeom>
          <a:solidFill>
            <a:srgbClr val="4CAF50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Text 25"/>
          <p:cNvSpPr/>
          <p:nvPr/>
        </p:nvSpPr>
        <p:spPr>
          <a:xfrm>
            <a:off x="6052393" y="2208907"/>
            <a:ext cx="52934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PostgreSQL</a:t>
            </a:r>
            <a:endParaRPr lang="en-US" sz="750" dirty="0"/>
          </a:p>
        </p:txBody>
      </p:sp>
      <p:sp>
        <p:nvSpPr>
          <p:cNvPr id="32" name="Text 26"/>
          <p:cNvSpPr/>
          <p:nvPr/>
        </p:nvSpPr>
        <p:spPr>
          <a:xfrm>
            <a:off x="6723757" y="2161282"/>
            <a:ext cx="753368" cy="228600"/>
          </a:xfrm>
          <a:prstGeom prst="roundRect">
            <a:avLst>
              <a:gd name="adj" fmla="val 25000"/>
            </a:avLst>
          </a:prstGeom>
          <a:solidFill>
            <a:srgbClr val="4CAF50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3" name="Text 27"/>
          <p:cNvSpPr/>
          <p:nvPr/>
        </p:nvSpPr>
        <p:spPr>
          <a:xfrm>
            <a:off x="6819007" y="2208907"/>
            <a:ext cx="57412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TimescaleDB</a:t>
            </a:r>
            <a:endParaRPr lang="en-US" sz="750" dirty="0"/>
          </a:p>
        </p:txBody>
      </p:sp>
      <p:sp>
        <p:nvSpPr>
          <p:cNvPr id="34" name="Text 28"/>
          <p:cNvSpPr/>
          <p:nvPr/>
        </p:nvSpPr>
        <p:spPr>
          <a:xfrm>
            <a:off x="7534275" y="2161282"/>
            <a:ext cx="434132" cy="228600"/>
          </a:xfrm>
          <a:prstGeom prst="roundRect">
            <a:avLst>
              <a:gd name="adj" fmla="val 25000"/>
            </a:avLst>
          </a:prstGeom>
          <a:solidFill>
            <a:srgbClr val="4CAF50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Text 29"/>
          <p:cNvSpPr/>
          <p:nvPr/>
        </p:nvSpPr>
        <p:spPr>
          <a:xfrm>
            <a:off x="7629525" y="2208907"/>
            <a:ext cx="24850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Redis</a:t>
            </a:r>
            <a:endParaRPr lang="en-US" sz="750" dirty="0"/>
          </a:p>
        </p:txBody>
      </p:sp>
      <p:sp>
        <p:nvSpPr>
          <p:cNvPr id="36" name="Text 30"/>
          <p:cNvSpPr/>
          <p:nvPr/>
        </p:nvSpPr>
        <p:spPr>
          <a:xfrm>
            <a:off x="8025557" y="2161282"/>
            <a:ext cx="492323" cy="228600"/>
          </a:xfrm>
          <a:prstGeom prst="roundRect">
            <a:avLst>
              <a:gd name="adj" fmla="val 25000"/>
            </a:avLst>
          </a:prstGeom>
          <a:solidFill>
            <a:srgbClr val="4CAF50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7" name="Text 31"/>
          <p:cNvSpPr/>
          <p:nvPr/>
        </p:nvSpPr>
        <p:spPr>
          <a:xfrm>
            <a:off x="8120807" y="2208907"/>
            <a:ext cx="30786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Docker</a:t>
            </a:r>
            <a:endParaRPr lang="en-US" sz="750" dirty="0"/>
          </a:p>
        </p:txBody>
      </p:sp>
      <p:sp>
        <p:nvSpPr>
          <p:cNvPr id="38" name="Text 32"/>
          <p:cNvSpPr/>
          <p:nvPr/>
        </p:nvSpPr>
        <p:spPr>
          <a:xfrm>
            <a:off x="5215384" y="2447032"/>
            <a:ext cx="677763" cy="228600"/>
          </a:xfrm>
          <a:prstGeom prst="roundRect">
            <a:avLst>
              <a:gd name="adj" fmla="val 25000"/>
            </a:avLst>
          </a:prstGeom>
          <a:solidFill>
            <a:srgbClr val="4CAF50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9" name="Text 33"/>
          <p:cNvSpPr/>
          <p:nvPr/>
        </p:nvSpPr>
        <p:spPr>
          <a:xfrm>
            <a:off x="5310634" y="2494657"/>
            <a:ext cx="49700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Kubernetes</a:t>
            </a:r>
            <a:endParaRPr lang="en-US" sz="750" dirty="0"/>
          </a:p>
        </p:txBody>
      </p:sp>
      <p:sp>
        <p:nvSpPr>
          <p:cNvPr id="40" name="Text 34"/>
          <p:cNvSpPr/>
          <p:nvPr/>
        </p:nvSpPr>
        <p:spPr>
          <a:xfrm>
            <a:off x="5950297" y="2447032"/>
            <a:ext cx="619423" cy="228600"/>
          </a:xfrm>
          <a:prstGeom prst="roundRect">
            <a:avLst>
              <a:gd name="adj" fmla="val 25000"/>
            </a:avLst>
          </a:prstGeom>
          <a:solidFill>
            <a:srgbClr val="4CAF50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1" name="Text 35"/>
          <p:cNvSpPr/>
          <p:nvPr/>
        </p:nvSpPr>
        <p:spPr>
          <a:xfrm>
            <a:off x="6045547" y="2494657"/>
            <a:ext cx="43750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OAuth 2.0</a:t>
            </a:r>
            <a:endParaRPr lang="en-US" sz="750" dirty="0"/>
          </a:p>
        </p:txBody>
      </p:sp>
      <p:sp>
        <p:nvSpPr>
          <p:cNvPr id="42" name="Text 36"/>
          <p:cNvSpPr/>
          <p:nvPr/>
        </p:nvSpPr>
        <p:spPr>
          <a:xfrm>
            <a:off x="6626870" y="2447032"/>
            <a:ext cx="582364" cy="228600"/>
          </a:xfrm>
          <a:prstGeom prst="roundRect">
            <a:avLst>
              <a:gd name="adj" fmla="val 25000"/>
            </a:avLst>
          </a:prstGeom>
          <a:solidFill>
            <a:srgbClr val="4CAF50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3" name="Text 37"/>
          <p:cNvSpPr/>
          <p:nvPr/>
        </p:nvSpPr>
        <p:spPr>
          <a:xfrm>
            <a:off x="6722120" y="2494657"/>
            <a:ext cx="39970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GraphQL</a:t>
            </a:r>
            <a:endParaRPr lang="en-US" sz="750" dirty="0"/>
          </a:p>
        </p:txBody>
      </p:sp>
      <p:sp>
        <p:nvSpPr>
          <p:cNvPr id="44" name="Text 38"/>
          <p:cNvSpPr/>
          <p:nvPr/>
        </p:nvSpPr>
        <p:spPr>
          <a:xfrm>
            <a:off x="5034409" y="2989957"/>
            <a:ext cx="3728591" cy="1380679"/>
          </a:xfrm>
          <a:prstGeom prst="roundRect">
            <a:avLst>
              <a:gd name="adj" fmla="val 8279"/>
            </a:avLst>
          </a:prstGeom>
          <a:solidFill>
            <a:srgbClr val="FFFFFF">
              <a:alpha val="8000"/>
            </a:srgbClr>
          </a:solidFill>
          <a:ln w="9525">
            <a:solidFill>
              <a:srgbClr val="4CAF5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5" name="Text 39"/>
          <p:cNvSpPr/>
          <p:nvPr/>
        </p:nvSpPr>
        <p:spPr>
          <a:xfrm>
            <a:off x="5215384" y="3170932"/>
            <a:ext cx="3433974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900"/>
              </a:spcAft>
              <a:buNone/>
            </a:pPr>
            <a:r>
              <a:rPr lang="en-US" sz="825" b="1" dirty="0">
                <a:solidFill>
                  <a:srgbClr val="4CAF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SECURITY</a:t>
            </a:r>
            <a:endParaRPr lang="en-US" sz="825" dirty="0"/>
          </a:p>
        </p:txBody>
      </p:sp>
      <p:sp>
        <p:nvSpPr>
          <p:cNvPr id="46" name="Text 40"/>
          <p:cNvSpPr/>
          <p:nvPr/>
        </p:nvSpPr>
        <p:spPr>
          <a:xfrm>
            <a:off x="5215384" y="3431828"/>
            <a:ext cx="3433974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8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🔐 Role-Based Access Control</a:t>
            </a:r>
            <a:endParaRPr lang="en-US" sz="825" dirty="0"/>
          </a:p>
        </p:txBody>
      </p:sp>
      <p:sp>
        <p:nvSpPr>
          <p:cNvPr id="47" name="Text 41"/>
          <p:cNvSpPr/>
          <p:nvPr/>
        </p:nvSpPr>
        <p:spPr>
          <a:xfrm>
            <a:off x="5215384" y="3635573"/>
            <a:ext cx="3433974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8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🔐 API Key Management</a:t>
            </a:r>
            <a:endParaRPr lang="en-US" sz="825" dirty="0"/>
          </a:p>
        </p:txBody>
      </p:sp>
      <p:sp>
        <p:nvSpPr>
          <p:cNvPr id="48" name="Text 42"/>
          <p:cNvSpPr/>
          <p:nvPr/>
        </p:nvSpPr>
        <p:spPr>
          <a:xfrm>
            <a:off x="5215384" y="3839319"/>
            <a:ext cx="3433974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8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🔐 Data Encryption AES-256</a:t>
            </a:r>
            <a:endParaRPr lang="en-US" sz="825" dirty="0"/>
          </a:p>
        </p:txBody>
      </p:sp>
      <p:sp>
        <p:nvSpPr>
          <p:cNvPr id="49" name="Text 43"/>
          <p:cNvSpPr/>
          <p:nvPr/>
        </p:nvSpPr>
        <p:spPr>
          <a:xfrm>
            <a:off x="5215384" y="4043065"/>
            <a:ext cx="3433974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8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🔐 Audit Logging</a:t>
            </a:r>
            <a:endParaRPr lang="en-US" sz="8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rasterized-gradient-1539f4c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62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76250" y="266700"/>
            <a:ext cx="4284536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5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AgriTech Integrations</a:t>
            </a:r>
            <a:endParaRPr lang="en-US" sz="2550" dirty="0"/>
          </a:p>
        </p:txBody>
      </p:sp>
      <p:sp>
        <p:nvSpPr>
          <p:cNvPr id="4" name="Text 1"/>
          <p:cNvSpPr/>
          <p:nvPr/>
        </p:nvSpPr>
        <p:spPr>
          <a:xfrm>
            <a:off x="476250" y="704850"/>
            <a:ext cx="762000" cy="38100"/>
          </a:xfrm>
          <a:prstGeom prst="rect">
            <a:avLst/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381000" y="1692771"/>
            <a:ext cx="4891980" cy="782836"/>
          </a:xfrm>
          <a:prstGeom prst="roundRect">
            <a:avLst>
              <a:gd name="adj" fmla="val 12167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3"/>
          <p:cNvSpPr/>
          <p:nvPr/>
        </p:nvSpPr>
        <p:spPr>
          <a:xfrm>
            <a:off x="400050" y="1692771"/>
            <a:ext cx="0" cy="782836"/>
          </a:xfrm>
          <a:prstGeom prst="line">
            <a:avLst/>
          </a:prstGeom>
          <a:noFill/>
          <a:ln w="38100">
            <a:solidFill>
              <a:srgbClr val="1A5A3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Text 4"/>
          <p:cNvSpPr/>
          <p:nvPr/>
        </p:nvSpPr>
        <p:spPr>
          <a:xfrm>
            <a:off x="571500" y="1845171"/>
            <a:ext cx="464006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IoT &amp; Sensor Networks</a:t>
            </a:r>
            <a:endParaRPr lang="en-US" sz="975" dirty="0"/>
          </a:p>
        </p:txBody>
      </p:sp>
      <p:sp>
        <p:nvSpPr>
          <p:cNvPr id="8" name="Text 5"/>
          <p:cNvSpPr/>
          <p:nvPr/>
        </p:nvSpPr>
        <p:spPr>
          <a:xfrm>
            <a:off x="571500" y="2094607"/>
            <a:ext cx="744289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676275" y="2142232"/>
            <a:ext cx="54543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Soil Sensors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1372939" y="2094607"/>
            <a:ext cx="938510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1477714" y="2142232"/>
            <a:ext cx="74353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Weather Stations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2368600" y="2094607"/>
            <a:ext cx="516731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0"/>
          <p:cNvSpPr/>
          <p:nvPr/>
        </p:nvSpPr>
        <p:spPr>
          <a:xfrm>
            <a:off x="2473375" y="2142232"/>
            <a:ext cx="31332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Drones</a:t>
            </a:r>
            <a:endParaRPr lang="en-US" sz="750" dirty="0"/>
          </a:p>
        </p:txBody>
      </p:sp>
      <p:sp>
        <p:nvSpPr>
          <p:cNvPr id="14" name="Text 11"/>
          <p:cNvSpPr/>
          <p:nvPr/>
        </p:nvSpPr>
        <p:spPr>
          <a:xfrm>
            <a:off x="2942481" y="2094607"/>
            <a:ext cx="802481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2"/>
          <p:cNvSpPr/>
          <p:nvPr/>
        </p:nvSpPr>
        <p:spPr>
          <a:xfrm>
            <a:off x="3047256" y="2142232"/>
            <a:ext cx="6047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GPS Trackers</a:t>
            </a:r>
            <a:endParaRPr lang="en-US" sz="750" dirty="0"/>
          </a:p>
        </p:txBody>
      </p:sp>
      <p:sp>
        <p:nvSpPr>
          <p:cNvPr id="16" name="Text 13"/>
          <p:cNvSpPr/>
          <p:nvPr/>
        </p:nvSpPr>
        <p:spPr>
          <a:xfrm>
            <a:off x="3802112" y="2094607"/>
            <a:ext cx="860673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4"/>
          <p:cNvSpPr/>
          <p:nvPr/>
        </p:nvSpPr>
        <p:spPr>
          <a:xfrm>
            <a:off x="3906887" y="2142232"/>
            <a:ext cx="66414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Smart Irrigation</a:t>
            </a:r>
            <a:endParaRPr lang="en-US" sz="750" dirty="0"/>
          </a:p>
        </p:txBody>
      </p:sp>
      <p:sp>
        <p:nvSpPr>
          <p:cNvPr id="18" name="Text 15"/>
          <p:cNvSpPr/>
          <p:nvPr/>
        </p:nvSpPr>
        <p:spPr>
          <a:xfrm>
            <a:off x="381000" y="2608957"/>
            <a:ext cx="4891980" cy="782836"/>
          </a:xfrm>
          <a:prstGeom prst="roundRect">
            <a:avLst>
              <a:gd name="adj" fmla="val 12167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Shape 16"/>
          <p:cNvSpPr/>
          <p:nvPr/>
        </p:nvSpPr>
        <p:spPr>
          <a:xfrm>
            <a:off x="400050" y="2608957"/>
            <a:ext cx="0" cy="782836"/>
          </a:xfrm>
          <a:prstGeom prst="line">
            <a:avLst/>
          </a:prstGeom>
          <a:noFill/>
          <a:ln w="381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0" name="Text 17"/>
          <p:cNvSpPr/>
          <p:nvPr/>
        </p:nvSpPr>
        <p:spPr>
          <a:xfrm>
            <a:off x="571500" y="2761357"/>
            <a:ext cx="464006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External Data Services</a:t>
            </a:r>
            <a:endParaRPr lang="en-US" sz="975" dirty="0"/>
          </a:p>
        </p:txBody>
      </p:sp>
      <p:sp>
        <p:nvSpPr>
          <p:cNvPr id="21" name="Text 18"/>
          <p:cNvSpPr/>
          <p:nvPr/>
        </p:nvSpPr>
        <p:spPr>
          <a:xfrm>
            <a:off x="571500" y="3010793"/>
            <a:ext cx="790277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19"/>
          <p:cNvSpPr/>
          <p:nvPr/>
        </p:nvSpPr>
        <p:spPr>
          <a:xfrm>
            <a:off x="676275" y="3058418"/>
            <a:ext cx="59234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Weather APIs</a:t>
            </a:r>
            <a:endParaRPr lang="en-US" sz="750" dirty="0"/>
          </a:p>
        </p:txBody>
      </p:sp>
      <p:sp>
        <p:nvSpPr>
          <p:cNvPr id="23" name="Text 20"/>
          <p:cNvSpPr/>
          <p:nvPr/>
        </p:nvSpPr>
        <p:spPr>
          <a:xfrm>
            <a:off x="1418927" y="3010793"/>
            <a:ext cx="919014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21"/>
          <p:cNvSpPr/>
          <p:nvPr/>
        </p:nvSpPr>
        <p:spPr>
          <a:xfrm>
            <a:off x="1523702" y="3058418"/>
            <a:ext cx="72365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Satellite Imagery</a:t>
            </a:r>
            <a:endParaRPr lang="en-US" sz="750" dirty="0"/>
          </a:p>
        </p:txBody>
      </p:sp>
      <p:sp>
        <p:nvSpPr>
          <p:cNvPr id="25" name="Text 22"/>
          <p:cNvSpPr/>
          <p:nvPr/>
        </p:nvSpPr>
        <p:spPr>
          <a:xfrm>
            <a:off x="2395091" y="3010793"/>
            <a:ext cx="791766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3"/>
          <p:cNvSpPr/>
          <p:nvPr/>
        </p:nvSpPr>
        <p:spPr>
          <a:xfrm>
            <a:off x="2499866" y="3058418"/>
            <a:ext cx="59386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Market Prices</a:t>
            </a:r>
            <a:endParaRPr lang="en-US" sz="750" dirty="0"/>
          </a:p>
        </p:txBody>
      </p:sp>
      <p:sp>
        <p:nvSpPr>
          <p:cNvPr id="27" name="Text 24"/>
          <p:cNvSpPr/>
          <p:nvPr/>
        </p:nvSpPr>
        <p:spPr>
          <a:xfrm>
            <a:off x="3244007" y="3010793"/>
            <a:ext cx="918865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8" name="Text 25"/>
          <p:cNvSpPr/>
          <p:nvPr/>
        </p:nvSpPr>
        <p:spPr>
          <a:xfrm>
            <a:off x="3348782" y="3058418"/>
            <a:ext cx="72350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Commodity Data</a:t>
            </a:r>
            <a:endParaRPr lang="en-US" sz="750" dirty="0"/>
          </a:p>
        </p:txBody>
      </p:sp>
      <p:sp>
        <p:nvSpPr>
          <p:cNvPr id="29" name="Text 26"/>
          <p:cNvSpPr/>
          <p:nvPr/>
        </p:nvSpPr>
        <p:spPr>
          <a:xfrm>
            <a:off x="381000" y="3525143"/>
            <a:ext cx="4891980" cy="782836"/>
          </a:xfrm>
          <a:prstGeom prst="roundRect">
            <a:avLst>
              <a:gd name="adj" fmla="val 12167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Shape 27"/>
          <p:cNvSpPr/>
          <p:nvPr/>
        </p:nvSpPr>
        <p:spPr>
          <a:xfrm>
            <a:off x="400050" y="3525143"/>
            <a:ext cx="0" cy="782836"/>
          </a:xfrm>
          <a:prstGeom prst="line">
            <a:avLst/>
          </a:prstGeom>
          <a:noFill/>
          <a:ln w="38100">
            <a:solidFill>
              <a:srgbClr val="1A5A3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1" name="Text 28"/>
          <p:cNvSpPr/>
          <p:nvPr/>
        </p:nvSpPr>
        <p:spPr>
          <a:xfrm>
            <a:off x="571500" y="3677543"/>
            <a:ext cx="464006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Enterprise Systems</a:t>
            </a:r>
            <a:endParaRPr lang="en-US" sz="975" dirty="0"/>
          </a:p>
        </p:txBody>
      </p:sp>
      <p:sp>
        <p:nvSpPr>
          <p:cNvPr id="32" name="Text 29"/>
          <p:cNvSpPr/>
          <p:nvPr/>
        </p:nvSpPr>
        <p:spPr>
          <a:xfrm>
            <a:off x="571500" y="3926979"/>
            <a:ext cx="795338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3" name="Text 30"/>
          <p:cNvSpPr/>
          <p:nvPr/>
        </p:nvSpPr>
        <p:spPr>
          <a:xfrm>
            <a:off x="676275" y="3974604"/>
            <a:ext cx="59750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ERP Systems</a:t>
            </a:r>
            <a:endParaRPr lang="en-US" sz="750" dirty="0"/>
          </a:p>
        </p:txBody>
      </p:sp>
      <p:sp>
        <p:nvSpPr>
          <p:cNvPr id="34" name="Text 31"/>
          <p:cNvSpPr/>
          <p:nvPr/>
        </p:nvSpPr>
        <p:spPr>
          <a:xfrm>
            <a:off x="1423988" y="3926979"/>
            <a:ext cx="680889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Text 32"/>
          <p:cNvSpPr/>
          <p:nvPr/>
        </p:nvSpPr>
        <p:spPr>
          <a:xfrm>
            <a:off x="1528763" y="3974604"/>
            <a:ext cx="48076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Accounting</a:t>
            </a:r>
            <a:endParaRPr lang="en-US" sz="750" dirty="0"/>
          </a:p>
        </p:txBody>
      </p:sp>
      <p:sp>
        <p:nvSpPr>
          <p:cNvPr id="36" name="Text 33"/>
          <p:cNvSpPr/>
          <p:nvPr/>
        </p:nvSpPr>
        <p:spPr>
          <a:xfrm>
            <a:off x="2162026" y="3926979"/>
            <a:ext cx="426541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7" name="Text 34"/>
          <p:cNvSpPr/>
          <p:nvPr/>
        </p:nvSpPr>
        <p:spPr>
          <a:xfrm>
            <a:off x="2266801" y="3974604"/>
            <a:ext cx="22133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CRM</a:t>
            </a:r>
            <a:endParaRPr lang="en-US" sz="750" dirty="0"/>
          </a:p>
        </p:txBody>
      </p:sp>
      <p:sp>
        <p:nvSpPr>
          <p:cNvPr id="38" name="Text 35"/>
          <p:cNvSpPr/>
          <p:nvPr/>
        </p:nvSpPr>
        <p:spPr>
          <a:xfrm>
            <a:off x="2645718" y="3926979"/>
            <a:ext cx="749498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9" name="Text 36"/>
          <p:cNvSpPr/>
          <p:nvPr/>
        </p:nvSpPr>
        <p:spPr>
          <a:xfrm>
            <a:off x="2750493" y="3974604"/>
            <a:ext cx="550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E-commerce</a:t>
            </a:r>
            <a:endParaRPr lang="en-US" sz="750" dirty="0"/>
          </a:p>
        </p:txBody>
      </p:sp>
      <p:sp>
        <p:nvSpPr>
          <p:cNvPr id="40" name="Text 37"/>
          <p:cNvSpPr/>
          <p:nvPr/>
        </p:nvSpPr>
        <p:spPr>
          <a:xfrm>
            <a:off x="3452366" y="3926979"/>
            <a:ext cx="776139" cy="228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C8D8D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1" name="Text 38"/>
          <p:cNvSpPr/>
          <p:nvPr/>
        </p:nvSpPr>
        <p:spPr>
          <a:xfrm>
            <a:off x="3557141" y="3974604"/>
            <a:ext cx="57792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Banking APIs</a:t>
            </a:r>
            <a:endParaRPr lang="en-US" sz="750" dirty="0"/>
          </a:p>
        </p:txBody>
      </p:sp>
      <p:sp>
        <p:nvSpPr>
          <p:cNvPr id="42" name="Text 39"/>
          <p:cNvSpPr/>
          <p:nvPr/>
        </p:nvSpPr>
        <p:spPr>
          <a:xfrm>
            <a:off x="5501580" y="1468189"/>
            <a:ext cx="3261420" cy="2030164"/>
          </a:xfrm>
          <a:prstGeom prst="roundRect">
            <a:avLst>
              <a:gd name="adj" fmla="val 5630"/>
            </a:avLst>
          </a:prstGeom>
          <a:solidFill>
            <a:srgbClr val="1A5A3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3" name="Text 40"/>
          <p:cNvSpPr/>
          <p:nvPr/>
        </p:nvSpPr>
        <p:spPr>
          <a:xfrm>
            <a:off x="5692080" y="1658689"/>
            <a:ext cx="293802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1050"/>
              </a:spcAft>
              <a:buNone/>
            </a:pPr>
            <a:r>
              <a:rPr lang="en-US" sz="900" b="1" dirty="0">
                <a:solidFill>
                  <a:srgbClr val="90EE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INTEGRATION FEATURES</a:t>
            </a:r>
            <a:endParaRPr lang="en-US" sz="900" dirty="0"/>
          </a:p>
        </p:txBody>
      </p:sp>
      <p:sp>
        <p:nvSpPr>
          <p:cNvPr id="44" name="Text 41"/>
          <p:cNvSpPr/>
          <p:nvPr/>
        </p:nvSpPr>
        <p:spPr>
          <a:xfrm>
            <a:off x="5692080" y="1952030"/>
            <a:ext cx="29380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9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 Pre-built connectors library</a:t>
            </a:r>
            <a:endParaRPr lang="en-US" sz="825" dirty="0"/>
          </a:p>
        </p:txBody>
      </p:sp>
      <p:sp>
        <p:nvSpPr>
          <p:cNvPr id="45" name="Text 42"/>
          <p:cNvSpPr/>
          <p:nvPr/>
        </p:nvSpPr>
        <p:spPr>
          <a:xfrm>
            <a:off x="5692080" y="2193875"/>
            <a:ext cx="29380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9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 Custom adapter framework</a:t>
            </a:r>
            <a:endParaRPr lang="en-US" sz="825" dirty="0"/>
          </a:p>
        </p:txBody>
      </p:sp>
      <p:sp>
        <p:nvSpPr>
          <p:cNvPr id="46" name="Text 43"/>
          <p:cNvSpPr/>
          <p:nvPr/>
        </p:nvSpPr>
        <p:spPr>
          <a:xfrm>
            <a:off x="5692080" y="2435721"/>
            <a:ext cx="29380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9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 Real-time data streaming</a:t>
            </a:r>
            <a:endParaRPr lang="en-US" sz="825" dirty="0"/>
          </a:p>
        </p:txBody>
      </p:sp>
      <p:sp>
        <p:nvSpPr>
          <p:cNvPr id="47" name="Text 44"/>
          <p:cNvSpPr/>
          <p:nvPr/>
        </p:nvSpPr>
        <p:spPr>
          <a:xfrm>
            <a:off x="5692080" y="2677567"/>
            <a:ext cx="29380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9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 Batch data processing</a:t>
            </a:r>
            <a:endParaRPr lang="en-US" sz="825" dirty="0"/>
          </a:p>
        </p:txBody>
      </p:sp>
      <p:sp>
        <p:nvSpPr>
          <p:cNvPr id="48" name="Text 45"/>
          <p:cNvSpPr/>
          <p:nvPr/>
        </p:nvSpPr>
        <p:spPr>
          <a:xfrm>
            <a:off x="5692080" y="2919413"/>
            <a:ext cx="29380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9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 Error handling &amp; retry</a:t>
            </a:r>
            <a:endParaRPr lang="en-US" sz="825" dirty="0"/>
          </a:p>
        </p:txBody>
      </p:sp>
      <p:sp>
        <p:nvSpPr>
          <p:cNvPr id="49" name="Text 46"/>
          <p:cNvSpPr/>
          <p:nvPr/>
        </p:nvSpPr>
        <p:spPr>
          <a:xfrm>
            <a:off x="5692080" y="3161258"/>
            <a:ext cx="29380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9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 Data transformation tools</a:t>
            </a:r>
            <a:endParaRPr lang="en-US" sz="825" dirty="0"/>
          </a:p>
        </p:txBody>
      </p:sp>
      <p:sp>
        <p:nvSpPr>
          <p:cNvPr id="50" name="Text 47"/>
          <p:cNvSpPr/>
          <p:nvPr/>
        </p:nvSpPr>
        <p:spPr>
          <a:xfrm>
            <a:off x="5501580" y="3631704"/>
            <a:ext cx="3261420" cy="900857"/>
          </a:xfrm>
          <a:prstGeom prst="roundRect">
            <a:avLst>
              <a:gd name="adj" fmla="val 12688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1" name="Text 48"/>
          <p:cNvSpPr/>
          <p:nvPr/>
        </p:nvSpPr>
        <p:spPr>
          <a:xfrm>
            <a:off x="5643845" y="3803154"/>
            <a:ext cx="2976890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940"/>
              </a:lnSpc>
              <a:spcAft>
                <a:spcPts val="300"/>
              </a:spcAft>
              <a:buNone/>
            </a:pPr>
            <a:r>
              <a:rPr lang="en-US" sz="210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50+</a:t>
            </a:r>
            <a:endParaRPr lang="en-US" sz="2100" dirty="0"/>
          </a:p>
        </p:txBody>
      </p:sp>
      <p:sp>
        <p:nvSpPr>
          <p:cNvPr id="52" name="Text 49"/>
          <p:cNvSpPr/>
          <p:nvPr/>
        </p:nvSpPr>
        <p:spPr>
          <a:xfrm>
            <a:off x="5643845" y="4214515"/>
            <a:ext cx="297689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buNone/>
            </a:pPr>
            <a:r>
              <a:rPr lang="en-US" sz="825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Pre-built Integrations</a:t>
            </a:r>
            <a:endParaRPr lang="en-US" sz="8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rasterized-gradient-5e41aa7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62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76250" y="266700"/>
            <a:ext cx="4614863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550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Why NextBusiness Platform?</a:t>
            </a:r>
            <a:endParaRPr lang="en-US" sz="2550" dirty="0"/>
          </a:p>
        </p:txBody>
      </p:sp>
      <p:sp>
        <p:nvSpPr>
          <p:cNvPr id="4" name="Text 1"/>
          <p:cNvSpPr/>
          <p:nvPr/>
        </p:nvSpPr>
        <p:spPr>
          <a:xfrm>
            <a:off x="476250" y="704850"/>
            <a:ext cx="762000" cy="38100"/>
          </a:xfrm>
          <a:prstGeom prst="rect">
            <a:avLst/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381000" y="1955006"/>
            <a:ext cx="1966912" cy="2014538"/>
          </a:xfrm>
          <a:prstGeom prst="roundRect">
            <a:avLst>
              <a:gd name="adj" fmla="val 6780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3"/>
          <p:cNvSpPr/>
          <p:nvPr/>
        </p:nvSpPr>
        <p:spPr>
          <a:xfrm>
            <a:off x="381000" y="1978819"/>
            <a:ext cx="1966912" cy="0"/>
          </a:xfrm>
          <a:prstGeom prst="line">
            <a:avLst/>
          </a:prstGeom>
          <a:noFill/>
          <a:ln w="47625">
            <a:solidFill>
              <a:srgbClr val="1A5A3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Text 4"/>
          <p:cNvSpPr/>
          <p:nvPr/>
        </p:nvSpPr>
        <p:spPr>
          <a:xfrm>
            <a:off x="571500" y="2193131"/>
            <a:ext cx="419100" cy="419100"/>
          </a:xfrm>
          <a:prstGeom prst="roundRect">
            <a:avLst>
              <a:gd name="adj" fmla="val 22727"/>
            </a:avLst>
          </a:prstGeom>
          <a:solidFill>
            <a:srgbClr val="1A5A3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662136" y="2269331"/>
            <a:ext cx="24258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🔓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571500" y="2878931"/>
            <a:ext cx="161763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Full Source Code</a:t>
            </a:r>
            <a:endParaRPr lang="en-US" sz="1125" dirty="0"/>
          </a:p>
        </p:txBody>
      </p:sp>
      <p:sp>
        <p:nvSpPr>
          <p:cNvPr id="10" name="Text 7"/>
          <p:cNvSpPr/>
          <p:nvPr/>
        </p:nvSpPr>
        <p:spPr>
          <a:xfrm>
            <a:off x="571500" y="3307556"/>
            <a:ext cx="1617631" cy="47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8"/>
              </a:lnSpc>
              <a:buNone/>
            </a:pPr>
            <a:r>
              <a:rPr lang="en-US" sz="825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Complete ownership. Customize and extend without vendor limitations.</a:t>
            </a:r>
            <a:endParaRPr lang="en-US" sz="825" dirty="0"/>
          </a:p>
        </p:txBody>
      </p:sp>
      <p:sp>
        <p:nvSpPr>
          <p:cNvPr id="11" name="Text 8"/>
          <p:cNvSpPr/>
          <p:nvPr/>
        </p:nvSpPr>
        <p:spPr>
          <a:xfrm>
            <a:off x="2519363" y="1955006"/>
            <a:ext cx="1966912" cy="2014538"/>
          </a:xfrm>
          <a:prstGeom prst="roundRect">
            <a:avLst>
              <a:gd name="adj" fmla="val 6780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9"/>
          <p:cNvSpPr/>
          <p:nvPr/>
        </p:nvSpPr>
        <p:spPr>
          <a:xfrm>
            <a:off x="2519363" y="1978819"/>
            <a:ext cx="1966912" cy="0"/>
          </a:xfrm>
          <a:prstGeom prst="line">
            <a:avLst/>
          </a:prstGeom>
          <a:noFill/>
          <a:ln w="47625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3" name="Text 10"/>
          <p:cNvSpPr/>
          <p:nvPr/>
        </p:nvSpPr>
        <p:spPr>
          <a:xfrm>
            <a:off x="2709863" y="2193131"/>
            <a:ext cx="419100" cy="419100"/>
          </a:xfrm>
          <a:prstGeom prst="roundRect">
            <a:avLst>
              <a:gd name="adj" fmla="val 22727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2800499" y="2269331"/>
            <a:ext cx="24258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🌾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2709863" y="2878931"/>
            <a:ext cx="161763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AgriTech Ready</a:t>
            </a:r>
            <a:endParaRPr lang="en-US" sz="1125" dirty="0"/>
          </a:p>
        </p:txBody>
      </p:sp>
      <p:sp>
        <p:nvSpPr>
          <p:cNvPr id="16" name="Text 13"/>
          <p:cNvSpPr/>
          <p:nvPr/>
        </p:nvSpPr>
        <p:spPr>
          <a:xfrm>
            <a:off x="2709863" y="3307556"/>
            <a:ext cx="1617631" cy="47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8"/>
              </a:lnSpc>
              <a:buNone/>
            </a:pPr>
            <a:r>
              <a:rPr lang="en-US" sz="825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Built-in modules for farm operations, crop management, and risk assessment.</a:t>
            </a:r>
            <a:endParaRPr lang="en-US" sz="825" dirty="0"/>
          </a:p>
        </p:txBody>
      </p:sp>
      <p:sp>
        <p:nvSpPr>
          <p:cNvPr id="17" name="Text 14"/>
          <p:cNvSpPr/>
          <p:nvPr/>
        </p:nvSpPr>
        <p:spPr>
          <a:xfrm>
            <a:off x="4657725" y="1955006"/>
            <a:ext cx="1966912" cy="2014538"/>
          </a:xfrm>
          <a:prstGeom prst="roundRect">
            <a:avLst>
              <a:gd name="adj" fmla="val 6780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5"/>
          <p:cNvSpPr/>
          <p:nvPr/>
        </p:nvSpPr>
        <p:spPr>
          <a:xfrm>
            <a:off x="4657725" y="1978819"/>
            <a:ext cx="1966912" cy="0"/>
          </a:xfrm>
          <a:prstGeom prst="line">
            <a:avLst/>
          </a:prstGeom>
          <a:noFill/>
          <a:ln w="47625">
            <a:solidFill>
              <a:srgbClr val="1A5A3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9" name="Text 16"/>
          <p:cNvSpPr/>
          <p:nvPr/>
        </p:nvSpPr>
        <p:spPr>
          <a:xfrm>
            <a:off x="4848225" y="2193131"/>
            <a:ext cx="419100" cy="419100"/>
          </a:xfrm>
          <a:prstGeom prst="roundRect">
            <a:avLst>
              <a:gd name="adj" fmla="val 22727"/>
            </a:avLst>
          </a:prstGeom>
          <a:solidFill>
            <a:srgbClr val="1A5A3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7"/>
          <p:cNvSpPr/>
          <p:nvPr/>
        </p:nvSpPr>
        <p:spPr>
          <a:xfrm>
            <a:off x="4938861" y="2269331"/>
            <a:ext cx="24258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⚡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4848225" y="2878931"/>
            <a:ext cx="161763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Developer First</a:t>
            </a:r>
            <a:endParaRPr lang="en-US" sz="1125" dirty="0"/>
          </a:p>
        </p:txBody>
      </p:sp>
      <p:sp>
        <p:nvSpPr>
          <p:cNvPr id="22" name="Text 19"/>
          <p:cNvSpPr/>
          <p:nvPr/>
        </p:nvSpPr>
        <p:spPr>
          <a:xfrm>
            <a:off x="4848225" y="3307556"/>
            <a:ext cx="1617631" cy="47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8"/>
              </a:lnSpc>
              <a:buNone/>
            </a:pPr>
            <a:r>
              <a:rPr lang="en-US" sz="825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Clean APIs, comprehensive docs, SDK libraries, and plugin architecture.</a:t>
            </a:r>
            <a:endParaRPr lang="en-US" sz="825" dirty="0"/>
          </a:p>
        </p:txBody>
      </p:sp>
      <p:sp>
        <p:nvSpPr>
          <p:cNvPr id="23" name="Text 20"/>
          <p:cNvSpPr/>
          <p:nvPr/>
        </p:nvSpPr>
        <p:spPr>
          <a:xfrm>
            <a:off x="6796088" y="2033588"/>
            <a:ext cx="1966912" cy="1857375"/>
          </a:xfrm>
          <a:prstGeom prst="roundRect">
            <a:avLst>
              <a:gd name="adj" fmla="val 7179"/>
            </a:avLst>
          </a:prstGeom>
          <a:solidFill>
            <a:srgbClr val="F0F7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Shape 21"/>
          <p:cNvSpPr/>
          <p:nvPr/>
        </p:nvSpPr>
        <p:spPr>
          <a:xfrm>
            <a:off x="6796088" y="2057400"/>
            <a:ext cx="1966913" cy="0"/>
          </a:xfrm>
          <a:prstGeom prst="line">
            <a:avLst/>
          </a:prstGeom>
          <a:noFill/>
          <a:ln w="47625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5" name="Text 22"/>
          <p:cNvSpPr/>
          <p:nvPr/>
        </p:nvSpPr>
        <p:spPr>
          <a:xfrm>
            <a:off x="6986588" y="2271713"/>
            <a:ext cx="419100" cy="419100"/>
          </a:xfrm>
          <a:prstGeom prst="roundRect">
            <a:avLst>
              <a:gd name="adj" fmla="val 22727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3"/>
          <p:cNvSpPr/>
          <p:nvPr/>
        </p:nvSpPr>
        <p:spPr>
          <a:xfrm>
            <a:off x="7077224" y="2347913"/>
            <a:ext cx="24258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🌍</a:t>
            </a:r>
            <a:endParaRPr lang="en-US" sz="1500" dirty="0"/>
          </a:p>
        </p:txBody>
      </p:sp>
      <p:sp>
        <p:nvSpPr>
          <p:cNvPr id="27" name="Text 24"/>
          <p:cNvSpPr/>
          <p:nvPr/>
        </p:nvSpPr>
        <p:spPr>
          <a:xfrm>
            <a:off x="6986588" y="2957513"/>
            <a:ext cx="161763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1A5A3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Eco-Friendly Tech</a:t>
            </a:r>
            <a:endParaRPr lang="en-US" sz="1125" dirty="0"/>
          </a:p>
        </p:txBody>
      </p:sp>
      <p:sp>
        <p:nvSpPr>
          <p:cNvPr id="28" name="Text 25"/>
          <p:cNvSpPr/>
          <p:nvPr/>
        </p:nvSpPr>
        <p:spPr>
          <a:xfrm>
            <a:off x="6986588" y="3386138"/>
            <a:ext cx="1617631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8"/>
              </a:lnSpc>
              <a:buNone/>
            </a:pPr>
            <a:r>
              <a:rPr lang="en-US" sz="825" dirty="0">
                <a:solidFill>
                  <a:srgbClr val="5A7A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Support for sustainable farming and environmental compliance.</a:t>
            </a:r>
            <a:endParaRPr lang="en-US" sz="8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762000"/>
            <a:ext cx="952500" cy="952500"/>
          </a:xfrm>
          <a:prstGeom prst="roundRect">
            <a:avLst>
              <a:gd name="adj" fmla="val 96000"/>
            </a:avLst>
          </a:prstGeom>
          <a:noFill/>
          <a:ln w="19050">
            <a:solidFill>
              <a:srgbClr val="FFFFFF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667500" y="2667000"/>
            <a:ext cx="1333500" cy="1333500"/>
          </a:xfrm>
          <a:prstGeom prst="roundRect">
            <a:avLst>
              <a:gd name="adj" fmla="val 68571"/>
            </a:avLst>
          </a:prstGeom>
          <a:noFill/>
          <a:ln w="19050">
            <a:solidFill>
              <a:srgbClr val="4CAF5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2780705" y="664964"/>
            <a:ext cx="3582591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850"/>
              </a:lnSpc>
              <a:spcAft>
                <a:spcPts val="900"/>
              </a:spcAft>
              <a:buNone/>
            </a:pPr>
            <a:r>
              <a:rPr lang="en-US" sz="285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Start Building Today</a:t>
            </a:r>
            <a:endParaRPr lang="en-US" sz="2850" dirty="0"/>
          </a:p>
        </p:txBody>
      </p:sp>
      <p:sp>
        <p:nvSpPr>
          <p:cNvPr id="5" name="Text 3"/>
          <p:cNvSpPr/>
          <p:nvPr/>
        </p:nvSpPr>
        <p:spPr>
          <a:xfrm>
            <a:off x="2240280" y="1293614"/>
            <a:ext cx="466344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8"/>
              </a:lnSpc>
              <a:spcAft>
                <a:spcPts val="2400"/>
              </a:spcAft>
              <a:buNone/>
            </a:pPr>
            <a:r>
              <a:rPr lang="en-US" sz="1125" dirty="0">
                <a:solidFill>
                  <a:srgbClr val="FFFFFF">
                    <a:alpha val="85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Discover how NextBusiness Platform can accelerate your AgriTech development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2610892" y="2179439"/>
            <a:ext cx="3922216" cy="1013371"/>
          </a:xfrm>
          <a:prstGeom prst="roundRect">
            <a:avLst>
              <a:gd name="adj" fmla="val 13159"/>
            </a:avLst>
          </a:prstGeom>
          <a:solidFill>
            <a:srgbClr val="FFFFFF">
              <a:alpha val="10000"/>
            </a:srgbClr>
          </a:solidFill>
          <a:ln w="9525">
            <a:solidFill>
              <a:srgbClr val="FFFFFF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3306068" y="2417564"/>
            <a:ext cx="419133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300"/>
              </a:spcAft>
              <a:buNone/>
            </a:pPr>
            <a:r>
              <a:rPr lang="en-US" sz="900" dirty="0">
                <a:solidFill>
                  <a:srgbClr val="FFFFFF">
                    <a:alpha val="6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Website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963317" y="2768054"/>
            <a:ext cx="111849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cottonextfze.com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738836" y="2417564"/>
            <a:ext cx="33715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300"/>
              </a:spcAft>
              <a:buNone/>
            </a:pPr>
            <a:r>
              <a:rPr lang="en-US" sz="900" dirty="0">
                <a:solidFill>
                  <a:srgbClr val="FFFFFF">
                    <a:alpha val="6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Phone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364682" y="2768054"/>
            <a:ext cx="110058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+971 56 902 8693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748486" y="2417564"/>
            <a:ext cx="44084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300"/>
              </a:spcAft>
              <a:buNone/>
            </a:pPr>
            <a:r>
              <a:rPr lang="en-US" sz="900" dirty="0">
                <a:solidFill>
                  <a:srgbClr val="FFFFFF">
                    <a:alpha val="6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Location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823793" y="2768054"/>
            <a:ext cx="28721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UAE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744664" y="3573810"/>
            <a:ext cx="1654522" cy="415230"/>
          </a:xfrm>
          <a:prstGeom prst="roundRect">
            <a:avLst>
              <a:gd name="adj" fmla="val 18351"/>
            </a:avLst>
          </a:prstGeom>
          <a:solidFill>
            <a:srgbClr val="4CAF5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049464" y="3688110"/>
            <a:ext cx="1065821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Request a Demo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693810" y="4331940"/>
            <a:ext cx="175638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spcBef>
                <a:spcPts val="1500"/>
              </a:spcBef>
              <a:buNone/>
            </a:pPr>
            <a:r>
              <a:rPr lang="en-US" sz="825" dirty="0">
                <a:solidFill>
                  <a:srgbClr val="FFFFFF">
                    <a:alpha val="40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Where Technology Cultivates Growth</a:t>
            </a:r>
            <a:endParaRPr lang="en-US" sz="8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462</Words>
  <Application>Microsoft Macintosh PowerPoint</Application>
  <PresentationFormat>Προβολή στην οθόνη (16:9)</PresentationFormat>
  <Paragraphs>130</Paragraphs>
  <Slides>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monospace</vt:lpstr>
      <vt:lpstr>Segoe UI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Cottonext FZE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NextBusiness Platform - AgriTech Developer Platform</dc:title>
  <dc:subject>Enterprise ERP &amp; Business Management for Smart Agriculture</dc:subject>
  <dc:creator>Cottonext FZE</dc:creator>
  <cp:lastModifiedBy>... ....</cp:lastModifiedBy>
  <cp:revision>1</cp:revision>
  <dcterms:created xsi:type="dcterms:W3CDTF">2025-12-16T19:02:25Z</dcterms:created>
  <dcterms:modified xsi:type="dcterms:W3CDTF">2025-12-16T19:24:44Z</dcterms:modified>
</cp:coreProperties>
</file>