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442" r:id="rId2"/>
    <p:sldId id="393" r:id="rId3"/>
    <p:sldId id="417" r:id="rId4"/>
    <p:sldId id="403" r:id="rId5"/>
    <p:sldId id="411" r:id="rId6"/>
    <p:sldId id="412" r:id="rId7"/>
    <p:sldId id="413" r:id="rId8"/>
    <p:sldId id="414" r:id="rId9"/>
    <p:sldId id="415" r:id="rId10"/>
    <p:sldId id="391" r:id="rId11"/>
    <p:sldId id="404" r:id="rId12"/>
    <p:sldId id="405" r:id="rId13"/>
    <p:sldId id="406" r:id="rId14"/>
    <p:sldId id="407" r:id="rId15"/>
    <p:sldId id="408" r:id="rId16"/>
    <p:sldId id="410" r:id="rId17"/>
    <p:sldId id="418" r:id="rId18"/>
    <p:sldId id="421" r:id="rId19"/>
    <p:sldId id="434" r:id="rId20"/>
    <p:sldId id="419" r:id="rId21"/>
    <p:sldId id="420" r:id="rId22"/>
    <p:sldId id="435" r:id="rId23"/>
    <p:sldId id="409" r:id="rId24"/>
    <p:sldId id="422" r:id="rId25"/>
    <p:sldId id="423" r:id="rId26"/>
    <p:sldId id="429" r:id="rId27"/>
    <p:sldId id="424" r:id="rId28"/>
    <p:sldId id="425" r:id="rId29"/>
    <p:sldId id="426" r:id="rId30"/>
    <p:sldId id="427" r:id="rId31"/>
    <p:sldId id="428" r:id="rId32"/>
    <p:sldId id="431" r:id="rId33"/>
    <p:sldId id="432" r:id="rId34"/>
    <p:sldId id="436" r:id="rId35"/>
    <p:sldId id="437" r:id="rId36"/>
    <p:sldId id="439" r:id="rId37"/>
    <p:sldId id="440" r:id="rId38"/>
    <p:sldId id="438" r:id="rId39"/>
    <p:sldId id="441" r:id="rId40"/>
    <p:sldId id="389" r:id="rId41"/>
    <p:sldId id="3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4916" autoAdjust="0"/>
    <p:restoredTop sz="94609" autoAdjust="0"/>
  </p:normalViewPr>
  <p:slideViewPr>
    <p:cSldViewPr>
      <p:cViewPr varScale="1">
        <p:scale>
          <a:sx n="73" d="100"/>
          <a:sy n="73" d="100"/>
        </p:scale>
        <p:origin x="118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47892-B3CE-4362-A129-61B05B136A7C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EBAE-80B1-495F-AF46-BAB5FCC49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02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467C3-8670-48AC-9052-1BC9E8F2694B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D35DD-20F8-4BA9-8CFF-C63EAB831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29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1A2F5-1449-4D6C-9821-5309C1FB43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38A78-38C1-4BC5-BD0F-F003A70F97A3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114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649321"/>
            <a:ext cx="3810000" cy="5287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468439"/>
            <a:ext cx="4724400" cy="5649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108200"/>
            <a:ext cx="4724400" cy="348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649321"/>
            <a:ext cx="3810000" cy="5287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2"/>
            <a:ext cx="4724400" cy="4165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1"/>
            <a:ext cx="4110527" cy="593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204696"/>
            <a:ext cx="4267200" cy="139550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03400"/>
            <a:ext cx="4267200" cy="386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467170"/>
            <a:ext cx="4171350" cy="5469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468439"/>
            <a:ext cx="4343400" cy="5649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2108200"/>
            <a:ext cx="4343400" cy="348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0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6" y="0"/>
            <a:ext cx="4845465" cy="593969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04696"/>
            <a:ext cx="3429000" cy="170030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2108200"/>
            <a:ext cx="3429000" cy="348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2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974"/>
            <a:ext cx="4930922" cy="594093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204696"/>
            <a:ext cx="3429000" cy="170030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2108200"/>
            <a:ext cx="3429000" cy="348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2"/>
            <a:ext cx="7620000" cy="4165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891089"/>
            <a:ext cx="1508698" cy="42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2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8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5941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3"/>
            <a:ext cx="9144001" cy="594517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0" y="-153940"/>
            <a:ext cx="9167091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295401"/>
            <a:ext cx="9144000" cy="18287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5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0" y="-153940"/>
            <a:ext cx="9167091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title="decorativ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2640219"/>
            <a:ext cx="1699490" cy="3328052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0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0" y="-153940"/>
            <a:ext cx="9167091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2639618"/>
            <a:ext cx="2004295" cy="3302445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5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0" y="-153940"/>
            <a:ext cx="9167091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title="decorativ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2" y="2717799"/>
            <a:ext cx="2345829" cy="3224263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0" y="-153940"/>
            <a:ext cx="9167091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4849" y="1397000"/>
            <a:ext cx="4033212" cy="44411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3614" y="1397000"/>
            <a:ext cx="4033212" cy="44411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886200" cy="4063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2"/>
            <a:ext cx="3810000" cy="4063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title="decorativ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891089"/>
            <a:ext cx="1508698" cy="4234488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0" y="-153940"/>
            <a:ext cx="9167091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4849" y="1397000"/>
            <a:ext cx="4033212" cy="44411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3614" y="1397000"/>
            <a:ext cx="4033212" cy="44411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886200" cy="4063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2"/>
            <a:ext cx="3810000" cy="4063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3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65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5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48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3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3208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3911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65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73D1A-6FDF-499C-B3FE-B45DCB3776E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2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1034717"/>
            <a:ext cx="9144000" cy="4891335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4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4694" y="371472"/>
            <a:ext cx="8675077" cy="186568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24694" y="2376640"/>
            <a:ext cx="4357077" cy="33644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875527" y="2376641"/>
            <a:ext cx="4024243" cy="3364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356351"/>
            <a:ext cx="4495800" cy="3492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1034717"/>
            <a:ext cx="9144000" cy="4891335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4496"/>
            <a:ext cx="9144000" cy="658905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5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5941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3"/>
            <a:ext cx="9144001" cy="594517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0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hood1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90" y="3158461"/>
            <a:ext cx="2682811" cy="280981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6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2" y="1092201"/>
            <a:ext cx="3837061" cy="4845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468439"/>
            <a:ext cx="4724400" cy="5649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108200"/>
            <a:ext cx="4724400" cy="348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2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2" y="1092201"/>
            <a:ext cx="3837061" cy="4845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5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2"/>
            <a:ext cx="4724400" cy="4165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5102370"/>
            <a:ext cx="1517012" cy="8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6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5949887"/>
            <a:ext cx="9151305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1" y="5993449"/>
            <a:ext cx="1320709" cy="81502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5949887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/>
        </p:nvSpPr>
        <p:spPr>
          <a:xfrm>
            <a:off x="165902" y="6223995"/>
            <a:ext cx="2133600" cy="3661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3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quality.virginia.gov/" TargetMode="Externa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ResultsHelp@doe.virgini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VDOE Updates for VESIS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30,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Completion Index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Year (no lagging)</a:t>
            </a:r>
          </a:p>
          <a:p>
            <a:r>
              <a:rPr lang="en-US" dirty="0" smtClean="0"/>
              <a:t>Slider Rule is in effect</a:t>
            </a:r>
          </a:p>
          <a:p>
            <a:r>
              <a:rPr lang="en-US" dirty="0" smtClean="0"/>
              <a:t>EOY and Summer SRC must be locked down sooner than August 31</a:t>
            </a:r>
            <a:r>
              <a:rPr lang="en-US" baseline="30000" dirty="0" smtClean="0"/>
              <a:t>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Year On-Time Graduation Rate cohort </a:t>
            </a:r>
          </a:p>
          <a:p>
            <a:pPr lvl="1"/>
            <a:r>
              <a:rPr lang="en-US" dirty="0" smtClean="0"/>
              <a:t>Carry over students may be in GCI but not Dropout Rate</a:t>
            </a:r>
          </a:p>
          <a:p>
            <a:r>
              <a:rPr lang="en-US" dirty="0" smtClean="0"/>
              <a:t>Slider Rule is in effect</a:t>
            </a:r>
          </a:p>
          <a:p>
            <a:r>
              <a:rPr lang="en-US" dirty="0" smtClean="0"/>
              <a:t>Cohort Dropout Rate is not the opposite of the On-Time Grad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College, Career, Civic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used in summer of 2022 will be based on the 2022 OGR cohort</a:t>
            </a:r>
          </a:p>
          <a:p>
            <a:r>
              <a:rPr lang="en-US" dirty="0" smtClean="0"/>
              <a:t>Each student in the cohort can be counted only once</a:t>
            </a:r>
          </a:p>
          <a:p>
            <a:r>
              <a:rPr lang="en-US" dirty="0" smtClean="0"/>
              <a:t>Includes data from CTE, MSC and SRC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AP, IB and Dual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/>
              <a:t>or IB SCED Code and Credit Awarded Flag = Y on the MSC </a:t>
            </a:r>
            <a:endParaRPr lang="en-US" dirty="0" smtClean="0"/>
          </a:p>
          <a:p>
            <a:pPr lvl="8"/>
            <a:endParaRPr lang="en-US" dirty="0"/>
          </a:p>
          <a:p>
            <a:r>
              <a:rPr lang="en-US" dirty="0" smtClean="0"/>
              <a:t>Cambridge </a:t>
            </a:r>
            <a:r>
              <a:rPr lang="en-US" dirty="0" err="1"/>
              <a:t>Programme</a:t>
            </a:r>
            <a:r>
              <a:rPr lang="en-US" dirty="0"/>
              <a:t> Code = 1 or 2 on the SRC </a:t>
            </a:r>
            <a:endParaRPr lang="en-US" dirty="0" smtClean="0"/>
          </a:p>
          <a:p>
            <a:pPr lvl="8"/>
            <a:endParaRPr lang="en-US" dirty="0"/>
          </a:p>
          <a:p>
            <a:r>
              <a:rPr lang="en-US" dirty="0" smtClean="0"/>
              <a:t>Dual </a:t>
            </a:r>
            <a:r>
              <a:rPr lang="en-US" dirty="0"/>
              <a:t>Enrollment Flag and Credit Awarded Flag = Y on the MSC 	</a:t>
            </a:r>
          </a:p>
        </p:txBody>
      </p:sp>
    </p:spTree>
    <p:extLst>
      <p:ext uri="{BB962C8B-B14F-4D97-AF65-F5344CB8AC3E}">
        <p14:creationId xmlns:p14="http://schemas.microsoft.com/office/powerpoint/2010/main" val="21585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Credential and Completer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CTE </a:t>
            </a:r>
            <a:r>
              <a:rPr lang="en-US" dirty="0"/>
              <a:t>Finisher Code = 1, 2, or 5 on the SRC </a:t>
            </a:r>
            <a:endParaRPr lang="en-US" dirty="0" smtClean="0"/>
          </a:p>
          <a:p>
            <a:pPr lvl="8"/>
            <a:endParaRPr lang="en-US" dirty="0"/>
          </a:p>
          <a:p>
            <a:pPr marL="0" indent="0">
              <a:buNone/>
            </a:pPr>
            <a:r>
              <a:rPr lang="en-US" dirty="0" smtClean="0"/>
              <a:t>AND</a:t>
            </a:r>
            <a:endParaRPr lang="en-US" dirty="0" smtClean="0"/>
          </a:p>
          <a:p>
            <a:pPr lvl="8"/>
            <a:endParaRPr lang="en-US" dirty="0"/>
          </a:p>
          <a:p>
            <a:r>
              <a:rPr lang="en-US" dirty="0" smtClean="0"/>
              <a:t>Passing </a:t>
            </a:r>
            <a:r>
              <a:rPr lang="en-US" dirty="0"/>
              <a:t>Score on a CTE Credentialing Exam on the CTECC 	</a:t>
            </a:r>
          </a:p>
        </p:txBody>
      </p:sp>
    </p:spTree>
    <p:extLst>
      <p:ext uri="{BB962C8B-B14F-4D97-AF65-F5344CB8AC3E}">
        <p14:creationId xmlns:p14="http://schemas.microsoft.com/office/powerpoint/2010/main" val="3233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77200" cy="1143000"/>
          </a:xfrm>
        </p:spPr>
        <p:txBody>
          <a:bodyPr/>
          <a:lstStyle/>
          <a:p>
            <a:r>
              <a:rPr lang="en-US" dirty="0" smtClean="0"/>
              <a:t>Work-based Learning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63486"/>
            <a:ext cx="8077200" cy="4408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 the MSC, Credit Awarded Flag = Y and Work-Based </a:t>
            </a:r>
            <a:r>
              <a:rPr lang="en-US" dirty="0"/>
              <a:t>L</a:t>
            </a:r>
            <a:r>
              <a:rPr lang="en-US" dirty="0" smtClean="0"/>
              <a:t>earning Codes: </a:t>
            </a:r>
          </a:p>
          <a:p>
            <a:pPr lvl="1"/>
            <a:r>
              <a:rPr lang="en-US" dirty="0" smtClean="0"/>
              <a:t>1</a:t>
            </a:r>
            <a:r>
              <a:rPr lang="en-US" dirty="0"/>
              <a:t>= Cooperative Education</a:t>
            </a:r>
          </a:p>
          <a:p>
            <a:pPr lvl="1"/>
            <a:r>
              <a:rPr lang="en-US" dirty="0"/>
              <a:t>2= Registered Apprenticeship</a:t>
            </a:r>
          </a:p>
          <a:p>
            <a:pPr lvl="1"/>
            <a:r>
              <a:rPr lang="en-US" dirty="0"/>
              <a:t>3= Internship</a:t>
            </a:r>
          </a:p>
          <a:p>
            <a:pPr lvl="1"/>
            <a:r>
              <a:rPr lang="en-US" dirty="0" smtClean="0"/>
              <a:t>7</a:t>
            </a:r>
            <a:r>
              <a:rPr lang="en-US" dirty="0"/>
              <a:t>= Clinical </a:t>
            </a:r>
            <a:r>
              <a:rPr lang="en-US" dirty="0" smtClean="0"/>
              <a:t>Experience</a:t>
            </a:r>
            <a:endParaRPr lang="en-US" dirty="0"/>
          </a:p>
          <a:p>
            <a:pPr lvl="1"/>
            <a:r>
              <a:rPr lang="en-US" dirty="0"/>
              <a:t>9=Youth Registered </a:t>
            </a:r>
            <a:r>
              <a:rPr lang="en-US" dirty="0" smtClean="0"/>
              <a:t>Apprenticeship</a:t>
            </a:r>
          </a:p>
          <a:p>
            <a:pPr lvl="1"/>
            <a:r>
              <a:rPr lang="en-US" dirty="0" smtClean="0"/>
              <a:t>10, 11, and 12</a:t>
            </a:r>
          </a:p>
          <a:p>
            <a:pPr lvl="2"/>
            <a:r>
              <a:rPr lang="en-US" dirty="0" smtClean="0"/>
              <a:t>May be added for the 2019-2020 school year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Learning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Work-based learning code = </a:t>
            </a:r>
            <a:r>
              <a:rPr lang="en-US" dirty="0" smtClean="0"/>
              <a:t>6 and </a:t>
            </a:r>
            <a:r>
              <a:rPr lang="en-US" dirty="0"/>
              <a:t>Credit Awarded Flag = Y on the MSC </a:t>
            </a:r>
          </a:p>
          <a:p>
            <a:pPr lvl="1"/>
            <a:r>
              <a:rPr lang="en-US" dirty="0" smtClean="0"/>
              <a:t>6= Service Learning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6600" dirty="0" smtClean="0"/>
              <a:t>ESSA Calculations</a:t>
            </a:r>
            <a:endParaRPr lang="en-US" dirty="0"/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EAEAEA"/>
              </a:solidFill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5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Absenteeism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Accreditation except</a:t>
            </a:r>
          </a:p>
          <a:p>
            <a:pPr lvl="1"/>
            <a:r>
              <a:rPr lang="en-US" sz="3200" dirty="0" smtClean="0"/>
              <a:t>Division and State level rates are calculated</a:t>
            </a:r>
          </a:p>
          <a:p>
            <a:pPr lvl="1"/>
            <a:r>
              <a:rPr lang="en-US" sz="3200" dirty="0" smtClean="0"/>
              <a:t>Subgroup rates are included</a:t>
            </a:r>
          </a:p>
          <a:p>
            <a:pPr lvl="2"/>
            <a:r>
              <a:rPr lang="en-US" sz="2800" dirty="0" smtClean="0"/>
              <a:t>School</a:t>
            </a:r>
          </a:p>
          <a:p>
            <a:pPr lvl="2"/>
            <a:r>
              <a:rPr lang="en-US" sz="2800" dirty="0" smtClean="0"/>
              <a:t>Division</a:t>
            </a:r>
          </a:p>
          <a:p>
            <a:pPr lvl="2"/>
            <a:r>
              <a:rPr lang="en-US" sz="2800" dirty="0" smtClean="0"/>
              <a:t>State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3-8 Academic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Sources:  </a:t>
            </a:r>
          </a:p>
          <a:p>
            <a:pPr lvl="1"/>
            <a:r>
              <a:rPr lang="en-US" dirty="0" smtClean="0"/>
              <a:t>Test Documents</a:t>
            </a:r>
          </a:p>
          <a:p>
            <a:pPr lvl="1"/>
            <a:r>
              <a:rPr lang="en-US" dirty="0" smtClean="0"/>
              <a:t>SRC (enrolled for half the year or more)</a:t>
            </a:r>
          </a:p>
          <a:p>
            <a:r>
              <a:rPr lang="en-US" dirty="0" smtClean="0"/>
              <a:t>Pass Rates</a:t>
            </a:r>
          </a:p>
          <a:p>
            <a:r>
              <a:rPr lang="en-US" dirty="0" smtClean="0"/>
              <a:t>Participation Rates</a:t>
            </a:r>
          </a:p>
          <a:p>
            <a:r>
              <a:rPr lang="en-US" dirty="0" smtClean="0"/>
              <a:t>Growth Rates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Accreditation and ESSA calculations</a:t>
            </a:r>
          </a:p>
          <a:p>
            <a:pPr lvl="1"/>
            <a:r>
              <a:rPr lang="en-US" dirty="0" smtClean="0"/>
              <a:t>How SRC and MCS play big roles</a:t>
            </a:r>
          </a:p>
          <a:p>
            <a:r>
              <a:rPr lang="en-US" dirty="0" smtClean="0"/>
              <a:t>SRC and MSC changes for 2019-2020</a:t>
            </a:r>
          </a:p>
          <a:p>
            <a:r>
              <a:rPr lang="en-US" dirty="0" smtClean="0"/>
              <a:t>Student Behavior and Admin Response</a:t>
            </a:r>
          </a:p>
          <a:p>
            <a:r>
              <a:rPr lang="en-US" dirty="0" smtClean="0"/>
              <a:t>Topics from the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smtClean="0"/>
              <a:t>School </a:t>
            </a:r>
            <a:r>
              <a:rPr lang="en-US" dirty="0" smtClean="0"/>
              <a:t>Academic Indicators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419600"/>
          </a:xfrm>
        </p:spPr>
        <p:txBody>
          <a:bodyPr/>
          <a:lstStyle/>
          <a:p>
            <a:r>
              <a:rPr lang="en-US" dirty="0" smtClean="0"/>
              <a:t>In current year FGI cohort as graduated, completed or still enrolled</a:t>
            </a:r>
          </a:p>
          <a:p>
            <a:r>
              <a:rPr lang="en-US" dirty="0" smtClean="0"/>
              <a:t>No </a:t>
            </a:r>
            <a:r>
              <a:rPr lang="en-US" dirty="0"/>
              <a:t>S</a:t>
            </a:r>
            <a:r>
              <a:rPr lang="en-US" dirty="0" smtClean="0"/>
              <a:t>lider Rule</a:t>
            </a:r>
          </a:p>
          <a:p>
            <a:r>
              <a:rPr lang="en-US" dirty="0" smtClean="0"/>
              <a:t>Must be enrolled for half the year or more during 12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r>
              <a:rPr lang="en-US" dirty="0" smtClean="0"/>
              <a:t>year if no passing score</a:t>
            </a:r>
            <a:endParaRPr lang="en-US" dirty="0" smtClean="0"/>
          </a:p>
          <a:p>
            <a:r>
              <a:rPr lang="en-US" dirty="0" smtClean="0"/>
              <a:t>Not included if transferred in after Sept 30 of the 9</a:t>
            </a:r>
            <a:r>
              <a:rPr lang="en-US" baseline="30000" dirty="0" smtClean="0"/>
              <a:t>th</a:t>
            </a:r>
            <a:r>
              <a:rPr lang="en-US" dirty="0" smtClean="0"/>
              <a:t> grade year AND did not test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32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</a:t>
            </a:r>
            <a:r>
              <a:rPr lang="en-US" dirty="0" err="1"/>
              <a:t>Sch</a:t>
            </a:r>
            <a:r>
              <a:rPr lang="en-US" dirty="0"/>
              <a:t> Academic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3886200"/>
          </a:xfrm>
        </p:spPr>
        <p:txBody>
          <a:bodyPr/>
          <a:lstStyle/>
          <a:p>
            <a:r>
              <a:rPr lang="en-US" dirty="0"/>
              <a:t>Looks back to ensure the student took the approved test while in grades 9-12</a:t>
            </a:r>
          </a:p>
          <a:p>
            <a:pPr lvl="1"/>
            <a:r>
              <a:rPr lang="en-US" dirty="0"/>
              <a:t>English </a:t>
            </a:r>
            <a:r>
              <a:rPr lang="en-US" dirty="0">
                <a:sym typeface="Wingdings" panose="05000000000000000000" pitchFamily="2" charset="2"/>
              </a:rPr>
              <a:t> EOC Reading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Science  Biology (must be taken in 9-12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Math  </a:t>
            </a:r>
            <a:r>
              <a:rPr lang="en-US" dirty="0" err="1" smtClean="0">
                <a:sym typeface="Wingdings" panose="05000000000000000000" pitchFamily="2" charset="2"/>
              </a:rPr>
              <a:t>Alg</a:t>
            </a:r>
            <a:r>
              <a:rPr lang="en-US" dirty="0" smtClean="0">
                <a:sym typeface="Wingdings" panose="05000000000000000000" pitchFamily="2" charset="2"/>
              </a:rPr>
              <a:t> I or HS VAAP while in high school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If passed </a:t>
            </a:r>
            <a:r>
              <a:rPr lang="en-US" dirty="0" err="1" smtClean="0">
                <a:sym typeface="Wingdings" panose="05000000000000000000" pitchFamily="2" charset="2"/>
              </a:rPr>
              <a:t>Alg</a:t>
            </a:r>
            <a:r>
              <a:rPr lang="en-US" dirty="0" smtClean="0">
                <a:sym typeface="Wingdings" panose="05000000000000000000" pitchFamily="2" charset="2"/>
              </a:rPr>
              <a:t> I in MS, then took another EOC in HS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If took all EOCs in MS, then took AP, IB, SAT or ACT while in HS (and reported it as sub test 565)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Substitute Tests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524000"/>
            <a:ext cx="4038600" cy="416559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Accreditation</a:t>
            </a:r>
          </a:p>
          <a:p>
            <a:r>
              <a:rPr lang="en-US" dirty="0" smtClean="0"/>
              <a:t>Any </a:t>
            </a:r>
            <a:r>
              <a:rPr lang="en-US" dirty="0"/>
              <a:t>board-approved test can be substituted for an SOL EOC test.</a:t>
            </a:r>
          </a:p>
          <a:p>
            <a:r>
              <a:rPr lang="en-US" dirty="0"/>
              <a:t>All subjects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800600" y="1523999"/>
            <a:ext cx="4038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ESSA</a:t>
            </a:r>
          </a:p>
          <a:p>
            <a:r>
              <a:rPr lang="en-US" dirty="0" smtClean="0"/>
              <a:t>Only </a:t>
            </a:r>
            <a:r>
              <a:rPr lang="en-US" dirty="0"/>
              <a:t>AP, IB, SAT and ACT</a:t>
            </a:r>
          </a:p>
          <a:p>
            <a:r>
              <a:rPr lang="en-US" dirty="0"/>
              <a:t>Only for Math</a:t>
            </a:r>
          </a:p>
          <a:p>
            <a:r>
              <a:rPr lang="en-US" dirty="0"/>
              <a:t>Not a substitute for the EOC attempt but as a 4</a:t>
            </a:r>
            <a:r>
              <a:rPr lang="en-US" baseline="30000" dirty="0"/>
              <a:t>th</a:t>
            </a:r>
            <a:r>
              <a:rPr lang="en-US" dirty="0"/>
              <a:t> EOC math test</a:t>
            </a:r>
          </a:p>
        </p:txBody>
      </p:sp>
    </p:spTree>
    <p:extLst>
      <p:ext uri="{BB962C8B-B14F-4D97-AF65-F5344CB8AC3E}">
        <p14:creationId xmlns:p14="http://schemas.microsoft.com/office/powerpoint/2010/main" val="18587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More Information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Calculating Accreditation – </a:t>
            </a:r>
            <a:r>
              <a:rPr lang="en-US" dirty="0" smtClean="0"/>
              <a:t>available in the Instructions link of the </a:t>
            </a:r>
            <a:r>
              <a:rPr lang="en-US" dirty="0" smtClean="0">
                <a:solidFill>
                  <a:srgbClr val="0000FF"/>
                </a:solidFill>
              </a:rPr>
              <a:t>Accreditation 2017 Revised SOA</a:t>
            </a:r>
            <a:r>
              <a:rPr lang="en-US" dirty="0" smtClean="0"/>
              <a:t> application </a:t>
            </a:r>
          </a:p>
          <a:p>
            <a:endParaRPr lang="en-US" i="1" dirty="0"/>
          </a:p>
          <a:p>
            <a:r>
              <a:rPr lang="en-US" i="1" dirty="0" smtClean="0"/>
              <a:t>Calculating ESSA – </a:t>
            </a:r>
            <a:r>
              <a:rPr lang="en-US" dirty="0" smtClean="0"/>
              <a:t>available in </a:t>
            </a:r>
            <a:r>
              <a:rPr lang="en-US" smtClean="0"/>
              <a:t>the Instructions link of the </a:t>
            </a:r>
            <a:r>
              <a:rPr lang="en-US" dirty="0" smtClean="0">
                <a:solidFill>
                  <a:srgbClr val="0000FF"/>
                </a:solidFill>
              </a:rPr>
              <a:t>Federal Accountability Application (ESSA) </a:t>
            </a:r>
            <a:r>
              <a:rPr lang="en-US" dirty="0" smtClean="0"/>
              <a:t>application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48D1FF7-DE7A-468E-81AD-367720C7FDE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and MSC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SRC and MSC make implementing the requirements possible</a:t>
            </a:r>
          </a:p>
          <a:p>
            <a:r>
              <a:rPr lang="en-US" dirty="0" smtClean="0"/>
              <a:t>Due dates are critical</a:t>
            </a:r>
          </a:p>
          <a:p>
            <a:r>
              <a:rPr lang="en-US" dirty="0" smtClean="0"/>
              <a:t>Anticipate shorter deadlines in 2020</a:t>
            </a:r>
          </a:p>
          <a:p>
            <a:r>
              <a:rPr lang="en-US" dirty="0" smtClean="0"/>
              <a:t>Validating SRC and MSC means more now than 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Quality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www.schoolquality.virginia.gov</a:t>
            </a:r>
            <a:endParaRPr lang="en-US" dirty="0" smtClean="0"/>
          </a:p>
          <a:p>
            <a:pPr lvl="8"/>
            <a:endParaRPr lang="en-US" dirty="0"/>
          </a:p>
          <a:p>
            <a:r>
              <a:rPr lang="en-US" dirty="0" smtClean="0"/>
              <a:t>Take some time to look at all the tabs for your Division level SQP</a:t>
            </a:r>
          </a:p>
          <a:p>
            <a:r>
              <a:rPr lang="en-US" dirty="0" smtClean="0"/>
              <a:t>Also for at least one ES, MS and HS</a:t>
            </a:r>
          </a:p>
          <a:p>
            <a:r>
              <a:rPr lang="en-US" dirty="0" smtClean="0"/>
              <a:t>Identify what data you are responsible for providing via SRC, MSC and DCV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6600" dirty="0" smtClean="0"/>
              <a:t>Annual Collections</a:t>
            </a:r>
            <a:endParaRPr lang="en-US" dirty="0"/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EAEAEA"/>
              </a:solidFill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0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webinars were held this summer to discuss:</a:t>
            </a:r>
          </a:p>
          <a:p>
            <a:pPr lvl="1"/>
            <a:r>
              <a:rPr lang="en-US" altLang="en-US" dirty="0"/>
              <a:t>Serving Division/Serving School Changes</a:t>
            </a:r>
          </a:p>
          <a:p>
            <a:pPr lvl="1"/>
            <a:r>
              <a:rPr lang="en-US" dirty="0" smtClean="0"/>
              <a:t>Retired Data Elements</a:t>
            </a:r>
          </a:p>
          <a:p>
            <a:pPr lvl="2"/>
            <a:r>
              <a:rPr lang="en-US" dirty="0" smtClean="0"/>
              <a:t>Eight (8) retired</a:t>
            </a:r>
          </a:p>
          <a:p>
            <a:pPr lvl="2"/>
            <a:r>
              <a:rPr lang="en-US" dirty="0" smtClean="0"/>
              <a:t>MOP moved to MSC, Old Attendance </a:t>
            </a:r>
            <a:r>
              <a:rPr lang="en-US" dirty="0" err="1" smtClean="0"/>
              <a:t>Regs</a:t>
            </a:r>
            <a:endParaRPr lang="en-US" dirty="0" smtClean="0"/>
          </a:p>
          <a:p>
            <a:pPr lvl="1"/>
            <a:r>
              <a:rPr lang="en-US" dirty="0" smtClean="0"/>
              <a:t>New Elements</a:t>
            </a:r>
          </a:p>
          <a:p>
            <a:pPr lvl="2"/>
            <a:r>
              <a:rPr lang="en-US" dirty="0" smtClean="0"/>
              <a:t>All twelve (12) of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343400"/>
          </a:xfrm>
        </p:spPr>
        <p:txBody>
          <a:bodyPr>
            <a:noAutofit/>
          </a:bodyPr>
          <a:lstStyle/>
          <a:p>
            <a:pPr marL="365125" lvl="1" indent="-255588">
              <a:buClr>
                <a:schemeClr val="accent1">
                  <a:lumMod val="50000"/>
                </a:schemeClr>
              </a:buClr>
              <a:buFont typeface="Georgia" panose="02040502050405020303" pitchFamily="18" charset="0"/>
              <a:buChar char="•"/>
              <a:defRPr/>
            </a:pPr>
            <a:r>
              <a:rPr lang="en-US" altLang="en-US" sz="3200" dirty="0"/>
              <a:t>Formerly NAEP Homeroom Identifier</a:t>
            </a:r>
          </a:p>
          <a:p>
            <a:pPr marL="365125" lvl="1" indent="-255588">
              <a:buClr>
                <a:schemeClr val="accent1">
                  <a:lumMod val="50000"/>
                </a:schemeClr>
              </a:buClr>
              <a:buFont typeface="Georgia" panose="02040502050405020303" pitchFamily="18" charset="0"/>
              <a:buChar char="•"/>
              <a:defRPr/>
            </a:pPr>
            <a:r>
              <a:rPr lang="en-US" altLang="en-US" sz="3200" dirty="0"/>
              <a:t>Formerly Unexcused Absences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marL="365125" lvl="1" indent="-255588">
              <a:buClr>
                <a:schemeClr val="accent1">
                  <a:lumMod val="50000"/>
                </a:schemeClr>
              </a:buClr>
              <a:buFont typeface="Georgia" panose="02040502050405020303" pitchFamily="18" charset="0"/>
              <a:buChar char="•"/>
              <a:defRPr/>
            </a:pPr>
            <a:r>
              <a:rPr lang="en-US" altLang="en-US" sz="3200" dirty="0"/>
              <a:t>Formerly MOP flag (transitioned to MSC)</a:t>
            </a:r>
          </a:p>
          <a:p>
            <a:pPr marL="365125" lvl="1" indent="-255588">
              <a:buClr>
                <a:schemeClr val="accent1">
                  <a:lumMod val="50000"/>
                </a:schemeClr>
              </a:buClr>
              <a:buFont typeface="Georgia" panose="02040502050405020303" pitchFamily="18" charset="0"/>
              <a:buChar char="•"/>
              <a:defRPr/>
            </a:pPr>
            <a:r>
              <a:rPr lang="en-US" altLang="en-US" sz="3200" dirty="0"/>
              <a:t>Formerly MOP Number of Classes</a:t>
            </a:r>
          </a:p>
          <a:p>
            <a:pPr marL="365125" lvl="1" indent="-255588">
              <a:buClr>
                <a:schemeClr val="accent1">
                  <a:lumMod val="50000"/>
                </a:schemeClr>
              </a:buClr>
              <a:buFont typeface="Georgia" panose="02040502050405020303" pitchFamily="18" charset="0"/>
              <a:buChar char="•"/>
              <a:defRPr/>
            </a:pPr>
            <a:r>
              <a:rPr lang="en-US" altLang="en-US" sz="3200" dirty="0"/>
              <a:t>Formerly Credit Accommodation Flag</a:t>
            </a:r>
          </a:p>
          <a:p>
            <a:pPr marL="365125" lvl="1" indent="-255588">
              <a:buClr>
                <a:schemeClr val="accent1">
                  <a:lumMod val="50000"/>
                </a:schemeClr>
              </a:buClr>
              <a:buFont typeface="Georgia" panose="02040502050405020303" pitchFamily="18" charset="0"/>
              <a:buChar char="•"/>
              <a:defRPr/>
            </a:pPr>
            <a:r>
              <a:rPr lang="en-US" altLang="en-US" sz="3200" dirty="0" smtClean="0"/>
              <a:t>Formerly </a:t>
            </a:r>
            <a:r>
              <a:rPr lang="en-US" altLang="en-US" sz="3200" dirty="0"/>
              <a:t>Court Referral or Proceedings Filed </a:t>
            </a:r>
            <a:r>
              <a:rPr lang="en-US" altLang="en-US" sz="3200" dirty="0" smtClean="0"/>
              <a:t>Code</a:t>
            </a:r>
          </a:p>
          <a:p>
            <a:pPr marL="365125" lvl="1" indent="-255588">
              <a:buClr>
                <a:schemeClr val="accent1">
                  <a:lumMod val="50000"/>
                </a:schemeClr>
              </a:buClr>
              <a:buFont typeface="Georgia" panose="02040502050405020303" pitchFamily="18" charset="0"/>
              <a:buChar char="•"/>
              <a:defRPr/>
            </a:pPr>
            <a:r>
              <a:rPr lang="en-US" altLang="en-US" sz="3200" dirty="0"/>
              <a:t>Formerly Attendance Conference </a:t>
            </a:r>
            <a:r>
              <a:rPr lang="en-US" altLang="en-US" sz="3200" dirty="0" smtClean="0"/>
              <a:t>Code</a:t>
            </a:r>
          </a:p>
          <a:p>
            <a:pPr marL="365125" lvl="1" indent="-255588">
              <a:buClr>
                <a:schemeClr val="accent1">
                  <a:lumMod val="50000"/>
                </a:schemeClr>
              </a:buClr>
              <a:buFont typeface="Georgia" panose="02040502050405020303" pitchFamily="18" charset="0"/>
              <a:buChar char="•"/>
              <a:defRPr/>
            </a:pPr>
            <a:r>
              <a:rPr lang="en-US" altLang="en-US" sz="3200" dirty="0"/>
              <a:t>Formerly Attendance Plan Code</a:t>
            </a:r>
          </a:p>
          <a:p>
            <a:pPr marL="365125" lvl="1" indent="-255588">
              <a:buClr>
                <a:schemeClr val="accent1">
                  <a:lumMod val="50000"/>
                </a:schemeClr>
              </a:buClr>
              <a:buFont typeface="Georgia" panose="02040502050405020303" pitchFamily="18" charset="0"/>
              <a:buChar char="•"/>
              <a:defRPr/>
            </a:pPr>
            <a:endParaRPr lang="en-US" altLang="en-US" sz="3200" dirty="0"/>
          </a:p>
          <a:p>
            <a:pPr marL="365125" lvl="1" indent="-255588">
              <a:buClr>
                <a:schemeClr val="accent1">
                  <a:lumMod val="50000"/>
                </a:schemeClr>
              </a:buClr>
              <a:buFont typeface="Georgia" panose="02040502050405020303" pitchFamily="18" charset="0"/>
              <a:buChar char="•"/>
              <a:defRPr/>
            </a:pPr>
            <a:endParaRPr lang="en-US" alt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31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Unexcused Absence - Truancy</a:t>
            </a:r>
          </a:p>
          <a:p>
            <a:r>
              <a:rPr lang="en-US" altLang="en-US" dirty="0" smtClean="0"/>
              <a:t>Unexcused Absence – Locally Defined</a:t>
            </a:r>
          </a:p>
          <a:p>
            <a:r>
              <a:rPr lang="en-US" altLang="en-US" dirty="0" smtClean="0"/>
              <a:t>Attendance Plan Flag 2019</a:t>
            </a:r>
          </a:p>
          <a:p>
            <a:r>
              <a:rPr lang="en-US" altLang="en-US" dirty="0" smtClean="0"/>
              <a:t>Attendance Conference Code 2019</a:t>
            </a:r>
          </a:p>
          <a:p>
            <a:r>
              <a:rPr lang="en-US" altLang="en-US" dirty="0" smtClean="0"/>
              <a:t>Court Referral Code 2019</a:t>
            </a:r>
          </a:p>
          <a:p>
            <a:r>
              <a:rPr lang="en-US" altLang="en-US" dirty="0" smtClean="0"/>
              <a:t>Early Intervening Services Flag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5400" dirty="0" smtClean="0"/>
              <a:t>Accreditation Calculations</a:t>
            </a:r>
            <a:endParaRPr lang="en-US" sz="5400" dirty="0"/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EAEAEA"/>
              </a:solidFill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2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New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3886200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Seclusion (private school, special </a:t>
            </a:r>
            <a:r>
              <a:rPr lang="en-US" altLang="en-US" dirty="0" err="1" smtClean="0"/>
              <a:t>ed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Restraint (private school, special </a:t>
            </a:r>
            <a:r>
              <a:rPr lang="en-US" altLang="en-US" dirty="0" err="1" smtClean="0"/>
              <a:t>ed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Locally Awarded Verified Credits</a:t>
            </a:r>
          </a:p>
          <a:p>
            <a:r>
              <a:rPr lang="en-US" altLang="en-US" dirty="0" smtClean="0"/>
              <a:t>Special Permission Locally Awarded Verified Credits</a:t>
            </a:r>
          </a:p>
          <a:p>
            <a:r>
              <a:rPr lang="en-US" altLang="en-US" dirty="0" smtClean="0"/>
              <a:t>Credit Accommodation Codes</a:t>
            </a:r>
          </a:p>
          <a:p>
            <a:r>
              <a:rPr lang="en-US" altLang="en-US" dirty="0" smtClean="0"/>
              <a:t>Intensive Support Services Code </a:t>
            </a:r>
          </a:p>
          <a:p>
            <a:pPr marL="400050" lvl="1" indent="0">
              <a:buNone/>
            </a:pPr>
            <a:r>
              <a:rPr lang="en-US" altLang="en-US" sz="2000" dirty="0" smtClean="0"/>
              <a:t>(Formerly special </a:t>
            </a:r>
            <a:r>
              <a:rPr lang="en-US" altLang="en-US" sz="2000" dirty="0" err="1" smtClean="0"/>
              <a:t>ed</a:t>
            </a:r>
            <a:r>
              <a:rPr lang="en-US" altLang="en-US" sz="2000" dirty="0" smtClean="0"/>
              <a:t> tuition reimbursement)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MSC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webinars were held this summer to discuss:</a:t>
            </a:r>
          </a:p>
          <a:p>
            <a:r>
              <a:rPr lang="en-US" dirty="0" smtClean="0"/>
              <a:t>New elements on the MSC</a:t>
            </a:r>
          </a:p>
          <a:p>
            <a:pPr lvl="1"/>
            <a:r>
              <a:rPr lang="en-US" altLang="en-US" dirty="0"/>
              <a:t>MOP ID (C record)</a:t>
            </a:r>
          </a:p>
          <a:p>
            <a:pPr lvl="1"/>
            <a:r>
              <a:rPr lang="en-US" altLang="en-US" dirty="0"/>
              <a:t>SCED Course Level (C record)</a:t>
            </a:r>
          </a:p>
          <a:p>
            <a:r>
              <a:rPr lang="en-US" dirty="0" smtClean="0"/>
              <a:t>Connections between MSC and Accreditation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Careful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Locally Elective SCED Codes</a:t>
            </a:r>
          </a:p>
          <a:p>
            <a:r>
              <a:rPr lang="en-US" dirty="0" smtClean="0"/>
              <a:t>Dual Enrollment</a:t>
            </a:r>
          </a:p>
          <a:p>
            <a:r>
              <a:rPr lang="en-US" dirty="0" smtClean="0"/>
              <a:t>First Year Teacher Flag</a:t>
            </a:r>
          </a:p>
          <a:p>
            <a:r>
              <a:rPr lang="en-US" dirty="0" smtClean="0"/>
              <a:t>SCED Sequence Code</a:t>
            </a:r>
          </a:p>
          <a:p>
            <a:r>
              <a:rPr lang="en-US" dirty="0" smtClean="0"/>
              <a:t>Work-based Learning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2"/>
            <a:ext cx="9906000" cy="4165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/>
              <a:t>Student Behavior and Administrative Response</a:t>
            </a:r>
            <a:endParaRPr lang="en-US" sz="3400" b="1" dirty="0" smtClean="0"/>
          </a:p>
          <a:p>
            <a:r>
              <a:rPr lang="en-US" dirty="0" smtClean="0"/>
              <a:t>B record </a:t>
            </a:r>
            <a:r>
              <a:rPr lang="en-US" dirty="0" smtClean="0">
                <a:sym typeface="Wingdings" panose="05000000000000000000" pitchFamily="2" charset="2"/>
              </a:rPr>
              <a:t> Incident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8 elements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 record  Student Behavior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9 elements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 record  Administrative Response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19 elements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 Record: Incident Record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Collects the information on the overall incident</a:t>
            </a:r>
          </a:p>
          <a:p>
            <a:r>
              <a:rPr lang="en-US" dirty="0" smtClean="0"/>
              <a:t>8 data elements</a:t>
            </a:r>
          </a:p>
          <a:p>
            <a:pPr lvl="1"/>
            <a:r>
              <a:rPr lang="en-US" dirty="0" smtClean="0"/>
              <a:t>Record Type (B)</a:t>
            </a:r>
          </a:p>
          <a:p>
            <a:pPr lvl="1"/>
            <a:r>
              <a:rPr lang="en-US" dirty="0" smtClean="0"/>
              <a:t>Local Incident ID</a:t>
            </a:r>
          </a:p>
          <a:p>
            <a:pPr lvl="1"/>
            <a:r>
              <a:rPr lang="en-US" dirty="0" smtClean="0"/>
              <a:t>Incident Division Number</a:t>
            </a:r>
          </a:p>
          <a:p>
            <a:pPr lvl="1"/>
            <a:r>
              <a:rPr lang="en-US" dirty="0" smtClean="0"/>
              <a:t>Incident School</a:t>
            </a:r>
          </a:p>
          <a:p>
            <a:pPr lvl="1"/>
            <a:r>
              <a:rPr lang="en-US" dirty="0" smtClean="0"/>
              <a:t>Date of Incident</a:t>
            </a:r>
          </a:p>
          <a:p>
            <a:pPr lvl="1"/>
            <a:r>
              <a:rPr lang="en-US" dirty="0" smtClean="0"/>
              <a:t>Time of Incident</a:t>
            </a:r>
          </a:p>
          <a:p>
            <a:pPr lvl="1"/>
            <a:r>
              <a:rPr lang="en-US" dirty="0" smtClean="0"/>
              <a:t>Location of Incident</a:t>
            </a:r>
          </a:p>
          <a:p>
            <a:pPr lvl="1"/>
            <a:r>
              <a:rPr lang="en-US" dirty="0" smtClean="0"/>
              <a:t>Persistently Dangerous Incident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3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Record: Student Behavior Record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Collects the information on each student and each behavior </a:t>
            </a:r>
          </a:p>
          <a:p>
            <a:pPr lvl="1"/>
            <a:r>
              <a:rPr lang="en-US" smtClean="0"/>
              <a:t>More than one student can have a C Record for an incident</a:t>
            </a:r>
          </a:p>
          <a:p>
            <a:pPr lvl="1"/>
            <a:r>
              <a:rPr lang="en-US" smtClean="0"/>
              <a:t>A student can be have multiple C Records if more than one behavior occurred during the incident</a:t>
            </a:r>
          </a:p>
          <a:p>
            <a:pPr lvl="1"/>
            <a:endParaRPr lang="en-US" smtClean="0"/>
          </a:p>
          <a:p>
            <a:r>
              <a:rPr lang="en-US" smtClean="0"/>
              <a:t>9 data elements</a:t>
            </a:r>
          </a:p>
          <a:p>
            <a:pPr lvl="1"/>
            <a:r>
              <a:rPr lang="en-US" smtClean="0"/>
              <a:t>Record Type (C)</a:t>
            </a:r>
          </a:p>
          <a:p>
            <a:pPr lvl="1"/>
            <a:r>
              <a:rPr lang="en-US" smtClean="0"/>
              <a:t>Local Incident ID</a:t>
            </a:r>
          </a:p>
          <a:p>
            <a:pPr lvl="1"/>
            <a:r>
              <a:rPr lang="en-US" smtClean="0"/>
              <a:t>Incident School Division Number</a:t>
            </a:r>
          </a:p>
          <a:p>
            <a:pPr lvl="1"/>
            <a:r>
              <a:rPr lang="en-US" smtClean="0"/>
              <a:t>State Testing Identifier (STI)</a:t>
            </a:r>
          </a:p>
          <a:p>
            <a:pPr lvl="1"/>
            <a:r>
              <a:rPr lang="en-US" smtClean="0"/>
              <a:t>Unknown Offender Type Code</a:t>
            </a:r>
          </a:p>
          <a:p>
            <a:pPr lvl="1"/>
            <a:r>
              <a:rPr lang="en-US" smtClean="0"/>
              <a:t>Enrolled School Division Number</a:t>
            </a:r>
          </a:p>
          <a:p>
            <a:pPr lvl="1"/>
            <a:r>
              <a:rPr lang="en-US" smtClean="0"/>
              <a:t>Enrolled School Number</a:t>
            </a:r>
          </a:p>
          <a:p>
            <a:pPr lvl="1"/>
            <a:r>
              <a:rPr lang="en-US" smtClean="0"/>
              <a:t>Behavior Code</a:t>
            </a:r>
          </a:p>
          <a:p>
            <a:pPr lvl="1"/>
            <a:r>
              <a:rPr lang="en-US" smtClean="0"/>
              <a:t>Local Code/Other Explanation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 Record: Administrative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Includes the response(s) to each Behavior of each Student in each Incident</a:t>
            </a:r>
          </a:p>
          <a:p>
            <a:pPr lvl="1"/>
            <a:r>
              <a:rPr lang="en-US" dirty="0" smtClean="0"/>
              <a:t>There can be multiple response per student and/or behavior</a:t>
            </a:r>
          </a:p>
          <a:p>
            <a:r>
              <a:rPr lang="en-US" dirty="0" smtClean="0"/>
              <a:t>19 data elements</a:t>
            </a:r>
          </a:p>
          <a:p>
            <a:pPr lvl="1"/>
            <a:r>
              <a:rPr lang="en-US" dirty="0" smtClean="0"/>
              <a:t>Record Type (D)</a:t>
            </a:r>
          </a:p>
          <a:p>
            <a:pPr lvl="1"/>
            <a:r>
              <a:rPr lang="en-US" dirty="0" smtClean="0"/>
              <a:t>Local Incident ID</a:t>
            </a:r>
          </a:p>
          <a:p>
            <a:pPr lvl="1"/>
            <a:r>
              <a:rPr lang="en-US" dirty="0" smtClean="0"/>
              <a:t>Incident School Division Number</a:t>
            </a:r>
          </a:p>
          <a:p>
            <a:pPr lvl="1"/>
            <a:r>
              <a:rPr lang="en-US" dirty="0" smtClean="0"/>
              <a:t>State Testing Identifier (STI)</a:t>
            </a:r>
          </a:p>
          <a:p>
            <a:pPr lvl="1"/>
            <a:r>
              <a:rPr lang="en-US" dirty="0" smtClean="0"/>
              <a:t>Behavior Code</a:t>
            </a:r>
          </a:p>
          <a:p>
            <a:pPr lvl="1"/>
            <a:r>
              <a:rPr lang="en-US" dirty="0" smtClean="0"/>
              <a:t>Sanction Code</a:t>
            </a:r>
          </a:p>
          <a:p>
            <a:pPr lvl="1"/>
            <a:r>
              <a:rPr lang="en-US" dirty="0" smtClean="0"/>
              <a:t>Instructional  Support Code</a:t>
            </a:r>
          </a:p>
          <a:p>
            <a:pPr lvl="1"/>
            <a:r>
              <a:rPr lang="en-US" dirty="0" smtClean="0"/>
              <a:t>Behavioral Support Code</a:t>
            </a:r>
          </a:p>
          <a:p>
            <a:pPr lvl="1"/>
            <a:r>
              <a:rPr lang="en-US" dirty="0" smtClean="0"/>
              <a:t>Other Sanction Code Explanation</a:t>
            </a:r>
          </a:p>
          <a:p>
            <a:pPr lvl="1"/>
            <a:r>
              <a:rPr lang="en-US" dirty="0" smtClean="0"/>
              <a:t>Aggravating Circumstances</a:t>
            </a:r>
          </a:p>
          <a:p>
            <a:pPr lvl="1"/>
            <a:r>
              <a:rPr lang="en-US" dirty="0" smtClean="0"/>
              <a:t>Number of Days of Sanction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 Record: Administrative Response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19 data elements (continued)</a:t>
            </a:r>
          </a:p>
          <a:p>
            <a:pPr lvl="1"/>
            <a:r>
              <a:rPr lang="en-US" dirty="0" smtClean="0"/>
              <a:t>Instructional Support Code</a:t>
            </a:r>
          </a:p>
          <a:p>
            <a:pPr lvl="1"/>
            <a:r>
              <a:rPr lang="en-US" dirty="0" smtClean="0"/>
              <a:t>Second Instructional Support Code</a:t>
            </a:r>
          </a:p>
          <a:p>
            <a:pPr lvl="1"/>
            <a:r>
              <a:rPr lang="en-US" dirty="0" smtClean="0"/>
              <a:t>Alternate Placement School Division</a:t>
            </a:r>
          </a:p>
          <a:p>
            <a:pPr lvl="1"/>
            <a:r>
              <a:rPr lang="en-US" dirty="0" smtClean="0"/>
              <a:t>Alternate Placement School</a:t>
            </a:r>
          </a:p>
          <a:p>
            <a:pPr lvl="1"/>
            <a:r>
              <a:rPr lang="en-US" dirty="0" smtClean="0"/>
              <a:t>Behavioral Support Code</a:t>
            </a:r>
          </a:p>
          <a:p>
            <a:pPr lvl="1"/>
            <a:r>
              <a:rPr lang="en-US" dirty="0" smtClean="0"/>
              <a:t>Second Behavioral Support Code</a:t>
            </a:r>
          </a:p>
          <a:p>
            <a:pPr lvl="1"/>
            <a:r>
              <a:rPr lang="en-US" dirty="0" smtClean="0"/>
              <a:t>Law Enforcement Notified Flag</a:t>
            </a:r>
          </a:p>
          <a:p>
            <a:pPr lvl="1"/>
            <a:r>
              <a:rPr lang="en-US" dirty="0" smtClean="0"/>
              <a:t>Number of Non-Firearm Weapons Confiscated</a:t>
            </a:r>
          </a:p>
          <a:p>
            <a:pPr lvl="1"/>
            <a:r>
              <a:rPr lang="en-US" dirty="0" smtClean="0"/>
              <a:t>Number of Firearms Confiscated</a:t>
            </a:r>
          </a:p>
          <a:p>
            <a:pPr lvl="1"/>
            <a:r>
              <a:rPr lang="en-US" dirty="0" smtClean="0"/>
              <a:t>Number of Victims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891" y="3003087"/>
            <a:ext cx="1555531" cy="8092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Record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79063" y="3003087"/>
            <a:ext cx="1555531" cy="8092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 Record: Incident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0602" y="1981200"/>
            <a:ext cx="1555531" cy="8092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 Record: Student 1 Behavior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93675" y="2982776"/>
            <a:ext cx="1555531" cy="8092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 Record: Student 1 Behavior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93674" y="3984352"/>
            <a:ext cx="1555531" cy="8092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 Record: Student 2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Behavior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24141" y="3407735"/>
            <a:ext cx="346363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355662">
            <a:off x="4320172" y="2767559"/>
            <a:ext cx="346363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43157" y="3325093"/>
            <a:ext cx="346363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338896">
            <a:off x="4319249" y="3880195"/>
            <a:ext cx="346363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099014">
            <a:off x="6469006" y="2054445"/>
            <a:ext cx="346363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453360" y="2568511"/>
            <a:ext cx="346363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453360" y="3529703"/>
            <a:ext cx="346363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453360" y="4425451"/>
            <a:ext cx="346363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869959" y="1534646"/>
            <a:ext cx="1397877" cy="757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 Record: Student 1 Behavior 1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38669" y="2419430"/>
            <a:ext cx="1397877" cy="757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 Record: Student 1 Behavior 1 Response 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38669" y="3304214"/>
            <a:ext cx="1397877" cy="757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 Record: Student 1 Behavior 2 Response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38668" y="4193922"/>
            <a:ext cx="1397877" cy="7576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 Record: Student 2 Behavior 1 Response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SBAR Reporting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/>
            <a:r>
              <a:rPr lang="en-US" dirty="0" smtClean="0"/>
              <a:t>Tentative Timeline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</a:rPr>
              <a:t>Fall </a:t>
            </a:r>
            <a:r>
              <a:rPr lang="en-US" sz="2400" b="1" dirty="0">
                <a:solidFill>
                  <a:srgbClr val="000000"/>
                </a:solidFill>
              </a:rPr>
              <a:t>2019 – Release </a:t>
            </a:r>
            <a:r>
              <a:rPr lang="en-US" sz="2400" b="1" dirty="0" smtClean="0">
                <a:solidFill>
                  <a:srgbClr val="000000"/>
                </a:solidFill>
              </a:rPr>
              <a:t>SBAR </a:t>
            </a:r>
            <a:r>
              <a:rPr lang="en-US" sz="2400" b="1" dirty="0">
                <a:solidFill>
                  <a:srgbClr val="000000"/>
                </a:solidFill>
              </a:rPr>
              <a:t>file layout with </a:t>
            </a:r>
            <a:r>
              <a:rPr lang="en-US" sz="2400" b="1" dirty="0" smtClean="0">
                <a:solidFill>
                  <a:srgbClr val="000000"/>
                </a:solidFill>
              </a:rPr>
              <a:t>guidance to divisions.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</a:rPr>
              <a:t>Winter </a:t>
            </a:r>
            <a:r>
              <a:rPr lang="en-US" sz="2400" b="1" dirty="0">
                <a:solidFill>
                  <a:srgbClr val="000000"/>
                </a:solidFill>
              </a:rPr>
              <a:t>2019 – Divisions continue to submit discipline data using </a:t>
            </a:r>
            <a:r>
              <a:rPr lang="en-US" sz="2400" b="1" dirty="0" smtClean="0">
                <a:solidFill>
                  <a:srgbClr val="000000"/>
                </a:solidFill>
              </a:rPr>
              <a:t>DCV.</a:t>
            </a:r>
            <a:endParaRPr lang="en-US" sz="2400" b="1" dirty="0">
              <a:solidFill>
                <a:srgbClr val="000000"/>
              </a:solidFill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0000"/>
                </a:solidFill>
              </a:rPr>
              <a:t>July 2020 – Final DCV </a:t>
            </a:r>
            <a:r>
              <a:rPr lang="en-US" sz="2400" b="1" dirty="0" smtClean="0">
                <a:solidFill>
                  <a:srgbClr val="000000"/>
                </a:solidFill>
              </a:rPr>
              <a:t>submission closes.</a:t>
            </a:r>
            <a:endParaRPr lang="en-US" sz="2400" b="1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0000"/>
                </a:solidFill>
              </a:rPr>
              <a:t>October 1, 2020 </a:t>
            </a:r>
            <a:r>
              <a:rPr lang="en-US" sz="2400" b="1" dirty="0" smtClean="0">
                <a:solidFill>
                  <a:srgbClr val="000000"/>
                </a:solidFill>
              </a:rPr>
              <a:t>– Memorial Day 2021 Pre-submission to SBAR is open.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</a:rPr>
              <a:t>One Week prior to Memorial Day SBAR is open.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</a:rPr>
              <a:t>July </a:t>
            </a:r>
            <a:r>
              <a:rPr lang="en-US" sz="2400" b="1" dirty="0">
                <a:solidFill>
                  <a:srgbClr val="000000"/>
                </a:solidFill>
              </a:rPr>
              <a:t>15, 2021 - SBAR data collection </a:t>
            </a:r>
            <a:r>
              <a:rPr lang="en-US" sz="2400" b="1" dirty="0" smtClean="0">
                <a:solidFill>
                  <a:srgbClr val="000000"/>
                </a:solidFill>
              </a:rPr>
              <a:t>closes.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</a:rPr>
              <a:t>Fall </a:t>
            </a:r>
            <a:r>
              <a:rPr lang="en-US" sz="2400" b="1" dirty="0">
                <a:solidFill>
                  <a:srgbClr val="000000"/>
                </a:solidFill>
              </a:rPr>
              <a:t>2021: SBAR </a:t>
            </a:r>
            <a:r>
              <a:rPr lang="en-US" sz="2400" b="1" dirty="0" smtClean="0">
                <a:solidFill>
                  <a:srgbClr val="000000"/>
                </a:solidFill>
              </a:rPr>
              <a:t>Build </a:t>
            </a:r>
            <a:r>
              <a:rPr lang="en-US" sz="2400" b="1" dirty="0">
                <a:solidFill>
                  <a:srgbClr val="000000"/>
                </a:solidFill>
              </a:rPr>
              <a:t>a Table </a:t>
            </a:r>
            <a:r>
              <a:rPr lang="en-US" sz="2400" b="1" dirty="0" smtClean="0">
                <a:solidFill>
                  <a:srgbClr val="000000"/>
                </a:solidFill>
              </a:rPr>
              <a:t>will be available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70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Documents</a:t>
            </a:r>
          </a:p>
          <a:p>
            <a:pPr lvl="1"/>
            <a:r>
              <a:rPr lang="en-US" dirty="0" smtClean="0"/>
              <a:t>English (Reading &amp; Writing)</a:t>
            </a:r>
          </a:p>
          <a:p>
            <a:pPr lvl="2"/>
            <a:r>
              <a:rPr lang="en-US" dirty="0" smtClean="0"/>
              <a:t>Including Gap Groups</a:t>
            </a:r>
          </a:p>
          <a:p>
            <a:pPr lvl="2"/>
            <a:r>
              <a:rPr lang="en-US" dirty="0" smtClean="0"/>
              <a:t>Including Access for ELs tests</a:t>
            </a:r>
          </a:p>
          <a:p>
            <a:pPr lvl="1"/>
            <a:r>
              <a:rPr lang="en-US" dirty="0" smtClean="0"/>
              <a:t>Mathematics</a:t>
            </a:r>
          </a:p>
          <a:p>
            <a:pPr lvl="2"/>
            <a:r>
              <a:rPr lang="en-US" dirty="0" smtClean="0"/>
              <a:t>Including Gap Groups</a:t>
            </a:r>
          </a:p>
          <a:p>
            <a:pPr lvl="1"/>
            <a:r>
              <a:rPr lang="en-US" dirty="0" smtClean="0"/>
              <a:t>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E-Mail:</a:t>
            </a:r>
          </a:p>
          <a:p>
            <a:pPr lvl="1">
              <a:buFontTx/>
              <a:buChar char="•"/>
            </a:pPr>
            <a:r>
              <a:rPr lang="en-US" sz="2600" dirty="0">
                <a:solidFill>
                  <a:schemeClr val="hlink"/>
                </a:solidFill>
                <a:hlinkClick r:id="rId3"/>
              </a:rPr>
              <a:t>ResultsHelp@doe.virginia.gov</a:t>
            </a:r>
            <a:endParaRPr lang="en-US" sz="2600" dirty="0">
              <a:solidFill>
                <a:schemeClr val="hlink"/>
              </a:solidFill>
            </a:endParaRPr>
          </a:p>
          <a:p>
            <a:pPr lvl="1">
              <a:buFontTx/>
              <a:buChar char="•"/>
            </a:pPr>
            <a:r>
              <a:rPr lang="en-US" sz="2600" u="sng" dirty="0" smtClean="0">
                <a:solidFill>
                  <a:schemeClr val="hlink"/>
                </a:solidFill>
              </a:rPr>
              <a:t>Susan.M.Williams@doe.virginia.gov</a:t>
            </a:r>
            <a:endParaRPr lang="en-US" sz="2600" u="sng" dirty="0">
              <a:solidFill>
                <a:schemeClr val="hlink"/>
              </a:solidFill>
            </a:endParaRPr>
          </a:p>
          <a:p>
            <a:pPr lvl="1">
              <a:buFontTx/>
              <a:buChar char="•"/>
            </a:pPr>
            <a:endParaRPr lang="en-US" sz="800" dirty="0"/>
          </a:p>
          <a:p>
            <a:r>
              <a:rPr lang="en-US" dirty="0"/>
              <a:t>Phone:</a:t>
            </a:r>
          </a:p>
          <a:p>
            <a:pPr lvl="1">
              <a:buFontTx/>
              <a:buChar char="•"/>
            </a:pPr>
            <a:r>
              <a:rPr lang="en-US" dirty="0"/>
              <a:t>(</a:t>
            </a:r>
            <a:r>
              <a:rPr lang="en-US" dirty="0" smtClean="0"/>
              <a:t>804) 225-4112</a:t>
            </a:r>
            <a:endParaRPr lang="en-US" dirty="0"/>
          </a:p>
          <a:p>
            <a:pPr lvl="1">
              <a:buFontTx/>
              <a:buChar char="•"/>
            </a:pP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from the Floor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1" name="Picture 3" descr="Q_And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643437" cy="426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Absenteeism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 </a:t>
            </a:r>
            <a:r>
              <a:rPr lang="en-US" dirty="0"/>
              <a:t>who are absent </a:t>
            </a:r>
            <a:r>
              <a:rPr lang="en-US" dirty="0" smtClean="0"/>
              <a:t>(excused or unexcused) for </a:t>
            </a:r>
            <a:r>
              <a:rPr lang="en-US" dirty="0"/>
              <a:t>10 percent or more of the school </a:t>
            </a:r>
            <a:r>
              <a:rPr lang="en-US" dirty="0" smtClean="0"/>
              <a:t>year </a:t>
            </a:r>
          </a:p>
          <a:p>
            <a:r>
              <a:rPr lang="en-US" dirty="0" smtClean="0"/>
              <a:t>End-of-Year SRC</a:t>
            </a:r>
          </a:p>
          <a:p>
            <a:pPr lvl="1"/>
            <a:r>
              <a:rPr lang="en-US" dirty="0" smtClean="0"/>
              <a:t>Aggregate Days Present </a:t>
            </a:r>
          </a:p>
          <a:p>
            <a:pPr lvl="1"/>
            <a:r>
              <a:rPr lang="en-US" dirty="0" smtClean="0"/>
              <a:t>Aggregate Days Absent </a:t>
            </a:r>
          </a:p>
          <a:p>
            <a:pPr lvl="1"/>
            <a:r>
              <a:rPr lang="en-US" dirty="0" smtClean="0"/>
              <a:t>Aggregate Days Unscheduled </a:t>
            </a:r>
          </a:p>
          <a:p>
            <a:pPr lvl="1"/>
            <a:r>
              <a:rPr lang="en-US" dirty="0" smtClean="0"/>
              <a:t>Days in Session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Attendance and membership of students who received homebound </a:t>
            </a:r>
            <a:r>
              <a:rPr lang="en-US" dirty="0"/>
              <a:t>instruction for medical illness at any point </a:t>
            </a:r>
            <a:r>
              <a:rPr lang="en-US" dirty="0" smtClean="0"/>
              <a:t>during </a:t>
            </a:r>
            <a:r>
              <a:rPr lang="en-US" dirty="0"/>
              <a:t>the </a:t>
            </a:r>
            <a:r>
              <a:rPr lang="en-US" dirty="0" smtClean="0"/>
              <a:t>school year is </a:t>
            </a:r>
            <a:r>
              <a:rPr lang="en-US" dirty="0"/>
              <a:t>excluded </a:t>
            </a:r>
            <a:r>
              <a:rPr lang="en-US" dirty="0" smtClean="0"/>
              <a:t>for the whole year. (serving school 9998) </a:t>
            </a:r>
          </a:p>
          <a:p>
            <a:pPr lvl="8"/>
            <a:endParaRPr lang="en-US" sz="1000" dirty="0"/>
          </a:p>
          <a:p>
            <a:r>
              <a:rPr lang="en-US" dirty="0" smtClean="0"/>
              <a:t>Attendance and membership of students in homebased instruction is </a:t>
            </a:r>
            <a:r>
              <a:rPr lang="en-US" dirty="0"/>
              <a:t>excluded </a:t>
            </a:r>
            <a:r>
              <a:rPr lang="en-US" dirty="0" smtClean="0"/>
              <a:t>for the duration of time in homebased instruction.  (serving school 9999)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Part Calculation,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725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End-of-year </a:t>
            </a:r>
            <a:r>
              <a:rPr lang="en-US" dirty="0"/>
              <a:t>membership is determined by dividing the student’s total days present, absent and unscheduled by the total </a:t>
            </a:r>
            <a:r>
              <a:rPr lang="en-US" dirty="0" smtClean="0"/>
              <a:t>days in </a:t>
            </a:r>
            <a:r>
              <a:rPr lang="en-US" dirty="0"/>
              <a:t>session for a given school</a:t>
            </a:r>
            <a:r>
              <a:rPr lang="en-US" dirty="0" smtClean="0"/>
              <a:t>.</a:t>
            </a:r>
          </a:p>
          <a:p>
            <a:pPr lvl="8"/>
            <a:endParaRPr lang="en-US" sz="1100" dirty="0" smtClean="0"/>
          </a:p>
          <a:p>
            <a:r>
              <a:rPr lang="en-US" dirty="0" smtClean="0"/>
              <a:t> </a:t>
            </a:r>
            <a:r>
              <a:rPr lang="en-US" dirty="0"/>
              <a:t>If the student's average daily membership is ≥ .5 in a given school, the student is included in the chronic absenteeism calculation. </a:t>
            </a:r>
            <a:r>
              <a:rPr lang="en-US" dirty="0" smtClean="0"/>
              <a:t> (known as </a:t>
            </a:r>
            <a:r>
              <a:rPr lang="en-US" cap="small" dirty="0" err="1" smtClean="0"/>
              <a:t>stu_adm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Part Calculation,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43400"/>
          </a:xfrm>
        </p:spPr>
        <p:txBody>
          <a:bodyPr/>
          <a:lstStyle/>
          <a:p>
            <a:r>
              <a:rPr lang="en-US" dirty="0" smtClean="0"/>
              <a:t>A student </a:t>
            </a:r>
            <a:r>
              <a:rPr lang="en-US" dirty="0"/>
              <a:t>is </a:t>
            </a:r>
            <a:r>
              <a:rPr lang="en-US" dirty="0" smtClean="0"/>
              <a:t>chronically </a:t>
            </a:r>
            <a:r>
              <a:rPr lang="en-US" dirty="0"/>
              <a:t>absent if the rate of their days absent divided by </a:t>
            </a:r>
            <a:r>
              <a:rPr lang="en-US" dirty="0" smtClean="0"/>
              <a:t>days in membership is </a:t>
            </a:r>
            <a:r>
              <a:rPr lang="en-US" dirty="0"/>
              <a:t>greater than or equal to 10</a:t>
            </a:r>
            <a:r>
              <a:rPr lang="en-US" dirty="0" smtClean="0"/>
              <a:t>%.</a:t>
            </a:r>
          </a:p>
          <a:p>
            <a:pPr marL="3657600" lvl="8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Transfer </a:t>
            </a:r>
            <a:r>
              <a:rPr lang="en-US" dirty="0"/>
              <a:t>students are counted in a school’s chronic absenteeism rate if they are enrolled in the school for ≥ 50% of the school year. </a:t>
            </a:r>
          </a:p>
        </p:txBody>
      </p:sp>
    </p:spTree>
    <p:extLst>
      <p:ext uri="{BB962C8B-B14F-4D97-AF65-F5344CB8AC3E}">
        <p14:creationId xmlns:p14="http://schemas.microsoft.com/office/powerpoint/2010/main" val="29084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Part Calculation,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school absentee </a:t>
            </a:r>
            <a:r>
              <a:rPr lang="en-US" dirty="0" smtClean="0"/>
              <a:t>rate is the </a:t>
            </a:r>
            <a:r>
              <a:rPr lang="en-US" dirty="0"/>
              <a:t>number of students that are absent 10 percent or more </a:t>
            </a:r>
            <a:r>
              <a:rPr lang="en-US" dirty="0" smtClean="0"/>
              <a:t>divided </a:t>
            </a:r>
            <a:r>
              <a:rPr lang="en-US" dirty="0"/>
              <a:t>by the total number of students (with membership ≥ .5) in </a:t>
            </a:r>
            <a:r>
              <a:rPr lang="en-US" dirty="0" smtClean="0"/>
              <a:t>the school’s </a:t>
            </a:r>
            <a:r>
              <a:rPr lang="en-US" dirty="0"/>
              <a:t>end-of-year membership.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fl-blank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vfl-blank-template</Template>
  <TotalTime>260</TotalTime>
  <Words>1524</Words>
  <Application>Microsoft Office PowerPoint</Application>
  <PresentationFormat>On-screen Show (4:3)</PresentationFormat>
  <Paragraphs>263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ＭＳ Ｐゴシック</vt:lpstr>
      <vt:lpstr>Arial</vt:lpstr>
      <vt:lpstr>Calibri</vt:lpstr>
      <vt:lpstr>Georgia</vt:lpstr>
      <vt:lpstr>Wingdings</vt:lpstr>
      <vt:lpstr>vfl-blank-template</vt:lpstr>
      <vt:lpstr>VDOE Updates for VESIS</vt:lpstr>
      <vt:lpstr>Agenda</vt:lpstr>
      <vt:lpstr>Accreditation Calculations</vt:lpstr>
      <vt:lpstr>Academic Achievement</vt:lpstr>
      <vt:lpstr>Chronic Absenteeism</vt:lpstr>
      <vt:lpstr>Exclusions</vt:lpstr>
      <vt:lpstr>Three Part Calculation, Part 1</vt:lpstr>
      <vt:lpstr>Three Part Calculation, Part 2</vt:lpstr>
      <vt:lpstr>Three Part Calculation, Part 3</vt:lpstr>
      <vt:lpstr>Graduation Completion Index</vt:lpstr>
      <vt:lpstr>Dropout Rate</vt:lpstr>
      <vt:lpstr>College, Career, Civic Readiness</vt:lpstr>
      <vt:lpstr>AP, IB and Dual Enrollment</vt:lpstr>
      <vt:lpstr>CTE Credential and Completer</vt:lpstr>
      <vt:lpstr>Work-based Learning Experience</vt:lpstr>
      <vt:lpstr>Service Learning Experience</vt:lpstr>
      <vt:lpstr>ESSA Calculations</vt:lpstr>
      <vt:lpstr>Chronic Absenteeism</vt:lpstr>
      <vt:lpstr>Grades 3-8 Academic Indicators</vt:lpstr>
      <vt:lpstr>High School Academic Indicators</vt:lpstr>
      <vt:lpstr>High Sch Academic Indicators</vt:lpstr>
      <vt:lpstr>Substitute Tests</vt:lpstr>
      <vt:lpstr>For More Information </vt:lpstr>
      <vt:lpstr>SRC and MSC to the Rescue</vt:lpstr>
      <vt:lpstr>School Quality Profiles</vt:lpstr>
      <vt:lpstr>Annual Collections</vt:lpstr>
      <vt:lpstr>SRC Updates</vt:lpstr>
      <vt:lpstr>Retired Elements</vt:lpstr>
      <vt:lpstr>New Elements</vt:lpstr>
      <vt:lpstr>More New Elements</vt:lpstr>
      <vt:lpstr>MSC Updates</vt:lpstr>
      <vt:lpstr>Careful Considerations</vt:lpstr>
      <vt:lpstr>SBAR</vt:lpstr>
      <vt:lpstr>B Record: Incident Record </vt:lpstr>
      <vt:lpstr>C Record: Student Behavior Record </vt:lpstr>
      <vt:lpstr>D Record: Administrative Response</vt:lpstr>
      <vt:lpstr>D Record: Administrative Response </vt:lpstr>
      <vt:lpstr>Example of SBAR Reporting</vt:lpstr>
      <vt:lpstr>Tentative Timeline</vt:lpstr>
      <vt:lpstr>Contact Information</vt:lpstr>
      <vt:lpstr>Topics from the Floor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VDOE Updates</dc:title>
  <dc:creator>Williams, Susan (DOE)</dc:creator>
  <cp:lastModifiedBy>Williams, Susan (DOE)</cp:lastModifiedBy>
  <cp:revision>23</cp:revision>
  <dcterms:created xsi:type="dcterms:W3CDTF">2019-09-30T00:25:23Z</dcterms:created>
  <dcterms:modified xsi:type="dcterms:W3CDTF">2019-10-08T16:23:31Z</dcterms:modified>
</cp:coreProperties>
</file>