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299" r:id="rId3"/>
    <p:sldId id="301" r:id="rId4"/>
    <p:sldId id="298" r:id="rId5"/>
    <p:sldId id="302" r:id="rId6"/>
    <p:sldId id="306" r:id="rId7"/>
    <p:sldId id="300" r:id="rId8"/>
    <p:sldId id="305" r:id="rId9"/>
    <p:sldId id="304" r:id="rId10"/>
    <p:sldId id="311" r:id="rId11"/>
    <p:sldId id="307" r:id="rId12"/>
    <p:sldId id="312" r:id="rId13"/>
    <p:sldId id="313" r:id="rId14"/>
    <p:sldId id="314" r:id="rId15"/>
    <p:sldId id="310" r:id="rId16"/>
    <p:sldId id="320" r:id="rId17"/>
    <p:sldId id="315" r:id="rId18"/>
    <p:sldId id="316" r:id="rId19"/>
    <p:sldId id="317" r:id="rId20"/>
    <p:sldId id="318" r:id="rId21"/>
    <p:sldId id="319" r:id="rId22"/>
    <p:sldId id="295" r:id="rId23"/>
    <p:sldId id="296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6" autoAdjust="0"/>
    <p:restoredTop sz="84852" autoAdjust="0"/>
  </p:normalViewPr>
  <p:slideViewPr>
    <p:cSldViewPr>
      <p:cViewPr>
        <p:scale>
          <a:sx n="91" d="100"/>
          <a:sy n="91" d="100"/>
        </p:scale>
        <p:origin x="-96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" TargetMode="External"/><Relationship Id="rId2" Type="http://schemas.openxmlformats.org/officeDocument/2006/relationships/hyperlink" Target="mailto:dave.myers@doe.virginia.gov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PmgDizyul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0"/>
            <a:ext cx="9144000" cy="1503830"/>
          </a:xfrm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VESIS Conference 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30, 2019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04950"/>
            <a:ext cx="9144000" cy="2743200"/>
          </a:xfrm>
        </p:spPr>
        <p:txBody>
          <a:bodyPr>
            <a:normAutofit fontScale="85000" lnSpcReduction="20000"/>
          </a:bodyPr>
          <a:lstStyle/>
          <a:p>
            <a:r>
              <a:rPr lang="en-US" b="1" i="0" dirty="0"/>
              <a:t>Presentation by:  </a:t>
            </a:r>
            <a:endParaRPr lang="en-US" dirty="0"/>
          </a:p>
          <a:p>
            <a:r>
              <a:rPr lang="en-US" b="1" i="0" dirty="0"/>
              <a:t>Dave Myers PhD</a:t>
            </a:r>
            <a:endParaRPr lang="en-US" dirty="0"/>
          </a:p>
          <a:p>
            <a:r>
              <a:rPr lang="en-US" b="1" i="0" dirty="0"/>
              <a:t>Assistant Superintendent  </a:t>
            </a:r>
            <a:endParaRPr lang="en-US" dirty="0"/>
          </a:p>
          <a:p>
            <a:r>
              <a:rPr lang="en-US" b="1" i="0" dirty="0"/>
              <a:t>Virginia Department of Education </a:t>
            </a:r>
            <a:endParaRPr lang="en-US" dirty="0"/>
          </a:p>
          <a:p>
            <a:r>
              <a:rPr lang="en-US" b="1" i="0" dirty="0"/>
              <a:t>Data, Research, Technology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Federal/State Agency Reporting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094362"/>
              </p:ext>
            </p:extLst>
          </p:nvPr>
        </p:nvGraphicFramePr>
        <p:xfrm>
          <a:off x="0" y="858371"/>
          <a:ext cx="9144000" cy="36440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1041286974"/>
                    </a:ext>
                  </a:extLst>
                </a:gridCol>
                <a:gridCol w="2414187">
                  <a:extLst>
                    <a:ext uri="{9D8B030D-6E8A-4147-A177-3AD203B41FA5}">
                      <a16:colId xmlns:a16="http://schemas.microsoft.com/office/drawing/2014/main" xmlns="" val="2436751025"/>
                    </a:ext>
                  </a:extLst>
                </a:gridCol>
                <a:gridCol w="2157813">
                  <a:extLst>
                    <a:ext uri="{9D8B030D-6E8A-4147-A177-3AD203B41FA5}">
                      <a16:colId xmlns:a16="http://schemas.microsoft.com/office/drawing/2014/main" xmlns="" val="332611274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942822815"/>
                    </a:ext>
                  </a:extLst>
                </a:gridCol>
              </a:tblGrid>
              <a:tr h="412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941 report (Federal Payroll Tax)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Student Immunization Status Report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* Nursing Situational Report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# Survey of Individual Self-Insurers-Public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98985477"/>
                  </a:ext>
                </a:extLst>
              </a:tr>
              <a:tr h="412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941 Schedule B (Federal Payroll Tax)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VA-16 (Virginia Payroll Tax)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Secondary School Climate Survey Report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# OSHA 300, 300A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98536196"/>
                  </a:ext>
                </a:extLst>
              </a:tr>
              <a:tr h="412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Bureau of Labor Statistics Employee Counts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VA-6 (Virginia Payroll Tax)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1099-Misc Income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# USDA Farm to School Census Data Collection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1067298"/>
                  </a:ext>
                </a:extLst>
              </a:tr>
              <a:tr h="412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Civil Rights Data Collection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VDCJS School Safety Survey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IRS Form 720 (Part II, Section 133) PCORI fees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Vision and Hearing Screening Report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90228987"/>
                  </a:ext>
                </a:extLst>
              </a:tr>
              <a:tr h="412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Broadband Connectivity Capability Survey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VEC-FC-21 (Virginia Unemployment Commission)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1099-Misc Federal Forms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W2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55552761"/>
                  </a:ext>
                </a:extLst>
              </a:tr>
              <a:tr h="6142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Census of Governments, Survey of Public Employment and Payroll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Virginia High School League CEF (Coaches Education)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1096 Federal Forms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Census of Governments, Survey of Public Employment and Payroll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09102098"/>
                  </a:ext>
                </a:extLst>
              </a:tr>
              <a:tr h="412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Epi Pen Report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Virginia High School League Participation/ATM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Census of Governments, Survey of School Finances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58886882"/>
                  </a:ext>
                </a:extLst>
              </a:tr>
              <a:tr h="37694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388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4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and Principals </a:t>
            </a:r>
            <a:endParaRPr lang="en-US" dirty="0"/>
          </a:p>
        </p:txBody>
      </p:sp>
      <p:pic>
        <p:nvPicPr>
          <p:cNvPr id="8" name="Content Placeholder 7" descr="Cogitive Psychology’s Simple Recipe for Being a Good Teacher | Rule Number One: A Library Blo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047750"/>
            <a:ext cx="4191000" cy="33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2" descr="Pasco Middle School principal Kim Anderson | Pasco County Schools | Flickr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21" y="1047750"/>
            <a:ext cx="4242516" cy="3389779"/>
          </a:xfrm>
        </p:spPr>
      </p:pic>
    </p:spTree>
    <p:extLst>
      <p:ext uri="{BB962C8B-B14F-4D97-AF65-F5344CB8AC3E}">
        <p14:creationId xmlns:p14="http://schemas.microsoft.com/office/powerpoint/2010/main" val="26134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Drivers and Custodians</a:t>
            </a:r>
            <a:endParaRPr lang="en-US" dirty="0"/>
          </a:p>
        </p:txBody>
      </p:sp>
      <p:pic>
        <p:nvPicPr>
          <p:cNvPr id="5" name="Content Placeholder 4" descr="kindergarten-4431 | Howard County Schools Bus Driver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3932"/>
            <a:ext cx="3886200" cy="2580436"/>
          </a:xfrm>
        </p:spPr>
      </p:pic>
      <p:pic>
        <p:nvPicPr>
          <p:cNvPr id="6" name="Content Placeholder 5" descr="Tanveer Naseer » A Lesson On Understanding Your Employees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54150"/>
            <a:ext cx="3810000" cy="2540000"/>
          </a:xfrm>
        </p:spPr>
      </p:pic>
    </p:spTree>
    <p:extLst>
      <p:ext uri="{BB962C8B-B14F-4D97-AF65-F5344CB8AC3E}">
        <p14:creationId xmlns:p14="http://schemas.microsoft.com/office/powerpoint/2010/main" val="21156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Counselors and SROs</a:t>
            </a:r>
            <a:endParaRPr lang="en-US" dirty="0"/>
          </a:p>
        </p:txBody>
      </p:sp>
      <p:pic>
        <p:nvPicPr>
          <p:cNvPr id="5" name="Content Placeholder 4" descr="Humanistic Therapy and Other Treatments | Introduction to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7750"/>
            <a:ext cx="3886200" cy="3072275"/>
          </a:xfrm>
        </p:spPr>
      </p:pic>
      <p:pic>
        <p:nvPicPr>
          <p:cNvPr id="6" name="Content Placeholder 5" descr="School Resource Officer | Flickr - Photo Sharing!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47751"/>
            <a:ext cx="3810000" cy="3072275"/>
          </a:xfrm>
        </p:spPr>
      </p:pic>
    </p:spTree>
    <p:extLst>
      <p:ext uri="{BB962C8B-B14F-4D97-AF65-F5344CB8AC3E}">
        <p14:creationId xmlns:p14="http://schemas.microsoft.com/office/powerpoint/2010/main" val="37736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Secretary and Cafeteria Worker</a:t>
            </a:r>
            <a:endParaRPr lang="en-US" dirty="0"/>
          </a:p>
        </p:txBody>
      </p:sp>
      <p:pic>
        <p:nvPicPr>
          <p:cNvPr id="5" name="Content Placeholder 4" descr="File:Secretary at work.jpg - Wikimedia Commons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4322"/>
            <a:ext cx="3886200" cy="2599655"/>
          </a:xfrm>
        </p:spPr>
      </p:pic>
      <p:pic>
        <p:nvPicPr>
          <p:cNvPr id="6" name="Content Placeholder 5" descr="Students, school staff and teachers celebrating National S… | Flickr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62832"/>
            <a:ext cx="3810000" cy="2522636"/>
          </a:xfrm>
        </p:spPr>
      </p:pic>
    </p:spTree>
    <p:extLst>
      <p:ext uri="{BB962C8B-B14F-4D97-AF65-F5344CB8AC3E}">
        <p14:creationId xmlns:p14="http://schemas.microsoft.com/office/powerpoint/2010/main" val="22223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 Oakley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58371"/>
            <a:ext cx="4572000" cy="3618379"/>
          </a:xfrm>
        </p:spPr>
      </p:pic>
    </p:spTree>
    <p:extLst>
      <p:ext uri="{BB962C8B-B14F-4D97-AF65-F5344CB8AC3E}">
        <p14:creationId xmlns:p14="http://schemas.microsoft.com/office/powerpoint/2010/main" val="4816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Cindy Stubbs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58371"/>
            <a:ext cx="4419600" cy="3542179"/>
          </a:xfrm>
        </p:spPr>
      </p:pic>
    </p:spTree>
    <p:extLst>
      <p:ext uri="{BB962C8B-B14F-4D97-AF65-F5344CB8AC3E}">
        <p14:creationId xmlns:p14="http://schemas.microsoft.com/office/powerpoint/2010/main" val="372511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do building a new school, providing 1:1 laptop technology, hiring a new teacher, buying a new bus, building a new curriculum, and school lunches all have in common? </a:t>
            </a:r>
          </a:p>
        </p:txBody>
      </p:sp>
    </p:spTree>
    <p:extLst>
      <p:ext uri="{BB962C8B-B14F-4D97-AF65-F5344CB8AC3E}">
        <p14:creationId xmlns:p14="http://schemas.microsoft.com/office/powerpoint/2010/main" val="40990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981200"/>
          </a:xfrm>
        </p:spPr>
        <p:txBody>
          <a:bodyPr>
            <a:noAutofit/>
          </a:bodyPr>
          <a:lstStyle/>
          <a:p>
            <a:r>
              <a:rPr lang="en-US" sz="1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DATA !</a:t>
            </a:r>
            <a:endParaRPr lang="en-US" sz="1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 for DRT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High Quality </a:t>
            </a:r>
            <a:r>
              <a:rPr lang="en-US" dirty="0"/>
              <a:t>D</a:t>
            </a:r>
            <a:r>
              <a:rPr lang="en-US" dirty="0" smtClean="0"/>
              <a:t>ata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On-time Delivery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Customer/Colleague Support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Relevant and Useful Analysis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Minimize and Automate Where Possible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dirty="0" smtClean="0">
                <a:latin typeface="Arial Rounded MT Bold" panose="020F0704030504030204" pitchFamily="34" charset="0"/>
              </a:rPr>
              <a:t>What has 3 letters and takes at least 80 hours? </a:t>
            </a:r>
            <a:endParaRPr lang="en-US" sz="5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5 Years for DRT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Prioritize Data Privacy and Security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Fine-tune Massive Changes to Accreditation System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Cloud Migration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Explore Feasibility of State Data Warehouse for Greater Data Analytics Capabilities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Explore Data Automation Opportunities to Allow Data Wranglers to Focus more on Data Analytics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0"/>
            <a:ext cx="9144000" cy="2037230"/>
          </a:xfrm>
        </p:spPr>
        <p:txBody>
          <a:bodyPr/>
          <a:lstStyle/>
          <a:p>
            <a:r>
              <a:rPr lang="en-US" sz="3200" dirty="0" smtClean="0"/>
              <a:t>On behalf of 1.3 Million Virginia Students and Millions of Parents….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latin typeface="Bauhaus 93" panose="04030905020B02020C02" pitchFamily="82" charset="0"/>
              </a:rPr>
              <a:t>Thank you!!! </a:t>
            </a:r>
            <a:endParaRPr lang="en-US" sz="6000" dirty="0">
              <a:latin typeface="Bauhaus 93" panose="04030905020B02020C02" pitchFamily="82" charset="0"/>
            </a:endParaRPr>
          </a:p>
        </p:txBody>
      </p:sp>
      <p:pic>
        <p:nvPicPr>
          <p:cNvPr id="6" name="Content Placeholder 5" descr="Prepare for Children Education (2) - Sm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28444"/>
            <a:ext cx="5105400" cy="2438400"/>
          </a:xfrm>
        </p:spPr>
      </p:pic>
    </p:spTree>
    <p:extLst>
      <p:ext uri="{BB962C8B-B14F-4D97-AF65-F5344CB8AC3E}">
        <p14:creationId xmlns:p14="http://schemas.microsoft.com/office/powerpoint/2010/main" val="551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VDOE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953000" cy="312419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Twitter: @</a:t>
            </a:r>
            <a:r>
              <a:rPr lang="nl-NL" dirty="0" smtClean="0"/>
              <a:t>VDOE_News</a:t>
            </a:r>
            <a:br>
              <a:rPr lang="nl-NL" dirty="0" smtClean="0"/>
            </a:br>
            <a:r>
              <a:rPr lang="nl-NL" dirty="0" smtClean="0"/>
              <a:t>Facebook</a:t>
            </a:r>
            <a:r>
              <a:rPr lang="nl-NL" dirty="0"/>
              <a:t>: @VDOENews</a:t>
            </a:r>
          </a:p>
          <a:p>
            <a:pPr marL="0" indent="0">
              <a:buNone/>
            </a:pPr>
            <a:r>
              <a:rPr lang="nl-NL" sz="3000" b="1" dirty="0"/>
              <a:t>#VAis4Learners </a:t>
            </a:r>
            <a:r>
              <a:rPr lang="nl-NL" sz="3000" b="1" dirty="0" smtClean="0"/>
              <a:t>#EdEquityVA</a:t>
            </a:r>
            <a:endParaRPr lang="en-US" sz="3000" dirty="0"/>
          </a:p>
        </p:txBody>
      </p:sp>
      <p:grpSp>
        <p:nvGrpSpPr>
          <p:cNvPr id="4" name="Group 3" title="social media logos: Twitter, Facebook, and LinkedIn"/>
          <p:cNvGrpSpPr/>
          <p:nvPr/>
        </p:nvGrpSpPr>
        <p:grpSpPr>
          <a:xfrm>
            <a:off x="4190999" y="3105150"/>
            <a:ext cx="2995071" cy="875260"/>
            <a:chOff x="2235200" y="5089418"/>
            <a:chExt cx="5791200" cy="1692383"/>
          </a:xfrm>
        </p:grpSpPr>
        <p:pic>
          <p:nvPicPr>
            <p:cNvPr id="5" name="Picture 4" title="twitter logo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</p:spPr>
        </p:pic>
        <p:pic>
          <p:nvPicPr>
            <p:cNvPr id="6" name="Picture 5" title="LinkedIn logo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</p:spPr>
        </p:pic>
        <p:pic>
          <p:nvPicPr>
            <p:cNvPr id="7" name="Picture 6" title="facebook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2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71551"/>
            <a:ext cx="4876800" cy="2743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>
                <a:hlinkClick r:id="rId2"/>
              </a:rPr>
              <a:t>dave.myers@doe.virginia.gov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www.doe.virginia.gov</a:t>
            </a:r>
            <a:r>
              <a:rPr lang="nl-NL" dirty="0" smtClean="0"/>
              <a:t>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Twitter</a:t>
            </a:r>
            <a:r>
              <a:rPr lang="nl-NL" dirty="0"/>
              <a:t>: @</a:t>
            </a:r>
            <a:r>
              <a:rPr lang="nl-NL" dirty="0" smtClean="0"/>
              <a:t>VDOE_News</a:t>
            </a:r>
            <a:br>
              <a:rPr lang="nl-NL" dirty="0" smtClean="0"/>
            </a:br>
            <a:r>
              <a:rPr lang="nl-NL" dirty="0" smtClean="0"/>
              <a:t>Facebook</a:t>
            </a:r>
            <a:r>
              <a:rPr lang="nl-NL" dirty="0"/>
              <a:t>: @VDOENews</a:t>
            </a:r>
          </a:p>
          <a:p>
            <a:pPr marL="0" indent="0">
              <a:buNone/>
            </a:pPr>
            <a:r>
              <a:rPr lang="nl-NL" sz="3000" b="1" dirty="0"/>
              <a:t>#VAis4Learners </a:t>
            </a:r>
            <a:r>
              <a:rPr lang="nl-NL" sz="3000" b="1" dirty="0" smtClean="0"/>
              <a:t>#EdEquityVA</a:t>
            </a:r>
            <a:endParaRPr lang="en-US" sz="3000" dirty="0"/>
          </a:p>
        </p:txBody>
      </p:sp>
      <p:grpSp>
        <p:nvGrpSpPr>
          <p:cNvPr id="8" name="Group 7" title="social media logos: Twitter, Facebook, and LinkedIn"/>
          <p:cNvGrpSpPr/>
          <p:nvPr/>
        </p:nvGrpSpPr>
        <p:grpSpPr>
          <a:xfrm>
            <a:off x="4211952" y="3679657"/>
            <a:ext cx="2236892" cy="653695"/>
            <a:chOff x="2235200" y="5089418"/>
            <a:chExt cx="5791200" cy="1692383"/>
          </a:xfrm>
        </p:grpSpPr>
        <p:pic>
          <p:nvPicPr>
            <p:cNvPr id="9" name="Picture 8" title="twitter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</p:spPr>
        </p:pic>
        <p:pic>
          <p:nvPicPr>
            <p:cNvPr id="10" name="Picture 9" title="LinkedIn logo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</p:spPr>
        </p:pic>
        <p:pic>
          <p:nvPicPr>
            <p:cNvPr id="11" name="Picture 10" title="facebook log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3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7244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 smtClean="0">
                <a:latin typeface="Arial Rounded MT Bold" panose="020F0704030504030204" pitchFamily="34" charset="0"/>
              </a:rPr>
              <a:t>An SRC Submission </a:t>
            </a:r>
            <a:endParaRPr lang="en-US" sz="60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Arial Rounded MT Bold" panose="020F0704030504030204" pitchFamily="34" charset="0"/>
              </a:rPr>
              <a:t>What has three letters and takes at least 320 hours to complete?  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191000" cy="2616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 smtClean="0">
                <a:latin typeface="Arial Rounded MT Bold" panose="020F0704030504030204" pitchFamily="34" charset="0"/>
              </a:rPr>
              <a:t>MSC Submission </a:t>
            </a:r>
            <a:endParaRPr lang="en-US" sz="4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 panose="020F0704030504030204" pitchFamily="34" charset="0"/>
              </a:rPr>
              <a:t>Relevance: 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 panose="020F0704030504030204" pitchFamily="34" charset="0"/>
              </a:rPr>
              <a:t>That is 400 hours= 10 weeks for two submissions</a:t>
            </a:r>
          </a:p>
          <a:p>
            <a:pPr marL="0" indent="0">
              <a:buNone/>
            </a:pPr>
            <a:r>
              <a:rPr lang="en-US" sz="3600" i="1" dirty="0" smtClean="0"/>
              <a:t>It’s a lot!  </a:t>
            </a:r>
          </a:p>
        </p:txBody>
      </p:sp>
    </p:spTree>
    <p:extLst>
      <p:ext uri="{BB962C8B-B14F-4D97-AF65-F5344CB8AC3E}">
        <p14:creationId xmlns:p14="http://schemas.microsoft.com/office/powerpoint/2010/main" val="23253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0"/>
            <a:ext cx="9144000" cy="2494430"/>
          </a:xfrm>
        </p:spPr>
        <p:txBody>
          <a:bodyPr/>
          <a:lstStyle/>
          <a:p>
            <a:pPr marL="0" indent="0" algn="l"/>
            <a:r>
              <a:rPr lang="en-US" b="1" i="1" dirty="0" smtClean="0"/>
              <a:t>                </a:t>
            </a:r>
            <a:br>
              <a:rPr lang="en-US" b="1" i="1" dirty="0" smtClean="0"/>
            </a:br>
            <a:r>
              <a:rPr lang="en-US" b="1" i="1" dirty="0"/>
              <a:t> </a:t>
            </a:r>
            <a:r>
              <a:rPr lang="en-US" b="1" i="1" dirty="0" smtClean="0"/>
              <a:t>                              </a:t>
            </a:r>
            <a:r>
              <a:rPr lang="en-US" sz="4800" b="1" i="1" dirty="0" smtClean="0">
                <a:latin typeface="Arial Rounded MT Bold" panose="020F0704030504030204" pitchFamily="34" charset="0"/>
              </a:rPr>
              <a:t>Data</a:t>
            </a:r>
            <a:r>
              <a:rPr lang="en-US" sz="4800" b="1" i="1" dirty="0">
                <a:latin typeface="Arial Rounded MT Bold" panose="020F0704030504030204" pitchFamily="34" charset="0"/>
              </a:rPr>
              <a:t> </a:t>
            </a:r>
            <a:r>
              <a:rPr lang="en-US" sz="4800" dirty="0">
                <a:latin typeface="Arial Rounded MT Bold" panose="020F0704030504030204" pitchFamily="34" charset="0"/>
              </a:rPr>
              <a:t/>
            </a:r>
            <a:br>
              <a:rPr lang="en-US" sz="4800" dirty="0">
                <a:latin typeface="Arial Rounded MT Bold" panose="020F0704030504030204" pitchFamily="34" charset="0"/>
              </a:rPr>
            </a:br>
            <a:r>
              <a:rPr lang="en-US" sz="4800" dirty="0" smtClean="0">
                <a:latin typeface="Arial Rounded MT Bold" panose="020F0704030504030204" pitchFamily="34" charset="0"/>
              </a:rPr>
              <a:t>                      </a:t>
            </a:r>
            <a:r>
              <a:rPr lang="en-US" sz="4800" b="1" i="1" dirty="0" smtClean="0">
                <a:latin typeface="Arial Rounded MT Bold" panose="020F0704030504030204" pitchFamily="34" charset="0"/>
              </a:rPr>
              <a:t>Wrangling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0750"/>
            <a:ext cx="8229600" cy="213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We </a:t>
            </a:r>
            <a:r>
              <a:rPr lang="en-US" b="1" i="1" dirty="0"/>
              <a:t>LOVE what we do!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https://www.youtube.com/watch?v=YPmgDizyulM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Record Collection 5 Years Ago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371"/>
            <a:ext cx="8229600" cy="346597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dirty="0" smtClean="0"/>
              <a:t>Master Schedule Collection </a:t>
            </a:r>
            <a:endParaRPr lang="en-US" sz="12800" dirty="0"/>
          </a:p>
          <a:p>
            <a:pPr marL="0" indent="0" algn="ctr">
              <a:buNone/>
            </a:pPr>
            <a:r>
              <a:rPr lang="en-US" sz="12800" dirty="0"/>
              <a:t>ERA</a:t>
            </a:r>
          </a:p>
          <a:p>
            <a:pPr marL="0" indent="0" algn="ctr">
              <a:buNone/>
            </a:pPr>
            <a:r>
              <a:rPr lang="en-US" sz="12800" dirty="0"/>
              <a:t>Accreditation</a:t>
            </a:r>
          </a:p>
          <a:p>
            <a:pPr marL="0" indent="0" algn="ctr">
              <a:buNone/>
            </a:pPr>
            <a:r>
              <a:rPr lang="en-US" sz="12800" dirty="0"/>
              <a:t>ADU</a:t>
            </a:r>
          </a:p>
          <a:p>
            <a:pPr marL="0" indent="0" algn="ctr">
              <a:buNone/>
            </a:pPr>
            <a:r>
              <a:rPr lang="en-US" sz="12800" dirty="0"/>
              <a:t>Student Record Collection</a:t>
            </a:r>
          </a:p>
          <a:p>
            <a:pPr marL="0" indent="0" algn="ctr">
              <a:buNone/>
            </a:pPr>
            <a:r>
              <a:rPr lang="en-US" sz="12800" dirty="0"/>
              <a:t>STI Management</a:t>
            </a:r>
          </a:p>
          <a:p>
            <a:pPr marL="0" indent="0" algn="ctr">
              <a:buNone/>
            </a:pPr>
            <a:r>
              <a:rPr lang="en-US" sz="12800" dirty="0"/>
              <a:t>SSWS Admin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Record Collection Today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875322"/>
              </p:ext>
            </p:extLst>
          </p:nvPr>
        </p:nvGraphicFramePr>
        <p:xfrm>
          <a:off x="894824" y="858374"/>
          <a:ext cx="7354352" cy="4023616"/>
        </p:xfrm>
        <a:graphic>
          <a:graphicData uri="http://schemas.openxmlformats.org/drawingml/2006/table">
            <a:tbl>
              <a:tblPr/>
              <a:tblGrid>
                <a:gridCol w="2672855">
                  <a:extLst>
                    <a:ext uri="{9D8B030D-6E8A-4147-A177-3AD203B41FA5}">
                      <a16:colId xmlns:a16="http://schemas.microsoft.com/office/drawing/2014/main" xmlns="" val="971836649"/>
                    </a:ext>
                  </a:extLst>
                </a:gridCol>
                <a:gridCol w="2576824">
                  <a:extLst>
                    <a:ext uri="{9D8B030D-6E8A-4147-A177-3AD203B41FA5}">
                      <a16:colId xmlns:a16="http://schemas.microsoft.com/office/drawing/2014/main" xmlns="" val="1146981795"/>
                    </a:ext>
                  </a:extLst>
                </a:gridCol>
                <a:gridCol w="2104673">
                  <a:extLst>
                    <a:ext uri="{9D8B030D-6E8A-4147-A177-3AD203B41FA5}">
                      <a16:colId xmlns:a16="http://schemas.microsoft.com/office/drawing/2014/main" xmlns="" val="1128270691"/>
                    </a:ext>
                  </a:extLst>
                </a:gridCol>
              </a:tblGrid>
              <a:tr h="59705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        ESSA</a:t>
                      </a: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Student Record Collection</a:t>
                      </a:r>
                      <a:endParaRPr lang="en-US" sz="180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Vendor Data</a:t>
                      </a:r>
                      <a:endParaRPr lang="en-US" sz="180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3797637"/>
                  </a:ext>
                </a:extLst>
              </a:tr>
              <a:tr h="3659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        ERA</a:t>
                      </a: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STI Management</a:t>
                      </a: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CRDC</a:t>
                      </a:r>
                      <a:endParaRPr lang="en-US" sz="180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7405282"/>
                  </a:ext>
                </a:extLst>
              </a:tr>
              <a:tr h="3659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        Accreditation</a:t>
                      </a: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SSWS Admin</a:t>
                      </a: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DCV</a:t>
                      </a:r>
                      <a:endParaRPr lang="en-US" sz="180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7289854"/>
                  </a:ext>
                </a:extLst>
              </a:tr>
              <a:tr h="3659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        ADU</a:t>
                      </a: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SDCA SRC</a:t>
                      </a: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SBAR</a:t>
                      </a:r>
                      <a:endParaRPr lang="en-US" sz="180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1194591"/>
                  </a:ext>
                </a:extLst>
              </a:tr>
              <a:tr h="3659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        Cohort Graduation</a:t>
                      </a:r>
                      <a:endParaRPr lang="en-US" sz="180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SDCA MSC</a:t>
                      </a: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Results Help</a:t>
                      </a:r>
                      <a:endParaRPr lang="en-US" sz="180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3500579"/>
                  </a:ext>
                </a:extLst>
              </a:tr>
              <a:tr h="3659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        Substitute Tests</a:t>
                      </a:r>
                      <a:endParaRPr lang="en-US" sz="180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SDCA ERA</a:t>
                      </a: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Testing for Web</a:t>
                      </a: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8027329"/>
                  </a:ext>
                </a:extLst>
              </a:tr>
              <a:tr h="59705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        MSC</a:t>
                      </a: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SDCA DCV</a:t>
                      </a: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CEIS</a:t>
                      </a:r>
                      <a:endParaRPr lang="en-US" sz="1800" dirty="0" smtClean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0816068"/>
                  </a:ext>
                </a:extLst>
              </a:tr>
              <a:tr h="3659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        SCED</a:t>
                      </a:r>
                      <a:endParaRPr lang="en-US" sz="180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SDCA other offices</a:t>
                      </a:r>
                      <a:endParaRPr lang="en-US" sz="180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80026" marR="80026" marT="80026" marB="800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87361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419</Words>
  <Application>Microsoft Office PowerPoint</Application>
  <PresentationFormat>On-screen Show (16:9)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VESIS Conference  September 30, 2019  </vt:lpstr>
      <vt:lpstr>Quiz </vt:lpstr>
      <vt:lpstr>Answer:</vt:lpstr>
      <vt:lpstr>Quiz Question #2</vt:lpstr>
      <vt:lpstr>Answer:</vt:lpstr>
      <vt:lpstr>PowerPoint Presentation</vt:lpstr>
      <vt:lpstr>                                                Data                        Wrangling </vt:lpstr>
      <vt:lpstr>Record Collection 5 Years Ago </vt:lpstr>
      <vt:lpstr>Record Collection Today</vt:lpstr>
      <vt:lpstr>Other Federal/State Agency Reporting</vt:lpstr>
      <vt:lpstr>Teachers and Principals </vt:lpstr>
      <vt:lpstr>Bus Drivers and Custodians</vt:lpstr>
      <vt:lpstr>School Counselors and SROs</vt:lpstr>
      <vt:lpstr>School Secretary and Cafeteria Worker</vt:lpstr>
      <vt:lpstr>Bob Oakley </vt:lpstr>
      <vt:lpstr>Cindy Stubbs</vt:lpstr>
      <vt:lpstr>PowerPoint Presentation</vt:lpstr>
      <vt:lpstr>PowerPoint Presentation</vt:lpstr>
      <vt:lpstr>Goals and Objective for DRT </vt:lpstr>
      <vt:lpstr>Next 5 Years for DRT </vt:lpstr>
      <vt:lpstr>On behalf of 1.3 Million Virginia Students and Millions of Parents…. Thank you!!! </vt:lpstr>
      <vt:lpstr>Connect with VDOE</vt:lpstr>
      <vt:lpstr>Contact Information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crb29104</dc:creator>
  <cp:lastModifiedBy>Hayes, Beatrix A</cp:lastModifiedBy>
  <cp:revision>53</cp:revision>
  <dcterms:created xsi:type="dcterms:W3CDTF">2019-02-13T14:37:28Z</dcterms:created>
  <dcterms:modified xsi:type="dcterms:W3CDTF">2019-09-30T12:39:09Z</dcterms:modified>
</cp:coreProperties>
</file>