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66" r:id="rId3"/>
  </p:sldMasterIdLst>
  <p:notesMasterIdLst>
    <p:notesMasterId r:id="rId41"/>
  </p:notesMasterIdLst>
  <p:sldIdLst>
    <p:sldId id="265" r:id="rId4"/>
    <p:sldId id="405" r:id="rId5"/>
    <p:sldId id="394" r:id="rId6"/>
    <p:sldId id="396" r:id="rId7"/>
    <p:sldId id="395" r:id="rId8"/>
    <p:sldId id="397" r:id="rId9"/>
    <p:sldId id="271" r:id="rId10"/>
    <p:sldId id="398" r:id="rId11"/>
    <p:sldId id="384" r:id="rId12"/>
    <p:sldId id="399" r:id="rId13"/>
    <p:sldId id="300" r:id="rId14"/>
    <p:sldId id="269" r:id="rId15"/>
    <p:sldId id="401" r:id="rId16"/>
    <p:sldId id="412" r:id="rId17"/>
    <p:sldId id="408" r:id="rId18"/>
    <p:sldId id="413" r:id="rId19"/>
    <p:sldId id="417" r:id="rId20"/>
    <p:sldId id="340" r:id="rId21"/>
    <p:sldId id="341" r:id="rId22"/>
    <p:sldId id="339" r:id="rId23"/>
    <p:sldId id="342" r:id="rId24"/>
    <p:sldId id="344" r:id="rId25"/>
    <p:sldId id="345" r:id="rId26"/>
    <p:sldId id="346" r:id="rId27"/>
    <p:sldId id="348" r:id="rId28"/>
    <p:sldId id="349" r:id="rId29"/>
    <p:sldId id="388" r:id="rId30"/>
    <p:sldId id="418" r:id="rId31"/>
    <p:sldId id="402" r:id="rId32"/>
    <p:sldId id="403" r:id="rId33"/>
    <p:sldId id="317" r:id="rId34"/>
    <p:sldId id="392" r:id="rId35"/>
    <p:sldId id="414" r:id="rId36"/>
    <p:sldId id="415" r:id="rId37"/>
    <p:sldId id="416" r:id="rId38"/>
    <p:sldId id="266" r:id="rId39"/>
    <p:sldId id="419" r:id="rId40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63052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7739" autoAdjust="0"/>
  </p:normalViewPr>
  <p:slideViewPr>
    <p:cSldViewPr showGuides="1">
      <p:cViewPr varScale="1">
        <p:scale>
          <a:sx n="80" d="100"/>
          <a:sy n="80" d="100"/>
        </p:scale>
        <p:origin x="-7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872" y="-84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30A28-51FB-C84F-9194-C75DAB328E85}" type="datetimeFigureOut">
              <a:rPr lang="en-US" smtClean="0"/>
              <a:t>8/3/2017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22184-5924-F24E-A88A-68FAF5C025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60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582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22184-5924-F24E-A88A-68FAF5C025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57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22184-5924-F24E-A88A-68FAF5C025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57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68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58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58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7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10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59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59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5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31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938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938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47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85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71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71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71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55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86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1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38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81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507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582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22184-5924-F24E-A88A-68FAF5C025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961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132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00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4037"/>
            <a:ext cx="77724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9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991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3962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905000"/>
            <a:ext cx="4343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3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8361"/>
            <a:ext cx="9144000" cy="96043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752600"/>
            <a:ext cx="4191000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462" y="2398712"/>
            <a:ext cx="4233338" cy="35448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752600"/>
            <a:ext cx="4194174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5757" y="2398712"/>
            <a:ext cx="4236509" cy="35448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0080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6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8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5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overlay for background 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3760"/>
            <a:ext cx="8839200" cy="65532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848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180" y="1600200"/>
            <a:ext cx="7924799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3" r:id="rId2"/>
    <p:sldLayoutId id="2147483654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63052"/>
          </a:solidFill>
          <a:latin typeface="+mj-lt"/>
          <a:ea typeface="ヒラギノ角ゴ Pro W3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ebdings" charset="0"/>
        <a:buChar char="4"/>
        <a:defRPr sz="2800">
          <a:solidFill>
            <a:schemeClr val="tx1"/>
          </a:solidFill>
          <a:latin typeface="+mn-lt"/>
          <a:ea typeface="ヒラギノ角ゴ Pro W3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Font typeface="Wingdings" charset="0"/>
        <a:buChar char="§"/>
        <a:defRPr sz="2500">
          <a:solidFill>
            <a:schemeClr val="tx1"/>
          </a:solidFill>
          <a:latin typeface="+mn-lt"/>
          <a:ea typeface="ヒラギノ角ゴ Pro W3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2200">
          <a:solidFill>
            <a:schemeClr val="tx1"/>
          </a:solidFill>
          <a:latin typeface="+mn-lt"/>
          <a:ea typeface="ヒラギノ角ゴ Pro W3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2000">
          <a:solidFill>
            <a:schemeClr val="tx1"/>
          </a:solidFill>
          <a:latin typeface="+mn-lt"/>
          <a:ea typeface="ヒラギノ角ゴ Pro W3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charset="0"/>
        <a:buChar char="►"/>
        <a:defRPr sz="20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8/3/2017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3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8/3/2017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7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PHILN_rjZo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PHILN_rjZo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b-bNl5z-wY4" TargetMode="External"/><Relationship Id="rId4" Type="http://schemas.openxmlformats.org/officeDocument/2006/relationships/hyperlink" Target="https://youtu.be/b-bNl5z-wY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:\EducationalDevelopment\Revitalized Education Program\8. Content\13. The Navigator\Online Version\Image Assets\Toastmasters-Pathway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05800" cy="33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1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832793" y="416123"/>
            <a:ext cx="54784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20" dirty="0">
                <a:latin typeface="Arial"/>
                <a:cs typeface="Arial"/>
              </a:rPr>
              <a:t>Levels and Project Types</a:t>
            </a:r>
          </a:p>
        </p:txBody>
      </p:sp>
      <p:pic>
        <p:nvPicPr>
          <p:cNvPr id="6" name="Picture 5" descr="Levels and project typ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964348"/>
            <a:ext cx="8077200" cy="344585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-133815" y="1203016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-133815" y="1048579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200" y="240656"/>
            <a:ext cx="7696200" cy="914400"/>
          </a:xfrm>
        </p:spPr>
        <p:txBody>
          <a:bodyPr/>
          <a:lstStyle/>
          <a:p>
            <a:pPr algn="ctr"/>
            <a:r>
              <a:rPr lang="en-US" dirty="0"/>
              <a:t>59 Projects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066800" y="1447799"/>
            <a:ext cx="7620000" cy="5029201"/>
            <a:chOff x="1066800" y="1447799"/>
            <a:chExt cx="7620000" cy="5029201"/>
          </a:xfrm>
        </p:grpSpPr>
        <p:sp>
          <p:nvSpPr>
            <p:cNvPr id="39" name="TextBox 38"/>
            <p:cNvSpPr txBox="1"/>
            <p:nvPr/>
          </p:nvSpPr>
          <p:spPr>
            <a:xfrm>
              <a:off x="6705600" y="1828800"/>
              <a:ext cx="1981200" cy="292787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English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Simplified Chinese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Traditional Chinese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Japanese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Spanish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Portuguese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French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German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Arabic</a:t>
              </a:r>
            </a:p>
          </p:txBody>
        </p:sp>
        <p:pic>
          <p:nvPicPr>
            <p:cNvPr id="40" name="Picture 39" descr="Screen Shot 2016-11-02 at 2.38.24 PM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2260600"/>
              <a:ext cx="1608980" cy="2082800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41" name="Picture 40" descr="Screen Shot 2016-11-02 at 2.35.59 PM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100" y="4127499"/>
              <a:ext cx="1509689" cy="1954269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42" name="Picture 41" descr="Screen Shot 2016-11-02 at 2.35.44 PM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3708399"/>
              <a:ext cx="1524594" cy="1971977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43" name="Picture 42" descr="Screen Shot 2016-11-02 at 2.32.44 PM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020" y="4495800"/>
              <a:ext cx="1531724" cy="1981200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44" name="Picture 43" descr="Screen Shot 2016-11-02 at 2.31.44 PM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1447799"/>
              <a:ext cx="1632465" cy="2109307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45" name="Picture 44" descr="Screen Shot 2016-11-02 at 2.31.10 PM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800" y="1841499"/>
              <a:ext cx="1632464" cy="2113201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6705600" y="5104633"/>
              <a:ext cx="1981200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Accessibility for sight-impaired: Phase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8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ertificate Award_1x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49" y="2947621"/>
            <a:ext cx="4576851" cy="3670300"/>
          </a:xfrm>
          <a:prstGeom prst="rect">
            <a:avLst/>
          </a:prstGeom>
        </p:spPr>
      </p:pic>
      <p:pic>
        <p:nvPicPr>
          <p:cNvPr id="10" name="Picture 9" descr="toastmasters-level-1-badge_3x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59334"/>
            <a:ext cx="1371600" cy="1371600"/>
          </a:xfrm>
          <a:prstGeom prst="rect">
            <a:avLst/>
          </a:prstGeom>
        </p:spPr>
      </p:pic>
      <p:pic>
        <p:nvPicPr>
          <p:cNvPr id="11" name="Picture 10" descr="toastmasters-level-2-badge_3x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1359334"/>
            <a:ext cx="1371600" cy="1371600"/>
          </a:xfrm>
          <a:prstGeom prst="rect">
            <a:avLst/>
          </a:prstGeom>
        </p:spPr>
      </p:pic>
      <p:pic>
        <p:nvPicPr>
          <p:cNvPr id="12" name="Picture 11" descr="toastmasters-level-3-badge_3x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358777"/>
            <a:ext cx="1371600" cy="1371600"/>
          </a:xfrm>
          <a:prstGeom prst="rect">
            <a:avLst/>
          </a:prstGeom>
        </p:spPr>
      </p:pic>
      <p:pic>
        <p:nvPicPr>
          <p:cNvPr id="13" name="Picture 12" descr="toastmasters-level-4-badge_3x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1381079"/>
            <a:ext cx="1371600" cy="1371600"/>
          </a:xfrm>
          <a:prstGeom prst="rect">
            <a:avLst/>
          </a:prstGeom>
        </p:spPr>
      </p:pic>
      <p:pic>
        <p:nvPicPr>
          <p:cNvPr id="14" name="Picture 13" descr="feedback-badge-collaborative-active_3x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10" y="4473219"/>
            <a:ext cx="1348740" cy="1348740"/>
          </a:xfrm>
          <a:prstGeom prst="rect">
            <a:avLst/>
          </a:prstGeom>
        </p:spPr>
      </p:pic>
      <p:pic>
        <p:nvPicPr>
          <p:cNvPr id="15" name="Picture 14" descr="feedback-badge-innovative-active_3x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2937789"/>
            <a:ext cx="1371600" cy="1371600"/>
          </a:xfrm>
          <a:prstGeom prst="rect">
            <a:avLst/>
          </a:prstGeom>
        </p:spPr>
      </p:pic>
      <p:pic>
        <p:nvPicPr>
          <p:cNvPr id="16" name="Picture 15" descr="feedback-badge-exceptional-active_3x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61789"/>
            <a:ext cx="1371600" cy="1371600"/>
          </a:xfrm>
          <a:prstGeom prst="rect">
            <a:avLst/>
          </a:prstGeom>
        </p:spPr>
      </p:pic>
      <p:pic>
        <p:nvPicPr>
          <p:cNvPr id="17" name="Picture 16" descr="feedback-badge-inspiring-active_3x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85800" y="2937789"/>
            <a:ext cx="1348740" cy="1348740"/>
          </a:xfrm>
          <a:prstGeom prst="rect">
            <a:avLst/>
          </a:prstGeom>
        </p:spPr>
      </p:pic>
      <p:pic>
        <p:nvPicPr>
          <p:cNvPr id="18" name="Picture 17" descr="toastmasters-dynamic-leadership-path-badge-active_3x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359334"/>
            <a:ext cx="13716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Badges and Awards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2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Evaluations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" name="Picture 20" descr="6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668" y="15240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Evaluations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Picture 19" descr="6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09286"/>
            <a:ext cx="6075760" cy="5184648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66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169002"/>
            <a:ext cx="4946072" cy="640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" y="2519543"/>
            <a:ext cx="7589520" cy="9235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0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209182"/>
            <a:ext cx="4946072" cy="640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2647837" y="1876078"/>
            <a:ext cx="6221843" cy="1990725"/>
            <a:chOff x="1354873" y="1876076"/>
            <a:chExt cx="6221843" cy="1990725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6236" y="1876076"/>
              <a:ext cx="3840480" cy="19907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" name="Oval 2"/>
            <p:cNvSpPr/>
            <p:nvPr/>
          </p:nvSpPr>
          <p:spPr>
            <a:xfrm>
              <a:off x="1354873" y="2040673"/>
              <a:ext cx="1756318" cy="1661532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Arrow: Notched Right 9"/>
            <p:cNvSpPr/>
            <p:nvPr/>
          </p:nvSpPr>
          <p:spPr>
            <a:xfrm>
              <a:off x="3165957" y="2687443"/>
              <a:ext cx="457200" cy="367990"/>
            </a:xfrm>
            <a:prstGeom prst="notched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178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5" name="Rectangle 4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1370" y="533400"/>
              <a:ext cx="461959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 smtClean="0">
                  <a:latin typeface="Arial"/>
                  <a:cs typeface="Arial"/>
                </a:rPr>
                <a:t>PATHWAYS MENTOR PROGRAM</a:t>
              </a:r>
              <a:endParaRPr lang="en-US" sz="2200" b="1" spc="20" dirty="0">
                <a:latin typeface="Arial"/>
                <a:cs typeface="Arial"/>
              </a:endParaRPr>
            </a:p>
          </p:txBody>
        </p:sp>
      </p:grpSp>
      <p:pic>
        <p:nvPicPr>
          <p:cNvPr id="16" name="Picture 15" descr="pathways-mentor-program-completed_3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720" y="1468120"/>
            <a:ext cx="1981200" cy="1981200"/>
          </a:xfrm>
          <a:prstGeom prst="rect">
            <a:avLst/>
          </a:prstGeom>
        </p:spPr>
      </p:pic>
      <p:pic>
        <p:nvPicPr>
          <p:cNvPr id="17" name="Picture 16" descr="L4-Mentor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7" y="1383568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8" name="Picture 17" descr="L2-Intro to Toastmasters Mentor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067" y="1401455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9" name="Picture 18" descr="L3-Prepare to Mento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787304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0" name="Picture 19" descr="L5-Adv Mentorin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3786351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1" name="Picture 20" descr="Pathways Mentor Pro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67" y="1401455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2" name="Picture 21" descr="mentor image WESTI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532" y="3647283"/>
            <a:ext cx="3962400" cy="286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5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2400" y="1050616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1371600"/>
            <a:ext cx="5036535" cy="517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62000" y="152400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3052"/>
                </a:solidFill>
                <a:latin typeface="+mj-lt"/>
                <a:ea typeface="ヒラギノ角ゴ Pro W3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30369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772400" cy="4500563"/>
          </a:xfrm>
        </p:spPr>
        <p:txBody>
          <a:bodyPr/>
          <a:lstStyle/>
          <a:p>
            <a:r>
              <a:rPr lang="en-US" dirty="0"/>
              <a:t>Insert video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52400" y="1143000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6" name="Picture 2" descr="C:\Users\aogundiran\Desktop\onboardin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543800" cy="51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62000" y="152400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3052"/>
                </a:solidFill>
                <a:latin typeface="+mj-lt"/>
                <a:ea typeface="ヒラギノ角ゴ Pro W3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Log In, Learn More </a:t>
            </a:r>
          </a:p>
        </p:txBody>
      </p:sp>
    </p:spTree>
    <p:extLst>
      <p:ext uri="{BB962C8B-B14F-4D97-AF65-F5344CB8AC3E}">
        <p14:creationId xmlns:p14="http://schemas.microsoft.com/office/powerpoint/2010/main" val="14672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715000"/>
            <a:ext cx="8991600" cy="1143000"/>
          </a:xfrm>
        </p:spPr>
        <p:txBody>
          <a:bodyPr/>
          <a:lstStyle/>
          <a:p>
            <a:r>
              <a:rPr lang="en-US" sz="2800" dirty="0">
                <a:hlinkClick r:id="rId3"/>
              </a:rPr>
              <a:t>https://youtu.be/hPHILN_rjZo</a:t>
            </a:r>
            <a:endParaRPr lang="en-US" sz="2800" dirty="0"/>
          </a:p>
        </p:txBody>
      </p:sp>
      <p:pic>
        <p:nvPicPr>
          <p:cNvPr id="3" name="hPHILN_rjZo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1600" y="11430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2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5102"/>
            <a:ext cx="7696200" cy="911882"/>
          </a:xfrm>
        </p:spPr>
        <p:txBody>
          <a:bodyPr/>
          <a:lstStyle/>
          <a:p>
            <a:pPr algn="ctr"/>
            <a:r>
              <a:rPr lang="en-US" dirty="0"/>
              <a:t>Your Guide to Pathways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52400" y="1126816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6" name="Picture 5" descr="navig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447800"/>
            <a:ext cx="6845068" cy="51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3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2400" y="1143000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474197"/>
            <a:ext cx="6730375" cy="507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62000" y="152400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3052"/>
                </a:solidFill>
                <a:latin typeface="+mj-lt"/>
                <a:ea typeface="ヒラギノ角ゴ Pro W3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Online or Print</a:t>
            </a:r>
          </a:p>
        </p:txBody>
      </p:sp>
    </p:spTree>
    <p:extLst>
      <p:ext uri="{BB962C8B-B14F-4D97-AF65-F5344CB8AC3E}">
        <p14:creationId xmlns:p14="http://schemas.microsoft.com/office/powerpoint/2010/main" val="9834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1293" r="2930" b="4805"/>
          <a:stretch/>
        </p:blipFill>
        <p:spPr bwMode="auto">
          <a:xfrm>
            <a:off x="1686040" y="468329"/>
            <a:ext cx="5771920" cy="589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2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07"/>
          <a:stretch/>
        </p:blipFill>
        <p:spPr bwMode="auto">
          <a:xfrm>
            <a:off x="1673613" y="454628"/>
            <a:ext cx="5692958" cy="588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7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8" y="458913"/>
            <a:ext cx="5769864" cy="598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7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r="14400"/>
          <a:stretch/>
        </p:blipFill>
        <p:spPr bwMode="auto">
          <a:xfrm>
            <a:off x="892733" y="668325"/>
            <a:ext cx="7347030" cy="588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0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 r="1914"/>
          <a:stretch/>
        </p:blipFill>
        <p:spPr bwMode="auto">
          <a:xfrm>
            <a:off x="837294" y="624155"/>
            <a:ext cx="7628611" cy="554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6" y="762000"/>
            <a:ext cx="821472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" y="867730"/>
            <a:ext cx="8211312" cy="447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4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5" name="Rectangle 4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1370" y="533400"/>
              <a:ext cx="69444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 smtClean="0">
                  <a:latin typeface="Arial"/>
                  <a:cs typeface="Arial"/>
                </a:rPr>
                <a:t>REACHING YOUR CURRENT EDUCATION GOALS</a:t>
              </a:r>
              <a:endParaRPr lang="en-US" sz="2200" b="1" spc="20" dirty="0">
                <a:latin typeface="Arial"/>
                <a:cs typeface="Arial"/>
              </a:endParaRPr>
            </a:p>
          </p:txBody>
        </p:sp>
      </p:grpSp>
      <p:pic>
        <p:nvPicPr>
          <p:cNvPr id="8" name="Picture 7" descr="CC manu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440" y="1315422"/>
            <a:ext cx="3997760" cy="5174278"/>
          </a:xfrm>
          <a:prstGeom prst="rect">
            <a:avLst/>
          </a:prstGeom>
        </p:spPr>
      </p:pic>
      <p:pic>
        <p:nvPicPr>
          <p:cNvPr id="2" name="Picture 1" descr="navigat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295400"/>
            <a:ext cx="6845068" cy="51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296400" cy="914400"/>
          </a:xfrm>
        </p:spPr>
        <p:txBody>
          <a:bodyPr/>
          <a:lstStyle/>
          <a:p>
            <a:pPr algn="ctr"/>
            <a:r>
              <a:rPr lang="en-US" sz="3200" dirty="0"/>
              <a:t>Pathways Doesn’t Change the Club Meeting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8600" y="10912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Content Placeholder 4" descr="pathways doesnt change the club meeting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1600"/>
            <a:ext cx="7629300" cy="501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9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838200"/>
            <a:ext cx="4572000" cy="571500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1800" dirty="0">
                <a:latin typeface="+mj-lt"/>
              </a:rPr>
              <a:t>“</a:t>
            </a:r>
            <a:r>
              <a:rPr lang="en-US" dirty="0">
                <a:latin typeface="+mj-lt"/>
              </a:rPr>
              <a:t>Communication…leads to the discovery of hidden abilities … broadens the person’s conception of how to live with people. …It brings out for use the leadership traits and abilities, and thus helps to prepare the individual to be a leader.”</a:t>
            </a:r>
            <a:endParaRPr lang="en-US" dirty="0"/>
          </a:p>
        </p:txBody>
      </p:sp>
      <p:pic>
        <p:nvPicPr>
          <p:cNvPr id="9" name="Picture 8" descr="Ralph C. Smedley Portrait_white bord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38200"/>
            <a:ext cx="3050991" cy="411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8800" y="5105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None/>
            </a:pPr>
            <a:r>
              <a:rPr lang="en-US" dirty="0"/>
              <a:t>Ralph C. Smedley </a:t>
            </a:r>
            <a:r>
              <a:rPr lang="en-US" i="1" dirty="0"/>
              <a:t>Personally Speaking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81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296400" cy="914400"/>
          </a:xfrm>
        </p:spPr>
        <p:txBody>
          <a:bodyPr/>
          <a:lstStyle/>
          <a:p>
            <a:pPr algn="ctr"/>
            <a:r>
              <a:rPr lang="en-US" dirty="0"/>
              <a:t>Distinguished Club Program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8600" y="10912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7" name="Content Placeholder 6" descr="dcp - education option 1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9" y="1981200"/>
            <a:ext cx="8110817" cy="381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90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ctr"/>
            <a:r>
              <a:rPr lang="en-US" dirty="0"/>
              <a:t>Local Support Team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447800"/>
            <a:ext cx="7848600" cy="4572001"/>
          </a:xfrm>
        </p:spPr>
        <p:txBody>
          <a:bodyPr/>
          <a:lstStyle/>
          <a:p>
            <a:r>
              <a:rPr lang="en-US" dirty="0"/>
              <a:t>District Leadership Team</a:t>
            </a:r>
          </a:p>
          <a:p>
            <a:r>
              <a:rPr lang="en-US" dirty="0"/>
              <a:t>Chief Ambassador</a:t>
            </a:r>
          </a:p>
          <a:p>
            <a:r>
              <a:rPr lang="en-US" dirty="0"/>
              <a:t>Ambassadors</a:t>
            </a:r>
          </a:p>
          <a:p>
            <a:r>
              <a:rPr lang="en-US" dirty="0"/>
              <a:t>Pathways Guides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8600" y="10912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4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2400" y="990600"/>
            <a:ext cx="9525000" cy="168584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box 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40" y="1600200"/>
            <a:ext cx="3146460" cy="5039816"/>
          </a:xfrm>
          <a:prstGeom prst="rect">
            <a:avLst/>
          </a:prstGeom>
        </p:spPr>
      </p:pic>
      <p:pic>
        <p:nvPicPr>
          <p:cNvPr id="3" name="Picture 2" descr="navigat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600" y="1371600"/>
            <a:ext cx="2355200" cy="3048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9" name="Picture 8" descr="pathways lett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086" y="2667000"/>
            <a:ext cx="2286714" cy="296009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0" name="Picture 9" descr="quickstart bac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028" y="3810000"/>
            <a:ext cx="2269172" cy="226751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1" name="Picture 10" descr="quickstart fron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260" y="4401116"/>
            <a:ext cx="2289340" cy="2286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5" name="Picture 4" descr="Pathways Pin Show 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5086350"/>
            <a:ext cx="2819400" cy="2114550"/>
          </a:xfrm>
          <a:prstGeom prst="rect">
            <a:avLst/>
          </a:prstGeom>
        </p:spPr>
      </p:pic>
      <p:pic>
        <p:nvPicPr>
          <p:cNvPr id="8" name="Picture 7" descr="thumbnail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4998341"/>
            <a:ext cx="1981200" cy="716659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696200" cy="838200"/>
          </a:xfrm>
        </p:spPr>
        <p:txBody>
          <a:bodyPr/>
          <a:lstStyle/>
          <a:p>
            <a:pPr algn="ctr"/>
            <a:r>
              <a:rPr lang="en-US" dirty="0"/>
              <a:t>How to Get Started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8" name="Rectangle 7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370" y="533400"/>
              <a:ext cx="32953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 smtClean="0">
                  <a:latin typeface="Arial"/>
                  <a:cs typeface="Arial"/>
                </a:rPr>
                <a:t>OTHER HELPFUL TIPS</a:t>
              </a:r>
              <a:endParaRPr lang="en-US" sz="2200" b="1" spc="20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2 navigating base camp-bot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897" y="1524000"/>
            <a:ext cx="8336637" cy="4649766"/>
          </a:xfrm>
          <a:prstGeom prst="rect">
            <a:avLst/>
          </a:prstGeom>
        </p:spPr>
      </p:pic>
      <p:pic>
        <p:nvPicPr>
          <p:cNvPr id="2" name="Picture 1" descr="navigating base camp butt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4343400"/>
            <a:ext cx="2119978" cy="2133600"/>
          </a:xfrm>
          <a:prstGeom prst="rect">
            <a:avLst/>
          </a:prstGeom>
        </p:spPr>
      </p:pic>
      <p:pic>
        <p:nvPicPr>
          <p:cNvPr id="3" name="Picture 2" descr="check compatibility butto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371600"/>
            <a:ext cx="2971800" cy="8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5" name="Rectangle 4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1370" y="533400"/>
              <a:ext cx="33522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 smtClean="0">
                  <a:latin typeface="Arial"/>
                  <a:cs typeface="Arial"/>
                </a:rPr>
                <a:t>CONTINUED SUPPORT</a:t>
              </a:r>
              <a:endParaRPr lang="en-US" sz="2200" b="1" spc="20" dirty="0">
                <a:latin typeface="Arial"/>
                <a:cs typeface="Arial"/>
              </a:endParaRPr>
            </a:p>
          </p:txBody>
        </p:sp>
      </p:grpSp>
      <p:pic>
        <p:nvPicPr>
          <p:cNvPr id="8" name="Picture 7" descr="virtual meetin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744" y="1369776"/>
            <a:ext cx="6391656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5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7" name="Rectangle 6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1370" y="533400"/>
              <a:ext cx="37261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 smtClean="0">
                  <a:latin typeface="Arial"/>
                  <a:cs typeface="Arial"/>
                </a:rPr>
                <a:t>LET’S LOG IN TOGETHER</a:t>
              </a:r>
              <a:endParaRPr lang="en-US" sz="2200" b="1" spc="20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TI home page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51" y="1544108"/>
            <a:ext cx="8660498" cy="40946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84134" y="1447800"/>
            <a:ext cx="762000" cy="3810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6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9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:\EducationalDevelopment\Revitalized Education Program\8. Content\13. The Navigator\Online Version\Image Assets\Toastmasters-Pathway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05800" cy="33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icTraini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00">
            <a:off x="623637" y="2870654"/>
            <a:ext cx="1718176" cy="2216868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6" name="Picture 5" descr="CC manua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2377956" y="1799621"/>
            <a:ext cx="2075192" cy="2685908"/>
          </a:xfrm>
          <a:prstGeom prst="rect">
            <a:avLst/>
          </a:prstGeom>
        </p:spPr>
      </p:pic>
      <p:pic>
        <p:nvPicPr>
          <p:cNvPr id="7" name="Picture 6" descr="CL manual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4617509" y="1839700"/>
            <a:ext cx="2045368" cy="2649962"/>
          </a:xfrm>
          <a:prstGeom prst="rect">
            <a:avLst/>
          </a:prstGeom>
        </p:spPr>
      </p:pic>
      <p:pic>
        <p:nvPicPr>
          <p:cNvPr id="8" name="Picture 7" descr="226M - Cove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6575918" y="2521169"/>
            <a:ext cx="2057400" cy="266043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914400"/>
          </a:xfrm>
        </p:spPr>
        <p:txBody>
          <a:bodyPr/>
          <a:lstStyle/>
          <a:p>
            <a:pPr algn="ctr"/>
            <a:r>
              <a:rPr lang="en-US" dirty="0"/>
              <a:t>Education in Toastmasters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52400" y="1058708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833437"/>
            <a:ext cx="7620000" cy="2595563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b="1" dirty="0"/>
              <a:t>“We learn in moments of enjoyment.”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724400" y="32721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9pPr>
          </a:lstStyle>
          <a:p>
            <a:r>
              <a:rPr lang="en-US" sz="2400" dirty="0"/>
              <a:t>Ralph C. Smedley </a:t>
            </a:r>
          </a:p>
        </p:txBody>
      </p:sp>
    </p:spTree>
    <p:extLst>
      <p:ext uri="{BB962C8B-B14F-4D97-AF65-F5344CB8AC3E}">
        <p14:creationId xmlns:p14="http://schemas.microsoft.com/office/powerpoint/2010/main" val="13119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696200" cy="1143000"/>
          </a:xfrm>
        </p:spPr>
        <p:txBody>
          <a:bodyPr/>
          <a:lstStyle/>
          <a:p>
            <a:r>
              <a:rPr lang="en-US" dirty="0"/>
              <a:t>Toastmasters Learning Revitalized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500563"/>
          </a:xfrm>
        </p:spPr>
        <p:txBody>
          <a:bodyPr/>
          <a:lstStyle/>
          <a:p>
            <a:r>
              <a:rPr lang="en-US" dirty="0"/>
              <a:t>High value</a:t>
            </a:r>
          </a:p>
          <a:p>
            <a:r>
              <a:rPr lang="en-US" dirty="0"/>
              <a:t>Fun</a:t>
            </a:r>
          </a:p>
          <a:p>
            <a:r>
              <a:rPr lang="en-US" dirty="0"/>
              <a:t>Customized to your needs</a:t>
            </a:r>
          </a:p>
          <a:p>
            <a:r>
              <a:rPr lang="en-US" dirty="0"/>
              <a:t>Flexible</a:t>
            </a:r>
          </a:p>
          <a:p>
            <a:r>
              <a:rPr lang="en-US" dirty="0"/>
              <a:t>Competency-based</a:t>
            </a:r>
          </a:p>
          <a:p>
            <a:r>
              <a:rPr lang="en-US" dirty="0"/>
              <a:t>Resource-rich</a:t>
            </a:r>
          </a:p>
          <a:p>
            <a:r>
              <a:rPr lang="en-US" dirty="0"/>
              <a:t>Meaningful, effective evaluations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52400" y="1203016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2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96200" cy="838200"/>
          </a:xfrm>
        </p:spPr>
        <p:txBody>
          <a:bodyPr/>
          <a:lstStyle/>
          <a:p>
            <a:pPr algn="ctr"/>
            <a:r>
              <a:rPr lang="en-US" dirty="0"/>
              <a:t>You Choose the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772400" cy="3810000"/>
          </a:xfrm>
        </p:spPr>
        <p:txBody>
          <a:bodyPr/>
          <a:lstStyle/>
          <a:p>
            <a:r>
              <a:rPr lang="en-US" dirty="0"/>
              <a:t>Tailored, self-paced learning</a:t>
            </a:r>
          </a:p>
          <a:p>
            <a:r>
              <a:rPr lang="en-US" dirty="0"/>
              <a:t>Flexibility to choose experience</a:t>
            </a:r>
          </a:p>
          <a:p>
            <a:r>
              <a:rPr lang="en-US" dirty="0"/>
              <a:t>Greater access to materials</a:t>
            </a:r>
          </a:p>
          <a:p>
            <a:r>
              <a:rPr lang="en-US" dirty="0"/>
              <a:t>Expanded resources</a:t>
            </a:r>
          </a:p>
          <a:p>
            <a:r>
              <a:rPr lang="en-US" dirty="0"/>
              <a:t>Real-world applicability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52400" y="1058708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696200" cy="1143000"/>
          </a:xfrm>
        </p:spPr>
        <p:txBody>
          <a:bodyPr/>
          <a:lstStyle/>
          <a:p>
            <a:pPr algn="ctr"/>
            <a:r>
              <a:rPr lang="en-US" dirty="0"/>
              <a:t>Introducing Pathways! </a:t>
            </a:r>
          </a:p>
        </p:txBody>
      </p:sp>
      <p:sp>
        <p:nvSpPr>
          <p:cNvPr id="6" name="Rectangle 5"/>
          <p:cNvSpPr/>
          <p:nvPr/>
        </p:nvSpPr>
        <p:spPr>
          <a:xfrm>
            <a:off x="-152400" y="1203016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7" name="b-bNl5z-wY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00200" y="1584016"/>
            <a:ext cx="5943600" cy="44577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6200" y="5715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3052"/>
                </a:solidFill>
                <a:latin typeface="+mj-lt"/>
                <a:ea typeface="ヒラギノ角ゴ Pro W3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 algn="ctr"/>
            <a:r>
              <a:rPr lang="en-US" sz="2800" kern="0" dirty="0" smtClean="0">
                <a:hlinkClick r:id="rId4"/>
              </a:rPr>
              <a:t>https://youtu.be/b-bNl5z-wY4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3841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1000" y="340095"/>
            <a:ext cx="1790205" cy="6139542"/>
            <a:chOff x="843148" y="340095"/>
            <a:chExt cx="2386940" cy="6139542"/>
          </a:xfrm>
        </p:grpSpPr>
        <p:sp>
          <p:nvSpPr>
            <p:cNvPr id="4" name="Rectangle 3"/>
            <p:cNvSpPr/>
            <p:nvPr/>
          </p:nvSpPr>
          <p:spPr>
            <a:xfrm flipH="1">
              <a:off x="843148" y="340095"/>
              <a:ext cx="2386940" cy="6139542"/>
            </a:xfrm>
            <a:prstGeom prst="rect">
              <a:avLst/>
            </a:prstGeom>
            <a:gradFill flip="none" rotWithShape="1">
              <a:gsLst>
                <a:gs pos="0">
                  <a:srgbClr val="A9343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636" y="449217"/>
              <a:ext cx="2189964" cy="592129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362200" y="442345"/>
            <a:ext cx="6536481" cy="5653655"/>
            <a:chOff x="3847179" y="289944"/>
            <a:chExt cx="8017727" cy="61554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235" t="1064" r="1621" b="998"/>
            <a:stretch/>
          </p:blipFill>
          <p:spPr>
            <a:xfrm>
              <a:off x="3847179" y="289944"/>
              <a:ext cx="8017727" cy="6155473"/>
            </a:xfrm>
            <a:prstGeom prst="rect">
              <a:avLst/>
            </a:prstGeom>
          </p:spPr>
        </p:pic>
        <p:sp>
          <p:nvSpPr>
            <p:cNvPr id="9" name="Freeform: Shape 8"/>
            <p:cNvSpPr/>
            <p:nvPr/>
          </p:nvSpPr>
          <p:spPr>
            <a:xfrm>
              <a:off x="7103335" y="1252797"/>
              <a:ext cx="1728439" cy="4936130"/>
            </a:xfrm>
            <a:custGeom>
              <a:avLst/>
              <a:gdLst>
                <a:gd name="connsiteX0" fmla="*/ 1159727 w 1728439"/>
                <a:gd name="connsiteY0" fmla="*/ 29593 h 4936130"/>
                <a:gd name="connsiteX1" fmla="*/ 1159727 w 1728439"/>
                <a:gd name="connsiteY1" fmla="*/ 29593 h 4936130"/>
                <a:gd name="connsiteX2" fmla="*/ 713678 w 1728439"/>
                <a:gd name="connsiteY2" fmla="*/ 18442 h 4936130"/>
                <a:gd name="connsiteX3" fmla="*/ 635619 w 1728439"/>
                <a:gd name="connsiteY3" fmla="*/ 29593 h 4936130"/>
                <a:gd name="connsiteX4" fmla="*/ 557561 w 1728439"/>
                <a:gd name="connsiteY4" fmla="*/ 51896 h 4936130"/>
                <a:gd name="connsiteX5" fmla="*/ 524107 w 1728439"/>
                <a:gd name="connsiteY5" fmla="*/ 74198 h 4936130"/>
                <a:gd name="connsiteX6" fmla="*/ 468351 w 1728439"/>
                <a:gd name="connsiteY6" fmla="*/ 141105 h 4936130"/>
                <a:gd name="connsiteX7" fmla="*/ 434897 w 1728439"/>
                <a:gd name="connsiteY7" fmla="*/ 208013 h 4936130"/>
                <a:gd name="connsiteX8" fmla="*/ 423746 w 1728439"/>
                <a:gd name="connsiteY8" fmla="*/ 241466 h 4936130"/>
                <a:gd name="connsiteX9" fmla="*/ 401444 w 1728439"/>
                <a:gd name="connsiteY9" fmla="*/ 263769 h 4936130"/>
                <a:gd name="connsiteX10" fmla="*/ 379141 w 1728439"/>
                <a:gd name="connsiteY10" fmla="*/ 297223 h 4936130"/>
                <a:gd name="connsiteX11" fmla="*/ 356839 w 1728439"/>
                <a:gd name="connsiteY11" fmla="*/ 352979 h 4936130"/>
                <a:gd name="connsiteX12" fmla="*/ 312234 w 1728439"/>
                <a:gd name="connsiteY12" fmla="*/ 419886 h 4936130"/>
                <a:gd name="connsiteX13" fmla="*/ 289932 w 1728439"/>
                <a:gd name="connsiteY13" fmla="*/ 486793 h 4936130"/>
                <a:gd name="connsiteX14" fmla="*/ 245327 w 1728439"/>
                <a:gd name="connsiteY14" fmla="*/ 553701 h 4936130"/>
                <a:gd name="connsiteX15" fmla="*/ 223024 w 1728439"/>
                <a:gd name="connsiteY15" fmla="*/ 620608 h 4936130"/>
                <a:gd name="connsiteX16" fmla="*/ 189571 w 1728439"/>
                <a:gd name="connsiteY16" fmla="*/ 821330 h 4936130"/>
                <a:gd name="connsiteX17" fmla="*/ 178419 w 1728439"/>
                <a:gd name="connsiteY17" fmla="*/ 988598 h 4936130"/>
                <a:gd name="connsiteX18" fmla="*/ 167268 w 1728439"/>
                <a:gd name="connsiteY18" fmla="*/ 1033203 h 4936130"/>
                <a:gd name="connsiteX19" fmla="*/ 156117 w 1728439"/>
                <a:gd name="connsiteY19" fmla="*/ 1256227 h 4936130"/>
                <a:gd name="connsiteX20" fmla="*/ 144966 w 1728439"/>
                <a:gd name="connsiteY20" fmla="*/ 1356588 h 4936130"/>
                <a:gd name="connsiteX21" fmla="*/ 133814 w 1728439"/>
                <a:gd name="connsiteY21" fmla="*/ 1390042 h 4936130"/>
                <a:gd name="connsiteX22" fmla="*/ 100361 w 1728439"/>
                <a:gd name="connsiteY22" fmla="*/ 1401193 h 4936130"/>
                <a:gd name="connsiteX23" fmla="*/ 78058 w 1728439"/>
                <a:gd name="connsiteY23" fmla="*/ 1412344 h 4936130"/>
                <a:gd name="connsiteX24" fmla="*/ 66907 w 1728439"/>
                <a:gd name="connsiteY24" fmla="*/ 1423496 h 4936130"/>
                <a:gd name="connsiteX25" fmla="*/ 55756 w 1728439"/>
                <a:gd name="connsiteY25" fmla="*/ 1535008 h 4936130"/>
                <a:gd name="connsiteX26" fmla="*/ 33453 w 1728439"/>
                <a:gd name="connsiteY26" fmla="*/ 1579613 h 4936130"/>
                <a:gd name="connsiteX27" fmla="*/ 22302 w 1728439"/>
                <a:gd name="connsiteY27" fmla="*/ 1646520 h 4936130"/>
                <a:gd name="connsiteX28" fmla="*/ 11151 w 1728439"/>
                <a:gd name="connsiteY28" fmla="*/ 1813788 h 4936130"/>
                <a:gd name="connsiteX29" fmla="*/ 0 w 1728439"/>
                <a:gd name="connsiteY29" fmla="*/ 1869544 h 4936130"/>
                <a:gd name="connsiteX30" fmla="*/ 11151 w 1728439"/>
                <a:gd name="connsiteY30" fmla="*/ 1947603 h 4936130"/>
                <a:gd name="connsiteX31" fmla="*/ 33453 w 1728439"/>
                <a:gd name="connsiteY31" fmla="*/ 2293291 h 4936130"/>
                <a:gd name="connsiteX32" fmla="*/ 55756 w 1728439"/>
                <a:gd name="connsiteY32" fmla="*/ 2349047 h 4936130"/>
                <a:gd name="connsiteX33" fmla="*/ 78058 w 1728439"/>
                <a:gd name="connsiteY33" fmla="*/ 2438257 h 4936130"/>
                <a:gd name="connsiteX34" fmla="*/ 89210 w 1728439"/>
                <a:gd name="connsiteY34" fmla="*/ 2538618 h 4936130"/>
                <a:gd name="connsiteX35" fmla="*/ 111512 w 1728439"/>
                <a:gd name="connsiteY35" fmla="*/ 2672432 h 4936130"/>
                <a:gd name="connsiteX36" fmla="*/ 133814 w 1728439"/>
                <a:gd name="connsiteY36" fmla="*/ 2873154 h 4936130"/>
                <a:gd name="connsiteX37" fmla="*/ 144966 w 1728439"/>
                <a:gd name="connsiteY37" fmla="*/ 2906608 h 4936130"/>
                <a:gd name="connsiteX38" fmla="*/ 156117 w 1728439"/>
                <a:gd name="connsiteY38" fmla="*/ 2973515 h 4936130"/>
                <a:gd name="connsiteX39" fmla="*/ 167268 w 1728439"/>
                <a:gd name="connsiteY39" fmla="*/ 3006969 h 4936130"/>
                <a:gd name="connsiteX40" fmla="*/ 178419 w 1728439"/>
                <a:gd name="connsiteY40" fmla="*/ 3062725 h 4936130"/>
                <a:gd name="connsiteX41" fmla="*/ 200722 w 1728439"/>
                <a:gd name="connsiteY41" fmla="*/ 3140783 h 4936130"/>
                <a:gd name="connsiteX42" fmla="*/ 211873 w 1728439"/>
                <a:gd name="connsiteY42" fmla="*/ 3207691 h 4936130"/>
                <a:gd name="connsiteX43" fmla="*/ 234175 w 1728439"/>
                <a:gd name="connsiteY43" fmla="*/ 3285749 h 4936130"/>
                <a:gd name="connsiteX44" fmla="*/ 245327 w 1728439"/>
                <a:gd name="connsiteY44" fmla="*/ 3397262 h 4936130"/>
                <a:gd name="connsiteX45" fmla="*/ 256478 w 1728439"/>
                <a:gd name="connsiteY45" fmla="*/ 3430715 h 4936130"/>
                <a:gd name="connsiteX46" fmla="*/ 278780 w 1728439"/>
                <a:gd name="connsiteY46" fmla="*/ 3653740 h 4936130"/>
                <a:gd name="connsiteX47" fmla="*/ 289932 w 1728439"/>
                <a:gd name="connsiteY47" fmla="*/ 3921369 h 4936130"/>
                <a:gd name="connsiteX48" fmla="*/ 312234 w 1728439"/>
                <a:gd name="connsiteY48" fmla="*/ 4099788 h 4936130"/>
                <a:gd name="connsiteX49" fmla="*/ 323385 w 1728439"/>
                <a:gd name="connsiteY49" fmla="*/ 4222452 h 4936130"/>
                <a:gd name="connsiteX50" fmla="*/ 345688 w 1728439"/>
                <a:gd name="connsiteY50" fmla="*/ 4311662 h 4936130"/>
                <a:gd name="connsiteX51" fmla="*/ 356839 w 1728439"/>
                <a:gd name="connsiteY51" fmla="*/ 4412023 h 4936130"/>
                <a:gd name="connsiteX52" fmla="*/ 401444 w 1728439"/>
                <a:gd name="connsiteY52" fmla="*/ 4534686 h 4936130"/>
                <a:gd name="connsiteX53" fmla="*/ 412595 w 1728439"/>
                <a:gd name="connsiteY53" fmla="*/ 4601593 h 4936130"/>
                <a:gd name="connsiteX54" fmla="*/ 434897 w 1728439"/>
                <a:gd name="connsiteY54" fmla="*/ 4668501 h 4936130"/>
                <a:gd name="connsiteX55" fmla="*/ 457200 w 1728439"/>
                <a:gd name="connsiteY55" fmla="*/ 4735408 h 4936130"/>
                <a:gd name="connsiteX56" fmla="*/ 479502 w 1728439"/>
                <a:gd name="connsiteY56" fmla="*/ 4802315 h 4936130"/>
                <a:gd name="connsiteX57" fmla="*/ 501805 w 1728439"/>
                <a:gd name="connsiteY57" fmla="*/ 4824618 h 4936130"/>
                <a:gd name="connsiteX58" fmla="*/ 546410 w 1728439"/>
                <a:gd name="connsiteY58" fmla="*/ 4880374 h 4936130"/>
                <a:gd name="connsiteX59" fmla="*/ 568712 w 1728439"/>
                <a:gd name="connsiteY59" fmla="*/ 4913827 h 4936130"/>
                <a:gd name="connsiteX60" fmla="*/ 602166 w 1728439"/>
                <a:gd name="connsiteY60" fmla="*/ 4924979 h 4936130"/>
                <a:gd name="connsiteX61" fmla="*/ 1092819 w 1728439"/>
                <a:gd name="connsiteY61" fmla="*/ 4936130 h 4936130"/>
                <a:gd name="connsiteX62" fmla="*/ 1315844 w 1728439"/>
                <a:gd name="connsiteY62" fmla="*/ 4924979 h 4936130"/>
                <a:gd name="connsiteX63" fmla="*/ 1326995 w 1728439"/>
                <a:gd name="connsiteY63" fmla="*/ 4891525 h 4936130"/>
                <a:gd name="connsiteX64" fmla="*/ 1326995 w 1728439"/>
                <a:gd name="connsiteY64" fmla="*/ 4746559 h 4936130"/>
                <a:gd name="connsiteX65" fmla="*/ 1349297 w 1728439"/>
                <a:gd name="connsiteY65" fmla="*/ 4657349 h 4936130"/>
                <a:gd name="connsiteX66" fmla="*/ 1349297 w 1728439"/>
                <a:gd name="connsiteY66" fmla="*/ 4601593 h 4936130"/>
                <a:gd name="connsiteX67" fmla="*/ 1360449 w 1728439"/>
                <a:gd name="connsiteY67" fmla="*/ 4434325 h 4936130"/>
                <a:gd name="connsiteX68" fmla="*/ 1416205 w 1728439"/>
                <a:gd name="connsiteY68" fmla="*/ 3988276 h 4936130"/>
                <a:gd name="connsiteX69" fmla="*/ 1427356 w 1728439"/>
                <a:gd name="connsiteY69" fmla="*/ 3876764 h 4936130"/>
                <a:gd name="connsiteX70" fmla="*/ 1438507 w 1728439"/>
                <a:gd name="connsiteY70" fmla="*/ 3843310 h 4936130"/>
                <a:gd name="connsiteX71" fmla="*/ 1449658 w 1728439"/>
                <a:gd name="connsiteY71" fmla="*/ 3765252 h 4936130"/>
                <a:gd name="connsiteX72" fmla="*/ 1460810 w 1728439"/>
                <a:gd name="connsiteY72" fmla="*/ 3731798 h 4936130"/>
                <a:gd name="connsiteX73" fmla="*/ 1471961 w 1728439"/>
                <a:gd name="connsiteY73" fmla="*/ 3676042 h 4936130"/>
                <a:gd name="connsiteX74" fmla="*/ 1494263 w 1728439"/>
                <a:gd name="connsiteY74" fmla="*/ 3597983 h 4936130"/>
                <a:gd name="connsiteX75" fmla="*/ 1516566 w 1728439"/>
                <a:gd name="connsiteY75" fmla="*/ 3553379 h 4936130"/>
                <a:gd name="connsiteX76" fmla="*/ 1538868 w 1728439"/>
                <a:gd name="connsiteY76" fmla="*/ 3464169 h 4936130"/>
                <a:gd name="connsiteX77" fmla="*/ 1561171 w 1728439"/>
                <a:gd name="connsiteY77" fmla="*/ 3419564 h 4936130"/>
                <a:gd name="connsiteX78" fmla="*/ 1572322 w 1728439"/>
                <a:gd name="connsiteY78" fmla="*/ 3330354 h 4936130"/>
                <a:gd name="connsiteX79" fmla="*/ 1605775 w 1728439"/>
                <a:gd name="connsiteY79" fmla="*/ 3218842 h 4936130"/>
                <a:gd name="connsiteX80" fmla="*/ 1616927 w 1728439"/>
                <a:gd name="connsiteY80" fmla="*/ 3174237 h 4936130"/>
                <a:gd name="connsiteX81" fmla="*/ 1639229 w 1728439"/>
                <a:gd name="connsiteY81" fmla="*/ 3140783 h 4936130"/>
                <a:gd name="connsiteX82" fmla="*/ 1661532 w 1728439"/>
                <a:gd name="connsiteY82" fmla="*/ 3096179 h 4936130"/>
                <a:gd name="connsiteX83" fmla="*/ 1672683 w 1728439"/>
                <a:gd name="connsiteY83" fmla="*/ 3051574 h 4936130"/>
                <a:gd name="connsiteX84" fmla="*/ 1694985 w 1728439"/>
                <a:gd name="connsiteY84" fmla="*/ 3006969 h 4936130"/>
                <a:gd name="connsiteX85" fmla="*/ 1694985 w 1728439"/>
                <a:gd name="connsiteY85" fmla="*/ 2895457 h 4936130"/>
                <a:gd name="connsiteX86" fmla="*/ 1694985 w 1728439"/>
                <a:gd name="connsiteY86" fmla="*/ 2873154 h 4936130"/>
                <a:gd name="connsiteX87" fmla="*/ 1706136 w 1728439"/>
                <a:gd name="connsiteY87" fmla="*/ 2672432 h 4936130"/>
                <a:gd name="connsiteX88" fmla="*/ 1717288 w 1728439"/>
                <a:gd name="connsiteY88" fmla="*/ 2638979 h 4936130"/>
                <a:gd name="connsiteX89" fmla="*/ 1728439 w 1728439"/>
                <a:gd name="connsiteY89" fmla="*/ 2594374 h 4936130"/>
                <a:gd name="connsiteX90" fmla="*/ 1717288 w 1728439"/>
                <a:gd name="connsiteY90" fmla="*/ 1100110 h 4936130"/>
                <a:gd name="connsiteX91" fmla="*/ 1661532 w 1728439"/>
                <a:gd name="connsiteY91" fmla="*/ 999749 h 4936130"/>
                <a:gd name="connsiteX92" fmla="*/ 1650380 w 1728439"/>
                <a:gd name="connsiteY92" fmla="*/ 955144 h 4936130"/>
                <a:gd name="connsiteX93" fmla="*/ 1628078 w 1728439"/>
                <a:gd name="connsiteY93" fmla="*/ 865935 h 4936130"/>
                <a:gd name="connsiteX94" fmla="*/ 1605775 w 1728439"/>
                <a:gd name="connsiteY94" fmla="*/ 821330 h 4936130"/>
                <a:gd name="connsiteX95" fmla="*/ 1527717 w 1728439"/>
                <a:gd name="connsiteY95" fmla="*/ 732120 h 4936130"/>
                <a:gd name="connsiteX96" fmla="*/ 1483112 w 1728439"/>
                <a:gd name="connsiteY96" fmla="*/ 642910 h 4936130"/>
                <a:gd name="connsiteX97" fmla="*/ 1471961 w 1728439"/>
                <a:gd name="connsiteY97" fmla="*/ 576003 h 4936130"/>
                <a:gd name="connsiteX98" fmla="*/ 1449658 w 1728439"/>
                <a:gd name="connsiteY98" fmla="*/ 542549 h 4936130"/>
                <a:gd name="connsiteX99" fmla="*/ 1427356 w 1728439"/>
                <a:gd name="connsiteY99" fmla="*/ 453340 h 4936130"/>
                <a:gd name="connsiteX100" fmla="*/ 1416205 w 1728439"/>
                <a:gd name="connsiteY100" fmla="*/ 419886 h 4936130"/>
                <a:gd name="connsiteX101" fmla="*/ 1405053 w 1728439"/>
                <a:gd name="connsiteY101" fmla="*/ 308374 h 4936130"/>
                <a:gd name="connsiteX102" fmla="*/ 1338146 w 1728439"/>
                <a:gd name="connsiteY102" fmla="*/ 219164 h 4936130"/>
                <a:gd name="connsiteX103" fmla="*/ 1315844 w 1728439"/>
                <a:gd name="connsiteY103" fmla="*/ 185710 h 4936130"/>
                <a:gd name="connsiteX104" fmla="*/ 1293541 w 1728439"/>
                <a:gd name="connsiteY104" fmla="*/ 163408 h 4936130"/>
                <a:gd name="connsiteX105" fmla="*/ 1260088 w 1728439"/>
                <a:gd name="connsiteY105" fmla="*/ 152257 h 4936130"/>
                <a:gd name="connsiteX106" fmla="*/ 1237785 w 1728439"/>
                <a:gd name="connsiteY106" fmla="*/ 129954 h 4936130"/>
                <a:gd name="connsiteX107" fmla="*/ 1204332 w 1728439"/>
                <a:gd name="connsiteY107" fmla="*/ 107652 h 4936130"/>
                <a:gd name="connsiteX108" fmla="*/ 1182029 w 1728439"/>
                <a:gd name="connsiteY108" fmla="*/ 74198 h 4936130"/>
                <a:gd name="connsiteX109" fmla="*/ 1148575 w 1728439"/>
                <a:gd name="connsiteY109" fmla="*/ 51896 h 4936130"/>
                <a:gd name="connsiteX110" fmla="*/ 1159727 w 1728439"/>
                <a:gd name="connsiteY110" fmla="*/ 29593 h 493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728439" h="4936130">
                  <a:moveTo>
                    <a:pt x="1159727" y="29593"/>
                  </a:moveTo>
                  <a:lnTo>
                    <a:pt x="1159727" y="29593"/>
                  </a:lnTo>
                  <a:cubicBezTo>
                    <a:pt x="955193" y="-15858"/>
                    <a:pt x="1065455" y="-72"/>
                    <a:pt x="713678" y="18442"/>
                  </a:cubicBezTo>
                  <a:cubicBezTo>
                    <a:pt x="687431" y="19823"/>
                    <a:pt x="661479" y="24891"/>
                    <a:pt x="635619" y="29593"/>
                  </a:cubicBezTo>
                  <a:cubicBezTo>
                    <a:pt x="624384" y="31636"/>
                    <a:pt x="571214" y="45069"/>
                    <a:pt x="557561" y="51896"/>
                  </a:cubicBezTo>
                  <a:cubicBezTo>
                    <a:pt x="545574" y="57890"/>
                    <a:pt x="534403" y="65618"/>
                    <a:pt x="524107" y="74198"/>
                  </a:cubicBezTo>
                  <a:cubicBezTo>
                    <a:pt x="491910" y="101029"/>
                    <a:pt x="490280" y="108212"/>
                    <a:pt x="468351" y="141105"/>
                  </a:cubicBezTo>
                  <a:cubicBezTo>
                    <a:pt x="440324" y="225189"/>
                    <a:pt x="478130" y="121548"/>
                    <a:pt x="434897" y="208013"/>
                  </a:cubicBezTo>
                  <a:cubicBezTo>
                    <a:pt x="429640" y="218526"/>
                    <a:pt x="429793" y="231387"/>
                    <a:pt x="423746" y="241466"/>
                  </a:cubicBezTo>
                  <a:cubicBezTo>
                    <a:pt x="418337" y="250481"/>
                    <a:pt x="408012" y="255559"/>
                    <a:pt x="401444" y="263769"/>
                  </a:cubicBezTo>
                  <a:cubicBezTo>
                    <a:pt x="393072" y="274234"/>
                    <a:pt x="385135" y="285236"/>
                    <a:pt x="379141" y="297223"/>
                  </a:cubicBezTo>
                  <a:cubicBezTo>
                    <a:pt x="370189" y="315127"/>
                    <a:pt x="366424" y="335406"/>
                    <a:pt x="356839" y="352979"/>
                  </a:cubicBezTo>
                  <a:cubicBezTo>
                    <a:pt x="344004" y="376510"/>
                    <a:pt x="320710" y="394457"/>
                    <a:pt x="312234" y="419886"/>
                  </a:cubicBezTo>
                  <a:cubicBezTo>
                    <a:pt x="304800" y="442188"/>
                    <a:pt x="302972" y="467233"/>
                    <a:pt x="289932" y="486793"/>
                  </a:cubicBezTo>
                  <a:cubicBezTo>
                    <a:pt x="275064" y="509096"/>
                    <a:pt x="253804" y="528272"/>
                    <a:pt x="245327" y="553701"/>
                  </a:cubicBezTo>
                  <a:lnTo>
                    <a:pt x="223024" y="620608"/>
                  </a:lnTo>
                  <a:cubicBezTo>
                    <a:pt x="198555" y="791897"/>
                    <a:pt x="213471" y="725727"/>
                    <a:pt x="189571" y="821330"/>
                  </a:cubicBezTo>
                  <a:cubicBezTo>
                    <a:pt x="185854" y="877086"/>
                    <a:pt x="184269" y="933025"/>
                    <a:pt x="178419" y="988598"/>
                  </a:cubicBezTo>
                  <a:cubicBezTo>
                    <a:pt x="176815" y="1003840"/>
                    <a:pt x="168541" y="1017930"/>
                    <a:pt x="167268" y="1033203"/>
                  </a:cubicBezTo>
                  <a:cubicBezTo>
                    <a:pt x="161087" y="1107380"/>
                    <a:pt x="161238" y="1181969"/>
                    <a:pt x="156117" y="1256227"/>
                  </a:cubicBezTo>
                  <a:cubicBezTo>
                    <a:pt x="153801" y="1289807"/>
                    <a:pt x="150500" y="1323386"/>
                    <a:pt x="144966" y="1356588"/>
                  </a:cubicBezTo>
                  <a:cubicBezTo>
                    <a:pt x="143034" y="1368183"/>
                    <a:pt x="142126" y="1381730"/>
                    <a:pt x="133814" y="1390042"/>
                  </a:cubicBezTo>
                  <a:cubicBezTo>
                    <a:pt x="125503" y="1398353"/>
                    <a:pt x="111275" y="1396828"/>
                    <a:pt x="100361" y="1401193"/>
                  </a:cubicBezTo>
                  <a:cubicBezTo>
                    <a:pt x="92644" y="1404280"/>
                    <a:pt x="85492" y="1408627"/>
                    <a:pt x="78058" y="1412344"/>
                  </a:cubicBezTo>
                  <a:lnTo>
                    <a:pt x="66907" y="1423496"/>
                  </a:lnTo>
                  <a:cubicBezTo>
                    <a:pt x="63190" y="1460667"/>
                    <a:pt x="63583" y="1498481"/>
                    <a:pt x="55756" y="1535008"/>
                  </a:cubicBezTo>
                  <a:cubicBezTo>
                    <a:pt x="52273" y="1551262"/>
                    <a:pt x="38230" y="1563691"/>
                    <a:pt x="33453" y="1579613"/>
                  </a:cubicBezTo>
                  <a:cubicBezTo>
                    <a:pt x="26956" y="1601269"/>
                    <a:pt x="26019" y="1624218"/>
                    <a:pt x="22302" y="1646520"/>
                  </a:cubicBezTo>
                  <a:cubicBezTo>
                    <a:pt x="18585" y="1702276"/>
                    <a:pt x="16711" y="1758186"/>
                    <a:pt x="11151" y="1813788"/>
                  </a:cubicBezTo>
                  <a:cubicBezTo>
                    <a:pt x="9265" y="1832647"/>
                    <a:pt x="0" y="1850591"/>
                    <a:pt x="0" y="1869544"/>
                  </a:cubicBezTo>
                  <a:cubicBezTo>
                    <a:pt x="0" y="1895828"/>
                    <a:pt x="7434" y="1921583"/>
                    <a:pt x="11151" y="1947603"/>
                  </a:cubicBezTo>
                  <a:cubicBezTo>
                    <a:pt x="13173" y="2002202"/>
                    <a:pt x="-576" y="2191206"/>
                    <a:pt x="33453" y="2293291"/>
                  </a:cubicBezTo>
                  <a:cubicBezTo>
                    <a:pt x="39783" y="2312281"/>
                    <a:pt x="49869" y="2329915"/>
                    <a:pt x="55756" y="2349047"/>
                  </a:cubicBezTo>
                  <a:cubicBezTo>
                    <a:pt x="64770" y="2378343"/>
                    <a:pt x="78058" y="2438257"/>
                    <a:pt x="78058" y="2438257"/>
                  </a:cubicBezTo>
                  <a:cubicBezTo>
                    <a:pt x="81775" y="2471711"/>
                    <a:pt x="84450" y="2505297"/>
                    <a:pt x="89210" y="2538618"/>
                  </a:cubicBezTo>
                  <a:cubicBezTo>
                    <a:pt x="95605" y="2583383"/>
                    <a:pt x="107418" y="2627398"/>
                    <a:pt x="111512" y="2672432"/>
                  </a:cubicBezTo>
                  <a:cubicBezTo>
                    <a:pt x="116213" y="2724141"/>
                    <a:pt x="122509" y="2816633"/>
                    <a:pt x="133814" y="2873154"/>
                  </a:cubicBezTo>
                  <a:cubicBezTo>
                    <a:pt x="136119" y="2884680"/>
                    <a:pt x="141249" y="2895457"/>
                    <a:pt x="144966" y="2906608"/>
                  </a:cubicBezTo>
                  <a:cubicBezTo>
                    <a:pt x="148683" y="2928910"/>
                    <a:pt x="151212" y="2951443"/>
                    <a:pt x="156117" y="2973515"/>
                  </a:cubicBezTo>
                  <a:cubicBezTo>
                    <a:pt x="158667" y="2984990"/>
                    <a:pt x="164417" y="2995565"/>
                    <a:pt x="167268" y="3006969"/>
                  </a:cubicBezTo>
                  <a:cubicBezTo>
                    <a:pt x="171865" y="3025357"/>
                    <a:pt x="174307" y="3044223"/>
                    <a:pt x="178419" y="3062725"/>
                  </a:cubicBezTo>
                  <a:cubicBezTo>
                    <a:pt x="187753" y="3104725"/>
                    <a:pt x="188306" y="3103534"/>
                    <a:pt x="200722" y="3140783"/>
                  </a:cubicBezTo>
                  <a:cubicBezTo>
                    <a:pt x="204439" y="3163086"/>
                    <a:pt x="207439" y="3185520"/>
                    <a:pt x="211873" y="3207691"/>
                  </a:cubicBezTo>
                  <a:cubicBezTo>
                    <a:pt x="218874" y="3242697"/>
                    <a:pt x="223547" y="3253864"/>
                    <a:pt x="234175" y="3285749"/>
                  </a:cubicBezTo>
                  <a:cubicBezTo>
                    <a:pt x="237892" y="3322920"/>
                    <a:pt x="239647" y="3360340"/>
                    <a:pt x="245327" y="3397262"/>
                  </a:cubicBezTo>
                  <a:cubicBezTo>
                    <a:pt x="247114" y="3408879"/>
                    <a:pt x="255308" y="3419019"/>
                    <a:pt x="256478" y="3430715"/>
                  </a:cubicBezTo>
                  <a:cubicBezTo>
                    <a:pt x="280161" y="3667545"/>
                    <a:pt x="245414" y="3553638"/>
                    <a:pt x="278780" y="3653740"/>
                  </a:cubicBezTo>
                  <a:cubicBezTo>
                    <a:pt x="244588" y="3756316"/>
                    <a:pt x="254807" y="3710615"/>
                    <a:pt x="289932" y="3921369"/>
                  </a:cubicBezTo>
                  <a:cubicBezTo>
                    <a:pt x="306323" y="4019716"/>
                    <a:pt x="300322" y="3974713"/>
                    <a:pt x="312234" y="4099788"/>
                  </a:cubicBezTo>
                  <a:cubicBezTo>
                    <a:pt x="316126" y="4140660"/>
                    <a:pt x="316982" y="4181898"/>
                    <a:pt x="323385" y="4222452"/>
                  </a:cubicBezTo>
                  <a:cubicBezTo>
                    <a:pt x="328166" y="4252729"/>
                    <a:pt x="338254" y="4281925"/>
                    <a:pt x="345688" y="4311662"/>
                  </a:cubicBezTo>
                  <a:cubicBezTo>
                    <a:pt x="349405" y="4345116"/>
                    <a:pt x="350238" y="4379017"/>
                    <a:pt x="356839" y="4412023"/>
                  </a:cubicBezTo>
                  <a:cubicBezTo>
                    <a:pt x="362566" y="4440660"/>
                    <a:pt x="389913" y="4505858"/>
                    <a:pt x="401444" y="4534686"/>
                  </a:cubicBezTo>
                  <a:cubicBezTo>
                    <a:pt x="405161" y="4556988"/>
                    <a:pt x="407111" y="4579658"/>
                    <a:pt x="412595" y="4601593"/>
                  </a:cubicBezTo>
                  <a:cubicBezTo>
                    <a:pt x="418297" y="4624400"/>
                    <a:pt x="427463" y="4646198"/>
                    <a:pt x="434897" y="4668501"/>
                  </a:cubicBezTo>
                  <a:lnTo>
                    <a:pt x="457200" y="4735408"/>
                  </a:lnTo>
                  <a:lnTo>
                    <a:pt x="479502" y="4802315"/>
                  </a:lnTo>
                  <a:lnTo>
                    <a:pt x="501805" y="4824618"/>
                  </a:lnTo>
                  <a:cubicBezTo>
                    <a:pt x="523514" y="4889744"/>
                    <a:pt x="495971" y="4829935"/>
                    <a:pt x="546410" y="4880374"/>
                  </a:cubicBezTo>
                  <a:cubicBezTo>
                    <a:pt x="555887" y="4889851"/>
                    <a:pt x="558247" y="4905455"/>
                    <a:pt x="568712" y="4913827"/>
                  </a:cubicBezTo>
                  <a:cubicBezTo>
                    <a:pt x="577891" y="4921170"/>
                    <a:pt x="590422" y="4924479"/>
                    <a:pt x="602166" y="4924979"/>
                  </a:cubicBezTo>
                  <a:cubicBezTo>
                    <a:pt x="765611" y="4931934"/>
                    <a:pt x="929268" y="4932413"/>
                    <a:pt x="1092819" y="4936130"/>
                  </a:cubicBezTo>
                  <a:cubicBezTo>
                    <a:pt x="1167161" y="4932413"/>
                    <a:pt x="1242724" y="4938907"/>
                    <a:pt x="1315844" y="4924979"/>
                  </a:cubicBezTo>
                  <a:cubicBezTo>
                    <a:pt x="1327391" y="4922780"/>
                    <a:pt x="1326262" y="4903257"/>
                    <a:pt x="1326995" y="4891525"/>
                  </a:cubicBezTo>
                  <a:cubicBezTo>
                    <a:pt x="1330009" y="4843297"/>
                    <a:pt x="1326995" y="4794881"/>
                    <a:pt x="1326995" y="4746559"/>
                  </a:cubicBezTo>
                  <a:lnTo>
                    <a:pt x="1349297" y="4657349"/>
                  </a:lnTo>
                  <a:lnTo>
                    <a:pt x="1349297" y="4601593"/>
                  </a:lnTo>
                  <a:cubicBezTo>
                    <a:pt x="1362912" y="4479066"/>
                    <a:pt x="1360449" y="4534892"/>
                    <a:pt x="1360449" y="4434325"/>
                  </a:cubicBezTo>
                  <a:lnTo>
                    <a:pt x="1416205" y="3988276"/>
                  </a:lnTo>
                  <a:cubicBezTo>
                    <a:pt x="1419922" y="3951105"/>
                    <a:pt x="1421676" y="3913686"/>
                    <a:pt x="1427356" y="3876764"/>
                  </a:cubicBezTo>
                  <a:cubicBezTo>
                    <a:pt x="1429143" y="3865146"/>
                    <a:pt x="1436202" y="3854836"/>
                    <a:pt x="1438507" y="3843310"/>
                  </a:cubicBezTo>
                  <a:cubicBezTo>
                    <a:pt x="1443662" y="3817537"/>
                    <a:pt x="1444503" y="3791025"/>
                    <a:pt x="1449658" y="3765252"/>
                  </a:cubicBezTo>
                  <a:cubicBezTo>
                    <a:pt x="1451963" y="3753726"/>
                    <a:pt x="1457959" y="3743202"/>
                    <a:pt x="1460810" y="3731798"/>
                  </a:cubicBezTo>
                  <a:cubicBezTo>
                    <a:pt x="1465407" y="3713411"/>
                    <a:pt x="1467850" y="3694544"/>
                    <a:pt x="1471961" y="3676042"/>
                  </a:cubicBezTo>
                  <a:cubicBezTo>
                    <a:pt x="1476313" y="3656457"/>
                    <a:pt x="1485667" y="3618041"/>
                    <a:pt x="1494263" y="3597983"/>
                  </a:cubicBezTo>
                  <a:cubicBezTo>
                    <a:pt x="1500811" y="3582704"/>
                    <a:pt x="1509132" y="3568247"/>
                    <a:pt x="1516566" y="3553379"/>
                  </a:cubicBezTo>
                  <a:cubicBezTo>
                    <a:pt x="1523110" y="3520657"/>
                    <a:pt x="1526010" y="3494170"/>
                    <a:pt x="1538868" y="3464169"/>
                  </a:cubicBezTo>
                  <a:cubicBezTo>
                    <a:pt x="1545416" y="3448890"/>
                    <a:pt x="1553737" y="3434432"/>
                    <a:pt x="1561171" y="3419564"/>
                  </a:cubicBezTo>
                  <a:cubicBezTo>
                    <a:pt x="1564888" y="3389827"/>
                    <a:pt x="1567395" y="3359914"/>
                    <a:pt x="1572322" y="3330354"/>
                  </a:cubicBezTo>
                  <a:cubicBezTo>
                    <a:pt x="1581170" y="3277266"/>
                    <a:pt x="1590905" y="3278317"/>
                    <a:pt x="1605775" y="3218842"/>
                  </a:cubicBezTo>
                  <a:cubicBezTo>
                    <a:pt x="1609492" y="3203974"/>
                    <a:pt x="1610890" y="3188324"/>
                    <a:pt x="1616927" y="3174237"/>
                  </a:cubicBezTo>
                  <a:cubicBezTo>
                    <a:pt x="1622206" y="3161919"/>
                    <a:pt x="1632580" y="3152419"/>
                    <a:pt x="1639229" y="3140783"/>
                  </a:cubicBezTo>
                  <a:cubicBezTo>
                    <a:pt x="1647476" y="3126350"/>
                    <a:pt x="1654098" y="3111047"/>
                    <a:pt x="1661532" y="3096179"/>
                  </a:cubicBezTo>
                  <a:cubicBezTo>
                    <a:pt x="1665249" y="3081311"/>
                    <a:pt x="1667302" y="3065924"/>
                    <a:pt x="1672683" y="3051574"/>
                  </a:cubicBezTo>
                  <a:cubicBezTo>
                    <a:pt x="1678520" y="3036009"/>
                    <a:pt x="1692634" y="3023425"/>
                    <a:pt x="1694985" y="3006969"/>
                  </a:cubicBezTo>
                  <a:cubicBezTo>
                    <a:pt x="1700242" y="2970172"/>
                    <a:pt x="1694985" y="2932628"/>
                    <a:pt x="1694985" y="2895457"/>
                  </a:cubicBezTo>
                  <a:lnTo>
                    <a:pt x="1694985" y="2873154"/>
                  </a:lnTo>
                  <a:cubicBezTo>
                    <a:pt x="1698702" y="2806247"/>
                    <a:pt x="1699783" y="2739141"/>
                    <a:pt x="1706136" y="2672432"/>
                  </a:cubicBezTo>
                  <a:cubicBezTo>
                    <a:pt x="1707250" y="2660731"/>
                    <a:pt x="1714059" y="2650281"/>
                    <a:pt x="1717288" y="2638979"/>
                  </a:cubicBezTo>
                  <a:cubicBezTo>
                    <a:pt x="1721498" y="2624243"/>
                    <a:pt x="1724722" y="2609242"/>
                    <a:pt x="1728439" y="2594374"/>
                  </a:cubicBezTo>
                  <a:cubicBezTo>
                    <a:pt x="1724722" y="2096286"/>
                    <a:pt x="1727959" y="1598098"/>
                    <a:pt x="1717288" y="1100110"/>
                  </a:cubicBezTo>
                  <a:cubicBezTo>
                    <a:pt x="1716093" y="1044338"/>
                    <a:pt x="1694103" y="1032321"/>
                    <a:pt x="1661532" y="999749"/>
                  </a:cubicBezTo>
                  <a:cubicBezTo>
                    <a:pt x="1657815" y="984881"/>
                    <a:pt x="1653705" y="970105"/>
                    <a:pt x="1650380" y="955144"/>
                  </a:cubicBezTo>
                  <a:cubicBezTo>
                    <a:pt x="1642324" y="918894"/>
                    <a:pt x="1641873" y="898124"/>
                    <a:pt x="1628078" y="865935"/>
                  </a:cubicBezTo>
                  <a:cubicBezTo>
                    <a:pt x="1621530" y="850656"/>
                    <a:pt x="1615981" y="834452"/>
                    <a:pt x="1605775" y="821330"/>
                  </a:cubicBezTo>
                  <a:cubicBezTo>
                    <a:pt x="1577467" y="784935"/>
                    <a:pt x="1545770" y="772739"/>
                    <a:pt x="1527717" y="732120"/>
                  </a:cubicBezTo>
                  <a:cubicBezTo>
                    <a:pt x="1486714" y="639863"/>
                    <a:pt x="1528913" y="688713"/>
                    <a:pt x="1483112" y="642910"/>
                  </a:cubicBezTo>
                  <a:cubicBezTo>
                    <a:pt x="1479395" y="620608"/>
                    <a:pt x="1479111" y="597453"/>
                    <a:pt x="1471961" y="576003"/>
                  </a:cubicBezTo>
                  <a:cubicBezTo>
                    <a:pt x="1467723" y="563288"/>
                    <a:pt x="1454238" y="555144"/>
                    <a:pt x="1449658" y="542549"/>
                  </a:cubicBezTo>
                  <a:cubicBezTo>
                    <a:pt x="1439183" y="513743"/>
                    <a:pt x="1437049" y="482419"/>
                    <a:pt x="1427356" y="453340"/>
                  </a:cubicBezTo>
                  <a:lnTo>
                    <a:pt x="1416205" y="419886"/>
                  </a:lnTo>
                  <a:cubicBezTo>
                    <a:pt x="1412488" y="382715"/>
                    <a:pt x="1416195" y="344030"/>
                    <a:pt x="1405053" y="308374"/>
                  </a:cubicBezTo>
                  <a:cubicBezTo>
                    <a:pt x="1385098" y="244519"/>
                    <a:pt x="1367447" y="255790"/>
                    <a:pt x="1338146" y="219164"/>
                  </a:cubicBezTo>
                  <a:cubicBezTo>
                    <a:pt x="1329774" y="208699"/>
                    <a:pt x="1324216" y="196175"/>
                    <a:pt x="1315844" y="185710"/>
                  </a:cubicBezTo>
                  <a:cubicBezTo>
                    <a:pt x="1309276" y="177500"/>
                    <a:pt x="1302556" y="168817"/>
                    <a:pt x="1293541" y="163408"/>
                  </a:cubicBezTo>
                  <a:cubicBezTo>
                    <a:pt x="1283462" y="157361"/>
                    <a:pt x="1271239" y="155974"/>
                    <a:pt x="1260088" y="152257"/>
                  </a:cubicBezTo>
                  <a:cubicBezTo>
                    <a:pt x="1252654" y="144823"/>
                    <a:pt x="1245995" y="136522"/>
                    <a:pt x="1237785" y="129954"/>
                  </a:cubicBezTo>
                  <a:cubicBezTo>
                    <a:pt x="1227320" y="121582"/>
                    <a:pt x="1213809" y="117129"/>
                    <a:pt x="1204332" y="107652"/>
                  </a:cubicBezTo>
                  <a:cubicBezTo>
                    <a:pt x="1194855" y="98175"/>
                    <a:pt x="1191506" y="83675"/>
                    <a:pt x="1182029" y="74198"/>
                  </a:cubicBezTo>
                  <a:cubicBezTo>
                    <a:pt x="1172552" y="64721"/>
                    <a:pt x="1159040" y="60268"/>
                    <a:pt x="1148575" y="51896"/>
                  </a:cubicBezTo>
                  <a:cubicBezTo>
                    <a:pt x="1125094" y="33111"/>
                    <a:pt x="1157868" y="33310"/>
                    <a:pt x="1159727" y="29593"/>
                  </a:cubicBezTo>
                  <a:close/>
                </a:path>
              </a:pathLst>
            </a:custGeom>
            <a:solidFill>
              <a:srgbClr val="F9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103335" y="2493818"/>
              <a:ext cx="283117" cy="724395"/>
            </a:xfrm>
            <a:prstGeom prst="rect">
              <a:avLst/>
            </a:prstGeom>
            <a:solidFill>
              <a:srgbClr val="F9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2545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"/>
</p:tagLst>
</file>

<file path=ppt/theme/theme1.xml><?xml version="1.0" encoding="utf-8"?>
<a:theme xmlns:a="http://schemas.openxmlformats.org/drawingml/2006/main" name="Pathways PPT template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9B2B1"/>
      </a:accent1>
      <a:accent2>
        <a:srgbClr val="800000"/>
      </a:accent2>
      <a:accent3>
        <a:srgbClr val="063052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9B2B1"/>
      </a:accent1>
      <a:accent2>
        <a:srgbClr val="800000"/>
      </a:accent2>
      <a:accent3>
        <a:srgbClr val="063052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Pathways PPT template</Template>
  <TotalTime>9733</TotalTime>
  <Words>228</Words>
  <Application>Microsoft Office PowerPoint</Application>
  <PresentationFormat>On-screen Show (4:3)</PresentationFormat>
  <Paragraphs>89</Paragraphs>
  <Slides>37</Slides>
  <Notes>32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Pathways PPT template</vt:lpstr>
      <vt:lpstr>Office Theme</vt:lpstr>
      <vt:lpstr>1_Office Theme</vt:lpstr>
      <vt:lpstr>PowerPoint Presentation</vt:lpstr>
      <vt:lpstr>https://youtu.be/hPHILN_rjZo</vt:lpstr>
      <vt:lpstr>PowerPoint Presentation</vt:lpstr>
      <vt:lpstr>Education in Toastmasters</vt:lpstr>
      <vt:lpstr>PowerPoint Presentation</vt:lpstr>
      <vt:lpstr>Toastmasters Learning Revitalized</vt:lpstr>
      <vt:lpstr>You Choose the Experience</vt:lpstr>
      <vt:lpstr>Introducing Pathways! </vt:lpstr>
      <vt:lpstr>PowerPoint Presentation</vt:lpstr>
      <vt:lpstr>Levels and Project Types</vt:lpstr>
      <vt:lpstr>59 Projects</vt:lpstr>
      <vt:lpstr>Badges and Awards</vt:lpstr>
      <vt:lpstr>Evaluations</vt:lpstr>
      <vt:lpstr>Evaluations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Guide to Pathways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Pathways Doesn’t Change the Club Meeting</vt:lpstr>
      <vt:lpstr>Distinguished Club Program</vt:lpstr>
      <vt:lpstr>Local Support Team</vt:lpstr>
      <vt:lpstr>How to Get Started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Newell-Cohen</dc:creator>
  <cp:lastModifiedBy>Kate Rynerson</cp:lastModifiedBy>
  <cp:revision>158</cp:revision>
  <cp:lastPrinted>2017-02-25T00:33:39Z</cp:lastPrinted>
  <dcterms:created xsi:type="dcterms:W3CDTF">2017-01-24T17:51:02Z</dcterms:created>
  <dcterms:modified xsi:type="dcterms:W3CDTF">2017-08-03T16:42:56Z</dcterms:modified>
</cp:coreProperties>
</file>