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94" r:id="rId3"/>
    <p:sldId id="298" r:id="rId4"/>
    <p:sldId id="288" r:id="rId5"/>
    <p:sldId id="285" r:id="rId6"/>
    <p:sldId id="286" r:id="rId7"/>
    <p:sldId id="292" r:id="rId8"/>
    <p:sldId id="289" r:id="rId9"/>
    <p:sldId id="290" r:id="rId10"/>
    <p:sldId id="291" r:id="rId11"/>
    <p:sldId id="287" r:id="rId12"/>
    <p:sldId id="297" r:id="rId13"/>
    <p:sldId id="256" r:id="rId14"/>
    <p:sldId id="257" r:id="rId15"/>
    <p:sldId id="260" r:id="rId16"/>
    <p:sldId id="272" r:id="rId17"/>
    <p:sldId id="265" r:id="rId18"/>
    <p:sldId id="269" r:id="rId19"/>
    <p:sldId id="270" r:id="rId20"/>
    <p:sldId id="271" r:id="rId21"/>
    <p:sldId id="267" r:id="rId22"/>
    <p:sldId id="258" r:id="rId23"/>
    <p:sldId id="261" r:id="rId24"/>
    <p:sldId id="278" r:id="rId25"/>
    <p:sldId id="279" r:id="rId26"/>
    <p:sldId id="283" r:id="rId27"/>
    <p:sldId id="281" r:id="rId28"/>
    <p:sldId id="282" r:id="rId29"/>
    <p:sldId id="296" r:id="rId30"/>
    <p:sldId id="268" r:id="rId31"/>
    <p:sldId id="263" r:id="rId32"/>
    <p:sldId id="264" r:id="rId33"/>
    <p:sldId id="259" r:id="rId34"/>
    <p:sldId id="276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/>
  </p:normalViewPr>
  <p:slideViewPr>
    <p:cSldViewPr snapToGrid="0" showGuides="1">
      <p:cViewPr varScale="1">
        <p:scale>
          <a:sx n="136" d="100"/>
          <a:sy n="136" d="100"/>
        </p:scale>
        <p:origin x="1474" y="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6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7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2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1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4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0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7EAD-75E9-4458-9CB0-BE4AC4AD1CF9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6EB2C-A8D0-454E-ADFB-B6D1EDD889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C00B-CEAD-4486-B842-4B285E259D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ADS Equipment</a:t>
            </a: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29C192B-06E3-41AA-A292-46EAF7A49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25" y="829321"/>
            <a:ext cx="3752933" cy="146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14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3C318D-3724-4C20-A996-0EAEF55192E7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ADS has multiple DJI Phantom Series drones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Image result for Phantom 4">
            <a:extLst>
              <a:ext uri="{FF2B5EF4-FFF2-40B4-BE49-F238E27FC236}">
                <a16:creationId xmlns:a16="http://schemas.microsoft.com/office/drawing/2014/main" id="{E4C9819A-EC17-4FF0-9CBE-4D8D3EC6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66" y="2105878"/>
            <a:ext cx="4915159" cy="265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917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87A916-96EC-443F-858D-BC9B2D1306D7}"/>
              </a:ext>
            </a:extLst>
          </p:cNvPr>
          <p:cNvSpPr/>
          <p:nvPr/>
        </p:nvSpPr>
        <p:spPr>
          <a:xfrm>
            <a:off x="394284" y="742951"/>
            <a:ext cx="2770398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Lowe 20 ft Pontoon Hydrographic Survey Boat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82E471-3C28-4CB0-8A14-7776C3458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05" t="22687" r="21449"/>
          <a:stretch/>
        </p:blipFill>
        <p:spPr>
          <a:xfrm>
            <a:off x="3965332" y="956346"/>
            <a:ext cx="4645025" cy="4749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36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2CE38-9173-45DD-BCF4-72A2833869F3}"/>
              </a:ext>
            </a:extLst>
          </p:cNvPr>
          <p:cNvSpPr txBox="1"/>
          <p:nvPr/>
        </p:nvSpPr>
        <p:spPr>
          <a:xfrm>
            <a:off x="2284026" y="2043663"/>
            <a:ext cx="4578895" cy="2031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Cameras and Scanners</a:t>
            </a:r>
          </a:p>
        </p:txBody>
      </p:sp>
    </p:spTree>
    <p:extLst>
      <p:ext uri="{BB962C8B-B14F-4D97-AF65-F5344CB8AC3E}">
        <p14:creationId xmlns:p14="http://schemas.microsoft.com/office/powerpoint/2010/main" val="1097336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4462044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D65D7E-32E3-4311-B892-62B5AC0CDE17}"/>
              </a:ext>
            </a:extLst>
          </p:cNvPr>
          <p:cNvSpPr/>
          <p:nvPr/>
        </p:nvSpPr>
        <p:spPr>
          <a:xfrm>
            <a:off x="486952" y="4615840"/>
            <a:ext cx="2913856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Phase One iXU-RS-1000</a:t>
            </a:r>
          </a:p>
        </p:txBody>
      </p:sp>
      <p:pic>
        <p:nvPicPr>
          <p:cNvPr id="4" name="Picture 3" descr="A large passenger jet flying through a blue sky&#10;&#10;Description automatically generated">
            <a:extLst>
              <a:ext uri="{FF2B5EF4-FFF2-40B4-BE49-F238E27FC236}">
                <a16:creationId xmlns:a16="http://schemas.microsoft.com/office/drawing/2014/main" id="{3C032458-1823-4C05-89ED-84981316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1" y="1054748"/>
            <a:ext cx="4169610" cy="2345405"/>
          </a:xfrm>
          <a:prstGeom prst="rect">
            <a:avLst/>
          </a:prstGeom>
        </p:spPr>
      </p:pic>
      <p:pic>
        <p:nvPicPr>
          <p:cNvPr id="11" name="Picture 10" descr="A close up of a camera&#10;&#10;Description automatically generated">
            <a:extLst>
              <a:ext uri="{FF2B5EF4-FFF2-40B4-BE49-F238E27FC236}">
                <a16:creationId xmlns:a16="http://schemas.microsoft.com/office/drawing/2014/main" id="{8EEB56A8-E588-4920-B8B6-E71F0AEAA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02" y="941866"/>
            <a:ext cx="4160216" cy="257933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54904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D9765E-3EB0-4880-9BFD-A1036DF9C9E3}"/>
              </a:ext>
            </a:extLst>
          </p:cNvPr>
          <p:cNvSpPr txBox="1"/>
          <p:nvPr/>
        </p:nvSpPr>
        <p:spPr>
          <a:xfrm>
            <a:off x="3735770" y="4779559"/>
            <a:ext cx="4957440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Aerial mapping cameras ((natural color (RGB) and Near Infrared)) cameras.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These cameras are flown in a manned aircraft and can collect pictures covering approximately 100,000 acres (150 sq. miles) per hour.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40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4462044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2FB48-3896-4E50-ACE4-0684F02A5397}"/>
              </a:ext>
            </a:extLst>
          </p:cNvPr>
          <p:cNvSpPr/>
          <p:nvPr/>
        </p:nvSpPr>
        <p:spPr>
          <a:xfrm>
            <a:off x="486952" y="4615840"/>
            <a:ext cx="2913856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Phase One iXM 100MP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B9F7F4-E302-43C6-8642-8DC5AE22D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7" r="6209" b="3"/>
          <a:stretch/>
        </p:blipFill>
        <p:spPr bwMode="auto">
          <a:xfrm flipH="1">
            <a:off x="294981" y="352931"/>
            <a:ext cx="416961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outdoor, skiing, air, hanging&#10;&#10;Description automatically generated">
            <a:extLst>
              <a:ext uri="{FF2B5EF4-FFF2-40B4-BE49-F238E27FC236}">
                <a16:creationId xmlns:a16="http://schemas.microsoft.com/office/drawing/2014/main" id="{CFA2EB53-B20F-4A47-B4AC-BD60143A1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0" r="9636" b="2"/>
          <a:stretch/>
        </p:blipFill>
        <p:spPr>
          <a:xfrm>
            <a:off x="4679408" y="348547"/>
            <a:ext cx="4169610" cy="3757506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54904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562F88-8A0A-489F-B5FC-F77D6CC255FF}"/>
              </a:ext>
            </a:extLst>
          </p:cNvPr>
          <p:cNvSpPr txBox="1"/>
          <p:nvPr/>
        </p:nvSpPr>
        <p:spPr>
          <a:xfrm>
            <a:off x="3709002" y="4615840"/>
            <a:ext cx="4957440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Natural color ultra-high-resolution camera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Flown on a DJI 600 PRO.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Can acquire imagery covering an area up to approximately 500 acres per day. </a:t>
            </a:r>
          </a:p>
        </p:txBody>
      </p:sp>
    </p:spTree>
    <p:extLst>
      <p:ext uri="{BB962C8B-B14F-4D97-AF65-F5344CB8AC3E}">
        <p14:creationId xmlns:p14="http://schemas.microsoft.com/office/powerpoint/2010/main" val="253342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Freeform: Shape 98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Freeform: Shape 100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49" y="-2"/>
            <a:ext cx="4081393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EDD20C-39AC-480C-BFE4-F34C343A7D3E}"/>
              </a:ext>
            </a:extLst>
          </p:cNvPr>
          <p:cNvSpPr txBox="1"/>
          <p:nvPr/>
        </p:nvSpPr>
        <p:spPr>
          <a:xfrm>
            <a:off x="388855" y="1774372"/>
            <a:ext cx="3048307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cap="all" dirty="0"/>
              <a:t>High Definition DUAL-SENSOR THERMAL and visible light CAMERAs</a:t>
            </a:r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cap="all" dirty="0"/>
          </a:p>
          <a:p>
            <a:pPr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Flown on heavy lifting drones and piloted aircraft</a:t>
            </a:r>
          </a:p>
        </p:txBody>
      </p:sp>
      <p:pic>
        <p:nvPicPr>
          <p:cNvPr id="1026" name="Picture 2" descr="product image">
            <a:extLst>
              <a:ext uri="{FF2B5EF4-FFF2-40B4-BE49-F238E27FC236}">
                <a16:creationId xmlns:a16="http://schemas.microsoft.com/office/drawing/2014/main" id="{8864588B-B2D1-41AF-A633-77222F7D2F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r="18686" b="2"/>
          <a:stretch/>
        </p:blipFill>
        <p:spPr bwMode="auto">
          <a:xfrm>
            <a:off x="4468498" y="54542"/>
            <a:ext cx="4341213" cy="65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751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66D7F-8DF7-4E0F-A2AF-0957D3D94F46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FLIR GF320 THERMAL CAMERAL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Optical Gas Imaging (OGI) for detecting methane gas leaks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 descr="Image result for flir gf320">
            <a:extLst>
              <a:ext uri="{FF2B5EF4-FFF2-40B4-BE49-F238E27FC236}">
                <a16:creationId xmlns:a16="http://schemas.microsoft.com/office/drawing/2014/main" id="{F26684B2-7DBB-4152-8D82-A9C5FF53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66" y="1374748"/>
            <a:ext cx="4915159" cy="411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567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37536" y="1604792"/>
            <a:ext cx="5923488" cy="3648417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044075" y="1645100"/>
            <a:ext cx="5609397" cy="3567794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3053" y="2705800"/>
            <a:ext cx="1198092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B506F23-E506-4F19-ABA9-94923D75380D}"/>
              </a:ext>
            </a:extLst>
          </p:cNvPr>
          <p:cNvSpPr/>
          <p:nvPr/>
        </p:nvSpPr>
        <p:spPr>
          <a:xfrm>
            <a:off x="225766" y="2816882"/>
            <a:ext cx="3069714" cy="3042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FLIR VUE PRO R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Radiometric Drone Thermal Camera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</a:rPr>
              <a:t>Flown on</a:t>
            </a:r>
            <a:r>
              <a:rPr lang="en-US" sz="2400" dirty="0">
                <a:solidFill>
                  <a:schemeClr val="bg1"/>
                </a:solidFill>
              </a:rPr>
              <a:t> ADS’s heavy lifting drones</a:t>
            </a:r>
            <a:endParaRPr lang="en-US" sz="2400" b="0" i="0" dirty="0">
              <a:solidFill>
                <a:schemeClr val="bg1"/>
              </a:solidFill>
              <a:effectLst/>
            </a:endParaRPr>
          </a:p>
        </p:txBody>
      </p:sp>
      <p:pic>
        <p:nvPicPr>
          <p:cNvPr id="5122" name="Picture 2" descr="Image result for FLIR Vue IR UAS">
            <a:extLst>
              <a:ext uri="{FF2B5EF4-FFF2-40B4-BE49-F238E27FC236}">
                <a16:creationId xmlns:a16="http://schemas.microsoft.com/office/drawing/2014/main" id="{89C84F17-76BA-4AC0-9577-4EA3E26ED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2825" y="1145967"/>
            <a:ext cx="4906588" cy="440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972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903555-F564-4F85-AD6B-95B0511EC155}"/>
              </a:ext>
            </a:extLst>
          </p:cNvPr>
          <p:cNvSpPr/>
          <p:nvPr/>
        </p:nvSpPr>
        <p:spPr>
          <a:xfrm>
            <a:off x="419600" y="1328407"/>
            <a:ext cx="3754752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ZENMUSE XTR 640x512 9 mm Thermal Scanner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This scanner is flown on ADS’s medium sized drones that are custom designed to receive the connecting adapter for this scanner. 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413" y="0"/>
            <a:ext cx="4629587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 result for Zenmuse XT 640x512 9mm">
            <a:extLst>
              <a:ext uri="{FF2B5EF4-FFF2-40B4-BE49-F238E27FC236}">
                <a16:creationId xmlns:a16="http://schemas.microsoft.com/office/drawing/2014/main" id="{60C16C21-D84B-44A1-8EE7-8B046206B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r="7065"/>
          <a:stretch/>
        </p:blipFill>
        <p:spPr bwMode="auto">
          <a:xfrm>
            <a:off x="4625884" y="10"/>
            <a:ext cx="4518116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927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0D714C-EB64-40F7-AC2C-185CB46E1A1B}"/>
              </a:ext>
            </a:extLst>
          </p:cNvPr>
          <p:cNvSpPr/>
          <p:nvPr/>
        </p:nvSpPr>
        <p:spPr>
          <a:xfrm>
            <a:off x="5059971" y="1783959"/>
            <a:ext cx="3483937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Zenmuse X4 S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Natural Color Camera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dirty="0"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dirty="0">
                <a:latin typeface="+mj-lt"/>
                <a:ea typeface="+mj-ea"/>
                <a:cs typeface="+mj-cs"/>
              </a:rPr>
              <a:t>Custom adapted for our medium sized drones.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Image result for Zenmuse X4 S">
            <a:extLst>
              <a:ext uri="{FF2B5EF4-FFF2-40B4-BE49-F238E27FC236}">
                <a16:creationId xmlns:a16="http://schemas.microsoft.com/office/drawing/2014/main" id="{D2A76054-2CF4-4214-935A-C4009CE3F9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16758" b="2"/>
          <a:stretch/>
        </p:blipFill>
        <p:spPr bwMode="auto"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14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84DF7-C621-4473-A2C1-F43472F8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552" y="2477156"/>
            <a:ext cx="4578895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Onboard Piloted Aircraft, Drones, and Land/Water Vehicles</a:t>
            </a:r>
          </a:p>
        </p:txBody>
      </p:sp>
    </p:spTree>
    <p:extLst>
      <p:ext uri="{BB962C8B-B14F-4D97-AF65-F5344CB8AC3E}">
        <p14:creationId xmlns:p14="http://schemas.microsoft.com/office/powerpoint/2010/main" val="710535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28481E-D6E1-4A52-81B0-407990F183CA}"/>
              </a:ext>
            </a:extLst>
          </p:cNvPr>
          <p:cNvSpPr/>
          <p:nvPr/>
        </p:nvSpPr>
        <p:spPr>
          <a:xfrm>
            <a:off x="557212" y="742951"/>
            <a:ext cx="2607469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ZENMUSE X5S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Natural Color Camera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Custom adapted for our medium sized drones.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9218" name="Picture 2" descr="Image result for zenmuse x5s">
            <a:extLst>
              <a:ext uri="{FF2B5EF4-FFF2-40B4-BE49-F238E27FC236}">
                <a16:creationId xmlns:a16="http://schemas.microsoft.com/office/drawing/2014/main" id="{791A639E-8300-49CF-9078-9D3F20321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9008" y="492573"/>
            <a:ext cx="4567874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144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88B6E6D-585E-4264-B94B-F714F396D84C}"/>
              </a:ext>
            </a:extLst>
          </p:cNvPr>
          <p:cNvSpPr/>
          <p:nvPr/>
        </p:nvSpPr>
        <p:spPr>
          <a:xfrm>
            <a:off x="505678" y="1124125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ZENMUSE Z30 NATURAL COLOR CAMERA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Custom adapted for our medium sized drones.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 descr="Image result for RGB Zoom Camera Zenmuse Z30">
            <a:extLst>
              <a:ext uri="{FF2B5EF4-FFF2-40B4-BE49-F238E27FC236}">
                <a16:creationId xmlns:a16="http://schemas.microsoft.com/office/drawing/2014/main" id="{48AB7A17-3BA1-4360-9D88-FCFF6C8BC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6" t="4929" r="20401" b="5176"/>
          <a:stretch/>
        </p:blipFill>
        <p:spPr bwMode="auto">
          <a:xfrm>
            <a:off x="4133687" y="691818"/>
            <a:ext cx="4200859" cy="547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363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3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5A089-6181-4CE6-91F2-B99EC74ADBFF}"/>
              </a:ext>
            </a:extLst>
          </p:cNvPr>
          <p:cNvSpPr txBox="1"/>
          <p:nvPr/>
        </p:nvSpPr>
        <p:spPr>
          <a:xfrm>
            <a:off x="320040" y="800101"/>
            <a:ext cx="2937509" cy="5253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Canon 6D Full Frame 20.2 MP. ADS has the camera in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Natural Color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Rededge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Color Infrared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Flown on heavy lifting drones and piloted aircraft</a:t>
            </a:r>
          </a:p>
        </p:txBody>
      </p:sp>
      <p:pic>
        <p:nvPicPr>
          <p:cNvPr id="2050" name="Picture 2" descr="Image result for canon 6d">
            <a:extLst>
              <a:ext uri="{FF2B5EF4-FFF2-40B4-BE49-F238E27FC236}">
                <a16:creationId xmlns:a16="http://schemas.microsoft.com/office/drawing/2014/main" id="{90DCB488-ED02-447F-9137-A5A2506DF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3322" y="1004528"/>
            <a:ext cx="4688077" cy="468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09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4981" y="4462044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346940-C962-4BDE-89E5-522F83BDB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/>
                    </a14:imgEffect>
                  </a14:imgLayer>
                </a14:imgProps>
              </a:ext>
            </a:extLst>
          </a:blip>
          <a:srcRect l="5222" r="2465" b="-3"/>
          <a:stretch/>
        </p:blipFill>
        <p:spPr>
          <a:xfrm>
            <a:off x="4804772" y="656057"/>
            <a:ext cx="4169610" cy="3749040"/>
          </a:xfrm>
          <a:prstGeom prst="rect">
            <a:avLst/>
          </a:prstGeom>
        </p:spPr>
      </p:pic>
      <p:pic>
        <p:nvPicPr>
          <p:cNvPr id="3074" name="Picture 2" descr="Image result for canon SL1 with a 35 mm lens">
            <a:extLst>
              <a:ext uri="{FF2B5EF4-FFF2-40B4-BE49-F238E27FC236}">
                <a16:creationId xmlns:a16="http://schemas.microsoft.com/office/drawing/2014/main" id="{B9531C58-3698-4093-ADB4-A73F06457C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6" r="12841" b="-2"/>
          <a:stretch/>
        </p:blipFill>
        <p:spPr bwMode="auto">
          <a:xfrm>
            <a:off x="298117" y="656057"/>
            <a:ext cx="4286411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54904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1479DC-0224-4E90-9875-918C5DD62B0C}"/>
              </a:ext>
            </a:extLst>
          </p:cNvPr>
          <p:cNvSpPr txBox="1"/>
          <p:nvPr/>
        </p:nvSpPr>
        <p:spPr>
          <a:xfrm>
            <a:off x="3709002" y="4615840"/>
            <a:ext cx="4957440" cy="15267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bg1"/>
                </a:solidFill>
              </a:rPr>
              <a:t>These Canon light weight cameras are flown on heavy and medium weightlifting drones.  Using these cameras, ADS can acquire imagery in natural color, rededge and Color Infrared.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C0287-BD42-4F3B-9BBD-8599222F0C23}"/>
              </a:ext>
            </a:extLst>
          </p:cNvPr>
          <p:cNvSpPr txBox="1"/>
          <p:nvPr/>
        </p:nvSpPr>
        <p:spPr>
          <a:xfrm>
            <a:off x="593214" y="194392"/>
            <a:ext cx="380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Canon SL1 18MP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130BE-7945-4B76-A299-D19EFFD30533}"/>
              </a:ext>
            </a:extLst>
          </p:cNvPr>
          <p:cNvSpPr txBox="1"/>
          <p:nvPr/>
        </p:nvSpPr>
        <p:spPr>
          <a:xfrm>
            <a:off x="5051662" y="241554"/>
            <a:ext cx="380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/>
              <a:t>Canon SL2 24.2MP</a:t>
            </a:r>
          </a:p>
        </p:txBody>
      </p:sp>
    </p:spTree>
    <p:extLst>
      <p:ext uri="{BB962C8B-B14F-4D97-AF65-F5344CB8AC3E}">
        <p14:creationId xmlns:p14="http://schemas.microsoft.com/office/powerpoint/2010/main" val="1214391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0" name="Rectangle 76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28" name="Picture 8">
            <a:extLst>
              <a:ext uri="{FF2B5EF4-FFF2-40B4-BE49-F238E27FC236}">
                <a16:creationId xmlns:a16="http://schemas.microsoft.com/office/drawing/2014/main" id="{8C6C76FE-FB5E-419C-BF1A-754924408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/>
          <a:stretch/>
        </p:blipFill>
        <p:spPr bwMode="auto">
          <a:xfrm>
            <a:off x="4785329" y="1078774"/>
            <a:ext cx="3972216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506573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4465335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360DCA-46B8-4F54-9E60-F545C6DC966B}"/>
              </a:ext>
            </a:extLst>
          </p:cNvPr>
          <p:cNvSpPr txBox="1"/>
          <p:nvPr/>
        </p:nvSpPr>
        <p:spPr>
          <a:xfrm>
            <a:off x="603504" y="338328"/>
            <a:ext cx="2907792" cy="2249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LIECA HDS6000  LIDAR SCANNER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Ground based lidar for precision as built modeling</a:t>
            </a:r>
          </a:p>
        </p:txBody>
      </p:sp>
    </p:spTree>
    <p:extLst>
      <p:ext uri="{BB962C8B-B14F-4D97-AF65-F5344CB8AC3E}">
        <p14:creationId xmlns:p14="http://schemas.microsoft.com/office/powerpoint/2010/main" val="2470734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0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702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698" name="Picture 2" descr="Image result for corning 410 shark">
            <a:extLst>
              <a:ext uri="{FF2B5EF4-FFF2-40B4-BE49-F238E27FC236}">
                <a16:creationId xmlns:a16="http://schemas.microsoft.com/office/drawing/2014/main" id="{17F5A069-E406-49C0-AF0E-152A82C6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000" r="92667">
                        <a14:foregroundMark x1="92833" y1="29167" x2="91167" y2="49667"/>
                        <a14:foregroundMark x1="8500" y1="40833" x2="8833" y2="49333"/>
                        <a14:foregroundMark x1="8833" y1="49333" x2="9500" y2="50333"/>
                        <a14:foregroundMark x1="5000" y1="43167" x2="5000" y2="43167"/>
                        <a14:foregroundMark x1="28667" y1="22000" x2="28667" y2="22000"/>
                        <a14:foregroundMark x1="28167" y1="22167" x2="28167" y2="22167"/>
                        <a14:foregroundMark x1="28667" y1="21500" x2="28667" y2="2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43" y="2328582"/>
            <a:ext cx="4239997" cy="423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0FC3977-6DF1-435F-ADFF-8FFFBB4820B4}"/>
              </a:ext>
            </a:extLst>
          </p:cNvPr>
          <p:cNvSpPr/>
          <p:nvPr/>
        </p:nvSpPr>
        <p:spPr>
          <a:xfrm>
            <a:off x="3290636" y="688752"/>
            <a:ext cx="5133274" cy="1307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ln w="3175" cmpd="sng">
                  <a:noFill/>
                </a:ln>
              </a:rPr>
              <a:t>CORNING 410 SHARK HYPERSPECTRAL SCANNER</a:t>
            </a:r>
          </a:p>
          <a:p>
            <a:pPr lvl="0" indent="-22860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n w="3175" cmpd="sng">
                <a:noFill/>
              </a:ln>
            </a:endParaRPr>
          </a:p>
          <a:p>
            <a:pPr lvl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ln w="3175" cmpd="sng">
                  <a:noFill/>
                </a:ln>
              </a:rPr>
              <a:t>Used for </a:t>
            </a:r>
            <a:r>
              <a:rPr lang="en-US" sz="2400" dirty="0"/>
              <a:t>research and crude oil leak detection</a:t>
            </a:r>
            <a:endParaRPr lang="en-US" sz="2400" dirty="0">
              <a:ln w="3175" cmpd="sng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37488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BAA31-8CE5-40ED-A035-51D174A882E6}"/>
              </a:ext>
            </a:extLst>
          </p:cNvPr>
          <p:cNvSpPr txBox="1"/>
          <p:nvPr/>
        </p:nvSpPr>
        <p:spPr>
          <a:xfrm>
            <a:off x="395653" y="4756638"/>
            <a:ext cx="8354891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SUPERDROID CULVERT REMOTE OBSERVATION VEHICLE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Remote operated vehicle for culvert and pipe inspection</a:t>
            </a:r>
          </a:p>
        </p:txBody>
      </p:sp>
      <p:pic>
        <p:nvPicPr>
          <p:cNvPr id="25602" name="Picture 2" descr="Image result for Superdroid Culvert ROV">
            <a:extLst>
              <a:ext uri="{FF2B5EF4-FFF2-40B4-BE49-F238E27FC236}">
                <a16:creationId xmlns:a16="http://schemas.microsoft.com/office/drawing/2014/main" id="{D57A5901-3198-4F25-BFE1-01D49935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030" y="807878"/>
            <a:ext cx="4091937" cy="299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Rover Culvert Inspection">
            <a:extLst>
              <a:ext uri="{FF2B5EF4-FFF2-40B4-BE49-F238E27FC236}">
                <a16:creationId xmlns:a16="http://schemas.microsoft.com/office/drawing/2014/main" id="{EF387B98-492A-4C98-84C5-615496FF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032" y="874371"/>
            <a:ext cx="4091938" cy="28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8294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5D3CBC-0E4F-4C44-A2BC-63CB8EF3DDC8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HUMMINGBIRD HELIX 12 SONAR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Mapping lake and river bottoms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0" name="Picture 2" descr="Image result for Humminbird helix 12 sonar">
            <a:extLst>
              <a:ext uri="{FF2B5EF4-FFF2-40B4-BE49-F238E27FC236}">
                <a16:creationId xmlns:a16="http://schemas.microsoft.com/office/drawing/2014/main" id="{7195B806-1C60-43E5-94E2-D44158B7C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t="14801" r="5351" b="17431"/>
          <a:stretch/>
        </p:blipFill>
        <p:spPr bwMode="auto">
          <a:xfrm>
            <a:off x="3865366" y="1583085"/>
            <a:ext cx="4915159" cy="369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62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C892BA-9BAB-4F7B-96BD-A2DE9E592D2C}"/>
              </a:ext>
            </a:extLst>
          </p:cNvPr>
          <p:cNvSpPr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HUMMINGBIRD HELIX 7 SONAR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Supplement to Helix 12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Used for under water structural mapping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6" name="Picture 2" descr="Image result for humminbird helix 7 sonar">
            <a:extLst>
              <a:ext uri="{FF2B5EF4-FFF2-40B4-BE49-F238E27FC236}">
                <a16:creationId xmlns:a16="http://schemas.microsoft.com/office/drawing/2014/main" id="{4789C147-6F7E-4D47-BF88-8F8719F7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66" y="975391"/>
            <a:ext cx="4915159" cy="491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991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616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F51DA6-9305-413D-9AFF-08FDD1928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26" y="2043663"/>
            <a:ext cx="4578895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Examples of Software Used by ADS for image analysis and environmental modeling</a:t>
            </a:r>
          </a:p>
        </p:txBody>
      </p:sp>
    </p:spTree>
    <p:extLst>
      <p:ext uri="{BB962C8B-B14F-4D97-AF65-F5344CB8AC3E}">
        <p14:creationId xmlns:p14="http://schemas.microsoft.com/office/powerpoint/2010/main" val="480421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039DB30E-C3ED-4CEE-9F6D-2C7541F30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400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ED368-70CF-481F-ACB3-B167FFDBC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9" r="6112" b="2"/>
          <a:stretch/>
        </p:blipFill>
        <p:spPr>
          <a:xfrm>
            <a:off x="2268084" y="983227"/>
            <a:ext cx="6875916" cy="5874772"/>
          </a:xfrm>
          <a:custGeom>
            <a:avLst/>
            <a:gdLst>
              <a:gd name="connsiteX0" fmla="*/ 3607511 w 9167888"/>
              <a:gd name="connsiteY0" fmla="*/ 0 h 5874772"/>
              <a:gd name="connsiteX1" fmla="*/ 9067534 w 9167888"/>
              <a:gd name="connsiteY1" fmla="*/ 0 h 5874772"/>
              <a:gd name="connsiteX2" fmla="*/ 9167888 w 9167888"/>
              <a:gd name="connsiteY2" fmla="*/ 7923 h 5874772"/>
              <a:gd name="connsiteX3" fmla="*/ 9167888 w 9167888"/>
              <a:gd name="connsiteY3" fmla="*/ 5874772 h 5874772"/>
              <a:gd name="connsiteX4" fmla="*/ 27685 w 9167888"/>
              <a:gd name="connsiteY4" fmla="*/ 5874772 h 5874772"/>
              <a:gd name="connsiteX5" fmla="*/ 24376 w 9167888"/>
              <a:gd name="connsiteY5" fmla="*/ 5862584 h 5874772"/>
              <a:gd name="connsiteX6" fmla="*/ 97502 w 9167888"/>
              <a:gd name="connsiteY6" fmla="*/ 5167850 h 5874772"/>
              <a:gd name="connsiteX7" fmla="*/ 2827510 w 9167888"/>
              <a:gd name="connsiteY7" fmla="*/ 438782 h 5874772"/>
              <a:gd name="connsiteX8" fmla="*/ 3607511 w 9167888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67888" h="5874772">
                <a:moveTo>
                  <a:pt x="3607511" y="0"/>
                </a:moveTo>
                <a:cubicBezTo>
                  <a:pt x="3607511" y="0"/>
                  <a:pt x="3607511" y="0"/>
                  <a:pt x="9067534" y="0"/>
                </a:cubicBezTo>
                <a:lnTo>
                  <a:pt x="9167888" y="7923"/>
                </a:lnTo>
                <a:lnTo>
                  <a:pt x="9167888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</p:spPr>
      </p:pic>
      <p:pic>
        <p:nvPicPr>
          <p:cNvPr id="32" name="Picture 31" descr="A picture containing building, sitting, table, man&#10;&#10;Description automatically generated">
            <a:extLst>
              <a:ext uri="{FF2B5EF4-FFF2-40B4-BE49-F238E27FC236}">
                <a16:creationId xmlns:a16="http://schemas.microsoft.com/office/drawing/2014/main" id="{C53F8C45-F578-4BAF-84A6-03A6E7B818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r="17322" b="-3"/>
          <a:stretch/>
        </p:blipFill>
        <p:spPr>
          <a:xfrm>
            <a:off x="2" y="2"/>
            <a:ext cx="4316221" cy="5334737"/>
          </a:xfrm>
          <a:custGeom>
            <a:avLst/>
            <a:gdLst>
              <a:gd name="connsiteX0" fmla="*/ 0 w 5754962"/>
              <a:gd name="connsiteY0" fmla="*/ 339531 h 5334737"/>
              <a:gd name="connsiteX1" fmla="*/ 54301 w 5754962"/>
              <a:gd name="connsiteY1" fmla="*/ 339531 h 5334737"/>
              <a:gd name="connsiteX2" fmla="*/ 1340585 w 5754962"/>
              <a:gd name="connsiteY2" fmla="*/ 339531 h 5334737"/>
              <a:gd name="connsiteX3" fmla="*/ 1713506 w 5754962"/>
              <a:gd name="connsiteY3" fmla="*/ 556265 h 5334737"/>
              <a:gd name="connsiteX4" fmla="*/ 2909965 w 5754962"/>
              <a:gd name="connsiteY4" fmla="*/ 2625561 h 5334737"/>
              <a:gd name="connsiteX5" fmla="*/ 2909965 w 5754962"/>
              <a:gd name="connsiteY5" fmla="*/ 3048708 h 5334737"/>
              <a:gd name="connsiteX6" fmla="*/ 1713506 w 5754962"/>
              <a:gd name="connsiteY6" fmla="*/ 5118003 h 5334737"/>
              <a:gd name="connsiteX7" fmla="*/ 1340585 w 5754962"/>
              <a:gd name="connsiteY7" fmla="*/ 5334737 h 5334737"/>
              <a:gd name="connsiteX8" fmla="*/ 85990 w 5754962"/>
              <a:gd name="connsiteY8" fmla="*/ 5334737 h 5334737"/>
              <a:gd name="connsiteX9" fmla="*/ 0 w 5754962"/>
              <a:gd name="connsiteY9" fmla="*/ 5334737 h 5334737"/>
              <a:gd name="connsiteX10" fmla="*/ 2861712 w 5754962"/>
              <a:gd name="connsiteY10" fmla="*/ 0 h 5334737"/>
              <a:gd name="connsiteX11" fmla="*/ 5175003 w 5754962"/>
              <a:gd name="connsiteY11" fmla="*/ 0 h 5334737"/>
              <a:gd name="connsiteX12" fmla="*/ 5220943 w 5754962"/>
              <a:gd name="connsiteY12" fmla="*/ 79581 h 5334737"/>
              <a:gd name="connsiteX13" fmla="*/ 5724962 w 5754962"/>
              <a:gd name="connsiteY13" fmla="*/ 952668 h 5334737"/>
              <a:gd name="connsiteX14" fmla="*/ 5724962 w 5754962"/>
              <a:gd name="connsiteY14" fmla="*/ 1201564 h 5334737"/>
              <a:gd name="connsiteX15" fmla="*/ 4978322 w 5754962"/>
              <a:gd name="connsiteY15" fmla="*/ 2494933 h 5334737"/>
              <a:gd name="connsiteX16" fmla="*/ 4764999 w 5754962"/>
              <a:gd name="connsiteY16" fmla="*/ 2614935 h 5334737"/>
              <a:gd name="connsiteX17" fmla="*/ 3271717 w 5754962"/>
              <a:gd name="connsiteY17" fmla="*/ 2614935 h 5334737"/>
              <a:gd name="connsiteX18" fmla="*/ 3058392 w 5754962"/>
              <a:gd name="connsiteY18" fmla="*/ 2494933 h 5334737"/>
              <a:gd name="connsiteX19" fmla="*/ 2311754 w 5754962"/>
              <a:gd name="connsiteY19" fmla="*/ 1201564 h 5334737"/>
              <a:gd name="connsiteX20" fmla="*/ 2311754 w 5754962"/>
              <a:gd name="connsiteY20" fmla="*/ 952668 h 5334737"/>
              <a:gd name="connsiteX21" fmla="*/ 2811944 w 5754962"/>
              <a:gd name="connsiteY21" fmla="*/ 86212 h 53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54962" h="5334737">
                <a:moveTo>
                  <a:pt x="0" y="339531"/>
                </a:moveTo>
                <a:lnTo>
                  <a:pt x="54301" y="339531"/>
                </a:lnTo>
                <a:cubicBezTo>
                  <a:pt x="1340585" y="339531"/>
                  <a:pt x="1340585" y="339531"/>
                  <a:pt x="1340585" y="339531"/>
                </a:cubicBezTo>
                <a:cubicBezTo>
                  <a:pt x="1495969" y="339531"/>
                  <a:pt x="1635814" y="422097"/>
                  <a:pt x="1713506" y="556265"/>
                </a:cubicBezTo>
                <a:cubicBezTo>
                  <a:pt x="2909965" y="2625561"/>
                  <a:pt x="2909965" y="2625561"/>
                  <a:pt x="2909965" y="2625561"/>
                </a:cubicBezTo>
                <a:cubicBezTo>
                  <a:pt x="2987657" y="2754570"/>
                  <a:pt x="2987657" y="2919700"/>
                  <a:pt x="2909965" y="3048708"/>
                </a:cubicBezTo>
                <a:cubicBezTo>
                  <a:pt x="1713506" y="5118003"/>
                  <a:pt x="1713506" y="5118003"/>
                  <a:pt x="1713506" y="5118003"/>
                </a:cubicBezTo>
                <a:cubicBezTo>
                  <a:pt x="1635814" y="5252173"/>
                  <a:pt x="1495969" y="5334737"/>
                  <a:pt x="1340585" y="5334737"/>
                </a:cubicBezTo>
                <a:cubicBezTo>
                  <a:pt x="816002" y="5334737"/>
                  <a:pt x="406171" y="5334737"/>
                  <a:pt x="85990" y="5334737"/>
                </a:cubicBezTo>
                <a:lnTo>
                  <a:pt x="0" y="5334737"/>
                </a:lnTo>
                <a:close/>
                <a:moveTo>
                  <a:pt x="2861712" y="0"/>
                </a:moveTo>
                <a:lnTo>
                  <a:pt x="5175003" y="0"/>
                </a:lnTo>
                <a:lnTo>
                  <a:pt x="5220943" y="79581"/>
                </a:lnTo>
                <a:cubicBezTo>
                  <a:pt x="5331226" y="270618"/>
                  <a:pt x="5491637" y="548491"/>
                  <a:pt x="5724962" y="952668"/>
                </a:cubicBezTo>
                <a:cubicBezTo>
                  <a:pt x="5764962" y="1023782"/>
                  <a:pt x="5764962" y="1130450"/>
                  <a:pt x="5724962" y="1201564"/>
                </a:cubicBezTo>
                <a:cubicBezTo>
                  <a:pt x="5724962" y="1201564"/>
                  <a:pt x="5724962" y="1201564"/>
                  <a:pt x="4978322" y="2494933"/>
                </a:cubicBezTo>
                <a:cubicBezTo>
                  <a:pt x="4942768" y="2561602"/>
                  <a:pt x="4844993" y="2614935"/>
                  <a:pt x="4764999" y="2614935"/>
                </a:cubicBezTo>
                <a:lnTo>
                  <a:pt x="3271717" y="2614935"/>
                </a:lnTo>
                <a:cubicBezTo>
                  <a:pt x="3196167" y="2614935"/>
                  <a:pt x="3098390" y="2561602"/>
                  <a:pt x="3058392" y="2494933"/>
                </a:cubicBezTo>
                <a:cubicBezTo>
                  <a:pt x="3058392" y="2494933"/>
                  <a:pt x="3058392" y="2494933"/>
                  <a:pt x="2311754" y="1201564"/>
                </a:cubicBezTo>
                <a:cubicBezTo>
                  <a:pt x="2276199" y="1130450"/>
                  <a:pt x="2276199" y="1023782"/>
                  <a:pt x="2311754" y="952668"/>
                </a:cubicBezTo>
                <a:cubicBezTo>
                  <a:pt x="2311754" y="952668"/>
                  <a:pt x="2311754" y="952668"/>
                  <a:pt x="2811944" y="86212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9390AD-862C-4624-8BBA-303DDA845C3B}"/>
              </a:ext>
            </a:extLst>
          </p:cNvPr>
          <p:cNvSpPr/>
          <p:nvPr/>
        </p:nvSpPr>
        <p:spPr>
          <a:xfrm>
            <a:off x="4212971" y="98422"/>
            <a:ext cx="4874932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dirty="0">
                <a:latin typeface="+mj-lt"/>
                <a:ea typeface="+mj-ea"/>
                <a:cs typeface="+mj-cs"/>
              </a:rPr>
              <a:t>Part of ADS’s piloted aircraft fleet including (left to right) Cessna 177, 206 and 172</a:t>
            </a:r>
          </a:p>
        </p:txBody>
      </p:sp>
    </p:spTree>
    <p:extLst>
      <p:ext uri="{BB962C8B-B14F-4D97-AF65-F5344CB8AC3E}">
        <p14:creationId xmlns:p14="http://schemas.microsoft.com/office/powerpoint/2010/main" val="157809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4EA5B1-2552-4E6E-B639-045E89B7EAC4}"/>
              </a:ext>
            </a:extLst>
          </p:cNvPr>
          <p:cNvGrpSpPr/>
          <p:nvPr/>
        </p:nvGrpSpPr>
        <p:grpSpPr>
          <a:xfrm>
            <a:off x="0" y="689847"/>
            <a:ext cx="9144000" cy="5141993"/>
            <a:chOff x="0" y="689847"/>
            <a:chExt cx="9144000" cy="51419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9BA17E-96E5-4111-82DF-4CD0B9EDB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9847"/>
              <a:ext cx="9144000" cy="48239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FBBD60-D9C2-4E27-82E2-C89C7FE0D263}"/>
                </a:ext>
              </a:extLst>
            </p:cNvPr>
            <p:cNvSpPr/>
            <p:nvPr/>
          </p:nvSpPr>
          <p:spPr>
            <a:xfrm>
              <a:off x="2987040" y="4788747"/>
              <a:ext cx="6156960" cy="1043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809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Image result for pix4d">
            <a:extLst>
              <a:ext uri="{FF2B5EF4-FFF2-40B4-BE49-F238E27FC236}">
                <a16:creationId xmlns:a16="http://schemas.microsoft.com/office/drawing/2014/main" id="{5856C85B-EAA1-4FCF-98F4-9BA4D7421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t="17614" r="5352" b="18532"/>
          <a:stretch/>
        </p:blipFill>
        <p:spPr bwMode="auto">
          <a:xfrm>
            <a:off x="225821" y="2587779"/>
            <a:ext cx="4774018" cy="337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7A5D32-6394-48BC-BBA8-4CC99F20A0B9}"/>
              </a:ext>
            </a:extLst>
          </p:cNvPr>
          <p:cNvSpPr txBox="1"/>
          <p:nvPr/>
        </p:nvSpPr>
        <p:spPr>
          <a:xfrm>
            <a:off x="2510460" y="826316"/>
            <a:ext cx="5913450" cy="1009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One of the software programs used to create orthomosaics from drone and piloted aircraft acquired imagery</a:t>
            </a:r>
          </a:p>
        </p:txBody>
      </p:sp>
    </p:spTree>
    <p:extLst>
      <p:ext uri="{BB962C8B-B14F-4D97-AF65-F5344CB8AC3E}">
        <p14:creationId xmlns:p14="http://schemas.microsoft.com/office/powerpoint/2010/main" val="2302002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A2B9F-482C-4BAE-B55A-1403E3A0ADB5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software program used for photogrammetric analyses of aerial imagery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42581BE7-5517-40D9-A2B4-82F3D3DF7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1" r="12569"/>
          <a:stretch/>
        </p:blipFill>
        <p:spPr bwMode="auto">
          <a:xfrm>
            <a:off x="4186453" y="492573"/>
            <a:ext cx="4272985" cy="58807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6066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2" name="Picture 2" descr="Image result for ArcGIS/Pro">
            <a:extLst>
              <a:ext uri="{FF2B5EF4-FFF2-40B4-BE49-F238E27FC236}">
                <a16:creationId xmlns:a16="http://schemas.microsoft.com/office/drawing/2014/main" id="{5A6F3AF7-E074-4DD4-A7C3-E6EC6FE1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250" y="2322302"/>
            <a:ext cx="4176749" cy="4176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94A97C-9F66-4301-956E-8615DB05A480}"/>
              </a:ext>
            </a:extLst>
          </p:cNvPr>
          <p:cNvSpPr txBox="1"/>
          <p:nvPr/>
        </p:nvSpPr>
        <p:spPr>
          <a:xfrm>
            <a:off x="2512953" y="729843"/>
            <a:ext cx="5834093" cy="1468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Geographic Information Software used for geographic analytical analyses including environmental modeling and data extraction. </a:t>
            </a:r>
          </a:p>
        </p:txBody>
      </p:sp>
    </p:spTree>
    <p:extLst>
      <p:ext uri="{BB962C8B-B14F-4D97-AF65-F5344CB8AC3E}">
        <p14:creationId xmlns:p14="http://schemas.microsoft.com/office/powerpoint/2010/main" val="528301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7EF28-0755-40A5-9FA2-B0124170B6CD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Geographic Information and Image Analysis Software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0" name="Picture 2" descr="Image result for qgis">
            <a:extLst>
              <a:ext uri="{FF2B5EF4-FFF2-40B4-BE49-F238E27FC236}">
                <a16:creationId xmlns:a16="http://schemas.microsoft.com/office/drawing/2014/main" id="{09C85A3F-DB28-4BCC-8F4A-DD6EA3A9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66" y="1589786"/>
            <a:ext cx="4915159" cy="368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7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766A0-5F04-49D3-92A0-B6C65C107C1D}"/>
              </a:ext>
            </a:extLst>
          </p:cNvPr>
          <p:cNvSpPr txBox="1"/>
          <p:nvPr/>
        </p:nvSpPr>
        <p:spPr>
          <a:xfrm>
            <a:off x="746594" y="1659112"/>
            <a:ext cx="7879842" cy="101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Image processing software for data mining, machine learning and hyperspectral image analyses.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96012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1380864"/>
            <a:ext cx="787984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BC98A7-276B-42E3-AACA-991A547241BF}"/>
              </a:ext>
            </a:extLst>
          </p:cNvPr>
          <p:cNvGrpSpPr/>
          <p:nvPr/>
        </p:nvGrpSpPr>
        <p:grpSpPr>
          <a:xfrm>
            <a:off x="556578" y="3316013"/>
            <a:ext cx="7878699" cy="2502041"/>
            <a:chOff x="631650" y="1308684"/>
            <a:chExt cx="6769782" cy="2021112"/>
          </a:xfrm>
        </p:grpSpPr>
        <p:pic>
          <p:nvPicPr>
            <p:cNvPr id="3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8F1C5ED7-8580-4579-B338-6FD30CC46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83" r="14190" b="17441"/>
            <a:stretch/>
          </p:blipFill>
          <p:spPr>
            <a:xfrm>
              <a:off x="631650" y="1308684"/>
              <a:ext cx="6356380" cy="176168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2D10C8-00E2-43D9-8D2C-38D369AD66FF}"/>
                </a:ext>
              </a:extLst>
            </p:cNvPr>
            <p:cNvSpPr/>
            <p:nvPr/>
          </p:nvSpPr>
          <p:spPr>
            <a:xfrm>
              <a:off x="2225616" y="2769079"/>
              <a:ext cx="5175816" cy="560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5B7BAD-FC80-45C9-9E31-A754A076A3CF}"/>
                </a:ext>
              </a:extLst>
            </p:cNvPr>
            <p:cNvSpPr/>
            <p:nvPr/>
          </p:nvSpPr>
          <p:spPr>
            <a:xfrm>
              <a:off x="5132357" y="1537295"/>
              <a:ext cx="2101706" cy="560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0011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31267" y="3509963"/>
            <a:ext cx="5319162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659F2-F441-4F57-8F78-9E863D6A7D4F}"/>
              </a:ext>
            </a:extLst>
          </p:cNvPr>
          <p:cNvSpPr txBox="1"/>
          <p:nvPr/>
        </p:nvSpPr>
        <p:spPr>
          <a:xfrm>
            <a:off x="3766365" y="3812954"/>
            <a:ext cx="4848966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Cessna 206 with belly opening for ADS’s Phase One and it’s gimbal mount </a:t>
            </a:r>
          </a:p>
        </p:txBody>
      </p:sp>
      <p:pic>
        <p:nvPicPr>
          <p:cNvPr id="3" name="Picture 2" descr="A large passenger jet flying through a blue sky&#10;&#10;Description automatically generated">
            <a:extLst>
              <a:ext uri="{FF2B5EF4-FFF2-40B4-BE49-F238E27FC236}">
                <a16:creationId xmlns:a16="http://schemas.microsoft.com/office/drawing/2014/main" id="{1EC2B31F-8922-4341-8CD0-F864BEF688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8" r="26389" b="3"/>
          <a:stretch/>
        </p:blipFill>
        <p:spPr>
          <a:xfrm>
            <a:off x="238226" y="321733"/>
            <a:ext cx="3113761" cy="3026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4C4F4-49CB-42DD-A236-150A7DE69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15" r="17165" b="1"/>
          <a:stretch/>
        </p:blipFill>
        <p:spPr>
          <a:xfrm>
            <a:off x="3479216" y="321733"/>
            <a:ext cx="2654982" cy="2985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9F860-25BC-4DC6-8D5E-43EA889DF8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24" r="26902" b="3"/>
          <a:stretch/>
        </p:blipFill>
        <p:spPr>
          <a:xfrm>
            <a:off x="6261427" y="321734"/>
            <a:ext cx="2651693" cy="298581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53715" y="5443086"/>
            <a:ext cx="48006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mall plane sitting on a runway&#10;&#10;Description automatically generated">
            <a:extLst>
              <a:ext uri="{FF2B5EF4-FFF2-40B4-BE49-F238E27FC236}">
                <a16:creationId xmlns:a16="http://schemas.microsoft.com/office/drawing/2014/main" id="{724F41D5-CD57-46D7-9948-90DBB2799C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44" r="15548" b="-1"/>
          <a:stretch/>
        </p:blipFill>
        <p:spPr>
          <a:xfrm>
            <a:off x="238226" y="3509433"/>
            <a:ext cx="3120339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02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E40B4-D00B-4AF2-B15F-BBA378CC621F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ADS’s Cessna 172 in front of our hanger.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3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This aircraft is used for pipeline patrol, leak detection, imagery, flight training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F668846-145E-40D0-9FD0-D098FE65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907" y="1584936"/>
            <a:ext cx="5160316" cy="3263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4026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20EB2E-45C2-460A-BC1E-C5E9BBA94AFD}"/>
              </a:ext>
            </a:extLst>
          </p:cNvPr>
          <p:cNvSpPr/>
          <p:nvPr/>
        </p:nvSpPr>
        <p:spPr>
          <a:xfrm>
            <a:off x="92416" y="1666613"/>
            <a:ext cx="3053456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FOXTECH BS VTOL/FW HYBRID DRONE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Long Endurance Drone Aircraft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Used to carry natural color, color infrared and thermal scanner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3424AF-BB75-4298-9F62-839E45CDEC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83" t="19817" r="17867" b="18288"/>
          <a:stretch/>
        </p:blipFill>
        <p:spPr>
          <a:xfrm>
            <a:off x="3291746" y="1306585"/>
            <a:ext cx="5664708" cy="424483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2371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DB26C0-76E8-478A-88AC-5BB79F02043D}"/>
              </a:ext>
            </a:extLst>
          </p:cNvPr>
          <p:cNvSpPr/>
          <p:nvPr/>
        </p:nvSpPr>
        <p:spPr>
          <a:xfrm>
            <a:off x="211155" y="607290"/>
            <a:ext cx="3068412" cy="34156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Savant aircraft is an all electric powered fixed-wing aircraft with both Vertical Take-Of and Landing and long-range extended flight time. 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It can carry many of ADS’s cameras</a:t>
            </a:r>
          </a:p>
        </p:txBody>
      </p:sp>
      <p:pic>
        <p:nvPicPr>
          <p:cNvPr id="3" name="Picture 2" descr="A picture containing table, black&#10;&#10;Description automatically generated">
            <a:extLst>
              <a:ext uri="{FF2B5EF4-FFF2-40B4-BE49-F238E27FC236}">
                <a16:creationId xmlns:a16="http://schemas.microsoft.com/office/drawing/2014/main" id="{7244B806-318E-4509-B1C7-AFB456DD3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r="9744" b="3"/>
          <a:stretch/>
        </p:blipFill>
        <p:spPr>
          <a:xfrm rot="10800000">
            <a:off x="3870444" y="1225152"/>
            <a:ext cx="4903151" cy="4407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811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2052FF-2133-4D40-82E5-4C685F483875}"/>
              </a:ext>
            </a:extLst>
          </p:cNvPr>
          <p:cNvSpPr txBox="1"/>
          <p:nvPr/>
        </p:nvSpPr>
        <p:spPr>
          <a:xfrm>
            <a:off x="505677" y="914400"/>
            <a:ext cx="27432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M600 Heavy Lift drone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 descr="Image result for dji m600">
            <a:extLst>
              <a:ext uri="{FF2B5EF4-FFF2-40B4-BE49-F238E27FC236}">
                <a16:creationId xmlns:a16="http://schemas.microsoft.com/office/drawing/2014/main" id="{A2E9A179-218C-4CEE-AB7C-344DF1898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4" t="8684" r="14184" b="4806"/>
          <a:stretch/>
        </p:blipFill>
        <p:spPr bwMode="auto">
          <a:xfrm>
            <a:off x="3865366" y="1763460"/>
            <a:ext cx="4915159" cy="333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458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0292D6-2F7C-44CB-835B-D4611BBAB827}"/>
              </a:ext>
            </a:extLst>
          </p:cNvPr>
          <p:cNvSpPr txBox="1"/>
          <p:nvPr/>
        </p:nvSpPr>
        <p:spPr>
          <a:xfrm>
            <a:off x="557212" y="742951"/>
            <a:ext cx="2607469" cy="4962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M210 medium lift drone</a:t>
            </a:r>
          </a:p>
        </p:txBody>
      </p:sp>
      <p:pic>
        <p:nvPicPr>
          <p:cNvPr id="18434" name="Picture 2" descr="Image result for dji m210">
            <a:extLst>
              <a:ext uri="{FF2B5EF4-FFF2-40B4-BE49-F238E27FC236}">
                <a16:creationId xmlns:a16="http://schemas.microsoft.com/office/drawing/2014/main" id="{B547469E-C3A2-4356-94DE-D6439E668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5366" y="1927590"/>
            <a:ext cx="4915159" cy="301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129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529</Words>
  <Application>Microsoft Office PowerPoint</Application>
  <PresentationFormat>On-screen Show (4:3)</PresentationFormat>
  <Paragraphs>82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ADS Equipment</vt:lpstr>
      <vt:lpstr>Onboard Piloted Aircraft, Drones, and Land/Water Vehicles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Software Used by ADS for image analysis and environmental modeling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ADS Equipment</dc:title>
  <dc:creator>Kevin Price</dc:creator>
  <cp:lastModifiedBy>Kevin Price</cp:lastModifiedBy>
  <cp:revision>1</cp:revision>
  <dcterms:created xsi:type="dcterms:W3CDTF">2020-01-16T15:25:55Z</dcterms:created>
  <dcterms:modified xsi:type="dcterms:W3CDTF">2020-01-20T18:05:08Z</dcterms:modified>
</cp:coreProperties>
</file>