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4"/>
  </p:notesMasterIdLst>
  <p:sldIdLst>
    <p:sldId id="256" r:id="rId2"/>
    <p:sldId id="396" r:id="rId3"/>
    <p:sldId id="279" r:id="rId4"/>
    <p:sldId id="271" r:id="rId5"/>
    <p:sldId id="272" r:id="rId6"/>
    <p:sldId id="382" r:id="rId7"/>
    <p:sldId id="383" r:id="rId8"/>
    <p:sldId id="273" r:id="rId9"/>
    <p:sldId id="274" r:id="rId10"/>
    <p:sldId id="280" r:id="rId11"/>
    <p:sldId id="277" r:id="rId12"/>
    <p:sldId id="294" r:id="rId13"/>
    <p:sldId id="285" r:id="rId14"/>
    <p:sldId id="385" r:id="rId15"/>
    <p:sldId id="289" r:id="rId16"/>
    <p:sldId id="287" r:id="rId17"/>
    <p:sldId id="281" r:id="rId18"/>
    <p:sldId id="282" r:id="rId19"/>
    <p:sldId id="283" r:id="rId20"/>
    <p:sldId id="393" r:id="rId21"/>
    <p:sldId id="395" r:id="rId22"/>
    <p:sldId id="291" r:id="rId23"/>
    <p:sldId id="292" r:id="rId24"/>
    <p:sldId id="309" r:id="rId25"/>
    <p:sldId id="310" r:id="rId26"/>
    <p:sldId id="335" r:id="rId27"/>
    <p:sldId id="334" r:id="rId28"/>
    <p:sldId id="326" r:id="rId29"/>
    <p:sldId id="371" r:id="rId30"/>
    <p:sldId id="397" r:id="rId31"/>
    <p:sldId id="363" r:id="rId32"/>
    <p:sldId id="364" r:id="rId33"/>
  </p:sldIdLst>
  <p:sldSz cx="9144000" cy="5143500" type="screen16x9"/>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iemuth, Christine E" initials="NCE"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D78"/>
    <a:srgbClr val="585858"/>
    <a:srgbClr val="66FF33"/>
    <a:srgbClr val="FF99CC"/>
    <a:srgbClr val="7DB6C1"/>
    <a:srgbClr val="006073"/>
    <a:srgbClr val="E3C7AB"/>
    <a:srgbClr val="D0A172"/>
    <a:srgbClr val="000000"/>
    <a:srgbClr val="4F7E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76" autoAdjust="0"/>
    <p:restoredTop sz="79348" autoAdjust="0"/>
  </p:normalViewPr>
  <p:slideViewPr>
    <p:cSldViewPr snapToGrid="0">
      <p:cViewPr varScale="1">
        <p:scale>
          <a:sx n="70" d="100"/>
          <a:sy n="70" d="100"/>
        </p:scale>
        <p:origin x="1152" y="52"/>
      </p:cViewPr>
      <p:guideLst>
        <p:guide orient="horz" pos="1620"/>
        <p:guide pos="2880"/>
      </p:guideLst>
    </p:cSldViewPr>
  </p:slideViewPr>
  <p:notesTextViewPr>
    <p:cViewPr>
      <p:scale>
        <a:sx n="1" d="1"/>
        <a:sy n="1" d="1"/>
      </p:scale>
      <p:origin x="0" y="0"/>
    </p:cViewPr>
  </p:notesTextViewPr>
  <p:notesViewPr>
    <p:cSldViewPr snapToGrid="0">
      <p:cViewPr varScale="1">
        <p:scale>
          <a:sx n="65" d="100"/>
          <a:sy n="65" d="100"/>
        </p:scale>
        <p:origin x="-3294" y="-12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AF31E19-A37C-403A-AE48-5F29B41151D6}" type="datetimeFigureOut">
              <a:rPr lang="en-US" smtClean="0"/>
              <a:t>1/18/2022</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BBCAC8B-0117-427A-8A85-5726A74CA633}" type="slidenum">
              <a:rPr lang="en-US" smtClean="0"/>
              <a:t>‹#›</a:t>
            </a:fld>
            <a:endParaRPr lang="en-US" dirty="0"/>
          </a:p>
        </p:txBody>
      </p:sp>
    </p:spTree>
    <p:extLst>
      <p:ext uri="{BB962C8B-B14F-4D97-AF65-F5344CB8AC3E}">
        <p14:creationId xmlns:p14="http://schemas.microsoft.com/office/powerpoint/2010/main" val="2023668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acmt.net/cgi/page.cgi/_zine.html/The_ACMT_Connection/ACMT_Statement_on_Fentanyl_Exposure"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BCAC8B-0117-427A-8A85-5726A74CA633}" type="slidenum">
              <a:rPr lang="en-US" smtClean="0"/>
              <a:t>1</a:t>
            </a:fld>
            <a:endParaRPr lang="en-US" dirty="0"/>
          </a:p>
        </p:txBody>
      </p:sp>
    </p:spTree>
    <p:extLst>
      <p:ext uri="{BB962C8B-B14F-4D97-AF65-F5344CB8AC3E}">
        <p14:creationId xmlns:p14="http://schemas.microsoft.com/office/powerpoint/2010/main" val="20314400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0" i="0" kern="1200" dirty="0">
                <a:solidFill>
                  <a:schemeClr val="tx1"/>
                </a:solidFill>
                <a:effectLst/>
                <a:latin typeface="+mn-lt"/>
                <a:ea typeface="+mn-ea"/>
                <a:cs typeface="+mn-cs"/>
              </a:rPr>
              <a:t>Time is very important when an unconscious person is not breathing. </a:t>
            </a:r>
            <a:r>
              <a:rPr lang="en-US" sz="1400" b="1" i="0" kern="1200" dirty="0">
                <a:solidFill>
                  <a:schemeClr val="tx1"/>
                </a:solidFill>
                <a:effectLst/>
                <a:latin typeface="+mn-lt"/>
                <a:ea typeface="+mn-ea"/>
                <a:cs typeface="+mn-cs"/>
              </a:rPr>
              <a:t>Permanent brain damage</a:t>
            </a:r>
            <a:r>
              <a:rPr lang="en-US" sz="1400" b="0" i="0" kern="1200" dirty="0">
                <a:solidFill>
                  <a:schemeClr val="tx1"/>
                </a:solidFill>
                <a:effectLst/>
                <a:latin typeface="+mn-lt"/>
                <a:ea typeface="+mn-ea"/>
                <a:cs typeface="+mn-cs"/>
              </a:rPr>
              <a:t> begins after only</a:t>
            </a:r>
            <a:r>
              <a:rPr lang="en-US" sz="1400" b="1" i="0" kern="1200" dirty="0">
                <a:solidFill>
                  <a:schemeClr val="tx1"/>
                </a:solidFill>
                <a:effectLst/>
                <a:latin typeface="+mn-lt"/>
                <a:ea typeface="+mn-ea"/>
                <a:cs typeface="+mn-cs"/>
              </a:rPr>
              <a:t> 4</a:t>
            </a:r>
            <a:r>
              <a:rPr lang="en-US" sz="1400" b="0" i="0" kern="1200" dirty="0">
                <a:solidFill>
                  <a:schemeClr val="tx1"/>
                </a:solidFill>
                <a:effectLst/>
                <a:latin typeface="+mn-lt"/>
                <a:ea typeface="+mn-ea"/>
                <a:cs typeface="+mn-cs"/>
              </a:rPr>
              <a:t> </a:t>
            </a:r>
            <a:r>
              <a:rPr lang="en-US" sz="1400" b="1" i="0" kern="1200" dirty="0">
                <a:solidFill>
                  <a:schemeClr val="tx1"/>
                </a:solidFill>
                <a:effectLst/>
                <a:latin typeface="+mn-lt"/>
                <a:ea typeface="+mn-ea"/>
                <a:cs typeface="+mn-cs"/>
              </a:rPr>
              <a:t>minutes without oxygen</a:t>
            </a:r>
            <a:r>
              <a:rPr lang="en-US" sz="1400" b="0" i="0" kern="1200" dirty="0">
                <a:solidFill>
                  <a:schemeClr val="tx1"/>
                </a:solidFill>
                <a:effectLst/>
                <a:latin typeface="+mn-lt"/>
                <a:ea typeface="+mn-ea"/>
                <a:cs typeface="+mn-cs"/>
              </a:rPr>
              <a:t>, and death </a:t>
            </a:r>
            <a:r>
              <a:rPr lang="en-US" sz="1400" b="1" i="0" kern="1200" dirty="0">
                <a:solidFill>
                  <a:schemeClr val="tx1"/>
                </a:solidFill>
                <a:effectLst/>
                <a:latin typeface="+mn-lt"/>
                <a:ea typeface="+mn-ea"/>
                <a:cs typeface="+mn-cs"/>
              </a:rPr>
              <a:t>can occur</a:t>
            </a:r>
            <a:r>
              <a:rPr lang="en-US" sz="1400" b="0" i="0" kern="1200" dirty="0">
                <a:solidFill>
                  <a:schemeClr val="tx1"/>
                </a:solidFill>
                <a:effectLst/>
                <a:latin typeface="+mn-lt"/>
                <a:ea typeface="+mn-ea"/>
                <a:cs typeface="+mn-cs"/>
              </a:rPr>
              <a:t> as soon as </a:t>
            </a:r>
            <a:r>
              <a:rPr lang="en-US" sz="1400" b="1" i="0" kern="1200" dirty="0">
                <a:solidFill>
                  <a:schemeClr val="tx1"/>
                </a:solidFill>
                <a:effectLst/>
                <a:latin typeface="+mn-lt"/>
                <a:ea typeface="+mn-ea"/>
                <a:cs typeface="+mn-cs"/>
              </a:rPr>
              <a:t>4 to 6</a:t>
            </a:r>
            <a:r>
              <a:rPr lang="en-US" sz="1400" b="0" i="0" kern="1200" dirty="0">
                <a:solidFill>
                  <a:schemeClr val="tx1"/>
                </a:solidFill>
                <a:effectLst/>
                <a:latin typeface="+mn-lt"/>
                <a:ea typeface="+mn-ea"/>
                <a:cs typeface="+mn-cs"/>
              </a:rPr>
              <a:t> </a:t>
            </a:r>
            <a:r>
              <a:rPr lang="en-US" sz="1400" b="1" i="0" kern="1200" dirty="0">
                <a:solidFill>
                  <a:schemeClr val="tx1"/>
                </a:solidFill>
                <a:effectLst/>
                <a:latin typeface="+mn-lt"/>
                <a:ea typeface="+mn-ea"/>
                <a:cs typeface="+mn-cs"/>
              </a:rPr>
              <a:t>minutes</a:t>
            </a:r>
            <a:r>
              <a:rPr lang="en-US" sz="1400" b="0" i="0" kern="1200" dirty="0">
                <a:solidFill>
                  <a:schemeClr val="tx1"/>
                </a:solidFill>
                <a:effectLst/>
                <a:latin typeface="+mn-lt"/>
                <a:ea typeface="+mn-ea"/>
                <a:cs typeface="+mn-cs"/>
              </a:rPr>
              <a:t> later. </a:t>
            </a:r>
          </a:p>
          <a:p>
            <a:r>
              <a:rPr lang="en-US" sz="1400" b="0" i="0" kern="1200" dirty="0">
                <a:solidFill>
                  <a:schemeClr val="tx1"/>
                </a:solidFill>
                <a:effectLst/>
                <a:latin typeface="+mn-lt"/>
                <a:ea typeface="+mn-ea"/>
                <a:cs typeface="+mn-cs"/>
              </a:rPr>
              <a:t>Not all</a:t>
            </a:r>
            <a:r>
              <a:rPr lang="en-US" sz="1400" b="0" i="0" kern="1200" baseline="0" dirty="0">
                <a:solidFill>
                  <a:schemeClr val="tx1"/>
                </a:solidFill>
                <a:effectLst/>
                <a:latin typeface="+mn-lt"/>
                <a:ea typeface="+mn-ea"/>
                <a:cs typeface="+mn-cs"/>
              </a:rPr>
              <a:t> of these symptoms may be present at the time of life-threatening overdose. Focus on looking for low, shallow, or no breathing.  </a:t>
            </a:r>
            <a:endParaRPr lang="en-US" sz="1400" b="0" i="0" kern="1200" dirty="0">
              <a:solidFill>
                <a:schemeClr val="tx1"/>
              </a:solidFill>
              <a:effectLst/>
              <a:latin typeface="+mn-lt"/>
              <a:ea typeface="+mn-ea"/>
              <a:cs typeface="+mn-cs"/>
            </a:endParaRPr>
          </a:p>
          <a:p>
            <a:endParaRPr lang="en-US" sz="1400" b="0" i="0" kern="1200" dirty="0">
              <a:solidFill>
                <a:schemeClr val="tx1"/>
              </a:solidFill>
              <a:effectLst/>
              <a:latin typeface="+mn-lt"/>
              <a:ea typeface="+mn-ea"/>
              <a:cs typeface="+mn-cs"/>
            </a:endParaRPr>
          </a:p>
          <a:p>
            <a:r>
              <a:rPr lang="en-US" sz="1400" b="0" i="0" kern="1200" dirty="0">
                <a:solidFill>
                  <a:schemeClr val="tx1"/>
                </a:solidFill>
                <a:effectLst/>
                <a:latin typeface="+mn-lt"/>
                <a:ea typeface="+mn-ea"/>
                <a:cs typeface="+mn-cs"/>
              </a:rPr>
              <a:t>Note </a:t>
            </a:r>
            <a:r>
              <a:rPr lang="en-US" sz="1400" b="0" i="0" kern="1200" baseline="0" dirty="0">
                <a:solidFill>
                  <a:schemeClr val="tx1"/>
                </a:solidFill>
                <a:effectLst/>
                <a:latin typeface="+mn-lt"/>
                <a:ea typeface="+mn-ea"/>
                <a:cs typeface="+mn-cs"/>
              </a:rPr>
              <a:t>that these symptoms could also be present in a patient suffering from cardiopulmonary arrest from another condition. Severe hypoglycemia or a heart attack may also present similarly. This is one reason why it is important to call emergency medical services immediately when these symptoms are present. Naloxone will not help a person experiencing these symptoms for a medical condition other than an opioid overdose. </a:t>
            </a:r>
            <a:endParaRPr lang="en-US" sz="1400" dirty="0"/>
          </a:p>
        </p:txBody>
      </p:sp>
      <p:sp>
        <p:nvSpPr>
          <p:cNvPr id="4" name="Slide Number Placeholder 3"/>
          <p:cNvSpPr>
            <a:spLocks noGrp="1"/>
          </p:cNvSpPr>
          <p:nvPr>
            <p:ph type="sldNum" sz="quarter" idx="10"/>
          </p:nvPr>
        </p:nvSpPr>
        <p:spPr/>
        <p:txBody>
          <a:bodyPr/>
          <a:lstStyle/>
          <a:p>
            <a:fld id="{9BBCAC8B-0117-427A-8A85-5726A74CA633}" type="slidenum">
              <a:rPr lang="en-US" smtClean="0"/>
              <a:t>11</a:t>
            </a:fld>
            <a:endParaRPr lang="en-US" dirty="0"/>
          </a:p>
        </p:txBody>
      </p:sp>
    </p:spTree>
    <p:extLst>
      <p:ext uri="{BB962C8B-B14F-4D97-AF65-F5344CB8AC3E}">
        <p14:creationId xmlns:p14="http://schemas.microsoft.com/office/powerpoint/2010/main" val="14366980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It is important to stress</a:t>
            </a:r>
            <a:r>
              <a:rPr lang="en-US" sz="1400" baseline="0" dirty="0"/>
              <a:t> these points as they address some of the most common misconceptions about naloxone. </a:t>
            </a:r>
          </a:p>
          <a:p>
            <a:endParaRPr lang="en-US" baseline="0" dirty="0"/>
          </a:p>
        </p:txBody>
      </p:sp>
      <p:sp>
        <p:nvSpPr>
          <p:cNvPr id="4" name="Slide Number Placeholder 3"/>
          <p:cNvSpPr>
            <a:spLocks noGrp="1"/>
          </p:cNvSpPr>
          <p:nvPr>
            <p:ph type="sldNum" sz="quarter" idx="10"/>
          </p:nvPr>
        </p:nvSpPr>
        <p:spPr/>
        <p:txBody>
          <a:bodyPr/>
          <a:lstStyle/>
          <a:p>
            <a:fld id="{9BBCAC8B-0117-427A-8A85-5726A74CA633}" type="slidenum">
              <a:rPr lang="en-US" smtClean="0"/>
              <a:t>12</a:t>
            </a:fld>
            <a:endParaRPr lang="en-US" dirty="0"/>
          </a:p>
        </p:txBody>
      </p:sp>
    </p:spTree>
    <p:extLst>
      <p:ext uri="{BB962C8B-B14F-4D97-AF65-F5344CB8AC3E}">
        <p14:creationId xmlns:p14="http://schemas.microsoft.com/office/powerpoint/2010/main" val="39940941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BCAC8B-0117-427A-8A85-5726A74CA633}" type="slidenum">
              <a:rPr lang="en-US" smtClean="0"/>
              <a:t>13</a:t>
            </a:fld>
            <a:endParaRPr lang="en-US" dirty="0"/>
          </a:p>
        </p:txBody>
      </p:sp>
    </p:spTree>
    <p:extLst>
      <p:ext uri="{BB962C8B-B14F-4D97-AF65-F5344CB8AC3E}">
        <p14:creationId xmlns:p14="http://schemas.microsoft.com/office/powerpoint/2010/main" val="16338642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effectLst/>
                <a:latin typeface="+mn-lt"/>
                <a:ea typeface="+mn-ea"/>
                <a:cs typeface="+mn-cs"/>
              </a:rPr>
              <a:t>Here’s an example of how naloxone</a:t>
            </a:r>
            <a:r>
              <a:rPr lang="en-US" sz="1400" kern="1200" baseline="0" dirty="0">
                <a:solidFill>
                  <a:schemeClr val="tx1"/>
                </a:solidFill>
                <a:effectLst/>
                <a:latin typeface="+mn-lt"/>
                <a:ea typeface="+mn-ea"/>
                <a:cs typeface="+mn-cs"/>
              </a:rPr>
              <a:t> works in the brain to block opioids and reverse the effects of an overdose.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baseline="0" dirty="0">
              <a:solidFill>
                <a:schemeClr val="tx1"/>
              </a:solidFill>
              <a:effectLst/>
              <a:latin typeface="+mn-lt"/>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effectLst/>
                <a:latin typeface="+mn-lt"/>
                <a:ea typeface="+mn-ea"/>
                <a:cs typeface="+mn-cs"/>
              </a:rPr>
              <a:t>Everyone has used magnets on their refrigerators. You basically have two types of magnets: the free, advertising magnet from your local realtor or pizza shop which doesn’t hold anything up on the fridge, and the really strong magnets you can hang your kids’ art projects from. Opioids are like the pizza magnet. They attached to the receptors in the brain, but the attachment is not that strong. Naloxone is an</a:t>
            </a:r>
            <a:r>
              <a:rPr lang="en-US" sz="1400" kern="1200" baseline="0" dirty="0">
                <a:solidFill>
                  <a:schemeClr val="tx1"/>
                </a:solidFill>
                <a:effectLst/>
                <a:latin typeface="+mn-lt"/>
                <a:ea typeface="+mn-ea"/>
                <a:cs typeface="+mn-cs"/>
              </a:rPr>
              <a:t> </a:t>
            </a:r>
            <a:r>
              <a:rPr lang="en-US" sz="1400" kern="1200" dirty="0">
                <a:solidFill>
                  <a:schemeClr val="tx1"/>
                </a:solidFill>
                <a:effectLst/>
                <a:latin typeface="+mn-lt"/>
                <a:ea typeface="+mn-ea"/>
                <a:cs typeface="+mn-cs"/>
              </a:rPr>
              <a:t>industrial strength magnet. It comes into the brain, kicks the opioids off the receptors, and then blocks the receptor. The opioids are still in the brain, but because the receptors they attach to are being blocked by the naloxone, they just float around. Naloxone wears off sooner than the opioids however, which means the opioids can reattach and someone can go back into an overdose. </a:t>
            </a:r>
            <a:r>
              <a:rPr lang="en-US" sz="1400" b="1" kern="1200" dirty="0">
                <a:solidFill>
                  <a:schemeClr val="tx1"/>
                </a:solidFill>
                <a:effectLst/>
                <a:latin typeface="+mn-lt"/>
                <a:ea typeface="+mn-ea"/>
                <a:cs typeface="+mn-cs"/>
              </a:rPr>
              <a:t>This is why calling 911 is so important.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t>The effectiveness of naloxone is also impacted by the amount and potency of drugs already in the system.  More opioids in the system means more opioid receptors are blocked, making more naloxone necessary to “clear” the receptor.  </a:t>
            </a:r>
            <a:endParaRPr lang="en-US" sz="1400" dirty="0"/>
          </a:p>
          <a:p>
            <a:endParaRPr lang="en-US" dirty="0"/>
          </a:p>
        </p:txBody>
      </p:sp>
      <p:sp>
        <p:nvSpPr>
          <p:cNvPr id="4" name="Slide Number Placeholder 3"/>
          <p:cNvSpPr>
            <a:spLocks noGrp="1"/>
          </p:cNvSpPr>
          <p:nvPr>
            <p:ph type="sldNum" sz="quarter" idx="10"/>
          </p:nvPr>
        </p:nvSpPr>
        <p:spPr/>
        <p:txBody>
          <a:bodyPr/>
          <a:lstStyle/>
          <a:p>
            <a:fld id="{9BBCAC8B-0117-427A-8A85-5726A74CA633}" type="slidenum">
              <a:rPr lang="en-US" smtClean="0"/>
              <a:t>14</a:t>
            </a:fld>
            <a:endParaRPr lang="en-US" dirty="0"/>
          </a:p>
        </p:txBody>
      </p:sp>
    </p:spTree>
    <p:extLst>
      <p:ext uri="{BB962C8B-B14F-4D97-AF65-F5344CB8AC3E}">
        <p14:creationId xmlns:p14="http://schemas.microsoft.com/office/powerpoint/2010/main" val="39770359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400" dirty="0"/>
              <a:t>Do not allow naloxone to freeze or attempt to use if it does freeze. If</a:t>
            </a:r>
            <a:r>
              <a:rPr lang="en-US" sz="1400" baseline="0" dirty="0"/>
              <a:t> the naloxone is cloudy, it may be an indication that it is no longer usable. </a:t>
            </a:r>
            <a:endParaRPr lang="en-US" sz="1400" dirty="0"/>
          </a:p>
          <a:p>
            <a:pPr defTabSz="931774">
              <a:defRPr/>
            </a:pPr>
            <a:endParaRPr lang="en-US" sz="1400" dirty="0"/>
          </a:p>
          <a:p>
            <a:pPr defTabSz="931774">
              <a:defRPr/>
            </a:pPr>
            <a:r>
              <a:rPr lang="en-US" sz="1400" dirty="0"/>
              <a:t>Keep naloxone in a safe place away from children and pets, but easy to access in case of emergency.</a:t>
            </a:r>
          </a:p>
          <a:p>
            <a:endParaRPr lang="en-US" dirty="0"/>
          </a:p>
        </p:txBody>
      </p:sp>
      <p:sp>
        <p:nvSpPr>
          <p:cNvPr id="4" name="Slide Number Placeholder 3"/>
          <p:cNvSpPr>
            <a:spLocks noGrp="1"/>
          </p:cNvSpPr>
          <p:nvPr>
            <p:ph type="sldNum" sz="quarter" idx="10"/>
          </p:nvPr>
        </p:nvSpPr>
        <p:spPr/>
        <p:txBody>
          <a:bodyPr/>
          <a:lstStyle/>
          <a:p>
            <a:fld id="{9BBCAC8B-0117-427A-8A85-5726A74CA633}" type="slidenum">
              <a:rPr lang="en-US" smtClean="0"/>
              <a:t>15</a:t>
            </a:fld>
            <a:endParaRPr lang="en-US" dirty="0"/>
          </a:p>
        </p:txBody>
      </p:sp>
    </p:spTree>
    <p:extLst>
      <p:ext uri="{BB962C8B-B14F-4D97-AF65-F5344CB8AC3E}">
        <p14:creationId xmlns:p14="http://schemas.microsoft.com/office/powerpoint/2010/main" val="24732604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BBCAC8B-0117-427A-8A85-5726A74CA633}" type="slidenum">
              <a:rPr lang="en-US" smtClean="0"/>
              <a:t>16</a:t>
            </a:fld>
            <a:endParaRPr lang="en-US" dirty="0"/>
          </a:p>
        </p:txBody>
      </p:sp>
    </p:spTree>
    <p:extLst>
      <p:ext uri="{BB962C8B-B14F-4D97-AF65-F5344CB8AC3E}">
        <p14:creationId xmlns:p14="http://schemas.microsoft.com/office/powerpoint/2010/main" val="20590474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Some people use the term “Shake and Wake” others say</a:t>
            </a:r>
            <a:r>
              <a:rPr lang="en-US" sz="1400" baseline="0" dirty="0"/>
              <a:t> “Rouse and Stimulate” – Shake and wake focuses on making a loud noise and shaking the person to elicit a response; rouse and stimulate encourages performing a chest rub if you get no response to the noise /shaking stimuli. The purpose is to ensure the person is in fact in medical distress. </a:t>
            </a:r>
            <a:endParaRPr lang="en-US" sz="1400" dirty="0"/>
          </a:p>
        </p:txBody>
      </p:sp>
      <p:sp>
        <p:nvSpPr>
          <p:cNvPr id="4" name="Slide Number Placeholder 3"/>
          <p:cNvSpPr>
            <a:spLocks noGrp="1"/>
          </p:cNvSpPr>
          <p:nvPr>
            <p:ph type="sldNum" sz="quarter" idx="10"/>
          </p:nvPr>
        </p:nvSpPr>
        <p:spPr/>
        <p:txBody>
          <a:bodyPr/>
          <a:lstStyle/>
          <a:p>
            <a:fld id="{9BBCAC8B-0117-427A-8A85-5726A74CA633}" type="slidenum">
              <a:rPr lang="en-US" smtClean="0"/>
              <a:t>17</a:t>
            </a:fld>
            <a:endParaRPr lang="en-US" dirty="0"/>
          </a:p>
        </p:txBody>
      </p:sp>
    </p:spTree>
    <p:extLst>
      <p:ext uri="{BB962C8B-B14F-4D97-AF65-F5344CB8AC3E}">
        <p14:creationId xmlns:p14="http://schemas.microsoft.com/office/powerpoint/2010/main" val="30909462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400" dirty="0"/>
              <a:t>Calling</a:t>
            </a:r>
            <a:r>
              <a:rPr lang="en-US" sz="1400" baseline="0" dirty="0"/>
              <a:t> 911 is especially important with the rise in fentanyl. As was mentioned, it is extremely potent and as a result, it may take several doses of naloxone in order to reverse the overdose effects.</a:t>
            </a:r>
          </a:p>
          <a:p>
            <a:pPr marL="171450" indent="-171450">
              <a:buFont typeface="Arial" panose="020B0604020202020204" pitchFamily="34" charset="0"/>
              <a:buChar char="•"/>
            </a:pPr>
            <a:r>
              <a:rPr lang="en-US" sz="1400" baseline="0" dirty="0"/>
              <a:t>Naloxone is only temporary; it is like pushing the pause button on a remote control. It will eventually wear off, and if there are still large amounts of opioids in the system, the person can fall back into an overdose. </a:t>
            </a:r>
          </a:p>
          <a:p>
            <a:pPr marL="171450" indent="-171450">
              <a:buFont typeface="Arial" panose="020B0604020202020204" pitchFamily="34" charset="0"/>
              <a:buChar char="•"/>
            </a:pPr>
            <a:r>
              <a:rPr lang="en-US" sz="1400" baseline="0" dirty="0"/>
              <a:t>The 911 dispatcher can also talk you through caring for the patient including providing rescue breaths and administering naloxone (if available) until EMS arrives.  </a:t>
            </a:r>
            <a:endParaRPr lang="en-US" sz="1400" dirty="0"/>
          </a:p>
        </p:txBody>
      </p:sp>
      <p:sp>
        <p:nvSpPr>
          <p:cNvPr id="4" name="Slide Number Placeholder 3"/>
          <p:cNvSpPr>
            <a:spLocks noGrp="1"/>
          </p:cNvSpPr>
          <p:nvPr>
            <p:ph type="sldNum" sz="quarter" idx="10"/>
          </p:nvPr>
        </p:nvSpPr>
        <p:spPr/>
        <p:txBody>
          <a:bodyPr/>
          <a:lstStyle/>
          <a:p>
            <a:fld id="{9BBCAC8B-0117-427A-8A85-5726A74CA633}" type="slidenum">
              <a:rPr lang="en-US" smtClean="0"/>
              <a:t>18</a:t>
            </a:fld>
            <a:endParaRPr lang="en-US" dirty="0"/>
          </a:p>
        </p:txBody>
      </p:sp>
    </p:spTree>
    <p:extLst>
      <p:ext uri="{BB962C8B-B14F-4D97-AF65-F5344CB8AC3E}">
        <p14:creationId xmlns:p14="http://schemas.microsoft.com/office/powerpoint/2010/main" val="29231694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BBCAC8B-0117-427A-8A85-5726A74CA633}" type="slidenum">
              <a:rPr lang="en-US" smtClean="0"/>
              <a:t>19</a:t>
            </a:fld>
            <a:endParaRPr lang="en-US" dirty="0"/>
          </a:p>
        </p:txBody>
      </p:sp>
    </p:spTree>
    <p:extLst>
      <p:ext uri="{BB962C8B-B14F-4D97-AF65-F5344CB8AC3E}">
        <p14:creationId xmlns:p14="http://schemas.microsoft.com/office/powerpoint/2010/main" val="176762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Slow breathing for</a:t>
            </a:r>
            <a:r>
              <a:rPr lang="en-US" sz="1400" baseline="0" dirty="0"/>
              <a:t> an adult is approximately less than one breath every five seconds. </a:t>
            </a:r>
            <a:endParaRPr lang="en-US" sz="1400" dirty="0"/>
          </a:p>
        </p:txBody>
      </p:sp>
      <p:sp>
        <p:nvSpPr>
          <p:cNvPr id="4" name="Slide Number Placeholder 3"/>
          <p:cNvSpPr>
            <a:spLocks noGrp="1"/>
          </p:cNvSpPr>
          <p:nvPr>
            <p:ph type="sldNum" sz="quarter" idx="10"/>
          </p:nvPr>
        </p:nvSpPr>
        <p:spPr/>
        <p:txBody>
          <a:bodyPr/>
          <a:lstStyle/>
          <a:p>
            <a:fld id="{9BBCAC8B-0117-427A-8A85-5726A74CA633}" type="slidenum">
              <a:rPr lang="en-US" smtClean="0"/>
              <a:t>20</a:t>
            </a:fld>
            <a:endParaRPr lang="en-US" dirty="0"/>
          </a:p>
        </p:txBody>
      </p:sp>
    </p:spTree>
    <p:extLst>
      <p:ext uri="{BB962C8B-B14F-4D97-AF65-F5344CB8AC3E}">
        <p14:creationId xmlns:p14="http://schemas.microsoft.com/office/powerpoint/2010/main" val="2312012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BCAC8B-0117-427A-8A85-5726A74CA633}" type="slidenum">
              <a:rPr lang="en-US" smtClean="0"/>
              <a:t>3</a:t>
            </a:fld>
            <a:endParaRPr lang="en-US" dirty="0"/>
          </a:p>
        </p:txBody>
      </p:sp>
    </p:spTree>
    <p:extLst>
      <p:ext uri="{BB962C8B-B14F-4D97-AF65-F5344CB8AC3E}">
        <p14:creationId xmlns:p14="http://schemas.microsoft.com/office/powerpoint/2010/main" val="37426532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BCAC8B-0117-427A-8A85-5726A74CA633}" type="slidenum">
              <a:rPr lang="en-US" smtClean="0"/>
              <a:t>21</a:t>
            </a:fld>
            <a:endParaRPr lang="en-US" dirty="0"/>
          </a:p>
        </p:txBody>
      </p:sp>
    </p:spTree>
    <p:extLst>
      <p:ext uri="{BB962C8B-B14F-4D97-AF65-F5344CB8AC3E}">
        <p14:creationId xmlns:p14="http://schemas.microsoft.com/office/powerpoint/2010/main" val="27278643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BBCAC8B-0117-427A-8A85-5726A74CA633}" type="slidenum">
              <a:rPr lang="en-US" smtClean="0"/>
              <a:t>22</a:t>
            </a:fld>
            <a:endParaRPr lang="en-US" dirty="0"/>
          </a:p>
        </p:txBody>
      </p:sp>
    </p:spTree>
    <p:extLst>
      <p:ext uri="{BB962C8B-B14F-4D97-AF65-F5344CB8AC3E}">
        <p14:creationId xmlns:p14="http://schemas.microsoft.com/office/powerpoint/2010/main" val="4597520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The box of nasal</a:t>
            </a:r>
            <a:r>
              <a:rPr lang="en-US" sz="1400" baseline="0" dirty="0"/>
              <a:t> </a:t>
            </a:r>
            <a:r>
              <a:rPr lang="en-US" sz="1400" baseline="0" dirty="0" err="1"/>
              <a:t>Narcan</a:t>
            </a:r>
            <a:r>
              <a:rPr lang="en-US" sz="1400" baseline="0" dirty="0"/>
              <a:t>® includes instructions. There are also instructions in each individual dose of nasal </a:t>
            </a:r>
            <a:r>
              <a:rPr lang="en-US" sz="1400" baseline="0" dirty="0" err="1"/>
              <a:t>Narcan</a:t>
            </a:r>
            <a:r>
              <a:rPr lang="en-US" sz="1400" baseline="0" dirty="0"/>
              <a:t>®. </a:t>
            </a:r>
            <a:endParaRPr lang="en-US" sz="1400" dirty="0"/>
          </a:p>
        </p:txBody>
      </p:sp>
      <p:sp>
        <p:nvSpPr>
          <p:cNvPr id="4" name="Slide Number Placeholder 3"/>
          <p:cNvSpPr>
            <a:spLocks noGrp="1"/>
          </p:cNvSpPr>
          <p:nvPr>
            <p:ph type="sldNum" sz="quarter" idx="10"/>
          </p:nvPr>
        </p:nvSpPr>
        <p:spPr/>
        <p:txBody>
          <a:bodyPr/>
          <a:lstStyle/>
          <a:p>
            <a:fld id="{9BBCAC8B-0117-427A-8A85-5726A74CA633}" type="slidenum">
              <a:rPr lang="en-US" smtClean="0"/>
              <a:t>23</a:t>
            </a:fld>
            <a:endParaRPr lang="en-US" dirty="0"/>
          </a:p>
        </p:txBody>
      </p:sp>
    </p:spTree>
    <p:extLst>
      <p:ext uri="{BB962C8B-B14F-4D97-AF65-F5344CB8AC3E}">
        <p14:creationId xmlns:p14="http://schemas.microsoft.com/office/powerpoint/2010/main" val="7127576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It is not uncommon for some of the </a:t>
            </a:r>
            <a:r>
              <a:rPr lang="en-US" sz="1400" dirty="0" err="1"/>
              <a:t>Narcan</a:t>
            </a:r>
            <a:r>
              <a:rPr lang="en-US" sz="1400" dirty="0"/>
              <a:t>® or mucus to run out of the nose when administering</a:t>
            </a:r>
            <a:r>
              <a:rPr lang="en-US" sz="1400" baseline="0" dirty="0"/>
              <a:t> it</a:t>
            </a:r>
            <a:r>
              <a:rPr lang="en-US" sz="1400" dirty="0"/>
              <a:t>.</a:t>
            </a:r>
          </a:p>
          <a:p>
            <a:endParaRPr lang="en-US" sz="1400" dirty="0"/>
          </a:p>
          <a:p>
            <a:r>
              <a:rPr lang="en-US" sz="1400" dirty="0"/>
              <a:t>With some other forms of</a:t>
            </a:r>
            <a:r>
              <a:rPr lang="en-US" sz="1400" baseline="0" dirty="0"/>
              <a:t> naloxone it was necessary to “prime the injection” before administering it. This is </a:t>
            </a:r>
            <a:r>
              <a:rPr lang="en-US" sz="1400" b="1" baseline="0" dirty="0"/>
              <a:t>NOT</a:t>
            </a:r>
            <a:r>
              <a:rPr lang="en-US" sz="1400" baseline="0" dirty="0"/>
              <a:t> the case with nasal </a:t>
            </a:r>
            <a:r>
              <a:rPr lang="en-US" sz="1400" baseline="0" dirty="0" err="1"/>
              <a:t>Narcan</a:t>
            </a:r>
            <a:r>
              <a:rPr lang="en-US" sz="1400" baseline="0" dirty="0"/>
              <a:t>®. Once you push the plunger naloxone will be administered – just like an atomizer nasal spray that you might use for allergies.   </a:t>
            </a:r>
            <a:endParaRPr lang="en-US" sz="1400" dirty="0"/>
          </a:p>
        </p:txBody>
      </p:sp>
      <p:sp>
        <p:nvSpPr>
          <p:cNvPr id="4" name="Slide Number Placeholder 3"/>
          <p:cNvSpPr>
            <a:spLocks noGrp="1"/>
          </p:cNvSpPr>
          <p:nvPr>
            <p:ph type="sldNum" sz="quarter" idx="10"/>
          </p:nvPr>
        </p:nvSpPr>
        <p:spPr/>
        <p:txBody>
          <a:bodyPr/>
          <a:lstStyle/>
          <a:p>
            <a:fld id="{9BBCAC8B-0117-427A-8A85-5726A74CA633}" type="slidenum">
              <a:rPr lang="en-US" smtClean="0"/>
              <a:t>24</a:t>
            </a:fld>
            <a:endParaRPr lang="en-US" dirty="0"/>
          </a:p>
        </p:txBody>
      </p:sp>
    </p:spTree>
    <p:extLst>
      <p:ext uri="{BB962C8B-B14F-4D97-AF65-F5344CB8AC3E}">
        <p14:creationId xmlns:p14="http://schemas.microsoft.com/office/powerpoint/2010/main" val="34654763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Note: if you need to give another dose of nasal naloxone, use</a:t>
            </a:r>
            <a:r>
              <a:rPr lang="en-US" sz="1400" baseline="0" dirty="0"/>
              <a:t> the other nostril. </a:t>
            </a:r>
            <a:endParaRPr lang="en-US" sz="1400" dirty="0"/>
          </a:p>
        </p:txBody>
      </p:sp>
      <p:sp>
        <p:nvSpPr>
          <p:cNvPr id="4" name="Slide Number Placeholder 3"/>
          <p:cNvSpPr>
            <a:spLocks noGrp="1"/>
          </p:cNvSpPr>
          <p:nvPr>
            <p:ph type="sldNum" sz="quarter" idx="10"/>
          </p:nvPr>
        </p:nvSpPr>
        <p:spPr/>
        <p:txBody>
          <a:bodyPr/>
          <a:lstStyle/>
          <a:p>
            <a:fld id="{9BBCAC8B-0117-427A-8A85-5726A74CA633}" type="slidenum">
              <a:rPr lang="en-US" smtClean="0"/>
              <a:t>25</a:t>
            </a:fld>
            <a:endParaRPr lang="en-US" dirty="0"/>
          </a:p>
        </p:txBody>
      </p:sp>
    </p:spTree>
    <p:extLst>
      <p:ext uri="{BB962C8B-B14F-4D97-AF65-F5344CB8AC3E}">
        <p14:creationId xmlns:p14="http://schemas.microsoft.com/office/powerpoint/2010/main" val="31622654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BCAC8B-0117-427A-8A85-5726A74CA633}" type="slidenum">
              <a:rPr lang="en-US" smtClean="0"/>
              <a:t>26</a:t>
            </a:fld>
            <a:endParaRPr lang="en-US" dirty="0"/>
          </a:p>
        </p:txBody>
      </p:sp>
    </p:spTree>
    <p:extLst>
      <p:ext uri="{BB962C8B-B14F-4D97-AF65-F5344CB8AC3E}">
        <p14:creationId xmlns:p14="http://schemas.microsoft.com/office/powerpoint/2010/main" val="31391411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The</a:t>
            </a:r>
            <a:r>
              <a:rPr lang="en-US" sz="1400" baseline="0" dirty="0"/>
              <a:t> effects of naloxone are </a:t>
            </a:r>
            <a:r>
              <a:rPr lang="en-US" sz="1400" b="1" baseline="0" dirty="0"/>
              <a:t>temporary</a:t>
            </a:r>
            <a:r>
              <a:rPr lang="en-US" sz="1400" baseline="0" dirty="0"/>
              <a:t>. If a person has consumed a large amount of opioids, or if the opioids included fentanyl, overdose symptoms may return even after administering naloxone. This is one reason it is so important to call 911 for further medical assistance. </a:t>
            </a:r>
          </a:p>
          <a:p>
            <a:endParaRPr lang="en-US" sz="1400" baseline="0" dirty="0"/>
          </a:p>
          <a:p>
            <a:r>
              <a:rPr lang="en-US" sz="1400" baseline="0" dirty="0"/>
              <a:t>A person who has overdosed should be monitored for </a:t>
            </a:r>
            <a:r>
              <a:rPr lang="en-US" sz="1400" b="1" baseline="0" dirty="0"/>
              <a:t>at least 2 hours</a:t>
            </a:r>
            <a:r>
              <a:rPr lang="en-US" sz="1400" baseline="0" dirty="0"/>
              <a:t>, or more to ensure overdose symptoms do not return. </a:t>
            </a:r>
          </a:p>
          <a:p>
            <a:endParaRPr lang="en-US" sz="1400" dirty="0"/>
          </a:p>
          <a:p>
            <a:r>
              <a:rPr lang="en-US" sz="1400" dirty="0"/>
              <a:t>Some individuals may</a:t>
            </a:r>
            <a:r>
              <a:rPr lang="en-US" sz="1400" baseline="0" dirty="0"/>
              <a:t> be combative or agitated when revived. This is more common with intramuscular, or high dose naloxone administration (most commonly administered by EMS), and less common with nasal naloxone.   </a:t>
            </a:r>
            <a:endParaRPr lang="en-US" sz="1400" dirty="0"/>
          </a:p>
        </p:txBody>
      </p:sp>
      <p:sp>
        <p:nvSpPr>
          <p:cNvPr id="4" name="Slide Number Placeholder 3"/>
          <p:cNvSpPr>
            <a:spLocks noGrp="1"/>
          </p:cNvSpPr>
          <p:nvPr>
            <p:ph type="sldNum" sz="quarter" idx="10"/>
          </p:nvPr>
        </p:nvSpPr>
        <p:spPr/>
        <p:txBody>
          <a:bodyPr/>
          <a:lstStyle/>
          <a:p>
            <a:fld id="{9BBCAC8B-0117-427A-8A85-5726A74CA633}" type="slidenum">
              <a:rPr lang="en-US" smtClean="0"/>
              <a:t>27</a:t>
            </a:fld>
            <a:endParaRPr lang="en-US" dirty="0"/>
          </a:p>
        </p:txBody>
      </p:sp>
    </p:spTree>
    <p:extLst>
      <p:ext uri="{BB962C8B-B14F-4D97-AF65-F5344CB8AC3E}">
        <p14:creationId xmlns:p14="http://schemas.microsoft.com/office/powerpoint/2010/main" val="1652939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As naloxone wears off, the opioid</a:t>
            </a:r>
            <a:r>
              <a:rPr lang="en-US" sz="1400" baseline="0" dirty="0"/>
              <a:t> high can return, this includes the chance of the overdose returning. </a:t>
            </a:r>
            <a:endParaRPr lang="en-US" sz="1400" dirty="0"/>
          </a:p>
        </p:txBody>
      </p:sp>
      <p:sp>
        <p:nvSpPr>
          <p:cNvPr id="4" name="Slide Number Placeholder 3"/>
          <p:cNvSpPr>
            <a:spLocks noGrp="1"/>
          </p:cNvSpPr>
          <p:nvPr>
            <p:ph type="sldNum" sz="quarter" idx="10"/>
          </p:nvPr>
        </p:nvSpPr>
        <p:spPr/>
        <p:txBody>
          <a:bodyPr/>
          <a:lstStyle/>
          <a:p>
            <a:fld id="{9BBCAC8B-0117-427A-8A85-5726A74CA633}" type="slidenum">
              <a:rPr lang="en-US" smtClean="0"/>
              <a:t>28</a:t>
            </a:fld>
            <a:endParaRPr lang="en-US" dirty="0"/>
          </a:p>
        </p:txBody>
      </p:sp>
    </p:spTree>
    <p:extLst>
      <p:ext uri="{BB962C8B-B14F-4D97-AF65-F5344CB8AC3E}">
        <p14:creationId xmlns:p14="http://schemas.microsoft.com/office/powerpoint/2010/main" val="32560240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When</a:t>
            </a:r>
            <a:r>
              <a:rPr lang="en-US" sz="1400" baseline="0" dirty="0"/>
              <a:t> some one overdoses, they may be more willing to seek help. This may be a good opportunity to share resources about treatment options. Know what resources are available locally. </a:t>
            </a:r>
            <a:endParaRPr lang="en-US" sz="1400" dirty="0"/>
          </a:p>
        </p:txBody>
      </p:sp>
      <p:sp>
        <p:nvSpPr>
          <p:cNvPr id="4" name="Slide Number Placeholder 3"/>
          <p:cNvSpPr>
            <a:spLocks noGrp="1"/>
          </p:cNvSpPr>
          <p:nvPr>
            <p:ph type="sldNum" sz="quarter" idx="10"/>
          </p:nvPr>
        </p:nvSpPr>
        <p:spPr/>
        <p:txBody>
          <a:bodyPr/>
          <a:lstStyle/>
          <a:p>
            <a:fld id="{9BBCAC8B-0117-427A-8A85-5726A74CA633}" type="slidenum">
              <a:rPr lang="en-US" smtClean="0"/>
              <a:t>29</a:t>
            </a:fld>
            <a:endParaRPr lang="en-US" dirty="0"/>
          </a:p>
        </p:txBody>
      </p:sp>
    </p:spTree>
    <p:extLst>
      <p:ext uri="{BB962C8B-B14F-4D97-AF65-F5344CB8AC3E}">
        <p14:creationId xmlns:p14="http://schemas.microsoft.com/office/powerpoint/2010/main" val="25901283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BCAC8B-0117-427A-8A85-5726A74CA633}" type="slidenum">
              <a:rPr lang="en-US" smtClean="0"/>
              <a:t>31</a:t>
            </a:fld>
            <a:endParaRPr lang="en-US" dirty="0"/>
          </a:p>
        </p:txBody>
      </p:sp>
    </p:spTree>
    <p:extLst>
      <p:ext uri="{BB962C8B-B14F-4D97-AF65-F5344CB8AC3E}">
        <p14:creationId xmlns:p14="http://schemas.microsoft.com/office/powerpoint/2010/main" val="32512717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BCAC8B-0117-427A-8A85-5726A74CA633}" type="slidenum">
              <a:rPr lang="en-US" smtClean="0"/>
              <a:t>4</a:t>
            </a:fld>
            <a:endParaRPr lang="en-US" dirty="0"/>
          </a:p>
        </p:txBody>
      </p:sp>
    </p:spTree>
    <p:extLst>
      <p:ext uri="{BB962C8B-B14F-4D97-AF65-F5344CB8AC3E}">
        <p14:creationId xmlns:p14="http://schemas.microsoft.com/office/powerpoint/2010/main" val="162492490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When</a:t>
            </a:r>
            <a:r>
              <a:rPr lang="en-US" sz="1400" baseline="0" dirty="0"/>
              <a:t> training others add your own contact information. </a:t>
            </a:r>
            <a:endParaRPr lang="en-US" sz="1400" dirty="0"/>
          </a:p>
        </p:txBody>
      </p:sp>
      <p:sp>
        <p:nvSpPr>
          <p:cNvPr id="4" name="Slide Number Placeholder 3"/>
          <p:cNvSpPr>
            <a:spLocks noGrp="1"/>
          </p:cNvSpPr>
          <p:nvPr>
            <p:ph type="sldNum" sz="quarter" idx="10"/>
          </p:nvPr>
        </p:nvSpPr>
        <p:spPr/>
        <p:txBody>
          <a:bodyPr/>
          <a:lstStyle/>
          <a:p>
            <a:fld id="{9BBCAC8B-0117-427A-8A85-5726A74CA633}" type="slidenum">
              <a:rPr lang="en-US" smtClean="0"/>
              <a:t>32</a:t>
            </a:fld>
            <a:endParaRPr lang="en-US" dirty="0"/>
          </a:p>
        </p:txBody>
      </p:sp>
    </p:spTree>
    <p:extLst>
      <p:ext uri="{BB962C8B-B14F-4D97-AF65-F5344CB8AC3E}">
        <p14:creationId xmlns:p14="http://schemas.microsoft.com/office/powerpoint/2010/main" val="3251271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BCAC8B-0117-427A-8A85-5726A74CA633}" type="slidenum">
              <a:rPr lang="en-US" smtClean="0"/>
              <a:t>5</a:t>
            </a:fld>
            <a:endParaRPr lang="en-US" dirty="0"/>
          </a:p>
        </p:txBody>
      </p:sp>
    </p:spTree>
    <p:extLst>
      <p:ext uri="{BB962C8B-B14F-4D97-AF65-F5344CB8AC3E}">
        <p14:creationId xmlns:p14="http://schemas.microsoft.com/office/powerpoint/2010/main" val="36087326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0" i="0" kern="1200" dirty="0">
                <a:solidFill>
                  <a:schemeClr val="tx1"/>
                </a:solidFill>
                <a:effectLst/>
                <a:latin typeface="+mn-lt"/>
                <a:ea typeface="+mn-ea"/>
                <a:cs typeface="+mn-cs"/>
              </a:rPr>
              <a:t>Our bodies produce substances that are very similar to opioids; these are known as endogenous opioids or endorphins. Exogenous opioids, such as heroin and methadone, bind to the same receptors as endogenous opioids, which explains their powerful effect on human beings. </a:t>
            </a:r>
          </a:p>
          <a:p>
            <a:endParaRPr lang="en-US" sz="1400" b="0" i="0" kern="1200" dirty="0">
              <a:solidFill>
                <a:schemeClr val="tx1"/>
              </a:solidFill>
              <a:effectLst/>
              <a:latin typeface="+mn-lt"/>
              <a:ea typeface="+mn-ea"/>
              <a:cs typeface="+mn-cs"/>
            </a:endParaRPr>
          </a:p>
          <a:p>
            <a:r>
              <a:rPr lang="en-US" sz="1400" b="0" i="0" kern="1200" dirty="0">
                <a:solidFill>
                  <a:schemeClr val="tx1"/>
                </a:solidFill>
                <a:effectLst/>
                <a:latin typeface="+mn-lt"/>
                <a:ea typeface="+mn-ea"/>
                <a:cs typeface="+mn-cs"/>
              </a:rPr>
              <a:t>Opioids release an excess of dopamine into the body. Dopamine is a neurotransmitter (brain chemical) involved with learning, motivation, pleasure, and reward. Opioids change the amount and sensitivity of dopamine receptors and can make people feel euphoric; in addition, opioids can suppress pain and reduce anxiety. Eventually, users require an opioid to continuously occupy the opioid receptor in the brain, or they develop withdrawal symptoms.</a:t>
            </a:r>
          </a:p>
          <a:p>
            <a:endParaRPr lang="en-US" dirty="0"/>
          </a:p>
        </p:txBody>
      </p:sp>
      <p:sp>
        <p:nvSpPr>
          <p:cNvPr id="4" name="Slide Number Placeholder 3"/>
          <p:cNvSpPr>
            <a:spLocks noGrp="1"/>
          </p:cNvSpPr>
          <p:nvPr>
            <p:ph type="sldNum" sz="quarter" idx="10"/>
          </p:nvPr>
        </p:nvSpPr>
        <p:spPr/>
        <p:txBody>
          <a:bodyPr/>
          <a:lstStyle/>
          <a:p>
            <a:fld id="{9BBCAC8B-0117-427A-8A85-5726A74CA633}" type="slidenum">
              <a:rPr lang="en-US" smtClean="0"/>
              <a:t>6</a:t>
            </a:fld>
            <a:endParaRPr lang="en-US" dirty="0"/>
          </a:p>
        </p:txBody>
      </p:sp>
    </p:spTree>
    <p:extLst>
      <p:ext uri="{BB962C8B-B14F-4D97-AF65-F5344CB8AC3E}">
        <p14:creationId xmlns:p14="http://schemas.microsoft.com/office/powerpoint/2010/main" val="1624924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BCAC8B-0117-427A-8A85-5726A74CA633}" type="slidenum">
              <a:rPr lang="en-US" smtClean="0"/>
              <a:t>7</a:t>
            </a:fld>
            <a:endParaRPr lang="en-US" dirty="0"/>
          </a:p>
        </p:txBody>
      </p:sp>
    </p:spTree>
    <p:extLst>
      <p:ext uri="{BB962C8B-B14F-4D97-AF65-F5344CB8AC3E}">
        <p14:creationId xmlns:p14="http://schemas.microsoft.com/office/powerpoint/2010/main" val="39770359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BCAC8B-0117-427A-8A85-5726A74CA633}" type="slidenum">
              <a:rPr lang="en-US" smtClean="0"/>
              <a:t>8</a:t>
            </a:fld>
            <a:endParaRPr lang="en-US" dirty="0"/>
          </a:p>
        </p:txBody>
      </p:sp>
    </p:spTree>
    <p:extLst>
      <p:ext uri="{BB962C8B-B14F-4D97-AF65-F5344CB8AC3E}">
        <p14:creationId xmlns:p14="http://schemas.microsoft.com/office/powerpoint/2010/main" val="9729038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Fentanyl</a:t>
            </a:r>
            <a:r>
              <a:rPr lang="en-US" sz="1400" baseline="0" dirty="0"/>
              <a:t> is also being mixed with other drugs including cocaine, methamphetamine, and even marijuana - putting people who do not typically use opioids at higher risk of overdose. </a:t>
            </a:r>
          </a:p>
          <a:p>
            <a:endParaRPr lang="en-US" sz="1400" baseline="0" dirty="0"/>
          </a:p>
          <a:p>
            <a:r>
              <a:rPr lang="en-US" sz="1400" baseline="0" dirty="0"/>
              <a:t>It is important to remember that it is not just people who have substance use disorders who are susceptible to an opioid-related overdose. Anyone who takes opioids is at risk of an overdose, especially older adults, who may confuse their doses. </a:t>
            </a:r>
          </a:p>
          <a:p>
            <a:endParaRPr lang="en-US" sz="1400" dirty="0"/>
          </a:p>
          <a:p>
            <a:pPr fontAlgn="auto"/>
            <a:r>
              <a:rPr lang="en-US" sz="1400" b="0" i="0" kern="1200" dirty="0">
                <a:solidFill>
                  <a:schemeClr val="tx1"/>
                </a:solidFill>
                <a:effectLst/>
                <a:latin typeface="+mn-lt"/>
                <a:ea typeface="+mn-ea"/>
                <a:cs typeface="+mn-cs"/>
              </a:rPr>
              <a:t>A note on fentanyl exposure: Overdosing on fentanyl just by touching it or by simply being in proximity to it is extremely unlikely, if not impossible. Yet overdose by contact has been a persistent myth about fentanyl since it began supplanting heroin in much of the US’s illicit opioid supply. Still, these stories and the myth they perpetuate really matter. They suggest that helping people who use drugs can be dangerous. That can lead to unnecessary caution or new requirements, like forcing officers to put on certain equipment when they respond to an overdose — which could then lead to people in need of quick, unhesitating emergency help getting hurt or killed as they wait. Fentanyl is only dangerous when it’s genuinely ingested — by snorting it or injecting it into the bloodstream. The American College of Medical Toxicology published a position statement (</a:t>
            </a:r>
            <a:r>
              <a:rPr lang="en-US" sz="1400" dirty="0">
                <a:hlinkClick r:id="rId3"/>
              </a:rPr>
              <a:t>https://www.acmt.net/cgi/page.cgi/_zine.html/The_ACMT_Connection/ACMT_Statement_on_Fentanyl_Exposure</a:t>
            </a:r>
            <a:r>
              <a:rPr lang="en-US" sz="1400" dirty="0"/>
              <a:t>) </a:t>
            </a:r>
            <a:r>
              <a:rPr lang="en-US" sz="1400" b="0" i="0" kern="1200" dirty="0">
                <a:solidFill>
                  <a:schemeClr val="tx1"/>
                </a:solidFill>
                <a:effectLst/>
                <a:latin typeface="+mn-lt"/>
                <a:ea typeface="+mn-ea"/>
                <a:cs typeface="+mn-cs"/>
              </a:rPr>
              <a:t>noting as much in 2017, finding that “it is very unlikely that small, unintentional skin exposures to tablets or powder would cause significant opioid toxicity, and if toxicity were to occur it would not develop rapidly, allowing time for removal.”  </a:t>
            </a:r>
          </a:p>
          <a:p>
            <a:pPr fontAlgn="auto"/>
            <a:endParaRPr lang="en-US" sz="1400" b="0" i="0" kern="1200" dirty="0">
              <a:solidFill>
                <a:schemeClr val="tx1"/>
              </a:solidFill>
              <a:effectLst/>
              <a:latin typeface="+mn-lt"/>
              <a:ea typeface="+mn-ea"/>
              <a:cs typeface="+mn-cs"/>
            </a:endParaRPr>
          </a:p>
          <a:p>
            <a:pPr fontAlgn="auto"/>
            <a:r>
              <a:rPr lang="en-US" sz="1400" b="0" i="0" kern="1200" dirty="0">
                <a:solidFill>
                  <a:schemeClr val="tx1"/>
                </a:solidFill>
                <a:effectLst/>
                <a:latin typeface="+mn-lt"/>
                <a:ea typeface="+mn-ea"/>
                <a:cs typeface="+mn-cs"/>
              </a:rPr>
              <a:t>If you get fentanyl on your skin,</a:t>
            </a:r>
            <a:r>
              <a:rPr lang="en-US" sz="1400" b="0" i="0" kern="1200" baseline="0" dirty="0">
                <a:solidFill>
                  <a:schemeClr val="tx1"/>
                </a:solidFill>
                <a:effectLst/>
                <a:latin typeface="+mn-lt"/>
                <a:ea typeface="+mn-ea"/>
                <a:cs typeface="+mn-cs"/>
              </a:rPr>
              <a:t> simply use soap and water to wash it off. </a:t>
            </a:r>
          </a:p>
          <a:p>
            <a:pPr fontAlgn="auto"/>
            <a:r>
              <a:rPr lang="en-US" sz="1400" b="0" i="0" kern="1200" baseline="0" dirty="0">
                <a:solidFill>
                  <a:schemeClr val="tx1"/>
                </a:solidFill>
                <a:effectLst/>
                <a:latin typeface="+mn-lt"/>
                <a:ea typeface="+mn-ea"/>
                <a:cs typeface="+mn-cs"/>
              </a:rPr>
              <a:t>All that being said, it is always important to make sure that you and others are safe when responding to an overdose. Use a rescue breathing mask if available, turn the lights on to avoid unintentional needle sticks, d</a:t>
            </a:r>
            <a:r>
              <a:rPr lang="en-US" sz="1400" b="0" i="0" kern="1200" dirty="0">
                <a:solidFill>
                  <a:schemeClr val="tx1"/>
                </a:solidFill>
                <a:effectLst/>
                <a:latin typeface="+mn-lt"/>
                <a:ea typeface="+mn-ea"/>
                <a:cs typeface="+mn-cs"/>
              </a:rPr>
              <a:t>o not touch your eyes, mouth, and nose after touching any surface potentially contaminated with fentanyl.</a:t>
            </a:r>
          </a:p>
        </p:txBody>
      </p:sp>
      <p:sp>
        <p:nvSpPr>
          <p:cNvPr id="4" name="Slide Number Placeholder 3"/>
          <p:cNvSpPr>
            <a:spLocks noGrp="1"/>
          </p:cNvSpPr>
          <p:nvPr>
            <p:ph type="sldNum" sz="quarter" idx="10"/>
          </p:nvPr>
        </p:nvSpPr>
        <p:spPr/>
        <p:txBody>
          <a:bodyPr/>
          <a:lstStyle/>
          <a:p>
            <a:fld id="{9BBCAC8B-0117-427A-8A85-5726A74CA633}" type="slidenum">
              <a:rPr lang="en-US" smtClean="0"/>
              <a:t>9</a:t>
            </a:fld>
            <a:endParaRPr lang="en-US" dirty="0"/>
          </a:p>
        </p:txBody>
      </p:sp>
    </p:spTree>
    <p:extLst>
      <p:ext uri="{BB962C8B-B14F-4D97-AF65-F5344CB8AC3E}">
        <p14:creationId xmlns:p14="http://schemas.microsoft.com/office/powerpoint/2010/main" val="3379928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BBCAC8B-0117-427A-8A85-5726A74CA633}" type="slidenum">
              <a:rPr lang="en-US" smtClean="0"/>
              <a:t>10</a:t>
            </a:fld>
            <a:endParaRPr lang="en-US" dirty="0"/>
          </a:p>
        </p:txBody>
      </p:sp>
    </p:spTree>
    <p:extLst>
      <p:ext uri="{BB962C8B-B14F-4D97-AF65-F5344CB8AC3E}">
        <p14:creationId xmlns:p14="http://schemas.microsoft.com/office/powerpoint/2010/main" val="24853416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371600" y="2651760"/>
            <a:ext cx="7680960" cy="1314450"/>
          </a:xfrm>
        </p:spPr>
        <p:txBody>
          <a:bodyPr>
            <a:normAutofit/>
          </a:bodyPr>
          <a:lstStyle>
            <a:lvl1pPr marL="0" indent="0" algn="l">
              <a:spcBef>
                <a:spcPts val="0"/>
              </a:spcBef>
              <a:buNone/>
              <a:defRPr sz="2000" baseline="0">
                <a:solidFill>
                  <a:srgbClr val="585858"/>
                </a:solidFill>
                <a:latin typeface="+mn-lt"/>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Presenter’s Name</a:t>
            </a:r>
            <a:br>
              <a:rPr lang="en-US" dirty="0"/>
            </a:br>
            <a:r>
              <a:rPr lang="en-US" dirty="0"/>
              <a:t>Job Title</a:t>
            </a:r>
            <a:br>
              <a:rPr lang="en-US" dirty="0"/>
            </a:br>
            <a:r>
              <a:rPr lang="en-US" dirty="0"/>
              <a:t>Date of Presentation</a:t>
            </a:r>
          </a:p>
        </p:txBody>
      </p:sp>
      <p:sp>
        <p:nvSpPr>
          <p:cNvPr id="7" name="Rectangle 6"/>
          <p:cNvSpPr/>
          <p:nvPr userDrawn="1"/>
        </p:nvSpPr>
        <p:spPr>
          <a:xfrm>
            <a:off x="0" y="361950"/>
            <a:ext cx="1295400" cy="2286000"/>
          </a:xfrm>
          <a:prstGeom prst="rect">
            <a:avLst/>
          </a:prstGeom>
          <a:solidFill>
            <a:srgbClr val="585858"/>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userDrawn="1"/>
        </p:nvSpPr>
        <p:spPr>
          <a:xfrm>
            <a:off x="1371600" y="361950"/>
            <a:ext cx="7772400" cy="2286000"/>
          </a:xfrm>
          <a:prstGeom prst="rect">
            <a:avLst/>
          </a:prstGeom>
          <a:solidFill>
            <a:srgbClr val="003D78"/>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dirty="0">
              <a:latin typeface="Arial" panose="020B0604020202020204" pitchFamily="34" charset="0"/>
              <a:cs typeface="Arial" panose="020B0604020202020204" pitchFamily="34" charset="0"/>
            </a:endParaRPr>
          </a:p>
        </p:txBody>
      </p:sp>
      <p:sp>
        <p:nvSpPr>
          <p:cNvPr id="2" name="Title 1"/>
          <p:cNvSpPr>
            <a:spLocks noGrp="1"/>
          </p:cNvSpPr>
          <p:nvPr>
            <p:ph type="ctrTitle" hasCustomPrompt="1"/>
          </p:nvPr>
        </p:nvSpPr>
        <p:spPr>
          <a:xfrm>
            <a:off x="1371600" y="365760"/>
            <a:ext cx="7680960" cy="2286000"/>
          </a:xfrm>
        </p:spPr>
        <p:txBody>
          <a:bodyPr anchor="b">
            <a:normAutofit/>
          </a:bodyPr>
          <a:lstStyle>
            <a:lvl1pPr>
              <a:defRPr sz="4000">
                <a:solidFill>
                  <a:schemeClr val="bg1"/>
                </a:solidFill>
                <a:latin typeface="+mj-lt"/>
                <a:cs typeface="Arial" panose="020B0604020202020204" pitchFamily="34" charset="0"/>
              </a:defRPr>
            </a:lvl1pPr>
          </a:lstStyle>
          <a:p>
            <a:r>
              <a:rPr lang="en-US" dirty="0"/>
              <a:t>Presentation Title</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528686"/>
            <a:ext cx="1879699" cy="365760"/>
          </a:xfrm>
          <a:prstGeom prst="rect">
            <a:avLst/>
          </a:prstGeom>
        </p:spPr>
      </p:pic>
      <p:sp>
        <p:nvSpPr>
          <p:cNvPr id="5" name="Text Placeholder 4"/>
          <p:cNvSpPr>
            <a:spLocks noGrp="1"/>
          </p:cNvSpPr>
          <p:nvPr>
            <p:ph type="body" sz="quarter" idx="10" hasCustomPrompt="1"/>
          </p:nvPr>
        </p:nvSpPr>
        <p:spPr>
          <a:xfrm>
            <a:off x="5799220" y="4528686"/>
            <a:ext cx="3344779" cy="365760"/>
          </a:xfrm>
        </p:spPr>
        <p:txBody>
          <a:bodyPr anchor="ctr">
            <a:normAutofit/>
          </a:bodyPr>
          <a:lstStyle>
            <a:lvl1pPr marL="0" indent="0" algn="l">
              <a:buNone/>
              <a:defRPr sz="1200" baseline="0"/>
            </a:lvl1pPr>
          </a:lstStyle>
          <a:p>
            <a:pPr lvl="0"/>
            <a:r>
              <a:rPr lang="en-US" dirty="0"/>
              <a:t>Division of Care and Treatment Services </a:t>
            </a:r>
          </a:p>
        </p:txBody>
      </p:sp>
    </p:spTree>
    <p:extLst>
      <p:ext uri="{BB962C8B-B14F-4D97-AF65-F5344CB8AC3E}">
        <p14:creationId xmlns:p14="http://schemas.microsoft.com/office/powerpoint/2010/main" val="1726910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Media with Caption">
    <p:spTree>
      <p:nvGrpSpPr>
        <p:cNvPr id="1" name=""/>
        <p:cNvGrpSpPr/>
        <p:nvPr/>
      </p:nvGrpSpPr>
      <p:grpSpPr>
        <a:xfrm>
          <a:off x="0" y="0"/>
          <a:ext cx="0" cy="0"/>
          <a:chOff x="0" y="0"/>
          <a:chExt cx="0" cy="0"/>
        </a:xfrm>
      </p:grpSpPr>
      <p:sp>
        <p:nvSpPr>
          <p:cNvPr id="4" name="Content Placeholder 2"/>
          <p:cNvSpPr>
            <a:spLocks noGrp="1"/>
          </p:cNvSpPr>
          <p:nvPr>
            <p:ph sz="quarter" idx="10" hasCustomPrompt="1"/>
          </p:nvPr>
        </p:nvSpPr>
        <p:spPr>
          <a:xfrm>
            <a:off x="457200" y="137160"/>
            <a:ext cx="8229600" cy="3200400"/>
          </a:xfrm>
        </p:spPr>
        <p:txBody>
          <a:bodyPr/>
          <a:lstStyle>
            <a:lvl1pPr marL="0" indent="0">
              <a:buNone/>
              <a:defRPr/>
            </a:lvl1pPr>
            <a:lvl2pPr marL="233362" indent="0">
              <a:buNone/>
              <a:defRPr/>
            </a:lvl2pPr>
            <a:lvl3pPr marL="457200" indent="0">
              <a:buNone/>
              <a:defRPr/>
            </a:lvl3pPr>
            <a:lvl4pPr marL="688975" indent="0">
              <a:buNone/>
              <a:defRPr/>
            </a:lvl4pPr>
            <a:lvl5pPr marL="914400" indent="0">
              <a:buNone/>
              <a:defRPr/>
            </a:lvl5pPr>
          </a:lstStyle>
          <a:p>
            <a:pPr lvl="0"/>
            <a:r>
              <a:rPr lang="en-US" dirty="0"/>
              <a:t>Click an icon to insert table, chart, SmartArt graphic, picture, or media clip</a:t>
            </a:r>
          </a:p>
        </p:txBody>
      </p:sp>
      <p:sp>
        <p:nvSpPr>
          <p:cNvPr id="7" name="Title 1"/>
          <p:cNvSpPr>
            <a:spLocks noGrp="1"/>
          </p:cNvSpPr>
          <p:nvPr>
            <p:ph type="title" hasCustomPrompt="1"/>
          </p:nvPr>
        </p:nvSpPr>
        <p:spPr>
          <a:xfrm>
            <a:off x="457200" y="3529011"/>
            <a:ext cx="8229600" cy="566739"/>
          </a:xfrm>
        </p:spPr>
        <p:txBody>
          <a:bodyPr anchor="b">
            <a:noAutofit/>
          </a:bodyPr>
          <a:lstStyle>
            <a:lvl1pPr algn="l">
              <a:defRPr sz="2200" b="1"/>
            </a:lvl1pPr>
          </a:lstStyle>
          <a:p>
            <a:r>
              <a:rPr lang="en-US" dirty="0"/>
              <a:t>Click to Add Caption</a:t>
            </a:r>
          </a:p>
        </p:txBody>
      </p:sp>
      <p:sp>
        <p:nvSpPr>
          <p:cNvPr id="8" name="Text Placeholder 3"/>
          <p:cNvSpPr>
            <a:spLocks noGrp="1"/>
          </p:cNvSpPr>
          <p:nvPr>
            <p:ph type="body" sz="half" idx="11" hasCustomPrompt="1"/>
          </p:nvPr>
        </p:nvSpPr>
        <p:spPr>
          <a:xfrm>
            <a:off x="457200" y="4095750"/>
            <a:ext cx="8229600" cy="609600"/>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description</a:t>
            </a:r>
          </a:p>
        </p:txBody>
      </p:sp>
    </p:spTree>
    <p:extLst>
      <p:ext uri="{BB962C8B-B14F-4D97-AF65-F5344CB8AC3E}">
        <p14:creationId xmlns:p14="http://schemas.microsoft.com/office/powerpoint/2010/main" val="2245962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Media No Title">
    <p:spTree>
      <p:nvGrpSpPr>
        <p:cNvPr id="1" name=""/>
        <p:cNvGrpSpPr/>
        <p:nvPr/>
      </p:nvGrpSpPr>
      <p:grpSpPr>
        <a:xfrm>
          <a:off x="0" y="0"/>
          <a:ext cx="0" cy="0"/>
          <a:chOff x="0" y="0"/>
          <a:chExt cx="0" cy="0"/>
        </a:xfrm>
      </p:grpSpPr>
      <p:sp>
        <p:nvSpPr>
          <p:cNvPr id="3" name="Content Placeholder 3"/>
          <p:cNvSpPr>
            <a:spLocks noGrp="1"/>
          </p:cNvSpPr>
          <p:nvPr>
            <p:ph sz="quarter" idx="10" hasCustomPrompt="1"/>
          </p:nvPr>
        </p:nvSpPr>
        <p:spPr>
          <a:xfrm>
            <a:off x="457200" y="137160"/>
            <a:ext cx="8229600" cy="4572000"/>
          </a:xfrm>
        </p:spPr>
        <p:txBody>
          <a:bodyPr/>
          <a:lstStyle>
            <a:lvl1pPr marL="0" indent="0">
              <a:buNone/>
              <a:defRPr/>
            </a:lvl1pPr>
            <a:lvl2pPr marL="233362" indent="0">
              <a:buNone/>
              <a:defRPr/>
            </a:lvl2pPr>
            <a:lvl3pPr marL="457200" indent="0">
              <a:buNone/>
              <a:defRPr/>
            </a:lvl3pPr>
            <a:lvl4pPr marL="688975" indent="0">
              <a:buNone/>
              <a:defRPr/>
            </a:lvl4pPr>
            <a:lvl5pPr marL="914400" indent="0">
              <a:buNone/>
              <a:defRPr/>
            </a:lvl5pPr>
          </a:lstStyle>
          <a:p>
            <a:pPr lvl="0"/>
            <a:r>
              <a:rPr lang="en-US" dirty="0"/>
              <a:t>Click an icon to insert a table, chart, SmartArt graphic, picture, or media clip</a:t>
            </a:r>
          </a:p>
        </p:txBody>
      </p:sp>
    </p:spTree>
    <p:extLst>
      <p:ext uri="{BB962C8B-B14F-4D97-AF65-F5344CB8AC3E}">
        <p14:creationId xmlns:p14="http://schemas.microsoft.com/office/powerpoint/2010/main" val="1774744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Click to Add Slide Title</a:t>
            </a:r>
          </a:p>
        </p:txBody>
      </p:sp>
      <p:sp>
        <p:nvSpPr>
          <p:cNvPr id="3" name="Content Placeholder 2"/>
          <p:cNvSpPr>
            <a:spLocks noGrp="1"/>
          </p:cNvSpPr>
          <p:nvPr>
            <p:ph idx="1" hasCustomPrompt="1"/>
          </p:nvPr>
        </p:nvSpPr>
        <p:spPr/>
        <p:txBody>
          <a:bodyPr>
            <a:noAutofit/>
          </a:body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43792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59152" y="3026664"/>
            <a:ext cx="6702552" cy="1371600"/>
          </a:xfrm>
        </p:spPr>
        <p:txBody>
          <a:bodyPr anchor="b"/>
          <a:lstStyle>
            <a:lvl1pPr algn="l">
              <a:defRPr sz="4000" b="0" cap="none" baseline="0">
                <a:solidFill>
                  <a:schemeClr val="bg1"/>
                </a:solidFill>
              </a:defRPr>
            </a:lvl1pPr>
          </a:lstStyle>
          <a:p>
            <a:r>
              <a:rPr lang="en-US" dirty="0"/>
              <a:t>Section Title</a:t>
            </a:r>
          </a:p>
        </p:txBody>
      </p:sp>
      <p:sp>
        <p:nvSpPr>
          <p:cNvPr id="9" name="Rectangle 8"/>
          <p:cNvSpPr/>
          <p:nvPr userDrawn="1"/>
        </p:nvSpPr>
        <p:spPr>
          <a:xfrm>
            <a:off x="0" y="4476750"/>
            <a:ext cx="9144000" cy="666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9144" y="4539996"/>
            <a:ext cx="2249424" cy="534924"/>
          </a:xfrm>
          <a:prstGeom prst="rect">
            <a:avLst/>
          </a:prstGeom>
          <a:solidFill>
            <a:srgbClr val="585858"/>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Text Placeholder 2"/>
          <p:cNvSpPr>
            <a:spLocks noGrp="1"/>
          </p:cNvSpPr>
          <p:nvPr>
            <p:ph type="body" idx="1" hasCustomPrompt="1"/>
          </p:nvPr>
        </p:nvSpPr>
        <p:spPr>
          <a:xfrm>
            <a:off x="2359152" y="4551426"/>
            <a:ext cx="6784848" cy="512064"/>
          </a:xfrm>
          <a:solidFill>
            <a:srgbClr val="006073"/>
          </a:solidFill>
        </p:spPr>
        <p:txBody>
          <a:bodyPr anchor="ctr">
            <a:normAutofit/>
          </a:bodyPr>
          <a:lstStyle>
            <a:lvl1pPr marL="0" indent="0">
              <a:buNone/>
              <a:defRPr sz="2400">
                <a:solidFill>
                  <a:schemeClr val="bg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Add Subtitle</a:t>
            </a:r>
          </a:p>
        </p:txBody>
      </p:sp>
    </p:spTree>
    <p:extLst>
      <p:ext uri="{BB962C8B-B14F-4D97-AF65-F5344CB8AC3E}">
        <p14:creationId xmlns:p14="http://schemas.microsoft.com/office/powerpoint/2010/main" val="3562698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7160"/>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5" name="Content Placeholder 2"/>
          <p:cNvSpPr>
            <a:spLocks noGrp="1"/>
          </p:cNvSpPr>
          <p:nvPr>
            <p:ph sz="half" idx="1" hasCustomPrompt="1"/>
          </p:nvPr>
        </p:nvSpPr>
        <p:spPr>
          <a:xfrm>
            <a:off x="457200" y="1289304"/>
            <a:ext cx="4023360" cy="34290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p:txBody>
      </p:sp>
      <p:sp>
        <p:nvSpPr>
          <p:cNvPr id="6" name="Content Placeholder 3"/>
          <p:cNvSpPr>
            <a:spLocks noGrp="1"/>
          </p:cNvSpPr>
          <p:nvPr>
            <p:ph sz="half" idx="2" hasCustomPrompt="1"/>
          </p:nvPr>
        </p:nvSpPr>
        <p:spPr>
          <a:xfrm>
            <a:off x="4663440" y="1289304"/>
            <a:ext cx="4023360" cy="34290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p:txBody>
      </p:sp>
    </p:spTree>
    <p:extLst>
      <p:ext uri="{BB962C8B-B14F-4D97-AF65-F5344CB8AC3E}">
        <p14:creationId xmlns:p14="http://schemas.microsoft.com/office/powerpoint/2010/main" val="1638109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7160"/>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5" name="Content Placeholder 2"/>
          <p:cNvSpPr>
            <a:spLocks noGrp="1"/>
          </p:cNvSpPr>
          <p:nvPr>
            <p:ph sz="half" idx="1" hasCustomPrompt="1"/>
          </p:nvPr>
        </p:nvSpPr>
        <p:spPr>
          <a:xfrm>
            <a:off x="457200" y="1289304"/>
            <a:ext cx="2743200" cy="34290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Options: Type without bullets (turn off bullets in Paragraph section of Home tab) or type with bullets</a:t>
            </a:r>
          </a:p>
          <a:p>
            <a:pPr lvl="1"/>
            <a:r>
              <a:rPr lang="en-US" dirty="0"/>
              <a:t>Second level</a:t>
            </a:r>
          </a:p>
        </p:txBody>
      </p:sp>
      <p:sp>
        <p:nvSpPr>
          <p:cNvPr id="6" name="Content Placeholder 3"/>
          <p:cNvSpPr>
            <a:spLocks noGrp="1"/>
          </p:cNvSpPr>
          <p:nvPr>
            <p:ph sz="half" idx="2" hasCustomPrompt="1"/>
          </p:nvPr>
        </p:nvSpPr>
        <p:spPr>
          <a:xfrm>
            <a:off x="3200400" y="1289304"/>
            <a:ext cx="5486400" cy="3429000"/>
          </a:xfrm>
        </p:spPr>
        <p:txBody>
          <a:bodyPr/>
          <a:lstStyle>
            <a:lvl1pPr marL="0" marR="0" indent="0" algn="l" defTabSz="914400" rtl="0" eaLnBrk="1" fontAlgn="auto" latinLnBrk="0" hangingPunct="1">
              <a:lnSpc>
                <a:spcPct val="100000"/>
              </a:lnSpc>
              <a:spcBef>
                <a:spcPts val="300"/>
              </a:spcBef>
              <a:spcAft>
                <a:spcPts val="0"/>
              </a:spcAft>
              <a:buClr>
                <a:srgbClr val="006073"/>
              </a:buClr>
              <a:buSzPct val="85000"/>
              <a:buFont typeface="Wingdings" panose="05000000000000000000" pitchFamily="2" charset="2"/>
              <a:buNone/>
              <a:tabLst/>
              <a:defRPr sz="2400"/>
            </a:lvl1pPr>
            <a:lvl2pPr marL="231775" indent="0">
              <a:buNone/>
              <a:defRPr sz="2200"/>
            </a:lvl2pPr>
            <a:lvl3pPr>
              <a:defRPr sz="2000"/>
            </a:lvl3pPr>
            <a:lvl4pPr>
              <a:defRPr sz="1800"/>
            </a:lvl4pPr>
            <a:lvl5pPr>
              <a:defRPr sz="1800"/>
            </a:lvl5pPr>
            <a:lvl6pPr>
              <a:defRPr sz="1800"/>
            </a:lvl6pPr>
            <a:lvl7pPr>
              <a:defRPr sz="1800"/>
            </a:lvl7pPr>
            <a:lvl8pPr>
              <a:defRPr sz="1800"/>
            </a:lvl8pPr>
            <a:lvl9pPr>
              <a:defRPr sz="1800"/>
            </a:lvl9pPr>
          </a:lstStyle>
          <a:p>
            <a:pPr marL="0" marR="0" lvl="0" indent="0" algn="l" defTabSz="914400" rtl="0" eaLnBrk="1" fontAlgn="auto" latinLnBrk="0" hangingPunct="1">
              <a:lnSpc>
                <a:spcPct val="100000"/>
              </a:lnSpc>
              <a:spcBef>
                <a:spcPts val="300"/>
              </a:spcBef>
              <a:spcAft>
                <a:spcPts val="0"/>
              </a:spcAft>
              <a:buClr>
                <a:srgbClr val="006073"/>
              </a:buClr>
              <a:buSzPct val="85000"/>
              <a:buFont typeface="Wingdings" panose="05000000000000000000" pitchFamily="2" charset="2"/>
              <a:buNone/>
              <a:tabLst/>
              <a:defRPr/>
            </a:pPr>
            <a:r>
              <a:rPr lang="en-US" dirty="0"/>
              <a:t>Click an icon to insert table, chart, SmartArt graphic, picture, or media clip</a:t>
            </a:r>
          </a:p>
        </p:txBody>
      </p:sp>
    </p:spTree>
    <p:extLst>
      <p:ext uri="{BB962C8B-B14F-4D97-AF65-F5344CB8AC3E}">
        <p14:creationId xmlns:p14="http://schemas.microsoft.com/office/powerpoint/2010/main" val="3809464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3">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7160"/>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5" name="Content Placeholder 2"/>
          <p:cNvSpPr>
            <a:spLocks noGrp="1"/>
          </p:cNvSpPr>
          <p:nvPr>
            <p:ph sz="half" idx="1" hasCustomPrompt="1"/>
          </p:nvPr>
        </p:nvSpPr>
        <p:spPr>
          <a:xfrm>
            <a:off x="457200" y="1289304"/>
            <a:ext cx="5486400" cy="3429000"/>
          </a:xfrm>
        </p:spPr>
        <p:txBody>
          <a:bodyPr/>
          <a:lstStyle>
            <a:lvl1pPr marL="0" marR="0" indent="0" algn="l" defTabSz="914400" rtl="0" eaLnBrk="1" fontAlgn="auto" latinLnBrk="0" hangingPunct="1">
              <a:lnSpc>
                <a:spcPct val="100000"/>
              </a:lnSpc>
              <a:spcBef>
                <a:spcPts val="300"/>
              </a:spcBef>
              <a:spcAft>
                <a:spcPts val="0"/>
              </a:spcAft>
              <a:buClr>
                <a:srgbClr val="006073"/>
              </a:buClr>
              <a:buSzPct val="85000"/>
              <a:buFont typeface="Wingdings" panose="05000000000000000000" pitchFamily="2" charset="2"/>
              <a:buNone/>
              <a:tabLst/>
              <a:defRPr sz="2400"/>
            </a:lvl1pPr>
            <a:lvl2pPr marL="231775" indent="0">
              <a:buNone/>
              <a:defRPr sz="2200"/>
            </a:lvl2pPr>
            <a:lvl3pPr>
              <a:defRPr sz="2000"/>
            </a:lvl3pPr>
            <a:lvl4pPr>
              <a:defRPr sz="1800"/>
            </a:lvl4pPr>
            <a:lvl5pPr>
              <a:defRPr sz="1800"/>
            </a:lvl5pPr>
            <a:lvl6pPr>
              <a:defRPr sz="1800"/>
            </a:lvl6pPr>
            <a:lvl7pPr>
              <a:defRPr sz="1800"/>
            </a:lvl7pPr>
            <a:lvl8pPr>
              <a:defRPr sz="1800"/>
            </a:lvl8pPr>
            <a:lvl9pPr>
              <a:defRPr sz="1800"/>
            </a:lvl9pPr>
          </a:lstStyle>
          <a:p>
            <a:pPr marL="0" marR="0" lvl="0" indent="0" algn="l" defTabSz="914400" rtl="0" eaLnBrk="1" fontAlgn="auto" latinLnBrk="0" hangingPunct="1">
              <a:lnSpc>
                <a:spcPct val="100000"/>
              </a:lnSpc>
              <a:spcBef>
                <a:spcPts val="300"/>
              </a:spcBef>
              <a:spcAft>
                <a:spcPts val="0"/>
              </a:spcAft>
              <a:buClr>
                <a:srgbClr val="006073"/>
              </a:buClr>
              <a:buSzPct val="85000"/>
              <a:buFont typeface="Wingdings" panose="05000000000000000000" pitchFamily="2" charset="2"/>
              <a:buNone/>
              <a:tabLst/>
              <a:defRPr/>
            </a:pPr>
            <a:r>
              <a:rPr lang="en-US" dirty="0"/>
              <a:t>Click an icon to insert table, chart, SmartArt graphic, picture, or media clip</a:t>
            </a:r>
          </a:p>
        </p:txBody>
      </p:sp>
      <p:sp>
        <p:nvSpPr>
          <p:cNvPr id="7" name="Content Placeholder 2"/>
          <p:cNvSpPr>
            <a:spLocks noGrp="1"/>
          </p:cNvSpPr>
          <p:nvPr>
            <p:ph sz="half" idx="10" hasCustomPrompt="1"/>
          </p:nvPr>
        </p:nvSpPr>
        <p:spPr>
          <a:xfrm>
            <a:off x="5943600" y="1289304"/>
            <a:ext cx="2743200" cy="34290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Options: Type without bullets (turn off bullets in Paragraph section of Home tab) or type with bullets</a:t>
            </a:r>
          </a:p>
          <a:p>
            <a:pPr lvl="1"/>
            <a:r>
              <a:rPr lang="en-US" dirty="0"/>
              <a:t>Second level</a:t>
            </a:r>
          </a:p>
        </p:txBody>
      </p:sp>
    </p:spTree>
    <p:extLst>
      <p:ext uri="{BB962C8B-B14F-4D97-AF65-F5344CB8AC3E}">
        <p14:creationId xmlns:p14="http://schemas.microsoft.com/office/powerpoint/2010/main" val="1776230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57200" y="1280160"/>
            <a:ext cx="4023360" cy="731520"/>
          </a:xfrm>
        </p:spPr>
        <p:txBody>
          <a:bodyPr anchor="ctr">
            <a:noAutofit/>
          </a:bodyPr>
          <a:lstStyle>
            <a:lvl1pPr marL="0" indent="0" algn="l">
              <a:buNone/>
              <a:defRPr sz="2400" b="0">
                <a:solidFill>
                  <a:srgbClr val="006073"/>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5" name="Text Placeholder 4"/>
          <p:cNvSpPr>
            <a:spLocks noGrp="1"/>
          </p:cNvSpPr>
          <p:nvPr>
            <p:ph type="body" sz="quarter" idx="3" hasCustomPrompt="1"/>
          </p:nvPr>
        </p:nvSpPr>
        <p:spPr>
          <a:xfrm>
            <a:off x="4663440" y="1280160"/>
            <a:ext cx="4023360" cy="731520"/>
          </a:xfrm>
        </p:spPr>
        <p:txBody>
          <a:bodyPr anchor="ctr">
            <a:noAutofit/>
          </a:bodyPr>
          <a:lstStyle>
            <a:lvl1pPr marL="0" indent="0" algn="l">
              <a:buNone/>
              <a:defRPr sz="2400" b="0">
                <a:solidFill>
                  <a:srgbClr val="006073"/>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15" name="Title Placeholder 1"/>
          <p:cNvSpPr>
            <a:spLocks noGrp="1"/>
          </p:cNvSpPr>
          <p:nvPr>
            <p:ph type="title"/>
          </p:nvPr>
        </p:nvSpPr>
        <p:spPr>
          <a:xfrm>
            <a:off x="457200" y="137160"/>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7" name="Content Placeholder 3"/>
          <p:cNvSpPr>
            <a:spLocks noGrp="1"/>
          </p:cNvSpPr>
          <p:nvPr>
            <p:ph sz="half" idx="2" hasCustomPrompt="1"/>
          </p:nvPr>
        </p:nvSpPr>
        <p:spPr>
          <a:xfrm>
            <a:off x="457200" y="2019300"/>
            <a:ext cx="4023360" cy="2673858"/>
          </a:xfrm>
        </p:spPr>
        <p:txBody>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p:txBody>
      </p:sp>
      <p:sp>
        <p:nvSpPr>
          <p:cNvPr id="8" name="Content Placeholder 5"/>
          <p:cNvSpPr>
            <a:spLocks noGrp="1"/>
          </p:cNvSpPr>
          <p:nvPr>
            <p:ph sz="quarter" idx="4" hasCustomPrompt="1"/>
          </p:nvPr>
        </p:nvSpPr>
        <p:spPr>
          <a:xfrm>
            <a:off x="4663440" y="2019300"/>
            <a:ext cx="4023360" cy="2673858"/>
          </a:xfrm>
        </p:spPr>
        <p:txBody>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p:txBody>
      </p:sp>
    </p:spTree>
    <p:extLst>
      <p:ext uri="{BB962C8B-B14F-4D97-AF65-F5344CB8AC3E}">
        <p14:creationId xmlns:p14="http://schemas.microsoft.com/office/powerpoint/2010/main" val="4242735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2">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57200" y="1280160"/>
            <a:ext cx="8229600" cy="731520"/>
          </a:xfrm>
        </p:spPr>
        <p:txBody>
          <a:bodyPr anchor="ctr">
            <a:noAutofit/>
          </a:bodyPr>
          <a:lstStyle>
            <a:lvl1pPr marL="0" indent="0" algn="l">
              <a:buNone/>
              <a:defRPr sz="2400" b="0">
                <a:solidFill>
                  <a:srgbClr val="006073"/>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15" name="Title Placeholder 1"/>
          <p:cNvSpPr>
            <a:spLocks noGrp="1"/>
          </p:cNvSpPr>
          <p:nvPr>
            <p:ph type="title"/>
          </p:nvPr>
        </p:nvSpPr>
        <p:spPr>
          <a:xfrm>
            <a:off x="457200" y="137160"/>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7" name="Content Placeholder 3"/>
          <p:cNvSpPr>
            <a:spLocks noGrp="1"/>
          </p:cNvSpPr>
          <p:nvPr>
            <p:ph sz="half" idx="2" hasCustomPrompt="1"/>
          </p:nvPr>
        </p:nvSpPr>
        <p:spPr>
          <a:xfrm>
            <a:off x="457200" y="2019300"/>
            <a:ext cx="4023360" cy="2673858"/>
          </a:xfrm>
        </p:spPr>
        <p:txBody>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p:txBody>
      </p:sp>
      <p:sp>
        <p:nvSpPr>
          <p:cNvPr id="8" name="Content Placeholder 5"/>
          <p:cNvSpPr>
            <a:spLocks noGrp="1"/>
          </p:cNvSpPr>
          <p:nvPr>
            <p:ph sz="quarter" idx="4" hasCustomPrompt="1"/>
          </p:nvPr>
        </p:nvSpPr>
        <p:spPr>
          <a:xfrm>
            <a:off x="4663440" y="2019300"/>
            <a:ext cx="4023360" cy="2673858"/>
          </a:xfrm>
        </p:spPr>
        <p:txBody>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p:txBody>
      </p:sp>
    </p:spTree>
    <p:extLst>
      <p:ext uri="{BB962C8B-B14F-4D97-AF65-F5344CB8AC3E}">
        <p14:creationId xmlns:p14="http://schemas.microsoft.com/office/powerpoint/2010/main" val="3745725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457202" y="137160"/>
            <a:ext cx="3008313" cy="1162051"/>
          </a:xfrm>
        </p:spPr>
        <p:txBody>
          <a:bodyPr anchor="b"/>
          <a:lstStyle>
            <a:lvl1pPr algn="l">
              <a:defRPr sz="2400" b="1"/>
            </a:lvl1pPr>
          </a:lstStyle>
          <a:p>
            <a:r>
              <a:rPr lang="en-US" dirty="0"/>
              <a:t>Click to Add Slide Title</a:t>
            </a:r>
          </a:p>
        </p:txBody>
      </p:sp>
      <p:sp>
        <p:nvSpPr>
          <p:cNvPr id="6" name="Content Placeholder 2"/>
          <p:cNvSpPr>
            <a:spLocks noGrp="1"/>
          </p:cNvSpPr>
          <p:nvPr>
            <p:ph idx="1" hasCustomPrompt="1"/>
          </p:nvPr>
        </p:nvSpPr>
        <p:spPr>
          <a:xfrm>
            <a:off x="3463636" y="137160"/>
            <a:ext cx="5223164" cy="4568190"/>
          </a:xfrm>
        </p:spPr>
        <p:txBody>
          <a:bodyPr/>
          <a:lstStyle>
            <a:lvl1pPr marL="0" indent="0">
              <a:buNone/>
              <a:defRPr sz="2600"/>
            </a:lvl1pPr>
            <a:lvl2pPr marL="233362" indent="0">
              <a:buNone/>
              <a:defRPr sz="2400"/>
            </a:lvl2pPr>
            <a:lvl3pPr marL="457200" indent="0">
              <a:buNone/>
              <a:defRPr sz="2000"/>
            </a:lvl3pPr>
            <a:lvl4pPr marL="688975" indent="0">
              <a:buNone/>
              <a:defRPr sz="1800"/>
            </a:lvl4pPr>
            <a:lvl5pPr marL="914400" indent="0">
              <a:buNone/>
              <a:defRPr sz="1800"/>
            </a:lvl5pPr>
            <a:lvl6pPr>
              <a:defRPr sz="2000"/>
            </a:lvl6pPr>
            <a:lvl7pPr>
              <a:defRPr sz="2000"/>
            </a:lvl7pPr>
            <a:lvl8pPr>
              <a:defRPr sz="2000"/>
            </a:lvl8pPr>
            <a:lvl9pPr>
              <a:defRPr sz="2000"/>
            </a:lvl9pPr>
          </a:lstStyle>
          <a:p>
            <a:pPr lvl="0"/>
            <a:r>
              <a:rPr lang="en-US" dirty="0"/>
              <a:t>Click an icon to insert table, chart, SmartArt graphic, picture, or media clip</a:t>
            </a:r>
          </a:p>
        </p:txBody>
      </p:sp>
      <p:sp>
        <p:nvSpPr>
          <p:cNvPr id="7" name="Text Placeholder 3"/>
          <p:cNvSpPr>
            <a:spLocks noGrp="1"/>
          </p:cNvSpPr>
          <p:nvPr>
            <p:ph type="body" sz="half" idx="2" hasCustomPrompt="1"/>
          </p:nvPr>
        </p:nvSpPr>
        <p:spPr>
          <a:xfrm>
            <a:off x="457202" y="1309688"/>
            <a:ext cx="3008313" cy="3395663"/>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text</a:t>
            </a:r>
          </a:p>
        </p:txBody>
      </p:sp>
    </p:spTree>
    <p:extLst>
      <p:ext uri="{BB962C8B-B14F-4D97-AF65-F5344CB8AC3E}">
        <p14:creationId xmlns:p14="http://schemas.microsoft.com/office/powerpoint/2010/main" val="357979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37160"/>
            <a:ext cx="8229600" cy="1143000"/>
          </a:xfrm>
          <a:prstGeom prst="rect">
            <a:avLst/>
          </a:prstGeom>
        </p:spPr>
        <p:txBody>
          <a:bodyPr vert="horz" lIns="91440" tIns="45720" rIns="91440" bIns="45720" rtlCol="0" anchor="ctr">
            <a:normAutofit/>
          </a:bodyPr>
          <a:lstStyle/>
          <a:p>
            <a:r>
              <a:rPr lang="en-US" dirty="0"/>
              <a:t>Click to Add Slide Title</a:t>
            </a:r>
          </a:p>
        </p:txBody>
      </p:sp>
      <p:sp>
        <p:nvSpPr>
          <p:cNvPr id="3" name="Text Placeholder 2"/>
          <p:cNvSpPr>
            <a:spLocks noGrp="1"/>
          </p:cNvSpPr>
          <p:nvPr>
            <p:ph type="body" idx="1"/>
          </p:nvPr>
        </p:nvSpPr>
        <p:spPr>
          <a:xfrm>
            <a:off x="457200" y="1289304"/>
            <a:ext cx="8229600" cy="34290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4908947"/>
            <a:ext cx="411480" cy="171450"/>
          </a:xfrm>
          <a:prstGeom prst="rect">
            <a:avLst/>
          </a:prstGeom>
          <a:solidFill>
            <a:srgbClr val="00607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solidFill>
                <a:schemeClr val="accent2"/>
              </a:solidFill>
            </a:endParaRPr>
          </a:p>
        </p:txBody>
      </p:sp>
      <p:sp>
        <p:nvSpPr>
          <p:cNvPr id="8" name="Rectangle 7"/>
          <p:cNvSpPr/>
          <p:nvPr/>
        </p:nvSpPr>
        <p:spPr>
          <a:xfrm>
            <a:off x="457200" y="4908947"/>
            <a:ext cx="8686800" cy="171450"/>
          </a:xfrm>
          <a:prstGeom prst="rect">
            <a:avLst/>
          </a:prstGeom>
          <a:solidFill>
            <a:srgbClr val="003D78"/>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Slide Number Placeholder 5"/>
          <p:cNvSpPr txBox="1">
            <a:spLocks/>
          </p:cNvSpPr>
          <p:nvPr/>
        </p:nvSpPr>
        <p:spPr>
          <a:xfrm>
            <a:off x="6553200" y="4857750"/>
            <a:ext cx="2133600" cy="273844"/>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b="1" kern="1200">
                <a:solidFill>
                  <a:schemeClr val="bg1"/>
                </a:solidFill>
                <a:latin typeface="Century" panose="02040604050505020304" pitchFamily="18"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fld id="{04857C57-6D7C-4D28-99BB-4F87CEC48CD0}" type="slidenum">
              <a:rPr lang="en-US" smtClean="0"/>
              <a:pPr/>
              <a:t>‹#›</a:t>
            </a:fld>
            <a:endParaRPr lang="en-US" dirty="0"/>
          </a:p>
        </p:txBody>
      </p:sp>
    </p:spTree>
    <p:extLst>
      <p:ext uri="{BB962C8B-B14F-4D97-AF65-F5344CB8AC3E}">
        <p14:creationId xmlns:p14="http://schemas.microsoft.com/office/powerpoint/2010/main" val="3988999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9" r:id="rId5"/>
    <p:sldLayoutId id="2147483660" r:id="rId6"/>
    <p:sldLayoutId id="2147483653" r:id="rId7"/>
    <p:sldLayoutId id="2147483661" r:id="rId8"/>
    <p:sldLayoutId id="2147483656" r:id="rId9"/>
    <p:sldLayoutId id="2147483657" r:id="rId10"/>
    <p:sldLayoutId id="2147483658" r:id="rId11"/>
  </p:sldLayoutIdLst>
  <p:hf hdr="0" ftr="0" dt="0"/>
  <p:txStyles>
    <p:titleStyle>
      <a:lvl1pPr algn="l" defTabSz="914400" rtl="0" eaLnBrk="1" latinLnBrk="0" hangingPunct="1">
        <a:spcBef>
          <a:spcPct val="0"/>
        </a:spcBef>
        <a:buNone/>
        <a:defRPr sz="4000" b="0" kern="1200">
          <a:solidFill>
            <a:srgbClr val="585858"/>
          </a:solidFill>
          <a:latin typeface="+mj-lt"/>
          <a:ea typeface="+mj-ea"/>
          <a:cs typeface="Arial" panose="020B0604020202020204" pitchFamily="34" charset="0"/>
        </a:defRPr>
      </a:lvl1pPr>
    </p:titleStyle>
    <p:bodyStyle>
      <a:lvl1pPr marL="231775" indent="-231775" algn="l" defTabSz="914400" rtl="0" eaLnBrk="1" latinLnBrk="0" hangingPunct="1">
        <a:spcBef>
          <a:spcPts val="300"/>
        </a:spcBef>
        <a:buClr>
          <a:srgbClr val="006073"/>
        </a:buClr>
        <a:buSzPct val="85000"/>
        <a:buFont typeface="Wingdings" panose="05000000000000000000" pitchFamily="2" charset="2"/>
        <a:buChar char="§"/>
        <a:defRPr sz="2600" kern="1200">
          <a:solidFill>
            <a:srgbClr val="003D78"/>
          </a:solidFill>
          <a:latin typeface="+mn-lt"/>
          <a:ea typeface="+mn-ea"/>
          <a:cs typeface="+mn-cs"/>
        </a:defRPr>
      </a:lvl1pPr>
      <a:lvl2pPr marL="457200" indent="-225425" algn="l" defTabSz="914400" rtl="0" eaLnBrk="1" latinLnBrk="0" hangingPunct="1">
        <a:spcBef>
          <a:spcPts val="300"/>
        </a:spcBef>
        <a:buClr>
          <a:srgbClr val="006073"/>
        </a:buClr>
        <a:buSzPct val="85000"/>
        <a:buFont typeface="Arial" panose="020B0604020202020204" pitchFamily="34" charset="0"/>
        <a:buChar char="♦"/>
        <a:defRPr sz="2400" kern="1200">
          <a:solidFill>
            <a:srgbClr val="003D78"/>
          </a:solidFill>
          <a:latin typeface="+mn-lt"/>
          <a:ea typeface="+mn-ea"/>
          <a:cs typeface="+mn-cs"/>
        </a:defRPr>
      </a:lvl2pPr>
      <a:lvl3pPr marL="688975" indent="-231775" algn="l" defTabSz="914400" rtl="0" eaLnBrk="1" latinLnBrk="0" hangingPunct="1">
        <a:spcBef>
          <a:spcPts val="300"/>
        </a:spcBef>
        <a:buClr>
          <a:srgbClr val="006073"/>
        </a:buClr>
        <a:buSzPct val="85000"/>
        <a:buFont typeface="Arial" panose="020B0604020202020204" pitchFamily="34" charset="0"/>
        <a:buChar char="•"/>
        <a:defRPr sz="2000" kern="1200">
          <a:solidFill>
            <a:srgbClr val="003D78"/>
          </a:solidFill>
          <a:latin typeface="+mn-lt"/>
          <a:ea typeface="+mn-ea"/>
          <a:cs typeface="+mn-cs"/>
        </a:defRPr>
      </a:lvl3pPr>
      <a:lvl4pPr marL="911225" indent="-228600" algn="l" defTabSz="914400" rtl="0" eaLnBrk="1" latinLnBrk="0" hangingPunct="1">
        <a:spcBef>
          <a:spcPts val="300"/>
        </a:spcBef>
        <a:buClr>
          <a:srgbClr val="006073"/>
        </a:buClr>
        <a:buSzPct val="85000"/>
        <a:buFont typeface="Arial" panose="020B0604020202020204" pitchFamily="34" charset="0"/>
        <a:buChar char="–"/>
        <a:defRPr sz="1800" kern="1200">
          <a:solidFill>
            <a:srgbClr val="003D78"/>
          </a:solidFill>
          <a:latin typeface="+mn-lt"/>
          <a:ea typeface="+mn-ea"/>
          <a:cs typeface="+mn-cs"/>
        </a:defRPr>
      </a:lvl4pPr>
      <a:lvl5pPr marL="1149350" indent="-228600" algn="l" defTabSz="914400" rtl="0" eaLnBrk="1" latinLnBrk="0" hangingPunct="1">
        <a:spcBef>
          <a:spcPts val="300"/>
        </a:spcBef>
        <a:buClr>
          <a:srgbClr val="006073"/>
        </a:buClr>
        <a:buSzPct val="85000"/>
        <a:buFont typeface="Wingdings" panose="05000000000000000000" pitchFamily="2" charset="2"/>
        <a:buChar char="§"/>
        <a:defRPr sz="1800" kern="1200">
          <a:solidFill>
            <a:srgbClr val="003D78"/>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15.jpg"/><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jpeg"/></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19.jpeg"/><Relationship Id="rId4" Type="http://schemas.openxmlformats.org/officeDocument/2006/relationships/image" Target="../media/image18.jpeg"/></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2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youtu.be/t9Q9JHjz2bQ"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dhs.wisconsin.gov/opioids/index.htm" TargetMode="External"/><Relationship Id="rId7" Type="http://schemas.openxmlformats.org/officeDocument/2006/relationships/hyperlink" Target="https://prescribetoprevent.org/"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harmreduction.org/?s=overdose+prevention+best+practices" TargetMode="External"/><Relationship Id="rId5" Type="http://schemas.openxmlformats.org/officeDocument/2006/relationships/hyperlink" Target="https://www.dhs.wisconsin.gov/opioids/narcan-direct.htm" TargetMode="External"/><Relationship Id="rId4" Type="http://schemas.openxmlformats.org/officeDocument/2006/relationships/hyperlink" Target="https://www.dhs.wisconsin.gov/opioids/naloxone-faq.htm"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Naloxone Administration Training </a:t>
            </a:r>
          </a:p>
        </p:txBody>
      </p:sp>
      <p:sp>
        <p:nvSpPr>
          <p:cNvPr id="9" name="Text Placeholder 8"/>
          <p:cNvSpPr>
            <a:spLocks noGrp="1"/>
          </p:cNvSpPr>
          <p:nvPr>
            <p:ph type="body" sz="quarter" idx="10"/>
          </p:nvPr>
        </p:nvSpPr>
        <p:spPr>
          <a:xfrm>
            <a:off x="6164981" y="4561170"/>
            <a:ext cx="2979019" cy="287555"/>
          </a:xfrm>
        </p:spPr>
        <p:txBody>
          <a:bodyPr/>
          <a:lstStyle/>
          <a:p>
            <a:r>
              <a:rPr lang="en-US" dirty="0"/>
              <a:t>Division of Care and Treatment Services</a:t>
            </a:r>
          </a:p>
        </p:txBody>
      </p:sp>
      <p:pic>
        <p:nvPicPr>
          <p:cNvPr id="3" name="Picture 2">
            <a:extLst>
              <a:ext uri="{FF2B5EF4-FFF2-40B4-BE49-F238E27FC236}">
                <a16:creationId xmlns:a16="http://schemas.microsoft.com/office/drawing/2014/main" id="{5F79E7B7-9F6D-7B47-BB70-483D223504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8720" y="2698415"/>
            <a:ext cx="5867400" cy="1816100"/>
          </a:xfrm>
          <a:prstGeom prst="rect">
            <a:avLst/>
          </a:prstGeom>
        </p:spPr>
      </p:pic>
    </p:spTree>
    <p:extLst>
      <p:ext uri="{BB962C8B-B14F-4D97-AF65-F5344CB8AC3E}">
        <p14:creationId xmlns:p14="http://schemas.microsoft.com/office/powerpoint/2010/main" val="3314830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638301"/>
            <a:ext cx="8686800" cy="1952624"/>
          </a:xfrm>
        </p:spPr>
        <p:txBody>
          <a:bodyPr>
            <a:normAutofit fontScale="90000"/>
          </a:bodyPr>
          <a:lstStyle/>
          <a:p>
            <a:r>
              <a:rPr lang="en-US" sz="2200" dirty="0"/>
              <a:t>Section B</a:t>
            </a:r>
            <a:br>
              <a:rPr lang="en-US" sz="5400" dirty="0"/>
            </a:br>
            <a:r>
              <a:rPr lang="en-US" sz="6000" dirty="0"/>
              <a:t>Recognizing an Opioid Overdose</a:t>
            </a:r>
          </a:p>
        </p:txBody>
      </p:sp>
    </p:spTree>
    <p:extLst>
      <p:ext uri="{BB962C8B-B14F-4D97-AF65-F5344CB8AC3E}">
        <p14:creationId xmlns:p14="http://schemas.microsoft.com/office/powerpoint/2010/main" val="4079215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Signs and Symptoms </a:t>
            </a:r>
            <a:br>
              <a:rPr lang="en-US" dirty="0"/>
            </a:br>
            <a:r>
              <a:rPr lang="en-US" dirty="0"/>
              <a:t>of Opioid Overdose</a:t>
            </a:r>
          </a:p>
        </p:txBody>
      </p:sp>
      <p:sp>
        <p:nvSpPr>
          <p:cNvPr id="3" name="Content Placeholder 2"/>
          <p:cNvSpPr>
            <a:spLocks noGrp="1"/>
          </p:cNvSpPr>
          <p:nvPr>
            <p:ph idx="1"/>
          </p:nvPr>
        </p:nvSpPr>
        <p:spPr>
          <a:xfrm>
            <a:off x="457200" y="1373270"/>
            <a:ext cx="8229600" cy="3429000"/>
          </a:xfrm>
        </p:spPr>
        <p:txBody>
          <a:bodyPr>
            <a:noAutofit/>
          </a:bodyPr>
          <a:lstStyle/>
          <a:p>
            <a:pPr>
              <a:spcAft>
                <a:spcPts val="600"/>
              </a:spcAft>
            </a:pPr>
            <a:r>
              <a:rPr lang="en-US" dirty="0"/>
              <a:t>Unresponsive/unconscious</a:t>
            </a:r>
          </a:p>
          <a:p>
            <a:pPr>
              <a:spcAft>
                <a:spcPts val="600"/>
              </a:spcAft>
            </a:pPr>
            <a:r>
              <a:rPr lang="en-US" dirty="0"/>
              <a:t>Breathing slow, shallow, or not at all</a:t>
            </a:r>
          </a:p>
          <a:p>
            <a:pPr>
              <a:spcAft>
                <a:spcPts val="600"/>
              </a:spcAft>
            </a:pPr>
            <a:r>
              <a:rPr lang="en-US" dirty="0"/>
              <a:t>Pulse slow or erratic</a:t>
            </a:r>
          </a:p>
          <a:p>
            <a:pPr>
              <a:spcAft>
                <a:spcPts val="600"/>
              </a:spcAft>
            </a:pPr>
            <a:r>
              <a:rPr lang="en-US" dirty="0"/>
              <a:t>Loud snoring or gurgling noises</a:t>
            </a:r>
          </a:p>
          <a:p>
            <a:pPr>
              <a:spcAft>
                <a:spcPts val="600"/>
              </a:spcAft>
            </a:pPr>
            <a:r>
              <a:rPr lang="en-US" dirty="0"/>
              <a:t>Body very limp</a:t>
            </a:r>
          </a:p>
          <a:p>
            <a:pPr>
              <a:spcAft>
                <a:spcPts val="600"/>
              </a:spcAft>
            </a:pPr>
            <a:r>
              <a:rPr lang="en-US" dirty="0"/>
              <a:t>Skin pale/gray, clammy</a:t>
            </a:r>
          </a:p>
          <a:p>
            <a:pPr>
              <a:spcAft>
                <a:spcPts val="600"/>
              </a:spcAft>
            </a:pPr>
            <a:r>
              <a:rPr lang="en-US" dirty="0"/>
              <a:t>Lips/fingertips/feet blue(</a:t>
            </a:r>
            <a:r>
              <a:rPr lang="en-US" dirty="0" err="1"/>
              <a:t>ish</a:t>
            </a:r>
            <a:r>
              <a:rPr lang="en-US" dirty="0"/>
              <a:t>)</a:t>
            </a:r>
          </a:p>
          <a:p>
            <a:pPr>
              <a:spcAft>
                <a:spcPts val="600"/>
              </a:spcAft>
            </a:pPr>
            <a:endParaRPr lang="en-US" dirty="0"/>
          </a:p>
          <a:p>
            <a:endParaRPr lang="en-US" dirty="0"/>
          </a:p>
        </p:txBody>
      </p:sp>
      <p:pic>
        <p:nvPicPr>
          <p:cNvPr id="3074" name="Picture 2" descr="L:\Bmhsas\Grants\State Opioid Response Grant\Prevention\Naloxone TOT\Pictures\hand-holding-roa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81725" y="0"/>
            <a:ext cx="2962275" cy="48929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3619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43475" y="600075"/>
            <a:ext cx="4057650" cy="4285042"/>
          </a:xfrm>
          <a:prstGeom prst="rect">
            <a:avLst/>
          </a:prstGeom>
        </p:spPr>
      </p:pic>
      <p:sp>
        <p:nvSpPr>
          <p:cNvPr id="2" name="Title 1"/>
          <p:cNvSpPr>
            <a:spLocks noGrp="1"/>
          </p:cNvSpPr>
          <p:nvPr>
            <p:ph type="title"/>
          </p:nvPr>
        </p:nvSpPr>
        <p:spPr>
          <a:xfrm>
            <a:off x="348916" y="0"/>
            <a:ext cx="8229600" cy="1143000"/>
          </a:xfrm>
        </p:spPr>
        <p:txBody>
          <a:bodyPr/>
          <a:lstStyle/>
          <a:p>
            <a:r>
              <a:rPr lang="en-US" dirty="0"/>
              <a:t>What is naloxone?</a:t>
            </a:r>
          </a:p>
        </p:txBody>
      </p:sp>
      <p:sp>
        <p:nvSpPr>
          <p:cNvPr id="3" name="Content Placeholder 2"/>
          <p:cNvSpPr>
            <a:spLocks noGrp="1"/>
          </p:cNvSpPr>
          <p:nvPr>
            <p:ph idx="1"/>
          </p:nvPr>
        </p:nvSpPr>
        <p:spPr>
          <a:xfrm>
            <a:off x="457200" y="1130967"/>
            <a:ext cx="8229600" cy="3717257"/>
          </a:xfrm>
        </p:spPr>
        <p:txBody>
          <a:bodyPr>
            <a:noAutofit/>
          </a:bodyPr>
          <a:lstStyle/>
          <a:p>
            <a:pPr marL="0" indent="0">
              <a:spcAft>
                <a:spcPts val="600"/>
              </a:spcAft>
              <a:buNone/>
            </a:pPr>
            <a:r>
              <a:rPr lang="en-US" dirty="0"/>
              <a:t>Naloxone is a medicine that </a:t>
            </a:r>
            <a:br>
              <a:rPr lang="en-US" dirty="0"/>
            </a:br>
            <a:r>
              <a:rPr lang="en-US" dirty="0"/>
              <a:t>reverses opioid overdose by </a:t>
            </a:r>
            <a:br>
              <a:rPr lang="en-US" dirty="0"/>
            </a:br>
            <a:r>
              <a:rPr lang="en-US" dirty="0"/>
              <a:t>restoring breathing.</a:t>
            </a:r>
          </a:p>
        </p:txBody>
      </p:sp>
    </p:spTree>
    <p:extLst>
      <p:ext uri="{BB962C8B-B14F-4D97-AF65-F5344CB8AC3E}">
        <p14:creationId xmlns:p14="http://schemas.microsoft.com/office/powerpoint/2010/main" val="3595686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naloxone work?</a:t>
            </a:r>
          </a:p>
        </p:txBody>
      </p:sp>
      <p:sp>
        <p:nvSpPr>
          <p:cNvPr id="3" name="Content Placeholder 2"/>
          <p:cNvSpPr>
            <a:spLocks noGrp="1"/>
          </p:cNvSpPr>
          <p:nvPr>
            <p:ph idx="1"/>
          </p:nvPr>
        </p:nvSpPr>
        <p:spPr>
          <a:xfrm>
            <a:off x="457199" y="1289304"/>
            <a:ext cx="8325853" cy="3429000"/>
          </a:xfrm>
        </p:spPr>
        <p:txBody>
          <a:bodyPr>
            <a:normAutofit/>
          </a:bodyPr>
          <a:lstStyle/>
          <a:p>
            <a:pPr marL="0" indent="0">
              <a:spcAft>
                <a:spcPts val="600"/>
              </a:spcAft>
              <a:buNone/>
            </a:pPr>
            <a:r>
              <a:rPr lang="en-US" dirty="0"/>
              <a:t>The brain has many receptors for opioids. When too much of an opioid fits on too many receptors, an overdose occurs.</a:t>
            </a:r>
          </a:p>
          <a:p>
            <a:pPr marL="0" indent="0">
              <a:spcAft>
                <a:spcPts val="600"/>
              </a:spcAft>
              <a:buNone/>
            </a:pPr>
            <a:endParaRPr lang="en-US" dirty="0"/>
          </a:p>
          <a:p>
            <a:pPr marL="0" indent="0">
              <a:spcAft>
                <a:spcPts val="600"/>
              </a:spcAft>
              <a:buNone/>
            </a:pPr>
            <a:r>
              <a:rPr lang="en-US" dirty="0"/>
              <a:t>Naloxone knocks opioids off opioid receptors and binds to receptors for a short time. This blocks the opioids’ effects, quickly restoring breathing.</a:t>
            </a:r>
          </a:p>
        </p:txBody>
      </p:sp>
    </p:spTree>
    <p:extLst>
      <p:ext uri="{BB962C8B-B14F-4D97-AF65-F5344CB8AC3E}">
        <p14:creationId xmlns:p14="http://schemas.microsoft.com/office/powerpoint/2010/main" val="38201051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tangle 56"/>
          <p:cNvSpPr/>
          <p:nvPr/>
        </p:nvSpPr>
        <p:spPr>
          <a:xfrm>
            <a:off x="0" y="0"/>
            <a:ext cx="9144000" cy="270340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0" y="2703402"/>
            <a:ext cx="9144000" cy="2155702"/>
          </a:xfrm>
          <a:prstGeom prst="rect">
            <a:avLst/>
          </a:prstGeom>
          <a:solidFill>
            <a:srgbClr val="E3C7AB"/>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029200" y="324199"/>
            <a:ext cx="1282438" cy="1130405"/>
          </a:xfrm>
          <a:prstGeom prst="ellipse">
            <a:avLst/>
          </a:prstGeom>
          <a:solidFill>
            <a:srgbClr val="7DB6C1"/>
          </a:solidFill>
          <a:ln>
            <a:noFill/>
          </a:ln>
          <a:effectLst>
            <a:innerShdw blurRad="114300">
              <a:prstClr val="black"/>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 name="TextBox 3"/>
          <p:cNvSpPr txBox="1"/>
          <p:nvPr/>
        </p:nvSpPr>
        <p:spPr>
          <a:xfrm>
            <a:off x="911655" y="1468428"/>
            <a:ext cx="1010651" cy="369332"/>
          </a:xfrm>
          <a:prstGeom prst="rect">
            <a:avLst/>
          </a:prstGeom>
          <a:noFill/>
        </p:spPr>
        <p:txBody>
          <a:bodyPr wrap="square" rtlCol="0">
            <a:spAutoFit/>
          </a:bodyPr>
          <a:lstStyle/>
          <a:p>
            <a:r>
              <a:rPr lang="en-US" b="1" dirty="0"/>
              <a:t>Opioid</a:t>
            </a:r>
          </a:p>
        </p:txBody>
      </p:sp>
      <p:sp>
        <p:nvSpPr>
          <p:cNvPr id="8" name="TextBox 7"/>
          <p:cNvSpPr txBox="1"/>
          <p:nvPr/>
        </p:nvSpPr>
        <p:spPr>
          <a:xfrm>
            <a:off x="7564942" y="1783338"/>
            <a:ext cx="1287478" cy="369332"/>
          </a:xfrm>
          <a:prstGeom prst="rect">
            <a:avLst/>
          </a:prstGeom>
          <a:noFill/>
        </p:spPr>
        <p:txBody>
          <a:bodyPr wrap="square" rtlCol="0">
            <a:spAutoFit/>
          </a:bodyPr>
          <a:lstStyle/>
          <a:p>
            <a:r>
              <a:rPr lang="en-US" b="1" dirty="0"/>
              <a:t>Naloxone</a:t>
            </a:r>
          </a:p>
        </p:txBody>
      </p:sp>
      <p:sp>
        <p:nvSpPr>
          <p:cNvPr id="9" name="TextBox 8"/>
          <p:cNvSpPr txBox="1"/>
          <p:nvPr/>
        </p:nvSpPr>
        <p:spPr>
          <a:xfrm>
            <a:off x="91714" y="2949109"/>
            <a:ext cx="2041358" cy="646331"/>
          </a:xfrm>
          <a:prstGeom prst="rect">
            <a:avLst/>
          </a:prstGeom>
          <a:noFill/>
        </p:spPr>
        <p:txBody>
          <a:bodyPr wrap="square" rtlCol="0">
            <a:spAutoFit/>
          </a:bodyPr>
          <a:lstStyle/>
          <a:p>
            <a:r>
              <a:rPr lang="en-US" b="1" dirty="0"/>
              <a:t>Opioid receptor in brain</a:t>
            </a:r>
          </a:p>
        </p:txBody>
      </p:sp>
      <p:grpSp>
        <p:nvGrpSpPr>
          <p:cNvPr id="22" name="Group 21"/>
          <p:cNvGrpSpPr/>
          <p:nvPr/>
        </p:nvGrpSpPr>
        <p:grpSpPr>
          <a:xfrm>
            <a:off x="2021802" y="2134528"/>
            <a:ext cx="1464352" cy="2372779"/>
            <a:chOff x="-2349295" y="2070053"/>
            <a:chExt cx="980576" cy="2019619"/>
          </a:xfrm>
          <a:solidFill>
            <a:srgbClr val="006073"/>
          </a:solidFill>
          <a:effectLst/>
        </p:grpSpPr>
        <p:sp>
          <p:nvSpPr>
            <p:cNvPr id="23" name="Diamond 22"/>
            <p:cNvSpPr/>
            <p:nvPr/>
          </p:nvSpPr>
          <p:spPr>
            <a:xfrm>
              <a:off x="-2349295" y="2403119"/>
              <a:ext cx="980576" cy="1051212"/>
            </a:xfrm>
            <a:prstGeom prst="diamond">
              <a:avLst/>
            </a:prstGeom>
            <a:grp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4" name="Diamond 23"/>
            <p:cNvSpPr/>
            <p:nvPr/>
          </p:nvSpPr>
          <p:spPr>
            <a:xfrm>
              <a:off x="-2247773" y="3038460"/>
              <a:ext cx="785564" cy="1051212"/>
            </a:xfrm>
            <a:prstGeom prst="diamond">
              <a:avLst/>
            </a:prstGeom>
            <a:grpFill/>
            <a:ln>
              <a:noFill/>
            </a:ln>
            <a:effectLst>
              <a:innerShdw blurRad="406400" dist="50800" dir="2700000">
                <a:schemeClr val="accent6">
                  <a:lumMod val="10000"/>
                  <a:alpha val="50000"/>
                </a:schemeClr>
              </a:innerShdw>
            </a:effectLst>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5" name="Diamond 24"/>
            <p:cNvSpPr/>
            <p:nvPr/>
          </p:nvSpPr>
          <p:spPr>
            <a:xfrm>
              <a:off x="-2315706" y="2684513"/>
              <a:ext cx="916656" cy="1051212"/>
            </a:xfrm>
            <a:prstGeom prst="diamond">
              <a:avLst/>
            </a:prstGeom>
            <a:grp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6" name="Moon 25"/>
            <p:cNvSpPr/>
            <p:nvPr/>
          </p:nvSpPr>
          <p:spPr>
            <a:xfrm rot="16200000">
              <a:off x="-2173207" y="1995487"/>
              <a:ext cx="666132" cy="815263"/>
            </a:xfrm>
            <a:prstGeom prst="moon">
              <a:avLst>
                <a:gd name="adj" fmla="val 58653"/>
              </a:avLst>
            </a:prstGeom>
            <a:grpFill/>
            <a:ln>
              <a:noFill/>
            </a:ln>
            <a:effectLst>
              <a:innerShdw blurRad="88900">
                <a:prstClr val="black">
                  <a:alpha val="28000"/>
                </a:prstClr>
              </a:innerShdw>
            </a:effectLst>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grpSp>
      <p:cxnSp>
        <p:nvCxnSpPr>
          <p:cNvPr id="37" name="Straight Connector 36"/>
          <p:cNvCxnSpPr/>
          <p:nvPr/>
        </p:nvCxnSpPr>
        <p:spPr>
          <a:xfrm>
            <a:off x="1112393" y="3426739"/>
            <a:ext cx="1014475" cy="22364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2" name="Oval 41"/>
          <p:cNvSpPr/>
          <p:nvPr/>
        </p:nvSpPr>
        <p:spPr>
          <a:xfrm>
            <a:off x="2133072" y="1348218"/>
            <a:ext cx="1282438" cy="1130405"/>
          </a:xfrm>
          <a:prstGeom prst="ellipse">
            <a:avLst/>
          </a:prstGeom>
          <a:solidFill>
            <a:srgbClr val="7DB6C1"/>
          </a:solidFill>
          <a:ln>
            <a:noFill/>
          </a:ln>
          <a:effectLst>
            <a:innerShdw blurRad="114300">
              <a:prstClr val="black"/>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cxnSp>
        <p:nvCxnSpPr>
          <p:cNvPr id="43" name="Straight Connector 42"/>
          <p:cNvCxnSpPr/>
          <p:nvPr/>
        </p:nvCxnSpPr>
        <p:spPr>
          <a:xfrm>
            <a:off x="1783475" y="1723314"/>
            <a:ext cx="476653" cy="190106"/>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2705321" y="7442"/>
            <a:ext cx="1282438" cy="1130405"/>
          </a:xfrm>
          <a:prstGeom prst="ellipse">
            <a:avLst/>
          </a:prstGeom>
          <a:pattFill prst="lgConfetti">
            <a:fgClr>
              <a:srgbClr val="66FF33"/>
            </a:fgClr>
            <a:bgClr>
              <a:schemeClr val="bg1">
                <a:lumMod val="85000"/>
              </a:schemeClr>
            </a:bgClr>
          </a:pattFill>
          <a:ln>
            <a:noFill/>
          </a:ln>
          <a:effectLst>
            <a:innerShdw blurRad="114300">
              <a:prstClr val="black"/>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cxnSp>
        <p:nvCxnSpPr>
          <p:cNvPr id="48" name="Straight Connector 47"/>
          <p:cNvCxnSpPr/>
          <p:nvPr/>
        </p:nvCxnSpPr>
        <p:spPr>
          <a:xfrm>
            <a:off x="2331120" y="508865"/>
            <a:ext cx="579931" cy="11762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1157773" y="257157"/>
            <a:ext cx="1287478" cy="369332"/>
          </a:xfrm>
          <a:prstGeom prst="rect">
            <a:avLst/>
          </a:prstGeom>
          <a:noFill/>
        </p:spPr>
        <p:txBody>
          <a:bodyPr wrap="square" rtlCol="0">
            <a:spAutoFit/>
          </a:bodyPr>
          <a:lstStyle/>
          <a:p>
            <a:r>
              <a:rPr lang="en-US" b="1" dirty="0"/>
              <a:t>Naloxone</a:t>
            </a:r>
          </a:p>
        </p:txBody>
      </p:sp>
      <p:grpSp>
        <p:nvGrpSpPr>
          <p:cNvPr id="38" name="Group 37"/>
          <p:cNvGrpSpPr/>
          <p:nvPr/>
        </p:nvGrpSpPr>
        <p:grpSpPr>
          <a:xfrm>
            <a:off x="5837315" y="2166710"/>
            <a:ext cx="1464352" cy="2372779"/>
            <a:chOff x="-2349295" y="2070053"/>
            <a:chExt cx="980576" cy="2019619"/>
          </a:xfrm>
          <a:solidFill>
            <a:srgbClr val="006073"/>
          </a:solidFill>
          <a:effectLst/>
        </p:grpSpPr>
        <p:sp>
          <p:nvSpPr>
            <p:cNvPr id="39" name="Diamond 38"/>
            <p:cNvSpPr/>
            <p:nvPr/>
          </p:nvSpPr>
          <p:spPr>
            <a:xfrm>
              <a:off x="-2349295" y="2403119"/>
              <a:ext cx="980576" cy="1051212"/>
            </a:xfrm>
            <a:prstGeom prst="diamond">
              <a:avLst/>
            </a:prstGeom>
            <a:grp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0" name="Diamond 39"/>
            <p:cNvSpPr/>
            <p:nvPr/>
          </p:nvSpPr>
          <p:spPr>
            <a:xfrm>
              <a:off x="-2247773" y="3038460"/>
              <a:ext cx="785564" cy="1051212"/>
            </a:xfrm>
            <a:prstGeom prst="diamond">
              <a:avLst/>
            </a:prstGeom>
            <a:grpFill/>
            <a:ln>
              <a:noFill/>
            </a:ln>
            <a:effectLst>
              <a:innerShdw blurRad="406400" dist="50800" dir="2700000">
                <a:schemeClr val="accent6">
                  <a:lumMod val="10000"/>
                  <a:alpha val="50000"/>
                </a:schemeClr>
              </a:innerShdw>
            </a:effectLst>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4" name="Diamond 43"/>
            <p:cNvSpPr/>
            <p:nvPr/>
          </p:nvSpPr>
          <p:spPr>
            <a:xfrm>
              <a:off x="-2315706" y="2684513"/>
              <a:ext cx="916656" cy="1051212"/>
            </a:xfrm>
            <a:prstGeom prst="diamond">
              <a:avLst/>
            </a:prstGeom>
            <a:grp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5" name="Moon 44"/>
            <p:cNvSpPr/>
            <p:nvPr/>
          </p:nvSpPr>
          <p:spPr>
            <a:xfrm rot="16200000">
              <a:off x="-2173207" y="1995487"/>
              <a:ext cx="666132" cy="815263"/>
            </a:xfrm>
            <a:prstGeom prst="moon">
              <a:avLst>
                <a:gd name="adj" fmla="val 58653"/>
              </a:avLst>
            </a:prstGeom>
            <a:grpFill/>
            <a:ln>
              <a:noFill/>
            </a:ln>
            <a:effectLst>
              <a:innerShdw blurRad="88900">
                <a:prstClr val="black">
                  <a:alpha val="28000"/>
                </a:prstClr>
              </a:innerShdw>
            </a:effectLst>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grpSp>
      <p:sp>
        <p:nvSpPr>
          <p:cNvPr id="13" name="Curved Left Arrow 12"/>
          <p:cNvSpPr/>
          <p:nvPr/>
        </p:nvSpPr>
        <p:spPr>
          <a:xfrm rot="1163655">
            <a:off x="3631801" y="1034284"/>
            <a:ext cx="512569" cy="1237620"/>
          </a:xfrm>
          <a:prstGeom prst="curvedLeftArrow">
            <a:avLst>
              <a:gd name="adj1" fmla="val 18589"/>
              <a:gd name="adj2" fmla="val 50196"/>
              <a:gd name="adj3" fmla="val 45513"/>
            </a:avLst>
          </a:prstGeom>
          <a:solidFill>
            <a:srgbClr val="FFC000"/>
          </a:solidFill>
          <a:ln>
            <a:solidFill>
              <a:srgbClr val="FFC000"/>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9" name="Oval 48"/>
          <p:cNvSpPr/>
          <p:nvPr/>
        </p:nvSpPr>
        <p:spPr>
          <a:xfrm>
            <a:off x="5953169" y="1355314"/>
            <a:ext cx="1282438" cy="1130405"/>
          </a:xfrm>
          <a:prstGeom prst="ellipse">
            <a:avLst/>
          </a:prstGeom>
          <a:pattFill prst="lgConfetti">
            <a:fgClr>
              <a:srgbClr val="66FF33"/>
            </a:fgClr>
            <a:bgClr>
              <a:schemeClr val="bg1">
                <a:lumMod val="85000"/>
              </a:schemeClr>
            </a:bgClr>
          </a:pattFill>
          <a:ln>
            <a:noFill/>
          </a:ln>
          <a:effectLst>
            <a:innerShdw blurRad="114300">
              <a:prstClr val="black"/>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cxnSp>
        <p:nvCxnSpPr>
          <p:cNvPr id="47" name="Straight Connector 46"/>
          <p:cNvCxnSpPr>
            <a:stCxn id="8" idx="1"/>
          </p:cNvCxnSpPr>
          <p:nvPr/>
        </p:nvCxnSpPr>
        <p:spPr>
          <a:xfrm flipH="1" flipV="1">
            <a:off x="6918846" y="1920517"/>
            <a:ext cx="646096" cy="47487"/>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0" name="Curved Left Arrow 49"/>
          <p:cNvSpPr/>
          <p:nvPr/>
        </p:nvSpPr>
        <p:spPr>
          <a:xfrm rot="8157801">
            <a:off x="5149061" y="1365250"/>
            <a:ext cx="479941" cy="987033"/>
          </a:xfrm>
          <a:prstGeom prst="curvedLeftArrow">
            <a:avLst>
              <a:gd name="adj1" fmla="val 18589"/>
              <a:gd name="adj2" fmla="val 50196"/>
              <a:gd name="adj3" fmla="val 45513"/>
            </a:avLst>
          </a:prstGeom>
          <a:solidFill>
            <a:srgbClr val="FFC000"/>
          </a:solidFill>
          <a:ln>
            <a:solidFill>
              <a:srgbClr val="FFC000"/>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72816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L:\Bmhsas\Grants\State Opioid Response Grant\Prevention\Naloxone TOT\Pictures\nalxone-and-syringe-106251753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6941" y="1323976"/>
            <a:ext cx="2822183" cy="359140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fontScale="90000"/>
          </a:bodyPr>
          <a:lstStyle/>
          <a:p>
            <a:r>
              <a:rPr lang="en-US" dirty="0"/>
              <a:t>	</a:t>
            </a:r>
            <a:r>
              <a:rPr lang="en-US" sz="4400" dirty="0"/>
              <a:t>Naloxone Storage </a:t>
            </a:r>
            <a:r>
              <a:rPr lang="en-US" dirty="0"/>
              <a:t>(all forms) </a:t>
            </a:r>
          </a:p>
        </p:txBody>
      </p:sp>
      <p:sp>
        <p:nvSpPr>
          <p:cNvPr id="3" name="Content Placeholder 2"/>
          <p:cNvSpPr>
            <a:spLocks noGrp="1"/>
          </p:cNvSpPr>
          <p:nvPr>
            <p:ph idx="1"/>
          </p:nvPr>
        </p:nvSpPr>
        <p:spPr>
          <a:xfrm>
            <a:off x="475456" y="1366676"/>
            <a:ext cx="5831058" cy="3429000"/>
          </a:xfrm>
        </p:spPr>
        <p:txBody>
          <a:bodyPr>
            <a:normAutofit/>
          </a:bodyPr>
          <a:lstStyle/>
          <a:p>
            <a:pPr>
              <a:spcAft>
                <a:spcPts val="600"/>
              </a:spcAft>
            </a:pPr>
            <a:r>
              <a:rPr lang="en-US" dirty="0"/>
              <a:t>Store in original package at room temperature; 60</a:t>
            </a:r>
            <a:r>
              <a:rPr lang="en-US" dirty="0">
                <a:cs typeface="Arial"/>
              </a:rPr>
              <a:t>°</a:t>
            </a:r>
            <a:r>
              <a:rPr lang="en-US" dirty="0"/>
              <a:t>- 80</a:t>
            </a:r>
            <a:r>
              <a:rPr lang="en-US" dirty="0">
                <a:latin typeface="Arial"/>
                <a:cs typeface="Arial"/>
              </a:rPr>
              <a:t>°</a:t>
            </a:r>
            <a:r>
              <a:rPr lang="en-US" dirty="0"/>
              <a:t>(avoid extreme temperatures)</a:t>
            </a:r>
          </a:p>
          <a:p>
            <a:pPr>
              <a:spcAft>
                <a:spcPts val="600"/>
              </a:spcAft>
            </a:pPr>
            <a:r>
              <a:rPr lang="en-US" dirty="0"/>
              <a:t>Avoid exposure to light</a:t>
            </a:r>
          </a:p>
          <a:p>
            <a:pPr>
              <a:spcAft>
                <a:spcPts val="600"/>
              </a:spcAft>
            </a:pPr>
            <a:r>
              <a:rPr lang="en-US" dirty="0"/>
              <a:t>Keep naloxone easily accessible in case of emergency</a:t>
            </a:r>
          </a:p>
          <a:p>
            <a:endParaRPr lang="en-US" dirty="0"/>
          </a:p>
        </p:txBody>
      </p:sp>
      <p:sp>
        <p:nvSpPr>
          <p:cNvPr id="7" name="Oval 6"/>
          <p:cNvSpPr/>
          <p:nvPr/>
        </p:nvSpPr>
        <p:spPr>
          <a:xfrm>
            <a:off x="228600" y="261937"/>
            <a:ext cx="990601" cy="9096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6"/>
          <p:cNvPicPr>
            <a:picLocks noChangeAspect="1"/>
          </p:cNvPicPr>
          <p:nvPr/>
        </p:nvPicPr>
        <p:blipFill rotWithShape="1">
          <a:blip r:embed="rId4" cstate="print">
            <a:lum bright="70000" contrast="-70000"/>
            <a:extLst>
              <a:ext uri="{28A0092B-C50C-407E-A947-70E740481C1C}">
                <a14:useLocalDpi xmlns:a14="http://schemas.microsoft.com/office/drawing/2010/main" val="0"/>
              </a:ext>
            </a:extLst>
          </a:blip>
          <a:srcRect l="27273" t="4545" r="26364" b="5454"/>
          <a:stretch/>
        </p:blipFill>
        <p:spPr>
          <a:xfrm>
            <a:off x="475456" y="261937"/>
            <a:ext cx="496887" cy="816630"/>
          </a:xfrm>
          <a:prstGeom prst="rect">
            <a:avLst/>
          </a:prstGeom>
        </p:spPr>
      </p:pic>
    </p:spTree>
    <p:extLst>
      <p:ext uri="{BB962C8B-B14F-4D97-AF65-F5344CB8AC3E}">
        <p14:creationId xmlns:p14="http://schemas.microsoft.com/office/powerpoint/2010/main" val="32827212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447801"/>
            <a:ext cx="8686800" cy="2105024"/>
          </a:xfrm>
        </p:spPr>
        <p:txBody>
          <a:bodyPr>
            <a:normAutofit fontScale="90000"/>
          </a:bodyPr>
          <a:lstStyle/>
          <a:p>
            <a:r>
              <a:rPr lang="en-US" sz="2200" dirty="0"/>
              <a:t>Section C</a:t>
            </a:r>
            <a:br>
              <a:rPr lang="en-US" sz="5400" dirty="0"/>
            </a:br>
            <a:r>
              <a:rPr lang="en-US" sz="6000" dirty="0"/>
              <a:t>Responding to an Opioid Overdose</a:t>
            </a:r>
          </a:p>
        </p:txBody>
      </p:sp>
    </p:spTree>
    <p:extLst>
      <p:ext uri="{BB962C8B-B14F-4D97-AF65-F5344CB8AC3E}">
        <p14:creationId xmlns:p14="http://schemas.microsoft.com/office/powerpoint/2010/main" val="38221111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57800" y="1340643"/>
            <a:ext cx="3752850" cy="3352800"/>
          </a:xfrm>
          <a:prstGeom prst="rect">
            <a:avLst/>
          </a:prstGeom>
        </p:spPr>
      </p:pic>
      <p:sp>
        <p:nvSpPr>
          <p:cNvPr id="2" name="Title 1"/>
          <p:cNvSpPr>
            <a:spLocks noGrp="1"/>
          </p:cNvSpPr>
          <p:nvPr>
            <p:ph type="title"/>
          </p:nvPr>
        </p:nvSpPr>
        <p:spPr>
          <a:xfrm>
            <a:off x="457200" y="137160"/>
            <a:ext cx="6781800" cy="1143000"/>
          </a:xfrm>
        </p:spPr>
        <p:txBody>
          <a:bodyPr/>
          <a:lstStyle/>
          <a:p>
            <a:r>
              <a:rPr lang="en-US" dirty="0"/>
              <a:t>	Shake and Wake</a:t>
            </a:r>
          </a:p>
        </p:txBody>
      </p:sp>
      <p:sp>
        <p:nvSpPr>
          <p:cNvPr id="3" name="Content Placeholder 2"/>
          <p:cNvSpPr>
            <a:spLocks noGrp="1"/>
          </p:cNvSpPr>
          <p:nvPr>
            <p:ph idx="1"/>
          </p:nvPr>
        </p:nvSpPr>
        <p:spPr>
          <a:xfrm>
            <a:off x="450166" y="1338541"/>
            <a:ext cx="5085472" cy="3429000"/>
          </a:xfrm>
        </p:spPr>
        <p:txBody>
          <a:bodyPr>
            <a:normAutofit lnSpcReduction="10000"/>
          </a:bodyPr>
          <a:lstStyle/>
          <a:p>
            <a:pPr marL="0" indent="0">
              <a:spcAft>
                <a:spcPts val="600"/>
              </a:spcAft>
              <a:buNone/>
            </a:pPr>
            <a:r>
              <a:rPr lang="en-US" sz="2800" b="1" dirty="0"/>
              <a:t>Noise</a:t>
            </a:r>
            <a:r>
              <a:rPr lang="en-US" sz="2800" dirty="0"/>
              <a:t> </a:t>
            </a:r>
          </a:p>
          <a:p>
            <a:pPr marL="0" indent="0">
              <a:spcAft>
                <a:spcPts val="600"/>
              </a:spcAft>
              <a:buNone/>
            </a:pPr>
            <a:r>
              <a:rPr lang="en-US" dirty="0">
                <a:solidFill>
                  <a:srgbClr val="585858"/>
                </a:solidFill>
              </a:rPr>
              <a:t>Shake the person’s shoulders and yell: “Are you all right? Wake Up!”</a:t>
            </a:r>
          </a:p>
          <a:p>
            <a:pPr marL="0" indent="0">
              <a:spcAft>
                <a:spcPts val="600"/>
              </a:spcAft>
              <a:buNone/>
            </a:pPr>
            <a:r>
              <a:rPr lang="en-US" sz="2800" b="1" dirty="0"/>
              <a:t>Pain </a:t>
            </a:r>
          </a:p>
          <a:p>
            <a:pPr marL="0" indent="0">
              <a:spcAft>
                <a:spcPts val="600"/>
              </a:spcAft>
              <a:buNone/>
            </a:pPr>
            <a:r>
              <a:rPr lang="en-US" dirty="0">
                <a:solidFill>
                  <a:srgbClr val="585858"/>
                </a:solidFill>
              </a:rPr>
              <a:t>Do a sternum rub: Make a fist and rub your knuckles firmly up and down the breastbone. </a:t>
            </a:r>
          </a:p>
        </p:txBody>
      </p:sp>
      <p:grpSp>
        <p:nvGrpSpPr>
          <p:cNvPr id="7" name="Group 6"/>
          <p:cNvGrpSpPr/>
          <p:nvPr/>
        </p:nvGrpSpPr>
        <p:grpSpPr>
          <a:xfrm>
            <a:off x="304798" y="278607"/>
            <a:ext cx="990601" cy="909636"/>
            <a:chOff x="6172200" y="209550"/>
            <a:chExt cx="990601" cy="909636"/>
          </a:xfrm>
        </p:grpSpPr>
        <p:sp>
          <p:nvSpPr>
            <p:cNvPr id="5" name="Oval 4"/>
            <p:cNvSpPr/>
            <p:nvPr/>
          </p:nvSpPr>
          <p:spPr>
            <a:xfrm>
              <a:off x="6172200" y="209550"/>
              <a:ext cx="990601" cy="9096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4" cstate="print">
              <a:lum bright="70000" contrast="-70000"/>
              <a:extLst>
                <a:ext uri="{28A0092B-C50C-407E-A947-70E740481C1C}">
                  <a14:useLocalDpi xmlns:a14="http://schemas.microsoft.com/office/drawing/2010/main" val="0"/>
                </a:ext>
              </a:extLst>
            </a:blip>
            <a:stretch>
              <a:fillRect/>
            </a:stretch>
          </p:blipFill>
          <p:spPr>
            <a:xfrm>
              <a:off x="6248400" y="235742"/>
              <a:ext cx="838199" cy="838199"/>
            </a:xfrm>
            <a:prstGeom prst="rect">
              <a:avLst/>
            </a:prstGeom>
          </p:spPr>
        </p:pic>
      </p:grpSp>
    </p:spTree>
    <p:extLst>
      <p:ext uri="{BB962C8B-B14F-4D97-AF65-F5344CB8AC3E}">
        <p14:creationId xmlns:p14="http://schemas.microsoft.com/office/powerpoint/2010/main" val="31960235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rotWithShape="1">
          <a:blip r:embed="rId3">
            <a:extLst>
              <a:ext uri="{28A0092B-C50C-407E-A947-70E740481C1C}">
                <a14:useLocalDpi xmlns:a14="http://schemas.microsoft.com/office/drawing/2010/main" val="0"/>
              </a:ext>
            </a:extLst>
          </a:blip>
          <a:srcRect r="32693"/>
          <a:stretch/>
        </p:blipFill>
        <p:spPr>
          <a:xfrm>
            <a:off x="5400000" y="0"/>
            <a:ext cx="3744000" cy="4896000"/>
          </a:xfrm>
          <a:prstGeom prst="rect">
            <a:avLst/>
          </a:prstGeom>
        </p:spPr>
      </p:pic>
      <p:sp>
        <p:nvSpPr>
          <p:cNvPr id="2" name="Title 1"/>
          <p:cNvSpPr>
            <a:spLocks noGrp="1"/>
          </p:cNvSpPr>
          <p:nvPr>
            <p:ph type="title"/>
          </p:nvPr>
        </p:nvSpPr>
        <p:spPr/>
        <p:txBody>
          <a:bodyPr/>
          <a:lstStyle/>
          <a:p>
            <a:r>
              <a:rPr lang="en-US" dirty="0"/>
              <a:t>	Call 911</a:t>
            </a:r>
          </a:p>
        </p:txBody>
      </p:sp>
      <p:sp>
        <p:nvSpPr>
          <p:cNvPr id="3" name="Content Placeholder 2"/>
          <p:cNvSpPr>
            <a:spLocks noGrp="1"/>
          </p:cNvSpPr>
          <p:nvPr>
            <p:ph idx="1"/>
          </p:nvPr>
        </p:nvSpPr>
        <p:spPr>
          <a:xfrm>
            <a:off x="152400" y="1276350"/>
            <a:ext cx="5486401" cy="3429000"/>
          </a:xfrm>
        </p:spPr>
        <p:txBody>
          <a:bodyPr>
            <a:normAutofit fontScale="92500" lnSpcReduction="10000"/>
          </a:bodyPr>
          <a:lstStyle/>
          <a:p>
            <a:pPr marL="0" indent="0">
              <a:spcAft>
                <a:spcPts val="600"/>
              </a:spcAft>
              <a:buNone/>
            </a:pPr>
            <a:r>
              <a:rPr lang="en-US" sz="2800" dirty="0"/>
              <a:t>Get emergency medical help for someone experiencing an overdose! </a:t>
            </a:r>
            <a:r>
              <a:rPr lang="en-US" b="1" dirty="0"/>
              <a:t>Why? </a:t>
            </a:r>
          </a:p>
          <a:p>
            <a:pPr>
              <a:spcAft>
                <a:spcPts val="600"/>
              </a:spcAft>
            </a:pPr>
            <a:r>
              <a:rPr lang="en-US" dirty="0">
                <a:solidFill>
                  <a:srgbClr val="585858"/>
                </a:solidFill>
              </a:rPr>
              <a:t>Naloxone is only temporary.</a:t>
            </a:r>
          </a:p>
          <a:p>
            <a:pPr>
              <a:spcAft>
                <a:spcPts val="600"/>
              </a:spcAft>
            </a:pPr>
            <a:r>
              <a:rPr lang="en-US" dirty="0">
                <a:solidFill>
                  <a:srgbClr val="585858"/>
                </a:solidFill>
              </a:rPr>
              <a:t>Person may have complications or other health problems. </a:t>
            </a:r>
          </a:p>
          <a:p>
            <a:pPr>
              <a:spcAft>
                <a:spcPts val="600"/>
              </a:spcAft>
            </a:pPr>
            <a:r>
              <a:rPr lang="en-US" dirty="0">
                <a:solidFill>
                  <a:srgbClr val="585858"/>
                </a:solidFill>
              </a:rPr>
              <a:t>It may be a non-opioid overdose situation.</a:t>
            </a:r>
          </a:p>
        </p:txBody>
      </p:sp>
      <p:grpSp>
        <p:nvGrpSpPr>
          <p:cNvPr id="8" name="Group 7"/>
          <p:cNvGrpSpPr/>
          <p:nvPr/>
        </p:nvGrpSpPr>
        <p:grpSpPr>
          <a:xfrm>
            <a:off x="228600" y="261937"/>
            <a:ext cx="990601" cy="909637"/>
            <a:chOff x="6172200" y="209550"/>
            <a:chExt cx="990601" cy="909637"/>
          </a:xfrm>
        </p:grpSpPr>
        <p:sp>
          <p:nvSpPr>
            <p:cNvPr id="5" name="Oval 4"/>
            <p:cNvSpPr/>
            <p:nvPr/>
          </p:nvSpPr>
          <p:spPr>
            <a:xfrm>
              <a:off x="6172200" y="209550"/>
              <a:ext cx="990601" cy="9096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rotWithShape="1">
            <a:blip r:embed="rId4" cstate="print">
              <a:lum bright="70000" contrast="-70000"/>
              <a:extLst>
                <a:ext uri="{28A0092B-C50C-407E-A947-70E740481C1C}">
                  <a14:useLocalDpi xmlns:a14="http://schemas.microsoft.com/office/drawing/2010/main" val="0"/>
                </a:ext>
              </a:extLst>
            </a:blip>
            <a:srcRect l="21164" t="22828" r="16728" b="14695"/>
            <a:stretch/>
          </p:blipFill>
          <p:spPr>
            <a:xfrm>
              <a:off x="6296024" y="314325"/>
              <a:ext cx="800101" cy="804862"/>
            </a:xfrm>
            <a:prstGeom prst="rect">
              <a:avLst/>
            </a:prstGeom>
          </p:spPr>
        </p:pic>
      </p:grpSp>
    </p:spTree>
    <p:extLst>
      <p:ext uri="{BB962C8B-B14F-4D97-AF65-F5344CB8AC3E}">
        <p14:creationId xmlns:p14="http://schemas.microsoft.com/office/powerpoint/2010/main" val="15836422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L:\Bmhsas\Grants\State Opioid Response Grant\Prevention\Naloxone TOT\Pictures\overdose.png"/>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135904" y="1362423"/>
            <a:ext cx="2903321" cy="323815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a:t>	Call 911: What to Say</a:t>
            </a:r>
          </a:p>
        </p:txBody>
      </p:sp>
      <p:sp>
        <p:nvSpPr>
          <p:cNvPr id="3" name="Content Placeholder 2"/>
          <p:cNvSpPr>
            <a:spLocks noGrp="1"/>
          </p:cNvSpPr>
          <p:nvPr>
            <p:ph idx="1"/>
          </p:nvPr>
        </p:nvSpPr>
        <p:spPr/>
        <p:txBody>
          <a:bodyPr/>
          <a:lstStyle/>
          <a:p>
            <a:pPr marL="0" indent="0">
              <a:spcAft>
                <a:spcPts val="600"/>
              </a:spcAft>
              <a:buNone/>
            </a:pPr>
            <a:r>
              <a:rPr lang="en-US" dirty="0"/>
              <a:t>Tell 911 operator:</a:t>
            </a:r>
          </a:p>
          <a:p>
            <a:pPr marL="342900" lvl="1" indent="-342900">
              <a:spcAft>
                <a:spcPts val="600"/>
              </a:spcAft>
              <a:buFont typeface="Wingdings" panose="05000000000000000000" pitchFamily="2" charset="2"/>
              <a:buChar char="§"/>
            </a:pPr>
            <a:r>
              <a:rPr lang="en-US" dirty="0">
                <a:solidFill>
                  <a:srgbClr val="585858"/>
                </a:solidFill>
              </a:rPr>
              <a:t>Where you are</a:t>
            </a:r>
          </a:p>
          <a:p>
            <a:pPr marL="342900" lvl="1" indent="-342900">
              <a:spcAft>
                <a:spcPts val="600"/>
              </a:spcAft>
              <a:buFont typeface="Wingdings" panose="05000000000000000000" pitchFamily="2" charset="2"/>
              <a:buChar char="§"/>
            </a:pPr>
            <a:r>
              <a:rPr lang="en-US" dirty="0">
                <a:solidFill>
                  <a:srgbClr val="585858"/>
                </a:solidFill>
              </a:rPr>
              <a:t>What you observed (example: person </a:t>
            </a:r>
            <a:br>
              <a:rPr lang="en-US" dirty="0">
                <a:solidFill>
                  <a:srgbClr val="585858"/>
                </a:solidFill>
              </a:rPr>
            </a:br>
            <a:r>
              <a:rPr lang="en-US" dirty="0">
                <a:solidFill>
                  <a:srgbClr val="585858"/>
                </a:solidFill>
              </a:rPr>
              <a:t>is turning blue, won’t wake up)</a:t>
            </a:r>
          </a:p>
          <a:p>
            <a:pPr marL="0" lvl="1" indent="0">
              <a:spcAft>
                <a:spcPts val="600"/>
              </a:spcAft>
              <a:buNone/>
            </a:pPr>
            <a:r>
              <a:rPr lang="en-US" sz="2600" dirty="0"/>
              <a:t>Tell emergency responder onsite:</a:t>
            </a:r>
          </a:p>
          <a:p>
            <a:pPr marL="342900" lvl="1" indent="-342900">
              <a:spcAft>
                <a:spcPts val="600"/>
              </a:spcAft>
              <a:buFont typeface="Wingdings" panose="05000000000000000000" pitchFamily="2" charset="2"/>
              <a:buChar char="§"/>
            </a:pPr>
            <a:r>
              <a:rPr lang="en-US" dirty="0">
                <a:solidFill>
                  <a:srgbClr val="585858"/>
                </a:solidFill>
              </a:rPr>
              <a:t>Drugs/substances the person used</a:t>
            </a:r>
          </a:p>
          <a:p>
            <a:pPr marL="342900" lvl="1" indent="-342900">
              <a:spcAft>
                <a:spcPts val="600"/>
              </a:spcAft>
              <a:buFont typeface="Wingdings" panose="05000000000000000000" pitchFamily="2" charset="2"/>
              <a:buChar char="§"/>
            </a:pPr>
            <a:r>
              <a:rPr lang="en-US" dirty="0">
                <a:solidFill>
                  <a:srgbClr val="585858"/>
                </a:solidFill>
              </a:rPr>
              <a:t>Naloxone administered – how much and when </a:t>
            </a:r>
          </a:p>
        </p:txBody>
      </p:sp>
      <p:grpSp>
        <p:nvGrpSpPr>
          <p:cNvPr id="5" name="Group 4"/>
          <p:cNvGrpSpPr/>
          <p:nvPr/>
        </p:nvGrpSpPr>
        <p:grpSpPr>
          <a:xfrm>
            <a:off x="228600" y="261937"/>
            <a:ext cx="990601" cy="909637"/>
            <a:chOff x="6172200" y="209550"/>
            <a:chExt cx="990601" cy="909637"/>
          </a:xfrm>
        </p:grpSpPr>
        <p:sp>
          <p:nvSpPr>
            <p:cNvPr id="6" name="Oval 5"/>
            <p:cNvSpPr/>
            <p:nvPr/>
          </p:nvSpPr>
          <p:spPr>
            <a:xfrm>
              <a:off x="6172200" y="209550"/>
              <a:ext cx="990601" cy="9096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rotWithShape="1">
            <a:blip r:embed="rId4" cstate="print">
              <a:lum bright="70000" contrast="-70000"/>
              <a:extLst>
                <a:ext uri="{28A0092B-C50C-407E-A947-70E740481C1C}">
                  <a14:useLocalDpi xmlns:a14="http://schemas.microsoft.com/office/drawing/2010/main" val="0"/>
                </a:ext>
              </a:extLst>
            </a:blip>
            <a:srcRect l="21164" t="22828" r="16728" b="14695"/>
            <a:stretch/>
          </p:blipFill>
          <p:spPr>
            <a:xfrm>
              <a:off x="6296024" y="314325"/>
              <a:ext cx="800101" cy="804862"/>
            </a:xfrm>
            <a:prstGeom prst="rect">
              <a:avLst/>
            </a:prstGeom>
          </p:spPr>
        </p:pic>
      </p:grpSp>
    </p:spTree>
    <p:extLst>
      <p:ext uri="{BB962C8B-B14F-4D97-AF65-F5344CB8AC3E}">
        <p14:creationId xmlns:p14="http://schemas.microsoft.com/office/powerpoint/2010/main" val="785469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Today’s Trainer</a:t>
            </a:r>
          </a:p>
        </p:txBody>
      </p:sp>
      <p:sp>
        <p:nvSpPr>
          <p:cNvPr id="3" name="Content Placeholder 2"/>
          <p:cNvSpPr>
            <a:spLocks noGrp="1"/>
          </p:cNvSpPr>
          <p:nvPr>
            <p:ph idx="1"/>
          </p:nvPr>
        </p:nvSpPr>
        <p:spPr/>
        <p:txBody>
          <a:bodyPr/>
          <a:lstStyle/>
          <a:p>
            <a:r>
              <a:rPr lang="en-US" dirty="0"/>
              <a:t>Mike </a:t>
            </a:r>
            <a:r>
              <a:rPr lang="en-US" dirty="0" err="1"/>
              <a:t>Hinske</a:t>
            </a:r>
            <a:r>
              <a:rPr lang="en-US" dirty="0"/>
              <a:t>- State Certified Trainer for Naloxone Administration</a:t>
            </a:r>
          </a:p>
        </p:txBody>
      </p:sp>
    </p:spTree>
    <p:extLst>
      <p:ext uri="{BB962C8B-B14F-4D97-AF65-F5344CB8AC3E}">
        <p14:creationId xmlns:p14="http://schemas.microsoft.com/office/powerpoint/2010/main" val="23804164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
            <a:ext cx="6781800" cy="1143000"/>
          </a:xfrm>
        </p:spPr>
        <p:txBody>
          <a:bodyPr/>
          <a:lstStyle/>
          <a:p>
            <a:r>
              <a:rPr lang="en-US" dirty="0"/>
              <a:t>	Rescue Breathing</a:t>
            </a:r>
          </a:p>
        </p:txBody>
      </p:sp>
      <p:sp>
        <p:nvSpPr>
          <p:cNvPr id="3" name="Content Placeholder 2"/>
          <p:cNvSpPr>
            <a:spLocks noGrp="1"/>
          </p:cNvSpPr>
          <p:nvPr>
            <p:ph idx="1"/>
          </p:nvPr>
        </p:nvSpPr>
        <p:spPr>
          <a:xfrm>
            <a:off x="693867" y="3663084"/>
            <a:ext cx="8288208" cy="1047750"/>
          </a:xfrm>
        </p:spPr>
        <p:txBody>
          <a:bodyPr>
            <a:normAutofit/>
          </a:bodyPr>
          <a:lstStyle/>
          <a:p>
            <a:pPr marL="0" indent="0">
              <a:buNone/>
            </a:pPr>
            <a:r>
              <a:rPr lang="en-US" b="1" i="1" dirty="0"/>
              <a:t>If the person is not breathing or is breathing slowly</a:t>
            </a:r>
            <a:r>
              <a:rPr lang="en-US" dirty="0"/>
              <a:t>. Do the following:</a:t>
            </a:r>
          </a:p>
        </p:txBody>
      </p:sp>
      <p:sp>
        <p:nvSpPr>
          <p:cNvPr id="5" name="Oval 4"/>
          <p:cNvSpPr/>
          <p:nvPr/>
        </p:nvSpPr>
        <p:spPr>
          <a:xfrm>
            <a:off x="304798" y="278607"/>
            <a:ext cx="990601" cy="9096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1189" t="14337" r="12587" b="10139"/>
          <a:stretch/>
        </p:blipFill>
        <p:spPr>
          <a:xfrm>
            <a:off x="417642" y="354478"/>
            <a:ext cx="764911" cy="757894"/>
          </a:xfrm>
          <a:prstGeom prst="rect">
            <a:avLst/>
          </a:prstGeom>
        </p:spPr>
      </p:pic>
      <p:sp>
        <p:nvSpPr>
          <p:cNvPr id="6" name="Content Placeholder 2"/>
          <p:cNvSpPr txBox="1">
            <a:spLocks/>
          </p:cNvSpPr>
          <p:nvPr/>
        </p:nvSpPr>
        <p:spPr>
          <a:xfrm>
            <a:off x="601579" y="1361694"/>
            <a:ext cx="8205537" cy="558546"/>
          </a:xfrm>
          <a:prstGeom prst="rect">
            <a:avLst/>
          </a:prstGeom>
        </p:spPr>
        <p:txBody>
          <a:bodyPr vert="horz" lIns="91440" tIns="45720" rIns="91440" bIns="45720" rtlCol="0">
            <a:normAutofit/>
          </a:bodyPr>
          <a:lstStyle>
            <a:lvl1pPr marL="231775" indent="-231775" algn="l" defTabSz="914400" rtl="0" eaLnBrk="1" latinLnBrk="0" hangingPunct="1">
              <a:spcBef>
                <a:spcPts val="300"/>
              </a:spcBef>
              <a:buClr>
                <a:srgbClr val="006073"/>
              </a:buClr>
              <a:buSzPct val="85000"/>
              <a:buFont typeface="Wingdings" panose="05000000000000000000" pitchFamily="2" charset="2"/>
              <a:buChar char="§"/>
              <a:defRPr sz="2600" kern="1200">
                <a:solidFill>
                  <a:srgbClr val="003D78"/>
                </a:solidFill>
                <a:latin typeface="+mn-lt"/>
                <a:ea typeface="+mn-ea"/>
                <a:cs typeface="+mn-cs"/>
              </a:defRPr>
            </a:lvl1pPr>
            <a:lvl2pPr marL="457200" indent="-225425" algn="l" defTabSz="914400" rtl="0" eaLnBrk="1" latinLnBrk="0" hangingPunct="1">
              <a:spcBef>
                <a:spcPts val="300"/>
              </a:spcBef>
              <a:buClr>
                <a:srgbClr val="006073"/>
              </a:buClr>
              <a:buSzPct val="85000"/>
              <a:buFont typeface="Arial" panose="020B0604020202020204" pitchFamily="34" charset="0"/>
              <a:buChar char="♦"/>
              <a:defRPr sz="2400" kern="1200">
                <a:solidFill>
                  <a:srgbClr val="003D78"/>
                </a:solidFill>
                <a:latin typeface="+mn-lt"/>
                <a:ea typeface="+mn-ea"/>
                <a:cs typeface="+mn-cs"/>
              </a:defRPr>
            </a:lvl2pPr>
            <a:lvl3pPr marL="688975" indent="-231775" algn="l" defTabSz="914400" rtl="0" eaLnBrk="1" latinLnBrk="0" hangingPunct="1">
              <a:spcBef>
                <a:spcPts val="300"/>
              </a:spcBef>
              <a:buClr>
                <a:srgbClr val="006073"/>
              </a:buClr>
              <a:buSzPct val="85000"/>
              <a:buFont typeface="Arial" panose="020B0604020202020204" pitchFamily="34" charset="0"/>
              <a:buChar char="•"/>
              <a:defRPr sz="2000" kern="1200">
                <a:solidFill>
                  <a:srgbClr val="003D78"/>
                </a:solidFill>
                <a:latin typeface="+mn-lt"/>
                <a:ea typeface="+mn-ea"/>
                <a:cs typeface="+mn-cs"/>
              </a:defRPr>
            </a:lvl3pPr>
            <a:lvl4pPr marL="911225" indent="-228600" algn="l" defTabSz="914400" rtl="0" eaLnBrk="1" latinLnBrk="0" hangingPunct="1">
              <a:spcBef>
                <a:spcPts val="300"/>
              </a:spcBef>
              <a:buClr>
                <a:srgbClr val="006073"/>
              </a:buClr>
              <a:buSzPct val="85000"/>
              <a:buFont typeface="Arial" panose="020B0604020202020204" pitchFamily="34" charset="0"/>
              <a:buChar char="–"/>
              <a:defRPr sz="1800" kern="1200">
                <a:solidFill>
                  <a:srgbClr val="003D78"/>
                </a:solidFill>
                <a:latin typeface="+mn-lt"/>
                <a:ea typeface="+mn-ea"/>
                <a:cs typeface="+mn-cs"/>
              </a:defRPr>
            </a:lvl4pPr>
            <a:lvl5pPr marL="1149350" indent="-228600" algn="l" defTabSz="914400" rtl="0" eaLnBrk="1" latinLnBrk="0" hangingPunct="1">
              <a:spcBef>
                <a:spcPts val="300"/>
              </a:spcBef>
              <a:buClr>
                <a:srgbClr val="006073"/>
              </a:buClr>
              <a:buSzPct val="85000"/>
              <a:buFont typeface="Wingdings" panose="05000000000000000000" pitchFamily="2" charset="2"/>
              <a:buChar char="§"/>
              <a:defRPr sz="1800" kern="1200">
                <a:solidFill>
                  <a:srgbClr val="003D78"/>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Wingdings" panose="05000000000000000000" pitchFamily="2" charset="2"/>
              <a:buNone/>
            </a:pPr>
            <a:r>
              <a:rPr lang="en-US" b="1" dirty="0"/>
              <a:t>Assess Breathing: </a:t>
            </a:r>
            <a:r>
              <a:rPr lang="en-US" dirty="0"/>
              <a:t>Look, listen and feel for breathing</a:t>
            </a:r>
          </a:p>
        </p:txBody>
      </p:sp>
      <p:pic>
        <p:nvPicPr>
          <p:cNvPr id="15"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7734" y="2000250"/>
            <a:ext cx="3347766" cy="16505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47463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
            <a:ext cx="8229600" cy="754755"/>
          </a:xfrm>
        </p:spPr>
        <p:txBody>
          <a:bodyPr/>
          <a:lstStyle/>
          <a:p>
            <a:r>
              <a:rPr lang="en-US" dirty="0"/>
              <a:t>Rescue Breathing</a:t>
            </a:r>
          </a:p>
        </p:txBody>
      </p:sp>
      <p:sp>
        <p:nvSpPr>
          <p:cNvPr id="3" name="Content Placeholder 2"/>
          <p:cNvSpPr>
            <a:spLocks noGrp="1"/>
          </p:cNvSpPr>
          <p:nvPr>
            <p:ph idx="1"/>
          </p:nvPr>
        </p:nvSpPr>
        <p:spPr>
          <a:xfrm>
            <a:off x="457200" y="1026826"/>
            <a:ext cx="8229600" cy="3882453"/>
          </a:xfrm>
        </p:spPr>
        <p:txBody>
          <a:bodyPr/>
          <a:lstStyle/>
          <a:p>
            <a:pPr marL="0" indent="0">
              <a:buNone/>
            </a:pPr>
            <a:r>
              <a:rPr lang="en-US" sz="2000" dirty="0"/>
              <a:t>1. Lay the person on their back</a:t>
            </a:r>
          </a:p>
          <a:p>
            <a:pPr marL="0" indent="0">
              <a:buNone/>
            </a:pPr>
            <a:r>
              <a:rPr lang="en-US" sz="2000" dirty="0"/>
              <a:t>2. Check the airway and open if necessary. Remove any objects from the mouth</a:t>
            </a:r>
          </a:p>
          <a:p>
            <a:pPr marL="0" indent="0">
              <a:buNone/>
            </a:pPr>
            <a:r>
              <a:rPr lang="en-US" sz="2000" dirty="0"/>
              <a:t>3. Tilt head victims head back and lift chin</a:t>
            </a:r>
          </a:p>
          <a:p>
            <a:pPr marL="0" indent="0">
              <a:buNone/>
            </a:pPr>
            <a:r>
              <a:rPr lang="en-US" sz="2000" dirty="0"/>
              <a:t>4. Cover person’s face with a mask if available- (You will all receive one today)</a:t>
            </a:r>
          </a:p>
          <a:p>
            <a:pPr marL="0" indent="0">
              <a:buNone/>
            </a:pPr>
            <a:r>
              <a:rPr lang="en-US" sz="2000" dirty="0"/>
              <a:t>5. Pinch nose closed</a:t>
            </a:r>
          </a:p>
          <a:p>
            <a:pPr marL="0" indent="0">
              <a:buNone/>
            </a:pPr>
            <a:r>
              <a:rPr lang="en-US" sz="2000" dirty="0"/>
              <a:t>6. Give one breath every 5 seconds for 30 seconds</a:t>
            </a:r>
          </a:p>
          <a:p>
            <a:pPr marL="0" indent="0">
              <a:buNone/>
            </a:pPr>
            <a:r>
              <a:rPr lang="en-US" sz="2000" dirty="0"/>
              <a:t>7. If the person is still not breathing on their own administer</a:t>
            </a:r>
            <a:r>
              <a:rPr lang="en-US" sz="2400" dirty="0"/>
              <a:t> naloxone</a:t>
            </a:r>
          </a:p>
        </p:txBody>
      </p:sp>
    </p:spTree>
    <p:extLst>
      <p:ext uri="{BB962C8B-B14F-4D97-AF65-F5344CB8AC3E}">
        <p14:creationId xmlns:p14="http://schemas.microsoft.com/office/powerpoint/2010/main" val="7459143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2752" y="137160"/>
            <a:ext cx="7831248" cy="1143000"/>
          </a:xfrm>
        </p:spPr>
        <p:txBody>
          <a:bodyPr>
            <a:normAutofit/>
          </a:bodyPr>
          <a:lstStyle/>
          <a:p>
            <a:r>
              <a:rPr lang="en-US" sz="4400" dirty="0"/>
              <a:t>NARCAN</a:t>
            </a:r>
            <a:r>
              <a:rPr lang="en-US" sz="4400" baseline="30000" dirty="0"/>
              <a:t>®</a:t>
            </a:r>
            <a:r>
              <a:rPr lang="en-US" sz="4400" dirty="0"/>
              <a:t> Nasal Spray</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247776" y="1493822"/>
            <a:ext cx="3429000" cy="3116276"/>
          </a:xfrm>
        </p:spPr>
      </p:pic>
      <p:sp>
        <p:nvSpPr>
          <p:cNvPr id="7" name="Oval 6"/>
          <p:cNvSpPr/>
          <p:nvPr/>
        </p:nvSpPr>
        <p:spPr>
          <a:xfrm>
            <a:off x="228600" y="261937"/>
            <a:ext cx="990601" cy="9096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6"/>
          <p:cNvPicPr>
            <a:picLocks noChangeAspect="1"/>
          </p:cNvPicPr>
          <p:nvPr/>
        </p:nvPicPr>
        <p:blipFill rotWithShape="1">
          <a:blip r:embed="rId4" cstate="print">
            <a:lum bright="70000" contrast="-70000"/>
            <a:extLst>
              <a:ext uri="{28A0092B-C50C-407E-A947-70E740481C1C}">
                <a14:useLocalDpi xmlns:a14="http://schemas.microsoft.com/office/drawing/2010/main" val="0"/>
              </a:ext>
            </a:extLst>
          </a:blip>
          <a:srcRect l="27273" t="4545" r="26364" b="5454"/>
          <a:stretch/>
        </p:blipFill>
        <p:spPr>
          <a:xfrm>
            <a:off x="475456" y="261937"/>
            <a:ext cx="496887" cy="816630"/>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29200" y="1448554"/>
            <a:ext cx="2362200" cy="3104396"/>
          </a:xfrm>
          <a:prstGeom prst="rect">
            <a:avLst/>
          </a:prstGeom>
        </p:spPr>
      </p:pic>
    </p:spTree>
    <p:extLst>
      <p:ext uri="{BB962C8B-B14F-4D97-AF65-F5344CB8AC3E}">
        <p14:creationId xmlns:p14="http://schemas.microsoft.com/office/powerpoint/2010/main" val="36752523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8966" y="137160"/>
            <a:ext cx="7795034" cy="1143000"/>
          </a:xfrm>
        </p:spPr>
        <p:txBody>
          <a:bodyPr>
            <a:normAutofit/>
          </a:bodyPr>
          <a:lstStyle/>
          <a:p>
            <a:r>
              <a:rPr lang="en-US" dirty="0"/>
              <a:t>NARCAN</a:t>
            </a:r>
            <a:r>
              <a:rPr lang="en-US" baseline="30000" dirty="0"/>
              <a:t>®</a:t>
            </a:r>
            <a:r>
              <a:rPr lang="en-US" dirty="0"/>
              <a:t> Nasal Spray</a:t>
            </a:r>
          </a:p>
        </p:txBody>
      </p:sp>
      <p:sp>
        <p:nvSpPr>
          <p:cNvPr id="3" name="Content Placeholder 2"/>
          <p:cNvSpPr>
            <a:spLocks noGrp="1"/>
          </p:cNvSpPr>
          <p:nvPr>
            <p:ph idx="1"/>
          </p:nvPr>
        </p:nvSpPr>
        <p:spPr>
          <a:xfrm>
            <a:off x="464234" y="1429981"/>
            <a:ext cx="5739618" cy="3178067"/>
          </a:xfrm>
        </p:spPr>
        <p:txBody>
          <a:bodyPr>
            <a:normAutofit lnSpcReduction="10000"/>
          </a:bodyPr>
          <a:lstStyle/>
          <a:p>
            <a:pPr marL="514350" indent="-514350">
              <a:spcAft>
                <a:spcPts val="600"/>
              </a:spcAft>
              <a:buFont typeface="+mj-lt"/>
              <a:buAutoNum type="arabicPeriod"/>
            </a:pPr>
            <a:r>
              <a:rPr lang="en-US" dirty="0"/>
              <a:t>Remove NARCAN</a:t>
            </a:r>
            <a:r>
              <a:rPr lang="en-US" baseline="30000" dirty="0"/>
              <a:t>®</a:t>
            </a:r>
            <a:r>
              <a:rPr lang="en-US" dirty="0"/>
              <a:t> nasal spray from box. Peel back tab with circle to open.</a:t>
            </a:r>
          </a:p>
          <a:p>
            <a:pPr marL="514350" indent="-514350">
              <a:spcAft>
                <a:spcPts val="600"/>
              </a:spcAft>
              <a:buFont typeface="+mj-lt"/>
              <a:buAutoNum type="arabicPeriod"/>
            </a:pPr>
            <a:r>
              <a:rPr lang="en-US" dirty="0"/>
              <a:t>Hold NARCAN</a:t>
            </a:r>
            <a:r>
              <a:rPr lang="en-US" baseline="30000" dirty="0"/>
              <a:t>®</a:t>
            </a:r>
            <a:r>
              <a:rPr lang="en-US" dirty="0"/>
              <a:t> nasal spray with your thumb on the bottom of the plunger and your first and middle fingers on either side of the nozzle.</a:t>
            </a:r>
          </a:p>
          <a:p>
            <a:endParaRPr lang="en-US" dirty="0"/>
          </a:p>
        </p:txBody>
      </p:sp>
      <p:sp>
        <p:nvSpPr>
          <p:cNvPr id="7" name="Oval 6"/>
          <p:cNvSpPr/>
          <p:nvPr/>
        </p:nvSpPr>
        <p:spPr>
          <a:xfrm>
            <a:off x="152400" y="261937"/>
            <a:ext cx="990601" cy="9096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6"/>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27273" t="4545" r="26364" b="5454"/>
          <a:stretch/>
        </p:blipFill>
        <p:spPr>
          <a:xfrm>
            <a:off x="399256" y="261937"/>
            <a:ext cx="496887" cy="816630"/>
          </a:xfrm>
          <a:prstGeom prst="rect">
            <a:avLst/>
          </a:prstGeom>
        </p:spPr>
      </p:pic>
      <p:pic>
        <p:nvPicPr>
          <p:cNvPr id="14" name="Picture 7"/>
          <p:cNvPicPr>
            <a:picLocks noChangeAspect="1" noChangeArrowheads="1"/>
          </p:cNvPicPr>
          <p:nvPr/>
        </p:nvPicPr>
        <p:blipFill rotWithShape="1">
          <a:blip r:embed="rId4">
            <a:extLst>
              <a:ext uri="{28A0092B-C50C-407E-A947-70E740481C1C}">
                <a14:useLocalDpi xmlns:a14="http://schemas.microsoft.com/office/drawing/2010/main" val="0"/>
              </a:ext>
            </a:extLst>
          </a:blip>
          <a:srcRect l="3777" t="6473" r="10609" b="8801"/>
          <a:stretch/>
        </p:blipFill>
        <p:spPr bwMode="auto">
          <a:xfrm>
            <a:off x="6393765" y="2931648"/>
            <a:ext cx="2285725" cy="1676400"/>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pic>
        <p:nvPicPr>
          <p:cNvPr id="15" name="Picture 6"/>
          <p:cNvPicPr>
            <a:picLocks noChangeAspect="1" noChangeArrowheads="1"/>
          </p:cNvPicPr>
          <p:nvPr/>
        </p:nvPicPr>
        <p:blipFill rotWithShape="1">
          <a:blip r:embed="rId5">
            <a:extLst>
              <a:ext uri="{28A0092B-C50C-407E-A947-70E740481C1C}">
                <a14:useLocalDpi xmlns:a14="http://schemas.microsoft.com/office/drawing/2010/main" val="0"/>
              </a:ext>
            </a:extLst>
          </a:blip>
          <a:srcRect l="2999" t="7831" r="4388" b="12420"/>
          <a:stretch/>
        </p:blipFill>
        <p:spPr bwMode="auto">
          <a:xfrm>
            <a:off x="6316392" y="1171573"/>
            <a:ext cx="2285725" cy="1381125"/>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50438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37160"/>
            <a:ext cx="8000999" cy="1143000"/>
          </a:xfrm>
        </p:spPr>
        <p:txBody>
          <a:bodyPr>
            <a:normAutofit/>
          </a:bodyPr>
          <a:lstStyle/>
          <a:p>
            <a:r>
              <a:rPr lang="en-US" dirty="0"/>
              <a:t> NARCAN</a:t>
            </a:r>
            <a:r>
              <a:rPr lang="en-US" baseline="30000" dirty="0"/>
              <a:t>®</a:t>
            </a:r>
            <a:r>
              <a:rPr lang="en-US" dirty="0"/>
              <a:t> Nasal Spray</a:t>
            </a:r>
          </a:p>
        </p:txBody>
      </p:sp>
      <p:sp>
        <p:nvSpPr>
          <p:cNvPr id="3" name="Content Placeholder 2"/>
          <p:cNvSpPr>
            <a:spLocks noGrp="1"/>
          </p:cNvSpPr>
          <p:nvPr>
            <p:ph idx="1"/>
          </p:nvPr>
        </p:nvSpPr>
        <p:spPr>
          <a:xfrm>
            <a:off x="457200" y="1493286"/>
            <a:ext cx="5936566" cy="3266282"/>
          </a:xfrm>
        </p:spPr>
        <p:txBody>
          <a:bodyPr>
            <a:normAutofit lnSpcReduction="10000"/>
          </a:bodyPr>
          <a:lstStyle/>
          <a:p>
            <a:pPr marL="514350" indent="-514350">
              <a:spcAft>
                <a:spcPts val="600"/>
              </a:spcAft>
              <a:buFont typeface="+mj-lt"/>
              <a:buAutoNum type="arabicPeriod" startAt="3"/>
            </a:pPr>
            <a:r>
              <a:rPr lang="en-US" dirty="0"/>
              <a:t>Tilt person’s head back and support person under neck. </a:t>
            </a:r>
          </a:p>
          <a:p>
            <a:pPr marL="514350" indent="-514350">
              <a:spcAft>
                <a:spcPts val="600"/>
              </a:spcAft>
              <a:buFont typeface="+mj-lt"/>
              <a:buAutoNum type="arabicPeriod" startAt="3"/>
            </a:pPr>
            <a:r>
              <a:rPr lang="en-US" dirty="0"/>
              <a:t>Gently insert tip of nozzle into a nostril until your fingers on either side of the nozzle are against the bottom of the nose.</a:t>
            </a:r>
          </a:p>
          <a:p>
            <a:pPr marL="514350" indent="-514350">
              <a:spcAft>
                <a:spcPts val="600"/>
              </a:spcAft>
              <a:buFont typeface="+mj-lt"/>
              <a:buAutoNum type="arabicPeriod" startAt="3"/>
            </a:pPr>
            <a:r>
              <a:rPr lang="en-US" dirty="0"/>
              <a:t>Press plunger firmly to administer. Full dose into one nostril.</a:t>
            </a:r>
          </a:p>
          <a:p>
            <a:endParaRPr lang="en-US" dirty="0"/>
          </a:p>
        </p:txBody>
      </p:sp>
      <p:sp>
        <p:nvSpPr>
          <p:cNvPr id="7" name="Oval 6"/>
          <p:cNvSpPr/>
          <p:nvPr/>
        </p:nvSpPr>
        <p:spPr>
          <a:xfrm>
            <a:off x="152400" y="261937"/>
            <a:ext cx="990601" cy="9096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6"/>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27273" t="4545" r="26364" b="5454"/>
          <a:stretch/>
        </p:blipFill>
        <p:spPr>
          <a:xfrm>
            <a:off x="399256" y="261937"/>
            <a:ext cx="496887" cy="816630"/>
          </a:xfrm>
          <a:prstGeom prst="rect">
            <a:avLst/>
          </a:prstGeom>
        </p:spPr>
      </p:pic>
      <p:pic>
        <p:nvPicPr>
          <p:cNvPr id="16" name="Picture 7"/>
          <p:cNvPicPr>
            <a:picLocks noChangeAspect="1" noChangeArrowheads="1"/>
          </p:cNvPicPr>
          <p:nvPr/>
        </p:nvPicPr>
        <p:blipFill rotWithShape="1">
          <a:blip r:embed="rId4">
            <a:extLst>
              <a:ext uri="{28A0092B-C50C-407E-A947-70E740481C1C}">
                <a14:useLocalDpi xmlns:a14="http://schemas.microsoft.com/office/drawing/2010/main" val="0"/>
              </a:ext>
            </a:extLst>
          </a:blip>
          <a:srcRect l="3563" t="4337" r="2347" b="5143"/>
          <a:stretch/>
        </p:blipFill>
        <p:spPr bwMode="auto">
          <a:xfrm>
            <a:off x="6450037" y="1382737"/>
            <a:ext cx="2517090" cy="1676400"/>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pic>
        <p:nvPicPr>
          <p:cNvPr id="17" name="Picture 6"/>
          <p:cNvPicPr>
            <a:picLocks noChangeAspect="1" noChangeArrowheads="1"/>
          </p:cNvPicPr>
          <p:nvPr/>
        </p:nvPicPr>
        <p:blipFill rotWithShape="1">
          <a:blip r:embed="rId5">
            <a:extLst>
              <a:ext uri="{28A0092B-C50C-407E-A947-70E740481C1C}">
                <a14:useLocalDpi xmlns:a14="http://schemas.microsoft.com/office/drawing/2010/main" val="0"/>
              </a:ext>
            </a:extLst>
          </a:blip>
          <a:srcRect l="3496" t="5239" r="5270" b="8854"/>
          <a:stretch/>
        </p:blipFill>
        <p:spPr bwMode="auto">
          <a:xfrm>
            <a:off x="6450037" y="3197467"/>
            <a:ext cx="2517091" cy="1562101"/>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84593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1806" y="137160"/>
            <a:ext cx="7745994" cy="1143000"/>
          </a:xfrm>
        </p:spPr>
        <p:txBody>
          <a:bodyPr>
            <a:normAutofit/>
          </a:bodyPr>
          <a:lstStyle/>
          <a:p>
            <a:r>
              <a:rPr lang="en-US" dirty="0"/>
              <a:t>NARCAN</a:t>
            </a:r>
            <a:r>
              <a:rPr lang="en-US" baseline="30000" dirty="0"/>
              <a:t>®</a:t>
            </a:r>
            <a:r>
              <a:rPr lang="en-US" dirty="0"/>
              <a:t> Nasal Spray</a:t>
            </a:r>
          </a:p>
        </p:txBody>
      </p:sp>
      <p:sp>
        <p:nvSpPr>
          <p:cNvPr id="3" name="Content Placeholder 2"/>
          <p:cNvSpPr>
            <a:spLocks noGrp="1"/>
          </p:cNvSpPr>
          <p:nvPr>
            <p:ph idx="1"/>
          </p:nvPr>
        </p:nvSpPr>
        <p:spPr>
          <a:xfrm>
            <a:off x="457200" y="1289304"/>
            <a:ext cx="8153400" cy="3429000"/>
          </a:xfrm>
        </p:spPr>
        <p:txBody>
          <a:bodyPr>
            <a:normAutofit/>
          </a:bodyPr>
          <a:lstStyle/>
          <a:p>
            <a:pPr marL="514350" indent="-514350">
              <a:spcAft>
                <a:spcPts val="600"/>
              </a:spcAft>
              <a:buFont typeface="+mj-lt"/>
              <a:buAutoNum type="arabicPeriod" startAt="6"/>
            </a:pPr>
            <a:r>
              <a:rPr lang="en-US" dirty="0"/>
              <a:t>Allow 2 to 3 minutes for the naloxone to work. </a:t>
            </a:r>
            <a:r>
              <a:rPr lang="en-US" u="sng" dirty="0">
                <a:solidFill>
                  <a:srgbClr val="FF0000"/>
                </a:solidFill>
              </a:rPr>
              <a:t>Continue resuscitation as necessary.</a:t>
            </a:r>
          </a:p>
          <a:p>
            <a:pPr marL="514350" indent="-514350">
              <a:spcAft>
                <a:spcPts val="600"/>
              </a:spcAft>
              <a:buFont typeface="+mj-lt"/>
              <a:buAutoNum type="arabicPeriod" startAt="6"/>
            </a:pPr>
            <a:r>
              <a:rPr lang="en-US" dirty="0"/>
              <a:t>If breathing is not restored after 2 or 3 minutes, give </a:t>
            </a:r>
            <a:r>
              <a:rPr lang="en-US" b="1" dirty="0"/>
              <a:t>another dose </a:t>
            </a:r>
            <a:r>
              <a:rPr lang="en-US" dirty="0"/>
              <a:t>of naloxone </a:t>
            </a:r>
            <a:r>
              <a:rPr lang="en-US" u="sng" dirty="0">
                <a:solidFill>
                  <a:srgbClr val="FF0000"/>
                </a:solidFill>
              </a:rPr>
              <a:t>in the other nostril</a:t>
            </a:r>
            <a:r>
              <a:rPr lang="en-US" dirty="0"/>
              <a:t>. Continue resuscitation as necessary.</a:t>
            </a:r>
          </a:p>
          <a:p>
            <a:pPr marL="514350" indent="-514350">
              <a:spcAft>
                <a:spcPts val="600"/>
              </a:spcAft>
              <a:buFont typeface="+mj-lt"/>
              <a:buAutoNum type="arabicPeriod" startAt="6"/>
            </a:pPr>
            <a:r>
              <a:rPr lang="en-US" b="1" dirty="0"/>
              <a:t>Stay</a:t>
            </a:r>
            <a:r>
              <a:rPr lang="en-US" dirty="0"/>
              <a:t> with the person and provide care as directed until medical help arrives.</a:t>
            </a:r>
          </a:p>
          <a:p>
            <a:endParaRPr lang="en-US" dirty="0"/>
          </a:p>
        </p:txBody>
      </p:sp>
      <p:sp>
        <p:nvSpPr>
          <p:cNvPr id="7" name="Oval 6"/>
          <p:cNvSpPr/>
          <p:nvPr/>
        </p:nvSpPr>
        <p:spPr>
          <a:xfrm>
            <a:off x="152400" y="261937"/>
            <a:ext cx="990601" cy="9096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6"/>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27273" t="4545" r="26364" b="5454"/>
          <a:stretch/>
        </p:blipFill>
        <p:spPr>
          <a:xfrm>
            <a:off x="399256" y="261937"/>
            <a:ext cx="496887" cy="816630"/>
          </a:xfrm>
          <a:prstGeom prst="rect">
            <a:avLst/>
          </a:prstGeom>
        </p:spPr>
      </p:pic>
    </p:spTree>
    <p:extLst>
      <p:ext uri="{BB962C8B-B14F-4D97-AF65-F5344CB8AC3E}">
        <p14:creationId xmlns:p14="http://schemas.microsoft.com/office/powerpoint/2010/main" val="38565305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Bmhsas\Grants\State Opioid Response Grant\Prevention\Naloxone TOT\Pictures\patient-recovery-side-graphic-2405559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88871" y="2188564"/>
            <a:ext cx="4095109" cy="249678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537210" y="161925"/>
            <a:ext cx="6781800" cy="1143000"/>
          </a:xfrm>
        </p:spPr>
        <p:txBody>
          <a:bodyPr/>
          <a:lstStyle/>
          <a:p>
            <a:r>
              <a:rPr lang="en-US" dirty="0"/>
              <a:t>	Recovery Position</a:t>
            </a:r>
          </a:p>
        </p:txBody>
      </p:sp>
      <p:sp>
        <p:nvSpPr>
          <p:cNvPr id="3" name="Content Placeholder 2"/>
          <p:cNvSpPr>
            <a:spLocks noGrp="1"/>
          </p:cNvSpPr>
          <p:nvPr>
            <p:ph idx="1"/>
          </p:nvPr>
        </p:nvSpPr>
        <p:spPr>
          <a:xfrm>
            <a:off x="409575" y="1361696"/>
            <a:ext cx="8035291" cy="1001258"/>
          </a:xfrm>
        </p:spPr>
        <p:txBody>
          <a:bodyPr>
            <a:normAutofit fontScale="92500" lnSpcReduction="20000"/>
          </a:bodyPr>
          <a:lstStyle/>
          <a:p>
            <a:pPr marL="0" indent="0">
              <a:buNone/>
            </a:pPr>
            <a:r>
              <a:rPr lang="en-US" dirty="0"/>
              <a:t>If you have to leave the person (</a:t>
            </a:r>
            <a:r>
              <a:rPr lang="en-US" i="1" dirty="0"/>
              <a:t>even briefly</a:t>
            </a:r>
            <a:r>
              <a:rPr lang="en-US" dirty="0"/>
              <a:t>) put him/her into the recovery position or if the person begins breathing on their own.</a:t>
            </a:r>
          </a:p>
        </p:txBody>
      </p:sp>
      <p:sp>
        <p:nvSpPr>
          <p:cNvPr id="5" name="Oval 4"/>
          <p:cNvSpPr/>
          <p:nvPr/>
        </p:nvSpPr>
        <p:spPr>
          <a:xfrm>
            <a:off x="304798" y="278607"/>
            <a:ext cx="990601" cy="9096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ntent Placeholder 2"/>
          <p:cNvSpPr txBox="1">
            <a:spLocks/>
          </p:cNvSpPr>
          <p:nvPr/>
        </p:nvSpPr>
        <p:spPr>
          <a:xfrm>
            <a:off x="409576" y="2505288"/>
            <a:ext cx="4615098" cy="1540479"/>
          </a:xfrm>
          <a:prstGeom prst="rect">
            <a:avLst/>
          </a:prstGeom>
        </p:spPr>
        <p:txBody>
          <a:bodyPr vert="horz" lIns="91440" tIns="45720" rIns="91440" bIns="45720" rtlCol="0">
            <a:normAutofit/>
          </a:bodyPr>
          <a:lstStyle>
            <a:lvl1pPr marL="231775" indent="-231775" algn="l" defTabSz="914400" rtl="0" eaLnBrk="1" latinLnBrk="0" hangingPunct="1">
              <a:spcBef>
                <a:spcPts val="300"/>
              </a:spcBef>
              <a:buClr>
                <a:srgbClr val="006073"/>
              </a:buClr>
              <a:buSzPct val="85000"/>
              <a:buFont typeface="Wingdings" panose="05000000000000000000" pitchFamily="2" charset="2"/>
              <a:buChar char="§"/>
              <a:defRPr sz="2600" kern="1200">
                <a:solidFill>
                  <a:srgbClr val="003D78"/>
                </a:solidFill>
                <a:latin typeface="+mn-lt"/>
                <a:ea typeface="+mn-ea"/>
                <a:cs typeface="+mn-cs"/>
              </a:defRPr>
            </a:lvl1pPr>
            <a:lvl2pPr marL="457200" indent="-225425" algn="l" defTabSz="914400" rtl="0" eaLnBrk="1" latinLnBrk="0" hangingPunct="1">
              <a:spcBef>
                <a:spcPts val="300"/>
              </a:spcBef>
              <a:buClr>
                <a:srgbClr val="006073"/>
              </a:buClr>
              <a:buSzPct val="85000"/>
              <a:buFont typeface="Arial" panose="020B0604020202020204" pitchFamily="34" charset="0"/>
              <a:buChar char="♦"/>
              <a:defRPr sz="2400" kern="1200">
                <a:solidFill>
                  <a:srgbClr val="003D78"/>
                </a:solidFill>
                <a:latin typeface="+mn-lt"/>
                <a:ea typeface="+mn-ea"/>
                <a:cs typeface="+mn-cs"/>
              </a:defRPr>
            </a:lvl2pPr>
            <a:lvl3pPr marL="688975" indent="-231775" algn="l" defTabSz="914400" rtl="0" eaLnBrk="1" latinLnBrk="0" hangingPunct="1">
              <a:spcBef>
                <a:spcPts val="300"/>
              </a:spcBef>
              <a:buClr>
                <a:srgbClr val="006073"/>
              </a:buClr>
              <a:buSzPct val="85000"/>
              <a:buFont typeface="Arial" panose="020B0604020202020204" pitchFamily="34" charset="0"/>
              <a:buChar char="•"/>
              <a:defRPr sz="2000" kern="1200">
                <a:solidFill>
                  <a:srgbClr val="003D78"/>
                </a:solidFill>
                <a:latin typeface="+mn-lt"/>
                <a:ea typeface="+mn-ea"/>
                <a:cs typeface="+mn-cs"/>
              </a:defRPr>
            </a:lvl3pPr>
            <a:lvl4pPr marL="911225" indent="-228600" algn="l" defTabSz="914400" rtl="0" eaLnBrk="1" latinLnBrk="0" hangingPunct="1">
              <a:spcBef>
                <a:spcPts val="300"/>
              </a:spcBef>
              <a:buClr>
                <a:srgbClr val="006073"/>
              </a:buClr>
              <a:buSzPct val="85000"/>
              <a:buFont typeface="Arial" panose="020B0604020202020204" pitchFamily="34" charset="0"/>
              <a:buChar char="–"/>
              <a:defRPr sz="1800" kern="1200">
                <a:solidFill>
                  <a:srgbClr val="003D78"/>
                </a:solidFill>
                <a:latin typeface="+mn-lt"/>
                <a:ea typeface="+mn-ea"/>
                <a:cs typeface="+mn-cs"/>
              </a:defRPr>
            </a:lvl4pPr>
            <a:lvl5pPr marL="1149350" indent="-228600" algn="l" defTabSz="914400" rtl="0" eaLnBrk="1" latinLnBrk="0" hangingPunct="1">
              <a:spcBef>
                <a:spcPts val="300"/>
              </a:spcBef>
              <a:buClr>
                <a:srgbClr val="006073"/>
              </a:buClr>
              <a:buSzPct val="85000"/>
              <a:buFont typeface="Wingdings" panose="05000000000000000000" pitchFamily="2" charset="2"/>
              <a:buChar char="§"/>
              <a:defRPr sz="1800" kern="1200">
                <a:solidFill>
                  <a:srgbClr val="003D78"/>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Wingdings" panose="05000000000000000000" pitchFamily="2" charset="2"/>
              <a:buNone/>
            </a:pPr>
            <a:r>
              <a:rPr lang="en-US" dirty="0"/>
              <a:t>This keeps the airway clear and prevents choking or aspiration if vomiting occurs.</a:t>
            </a:r>
          </a:p>
          <a:p>
            <a:pPr marL="0" indent="0">
              <a:buFont typeface="Wingdings" panose="05000000000000000000" pitchFamily="2" charset="2"/>
              <a:buNone/>
            </a:pPr>
            <a:endParaRPr lang="en-US" dirty="0"/>
          </a:p>
        </p:txBody>
      </p:sp>
      <p:pic>
        <p:nvPicPr>
          <p:cNvPr id="9" name="Picture 8"/>
          <p:cNvPicPr>
            <a:picLocks noChangeAspect="1"/>
          </p:cNvPicPr>
          <p:nvPr/>
        </p:nvPicPr>
        <p:blipFill rotWithShape="1">
          <a:blip r:embed="rId4" cstate="print">
            <a:lum bright="70000" contrast="-70000"/>
            <a:extLst>
              <a:ext uri="{28A0092B-C50C-407E-A947-70E740481C1C}">
                <a14:useLocalDpi xmlns:a14="http://schemas.microsoft.com/office/drawing/2010/main" val="0"/>
              </a:ext>
            </a:extLst>
          </a:blip>
          <a:srcRect l="11189" t="14337" r="12587" b="10139"/>
          <a:stretch/>
        </p:blipFill>
        <p:spPr>
          <a:xfrm>
            <a:off x="417642" y="354478"/>
            <a:ext cx="764911" cy="757894"/>
          </a:xfrm>
          <a:prstGeom prst="rect">
            <a:avLst/>
          </a:prstGeom>
        </p:spPr>
      </p:pic>
    </p:spTree>
    <p:extLst>
      <p:ext uri="{BB962C8B-B14F-4D97-AF65-F5344CB8AC3E}">
        <p14:creationId xmlns:p14="http://schemas.microsoft.com/office/powerpoint/2010/main" val="37354492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
            <a:ext cx="6781800" cy="1143000"/>
          </a:xfrm>
        </p:spPr>
        <p:txBody>
          <a:bodyPr/>
          <a:lstStyle/>
          <a:p>
            <a:r>
              <a:rPr lang="en-US" dirty="0"/>
              <a:t>	Care for the Person</a:t>
            </a:r>
          </a:p>
        </p:txBody>
      </p:sp>
      <p:sp>
        <p:nvSpPr>
          <p:cNvPr id="3" name="Content Placeholder 2"/>
          <p:cNvSpPr>
            <a:spLocks noGrp="1"/>
          </p:cNvSpPr>
          <p:nvPr>
            <p:ph idx="1"/>
          </p:nvPr>
        </p:nvSpPr>
        <p:spPr>
          <a:xfrm>
            <a:off x="409575" y="1395629"/>
            <a:ext cx="8334375" cy="3429000"/>
          </a:xfrm>
        </p:spPr>
        <p:txBody>
          <a:bodyPr>
            <a:normAutofit/>
          </a:bodyPr>
          <a:lstStyle/>
          <a:p>
            <a:pPr marL="0" indent="0">
              <a:spcAft>
                <a:spcPts val="600"/>
              </a:spcAft>
              <a:buNone/>
            </a:pPr>
            <a:r>
              <a:rPr lang="en-US" b="1" dirty="0"/>
              <a:t>After receiving naloxone, a person may:</a:t>
            </a:r>
          </a:p>
          <a:p>
            <a:pPr marL="342900" indent="-342900">
              <a:spcAft>
                <a:spcPts val="600"/>
              </a:spcAft>
              <a:buFont typeface="Arial" panose="020B0604020202020204" pitchFamily="34" charset="0"/>
              <a:buChar char="•"/>
            </a:pPr>
            <a:r>
              <a:rPr lang="en-US" sz="2400" dirty="0">
                <a:solidFill>
                  <a:srgbClr val="585858"/>
                </a:solidFill>
              </a:rPr>
              <a:t>Feel physically ill or vomit.</a:t>
            </a:r>
          </a:p>
          <a:p>
            <a:pPr marL="342900" indent="-342900">
              <a:spcAft>
                <a:spcPts val="600"/>
              </a:spcAft>
              <a:buFont typeface="Arial" panose="020B0604020202020204" pitchFamily="34" charset="0"/>
              <a:buChar char="•"/>
            </a:pPr>
            <a:r>
              <a:rPr lang="en-US" sz="2400" dirty="0">
                <a:solidFill>
                  <a:srgbClr val="585858"/>
                </a:solidFill>
              </a:rPr>
              <a:t>Feel withdrawal symptoms (unpleasant but not life‐threatening).</a:t>
            </a:r>
          </a:p>
          <a:p>
            <a:pPr marL="342900" indent="-342900">
              <a:spcAft>
                <a:spcPts val="600"/>
              </a:spcAft>
              <a:buFont typeface="Arial" panose="020B0604020202020204" pitchFamily="34" charset="0"/>
              <a:buChar char="•"/>
            </a:pPr>
            <a:r>
              <a:rPr lang="en-US" sz="2400" dirty="0">
                <a:solidFill>
                  <a:srgbClr val="585858"/>
                </a:solidFill>
              </a:rPr>
              <a:t>Become agitated and upset.</a:t>
            </a:r>
          </a:p>
          <a:p>
            <a:pPr marL="342900" indent="-342900">
              <a:spcAft>
                <a:spcPts val="600"/>
              </a:spcAft>
              <a:buFont typeface="Arial" panose="020B0604020202020204" pitchFamily="34" charset="0"/>
              <a:buChar char="•"/>
            </a:pPr>
            <a:r>
              <a:rPr lang="en-US" sz="2400" dirty="0">
                <a:solidFill>
                  <a:srgbClr val="585858"/>
                </a:solidFill>
              </a:rPr>
              <a:t>Have a seizure (this is rare).</a:t>
            </a:r>
          </a:p>
          <a:p>
            <a:pPr marL="342900" indent="-342900">
              <a:spcAft>
                <a:spcPts val="600"/>
              </a:spcAft>
              <a:buFont typeface="Arial" panose="020B0604020202020204" pitchFamily="34" charset="0"/>
              <a:buChar char="•"/>
            </a:pPr>
            <a:r>
              <a:rPr lang="en-US" sz="2400" dirty="0">
                <a:solidFill>
                  <a:srgbClr val="585858"/>
                </a:solidFill>
              </a:rPr>
              <a:t>Overdose again.		</a:t>
            </a:r>
          </a:p>
        </p:txBody>
      </p:sp>
      <p:sp>
        <p:nvSpPr>
          <p:cNvPr id="5" name="Oval 4"/>
          <p:cNvSpPr/>
          <p:nvPr/>
        </p:nvSpPr>
        <p:spPr>
          <a:xfrm>
            <a:off x="304798" y="278607"/>
            <a:ext cx="990601" cy="9096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8163" t="12500" r="10204" b="9949"/>
          <a:stretch/>
        </p:blipFill>
        <p:spPr>
          <a:xfrm>
            <a:off x="409575" y="371475"/>
            <a:ext cx="762000" cy="723900"/>
          </a:xfrm>
          <a:prstGeom prst="rect">
            <a:avLst/>
          </a:prstGeom>
        </p:spPr>
      </p:pic>
    </p:spTree>
    <p:extLst>
      <p:ext uri="{BB962C8B-B14F-4D97-AF65-F5344CB8AC3E}">
        <p14:creationId xmlns:p14="http://schemas.microsoft.com/office/powerpoint/2010/main" val="24400904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
            <a:ext cx="6781800" cy="1143000"/>
          </a:xfrm>
        </p:spPr>
        <p:txBody>
          <a:bodyPr/>
          <a:lstStyle/>
          <a:p>
            <a:r>
              <a:rPr lang="en-US" dirty="0"/>
              <a:t>	Care for the Person</a:t>
            </a:r>
          </a:p>
        </p:txBody>
      </p:sp>
      <p:sp>
        <p:nvSpPr>
          <p:cNvPr id="3" name="Content Placeholder 2"/>
          <p:cNvSpPr>
            <a:spLocks noGrp="1"/>
          </p:cNvSpPr>
          <p:nvPr>
            <p:ph idx="1"/>
          </p:nvPr>
        </p:nvSpPr>
        <p:spPr>
          <a:xfrm>
            <a:off x="457200" y="1289304"/>
            <a:ext cx="7470930" cy="3429000"/>
          </a:xfrm>
        </p:spPr>
        <p:txBody>
          <a:bodyPr>
            <a:noAutofit/>
          </a:bodyPr>
          <a:lstStyle/>
          <a:p>
            <a:pPr>
              <a:spcAft>
                <a:spcPts val="600"/>
              </a:spcAft>
            </a:pPr>
            <a:r>
              <a:rPr lang="en-US" b="1" dirty="0"/>
              <a:t>Stay</a:t>
            </a:r>
            <a:r>
              <a:rPr lang="en-US" dirty="0"/>
              <a:t> with the person until medical help arrives.</a:t>
            </a:r>
          </a:p>
          <a:p>
            <a:pPr>
              <a:spcAft>
                <a:spcPts val="600"/>
              </a:spcAft>
            </a:pPr>
            <a:r>
              <a:rPr lang="en-US" dirty="0"/>
              <a:t>Put the person in the </a:t>
            </a:r>
            <a:r>
              <a:rPr lang="en-US" b="1" dirty="0"/>
              <a:t>recovery position</a:t>
            </a:r>
            <a:r>
              <a:rPr lang="en-US" dirty="0"/>
              <a:t>.</a:t>
            </a:r>
          </a:p>
          <a:p>
            <a:pPr>
              <a:spcAft>
                <a:spcPts val="600"/>
              </a:spcAft>
            </a:pPr>
            <a:r>
              <a:rPr lang="en-US" dirty="0"/>
              <a:t>Keep the person </a:t>
            </a:r>
            <a:r>
              <a:rPr lang="en-US" b="1" dirty="0"/>
              <a:t>calm</a:t>
            </a:r>
            <a:r>
              <a:rPr lang="en-US" dirty="0"/>
              <a:t>.</a:t>
            </a:r>
          </a:p>
          <a:p>
            <a:pPr>
              <a:spcAft>
                <a:spcPts val="600"/>
              </a:spcAft>
            </a:pPr>
            <a:r>
              <a:rPr lang="en-US" dirty="0"/>
              <a:t>Encourage the person </a:t>
            </a:r>
            <a:r>
              <a:rPr lang="en-US" b="1" dirty="0"/>
              <a:t>not</a:t>
            </a:r>
            <a:r>
              <a:rPr lang="en-US" dirty="0"/>
              <a:t> to take more </a:t>
            </a:r>
            <a:br>
              <a:rPr lang="en-US" dirty="0"/>
            </a:br>
            <a:r>
              <a:rPr lang="en-US" dirty="0"/>
              <a:t>opioids.</a:t>
            </a:r>
          </a:p>
          <a:p>
            <a:pPr>
              <a:spcAft>
                <a:spcPts val="600"/>
              </a:spcAft>
            </a:pPr>
            <a:r>
              <a:rPr lang="en-US" dirty="0"/>
              <a:t>If overdose happens again, give another </a:t>
            </a:r>
            <a:br>
              <a:rPr lang="en-US" dirty="0"/>
            </a:br>
            <a:r>
              <a:rPr lang="en-US" dirty="0"/>
              <a:t>dose of naloxone</a:t>
            </a:r>
            <a:r>
              <a:rPr lang="en-US" sz="2800" dirty="0"/>
              <a:t>.</a:t>
            </a:r>
          </a:p>
        </p:txBody>
      </p:sp>
      <p:sp>
        <p:nvSpPr>
          <p:cNvPr id="5" name="Oval 4"/>
          <p:cNvSpPr/>
          <p:nvPr/>
        </p:nvSpPr>
        <p:spPr>
          <a:xfrm>
            <a:off x="304798" y="278607"/>
            <a:ext cx="990601" cy="9096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8163" t="12500" r="10204" b="9949"/>
          <a:stretch/>
        </p:blipFill>
        <p:spPr>
          <a:xfrm>
            <a:off x="409575" y="371475"/>
            <a:ext cx="762000" cy="723900"/>
          </a:xfrm>
          <a:prstGeom prst="rect">
            <a:avLst/>
          </a:prstGeom>
        </p:spPr>
      </p:pic>
      <p:pic>
        <p:nvPicPr>
          <p:cNvPr id="4" name="Picture 3"/>
          <p:cNvPicPr>
            <a:picLocks noChangeAspect="1"/>
          </p:cNvPicPr>
          <p:nvPr/>
        </p:nvPicPr>
        <p:blipFill rotWithShape="1">
          <a:blip r:embed="rId4" cstate="print">
            <a:extLst>
              <a:ext uri="{28A0092B-C50C-407E-A947-70E740481C1C}">
                <a14:useLocalDpi xmlns:a14="http://schemas.microsoft.com/office/drawing/2010/main" val="0"/>
              </a:ext>
            </a:extLst>
          </a:blip>
          <a:srcRect l="27643" t="17886" r="29268" b="12914"/>
          <a:stretch/>
        </p:blipFill>
        <p:spPr>
          <a:xfrm rot="573514">
            <a:off x="6997582" y="1169565"/>
            <a:ext cx="1861097" cy="3475397"/>
          </a:xfrm>
          <a:prstGeom prst="rect">
            <a:avLst/>
          </a:prstGeom>
        </p:spPr>
      </p:pic>
    </p:spTree>
    <p:extLst>
      <p:ext uri="{BB962C8B-B14F-4D97-AF65-F5344CB8AC3E}">
        <p14:creationId xmlns:p14="http://schemas.microsoft.com/office/powerpoint/2010/main" val="26676540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7105" y="17868"/>
            <a:ext cx="7806895" cy="1143000"/>
          </a:xfrm>
        </p:spPr>
        <p:txBody>
          <a:bodyPr>
            <a:noAutofit/>
          </a:bodyPr>
          <a:lstStyle/>
          <a:p>
            <a:r>
              <a:rPr lang="en-US" dirty="0"/>
              <a:t>Help is Available</a:t>
            </a:r>
          </a:p>
        </p:txBody>
      </p:sp>
      <p:sp>
        <p:nvSpPr>
          <p:cNvPr id="3" name="Content Placeholder 2"/>
          <p:cNvSpPr>
            <a:spLocks noGrp="1"/>
          </p:cNvSpPr>
          <p:nvPr>
            <p:ph idx="1"/>
          </p:nvPr>
        </p:nvSpPr>
        <p:spPr>
          <a:xfrm>
            <a:off x="609600" y="2262187"/>
            <a:ext cx="4601689" cy="2105026"/>
          </a:xfrm>
        </p:spPr>
        <p:txBody>
          <a:bodyPr>
            <a:normAutofit/>
          </a:bodyPr>
          <a:lstStyle/>
          <a:p>
            <a:pPr marL="0" indent="0">
              <a:spcAft>
                <a:spcPts val="600"/>
              </a:spcAft>
              <a:buNone/>
            </a:pPr>
            <a:r>
              <a:rPr lang="en-US" sz="2400" b="1" dirty="0">
                <a:solidFill>
                  <a:srgbClr val="585858"/>
                </a:solidFill>
              </a:rPr>
              <a:t>Wisconsin Addiction Recovery Helpline </a:t>
            </a:r>
          </a:p>
          <a:p>
            <a:pPr marL="225425" lvl="1" indent="0">
              <a:spcAft>
                <a:spcPts val="600"/>
              </a:spcAft>
              <a:buNone/>
            </a:pPr>
            <a:r>
              <a:rPr lang="en-US" sz="2200" dirty="0">
                <a:solidFill>
                  <a:srgbClr val="585858"/>
                </a:solidFill>
              </a:rPr>
              <a:t>Call: 211</a:t>
            </a:r>
          </a:p>
          <a:p>
            <a:pPr marL="225425" lvl="1" indent="0">
              <a:spcAft>
                <a:spcPts val="600"/>
              </a:spcAft>
              <a:buNone/>
            </a:pPr>
            <a:r>
              <a:rPr lang="en-US" sz="2200" dirty="0">
                <a:solidFill>
                  <a:srgbClr val="585858"/>
                </a:solidFill>
              </a:rPr>
              <a:t>Visit: addictionhelpwi.org  </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05297" y="1917533"/>
            <a:ext cx="4276727" cy="2854492"/>
          </a:xfrm>
          <a:prstGeom prst="rect">
            <a:avLst/>
          </a:prstGeom>
        </p:spPr>
      </p:pic>
      <p:sp>
        <p:nvSpPr>
          <p:cNvPr id="6" name="Content Placeholder 2"/>
          <p:cNvSpPr txBox="1">
            <a:spLocks/>
          </p:cNvSpPr>
          <p:nvPr/>
        </p:nvSpPr>
        <p:spPr>
          <a:xfrm>
            <a:off x="617220" y="1341843"/>
            <a:ext cx="8526780" cy="775715"/>
          </a:xfrm>
          <a:prstGeom prst="rect">
            <a:avLst/>
          </a:prstGeom>
        </p:spPr>
        <p:txBody>
          <a:bodyPr vert="horz" lIns="91440" tIns="45720" rIns="91440" bIns="45720" rtlCol="0">
            <a:noAutofit/>
          </a:bodyPr>
          <a:lstStyle>
            <a:lvl1pPr marL="231775" indent="-231775" algn="l" defTabSz="914400" rtl="0" eaLnBrk="1" latinLnBrk="0" hangingPunct="1">
              <a:spcBef>
                <a:spcPts val="300"/>
              </a:spcBef>
              <a:buClr>
                <a:srgbClr val="006073"/>
              </a:buClr>
              <a:buSzPct val="85000"/>
              <a:buFont typeface="Wingdings" panose="05000000000000000000" pitchFamily="2" charset="2"/>
              <a:buChar char="§"/>
              <a:defRPr sz="2600" kern="1200">
                <a:solidFill>
                  <a:srgbClr val="003D78"/>
                </a:solidFill>
                <a:latin typeface="+mn-lt"/>
                <a:ea typeface="+mn-ea"/>
                <a:cs typeface="+mn-cs"/>
              </a:defRPr>
            </a:lvl1pPr>
            <a:lvl2pPr marL="457200" indent="-225425" algn="l" defTabSz="914400" rtl="0" eaLnBrk="1" latinLnBrk="0" hangingPunct="1">
              <a:spcBef>
                <a:spcPts val="300"/>
              </a:spcBef>
              <a:buClr>
                <a:srgbClr val="006073"/>
              </a:buClr>
              <a:buSzPct val="85000"/>
              <a:buFont typeface="Arial" panose="020B0604020202020204" pitchFamily="34" charset="0"/>
              <a:buChar char="♦"/>
              <a:defRPr sz="2400" kern="1200">
                <a:solidFill>
                  <a:srgbClr val="003D78"/>
                </a:solidFill>
                <a:latin typeface="+mn-lt"/>
                <a:ea typeface="+mn-ea"/>
                <a:cs typeface="+mn-cs"/>
              </a:defRPr>
            </a:lvl2pPr>
            <a:lvl3pPr marL="688975" indent="-231775" algn="l" defTabSz="914400" rtl="0" eaLnBrk="1" latinLnBrk="0" hangingPunct="1">
              <a:spcBef>
                <a:spcPts val="300"/>
              </a:spcBef>
              <a:buClr>
                <a:srgbClr val="006073"/>
              </a:buClr>
              <a:buSzPct val="85000"/>
              <a:buFont typeface="Arial" panose="020B0604020202020204" pitchFamily="34" charset="0"/>
              <a:buChar char="•"/>
              <a:defRPr sz="2000" kern="1200">
                <a:solidFill>
                  <a:srgbClr val="003D78"/>
                </a:solidFill>
                <a:latin typeface="+mn-lt"/>
                <a:ea typeface="+mn-ea"/>
                <a:cs typeface="+mn-cs"/>
              </a:defRPr>
            </a:lvl3pPr>
            <a:lvl4pPr marL="911225" indent="-228600" algn="l" defTabSz="914400" rtl="0" eaLnBrk="1" latinLnBrk="0" hangingPunct="1">
              <a:spcBef>
                <a:spcPts val="300"/>
              </a:spcBef>
              <a:buClr>
                <a:srgbClr val="006073"/>
              </a:buClr>
              <a:buSzPct val="85000"/>
              <a:buFont typeface="Arial" panose="020B0604020202020204" pitchFamily="34" charset="0"/>
              <a:buChar char="–"/>
              <a:defRPr sz="1800" kern="1200">
                <a:solidFill>
                  <a:srgbClr val="003D78"/>
                </a:solidFill>
                <a:latin typeface="+mn-lt"/>
                <a:ea typeface="+mn-ea"/>
                <a:cs typeface="+mn-cs"/>
              </a:defRPr>
            </a:lvl4pPr>
            <a:lvl5pPr marL="1149350" indent="-228600" algn="l" defTabSz="914400" rtl="0" eaLnBrk="1" latinLnBrk="0" hangingPunct="1">
              <a:spcBef>
                <a:spcPts val="300"/>
              </a:spcBef>
              <a:buClr>
                <a:srgbClr val="006073"/>
              </a:buClr>
              <a:buSzPct val="85000"/>
              <a:buFont typeface="Wingdings" panose="05000000000000000000" pitchFamily="2" charset="2"/>
              <a:buChar char="§"/>
              <a:defRPr sz="1800" kern="1200">
                <a:solidFill>
                  <a:srgbClr val="003D78"/>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Aft>
                <a:spcPts val="600"/>
              </a:spcAft>
              <a:buNone/>
            </a:pPr>
            <a:r>
              <a:rPr lang="en-US" dirty="0"/>
              <a:t>Share resources regarding treatment and recovery services. </a:t>
            </a:r>
          </a:p>
        </p:txBody>
      </p:sp>
      <p:sp>
        <p:nvSpPr>
          <p:cNvPr id="7" name="Oval 6"/>
          <p:cNvSpPr/>
          <p:nvPr/>
        </p:nvSpPr>
        <p:spPr>
          <a:xfrm>
            <a:off x="186484" y="196267"/>
            <a:ext cx="990601" cy="9096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rotWithShape="1">
          <a:blip r:embed="rId4" cstate="print">
            <a:lum bright="70000" contrast="-70000"/>
            <a:extLst>
              <a:ext uri="{28A0092B-C50C-407E-A947-70E740481C1C}">
                <a14:useLocalDpi xmlns:a14="http://schemas.microsoft.com/office/drawing/2010/main" val="0"/>
              </a:ext>
            </a:extLst>
          </a:blip>
          <a:srcRect l="8163" t="12500" r="10204" b="9949"/>
          <a:stretch/>
        </p:blipFill>
        <p:spPr>
          <a:xfrm>
            <a:off x="304798" y="371475"/>
            <a:ext cx="762000" cy="723900"/>
          </a:xfrm>
          <a:prstGeom prst="rect">
            <a:avLst/>
          </a:prstGeom>
        </p:spPr>
      </p:pic>
      <p:sp>
        <p:nvSpPr>
          <p:cNvPr id="5" name="Rectangle 4"/>
          <p:cNvSpPr/>
          <p:nvPr/>
        </p:nvSpPr>
        <p:spPr>
          <a:xfrm>
            <a:off x="7267575" y="4143375"/>
            <a:ext cx="1419225" cy="6286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62993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809750"/>
            <a:ext cx="8229600" cy="1143000"/>
          </a:xfrm>
        </p:spPr>
        <p:txBody>
          <a:bodyPr>
            <a:normAutofit fontScale="90000"/>
          </a:bodyPr>
          <a:lstStyle/>
          <a:p>
            <a:r>
              <a:rPr lang="en-US" sz="2200" dirty="0"/>
              <a:t>Section A</a:t>
            </a:r>
            <a:br>
              <a:rPr lang="en-US" sz="5400" dirty="0"/>
            </a:br>
            <a:r>
              <a:rPr lang="en-US" sz="6000" dirty="0"/>
              <a:t>What is an opioid?</a:t>
            </a:r>
          </a:p>
        </p:txBody>
      </p:sp>
    </p:spTree>
    <p:extLst>
      <p:ext uri="{BB962C8B-B14F-4D97-AF65-F5344CB8AC3E}">
        <p14:creationId xmlns:p14="http://schemas.microsoft.com/office/powerpoint/2010/main" val="3205772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Visual of the Process</a:t>
            </a:r>
          </a:p>
        </p:txBody>
      </p:sp>
      <p:sp>
        <p:nvSpPr>
          <p:cNvPr id="5" name="Content Placeholder 4"/>
          <p:cNvSpPr>
            <a:spLocks noGrp="1"/>
          </p:cNvSpPr>
          <p:nvPr>
            <p:ph idx="1"/>
          </p:nvPr>
        </p:nvSpPr>
        <p:spPr/>
        <p:txBody>
          <a:bodyPr/>
          <a:lstStyle/>
          <a:p>
            <a:r>
              <a:rPr lang="en-US" dirty="0">
                <a:hlinkClick r:id="rId2"/>
              </a:rPr>
              <a:t>https://youtu.be/t9Q9JHjz2bQ</a:t>
            </a:r>
            <a:endParaRPr lang="en-US" dirty="0"/>
          </a:p>
        </p:txBody>
      </p:sp>
    </p:spTree>
    <p:extLst>
      <p:ext uri="{BB962C8B-B14F-4D97-AF65-F5344CB8AC3E}">
        <p14:creationId xmlns:p14="http://schemas.microsoft.com/office/powerpoint/2010/main" val="20455072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Additional Resources </a:t>
            </a:r>
          </a:p>
        </p:txBody>
      </p:sp>
      <p:sp>
        <p:nvSpPr>
          <p:cNvPr id="3" name="Content Placeholder 2"/>
          <p:cNvSpPr>
            <a:spLocks noGrp="1"/>
          </p:cNvSpPr>
          <p:nvPr>
            <p:ph idx="1"/>
          </p:nvPr>
        </p:nvSpPr>
        <p:spPr>
          <a:xfrm>
            <a:off x="457200" y="1238250"/>
            <a:ext cx="8534400" cy="3480054"/>
          </a:xfrm>
        </p:spPr>
        <p:txBody>
          <a:bodyPr>
            <a:normAutofit lnSpcReduction="10000"/>
          </a:bodyPr>
          <a:lstStyle/>
          <a:p>
            <a:pPr marL="0" indent="0">
              <a:spcAft>
                <a:spcPts val="600"/>
              </a:spcAft>
              <a:buNone/>
            </a:pPr>
            <a:r>
              <a:rPr lang="en-US" b="1" dirty="0"/>
              <a:t>Wisconsin Department of Health Services </a:t>
            </a:r>
            <a:r>
              <a:rPr lang="en-US" sz="2200" dirty="0">
                <a:solidFill>
                  <a:srgbClr val="585858"/>
                </a:solidFill>
                <a:hlinkClick r:id="rId3"/>
              </a:rPr>
              <a:t>https://www.dhs.wisconsin.gov/opioids/index.htm</a:t>
            </a:r>
            <a:endParaRPr lang="en-US" sz="2200" dirty="0">
              <a:solidFill>
                <a:srgbClr val="585858"/>
              </a:solidFill>
            </a:endParaRPr>
          </a:p>
          <a:p>
            <a:pPr marL="0" indent="0">
              <a:spcAft>
                <a:spcPts val="600"/>
              </a:spcAft>
              <a:buNone/>
            </a:pPr>
            <a:r>
              <a:rPr lang="en-US" sz="2200" u="sng" dirty="0">
                <a:hlinkClick r:id="rId4"/>
              </a:rPr>
              <a:t>https://www.dhs.wisconsin.gov/opioids/naloxone-faq.htm</a:t>
            </a:r>
            <a:endParaRPr lang="en-US" sz="2200" u="sng" dirty="0"/>
          </a:p>
          <a:p>
            <a:pPr marL="0" indent="0">
              <a:spcAft>
                <a:spcPts val="600"/>
              </a:spcAft>
              <a:buNone/>
            </a:pPr>
            <a:r>
              <a:rPr lang="en-US" sz="2400" dirty="0">
                <a:hlinkClick r:id="rId5"/>
              </a:rPr>
              <a:t>https://www.dhs.wisconsin.gov/opioids/narcan-direct.htm</a:t>
            </a:r>
            <a:endParaRPr lang="en-US" sz="2400" dirty="0"/>
          </a:p>
          <a:p>
            <a:pPr marL="0" indent="0">
              <a:spcAft>
                <a:spcPts val="600"/>
              </a:spcAft>
              <a:buNone/>
            </a:pPr>
            <a:r>
              <a:rPr lang="en-US" b="1" dirty="0"/>
              <a:t>Harm Reduction Coalition </a:t>
            </a:r>
            <a:r>
              <a:rPr lang="en-US" sz="2200" dirty="0">
                <a:solidFill>
                  <a:srgbClr val="585858"/>
                </a:solidFill>
                <a:hlinkClick r:id="rId6"/>
              </a:rPr>
              <a:t>https://harmreduction.org/?s=overdose+prevention+best+practices</a:t>
            </a:r>
            <a:endParaRPr lang="en-US" sz="2200" dirty="0">
              <a:solidFill>
                <a:srgbClr val="585858"/>
              </a:solidFill>
            </a:endParaRPr>
          </a:p>
          <a:p>
            <a:pPr marL="0" indent="0">
              <a:spcAft>
                <a:spcPts val="600"/>
              </a:spcAft>
              <a:buNone/>
            </a:pPr>
            <a:r>
              <a:rPr lang="en-US" b="1" dirty="0"/>
              <a:t>Prescribetoprevent.org</a:t>
            </a:r>
            <a:r>
              <a:rPr lang="en-US" sz="2400" dirty="0"/>
              <a:t> </a:t>
            </a:r>
            <a:br>
              <a:rPr lang="en-US" sz="2400" dirty="0"/>
            </a:br>
            <a:r>
              <a:rPr lang="en-US" sz="2200" dirty="0">
                <a:solidFill>
                  <a:srgbClr val="585858"/>
                </a:solidFill>
                <a:hlinkClick r:id="rId7"/>
              </a:rPr>
              <a:t>https://prescribetoprevent.org/</a:t>
            </a:r>
            <a:endParaRPr lang="en-US" sz="2200" dirty="0">
              <a:solidFill>
                <a:srgbClr val="585858"/>
              </a:solidFill>
            </a:endParaRPr>
          </a:p>
          <a:p>
            <a:endParaRPr lang="en-US" dirty="0"/>
          </a:p>
        </p:txBody>
      </p:sp>
    </p:spTree>
    <p:extLst>
      <p:ext uri="{BB962C8B-B14F-4D97-AF65-F5344CB8AC3E}">
        <p14:creationId xmlns:p14="http://schemas.microsoft.com/office/powerpoint/2010/main" val="8707238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6"/>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67480" y="1212004"/>
            <a:ext cx="2675769" cy="356954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a:bodyPr>
          <a:lstStyle/>
          <a:p>
            <a:r>
              <a:rPr lang="en-US" dirty="0"/>
              <a:t>Contact</a:t>
            </a:r>
          </a:p>
        </p:txBody>
      </p:sp>
      <p:sp>
        <p:nvSpPr>
          <p:cNvPr id="3" name="TextBox 2"/>
          <p:cNvSpPr txBox="1"/>
          <p:nvPr/>
        </p:nvSpPr>
        <p:spPr>
          <a:xfrm>
            <a:off x="3467100" y="1149013"/>
            <a:ext cx="5438775" cy="2000548"/>
          </a:xfrm>
          <a:prstGeom prst="rect">
            <a:avLst/>
          </a:prstGeom>
          <a:noFill/>
        </p:spPr>
        <p:txBody>
          <a:bodyPr wrap="square" rtlCol="0">
            <a:spAutoFit/>
          </a:bodyPr>
          <a:lstStyle/>
          <a:p>
            <a:r>
              <a:rPr lang="en-US" sz="2600" b="1" dirty="0"/>
              <a:t>Walworth County Drug and Alcohol Coalition</a:t>
            </a:r>
          </a:p>
          <a:p>
            <a:r>
              <a:rPr lang="en-US" sz="2400" dirty="0" err="1">
                <a:solidFill>
                  <a:srgbClr val="585858"/>
                </a:solidFill>
              </a:rPr>
              <a:t>Walco</a:t>
            </a:r>
            <a:r>
              <a:rPr lang="en-US" sz="2400" dirty="0">
                <a:solidFill>
                  <a:srgbClr val="585858"/>
                </a:solidFill>
              </a:rPr>
              <a:t> DAC</a:t>
            </a:r>
          </a:p>
          <a:p>
            <a:r>
              <a:rPr lang="en-US" sz="2400" dirty="0" err="1">
                <a:solidFill>
                  <a:srgbClr val="585858"/>
                </a:solidFill>
              </a:rPr>
              <a:t>walcodac@gmail.com</a:t>
            </a:r>
            <a:endParaRPr lang="en-US" sz="2400" dirty="0">
              <a:solidFill>
                <a:srgbClr val="585858"/>
              </a:solidFill>
            </a:endParaRPr>
          </a:p>
          <a:p>
            <a:r>
              <a:rPr lang="en-US" sz="2400" dirty="0" err="1">
                <a:solidFill>
                  <a:srgbClr val="585858"/>
                </a:solidFill>
              </a:rPr>
              <a:t>www.walcodac.com</a:t>
            </a:r>
            <a:endParaRPr lang="en-US" sz="2400" dirty="0">
              <a:solidFill>
                <a:srgbClr val="585858"/>
              </a:solidFill>
            </a:endParaRPr>
          </a:p>
        </p:txBody>
      </p:sp>
      <p:pic>
        <p:nvPicPr>
          <p:cNvPr id="5" name="Picture 4">
            <a:extLst>
              <a:ext uri="{FF2B5EF4-FFF2-40B4-BE49-F238E27FC236}">
                <a16:creationId xmlns:a16="http://schemas.microsoft.com/office/drawing/2014/main" id="{9D9A5909-0411-B84E-99F9-32AB6BB90BE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30692" y="3214875"/>
            <a:ext cx="1917423" cy="1559223"/>
          </a:xfrm>
          <a:prstGeom prst="rect">
            <a:avLst/>
          </a:prstGeom>
        </p:spPr>
      </p:pic>
    </p:spTree>
    <p:extLst>
      <p:ext uri="{BB962C8B-B14F-4D97-AF65-F5344CB8AC3E}">
        <p14:creationId xmlns:p14="http://schemas.microsoft.com/office/powerpoint/2010/main" val="46624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Opioids</a:t>
            </a:r>
          </a:p>
        </p:txBody>
      </p:sp>
      <p:sp>
        <p:nvSpPr>
          <p:cNvPr id="3" name="Content Placeholder 2"/>
          <p:cNvSpPr>
            <a:spLocks noGrp="1"/>
          </p:cNvSpPr>
          <p:nvPr>
            <p:ph idx="1"/>
          </p:nvPr>
        </p:nvSpPr>
        <p:spPr>
          <a:xfrm>
            <a:off x="457201" y="1289304"/>
            <a:ext cx="8205536" cy="3429000"/>
          </a:xfrm>
        </p:spPr>
        <p:txBody>
          <a:bodyPr>
            <a:normAutofit lnSpcReduction="10000"/>
          </a:bodyPr>
          <a:lstStyle/>
          <a:p>
            <a:pPr marL="0" indent="0">
              <a:lnSpc>
                <a:spcPct val="110000"/>
              </a:lnSpc>
              <a:spcBef>
                <a:spcPts val="0"/>
              </a:spcBef>
              <a:spcAft>
                <a:spcPts val="600"/>
              </a:spcAft>
              <a:buNone/>
            </a:pPr>
            <a:r>
              <a:rPr lang="en-US" dirty="0"/>
              <a:t>An opioid is any drug that contains opium (or its derivative).</a:t>
            </a:r>
          </a:p>
          <a:p>
            <a:pPr marL="0" indent="0">
              <a:spcAft>
                <a:spcPts val="600"/>
              </a:spcAft>
              <a:buNone/>
            </a:pPr>
            <a:endParaRPr lang="en-US" sz="1200" dirty="0"/>
          </a:p>
          <a:p>
            <a:pPr marL="0" indent="0">
              <a:spcAft>
                <a:spcPts val="600"/>
              </a:spcAft>
              <a:buNone/>
            </a:pPr>
            <a:r>
              <a:rPr lang="en-US" dirty="0"/>
              <a:t>Opioids can be:</a:t>
            </a:r>
          </a:p>
          <a:p>
            <a:pPr marL="342900" indent="-342900">
              <a:spcAft>
                <a:spcPts val="600"/>
              </a:spcAft>
              <a:buFont typeface="Arial" panose="020B0604020202020204" pitchFamily="34" charset="0"/>
              <a:buChar char="•"/>
            </a:pPr>
            <a:r>
              <a:rPr lang="en-US" sz="2400" dirty="0">
                <a:solidFill>
                  <a:srgbClr val="585858"/>
                </a:solidFill>
              </a:rPr>
              <a:t>Natural or synthetic.</a:t>
            </a:r>
          </a:p>
          <a:p>
            <a:pPr marL="342900" indent="-342900">
              <a:spcAft>
                <a:spcPts val="600"/>
              </a:spcAft>
              <a:buFont typeface="Arial" panose="020B0604020202020204" pitchFamily="34" charset="0"/>
              <a:buChar char="•"/>
            </a:pPr>
            <a:r>
              <a:rPr lang="en-US" sz="2400" dirty="0">
                <a:solidFill>
                  <a:srgbClr val="585858"/>
                </a:solidFill>
              </a:rPr>
              <a:t>Prescription medications or illegal drugs.</a:t>
            </a:r>
          </a:p>
          <a:p>
            <a:pPr marL="342900" indent="-342900">
              <a:spcAft>
                <a:spcPts val="600"/>
              </a:spcAft>
              <a:buFont typeface="Arial" panose="020B0604020202020204" pitchFamily="34" charset="0"/>
              <a:buChar char="•"/>
            </a:pPr>
            <a:r>
              <a:rPr lang="en-US" sz="2400" dirty="0">
                <a:solidFill>
                  <a:srgbClr val="585858"/>
                </a:solidFill>
              </a:rPr>
              <a:t>Pills, capsules, powder, dermal patches, or liquid.</a:t>
            </a:r>
          </a:p>
          <a:p>
            <a:pPr marL="342900" indent="-342900">
              <a:spcAft>
                <a:spcPts val="600"/>
              </a:spcAft>
              <a:buFont typeface="Arial" panose="020B0604020202020204" pitchFamily="34" charset="0"/>
              <a:buChar char="•"/>
            </a:pPr>
            <a:r>
              <a:rPr lang="en-US" sz="2400" dirty="0">
                <a:solidFill>
                  <a:srgbClr val="585858"/>
                </a:solidFill>
              </a:rPr>
              <a:t>Swallowed, smoked, snorted, or injected.</a:t>
            </a:r>
          </a:p>
        </p:txBody>
      </p:sp>
    </p:spTree>
    <p:extLst>
      <p:ext uri="{BB962C8B-B14F-4D97-AF65-F5344CB8AC3E}">
        <p14:creationId xmlns:p14="http://schemas.microsoft.com/office/powerpoint/2010/main" val="987387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About Opioids</a:t>
            </a:r>
          </a:p>
        </p:txBody>
      </p:sp>
      <p:sp>
        <p:nvSpPr>
          <p:cNvPr id="3" name="Content Placeholder 2"/>
          <p:cNvSpPr>
            <a:spLocks noGrp="1"/>
          </p:cNvSpPr>
          <p:nvPr>
            <p:ph idx="1"/>
          </p:nvPr>
        </p:nvSpPr>
        <p:spPr/>
        <p:txBody>
          <a:bodyPr>
            <a:noAutofit/>
          </a:bodyPr>
          <a:lstStyle/>
          <a:p>
            <a:pPr marL="0" indent="0">
              <a:spcAft>
                <a:spcPts val="600"/>
              </a:spcAft>
              <a:buNone/>
            </a:pPr>
            <a:r>
              <a:rPr lang="en-US" dirty="0"/>
              <a:t>Opioids:</a:t>
            </a:r>
          </a:p>
          <a:p>
            <a:pPr marL="342900" indent="-342900">
              <a:spcAft>
                <a:spcPts val="600"/>
              </a:spcAft>
              <a:buFont typeface="Arial" panose="020B0604020202020204" pitchFamily="34" charset="0"/>
              <a:buChar char="•"/>
            </a:pPr>
            <a:r>
              <a:rPr lang="en-US" sz="2400" dirty="0">
                <a:solidFill>
                  <a:srgbClr val="585858"/>
                </a:solidFill>
              </a:rPr>
              <a:t>Manage pain, suppress coughs, and treat opioid use disorder (addictions).</a:t>
            </a:r>
          </a:p>
          <a:p>
            <a:pPr marL="342900" indent="-342900">
              <a:spcAft>
                <a:spcPts val="600"/>
              </a:spcAft>
              <a:buFont typeface="Arial" panose="020B0604020202020204" pitchFamily="34" charset="0"/>
              <a:buChar char="•"/>
            </a:pPr>
            <a:r>
              <a:rPr lang="en-US" sz="2400" dirty="0">
                <a:solidFill>
                  <a:srgbClr val="585858"/>
                </a:solidFill>
              </a:rPr>
              <a:t>Cause feelings of euphoria, contentment, and/or detachment.</a:t>
            </a:r>
          </a:p>
          <a:p>
            <a:pPr marL="342900" indent="-342900">
              <a:spcAft>
                <a:spcPts val="600"/>
              </a:spcAft>
              <a:buFont typeface="Arial" panose="020B0604020202020204" pitchFamily="34" charset="0"/>
              <a:buChar char="•"/>
            </a:pPr>
            <a:r>
              <a:rPr lang="en-US" sz="2400" dirty="0">
                <a:solidFill>
                  <a:srgbClr val="585858"/>
                </a:solidFill>
              </a:rPr>
              <a:t>Have effects lasting from 3 to 24 hours.</a:t>
            </a:r>
          </a:p>
          <a:p>
            <a:endParaRPr lang="en-US" sz="300" dirty="0"/>
          </a:p>
          <a:p>
            <a:pPr marL="0" indent="0">
              <a:buNone/>
            </a:pPr>
            <a:r>
              <a:rPr lang="en-US" b="1" dirty="0"/>
              <a:t>In excessive amounts, opioids can suppress a person’s ability to breathe. </a:t>
            </a:r>
          </a:p>
        </p:txBody>
      </p:sp>
    </p:spTree>
    <p:extLst>
      <p:ext uri="{BB962C8B-B14F-4D97-AF65-F5344CB8AC3E}">
        <p14:creationId xmlns:p14="http://schemas.microsoft.com/office/powerpoint/2010/main" val="560266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Opioids Work</a:t>
            </a:r>
          </a:p>
        </p:txBody>
      </p:sp>
      <p:sp>
        <p:nvSpPr>
          <p:cNvPr id="3" name="Content Placeholder 2"/>
          <p:cNvSpPr>
            <a:spLocks noGrp="1"/>
          </p:cNvSpPr>
          <p:nvPr>
            <p:ph idx="1"/>
          </p:nvPr>
        </p:nvSpPr>
        <p:spPr>
          <a:xfrm>
            <a:off x="457201" y="1289304"/>
            <a:ext cx="8205536" cy="3429000"/>
          </a:xfrm>
        </p:spPr>
        <p:txBody>
          <a:bodyPr>
            <a:normAutofit/>
          </a:bodyPr>
          <a:lstStyle/>
          <a:p>
            <a:pPr marL="0" indent="0">
              <a:spcAft>
                <a:spcPts val="600"/>
              </a:spcAft>
              <a:buNone/>
            </a:pPr>
            <a:r>
              <a:rPr lang="en-US" dirty="0"/>
              <a:t>Opioids bind to and activate receptors in the brain, triggering the release of dopamine – a neurotransmitter linked to learning, pleasure, and reward. </a:t>
            </a:r>
          </a:p>
          <a:p>
            <a:pPr marL="342900" indent="0">
              <a:spcAft>
                <a:spcPts val="600"/>
              </a:spcAft>
              <a:buNone/>
            </a:pPr>
            <a:r>
              <a:rPr lang="en-US" sz="2400" dirty="0">
                <a:solidFill>
                  <a:srgbClr val="585858"/>
                </a:solidFill>
              </a:rPr>
              <a:t>Overtime, opioid use changes both the amount and sensitivity of dopamine receptors causing users to need a continuous supply of opioids to feel “normal.” </a:t>
            </a:r>
          </a:p>
        </p:txBody>
      </p:sp>
    </p:spTree>
    <p:extLst>
      <p:ext uri="{BB962C8B-B14F-4D97-AF65-F5344CB8AC3E}">
        <p14:creationId xmlns:p14="http://schemas.microsoft.com/office/powerpoint/2010/main" val="530746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tangle 56"/>
          <p:cNvSpPr/>
          <p:nvPr/>
        </p:nvSpPr>
        <p:spPr>
          <a:xfrm>
            <a:off x="0" y="0"/>
            <a:ext cx="9144000" cy="248073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0" y="2347100"/>
            <a:ext cx="9144000" cy="2512004"/>
          </a:xfrm>
          <a:prstGeom prst="rect">
            <a:avLst/>
          </a:prstGeom>
          <a:solidFill>
            <a:srgbClr val="E3C7AB"/>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109067" y="1099978"/>
            <a:ext cx="1282438" cy="1130405"/>
          </a:xfrm>
          <a:prstGeom prst="ellipse">
            <a:avLst/>
          </a:prstGeom>
          <a:solidFill>
            <a:srgbClr val="7DB6C1"/>
          </a:solidFill>
          <a:ln>
            <a:noFill/>
          </a:ln>
          <a:effectLst>
            <a:innerShdw blurRad="114300">
              <a:prstClr val="black"/>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 name="TextBox 3"/>
          <p:cNvSpPr txBox="1"/>
          <p:nvPr/>
        </p:nvSpPr>
        <p:spPr>
          <a:xfrm>
            <a:off x="126359" y="279547"/>
            <a:ext cx="1010651" cy="369332"/>
          </a:xfrm>
          <a:prstGeom prst="rect">
            <a:avLst/>
          </a:prstGeom>
          <a:noFill/>
        </p:spPr>
        <p:txBody>
          <a:bodyPr wrap="square" rtlCol="0">
            <a:spAutoFit/>
          </a:bodyPr>
          <a:lstStyle/>
          <a:p>
            <a:r>
              <a:rPr lang="en-US" b="1" dirty="0"/>
              <a:t>Opioid</a:t>
            </a:r>
          </a:p>
        </p:txBody>
      </p:sp>
      <p:sp>
        <p:nvSpPr>
          <p:cNvPr id="8" name="TextBox 7"/>
          <p:cNvSpPr txBox="1"/>
          <p:nvPr/>
        </p:nvSpPr>
        <p:spPr>
          <a:xfrm>
            <a:off x="4961983" y="316271"/>
            <a:ext cx="3609474" cy="369332"/>
          </a:xfrm>
          <a:prstGeom prst="rect">
            <a:avLst/>
          </a:prstGeom>
          <a:noFill/>
        </p:spPr>
        <p:txBody>
          <a:bodyPr wrap="square" rtlCol="0">
            <a:spAutoFit/>
          </a:bodyPr>
          <a:lstStyle/>
          <a:p>
            <a:r>
              <a:rPr lang="en-US" b="1" dirty="0"/>
              <a:t>Opioid fits exactly on receptor</a:t>
            </a:r>
          </a:p>
        </p:txBody>
      </p:sp>
      <p:sp>
        <p:nvSpPr>
          <p:cNvPr id="9" name="TextBox 8"/>
          <p:cNvSpPr txBox="1"/>
          <p:nvPr/>
        </p:nvSpPr>
        <p:spPr>
          <a:xfrm>
            <a:off x="116331" y="2480736"/>
            <a:ext cx="2041358" cy="646331"/>
          </a:xfrm>
          <a:prstGeom prst="rect">
            <a:avLst/>
          </a:prstGeom>
          <a:noFill/>
        </p:spPr>
        <p:txBody>
          <a:bodyPr wrap="square" rtlCol="0">
            <a:spAutoFit/>
          </a:bodyPr>
          <a:lstStyle/>
          <a:p>
            <a:r>
              <a:rPr lang="en-US" b="1" dirty="0"/>
              <a:t>Opioid receptor in brain</a:t>
            </a:r>
          </a:p>
        </p:txBody>
      </p:sp>
      <p:grpSp>
        <p:nvGrpSpPr>
          <p:cNvPr id="22" name="Group 21"/>
          <p:cNvGrpSpPr/>
          <p:nvPr/>
        </p:nvGrpSpPr>
        <p:grpSpPr>
          <a:xfrm>
            <a:off x="2021802" y="1978632"/>
            <a:ext cx="1464352" cy="2375641"/>
            <a:chOff x="-2349295" y="2067617"/>
            <a:chExt cx="980576" cy="2022055"/>
          </a:xfrm>
          <a:solidFill>
            <a:srgbClr val="006073"/>
          </a:solidFill>
          <a:effectLst/>
        </p:grpSpPr>
        <p:sp>
          <p:nvSpPr>
            <p:cNvPr id="23" name="Diamond 22"/>
            <p:cNvSpPr/>
            <p:nvPr/>
          </p:nvSpPr>
          <p:spPr>
            <a:xfrm>
              <a:off x="-2349295" y="2403119"/>
              <a:ext cx="980576" cy="1051212"/>
            </a:xfrm>
            <a:prstGeom prst="diamond">
              <a:avLst/>
            </a:prstGeom>
            <a:grp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4" name="Diamond 23"/>
            <p:cNvSpPr/>
            <p:nvPr/>
          </p:nvSpPr>
          <p:spPr>
            <a:xfrm>
              <a:off x="-2247773" y="3038460"/>
              <a:ext cx="785564" cy="1051212"/>
            </a:xfrm>
            <a:prstGeom prst="diamond">
              <a:avLst/>
            </a:prstGeom>
            <a:grpFill/>
            <a:ln>
              <a:noFill/>
            </a:ln>
            <a:effectLst>
              <a:innerShdw blurRad="406400" dist="50800" dir="2700000">
                <a:schemeClr val="accent6">
                  <a:lumMod val="10000"/>
                  <a:alpha val="50000"/>
                </a:schemeClr>
              </a:innerShdw>
            </a:effectLst>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5" name="Diamond 24"/>
            <p:cNvSpPr/>
            <p:nvPr/>
          </p:nvSpPr>
          <p:spPr>
            <a:xfrm>
              <a:off x="-2315706" y="2684513"/>
              <a:ext cx="916656" cy="1051212"/>
            </a:xfrm>
            <a:prstGeom prst="diamond">
              <a:avLst/>
            </a:prstGeom>
            <a:grp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6" name="Moon 25"/>
            <p:cNvSpPr/>
            <p:nvPr/>
          </p:nvSpPr>
          <p:spPr>
            <a:xfrm rot="16200000">
              <a:off x="-2191724" y="2001041"/>
              <a:ext cx="692639" cy="825792"/>
            </a:xfrm>
            <a:prstGeom prst="moon">
              <a:avLst>
                <a:gd name="adj" fmla="val 68390"/>
              </a:avLst>
            </a:prstGeom>
            <a:grpFill/>
            <a:ln>
              <a:noFill/>
            </a:ln>
            <a:effectLst>
              <a:innerShdw blurRad="88900">
                <a:prstClr val="black">
                  <a:alpha val="28000"/>
                </a:prstClr>
              </a:innerShdw>
            </a:effectLst>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grpSp>
      <p:cxnSp>
        <p:nvCxnSpPr>
          <p:cNvPr id="37" name="Straight Connector 36"/>
          <p:cNvCxnSpPr/>
          <p:nvPr/>
        </p:nvCxnSpPr>
        <p:spPr>
          <a:xfrm>
            <a:off x="1276350" y="2914117"/>
            <a:ext cx="795612" cy="21295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1" name="Oval 40"/>
          <p:cNvSpPr/>
          <p:nvPr/>
        </p:nvSpPr>
        <p:spPr>
          <a:xfrm>
            <a:off x="4961983" y="1099979"/>
            <a:ext cx="1282438" cy="1130405"/>
          </a:xfrm>
          <a:prstGeom prst="ellipse">
            <a:avLst/>
          </a:prstGeom>
          <a:solidFill>
            <a:srgbClr val="7DB6C1"/>
          </a:solidFill>
          <a:ln>
            <a:noFill/>
          </a:ln>
          <a:effectLst>
            <a:innerShdw blurRad="114300">
              <a:prstClr val="black"/>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2" name="Oval 41"/>
          <p:cNvSpPr/>
          <p:nvPr/>
        </p:nvSpPr>
        <p:spPr>
          <a:xfrm>
            <a:off x="1532192" y="379455"/>
            <a:ext cx="1282438" cy="1130405"/>
          </a:xfrm>
          <a:prstGeom prst="ellipse">
            <a:avLst/>
          </a:prstGeom>
          <a:solidFill>
            <a:srgbClr val="7DB6C1"/>
          </a:solidFill>
          <a:ln>
            <a:noFill/>
          </a:ln>
          <a:effectLst>
            <a:innerShdw blurRad="114300">
              <a:prstClr val="black"/>
            </a:inn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cxnSp>
        <p:nvCxnSpPr>
          <p:cNvPr id="43" name="Straight Connector 42"/>
          <p:cNvCxnSpPr/>
          <p:nvPr/>
        </p:nvCxnSpPr>
        <p:spPr>
          <a:xfrm>
            <a:off x="1038023" y="495496"/>
            <a:ext cx="476653" cy="19010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H="1">
            <a:off x="5634944" y="616653"/>
            <a:ext cx="210880" cy="32800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7367313" y="648879"/>
            <a:ext cx="206558" cy="295779"/>
          </a:xfrm>
          <a:prstGeom prst="line">
            <a:avLst/>
          </a:prstGeom>
          <a:ln w="28575"/>
        </p:spPr>
        <p:style>
          <a:lnRef idx="1">
            <a:schemeClr val="accent1"/>
          </a:lnRef>
          <a:fillRef idx="0">
            <a:schemeClr val="accent1"/>
          </a:fillRef>
          <a:effectRef idx="0">
            <a:schemeClr val="accent1"/>
          </a:effectRef>
          <a:fontRef idx="minor">
            <a:schemeClr val="tx1"/>
          </a:fontRef>
        </p:style>
      </p:cxnSp>
      <p:grpSp>
        <p:nvGrpSpPr>
          <p:cNvPr id="63" name="Group 62"/>
          <p:cNvGrpSpPr/>
          <p:nvPr/>
        </p:nvGrpSpPr>
        <p:grpSpPr>
          <a:xfrm>
            <a:off x="4871026" y="1931420"/>
            <a:ext cx="1464352" cy="2375641"/>
            <a:chOff x="-2349295" y="2067617"/>
            <a:chExt cx="980576" cy="2022055"/>
          </a:xfrm>
          <a:solidFill>
            <a:srgbClr val="006073"/>
          </a:solidFill>
          <a:effectLst/>
        </p:grpSpPr>
        <p:sp>
          <p:nvSpPr>
            <p:cNvPr id="64" name="Diamond 63"/>
            <p:cNvSpPr/>
            <p:nvPr/>
          </p:nvSpPr>
          <p:spPr>
            <a:xfrm>
              <a:off x="-2349295" y="2403119"/>
              <a:ext cx="980576" cy="1051212"/>
            </a:xfrm>
            <a:prstGeom prst="diamond">
              <a:avLst/>
            </a:prstGeom>
            <a:grp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65" name="Diamond 64"/>
            <p:cNvSpPr/>
            <p:nvPr/>
          </p:nvSpPr>
          <p:spPr>
            <a:xfrm>
              <a:off x="-2247773" y="3038460"/>
              <a:ext cx="785564" cy="1051212"/>
            </a:xfrm>
            <a:prstGeom prst="diamond">
              <a:avLst/>
            </a:prstGeom>
            <a:grpFill/>
            <a:ln>
              <a:noFill/>
            </a:ln>
            <a:effectLst>
              <a:innerShdw blurRad="406400" dist="50800" dir="2700000">
                <a:schemeClr val="accent6">
                  <a:lumMod val="10000"/>
                  <a:alpha val="50000"/>
                </a:schemeClr>
              </a:innerShdw>
            </a:effectLst>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66" name="Diamond 65"/>
            <p:cNvSpPr/>
            <p:nvPr/>
          </p:nvSpPr>
          <p:spPr>
            <a:xfrm>
              <a:off x="-2315706" y="2684513"/>
              <a:ext cx="916656" cy="1051212"/>
            </a:xfrm>
            <a:prstGeom prst="diamond">
              <a:avLst/>
            </a:prstGeom>
            <a:grp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67" name="Moon 66"/>
            <p:cNvSpPr/>
            <p:nvPr/>
          </p:nvSpPr>
          <p:spPr>
            <a:xfrm rot="16200000">
              <a:off x="-2191724" y="2001041"/>
              <a:ext cx="692639" cy="825792"/>
            </a:xfrm>
            <a:prstGeom prst="moon">
              <a:avLst>
                <a:gd name="adj" fmla="val 68390"/>
              </a:avLst>
            </a:prstGeom>
            <a:grpFill/>
            <a:ln>
              <a:noFill/>
            </a:ln>
            <a:effectLst>
              <a:innerShdw blurRad="88900">
                <a:prstClr val="black">
                  <a:alpha val="28000"/>
                </a:prstClr>
              </a:innerShdw>
            </a:effectLst>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grpSp>
      <p:grpSp>
        <p:nvGrpSpPr>
          <p:cNvPr id="68" name="Group 67"/>
          <p:cNvGrpSpPr/>
          <p:nvPr/>
        </p:nvGrpSpPr>
        <p:grpSpPr>
          <a:xfrm>
            <a:off x="7018110" y="1931420"/>
            <a:ext cx="1464352" cy="2375641"/>
            <a:chOff x="-2349295" y="2067617"/>
            <a:chExt cx="980576" cy="2022055"/>
          </a:xfrm>
          <a:solidFill>
            <a:srgbClr val="006073"/>
          </a:solidFill>
          <a:effectLst/>
        </p:grpSpPr>
        <p:sp>
          <p:nvSpPr>
            <p:cNvPr id="69" name="Diamond 68"/>
            <p:cNvSpPr/>
            <p:nvPr/>
          </p:nvSpPr>
          <p:spPr>
            <a:xfrm>
              <a:off x="-2349295" y="2403119"/>
              <a:ext cx="980576" cy="1051212"/>
            </a:xfrm>
            <a:prstGeom prst="diamond">
              <a:avLst/>
            </a:prstGeom>
            <a:grp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70" name="Diamond 69"/>
            <p:cNvSpPr/>
            <p:nvPr/>
          </p:nvSpPr>
          <p:spPr>
            <a:xfrm>
              <a:off x="-2247773" y="3038460"/>
              <a:ext cx="785564" cy="1051212"/>
            </a:xfrm>
            <a:prstGeom prst="diamond">
              <a:avLst/>
            </a:prstGeom>
            <a:grpFill/>
            <a:ln>
              <a:noFill/>
            </a:ln>
            <a:effectLst>
              <a:innerShdw blurRad="406400" dist="50800" dir="2700000">
                <a:schemeClr val="accent6">
                  <a:lumMod val="10000"/>
                  <a:alpha val="50000"/>
                </a:schemeClr>
              </a:innerShdw>
            </a:effectLst>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71" name="Diamond 70"/>
            <p:cNvSpPr/>
            <p:nvPr/>
          </p:nvSpPr>
          <p:spPr>
            <a:xfrm>
              <a:off x="-2315706" y="2684513"/>
              <a:ext cx="916656" cy="1051212"/>
            </a:xfrm>
            <a:prstGeom prst="diamond">
              <a:avLst/>
            </a:prstGeom>
            <a:grp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72" name="Moon 71"/>
            <p:cNvSpPr/>
            <p:nvPr/>
          </p:nvSpPr>
          <p:spPr>
            <a:xfrm rot="16200000">
              <a:off x="-2191724" y="2001041"/>
              <a:ext cx="692639" cy="825792"/>
            </a:xfrm>
            <a:prstGeom prst="moon">
              <a:avLst>
                <a:gd name="adj" fmla="val 68390"/>
              </a:avLst>
            </a:prstGeom>
            <a:grpFill/>
            <a:ln>
              <a:noFill/>
            </a:ln>
            <a:effectLst>
              <a:innerShdw blurRad="88900">
                <a:prstClr val="black">
                  <a:alpha val="28000"/>
                </a:prstClr>
              </a:innerShdw>
            </a:effectLst>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457895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37160"/>
            <a:ext cx="8569105" cy="1143000"/>
          </a:xfrm>
        </p:spPr>
        <p:txBody>
          <a:bodyPr>
            <a:noAutofit/>
          </a:bodyPr>
          <a:lstStyle/>
          <a:p>
            <a:r>
              <a:rPr lang="en-US" dirty="0"/>
              <a:t>Examples of Prescription Opioids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55278629"/>
              </p:ext>
            </p:extLst>
          </p:nvPr>
        </p:nvGraphicFramePr>
        <p:xfrm>
          <a:off x="1219200" y="1114425"/>
          <a:ext cx="6429376" cy="3539744"/>
        </p:xfrm>
        <a:graphic>
          <a:graphicData uri="http://schemas.openxmlformats.org/drawingml/2006/table">
            <a:tbl>
              <a:tblPr firstRow="1" bandRow="1">
                <a:tableStyleId>{5C22544A-7EE6-4342-B048-85BDC9FD1C3A}</a:tableStyleId>
              </a:tblPr>
              <a:tblGrid>
                <a:gridCol w="2457450">
                  <a:extLst>
                    <a:ext uri="{9D8B030D-6E8A-4147-A177-3AD203B41FA5}">
                      <a16:colId xmlns:a16="http://schemas.microsoft.com/office/drawing/2014/main" val="20000"/>
                    </a:ext>
                  </a:extLst>
                </a:gridCol>
                <a:gridCol w="3971926">
                  <a:extLst>
                    <a:ext uri="{9D8B030D-6E8A-4147-A177-3AD203B41FA5}">
                      <a16:colId xmlns:a16="http://schemas.microsoft.com/office/drawing/2014/main" val="20001"/>
                    </a:ext>
                  </a:extLst>
                </a:gridCol>
              </a:tblGrid>
              <a:tr h="370840">
                <a:tc>
                  <a:txBody>
                    <a:bodyPr/>
                    <a:lstStyle/>
                    <a:p>
                      <a:pPr algn="l"/>
                      <a:r>
                        <a:rPr lang="en-US" dirty="0"/>
                        <a:t>Generic Name</a:t>
                      </a:r>
                    </a:p>
                  </a:txBody>
                  <a:tcPr/>
                </a:tc>
                <a:tc>
                  <a:txBody>
                    <a:bodyPr/>
                    <a:lstStyle/>
                    <a:p>
                      <a:pPr algn="l"/>
                      <a:r>
                        <a:rPr lang="en-US" dirty="0"/>
                        <a:t>Brand Name</a:t>
                      </a:r>
                    </a:p>
                  </a:txBody>
                  <a:tcPr/>
                </a:tc>
                <a:extLst>
                  <a:ext uri="{0D108BD9-81ED-4DB2-BD59-A6C34878D82A}">
                    <a16:rowId xmlns:a16="http://schemas.microsoft.com/office/drawing/2014/main" val="10000"/>
                  </a:ext>
                </a:extLst>
              </a:tr>
              <a:tr h="302260">
                <a:tc>
                  <a:txBody>
                    <a:bodyPr/>
                    <a:lstStyle/>
                    <a:p>
                      <a:pPr marL="42545" marR="0" algn="l">
                        <a:lnSpc>
                          <a:spcPct val="115000"/>
                        </a:lnSpc>
                        <a:spcBef>
                          <a:spcPts val="80"/>
                        </a:spcBef>
                        <a:spcAft>
                          <a:spcPts val="0"/>
                        </a:spcAft>
                      </a:pPr>
                      <a:r>
                        <a:rPr lang="en-US" sz="1800" spc="-10" dirty="0">
                          <a:effectLst/>
                          <a:latin typeface="Calibri"/>
                          <a:ea typeface="Calibri"/>
                          <a:cs typeface="Calibri"/>
                        </a:rPr>
                        <a:t>O</a:t>
                      </a:r>
                      <a:r>
                        <a:rPr lang="en-US" sz="1800" dirty="0">
                          <a:effectLst/>
                          <a:latin typeface="Calibri"/>
                          <a:ea typeface="Calibri"/>
                          <a:cs typeface="Calibri"/>
                        </a:rPr>
                        <a:t>x</a:t>
                      </a:r>
                      <a:r>
                        <a:rPr lang="en-US" sz="1800" spc="-10" dirty="0">
                          <a:effectLst/>
                          <a:latin typeface="Calibri"/>
                          <a:ea typeface="Calibri"/>
                          <a:cs typeface="Calibri"/>
                        </a:rPr>
                        <a:t>yc</a:t>
                      </a:r>
                      <a:r>
                        <a:rPr lang="en-US" sz="1800" dirty="0">
                          <a:effectLst/>
                          <a:latin typeface="Calibri"/>
                          <a:ea typeface="Calibri"/>
                          <a:cs typeface="Calibri"/>
                        </a:rPr>
                        <a:t>odone</a:t>
                      </a:r>
                      <a:endParaRPr lang="en-US" sz="1800" dirty="0">
                        <a:effectLst/>
                        <a:latin typeface="Calibri"/>
                        <a:ea typeface="Calibri"/>
                        <a:cs typeface="Times New Roman"/>
                      </a:endParaRPr>
                    </a:p>
                  </a:txBody>
                  <a:tcPr marL="0" marR="0" marT="0" marB="0"/>
                </a:tc>
                <a:tc>
                  <a:txBody>
                    <a:bodyPr/>
                    <a:lstStyle/>
                    <a:p>
                      <a:pPr marL="41910" marR="0" algn="l">
                        <a:lnSpc>
                          <a:spcPct val="115000"/>
                        </a:lnSpc>
                        <a:spcBef>
                          <a:spcPts val="80"/>
                        </a:spcBef>
                        <a:spcAft>
                          <a:spcPts val="0"/>
                        </a:spcAft>
                      </a:pPr>
                      <a:r>
                        <a:rPr lang="en-US" sz="1800" spc="-10" dirty="0" err="1">
                          <a:effectLst/>
                          <a:latin typeface="Calibri"/>
                          <a:ea typeface="Calibri"/>
                          <a:cs typeface="Calibri"/>
                        </a:rPr>
                        <a:t>O</a:t>
                      </a:r>
                      <a:r>
                        <a:rPr lang="en-US" sz="1800" dirty="0" err="1">
                          <a:effectLst/>
                          <a:latin typeface="Calibri"/>
                          <a:ea typeface="Calibri"/>
                          <a:cs typeface="Calibri"/>
                        </a:rPr>
                        <a:t>x</a:t>
                      </a:r>
                      <a:r>
                        <a:rPr lang="en-US" sz="1800" spc="-10" dirty="0" err="1">
                          <a:effectLst/>
                          <a:latin typeface="Calibri"/>
                          <a:ea typeface="Calibri"/>
                          <a:cs typeface="Calibri"/>
                        </a:rPr>
                        <a:t>yc</a:t>
                      </a:r>
                      <a:r>
                        <a:rPr lang="en-US" sz="1800" dirty="0" err="1">
                          <a:effectLst/>
                          <a:latin typeface="Calibri"/>
                          <a:ea typeface="Calibri"/>
                          <a:cs typeface="Calibri"/>
                        </a:rPr>
                        <a:t>ontin</a:t>
                      </a:r>
                      <a:r>
                        <a:rPr lang="en-US" sz="1800" dirty="0">
                          <a:effectLst/>
                          <a:latin typeface="Calibri"/>
                          <a:ea typeface="Calibri"/>
                          <a:cs typeface="Calibri"/>
                        </a:rPr>
                        <a:t>®,</a:t>
                      </a:r>
                      <a:r>
                        <a:rPr lang="en-US" sz="1800" spc="5" dirty="0">
                          <a:effectLst/>
                          <a:latin typeface="Calibri"/>
                          <a:ea typeface="Calibri"/>
                          <a:cs typeface="Calibri"/>
                        </a:rPr>
                        <a:t> </a:t>
                      </a:r>
                      <a:r>
                        <a:rPr lang="en-US" sz="1800" spc="-20" dirty="0">
                          <a:effectLst/>
                          <a:latin typeface="Calibri"/>
                          <a:ea typeface="Calibri"/>
                          <a:cs typeface="Calibri"/>
                        </a:rPr>
                        <a:t>P</a:t>
                      </a:r>
                      <a:r>
                        <a:rPr lang="en-US" sz="1800" dirty="0">
                          <a:effectLst/>
                          <a:latin typeface="Calibri"/>
                          <a:ea typeface="Calibri"/>
                          <a:cs typeface="Calibri"/>
                        </a:rPr>
                        <a:t>e</a:t>
                      </a:r>
                      <a:r>
                        <a:rPr lang="en-US" sz="1800" spc="-15" dirty="0">
                          <a:effectLst/>
                          <a:latin typeface="Calibri"/>
                          <a:ea typeface="Calibri"/>
                          <a:cs typeface="Calibri"/>
                        </a:rPr>
                        <a:t>r</a:t>
                      </a:r>
                      <a:r>
                        <a:rPr lang="en-US" sz="1800" spc="-10" dirty="0">
                          <a:effectLst/>
                          <a:latin typeface="Calibri"/>
                          <a:ea typeface="Calibri"/>
                          <a:cs typeface="Calibri"/>
                        </a:rPr>
                        <a:t>c</a:t>
                      </a:r>
                      <a:r>
                        <a:rPr lang="en-US" sz="1800" dirty="0">
                          <a:effectLst/>
                          <a:latin typeface="Calibri"/>
                          <a:ea typeface="Calibri"/>
                          <a:cs typeface="Calibri"/>
                        </a:rPr>
                        <a:t>ocet®,</a:t>
                      </a:r>
                      <a:r>
                        <a:rPr lang="en-US" sz="1800" spc="10" dirty="0">
                          <a:effectLst/>
                          <a:latin typeface="Calibri"/>
                          <a:ea typeface="Calibri"/>
                          <a:cs typeface="Calibri"/>
                        </a:rPr>
                        <a:t> </a:t>
                      </a:r>
                      <a:r>
                        <a:rPr lang="en-US" sz="1800" spc="-20" dirty="0">
                          <a:effectLst/>
                          <a:latin typeface="Calibri"/>
                          <a:ea typeface="Calibri"/>
                          <a:cs typeface="Calibri"/>
                        </a:rPr>
                        <a:t>Ro</a:t>
                      </a:r>
                      <a:r>
                        <a:rPr lang="en-US" sz="1800" dirty="0">
                          <a:effectLst/>
                          <a:latin typeface="Calibri"/>
                          <a:ea typeface="Calibri"/>
                          <a:cs typeface="Calibri"/>
                        </a:rPr>
                        <a:t>xi</a:t>
                      </a:r>
                      <a:r>
                        <a:rPr lang="en-US" sz="1800" spc="-10" dirty="0">
                          <a:effectLst/>
                          <a:latin typeface="Calibri"/>
                          <a:ea typeface="Calibri"/>
                          <a:cs typeface="Calibri"/>
                        </a:rPr>
                        <a:t>c</a:t>
                      </a:r>
                      <a:r>
                        <a:rPr lang="en-US" sz="1800" dirty="0">
                          <a:effectLst/>
                          <a:latin typeface="Calibri"/>
                          <a:ea typeface="Calibri"/>
                          <a:cs typeface="Calibri"/>
                        </a:rPr>
                        <a:t>odone®</a:t>
                      </a:r>
                      <a:endParaRPr lang="en-US" sz="1800" dirty="0">
                        <a:effectLst/>
                        <a:latin typeface="Calibri"/>
                        <a:ea typeface="Calibri"/>
                        <a:cs typeface="Times New Roman"/>
                      </a:endParaRPr>
                    </a:p>
                  </a:txBody>
                  <a:tcPr marL="0" marR="0" marT="0" marB="0"/>
                </a:tc>
                <a:extLst>
                  <a:ext uri="{0D108BD9-81ED-4DB2-BD59-A6C34878D82A}">
                    <a16:rowId xmlns:a16="http://schemas.microsoft.com/office/drawing/2014/main" val="10001"/>
                  </a:ext>
                </a:extLst>
              </a:tr>
              <a:tr h="317500">
                <a:tc>
                  <a:txBody>
                    <a:bodyPr/>
                    <a:lstStyle/>
                    <a:p>
                      <a:pPr marL="42545" marR="0" algn="l">
                        <a:lnSpc>
                          <a:spcPct val="115000"/>
                        </a:lnSpc>
                        <a:spcBef>
                          <a:spcPts val="135"/>
                        </a:spcBef>
                        <a:spcAft>
                          <a:spcPts val="0"/>
                        </a:spcAft>
                      </a:pPr>
                      <a:r>
                        <a:rPr lang="en-US" sz="1800" spc="-10" dirty="0" err="1">
                          <a:effectLst/>
                          <a:latin typeface="Calibri"/>
                          <a:ea typeface="Calibri"/>
                          <a:cs typeface="Calibri"/>
                        </a:rPr>
                        <a:t>O</a:t>
                      </a:r>
                      <a:r>
                        <a:rPr lang="en-US" sz="1800" dirty="0" err="1">
                          <a:effectLst/>
                          <a:latin typeface="Calibri"/>
                          <a:ea typeface="Calibri"/>
                          <a:cs typeface="Calibri"/>
                        </a:rPr>
                        <a:t>xymorphone</a:t>
                      </a:r>
                      <a:endParaRPr lang="en-US" sz="1800" dirty="0">
                        <a:effectLst/>
                        <a:latin typeface="Calibri"/>
                        <a:ea typeface="Calibri"/>
                        <a:cs typeface="Times New Roman"/>
                      </a:endParaRPr>
                    </a:p>
                  </a:txBody>
                  <a:tcPr marL="0" marR="0" marT="0" marB="0"/>
                </a:tc>
                <a:tc>
                  <a:txBody>
                    <a:bodyPr/>
                    <a:lstStyle/>
                    <a:p>
                      <a:pPr marL="42545" marR="0" algn="l">
                        <a:lnSpc>
                          <a:spcPct val="115000"/>
                        </a:lnSpc>
                        <a:spcBef>
                          <a:spcPts val="135"/>
                        </a:spcBef>
                        <a:spcAft>
                          <a:spcPts val="0"/>
                        </a:spcAft>
                      </a:pPr>
                      <a:r>
                        <a:rPr lang="en-US" sz="1800" dirty="0" err="1">
                          <a:effectLst/>
                          <a:latin typeface="Calibri"/>
                          <a:ea typeface="Calibri"/>
                          <a:cs typeface="Calibri"/>
                        </a:rPr>
                        <a:t>Opana</a:t>
                      </a:r>
                      <a:r>
                        <a:rPr lang="en-US" sz="1800" dirty="0">
                          <a:effectLst/>
                          <a:latin typeface="Calibri"/>
                          <a:ea typeface="Calibri"/>
                          <a:cs typeface="Calibri"/>
                        </a:rPr>
                        <a:t>®</a:t>
                      </a:r>
                      <a:endParaRPr lang="en-US" sz="1800" dirty="0">
                        <a:effectLst/>
                        <a:latin typeface="Calibri"/>
                        <a:ea typeface="Calibri"/>
                        <a:cs typeface="Times New Roman"/>
                      </a:endParaRPr>
                    </a:p>
                  </a:txBody>
                  <a:tcPr marL="0" marR="0" marT="0" marB="0"/>
                </a:tc>
                <a:extLst>
                  <a:ext uri="{0D108BD9-81ED-4DB2-BD59-A6C34878D82A}">
                    <a16:rowId xmlns:a16="http://schemas.microsoft.com/office/drawing/2014/main" val="10002"/>
                  </a:ext>
                </a:extLst>
              </a:tr>
              <a:tr h="327660">
                <a:tc>
                  <a:txBody>
                    <a:bodyPr/>
                    <a:lstStyle/>
                    <a:p>
                      <a:pPr marL="42545" marR="0" algn="l">
                        <a:lnSpc>
                          <a:spcPct val="115000"/>
                        </a:lnSpc>
                        <a:spcBef>
                          <a:spcPts val="135"/>
                        </a:spcBef>
                        <a:spcAft>
                          <a:spcPts val="0"/>
                        </a:spcAft>
                      </a:pPr>
                      <a:r>
                        <a:rPr lang="en-US" sz="1800" dirty="0">
                          <a:effectLst/>
                          <a:latin typeface="Calibri"/>
                          <a:ea typeface="Calibri"/>
                          <a:cs typeface="Calibri"/>
                        </a:rPr>
                        <a:t>H</a:t>
                      </a:r>
                      <a:r>
                        <a:rPr lang="en-US" sz="1800" spc="-10" dirty="0">
                          <a:effectLst/>
                          <a:latin typeface="Calibri"/>
                          <a:ea typeface="Calibri"/>
                          <a:cs typeface="Calibri"/>
                        </a:rPr>
                        <a:t>y</a:t>
                      </a:r>
                      <a:r>
                        <a:rPr lang="en-US" sz="1800" dirty="0">
                          <a:effectLst/>
                          <a:latin typeface="Calibri"/>
                          <a:ea typeface="Calibri"/>
                          <a:cs typeface="Calibri"/>
                        </a:rPr>
                        <a:t>d</a:t>
                      </a:r>
                      <a:r>
                        <a:rPr lang="en-US" sz="1800" spc="-15" dirty="0">
                          <a:effectLst/>
                          <a:latin typeface="Calibri"/>
                          <a:ea typeface="Calibri"/>
                          <a:cs typeface="Calibri"/>
                        </a:rPr>
                        <a:t>r</a:t>
                      </a:r>
                      <a:r>
                        <a:rPr lang="en-US" sz="1800" dirty="0">
                          <a:effectLst/>
                          <a:latin typeface="Calibri"/>
                          <a:ea typeface="Calibri"/>
                          <a:cs typeface="Calibri"/>
                        </a:rPr>
                        <a:t>o</a:t>
                      </a:r>
                      <a:r>
                        <a:rPr lang="en-US" sz="1800" spc="-10" dirty="0">
                          <a:effectLst/>
                          <a:latin typeface="Calibri"/>
                          <a:ea typeface="Calibri"/>
                          <a:cs typeface="Calibri"/>
                        </a:rPr>
                        <a:t>c</a:t>
                      </a:r>
                      <a:r>
                        <a:rPr lang="en-US" sz="1800" dirty="0">
                          <a:effectLst/>
                          <a:latin typeface="Calibri"/>
                          <a:ea typeface="Calibri"/>
                          <a:cs typeface="Calibri"/>
                        </a:rPr>
                        <a:t>odone</a:t>
                      </a:r>
                      <a:endParaRPr lang="en-US" sz="1800" dirty="0">
                        <a:effectLst/>
                        <a:latin typeface="Calibri"/>
                        <a:ea typeface="Calibri"/>
                        <a:cs typeface="Times New Roman"/>
                      </a:endParaRPr>
                    </a:p>
                  </a:txBody>
                  <a:tcPr marL="0" marR="0" marT="0" marB="0"/>
                </a:tc>
                <a:tc>
                  <a:txBody>
                    <a:bodyPr/>
                    <a:lstStyle/>
                    <a:p>
                      <a:pPr marL="41910" marR="0" algn="l">
                        <a:lnSpc>
                          <a:spcPct val="115000"/>
                        </a:lnSpc>
                        <a:spcBef>
                          <a:spcPts val="135"/>
                        </a:spcBef>
                        <a:spcAft>
                          <a:spcPts val="0"/>
                        </a:spcAft>
                      </a:pPr>
                      <a:r>
                        <a:rPr lang="en-US" sz="1800" dirty="0">
                          <a:effectLst/>
                          <a:latin typeface="Calibri"/>
                          <a:ea typeface="Calibri"/>
                          <a:cs typeface="Calibri"/>
                        </a:rPr>
                        <a:t>Vi</a:t>
                      </a:r>
                      <a:r>
                        <a:rPr lang="en-US" sz="1800" spc="-10" dirty="0">
                          <a:effectLst/>
                          <a:latin typeface="Calibri"/>
                          <a:ea typeface="Calibri"/>
                          <a:cs typeface="Calibri"/>
                        </a:rPr>
                        <a:t>c</a:t>
                      </a:r>
                      <a:r>
                        <a:rPr lang="en-US" sz="1800" dirty="0">
                          <a:effectLst/>
                          <a:latin typeface="Calibri"/>
                          <a:ea typeface="Calibri"/>
                          <a:cs typeface="Calibri"/>
                        </a:rPr>
                        <a:t>odin®,</a:t>
                      </a:r>
                      <a:r>
                        <a:rPr lang="en-US" sz="1800" spc="15" dirty="0">
                          <a:effectLst/>
                          <a:latin typeface="Calibri"/>
                          <a:ea typeface="Calibri"/>
                          <a:cs typeface="Calibri"/>
                        </a:rPr>
                        <a:t> </a:t>
                      </a:r>
                      <a:r>
                        <a:rPr lang="en-US" sz="1800" dirty="0" err="1">
                          <a:effectLst/>
                          <a:latin typeface="Calibri"/>
                          <a:ea typeface="Calibri"/>
                          <a:cs typeface="Calibri"/>
                        </a:rPr>
                        <a:t>Lo</a:t>
                      </a:r>
                      <a:r>
                        <a:rPr lang="en-US" sz="1800" spc="-15" dirty="0" err="1">
                          <a:effectLst/>
                          <a:latin typeface="Calibri"/>
                          <a:ea typeface="Calibri"/>
                          <a:cs typeface="Calibri"/>
                        </a:rPr>
                        <a:t>r</a:t>
                      </a:r>
                      <a:r>
                        <a:rPr lang="en-US" sz="1800" dirty="0" err="1">
                          <a:effectLst/>
                          <a:latin typeface="Calibri"/>
                          <a:ea typeface="Calibri"/>
                          <a:cs typeface="Calibri"/>
                        </a:rPr>
                        <a:t>cet</a:t>
                      </a:r>
                      <a:r>
                        <a:rPr lang="en-US" sz="1800" dirty="0">
                          <a:effectLst/>
                          <a:latin typeface="Calibri"/>
                          <a:ea typeface="Calibri"/>
                          <a:cs typeface="Calibri"/>
                        </a:rPr>
                        <a:t>®,</a:t>
                      </a:r>
                      <a:r>
                        <a:rPr lang="en-US" sz="1800" spc="10" dirty="0">
                          <a:effectLst/>
                          <a:latin typeface="Calibri"/>
                          <a:ea typeface="Calibri"/>
                          <a:cs typeface="Calibri"/>
                        </a:rPr>
                        <a:t> </a:t>
                      </a:r>
                      <a:r>
                        <a:rPr lang="en-US" sz="1800" spc="-15" dirty="0" err="1">
                          <a:effectLst/>
                          <a:latin typeface="Calibri"/>
                          <a:ea typeface="Calibri"/>
                          <a:cs typeface="Calibri"/>
                        </a:rPr>
                        <a:t>Z</a:t>
                      </a:r>
                      <a:r>
                        <a:rPr lang="en-US" sz="1800" dirty="0" err="1">
                          <a:effectLst/>
                          <a:latin typeface="Calibri"/>
                          <a:ea typeface="Calibri"/>
                          <a:cs typeface="Calibri"/>
                        </a:rPr>
                        <a:t>o</a:t>
                      </a:r>
                      <a:r>
                        <a:rPr lang="en-US" sz="1800" spc="-15" dirty="0" err="1">
                          <a:effectLst/>
                          <a:latin typeface="Calibri"/>
                          <a:ea typeface="Calibri"/>
                          <a:cs typeface="Calibri"/>
                        </a:rPr>
                        <a:t>h</a:t>
                      </a:r>
                      <a:r>
                        <a:rPr lang="en-US" sz="1800" spc="-10" dirty="0" err="1">
                          <a:effectLst/>
                          <a:latin typeface="Calibri"/>
                          <a:ea typeface="Calibri"/>
                          <a:cs typeface="Calibri"/>
                        </a:rPr>
                        <a:t>y</a:t>
                      </a:r>
                      <a:r>
                        <a:rPr lang="en-US" sz="1800" dirty="0" err="1">
                          <a:effectLst/>
                          <a:latin typeface="Calibri"/>
                          <a:ea typeface="Calibri"/>
                          <a:cs typeface="Calibri"/>
                        </a:rPr>
                        <a:t>d</a:t>
                      </a:r>
                      <a:r>
                        <a:rPr lang="en-US" sz="1800" spc="-15" dirty="0" err="1">
                          <a:effectLst/>
                          <a:latin typeface="Calibri"/>
                          <a:ea typeface="Calibri"/>
                          <a:cs typeface="Calibri"/>
                        </a:rPr>
                        <a:t>r</a:t>
                      </a:r>
                      <a:r>
                        <a:rPr lang="en-US" sz="1800" spc="-20" dirty="0" err="1">
                          <a:effectLst/>
                          <a:latin typeface="Calibri"/>
                          <a:ea typeface="Calibri"/>
                          <a:cs typeface="Calibri"/>
                        </a:rPr>
                        <a:t>o</a:t>
                      </a:r>
                      <a:r>
                        <a:rPr lang="en-US" sz="1800" spc="-20" dirty="0">
                          <a:effectLst/>
                          <a:latin typeface="Calibri"/>
                          <a:ea typeface="Calibri"/>
                          <a:cs typeface="Calibri"/>
                        </a:rPr>
                        <a:t>®</a:t>
                      </a:r>
                      <a:r>
                        <a:rPr lang="en-US" sz="1800" dirty="0">
                          <a:effectLst/>
                          <a:latin typeface="Calibri"/>
                          <a:ea typeface="Calibri"/>
                          <a:cs typeface="Calibri"/>
                        </a:rPr>
                        <a:t>,</a:t>
                      </a:r>
                      <a:r>
                        <a:rPr lang="en-US" sz="1800" spc="5" dirty="0">
                          <a:effectLst/>
                          <a:latin typeface="Calibri"/>
                          <a:ea typeface="Calibri"/>
                          <a:cs typeface="Calibri"/>
                        </a:rPr>
                        <a:t> </a:t>
                      </a:r>
                      <a:r>
                        <a:rPr lang="en-US" sz="1800" spc="-15" dirty="0" err="1">
                          <a:effectLst/>
                          <a:latin typeface="Calibri"/>
                          <a:ea typeface="Calibri"/>
                          <a:cs typeface="Calibri"/>
                        </a:rPr>
                        <a:t>Z</a:t>
                      </a:r>
                      <a:r>
                        <a:rPr lang="en-US" sz="1800" dirty="0" err="1">
                          <a:effectLst/>
                          <a:latin typeface="Calibri"/>
                          <a:ea typeface="Calibri"/>
                          <a:cs typeface="Calibri"/>
                        </a:rPr>
                        <a:t>or</a:t>
                      </a:r>
                      <a:r>
                        <a:rPr lang="en-US" sz="1800" spc="-15" dirty="0" err="1">
                          <a:effectLst/>
                          <a:latin typeface="Calibri"/>
                          <a:ea typeface="Calibri"/>
                          <a:cs typeface="Calibri"/>
                        </a:rPr>
                        <a:t>t</a:t>
                      </a:r>
                      <a:r>
                        <a:rPr lang="en-US" sz="1800" dirty="0" err="1">
                          <a:effectLst/>
                          <a:latin typeface="Calibri"/>
                          <a:ea typeface="Calibri"/>
                          <a:cs typeface="Calibri"/>
                        </a:rPr>
                        <a:t>ab</a:t>
                      </a:r>
                      <a:r>
                        <a:rPr lang="en-US" sz="1800" dirty="0">
                          <a:effectLst/>
                          <a:latin typeface="Calibri"/>
                          <a:ea typeface="Calibri"/>
                          <a:cs typeface="Calibri"/>
                        </a:rPr>
                        <a:t>®</a:t>
                      </a:r>
                      <a:endParaRPr lang="en-US" sz="1800" dirty="0">
                        <a:effectLst/>
                        <a:latin typeface="Calibri"/>
                        <a:ea typeface="Calibri"/>
                        <a:cs typeface="Times New Roman"/>
                      </a:endParaRPr>
                    </a:p>
                  </a:txBody>
                  <a:tcPr marL="0" marR="0" marT="0" marB="0"/>
                </a:tc>
                <a:extLst>
                  <a:ext uri="{0D108BD9-81ED-4DB2-BD59-A6C34878D82A}">
                    <a16:rowId xmlns:a16="http://schemas.microsoft.com/office/drawing/2014/main" val="10003"/>
                  </a:ext>
                </a:extLst>
              </a:tr>
              <a:tr h="281940">
                <a:tc>
                  <a:txBody>
                    <a:bodyPr/>
                    <a:lstStyle/>
                    <a:p>
                      <a:pPr marL="42545" marR="0" algn="l">
                        <a:lnSpc>
                          <a:spcPct val="115000"/>
                        </a:lnSpc>
                        <a:spcBef>
                          <a:spcPts val="130"/>
                        </a:spcBef>
                        <a:spcAft>
                          <a:spcPts val="0"/>
                        </a:spcAft>
                      </a:pPr>
                      <a:r>
                        <a:rPr lang="en-US" sz="1800" dirty="0">
                          <a:effectLst/>
                          <a:latin typeface="Calibri"/>
                          <a:ea typeface="Calibri"/>
                          <a:cs typeface="Calibri"/>
                        </a:rPr>
                        <a:t>H</a:t>
                      </a:r>
                      <a:r>
                        <a:rPr lang="en-US" sz="1800" spc="-10" dirty="0">
                          <a:effectLst/>
                          <a:latin typeface="Calibri"/>
                          <a:ea typeface="Calibri"/>
                          <a:cs typeface="Calibri"/>
                        </a:rPr>
                        <a:t>y</a:t>
                      </a:r>
                      <a:r>
                        <a:rPr lang="en-US" sz="1800" dirty="0">
                          <a:effectLst/>
                          <a:latin typeface="Calibri"/>
                          <a:ea typeface="Calibri"/>
                          <a:cs typeface="Calibri"/>
                        </a:rPr>
                        <a:t>d</a:t>
                      </a:r>
                      <a:r>
                        <a:rPr lang="en-US" sz="1800" spc="-15" dirty="0">
                          <a:effectLst/>
                          <a:latin typeface="Calibri"/>
                          <a:ea typeface="Calibri"/>
                          <a:cs typeface="Calibri"/>
                        </a:rPr>
                        <a:t>r</a:t>
                      </a:r>
                      <a:r>
                        <a:rPr lang="en-US" sz="1800" dirty="0">
                          <a:effectLst/>
                          <a:latin typeface="Calibri"/>
                          <a:ea typeface="Calibri"/>
                          <a:cs typeface="Calibri"/>
                        </a:rPr>
                        <a:t>omorphone</a:t>
                      </a:r>
                      <a:endParaRPr lang="en-US" sz="1800" dirty="0">
                        <a:effectLst/>
                        <a:latin typeface="Calibri"/>
                        <a:ea typeface="Calibri"/>
                        <a:cs typeface="Times New Roman"/>
                      </a:endParaRPr>
                    </a:p>
                  </a:txBody>
                  <a:tcPr marL="0" marR="0" marT="0" marB="0"/>
                </a:tc>
                <a:tc>
                  <a:txBody>
                    <a:bodyPr/>
                    <a:lstStyle/>
                    <a:p>
                      <a:pPr marL="41910" marR="0" algn="l">
                        <a:lnSpc>
                          <a:spcPct val="115000"/>
                        </a:lnSpc>
                        <a:spcBef>
                          <a:spcPts val="130"/>
                        </a:spcBef>
                        <a:spcAft>
                          <a:spcPts val="0"/>
                        </a:spcAft>
                      </a:pPr>
                      <a:r>
                        <a:rPr lang="en-US" sz="1800" dirty="0" err="1">
                          <a:effectLst/>
                          <a:latin typeface="Calibri"/>
                          <a:ea typeface="Calibri"/>
                          <a:cs typeface="Calibri"/>
                        </a:rPr>
                        <a:t>Dilaudid</a:t>
                      </a:r>
                      <a:r>
                        <a:rPr lang="en-US" sz="1800" dirty="0">
                          <a:effectLst/>
                          <a:latin typeface="Calibri"/>
                          <a:ea typeface="Calibri"/>
                          <a:cs typeface="Calibri"/>
                        </a:rPr>
                        <a:t>®</a:t>
                      </a:r>
                      <a:endParaRPr lang="en-US" sz="1800" dirty="0">
                        <a:effectLst/>
                        <a:latin typeface="Calibri"/>
                        <a:ea typeface="Calibri"/>
                        <a:cs typeface="Times New Roman"/>
                      </a:endParaRPr>
                    </a:p>
                  </a:txBody>
                  <a:tcPr marL="0" marR="0" marT="0" marB="0"/>
                </a:tc>
                <a:extLst>
                  <a:ext uri="{0D108BD9-81ED-4DB2-BD59-A6C34878D82A}">
                    <a16:rowId xmlns:a16="http://schemas.microsoft.com/office/drawing/2014/main" val="10004"/>
                  </a:ext>
                </a:extLst>
              </a:tr>
              <a:tr h="304800">
                <a:tc>
                  <a:txBody>
                    <a:bodyPr/>
                    <a:lstStyle/>
                    <a:p>
                      <a:pPr marL="42545" marR="0" algn="l">
                        <a:lnSpc>
                          <a:spcPct val="115000"/>
                        </a:lnSpc>
                        <a:spcBef>
                          <a:spcPts val="135"/>
                        </a:spcBef>
                        <a:spcAft>
                          <a:spcPts val="0"/>
                        </a:spcAft>
                      </a:pPr>
                      <a:r>
                        <a:rPr lang="en-US" sz="1800">
                          <a:effectLst/>
                          <a:latin typeface="Calibri"/>
                          <a:ea typeface="Calibri"/>
                          <a:cs typeface="Calibri"/>
                        </a:rPr>
                        <a:t>Morphine</a:t>
                      </a:r>
                      <a:endParaRPr lang="en-US" sz="1800">
                        <a:effectLst/>
                        <a:latin typeface="Calibri"/>
                        <a:ea typeface="Calibri"/>
                        <a:cs typeface="Times New Roman"/>
                      </a:endParaRPr>
                    </a:p>
                  </a:txBody>
                  <a:tcPr marL="0" marR="0" marT="0" marB="0"/>
                </a:tc>
                <a:tc>
                  <a:txBody>
                    <a:bodyPr/>
                    <a:lstStyle/>
                    <a:p>
                      <a:pPr marL="0" marR="0" algn="l">
                        <a:lnSpc>
                          <a:spcPct val="115000"/>
                        </a:lnSpc>
                        <a:spcBef>
                          <a:spcPts val="0"/>
                        </a:spcBef>
                        <a:spcAft>
                          <a:spcPts val="1000"/>
                        </a:spcAft>
                      </a:pPr>
                      <a:r>
                        <a:rPr lang="en-US" sz="1800" dirty="0">
                          <a:effectLst/>
                          <a:latin typeface="Calibri"/>
                          <a:ea typeface="Calibri"/>
                          <a:cs typeface="Times New Roman"/>
                        </a:rPr>
                        <a:t> </a:t>
                      </a:r>
                    </a:p>
                  </a:txBody>
                  <a:tcPr marL="0" marR="0" marT="0" marB="0"/>
                </a:tc>
                <a:extLst>
                  <a:ext uri="{0D108BD9-81ED-4DB2-BD59-A6C34878D82A}">
                    <a16:rowId xmlns:a16="http://schemas.microsoft.com/office/drawing/2014/main" val="10005"/>
                  </a:ext>
                </a:extLst>
              </a:tr>
              <a:tr h="279654">
                <a:tc>
                  <a:txBody>
                    <a:bodyPr/>
                    <a:lstStyle/>
                    <a:p>
                      <a:pPr marL="42545" marR="0" algn="l">
                        <a:lnSpc>
                          <a:spcPct val="115000"/>
                        </a:lnSpc>
                        <a:spcBef>
                          <a:spcPts val="135"/>
                        </a:spcBef>
                        <a:spcAft>
                          <a:spcPts val="0"/>
                        </a:spcAft>
                      </a:pPr>
                      <a:r>
                        <a:rPr lang="en-US" sz="1800">
                          <a:effectLst/>
                          <a:latin typeface="Calibri"/>
                          <a:ea typeface="Calibri"/>
                          <a:cs typeface="Calibri"/>
                        </a:rPr>
                        <a:t>Meperidene</a:t>
                      </a:r>
                      <a:endParaRPr lang="en-US" sz="1800">
                        <a:effectLst/>
                        <a:latin typeface="Calibri"/>
                        <a:ea typeface="Calibri"/>
                        <a:cs typeface="Times New Roman"/>
                      </a:endParaRPr>
                    </a:p>
                  </a:txBody>
                  <a:tcPr marL="0" marR="0" marT="0" marB="0"/>
                </a:tc>
                <a:tc>
                  <a:txBody>
                    <a:bodyPr/>
                    <a:lstStyle/>
                    <a:p>
                      <a:pPr marL="42545" marR="0" algn="l">
                        <a:lnSpc>
                          <a:spcPct val="115000"/>
                        </a:lnSpc>
                        <a:spcBef>
                          <a:spcPts val="135"/>
                        </a:spcBef>
                        <a:spcAft>
                          <a:spcPts val="0"/>
                        </a:spcAft>
                      </a:pPr>
                      <a:r>
                        <a:rPr lang="en-US" sz="1800" dirty="0">
                          <a:effectLst/>
                          <a:latin typeface="Calibri"/>
                          <a:ea typeface="Calibri"/>
                          <a:cs typeface="Calibri"/>
                        </a:rPr>
                        <a:t>Deme</a:t>
                      </a:r>
                      <a:r>
                        <a:rPr lang="en-US" sz="1800" spc="-15" dirty="0">
                          <a:effectLst/>
                          <a:latin typeface="Calibri"/>
                          <a:ea typeface="Calibri"/>
                          <a:cs typeface="Calibri"/>
                        </a:rPr>
                        <a:t>r</a:t>
                      </a:r>
                      <a:r>
                        <a:rPr lang="en-US" sz="1800" dirty="0">
                          <a:effectLst/>
                          <a:latin typeface="Calibri"/>
                          <a:ea typeface="Calibri"/>
                          <a:cs typeface="Calibri"/>
                        </a:rPr>
                        <a:t>ol®</a:t>
                      </a:r>
                      <a:endParaRPr lang="en-US" sz="1800" dirty="0">
                        <a:effectLst/>
                        <a:latin typeface="Calibri"/>
                        <a:ea typeface="Calibri"/>
                        <a:cs typeface="Times New Roman"/>
                      </a:endParaRPr>
                    </a:p>
                  </a:txBody>
                  <a:tcPr marL="0" marR="0" marT="0" marB="0"/>
                </a:tc>
                <a:extLst>
                  <a:ext uri="{0D108BD9-81ED-4DB2-BD59-A6C34878D82A}">
                    <a16:rowId xmlns:a16="http://schemas.microsoft.com/office/drawing/2014/main" val="10006"/>
                  </a:ext>
                </a:extLst>
              </a:tr>
              <a:tr h="304800">
                <a:tc>
                  <a:txBody>
                    <a:bodyPr/>
                    <a:lstStyle/>
                    <a:p>
                      <a:pPr marL="42545" marR="0" algn="l">
                        <a:lnSpc>
                          <a:spcPct val="115000"/>
                        </a:lnSpc>
                        <a:spcBef>
                          <a:spcPts val="130"/>
                        </a:spcBef>
                        <a:spcAft>
                          <a:spcPts val="0"/>
                        </a:spcAft>
                      </a:pPr>
                      <a:r>
                        <a:rPr lang="en-US" sz="1800" dirty="0">
                          <a:effectLst/>
                          <a:latin typeface="Calibri"/>
                          <a:ea typeface="Calibri"/>
                          <a:cs typeface="Calibri"/>
                        </a:rPr>
                        <a:t>Code</a:t>
                      </a:r>
                      <a:r>
                        <a:rPr lang="en-US" sz="1800" spc="-5" dirty="0">
                          <a:effectLst/>
                          <a:latin typeface="Calibri"/>
                          <a:ea typeface="Calibri"/>
                          <a:cs typeface="Calibri"/>
                        </a:rPr>
                        <a:t>i</a:t>
                      </a:r>
                      <a:r>
                        <a:rPr lang="en-US" sz="1800" dirty="0">
                          <a:effectLst/>
                          <a:latin typeface="Calibri"/>
                          <a:ea typeface="Calibri"/>
                          <a:cs typeface="Calibri"/>
                        </a:rPr>
                        <a:t>ne</a:t>
                      </a:r>
                      <a:endParaRPr lang="en-US" sz="1800" dirty="0">
                        <a:effectLst/>
                        <a:latin typeface="Calibri"/>
                        <a:ea typeface="Calibri"/>
                        <a:cs typeface="Times New Roman"/>
                      </a:endParaRPr>
                    </a:p>
                  </a:txBody>
                  <a:tcPr marL="0" marR="0" marT="0" marB="0"/>
                </a:tc>
                <a:tc>
                  <a:txBody>
                    <a:bodyPr/>
                    <a:lstStyle/>
                    <a:p>
                      <a:pPr marL="42545" marR="0" algn="l">
                        <a:lnSpc>
                          <a:spcPct val="115000"/>
                        </a:lnSpc>
                        <a:spcBef>
                          <a:spcPts val="130"/>
                        </a:spcBef>
                        <a:spcAft>
                          <a:spcPts val="0"/>
                        </a:spcAft>
                      </a:pPr>
                      <a:r>
                        <a:rPr lang="en-US" sz="1800" spc="-45" dirty="0">
                          <a:effectLst/>
                          <a:latin typeface="Calibri"/>
                          <a:ea typeface="Calibri"/>
                          <a:cs typeface="Calibri"/>
                        </a:rPr>
                        <a:t>T</a:t>
                      </a:r>
                      <a:r>
                        <a:rPr lang="en-US" sz="1800" dirty="0">
                          <a:effectLst/>
                          <a:latin typeface="Calibri"/>
                          <a:ea typeface="Calibri"/>
                          <a:cs typeface="Calibri"/>
                        </a:rPr>
                        <a:t>y</a:t>
                      </a:r>
                      <a:r>
                        <a:rPr lang="en-US" sz="1800" spc="-5" dirty="0">
                          <a:effectLst/>
                          <a:latin typeface="Calibri"/>
                          <a:ea typeface="Calibri"/>
                          <a:cs typeface="Calibri"/>
                        </a:rPr>
                        <a:t>l</a:t>
                      </a:r>
                      <a:r>
                        <a:rPr lang="en-US" sz="1800" spc="5" dirty="0">
                          <a:effectLst/>
                          <a:latin typeface="Calibri"/>
                          <a:ea typeface="Calibri"/>
                          <a:cs typeface="Calibri"/>
                        </a:rPr>
                        <a:t>e</a:t>
                      </a:r>
                      <a:r>
                        <a:rPr lang="en-US" sz="1800" dirty="0">
                          <a:effectLst/>
                          <a:latin typeface="Calibri"/>
                          <a:ea typeface="Calibri"/>
                          <a:cs typeface="Calibri"/>
                        </a:rPr>
                        <a:t>nol®</a:t>
                      </a:r>
                      <a:r>
                        <a:rPr lang="en-US" sz="1800" spc="5" dirty="0">
                          <a:effectLst/>
                          <a:latin typeface="Calibri"/>
                          <a:ea typeface="Calibri"/>
                          <a:cs typeface="Calibri"/>
                        </a:rPr>
                        <a:t> </a:t>
                      </a:r>
                      <a:r>
                        <a:rPr lang="en-US" sz="1800" dirty="0">
                          <a:effectLst/>
                          <a:latin typeface="Calibri"/>
                          <a:ea typeface="Calibri"/>
                          <a:cs typeface="Calibri"/>
                        </a:rPr>
                        <a:t>3</a:t>
                      </a:r>
                      <a:r>
                        <a:rPr lang="en-US" sz="1800" spc="5" dirty="0">
                          <a:effectLst/>
                          <a:latin typeface="Calibri"/>
                          <a:ea typeface="Calibri"/>
                          <a:cs typeface="Calibri"/>
                        </a:rPr>
                        <a:t> </a:t>
                      </a:r>
                      <a:r>
                        <a:rPr lang="en-US" sz="1800" dirty="0">
                          <a:effectLst/>
                          <a:latin typeface="Calibri"/>
                          <a:ea typeface="Calibri"/>
                          <a:cs typeface="Calibri"/>
                        </a:rPr>
                        <a:t>&amp; 4</a:t>
                      </a:r>
                      <a:endParaRPr lang="en-US" sz="1800" dirty="0">
                        <a:effectLst/>
                        <a:latin typeface="Calibri"/>
                        <a:ea typeface="Calibri"/>
                        <a:cs typeface="Times New Roman"/>
                      </a:endParaRPr>
                    </a:p>
                  </a:txBody>
                  <a:tcPr marL="0" marR="0" marT="0" marB="0"/>
                </a:tc>
                <a:extLst>
                  <a:ext uri="{0D108BD9-81ED-4DB2-BD59-A6C34878D82A}">
                    <a16:rowId xmlns:a16="http://schemas.microsoft.com/office/drawing/2014/main" val="10007"/>
                  </a:ext>
                </a:extLst>
              </a:tr>
              <a:tr h="304800">
                <a:tc>
                  <a:txBody>
                    <a:bodyPr/>
                    <a:lstStyle/>
                    <a:p>
                      <a:pPr marL="42545" marR="0" algn="l">
                        <a:lnSpc>
                          <a:spcPct val="115000"/>
                        </a:lnSpc>
                        <a:spcBef>
                          <a:spcPts val="135"/>
                        </a:spcBef>
                        <a:spcAft>
                          <a:spcPts val="0"/>
                        </a:spcAft>
                      </a:pPr>
                      <a:r>
                        <a:rPr lang="en-US" sz="1800">
                          <a:effectLst/>
                          <a:latin typeface="Calibri"/>
                          <a:ea typeface="Calibri"/>
                          <a:cs typeface="Calibri"/>
                        </a:rPr>
                        <a:t>Bup</a:t>
                      </a:r>
                      <a:r>
                        <a:rPr lang="en-US" sz="1800" spc="-15">
                          <a:effectLst/>
                          <a:latin typeface="Calibri"/>
                          <a:ea typeface="Calibri"/>
                          <a:cs typeface="Calibri"/>
                        </a:rPr>
                        <a:t>r</a:t>
                      </a:r>
                      <a:r>
                        <a:rPr lang="en-US" sz="1800">
                          <a:effectLst/>
                          <a:latin typeface="Calibri"/>
                          <a:ea typeface="Calibri"/>
                          <a:cs typeface="Calibri"/>
                        </a:rPr>
                        <a:t>enorphine</a:t>
                      </a:r>
                      <a:endParaRPr lang="en-US" sz="1800">
                        <a:effectLst/>
                        <a:latin typeface="Calibri"/>
                        <a:ea typeface="Calibri"/>
                        <a:cs typeface="Times New Roman"/>
                      </a:endParaRPr>
                    </a:p>
                  </a:txBody>
                  <a:tcPr marL="0" marR="0" marT="0" marB="0"/>
                </a:tc>
                <a:tc>
                  <a:txBody>
                    <a:bodyPr/>
                    <a:lstStyle/>
                    <a:p>
                      <a:pPr marL="41910" marR="0" algn="l">
                        <a:lnSpc>
                          <a:spcPct val="115000"/>
                        </a:lnSpc>
                        <a:spcBef>
                          <a:spcPts val="135"/>
                        </a:spcBef>
                        <a:spcAft>
                          <a:spcPts val="0"/>
                        </a:spcAft>
                      </a:pPr>
                      <a:r>
                        <a:rPr lang="en-US" sz="1800" dirty="0" err="1">
                          <a:effectLst/>
                          <a:latin typeface="Calibri"/>
                          <a:ea typeface="Calibri"/>
                          <a:cs typeface="Calibri"/>
                        </a:rPr>
                        <a:t>Sub</a:t>
                      </a:r>
                      <a:r>
                        <a:rPr lang="en-US" sz="1800" spc="-20" dirty="0" err="1">
                          <a:effectLst/>
                          <a:latin typeface="Calibri"/>
                          <a:ea typeface="Calibri"/>
                          <a:cs typeface="Calibri"/>
                        </a:rPr>
                        <a:t>o</a:t>
                      </a:r>
                      <a:r>
                        <a:rPr lang="en-US" sz="1800" spc="-25" dirty="0" err="1">
                          <a:effectLst/>
                          <a:latin typeface="Calibri"/>
                          <a:ea typeface="Calibri"/>
                          <a:cs typeface="Calibri"/>
                        </a:rPr>
                        <a:t>x</a:t>
                      </a:r>
                      <a:r>
                        <a:rPr lang="en-US" sz="1800" dirty="0" err="1">
                          <a:effectLst/>
                          <a:latin typeface="Calibri"/>
                          <a:ea typeface="Calibri"/>
                          <a:cs typeface="Calibri"/>
                        </a:rPr>
                        <a:t>one</a:t>
                      </a:r>
                      <a:r>
                        <a:rPr lang="en-US" sz="1800" dirty="0">
                          <a:effectLst/>
                          <a:latin typeface="Calibri"/>
                          <a:ea typeface="Calibri"/>
                          <a:cs typeface="Calibri"/>
                        </a:rPr>
                        <a:t>®,</a:t>
                      </a:r>
                      <a:r>
                        <a:rPr lang="en-US" sz="1800" spc="5" dirty="0">
                          <a:effectLst/>
                          <a:latin typeface="Calibri"/>
                          <a:ea typeface="Calibri"/>
                          <a:cs typeface="Calibri"/>
                        </a:rPr>
                        <a:t> </a:t>
                      </a:r>
                      <a:r>
                        <a:rPr lang="en-US" sz="1800" dirty="0" err="1">
                          <a:effectLst/>
                          <a:latin typeface="Calibri"/>
                          <a:ea typeface="Calibri"/>
                          <a:cs typeface="Calibri"/>
                        </a:rPr>
                        <a:t>Subu</a:t>
                      </a:r>
                      <a:r>
                        <a:rPr lang="en-US" sz="1800" spc="-15" dirty="0" err="1">
                          <a:effectLst/>
                          <a:latin typeface="Calibri"/>
                          <a:ea typeface="Calibri"/>
                          <a:cs typeface="Calibri"/>
                        </a:rPr>
                        <a:t>t</a:t>
                      </a:r>
                      <a:r>
                        <a:rPr lang="en-US" sz="1800" spc="-10" dirty="0" err="1">
                          <a:effectLst/>
                          <a:latin typeface="Calibri"/>
                          <a:ea typeface="Calibri"/>
                          <a:cs typeface="Calibri"/>
                        </a:rPr>
                        <a:t>e</a:t>
                      </a:r>
                      <a:r>
                        <a:rPr lang="en-US" sz="1800" dirty="0" err="1">
                          <a:effectLst/>
                          <a:latin typeface="Calibri"/>
                          <a:ea typeface="Calibri"/>
                          <a:cs typeface="Calibri"/>
                        </a:rPr>
                        <a:t>x</a:t>
                      </a:r>
                      <a:r>
                        <a:rPr lang="en-US" sz="1800" dirty="0">
                          <a:effectLst/>
                          <a:latin typeface="Calibri"/>
                          <a:ea typeface="Calibri"/>
                          <a:cs typeface="Calibri"/>
                        </a:rPr>
                        <a:t>®,</a:t>
                      </a:r>
                      <a:r>
                        <a:rPr lang="en-US" sz="1800" spc="5" dirty="0">
                          <a:effectLst/>
                          <a:latin typeface="Calibri"/>
                          <a:ea typeface="Calibri"/>
                          <a:cs typeface="Calibri"/>
                        </a:rPr>
                        <a:t> </a:t>
                      </a:r>
                      <a:r>
                        <a:rPr lang="en-US" sz="1800" dirty="0" err="1">
                          <a:effectLst/>
                          <a:latin typeface="Calibri"/>
                          <a:ea typeface="Calibri"/>
                          <a:cs typeface="Calibri"/>
                        </a:rPr>
                        <a:t>Zu</a:t>
                      </a:r>
                      <a:r>
                        <a:rPr lang="en-US" sz="1800" spc="-5" dirty="0" err="1">
                          <a:effectLst/>
                          <a:latin typeface="Calibri"/>
                          <a:ea typeface="Calibri"/>
                          <a:cs typeface="Calibri"/>
                        </a:rPr>
                        <a:t>b</a:t>
                      </a:r>
                      <a:r>
                        <a:rPr lang="en-US" sz="1800" dirty="0" err="1">
                          <a:effectLst/>
                          <a:latin typeface="Calibri"/>
                          <a:ea typeface="Calibri"/>
                          <a:cs typeface="Calibri"/>
                        </a:rPr>
                        <a:t>solv</a:t>
                      </a:r>
                      <a:r>
                        <a:rPr lang="en-US" sz="1800" dirty="0">
                          <a:effectLst/>
                          <a:latin typeface="Calibri"/>
                          <a:ea typeface="Calibri"/>
                          <a:cs typeface="Calibri"/>
                        </a:rPr>
                        <a:t>®</a:t>
                      </a:r>
                      <a:endParaRPr lang="en-US" sz="1800" dirty="0">
                        <a:effectLst/>
                        <a:latin typeface="Calibri"/>
                        <a:ea typeface="Calibri"/>
                        <a:cs typeface="Times New Roman"/>
                      </a:endParaRPr>
                    </a:p>
                  </a:txBody>
                  <a:tcPr marL="0" marR="0" marT="0" marB="0"/>
                </a:tc>
                <a:extLst>
                  <a:ext uri="{0D108BD9-81ED-4DB2-BD59-A6C34878D82A}">
                    <a16:rowId xmlns:a16="http://schemas.microsoft.com/office/drawing/2014/main" val="10008"/>
                  </a:ext>
                </a:extLst>
              </a:tr>
              <a:tr h="304800">
                <a:tc>
                  <a:txBody>
                    <a:bodyPr/>
                    <a:lstStyle/>
                    <a:p>
                      <a:pPr marL="42545" marR="0" algn="l">
                        <a:lnSpc>
                          <a:spcPct val="115000"/>
                        </a:lnSpc>
                        <a:spcBef>
                          <a:spcPts val="135"/>
                        </a:spcBef>
                        <a:spcAft>
                          <a:spcPts val="0"/>
                        </a:spcAft>
                      </a:pPr>
                      <a:r>
                        <a:rPr lang="en-US" sz="1800">
                          <a:effectLst/>
                          <a:latin typeface="Calibri"/>
                          <a:ea typeface="Calibri"/>
                          <a:cs typeface="Calibri"/>
                        </a:rPr>
                        <a:t>Methadone</a:t>
                      </a:r>
                      <a:endParaRPr lang="en-US" sz="1800">
                        <a:effectLst/>
                        <a:latin typeface="Calibri"/>
                        <a:ea typeface="Calibri"/>
                        <a:cs typeface="Times New Roman"/>
                      </a:endParaRPr>
                    </a:p>
                  </a:txBody>
                  <a:tcPr marL="0" marR="0" marT="0" marB="0"/>
                </a:tc>
                <a:tc>
                  <a:txBody>
                    <a:bodyPr/>
                    <a:lstStyle/>
                    <a:p>
                      <a:pPr marL="0" marR="0" algn="l">
                        <a:lnSpc>
                          <a:spcPct val="115000"/>
                        </a:lnSpc>
                        <a:spcBef>
                          <a:spcPts val="0"/>
                        </a:spcBef>
                        <a:spcAft>
                          <a:spcPts val="1000"/>
                        </a:spcAft>
                      </a:pPr>
                      <a:r>
                        <a:rPr lang="en-US" sz="1800" dirty="0">
                          <a:effectLst/>
                          <a:latin typeface="Calibri"/>
                          <a:ea typeface="Calibri"/>
                          <a:cs typeface="Times New Roman"/>
                        </a:rPr>
                        <a:t> </a:t>
                      </a:r>
                    </a:p>
                  </a:txBody>
                  <a:tcPr marL="0" marR="0" marT="0" marB="0"/>
                </a:tc>
                <a:extLst>
                  <a:ext uri="{0D108BD9-81ED-4DB2-BD59-A6C34878D82A}">
                    <a16:rowId xmlns:a16="http://schemas.microsoft.com/office/drawing/2014/main" val="10009"/>
                  </a:ext>
                </a:extLst>
              </a:tr>
              <a:tr h="279654">
                <a:tc>
                  <a:txBody>
                    <a:bodyPr/>
                    <a:lstStyle/>
                    <a:p>
                      <a:pPr marL="42545" marR="0" algn="l">
                        <a:lnSpc>
                          <a:spcPct val="115000"/>
                        </a:lnSpc>
                        <a:spcBef>
                          <a:spcPts val="130"/>
                        </a:spcBef>
                        <a:spcAft>
                          <a:spcPts val="0"/>
                        </a:spcAft>
                      </a:pPr>
                      <a:r>
                        <a:rPr lang="en-US" sz="1800" spc="-10" dirty="0">
                          <a:effectLst/>
                          <a:latin typeface="Calibri"/>
                          <a:ea typeface="Calibri"/>
                          <a:cs typeface="Calibri"/>
                        </a:rPr>
                        <a:t>F</a:t>
                      </a:r>
                      <a:r>
                        <a:rPr lang="en-US" sz="1800" dirty="0">
                          <a:effectLst/>
                          <a:latin typeface="Calibri"/>
                          <a:ea typeface="Calibri"/>
                          <a:cs typeface="Calibri"/>
                        </a:rPr>
                        <a:t>e</a:t>
                      </a:r>
                      <a:r>
                        <a:rPr lang="en-US" sz="1800" spc="-5" dirty="0">
                          <a:effectLst/>
                          <a:latin typeface="Calibri"/>
                          <a:ea typeface="Calibri"/>
                          <a:cs typeface="Calibri"/>
                        </a:rPr>
                        <a:t>n</a:t>
                      </a:r>
                      <a:r>
                        <a:rPr lang="en-US" sz="1800" spc="-15" dirty="0">
                          <a:effectLst/>
                          <a:latin typeface="Calibri"/>
                          <a:ea typeface="Calibri"/>
                          <a:cs typeface="Calibri"/>
                        </a:rPr>
                        <a:t>t</a:t>
                      </a:r>
                      <a:r>
                        <a:rPr lang="en-US" sz="1800" dirty="0">
                          <a:effectLst/>
                          <a:latin typeface="Calibri"/>
                          <a:ea typeface="Calibri"/>
                          <a:cs typeface="Calibri"/>
                        </a:rPr>
                        <a:t>a</a:t>
                      </a:r>
                      <a:r>
                        <a:rPr lang="en-US" sz="1800" spc="-15" dirty="0">
                          <a:effectLst/>
                          <a:latin typeface="Calibri"/>
                          <a:ea typeface="Calibri"/>
                          <a:cs typeface="Calibri"/>
                        </a:rPr>
                        <a:t>n</a:t>
                      </a:r>
                      <a:r>
                        <a:rPr lang="en-US" sz="1800" dirty="0">
                          <a:effectLst/>
                          <a:latin typeface="Calibri"/>
                          <a:ea typeface="Calibri"/>
                          <a:cs typeface="Calibri"/>
                        </a:rPr>
                        <a:t>yl</a:t>
                      </a:r>
                      <a:endParaRPr lang="en-US" sz="1800" dirty="0">
                        <a:effectLst/>
                        <a:latin typeface="Calibri"/>
                        <a:ea typeface="Calibri"/>
                        <a:cs typeface="Times New Roman"/>
                      </a:endParaRPr>
                    </a:p>
                  </a:txBody>
                  <a:tcPr marL="0" marR="0" marT="0" marB="0"/>
                </a:tc>
                <a:tc>
                  <a:txBody>
                    <a:bodyPr/>
                    <a:lstStyle/>
                    <a:p>
                      <a:pPr marL="42545" marR="0" algn="l">
                        <a:lnSpc>
                          <a:spcPct val="115000"/>
                        </a:lnSpc>
                        <a:spcBef>
                          <a:spcPts val="130"/>
                        </a:spcBef>
                        <a:spcAft>
                          <a:spcPts val="0"/>
                        </a:spcAft>
                      </a:pPr>
                      <a:r>
                        <a:rPr lang="en-US" sz="1800" dirty="0" err="1">
                          <a:effectLst/>
                          <a:latin typeface="Calibri"/>
                          <a:ea typeface="Calibri"/>
                          <a:cs typeface="Calibri"/>
                        </a:rPr>
                        <a:t>Du</a:t>
                      </a:r>
                      <a:r>
                        <a:rPr lang="en-US" sz="1800" spc="-20" dirty="0" err="1">
                          <a:effectLst/>
                          <a:latin typeface="Calibri"/>
                          <a:ea typeface="Calibri"/>
                          <a:cs typeface="Calibri"/>
                        </a:rPr>
                        <a:t>r</a:t>
                      </a:r>
                      <a:r>
                        <a:rPr lang="en-US" sz="1800" dirty="0" err="1">
                          <a:effectLst/>
                          <a:latin typeface="Calibri"/>
                          <a:ea typeface="Calibri"/>
                          <a:cs typeface="Calibri"/>
                        </a:rPr>
                        <a:t>a</a:t>
                      </a:r>
                      <a:r>
                        <a:rPr lang="en-US" sz="1800" spc="-5" dirty="0" err="1">
                          <a:effectLst/>
                          <a:latin typeface="Calibri"/>
                          <a:ea typeface="Calibri"/>
                          <a:cs typeface="Calibri"/>
                        </a:rPr>
                        <a:t>g</a:t>
                      </a:r>
                      <a:r>
                        <a:rPr lang="en-US" sz="1800" dirty="0" err="1">
                          <a:effectLst/>
                          <a:latin typeface="Calibri"/>
                          <a:ea typeface="Calibri"/>
                          <a:cs typeface="Calibri"/>
                        </a:rPr>
                        <a:t>es</a:t>
                      </a:r>
                      <a:r>
                        <a:rPr lang="en-US" sz="1800" spc="-5" dirty="0" err="1">
                          <a:effectLst/>
                          <a:latin typeface="Calibri"/>
                          <a:ea typeface="Calibri"/>
                          <a:cs typeface="Calibri"/>
                        </a:rPr>
                        <a:t>i</a:t>
                      </a:r>
                      <a:r>
                        <a:rPr lang="en-US" sz="1800" dirty="0" err="1">
                          <a:effectLst/>
                          <a:latin typeface="Calibri"/>
                          <a:ea typeface="Calibri"/>
                          <a:cs typeface="Calibri"/>
                        </a:rPr>
                        <a:t>c</a:t>
                      </a:r>
                      <a:r>
                        <a:rPr lang="en-US" sz="1800" dirty="0">
                          <a:effectLst/>
                          <a:latin typeface="Calibri"/>
                          <a:ea typeface="Calibri"/>
                          <a:cs typeface="Calibri"/>
                        </a:rPr>
                        <a:t>®</a:t>
                      </a:r>
                      <a:endParaRPr lang="en-US" sz="1800" dirty="0">
                        <a:effectLst/>
                        <a:latin typeface="Calibri"/>
                        <a:ea typeface="Calibri"/>
                        <a:cs typeface="Times New Roman"/>
                      </a:endParaRPr>
                    </a:p>
                  </a:txBody>
                  <a:tcPr marL="0" marR="0" marT="0" marB="0"/>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487778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Illicit Opioids</a:t>
            </a:r>
          </a:p>
        </p:txBody>
      </p:sp>
      <p:sp>
        <p:nvSpPr>
          <p:cNvPr id="3" name="Content Placeholder 2"/>
          <p:cNvSpPr>
            <a:spLocks noGrp="1"/>
          </p:cNvSpPr>
          <p:nvPr>
            <p:ph idx="1"/>
          </p:nvPr>
        </p:nvSpPr>
        <p:spPr/>
        <p:txBody>
          <a:bodyPr>
            <a:normAutofit fontScale="92500" lnSpcReduction="10000"/>
          </a:bodyPr>
          <a:lstStyle/>
          <a:p>
            <a:pPr>
              <a:spcAft>
                <a:spcPts val="600"/>
              </a:spcAft>
            </a:pPr>
            <a:r>
              <a:rPr lang="en-US" sz="2800" dirty="0"/>
              <a:t>Heroin</a:t>
            </a:r>
          </a:p>
          <a:p>
            <a:pPr marL="231775" lvl="1" indent="-231775">
              <a:spcAft>
                <a:spcPts val="600"/>
              </a:spcAft>
              <a:buFont typeface="Wingdings" panose="05000000000000000000" pitchFamily="2" charset="2"/>
              <a:buChar char="§"/>
            </a:pPr>
            <a:r>
              <a:rPr lang="en-US" sz="2800" dirty="0"/>
              <a:t>Non-pharmaceutical fentanyl (Illicitly produced, synthetic drug)</a:t>
            </a:r>
            <a:r>
              <a:rPr lang="en-US" sz="2600" dirty="0">
                <a:solidFill>
                  <a:srgbClr val="585858"/>
                </a:solidFill>
              </a:rPr>
              <a:t> </a:t>
            </a:r>
          </a:p>
          <a:p>
            <a:pPr marL="571500" lvl="1" indent="-339725">
              <a:spcAft>
                <a:spcPts val="600"/>
              </a:spcAft>
              <a:buFont typeface="Arial" panose="020B0604020202020204" pitchFamily="34" charset="0"/>
              <a:buChar char="•"/>
            </a:pPr>
            <a:r>
              <a:rPr lang="en-US" sz="2600" dirty="0">
                <a:solidFill>
                  <a:srgbClr val="585858"/>
                </a:solidFill>
              </a:rPr>
              <a:t>Pill form packaged to look like prescription medications</a:t>
            </a:r>
          </a:p>
          <a:p>
            <a:pPr marL="571500" lvl="1" indent="-339725">
              <a:spcAft>
                <a:spcPts val="600"/>
              </a:spcAft>
              <a:buFont typeface="Arial" panose="020B0604020202020204" pitchFamily="34" charset="0"/>
              <a:buChar char="•"/>
            </a:pPr>
            <a:r>
              <a:rPr lang="en-US" sz="2600" dirty="0">
                <a:solidFill>
                  <a:srgbClr val="585858"/>
                </a:solidFill>
              </a:rPr>
              <a:t>Powder form looks similar to heroin</a:t>
            </a:r>
          </a:p>
          <a:p>
            <a:pPr marL="571500" lvl="1" indent="-339725">
              <a:spcAft>
                <a:spcPts val="600"/>
              </a:spcAft>
              <a:buFont typeface="Arial" panose="020B0604020202020204" pitchFamily="34" charset="0"/>
              <a:buChar char="•"/>
            </a:pPr>
            <a:r>
              <a:rPr lang="en-US" sz="2600" dirty="0">
                <a:solidFill>
                  <a:srgbClr val="585858"/>
                </a:solidFill>
              </a:rPr>
              <a:t>May be hundreds of times more potent than heroin</a:t>
            </a:r>
          </a:p>
          <a:p>
            <a:pPr lvl="1"/>
            <a:endParaRPr lang="en-US" sz="1600" dirty="0"/>
          </a:p>
          <a:p>
            <a:pPr marL="0" lvl="1" indent="0">
              <a:buNone/>
            </a:pPr>
            <a:r>
              <a:rPr lang="en-US" sz="2800" b="1" dirty="0"/>
              <a:t>Fentanyl can be extremely deadly!</a:t>
            </a:r>
          </a:p>
          <a:p>
            <a:pPr marL="231775" lvl="1" indent="0">
              <a:buNone/>
            </a:pPr>
            <a:endParaRPr lang="en-US" dirty="0"/>
          </a:p>
        </p:txBody>
      </p:sp>
    </p:spTree>
    <p:extLst>
      <p:ext uri="{BB962C8B-B14F-4D97-AF65-F5344CB8AC3E}">
        <p14:creationId xmlns:p14="http://schemas.microsoft.com/office/powerpoint/2010/main" val="2201603135"/>
      </p:ext>
    </p:extLst>
  </p:cSld>
  <p:clrMapOvr>
    <a:masterClrMapping/>
  </p:clrMapOvr>
</p:sld>
</file>

<file path=ppt/theme/theme1.xml><?xml version="1.0" encoding="utf-8"?>
<a:theme xmlns:a="http://schemas.openxmlformats.org/drawingml/2006/main" name="ppttemplate3">
  <a:themeElements>
    <a:clrScheme name="DHS PPT">
      <a:dk1>
        <a:srgbClr val="003D78"/>
      </a:dk1>
      <a:lt1>
        <a:srgbClr val="FFFFFF"/>
      </a:lt1>
      <a:dk2>
        <a:srgbClr val="19767C"/>
      </a:dk2>
      <a:lt2>
        <a:srgbClr val="E0EEF0"/>
      </a:lt2>
      <a:accent1>
        <a:srgbClr val="003D78"/>
      </a:accent1>
      <a:accent2>
        <a:srgbClr val="19767C"/>
      </a:accent2>
      <a:accent3>
        <a:srgbClr val="A9CED3"/>
      </a:accent3>
      <a:accent4>
        <a:srgbClr val="001932"/>
      </a:accent4>
      <a:accent5>
        <a:srgbClr val="37656B"/>
      </a:accent5>
      <a:accent6>
        <a:srgbClr val="E0EEF0"/>
      </a:accent6>
      <a:hlink>
        <a:srgbClr val="0000FF"/>
      </a:hlink>
      <a:folHlink>
        <a:srgbClr val="800080"/>
      </a:folHlink>
    </a:clrScheme>
    <a:fontScheme name="DHS PPT">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ppttemplate3</Template>
  <TotalTime>3790</TotalTime>
  <Words>2601</Words>
  <Application>Microsoft Office PowerPoint</Application>
  <PresentationFormat>On-screen Show (16:9)</PresentationFormat>
  <Paragraphs>227</Paragraphs>
  <Slides>32</Slides>
  <Notes>30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Century</vt:lpstr>
      <vt:lpstr>Verdana</vt:lpstr>
      <vt:lpstr>Wingdings</vt:lpstr>
      <vt:lpstr>ppttemplate3</vt:lpstr>
      <vt:lpstr>Naloxone Administration Training </vt:lpstr>
      <vt:lpstr>Today’s Trainer</vt:lpstr>
      <vt:lpstr>Section A What is an opioid?</vt:lpstr>
      <vt:lpstr>Opioids</vt:lpstr>
      <vt:lpstr>About Opioids</vt:lpstr>
      <vt:lpstr>How Opioids Work</vt:lpstr>
      <vt:lpstr>PowerPoint Presentation</vt:lpstr>
      <vt:lpstr>Examples of Prescription Opioids</vt:lpstr>
      <vt:lpstr>Examples of Illicit Opioids</vt:lpstr>
      <vt:lpstr>Section B Recognizing an Opioid Overdose</vt:lpstr>
      <vt:lpstr>Signs and Symptoms  of Opioid Overdose</vt:lpstr>
      <vt:lpstr>What is naloxone?</vt:lpstr>
      <vt:lpstr>How does naloxone work?</vt:lpstr>
      <vt:lpstr>PowerPoint Presentation</vt:lpstr>
      <vt:lpstr> Naloxone Storage (all forms) </vt:lpstr>
      <vt:lpstr>Section C Responding to an Opioid Overdose</vt:lpstr>
      <vt:lpstr> Shake and Wake</vt:lpstr>
      <vt:lpstr> Call 911</vt:lpstr>
      <vt:lpstr> Call 911: What to Say</vt:lpstr>
      <vt:lpstr> Rescue Breathing</vt:lpstr>
      <vt:lpstr>Rescue Breathing</vt:lpstr>
      <vt:lpstr>NARCAN® Nasal Spray</vt:lpstr>
      <vt:lpstr>NARCAN® Nasal Spray</vt:lpstr>
      <vt:lpstr> NARCAN® Nasal Spray</vt:lpstr>
      <vt:lpstr>NARCAN® Nasal Spray</vt:lpstr>
      <vt:lpstr> Recovery Position</vt:lpstr>
      <vt:lpstr> Care for the Person</vt:lpstr>
      <vt:lpstr> Care for the Person</vt:lpstr>
      <vt:lpstr>Help is Available</vt:lpstr>
      <vt:lpstr>A Visual of the Process</vt:lpstr>
      <vt:lpstr>Additional Resources </vt:lpstr>
      <vt:lpstr>Contact</vt:lpstr>
    </vt:vector>
  </TitlesOfParts>
  <Company>DHS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Niemuth, Christine E</dc:creator>
  <cp:lastModifiedBy>Mike Hinske</cp:lastModifiedBy>
  <cp:revision>213</cp:revision>
  <cp:lastPrinted>2019-09-27T13:21:20Z</cp:lastPrinted>
  <dcterms:created xsi:type="dcterms:W3CDTF">2019-07-24T14:32:20Z</dcterms:created>
  <dcterms:modified xsi:type="dcterms:W3CDTF">2022-01-18T22:22:14Z</dcterms:modified>
</cp:coreProperties>
</file>