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84"/>
  </p:notesMasterIdLst>
  <p:handoutMasterIdLst>
    <p:handoutMasterId r:id="rId85"/>
  </p:handoutMasterIdLst>
  <p:sldIdLst>
    <p:sldId id="346" r:id="rId2"/>
    <p:sldId id="382" r:id="rId3"/>
    <p:sldId id="422" r:id="rId4"/>
    <p:sldId id="519" r:id="rId5"/>
    <p:sldId id="537" r:id="rId6"/>
    <p:sldId id="423" r:id="rId7"/>
    <p:sldId id="424" r:id="rId8"/>
    <p:sldId id="425" r:id="rId9"/>
    <p:sldId id="540" r:id="rId10"/>
    <p:sldId id="434" r:id="rId11"/>
    <p:sldId id="435" r:id="rId12"/>
    <p:sldId id="436" r:id="rId13"/>
    <p:sldId id="437" r:id="rId14"/>
    <p:sldId id="439" r:id="rId15"/>
    <p:sldId id="440" r:id="rId16"/>
    <p:sldId id="442" r:id="rId17"/>
    <p:sldId id="444" r:id="rId18"/>
    <p:sldId id="445" r:id="rId19"/>
    <p:sldId id="446" r:id="rId20"/>
    <p:sldId id="448" r:id="rId21"/>
    <p:sldId id="530" r:id="rId22"/>
    <p:sldId id="496" r:id="rId23"/>
    <p:sldId id="497" r:id="rId24"/>
    <p:sldId id="498" r:id="rId25"/>
    <p:sldId id="533" r:id="rId26"/>
    <p:sldId id="520" r:id="rId27"/>
    <p:sldId id="499" r:id="rId28"/>
    <p:sldId id="532" r:id="rId29"/>
    <p:sldId id="531" r:id="rId30"/>
    <p:sldId id="534" r:id="rId31"/>
    <p:sldId id="535" r:id="rId32"/>
    <p:sldId id="539" r:id="rId33"/>
    <p:sldId id="538" r:id="rId34"/>
    <p:sldId id="536" r:id="rId35"/>
    <p:sldId id="487" r:id="rId36"/>
    <p:sldId id="511" r:id="rId37"/>
    <p:sldId id="512" r:id="rId38"/>
    <p:sldId id="513" r:id="rId39"/>
    <p:sldId id="449" r:id="rId40"/>
    <p:sldId id="451" r:id="rId41"/>
    <p:sldId id="541" r:id="rId42"/>
    <p:sldId id="455" r:id="rId43"/>
    <p:sldId id="453" r:id="rId44"/>
    <p:sldId id="456" r:id="rId45"/>
    <p:sldId id="486" r:id="rId46"/>
    <p:sldId id="488" r:id="rId47"/>
    <p:sldId id="489" r:id="rId48"/>
    <p:sldId id="490" r:id="rId49"/>
    <p:sldId id="454" r:id="rId50"/>
    <p:sldId id="458" r:id="rId51"/>
    <p:sldId id="461" r:id="rId52"/>
    <p:sldId id="462" r:id="rId53"/>
    <p:sldId id="526" r:id="rId54"/>
    <p:sldId id="525" r:id="rId55"/>
    <p:sldId id="459" r:id="rId56"/>
    <p:sldId id="460" r:id="rId57"/>
    <p:sldId id="482" r:id="rId58"/>
    <p:sldId id="483" r:id="rId59"/>
    <p:sldId id="484" r:id="rId60"/>
    <p:sldId id="485" r:id="rId61"/>
    <p:sldId id="500" r:id="rId62"/>
    <p:sldId id="501" r:id="rId63"/>
    <p:sldId id="502" r:id="rId64"/>
    <p:sldId id="503" r:id="rId65"/>
    <p:sldId id="504" r:id="rId66"/>
    <p:sldId id="491" r:id="rId67"/>
    <p:sldId id="492" r:id="rId68"/>
    <p:sldId id="493" r:id="rId69"/>
    <p:sldId id="505" r:id="rId70"/>
    <p:sldId id="506" r:id="rId71"/>
    <p:sldId id="509" r:id="rId72"/>
    <p:sldId id="510" r:id="rId73"/>
    <p:sldId id="507" r:id="rId74"/>
    <p:sldId id="516" r:id="rId75"/>
    <p:sldId id="517" r:id="rId76"/>
    <p:sldId id="481" r:id="rId77"/>
    <p:sldId id="518" r:id="rId78"/>
    <p:sldId id="474" r:id="rId79"/>
    <p:sldId id="528" r:id="rId80"/>
    <p:sldId id="527" r:id="rId81"/>
    <p:sldId id="403" r:id="rId82"/>
    <p:sldId id="542" r:id="rId8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orient="horz" pos="4272">
          <p15:clr>
            <a:srgbClr val="A4A3A4"/>
          </p15:clr>
        </p15:guide>
        <p15:guide id="3" orient="horz" pos="4080">
          <p15:clr>
            <a:srgbClr val="A4A3A4"/>
          </p15:clr>
        </p15:guide>
        <p15:guide id="4" pos="240">
          <p15:clr>
            <a:srgbClr val="A4A3A4"/>
          </p15:clr>
        </p15:guide>
        <p15:guide id="5" pos="57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33CC"/>
    <a:srgbClr val="3FE024"/>
    <a:srgbClr val="FF0000"/>
    <a:srgbClr val="FFFF99"/>
    <a:srgbClr val="141E4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19" autoAdjust="0"/>
    <p:restoredTop sz="92857" autoAdjust="0"/>
  </p:normalViewPr>
  <p:slideViewPr>
    <p:cSldViewPr snapToGrid="0">
      <p:cViewPr varScale="1">
        <p:scale>
          <a:sx n="118" d="100"/>
          <a:sy n="118" d="100"/>
        </p:scale>
        <p:origin x="1864" y="208"/>
      </p:cViewPr>
      <p:guideLst>
        <p:guide orient="horz" pos="480"/>
        <p:guide orient="horz" pos="4272"/>
        <p:guide orient="horz" pos="4080"/>
        <p:guide pos="240"/>
        <p:guide pos="571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2197">
              <a:defRPr sz="1200"/>
            </a:lvl1pPr>
          </a:lstStyle>
          <a:p>
            <a:pPr>
              <a:defRPr/>
            </a:pPr>
            <a:endParaRPr lang="en-US" dirty="0"/>
          </a:p>
        </p:txBody>
      </p:sp>
      <p:sp>
        <p:nvSpPr>
          <p:cNvPr id="10243" name="Rectangle 3"/>
          <p:cNvSpPr>
            <a:spLocks noGrp="1" noChangeArrowheads="1"/>
          </p:cNvSpPr>
          <p:nvPr>
            <p:ph type="dt" sz="quarter" idx="1"/>
          </p:nvPr>
        </p:nvSpPr>
        <p:spPr bwMode="auto">
          <a:xfrm>
            <a:off x="397277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2197">
              <a:defRPr sz="1200"/>
            </a:lvl1pPr>
          </a:lstStyle>
          <a:p>
            <a:pPr>
              <a:defRPr/>
            </a:pPr>
            <a:endParaRPr lang="en-US" dirty="0"/>
          </a:p>
        </p:txBody>
      </p:sp>
      <p:sp>
        <p:nvSpPr>
          <p:cNvPr id="10244" name="Rectangle 4"/>
          <p:cNvSpPr>
            <a:spLocks noGrp="1" noChangeArrowheads="1"/>
          </p:cNvSpPr>
          <p:nvPr>
            <p:ph type="ftr" sz="quarter" idx="2"/>
          </p:nvPr>
        </p:nvSpPr>
        <p:spPr bwMode="auto">
          <a:xfrm>
            <a:off x="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2197">
              <a:defRPr sz="1200"/>
            </a:lvl1pPr>
          </a:lstStyle>
          <a:p>
            <a:pPr>
              <a:defRPr/>
            </a:pPr>
            <a:endParaRPr lang="en-US" dirty="0"/>
          </a:p>
        </p:txBody>
      </p:sp>
      <p:sp>
        <p:nvSpPr>
          <p:cNvPr id="10245" name="Rectangle 5"/>
          <p:cNvSpPr>
            <a:spLocks noGrp="1" noChangeArrowheads="1"/>
          </p:cNvSpPr>
          <p:nvPr>
            <p:ph type="sldNum" sz="quarter" idx="3"/>
          </p:nvPr>
        </p:nvSpPr>
        <p:spPr bwMode="auto">
          <a:xfrm>
            <a:off x="397277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2197">
              <a:defRPr sz="1200"/>
            </a:lvl1pPr>
          </a:lstStyle>
          <a:p>
            <a:pPr>
              <a:defRPr/>
            </a:pPr>
            <a:fld id="{C531C883-32E7-4DDD-A086-B07E58DB0837}" type="slidenum">
              <a:rPr lang="en-US"/>
              <a:pPr>
                <a:defRPr/>
              </a:pPr>
              <a:t>‹#›</a:t>
            </a:fld>
            <a:endParaRPr lang="en-US" dirty="0"/>
          </a:p>
        </p:txBody>
      </p:sp>
    </p:spTree>
    <p:extLst>
      <p:ext uri="{BB962C8B-B14F-4D97-AF65-F5344CB8AC3E}">
        <p14:creationId xmlns:p14="http://schemas.microsoft.com/office/powerpoint/2010/main" val="2031957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hdr" sz="quarter"/>
          </p:nvPr>
        </p:nvSpPr>
        <p:spPr bwMode="auto">
          <a:xfrm>
            <a:off x="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defTabSz="932197">
              <a:defRPr sz="1200"/>
            </a:lvl1pPr>
          </a:lstStyle>
          <a:p>
            <a:pPr>
              <a:defRPr/>
            </a:pPr>
            <a:endParaRPr lang="en-US" dirty="0"/>
          </a:p>
        </p:txBody>
      </p:sp>
      <p:sp>
        <p:nvSpPr>
          <p:cNvPr id="3075" name="Rectangle 1027"/>
          <p:cNvSpPr>
            <a:spLocks noGrp="1" noChangeArrowheads="1"/>
          </p:cNvSpPr>
          <p:nvPr>
            <p:ph type="dt" idx="1"/>
          </p:nvPr>
        </p:nvSpPr>
        <p:spPr bwMode="auto">
          <a:xfrm>
            <a:off x="3972773" y="0"/>
            <a:ext cx="3037628" cy="46482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lvl1pPr algn="r" defTabSz="932197">
              <a:defRPr sz="1200"/>
            </a:lvl1pPr>
          </a:lstStyle>
          <a:p>
            <a:pPr>
              <a:defRPr/>
            </a:pPr>
            <a:endParaRPr lang="en-US" dirty="0"/>
          </a:p>
        </p:txBody>
      </p:sp>
      <p:sp>
        <p:nvSpPr>
          <p:cNvPr id="13316" name="Rectangle 1028"/>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3077" name="Rectangle 1029"/>
          <p:cNvSpPr>
            <a:spLocks noGrp="1" noChangeArrowheads="1"/>
          </p:cNvSpPr>
          <p:nvPr>
            <p:ph type="body" sz="quarter" idx="3"/>
          </p:nvPr>
        </p:nvSpPr>
        <p:spPr bwMode="auto">
          <a:xfrm>
            <a:off x="935145" y="4415791"/>
            <a:ext cx="5140111" cy="4183380"/>
          </a:xfrm>
          <a:prstGeom prst="rect">
            <a:avLst/>
          </a:prstGeom>
          <a:noFill/>
          <a:ln w="9525">
            <a:noFill/>
            <a:miter lim="800000"/>
            <a:headEnd/>
            <a:tailEnd/>
          </a:ln>
          <a:effectLst/>
        </p:spPr>
        <p:txBody>
          <a:bodyPr vert="horz" wrap="square" lIns="93150" tIns="46576" rIns="93150" bIns="465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1030"/>
          <p:cNvSpPr>
            <a:spLocks noGrp="1" noChangeArrowheads="1"/>
          </p:cNvSpPr>
          <p:nvPr>
            <p:ph type="ftr" sz="quarter" idx="4"/>
          </p:nvPr>
        </p:nvSpPr>
        <p:spPr bwMode="auto">
          <a:xfrm>
            <a:off x="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defTabSz="932197">
              <a:defRPr sz="1200"/>
            </a:lvl1pPr>
          </a:lstStyle>
          <a:p>
            <a:pPr>
              <a:defRPr/>
            </a:pPr>
            <a:endParaRPr lang="en-US" dirty="0"/>
          </a:p>
        </p:txBody>
      </p:sp>
      <p:sp>
        <p:nvSpPr>
          <p:cNvPr id="3079" name="Rectangle 1031"/>
          <p:cNvSpPr>
            <a:spLocks noGrp="1" noChangeArrowheads="1"/>
          </p:cNvSpPr>
          <p:nvPr>
            <p:ph type="sldNum" sz="quarter" idx="5"/>
          </p:nvPr>
        </p:nvSpPr>
        <p:spPr bwMode="auto">
          <a:xfrm>
            <a:off x="3972773" y="8831580"/>
            <a:ext cx="3037628" cy="464820"/>
          </a:xfrm>
          <a:prstGeom prst="rect">
            <a:avLst/>
          </a:prstGeom>
          <a:noFill/>
          <a:ln w="9525">
            <a:noFill/>
            <a:miter lim="800000"/>
            <a:headEnd/>
            <a:tailEnd/>
          </a:ln>
          <a:effectLst/>
        </p:spPr>
        <p:txBody>
          <a:bodyPr vert="horz" wrap="square" lIns="93150" tIns="46576" rIns="93150" bIns="46576" numCol="1" anchor="b" anchorCtr="0" compatLnSpc="1">
            <a:prstTxWarp prst="textNoShape">
              <a:avLst/>
            </a:prstTxWarp>
          </a:bodyPr>
          <a:lstStyle>
            <a:lvl1pPr algn="r" defTabSz="932197">
              <a:defRPr sz="1200"/>
            </a:lvl1pPr>
          </a:lstStyle>
          <a:p>
            <a:pPr>
              <a:defRPr/>
            </a:pPr>
            <a:fld id="{AA05F7CB-A6E3-41E2-8CE6-9CBA1DDADFCC}" type="slidenum">
              <a:rPr lang="en-US"/>
              <a:pPr>
                <a:defRPr/>
              </a:pPr>
              <a:t>‹#›</a:t>
            </a:fld>
            <a:endParaRPr lang="en-US" dirty="0"/>
          </a:p>
        </p:txBody>
      </p:sp>
    </p:spTree>
    <p:extLst>
      <p:ext uri="{BB962C8B-B14F-4D97-AF65-F5344CB8AC3E}">
        <p14:creationId xmlns:p14="http://schemas.microsoft.com/office/powerpoint/2010/main" val="23950321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A05F7CB-A6E3-41E2-8CE6-9CBA1DDADFCC}" type="slidenum">
              <a:rPr lang="en-US" smtClean="0"/>
              <a:pPr>
                <a:defRPr/>
              </a:pPr>
              <a:t>3</a:t>
            </a:fld>
            <a:endParaRPr lang="en-US" dirty="0"/>
          </a:p>
        </p:txBody>
      </p:sp>
    </p:spTree>
    <p:extLst>
      <p:ext uri="{BB962C8B-B14F-4D97-AF65-F5344CB8AC3E}">
        <p14:creationId xmlns:p14="http://schemas.microsoft.com/office/powerpoint/2010/main" val="1705340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17</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18</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19</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21</a:t>
            </a:fld>
            <a:endParaRPr lang="en-US" dirty="0"/>
          </a:p>
        </p:txBody>
      </p:sp>
    </p:spTree>
    <p:extLst>
      <p:ext uri="{BB962C8B-B14F-4D97-AF65-F5344CB8AC3E}">
        <p14:creationId xmlns:p14="http://schemas.microsoft.com/office/powerpoint/2010/main" val="1573381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22</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23</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24</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25</a:t>
            </a:fld>
            <a:endParaRPr lang="en-US" dirty="0"/>
          </a:p>
        </p:txBody>
      </p:sp>
    </p:spTree>
    <p:extLst>
      <p:ext uri="{BB962C8B-B14F-4D97-AF65-F5344CB8AC3E}">
        <p14:creationId xmlns:p14="http://schemas.microsoft.com/office/powerpoint/2010/main" val="279036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26</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28</a:t>
            </a:fld>
            <a:endParaRPr lang="en-US" dirty="0"/>
          </a:p>
        </p:txBody>
      </p:sp>
    </p:spTree>
    <p:extLst>
      <p:ext uri="{BB962C8B-B14F-4D97-AF65-F5344CB8AC3E}">
        <p14:creationId xmlns:p14="http://schemas.microsoft.com/office/powerpoint/2010/main" val="1681126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30</a:t>
            </a:fld>
            <a:endParaRPr lang="en-US" dirty="0"/>
          </a:p>
        </p:txBody>
      </p:sp>
    </p:spTree>
    <p:extLst>
      <p:ext uri="{BB962C8B-B14F-4D97-AF65-F5344CB8AC3E}">
        <p14:creationId xmlns:p14="http://schemas.microsoft.com/office/powerpoint/2010/main" val="2251517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31</a:t>
            </a:fld>
            <a:endParaRPr lang="en-US" dirty="0"/>
          </a:p>
        </p:txBody>
      </p:sp>
    </p:spTree>
    <p:extLst>
      <p:ext uri="{BB962C8B-B14F-4D97-AF65-F5344CB8AC3E}">
        <p14:creationId xmlns:p14="http://schemas.microsoft.com/office/powerpoint/2010/main" val="5792349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33</a:t>
            </a:fld>
            <a:endParaRPr lang="en-US" dirty="0"/>
          </a:p>
        </p:txBody>
      </p:sp>
    </p:spTree>
    <p:extLst>
      <p:ext uri="{BB962C8B-B14F-4D97-AF65-F5344CB8AC3E}">
        <p14:creationId xmlns:p14="http://schemas.microsoft.com/office/powerpoint/2010/main" val="1194090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34</a:t>
            </a:fld>
            <a:endParaRPr lang="en-US" dirty="0"/>
          </a:p>
        </p:txBody>
      </p:sp>
    </p:spTree>
    <p:extLst>
      <p:ext uri="{BB962C8B-B14F-4D97-AF65-F5344CB8AC3E}">
        <p14:creationId xmlns:p14="http://schemas.microsoft.com/office/powerpoint/2010/main" val="410030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38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78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15</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88E8A3-B986-4C93-8623-92316595B829}" type="slidenum">
              <a:rPr lang="en-US" smtClean="0"/>
              <a:pPr>
                <a:defRPr/>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A9F49-3761-4490-B439-F40B75DB4FB1}" type="datetimeFigureOut">
              <a:rPr lang="en-US" smtClean="0"/>
              <a:pPr/>
              <a:t>5/12/23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7AA54-ECFF-434B-9589-64F9949D80D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6D8B9DDE-9C31-411B-818D-966C581FE66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158464D2-194A-4ED8-AB52-1259767624EA}"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endParaRPr lang="en-US"/>
          </a:p>
          <a:p>
            <a:pPr>
              <a:defRPr/>
            </a:pPr>
            <a:fld id="{31C830C4-AE78-4DE8-9828-8F8683F5FDF1}" type="slidenum">
              <a:rPr lang="en-US" smtClean="0"/>
              <a:pPr>
                <a:defRPr/>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BECBB22E-3D11-4660-AB4A-B889BC14265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endParaRPr lang="en-US"/>
          </a:p>
          <a:p>
            <a:pPr>
              <a:defRPr/>
            </a:pPr>
            <a:fld id="{1EA990F2-B130-45B1-92F8-2E545CAC6B86}" type="slidenum">
              <a:rPr lang="en-US" smtClean="0"/>
              <a:pPr>
                <a:defRPr/>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a:p>
          <a:p>
            <a:pPr>
              <a:defRPr/>
            </a:pPr>
            <a:fld id="{5F0BBF4F-D284-4379-B265-79C70DA24A1B}"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endParaRPr lang="en-US"/>
          </a:p>
          <a:p>
            <a:pPr>
              <a:defRPr/>
            </a:pPr>
            <a:fld id="{A9F63AFC-5788-4884-B751-2EFF9870485E}"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7BAC616C-8BA1-4173-8C6A-6BFA7B4570AB}" type="slidenum">
              <a:rPr lang="en-US" smtClean="0"/>
              <a:pPr>
                <a:defRPr/>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endParaRPr lang="en-US"/>
          </a:p>
          <a:p>
            <a:pPr>
              <a:defRPr/>
            </a:pPr>
            <a:fld id="{C30DEA94-D5A4-43BE-B297-9EC03F29B412}"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endParaRPr lang="en-US"/>
          </a:p>
          <a:p>
            <a:pPr>
              <a:defRPr/>
            </a:pPr>
            <a:fld id="{7DE63A3C-ACFB-4EE1-96F2-A1FE4C9CB8DC}"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5.wmf"/></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4.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cssafe.com/" TargetMode="External"/><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s://www.youtube.com/watch?v=w3gTKdJnMHk"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097280" y="2118360"/>
            <a:ext cx="7662862" cy="868680"/>
          </a:xfrm>
        </p:spPr>
        <p:txBody>
          <a:bodyPr/>
          <a:lstStyle/>
          <a:p>
            <a:pPr algn="ctr"/>
            <a:r>
              <a:rPr lang="en-US" sz="4000" b="1" dirty="0"/>
              <a:t>Site Safety Orientation</a:t>
            </a:r>
          </a:p>
        </p:txBody>
      </p:sp>
      <p:sp>
        <p:nvSpPr>
          <p:cNvPr id="2" name="Subtitle 1"/>
          <p:cNvSpPr>
            <a:spLocks noGrp="1"/>
          </p:cNvSpPr>
          <p:nvPr>
            <p:ph type="subTitle" idx="1"/>
          </p:nvPr>
        </p:nvSpPr>
        <p:spPr/>
        <p:txBody>
          <a:bodyPr>
            <a:normAutofit fontScale="92500" lnSpcReduction="10000"/>
          </a:bodyPr>
          <a:lstStyle/>
          <a:p>
            <a:endParaRPr lang="en-US" dirty="0"/>
          </a:p>
          <a:p>
            <a:endParaRPr lang="en-US" sz="2800" dirty="0"/>
          </a:p>
          <a:p>
            <a:r>
              <a:rPr lang="en-US" sz="2800" dirty="0"/>
              <a:t>True North Project</a:t>
            </a:r>
          </a:p>
          <a:p>
            <a:r>
              <a:rPr lang="en-US" sz="2800" dirty="0"/>
              <a:t>Site Safety Orientation</a:t>
            </a:r>
          </a:p>
          <a:p>
            <a:endParaRPr lang="en-US" dirty="0"/>
          </a:p>
          <a:p>
            <a:endParaRPr lang="en-US" dirty="0"/>
          </a:p>
        </p:txBody>
      </p:sp>
      <p:pic>
        <p:nvPicPr>
          <p:cNvPr id="7" name="Picture 6">
            <a:extLst>
              <a:ext uri="{FF2B5EF4-FFF2-40B4-BE49-F238E27FC236}">
                <a16:creationId xmlns:a16="http://schemas.microsoft.com/office/drawing/2014/main" id="{0F44B7B8-6F83-456E-9B3C-3772BD4472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505199"/>
            <a:ext cx="3959542" cy="2892535"/>
          </a:xfrm>
          <a:prstGeom prst="rect">
            <a:avLst/>
          </a:prstGeom>
        </p:spPr>
      </p:pic>
      <p:pic>
        <p:nvPicPr>
          <p:cNvPr id="5" name="Picture 4" descr="A close up of a logo&#10;&#10;Description automatically generated with low confidence">
            <a:extLst>
              <a:ext uri="{FF2B5EF4-FFF2-40B4-BE49-F238E27FC236}">
                <a16:creationId xmlns:a16="http://schemas.microsoft.com/office/drawing/2014/main" id="{E56BFDC1-4C04-8549-E655-F919C3377D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441779"/>
            <a:ext cx="2891657" cy="505279"/>
          </a:xfrm>
          <a:prstGeom prst="rect">
            <a:avLst/>
          </a:prstGeom>
        </p:spPr>
      </p:pic>
    </p:spTree>
    <p:extLst>
      <p:ext uri="{BB962C8B-B14F-4D97-AF65-F5344CB8AC3E}">
        <p14:creationId xmlns:p14="http://schemas.microsoft.com/office/powerpoint/2010/main" val="30620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7074" y="451513"/>
            <a:ext cx="8229600" cy="990600"/>
          </a:xfrm>
        </p:spPr>
        <p:txBody>
          <a:bodyPr/>
          <a:lstStyle/>
          <a:p>
            <a:pPr algn="ctr"/>
            <a:r>
              <a:rPr lang="en-US" dirty="0"/>
              <a:t>Safety Fundamentals</a:t>
            </a:r>
          </a:p>
        </p:txBody>
      </p:sp>
      <p:sp>
        <p:nvSpPr>
          <p:cNvPr id="3" name="Content Placeholder 2"/>
          <p:cNvSpPr>
            <a:spLocks noGrp="1"/>
          </p:cNvSpPr>
          <p:nvPr>
            <p:ph idx="1"/>
          </p:nvPr>
        </p:nvSpPr>
        <p:spPr>
          <a:xfrm>
            <a:off x="315605" y="1372736"/>
            <a:ext cx="8458200" cy="5205485"/>
          </a:xfrm>
        </p:spPr>
        <p:txBody>
          <a:bodyPr>
            <a:normAutofit/>
          </a:bodyPr>
          <a:lstStyle/>
          <a:p>
            <a:r>
              <a:rPr lang="en-US" sz="1800" dirty="0"/>
              <a:t>Accept personal accountability for your safety and those working around you</a:t>
            </a:r>
          </a:p>
          <a:p>
            <a:endParaRPr lang="en-US" sz="1800" dirty="0"/>
          </a:p>
          <a:p>
            <a:r>
              <a:rPr lang="en-US" sz="1800" dirty="0"/>
              <a:t>All personnel are responsible for continually assessing their safety work practices</a:t>
            </a:r>
          </a:p>
          <a:p>
            <a:endParaRPr lang="en-US" sz="1800" dirty="0"/>
          </a:p>
          <a:p>
            <a:r>
              <a:rPr lang="en-US" sz="1800" dirty="0"/>
              <a:t>Focus on hazard identification/assessment </a:t>
            </a:r>
            <a:r>
              <a:rPr lang="en-US" sz="1800" u="sng" dirty="0"/>
              <a:t>then</a:t>
            </a:r>
            <a:r>
              <a:rPr lang="en-US" sz="1800" dirty="0"/>
              <a:t> hazard prevention/control</a:t>
            </a:r>
          </a:p>
          <a:p>
            <a:endParaRPr lang="en-US" sz="1800" dirty="0"/>
          </a:p>
          <a:p>
            <a:r>
              <a:rPr lang="en-US" sz="1800" dirty="0"/>
              <a:t>Report all work-related injuries, illnesses, unsafe conditions or practices and near misses to supervision and site management</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10</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AE1F838D-F67F-4B4B-BB63-A311016AA5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0442" y="6153503"/>
            <a:ext cx="2483762" cy="505968"/>
          </a:xfrm>
          <a:prstGeom prst="rect">
            <a:avLst/>
          </a:prstGeom>
        </p:spPr>
      </p:pic>
    </p:spTree>
    <p:extLst>
      <p:ext uri="{BB962C8B-B14F-4D97-AF65-F5344CB8AC3E}">
        <p14:creationId xmlns:p14="http://schemas.microsoft.com/office/powerpoint/2010/main" val="2818867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7" name="Content Placeholder 2"/>
          <p:cNvSpPr>
            <a:spLocks noGrp="1"/>
          </p:cNvSpPr>
          <p:nvPr>
            <p:ph idx="1"/>
          </p:nvPr>
        </p:nvSpPr>
        <p:spPr>
          <a:xfrm>
            <a:off x="356549" y="1277202"/>
            <a:ext cx="8191499" cy="5464791"/>
          </a:xfrm>
        </p:spPr>
        <p:txBody>
          <a:bodyPr>
            <a:normAutofit/>
          </a:bodyPr>
          <a:lstStyle/>
          <a:p>
            <a:r>
              <a:rPr lang="en-US" sz="1800" dirty="0"/>
              <a:t>Be responsible for your own safety</a:t>
            </a:r>
          </a:p>
          <a:p>
            <a:pPr lvl="1"/>
            <a:r>
              <a:rPr lang="en-US" sz="1800" dirty="0"/>
              <a:t>Don’t put yourself in potentially dangerous situations</a:t>
            </a:r>
          </a:p>
          <a:p>
            <a:endParaRPr lang="en-US" sz="1800" dirty="0"/>
          </a:p>
          <a:p>
            <a:r>
              <a:rPr lang="en-US" sz="1800" dirty="0"/>
              <a:t>Assess the hazards (Job Hazard Analysis Checklist will be covered this in more detail)</a:t>
            </a:r>
          </a:p>
          <a:p>
            <a:pPr lvl="1"/>
            <a:r>
              <a:rPr lang="en-US" sz="1800" dirty="0"/>
              <a:t>Be aware of your surroundings</a:t>
            </a:r>
          </a:p>
          <a:p>
            <a:pPr lvl="1"/>
            <a:r>
              <a:rPr lang="en-US" sz="1800" dirty="0"/>
              <a:t>Ensure a clean and uncluttered workspace (good “housekeeping”)</a:t>
            </a:r>
          </a:p>
          <a:p>
            <a:pPr lvl="1"/>
            <a:r>
              <a:rPr lang="en-US" sz="1800" dirty="0"/>
              <a:t>Identify potential for “events”</a:t>
            </a:r>
          </a:p>
          <a:p>
            <a:pPr lvl="2"/>
            <a:r>
              <a:rPr lang="en-US" sz="1800" dirty="0"/>
              <a:t>Slips, trips, falls</a:t>
            </a:r>
          </a:p>
          <a:p>
            <a:pPr lvl="2"/>
            <a:r>
              <a:rPr lang="en-US" sz="1800" dirty="0"/>
              <a:t>Struck or struck by (falling objects, sharp objects, etc.)</a:t>
            </a:r>
          </a:p>
          <a:p>
            <a:pPr lvl="2"/>
            <a:r>
              <a:rPr lang="en-US" sz="1800" dirty="0"/>
              <a:t>Over exertion (lifting, pushing, pulling, reaching, twisting, climbing)</a:t>
            </a:r>
          </a:p>
          <a:p>
            <a:pPr lvl="2"/>
            <a:r>
              <a:rPr lang="en-US" sz="1800" dirty="0"/>
              <a:t>Cumulative trauma/repetitive motion</a:t>
            </a:r>
          </a:p>
          <a:p>
            <a:endParaRPr lang="en-US" sz="1800" dirty="0"/>
          </a:p>
          <a:p>
            <a:r>
              <a:rPr lang="en-US" sz="1800" dirty="0"/>
              <a:t>Control or prevent the hazard</a:t>
            </a:r>
          </a:p>
          <a:p>
            <a:pPr lvl="1"/>
            <a:r>
              <a:rPr lang="en-US" sz="1800" dirty="0"/>
              <a:t>Remove/disable the potential hazard</a:t>
            </a:r>
          </a:p>
          <a:p>
            <a:pPr lvl="1"/>
            <a:r>
              <a:rPr lang="en-US" sz="1800" dirty="0"/>
              <a:t>Change behavior or process to mitigate the hazard</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11</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FF2BA747-56FA-4872-BD63-4A0CDF0B2F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490" y="6236025"/>
            <a:ext cx="2161309" cy="505968"/>
          </a:xfrm>
          <a:prstGeom prst="rect">
            <a:avLst/>
          </a:prstGeom>
        </p:spPr>
      </p:pic>
    </p:spTree>
    <p:extLst>
      <p:ext uri="{BB962C8B-B14F-4D97-AF65-F5344CB8AC3E}">
        <p14:creationId xmlns:p14="http://schemas.microsoft.com/office/powerpoint/2010/main" val="28357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425450" y="1386385"/>
            <a:ext cx="8293100" cy="5082654"/>
          </a:xfrm>
        </p:spPr>
        <p:txBody>
          <a:bodyPr>
            <a:normAutofit/>
          </a:bodyPr>
          <a:lstStyle/>
          <a:p>
            <a:r>
              <a:rPr lang="en-US" sz="1800" dirty="0"/>
              <a:t>Know and understand SCS’s safety principles, human performance principles, and human error prevention</a:t>
            </a:r>
          </a:p>
          <a:p>
            <a:endParaRPr lang="en-US" sz="1800" dirty="0"/>
          </a:p>
          <a:p>
            <a:r>
              <a:rPr lang="en-US" sz="1800" dirty="0"/>
              <a:t>Leverage Human Performance Tools to enable you to be safer and create a safer environment for others</a:t>
            </a:r>
          </a:p>
          <a:p>
            <a:endParaRPr lang="en-US" sz="1800" dirty="0"/>
          </a:p>
          <a:p>
            <a:r>
              <a:rPr lang="en-US" sz="1800" dirty="0"/>
              <a:t>Utilize checklists, forms, and other tools (Job Hazard Analysis, Pre-Job Briefings, Tailgate Meetings, etc.) if they apply and can help you create a safer environment</a:t>
            </a:r>
          </a:p>
          <a:p>
            <a:endParaRPr lang="en-US" sz="1800" dirty="0"/>
          </a:p>
          <a:p>
            <a:r>
              <a:rPr lang="en-US" sz="1800" dirty="0"/>
              <a:t>Consider and use the appropriate equipment and personal protection for any work</a:t>
            </a:r>
          </a:p>
          <a:p>
            <a:endParaRPr lang="en-US" sz="1800" dirty="0"/>
          </a:p>
          <a:p>
            <a:r>
              <a:rPr lang="en-US" sz="1800" dirty="0"/>
              <a:t>Conduct thorough investigations of incidents</a:t>
            </a:r>
          </a:p>
          <a:p>
            <a:pPr lvl="2"/>
            <a:endParaRPr lang="en-US" sz="1800" dirty="0"/>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12</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7D0DFCE3-4A24-42DD-9857-C0D003485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9790" y="6071616"/>
            <a:ext cx="2078759" cy="505968"/>
          </a:xfrm>
          <a:prstGeom prst="rect">
            <a:avLst/>
          </a:prstGeom>
        </p:spPr>
      </p:pic>
    </p:spTree>
    <p:extLst>
      <p:ext uri="{BB962C8B-B14F-4D97-AF65-F5344CB8AC3E}">
        <p14:creationId xmlns:p14="http://schemas.microsoft.com/office/powerpoint/2010/main" val="107349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419100" y="1372736"/>
            <a:ext cx="8305800" cy="5000768"/>
          </a:xfrm>
        </p:spPr>
        <p:txBody>
          <a:bodyPr>
            <a:normAutofit/>
          </a:bodyPr>
          <a:lstStyle/>
          <a:p>
            <a:pPr marL="0" indent="0">
              <a:buNone/>
            </a:pPr>
            <a:r>
              <a:rPr lang="en-US" sz="1800" dirty="0"/>
              <a:t>All personnel should maintain a “questioning attitude” and always look to answer the 4 Critical Questions…</a:t>
            </a:r>
          </a:p>
          <a:p>
            <a:endParaRPr lang="en-US" sz="1800" dirty="0"/>
          </a:p>
          <a:p>
            <a:r>
              <a:rPr lang="en-US" sz="1800" dirty="0"/>
              <a:t>What are the CRITICAL STEPS in the task?</a:t>
            </a:r>
          </a:p>
          <a:p>
            <a:endParaRPr lang="en-US" sz="1800" dirty="0"/>
          </a:p>
          <a:p>
            <a:r>
              <a:rPr lang="en-US" sz="1800" dirty="0"/>
              <a:t>What are the ERROR LIKELY situations?</a:t>
            </a:r>
          </a:p>
          <a:p>
            <a:endParaRPr lang="en-US" sz="1800" dirty="0"/>
          </a:p>
          <a:p>
            <a:r>
              <a:rPr lang="en-US" sz="1800" dirty="0"/>
              <a:t>What is the WORST THING that can go wrong?</a:t>
            </a:r>
          </a:p>
          <a:p>
            <a:endParaRPr lang="en-US" sz="1800" dirty="0"/>
          </a:p>
          <a:p>
            <a:r>
              <a:rPr lang="en-US" sz="1800" dirty="0"/>
              <a:t>What DEFENSES are we relying upon?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13</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D8FE3653-7EF8-421B-B73D-2FF74060D7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1190" y="5888318"/>
            <a:ext cx="2197469" cy="505968"/>
          </a:xfrm>
          <a:prstGeom prst="rect">
            <a:avLst/>
          </a:prstGeom>
        </p:spPr>
      </p:pic>
    </p:spTree>
    <p:extLst>
      <p:ext uri="{BB962C8B-B14F-4D97-AF65-F5344CB8AC3E}">
        <p14:creationId xmlns:p14="http://schemas.microsoft.com/office/powerpoint/2010/main" val="1413861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83844" y="1372737"/>
            <a:ext cx="7954938" cy="4987119"/>
          </a:xfrm>
        </p:spPr>
        <p:txBody>
          <a:bodyPr>
            <a:normAutofit/>
          </a:bodyPr>
          <a:lstStyle/>
          <a:p>
            <a:pPr marL="0" indent="0">
              <a:buNone/>
            </a:pPr>
            <a:r>
              <a:rPr lang="en-US" sz="1800" dirty="0"/>
              <a:t>Human Performance Tools</a:t>
            </a:r>
          </a:p>
          <a:p>
            <a:r>
              <a:rPr lang="en-US" sz="1800" dirty="0"/>
              <a:t>Self-Check (STAR) – Stop, Think, Act, Review</a:t>
            </a:r>
          </a:p>
          <a:p>
            <a:endParaRPr lang="en-US" sz="1800" dirty="0"/>
          </a:p>
          <a:p>
            <a:r>
              <a:rPr lang="en-US" sz="1800" dirty="0"/>
              <a:t>Peer Check</a:t>
            </a:r>
          </a:p>
          <a:p>
            <a:endParaRPr lang="en-US" sz="1800" dirty="0"/>
          </a:p>
          <a:p>
            <a:r>
              <a:rPr lang="en-US" sz="1800" dirty="0"/>
              <a:t>First Check</a:t>
            </a:r>
          </a:p>
          <a:p>
            <a:endParaRPr lang="en-US" sz="1800" dirty="0"/>
          </a:p>
          <a:p>
            <a:r>
              <a:rPr lang="en-US" sz="1800" dirty="0"/>
              <a:t>Concurrent Verification</a:t>
            </a:r>
          </a:p>
          <a:p>
            <a:endParaRPr lang="en-US" sz="1800" dirty="0"/>
          </a:p>
          <a:p>
            <a:r>
              <a:rPr lang="en-US" sz="1800" dirty="0"/>
              <a:t>Independent Verification</a:t>
            </a:r>
          </a:p>
          <a:p>
            <a:pPr marL="0" indent="0">
              <a:buNone/>
            </a:pPr>
            <a:endParaRPr lang="en-US" sz="1800" dirty="0"/>
          </a:p>
          <a:p>
            <a:r>
              <a:rPr lang="en-US" sz="1800" dirty="0"/>
              <a:t>Workers Observing Workers (WOW)</a:t>
            </a:r>
          </a:p>
          <a:p>
            <a:pPr marL="0" indent="0">
              <a:buNone/>
            </a:pPr>
            <a:endParaRPr lang="en-US" sz="1800" dirty="0"/>
          </a:p>
          <a:p>
            <a:r>
              <a:rPr lang="en-US" sz="1800" dirty="0"/>
              <a:t>Pre-Job Brief (PJB)</a:t>
            </a:r>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14</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98B1860C-AC75-4E94-B82B-ADA122D794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3536" y="5929607"/>
            <a:ext cx="2286620" cy="505968"/>
          </a:xfrm>
          <a:prstGeom prst="rect">
            <a:avLst/>
          </a:prstGeom>
        </p:spPr>
      </p:pic>
    </p:spTree>
    <p:extLst>
      <p:ext uri="{BB962C8B-B14F-4D97-AF65-F5344CB8AC3E}">
        <p14:creationId xmlns:p14="http://schemas.microsoft.com/office/powerpoint/2010/main" val="241448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01956" y="1413679"/>
            <a:ext cx="8267700" cy="5273723"/>
          </a:xfrm>
        </p:spPr>
        <p:txBody>
          <a:bodyPr>
            <a:normAutofit/>
          </a:bodyPr>
          <a:lstStyle/>
          <a:p>
            <a:pPr marL="0" indent="0">
              <a:buNone/>
            </a:pPr>
            <a:r>
              <a:rPr lang="en-US" sz="1800" dirty="0"/>
              <a:t>Self-Check (STAR)</a:t>
            </a:r>
          </a:p>
          <a:p>
            <a:r>
              <a:rPr lang="en-US" sz="1800" b="1" dirty="0"/>
              <a:t>S</a:t>
            </a:r>
            <a:r>
              <a:rPr lang="en-US" sz="1800" dirty="0"/>
              <a:t>top – Pause before performing your task, to enhance the attention to detail.  Attempt to eliminate current or potential hazards.</a:t>
            </a:r>
          </a:p>
          <a:p>
            <a:endParaRPr lang="en-US" sz="1800" dirty="0"/>
          </a:p>
          <a:p>
            <a:r>
              <a:rPr lang="en-US" sz="1800" b="1" dirty="0"/>
              <a:t>T</a:t>
            </a:r>
            <a:r>
              <a:rPr lang="en-US" sz="1800" dirty="0"/>
              <a:t>hink – Understand specifically what is to be done before performing the task.  Question the situation by trying to identify all information pertinent to the task or job.  Determine if the task is appropriate for the given conditions and consider both the expected responses and results.  Decide what contingency plans are required and get responses to any unanswered questions.</a:t>
            </a:r>
          </a:p>
          <a:p>
            <a:endParaRPr lang="en-US" sz="1800" dirty="0"/>
          </a:p>
          <a:p>
            <a:r>
              <a:rPr lang="en-US" sz="1800" b="1" dirty="0"/>
              <a:t>A</a:t>
            </a:r>
            <a:r>
              <a:rPr lang="en-US" sz="1800" dirty="0"/>
              <a:t>ct – Conduct the activity as intended or agreed to.</a:t>
            </a:r>
          </a:p>
          <a:p>
            <a:endParaRPr lang="en-US" sz="1800" dirty="0"/>
          </a:p>
          <a:p>
            <a:r>
              <a:rPr lang="en-US" sz="1800" b="1" dirty="0"/>
              <a:t>R</a:t>
            </a:r>
            <a:r>
              <a:rPr lang="en-US" sz="1800" dirty="0"/>
              <a:t>eview – Verify that the actual response is the expected response/result.  Take the agreed-to contingency action is the actual response was unexpected.</a:t>
            </a:r>
          </a:p>
          <a:p>
            <a:pPr lvl="2"/>
            <a:endParaRPr lang="en-US" sz="1800" dirty="0"/>
          </a:p>
          <a:p>
            <a:pPr lvl="2"/>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15</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81E21E5D-3F53-4892-9F66-C6B5B65A17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226" y="6071616"/>
            <a:ext cx="2243817" cy="505968"/>
          </a:xfrm>
          <a:prstGeom prst="rect">
            <a:avLst/>
          </a:prstGeom>
        </p:spPr>
      </p:pic>
    </p:spTree>
    <p:extLst>
      <p:ext uri="{BB962C8B-B14F-4D97-AF65-F5344CB8AC3E}">
        <p14:creationId xmlns:p14="http://schemas.microsoft.com/office/powerpoint/2010/main" val="1479881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42900" y="1364776"/>
            <a:ext cx="8267700" cy="5240740"/>
          </a:xfrm>
        </p:spPr>
        <p:txBody>
          <a:bodyPr>
            <a:normAutofit/>
          </a:bodyPr>
          <a:lstStyle/>
          <a:p>
            <a:pPr marL="0" indent="0">
              <a:buNone/>
            </a:pPr>
            <a:r>
              <a:rPr lang="en-US" sz="1800" dirty="0"/>
              <a:t>Workers Observing Workers (WOW)</a:t>
            </a:r>
          </a:p>
          <a:p>
            <a:r>
              <a:rPr lang="en-US" sz="1800" dirty="0"/>
              <a:t>Observe yourself and your colleagues</a:t>
            </a:r>
          </a:p>
          <a:p>
            <a:endParaRPr lang="en-US" sz="1800" dirty="0"/>
          </a:p>
          <a:p>
            <a:r>
              <a:rPr lang="en-US" sz="1800" dirty="0"/>
              <a:t>Ensure employees and contractors take a personal interest in the safety of anyone working within an SCS facility</a:t>
            </a:r>
          </a:p>
          <a:p>
            <a:endParaRPr lang="en-US" sz="1800" dirty="0"/>
          </a:p>
          <a:p>
            <a:r>
              <a:rPr lang="en-US" sz="1800" dirty="0"/>
              <a:t>Actively provide feedback to anyone when unsafe behaviors and unsafe acts are observed (below are some suggested approaches)</a:t>
            </a:r>
          </a:p>
          <a:p>
            <a:pPr lvl="1"/>
            <a:r>
              <a:rPr lang="en-US" sz="1800" dirty="0"/>
              <a:t>Leverage humor to help coach any unsafe behaviors</a:t>
            </a:r>
          </a:p>
          <a:p>
            <a:pPr lvl="1"/>
            <a:r>
              <a:rPr lang="en-US" sz="1800" dirty="0"/>
              <a:t>Show you care about your colleagues’ safety</a:t>
            </a:r>
          </a:p>
          <a:p>
            <a:pPr lvl="1"/>
            <a:r>
              <a:rPr lang="en-US" sz="1800" dirty="0"/>
              <a:t>Assume they don’t realize what is unsafe about their behavior</a:t>
            </a:r>
          </a:p>
          <a:p>
            <a:pPr lvl="1"/>
            <a:r>
              <a:rPr lang="en-US" sz="1800" dirty="0"/>
              <a:t>Ask permission to provide some feedback on the situation or behavior</a:t>
            </a:r>
          </a:p>
          <a:p>
            <a:pPr lvl="1"/>
            <a:r>
              <a:rPr lang="en-US" sz="1800" dirty="0"/>
              <a:t>Positively reinforce those behaviors that are good</a:t>
            </a:r>
          </a:p>
          <a:p>
            <a:pPr lvl="1"/>
            <a:r>
              <a:rPr lang="en-US" sz="1800" dirty="0"/>
              <a:t>Lead by example</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16</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A5F1C14A-9153-4A4E-A9C3-6BAE1228B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3764" y="6071616"/>
            <a:ext cx="2396836" cy="505968"/>
          </a:xfrm>
          <a:prstGeom prst="rect">
            <a:avLst/>
          </a:prstGeom>
        </p:spPr>
      </p:pic>
    </p:spTree>
    <p:extLst>
      <p:ext uri="{BB962C8B-B14F-4D97-AF65-F5344CB8AC3E}">
        <p14:creationId xmlns:p14="http://schemas.microsoft.com/office/powerpoint/2010/main" val="554524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42900" y="1372736"/>
            <a:ext cx="8267700" cy="5260075"/>
          </a:xfrm>
        </p:spPr>
        <p:txBody>
          <a:bodyPr>
            <a:normAutofit/>
          </a:bodyPr>
          <a:lstStyle/>
          <a:p>
            <a:pPr marL="0" indent="0">
              <a:buNone/>
            </a:pPr>
            <a:r>
              <a:rPr lang="en-US" sz="1800" dirty="0"/>
              <a:t>Pre-Job Brief (PJB)</a:t>
            </a:r>
          </a:p>
          <a:p>
            <a:r>
              <a:rPr lang="en-US" sz="1800" dirty="0"/>
              <a:t>Performed for all physical work activities</a:t>
            </a:r>
          </a:p>
          <a:p>
            <a:r>
              <a:rPr lang="en-US" sz="1800" dirty="0"/>
              <a:t>Purpose</a:t>
            </a:r>
          </a:p>
          <a:p>
            <a:pPr lvl="1"/>
            <a:r>
              <a:rPr lang="en-US" sz="1800" dirty="0"/>
              <a:t>Ensure all affected personnel understand the scope and expectations of a given work activity</a:t>
            </a:r>
          </a:p>
          <a:p>
            <a:pPr lvl="1"/>
            <a:r>
              <a:rPr lang="en-US" sz="1800" dirty="0"/>
              <a:t>Create an environment of open, candid communication where the work can be discussed and evaluated for all to understand</a:t>
            </a:r>
          </a:p>
          <a:p>
            <a:r>
              <a:rPr lang="en-US" sz="1800" dirty="0"/>
              <a:t>Conducted </a:t>
            </a:r>
            <a:r>
              <a:rPr lang="en-US" sz="1800" u="sng" dirty="0"/>
              <a:t>before</a:t>
            </a:r>
            <a:r>
              <a:rPr lang="en-US" sz="1800" dirty="0"/>
              <a:t> the start of each job, and involves all workers that will be participating on the particular job</a:t>
            </a:r>
          </a:p>
          <a:p>
            <a:r>
              <a:rPr lang="en-US" sz="1800" dirty="0"/>
              <a:t>Cover at least the following:</a:t>
            </a:r>
          </a:p>
          <a:p>
            <a:pPr lvl="1"/>
            <a:r>
              <a:rPr lang="en-US" sz="1800" dirty="0"/>
              <a:t>Hazards associated with the job</a:t>
            </a:r>
          </a:p>
          <a:p>
            <a:pPr lvl="1"/>
            <a:r>
              <a:rPr lang="en-US" sz="1800" dirty="0"/>
              <a:t>Work procedures involved</a:t>
            </a:r>
          </a:p>
          <a:p>
            <a:pPr lvl="1"/>
            <a:r>
              <a:rPr lang="en-US" sz="1800" dirty="0"/>
              <a:t>Special precautions</a:t>
            </a:r>
          </a:p>
          <a:p>
            <a:pPr lvl="1"/>
            <a:r>
              <a:rPr lang="en-US" sz="1800" dirty="0"/>
              <a:t>Energy source controls</a:t>
            </a:r>
          </a:p>
          <a:p>
            <a:pPr lvl="1"/>
            <a:r>
              <a:rPr lang="en-US" sz="1800" dirty="0"/>
              <a:t>PPE requirements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17</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1E7DC5FD-AAD5-451B-8317-D07BF0156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5492" y="5880977"/>
            <a:ext cx="2085108" cy="505968"/>
          </a:xfrm>
          <a:prstGeom prst="rect">
            <a:avLst/>
          </a:prstGeom>
        </p:spPr>
      </p:pic>
    </p:spTree>
    <p:extLst>
      <p:ext uri="{BB962C8B-B14F-4D97-AF65-F5344CB8AC3E}">
        <p14:creationId xmlns:p14="http://schemas.microsoft.com/office/powerpoint/2010/main" val="2874818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01956" y="1468271"/>
            <a:ext cx="8267700" cy="5000767"/>
          </a:xfrm>
        </p:spPr>
        <p:txBody>
          <a:bodyPr>
            <a:normAutofit/>
          </a:bodyPr>
          <a:lstStyle/>
          <a:p>
            <a:pPr marL="0" indent="0">
              <a:buNone/>
            </a:pPr>
            <a:r>
              <a:rPr lang="en-US" sz="1800" dirty="0"/>
              <a:t>Pre-Job Brief (PJB) – Cont’d</a:t>
            </a:r>
          </a:p>
          <a:p>
            <a:r>
              <a:rPr lang="en-US" sz="1800" dirty="0"/>
              <a:t>At least one PJB conducted before each day, or before a new shift begins work</a:t>
            </a:r>
          </a:p>
          <a:p>
            <a:pPr lvl="1"/>
            <a:r>
              <a:rPr lang="en-US" sz="1800" dirty="0"/>
              <a:t>Additional PJB shall be held if any significant changes occur which might affect the safety of the employee</a:t>
            </a:r>
          </a:p>
          <a:p>
            <a:r>
              <a:rPr lang="en-US" sz="1800" dirty="0"/>
              <a:t>Working alone does not prevent you from conducting your own, informal PJB, using the same evaluation criteria and elements</a:t>
            </a:r>
          </a:p>
          <a:p>
            <a:r>
              <a:rPr lang="en-US" sz="1800" dirty="0"/>
              <a:t>Site employees are responsible for ensuring that these are being held, and that they are being done correctly and appropriately (even if the contractor is leading and owning the PJB)</a:t>
            </a:r>
          </a:p>
          <a:p>
            <a:r>
              <a:rPr lang="en-US" sz="1800" dirty="0"/>
              <a:t>PJB should answer the “4 Critical Questions” (reminder below)</a:t>
            </a:r>
          </a:p>
          <a:p>
            <a:pPr lvl="1"/>
            <a:r>
              <a:rPr lang="en-US" sz="1800" dirty="0"/>
              <a:t>What are the critical steps in this task?</a:t>
            </a:r>
          </a:p>
          <a:p>
            <a:pPr lvl="1"/>
            <a:r>
              <a:rPr lang="en-US" sz="1800" dirty="0"/>
              <a:t>What are the error likely situations?</a:t>
            </a:r>
          </a:p>
          <a:p>
            <a:pPr lvl="1"/>
            <a:r>
              <a:rPr lang="en-US" sz="1800" dirty="0"/>
              <a:t>What is the worst thing that can go wrong?</a:t>
            </a:r>
          </a:p>
          <a:p>
            <a:pPr lvl="1"/>
            <a:r>
              <a:rPr lang="en-US" sz="1800" dirty="0"/>
              <a:t>What defenses are we relying upon?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18</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2C94326E-F434-4AB0-A830-AEB087DFDE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5882" y="5931897"/>
            <a:ext cx="2306162" cy="505968"/>
          </a:xfrm>
          <a:prstGeom prst="rect">
            <a:avLst/>
          </a:prstGeom>
        </p:spPr>
      </p:pic>
    </p:spTree>
    <p:extLst>
      <p:ext uri="{BB962C8B-B14F-4D97-AF65-F5344CB8AC3E}">
        <p14:creationId xmlns:p14="http://schemas.microsoft.com/office/powerpoint/2010/main" val="3280613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Safety Fundamentals (Cont’d)</a:t>
            </a:r>
          </a:p>
        </p:txBody>
      </p:sp>
      <p:sp>
        <p:nvSpPr>
          <p:cNvPr id="3" name="Content Placeholder 2"/>
          <p:cNvSpPr>
            <a:spLocks noGrp="1"/>
          </p:cNvSpPr>
          <p:nvPr>
            <p:ph idx="1"/>
          </p:nvPr>
        </p:nvSpPr>
        <p:spPr>
          <a:xfrm>
            <a:off x="342900" y="1351128"/>
            <a:ext cx="8267700" cy="5104262"/>
          </a:xfrm>
        </p:spPr>
        <p:txBody>
          <a:bodyPr>
            <a:normAutofit fontScale="92500" lnSpcReduction="10000"/>
          </a:bodyPr>
          <a:lstStyle/>
          <a:p>
            <a:r>
              <a:rPr lang="en-US" sz="1800" dirty="0"/>
              <a:t>Pre-Job Brief – An Example of “What Good Looks Like”</a:t>
            </a:r>
          </a:p>
          <a:p>
            <a:pPr lvl="1"/>
            <a:r>
              <a:rPr lang="en-US" sz="1800" dirty="0"/>
              <a:t>PJB leader has adequately prepared for the PJB – knows the content, the hazards, and the work</a:t>
            </a:r>
          </a:p>
          <a:p>
            <a:pPr lvl="1"/>
            <a:r>
              <a:rPr lang="en-US" sz="1800" dirty="0"/>
              <a:t>PJB is done in an appropriate location that allows personnel to pay attention and hear the review</a:t>
            </a:r>
          </a:p>
          <a:p>
            <a:pPr lvl="1"/>
            <a:r>
              <a:rPr lang="en-US" sz="1800" dirty="0"/>
              <a:t>All required attendees are present and attentive</a:t>
            </a:r>
          </a:p>
          <a:p>
            <a:pPr lvl="1"/>
            <a:r>
              <a:rPr lang="en-US" sz="1800" dirty="0"/>
              <a:t>Brief properly covers</a:t>
            </a:r>
          </a:p>
          <a:p>
            <a:pPr lvl="2"/>
            <a:r>
              <a:rPr lang="en-US" sz="1400" dirty="0"/>
              <a:t>Job purpose, expected results, and scope</a:t>
            </a:r>
          </a:p>
          <a:p>
            <a:pPr lvl="2"/>
            <a:r>
              <a:rPr lang="en-US" sz="1400" dirty="0"/>
              <a:t>Roles and responsibilities of personnel involved</a:t>
            </a:r>
          </a:p>
          <a:p>
            <a:pPr lvl="2"/>
            <a:r>
              <a:rPr lang="en-US" sz="1400" dirty="0"/>
              <a:t>Human performance tools discussed and reviewed</a:t>
            </a:r>
          </a:p>
          <a:p>
            <a:pPr lvl="2"/>
            <a:r>
              <a:rPr lang="en-US" sz="1400" dirty="0"/>
              <a:t>Actions and safe practices to prevent any errors and review of error-likely situations</a:t>
            </a:r>
          </a:p>
          <a:p>
            <a:pPr lvl="2"/>
            <a:r>
              <a:rPr lang="en-US" sz="1400" dirty="0"/>
              <a:t>Review and discussion of potential hazards</a:t>
            </a:r>
          </a:p>
          <a:p>
            <a:pPr lvl="2"/>
            <a:r>
              <a:rPr lang="en-US" sz="1400" dirty="0"/>
              <a:t>Review of communication requirements</a:t>
            </a:r>
          </a:p>
          <a:p>
            <a:pPr lvl="2"/>
            <a:r>
              <a:rPr lang="en-US" sz="1400" dirty="0"/>
              <a:t>Review of any safety or environmental requirements</a:t>
            </a:r>
          </a:p>
          <a:p>
            <a:pPr lvl="2"/>
            <a:r>
              <a:rPr lang="en-US" sz="1400" dirty="0"/>
              <a:t>Discussion of conditions that would result in work stoppage or supervisor notification</a:t>
            </a:r>
          </a:p>
          <a:p>
            <a:pPr lvl="2"/>
            <a:r>
              <a:rPr lang="en-US" sz="1400" dirty="0"/>
              <a:t>Review of any lessons learned from recent or similar jobs</a:t>
            </a:r>
          </a:p>
          <a:p>
            <a:pPr lvl="2"/>
            <a:r>
              <a:rPr lang="en-US" sz="1400" dirty="0"/>
              <a:t>Review, and answer of the 4 “Critical Questions”</a:t>
            </a:r>
          </a:p>
          <a:p>
            <a:pPr lvl="1"/>
            <a:r>
              <a:rPr lang="en-US" sz="1800" dirty="0"/>
              <a:t>PJB leader does not employ a sense of urgency that promotes the atmosphere of time pressure to complete the task</a:t>
            </a:r>
          </a:p>
          <a:p>
            <a:pPr lvl="1"/>
            <a:r>
              <a:rPr lang="en-US" sz="1800" dirty="0"/>
              <a:t>PJB leader solicits participation</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19</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23DB52D9-2D8C-439F-8CA9-1D170D7B0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3926" y="6071616"/>
            <a:ext cx="2126673" cy="505968"/>
          </a:xfrm>
          <a:prstGeom prst="rect">
            <a:avLst/>
          </a:prstGeom>
        </p:spPr>
      </p:pic>
    </p:spTree>
    <p:extLst>
      <p:ext uri="{BB962C8B-B14F-4D97-AF65-F5344CB8AC3E}">
        <p14:creationId xmlns:p14="http://schemas.microsoft.com/office/powerpoint/2010/main" val="384682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Today We Will…</a:t>
            </a:r>
          </a:p>
        </p:txBody>
      </p:sp>
      <p:sp>
        <p:nvSpPr>
          <p:cNvPr id="5" name="Content Placeholder 4"/>
          <p:cNvSpPr>
            <a:spLocks noGrp="1"/>
          </p:cNvSpPr>
          <p:nvPr>
            <p:ph idx="1"/>
          </p:nvPr>
        </p:nvSpPr>
        <p:spPr>
          <a:xfrm>
            <a:off x="342900" y="1359090"/>
            <a:ext cx="8275715" cy="4876800"/>
          </a:xfrm>
        </p:spPr>
        <p:txBody>
          <a:bodyPr/>
          <a:lstStyle/>
          <a:p>
            <a:r>
              <a:rPr lang="en-US" sz="1800" dirty="0"/>
              <a:t>Review key philosophy, principles, and fundamentals of SCS safety</a:t>
            </a:r>
          </a:p>
          <a:p>
            <a:endParaRPr lang="en-US" sz="1800" dirty="0"/>
          </a:p>
          <a:p>
            <a:r>
              <a:rPr lang="en-US" sz="1800" dirty="0"/>
              <a:t>Review site background, community, history, and any safety issues in the site environment</a:t>
            </a:r>
          </a:p>
          <a:p>
            <a:endParaRPr lang="en-US" sz="1800" dirty="0"/>
          </a:p>
          <a:p>
            <a:r>
              <a:rPr lang="en-US" sz="1800" dirty="0"/>
              <a:t>Review site rules</a:t>
            </a:r>
          </a:p>
          <a:p>
            <a:endParaRPr lang="en-US" sz="1800" dirty="0"/>
          </a:p>
          <a:p>
            <a:r>
              <a:rPr lang="en-US" sz="1800" dirty="0"/>
              <a:t>Site Safety Manager- </a:t>
            </a:r>
            <a:r>
              <a:rPr lang="en-US" sz="1800" b="1" dirty="0"/>
              <a:t>Ruben Tibbs 281-507-0202</a:t>
            </a:r>
          </a:p>
          <a:p>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2AE15515-1A8B-4F4B-AFDD-5F4D5DC349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0676" y="6158206"/>
            <a:ext cx="2898648" cy="505968"/>
          </a:xfrm>
          <a:prstGeom prst="rect">
            <a:avLst/>
          </a:prstGeom>
        </p:spPr>
      </p:pic>
    </p:spTree>
    <p:extLst>
      <p:ext uri="{BB962C8B-B14F-4D97-AF65-F5344CB8AC3E}">
        <p14:creationId xmlns:p14="http://schemas.microsoft.com/office/powerpoint/2010/main" val="3461478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lgn="ctr"/>
            <a:r>
              <a:rPr lang="en-US" dirty="0"/>
              <a:t>Site Background, Community, History, and Environment</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20</a:t>
            </a:fld>
            <a:endParaRPr lang="en-US" dirty="0"/>
          </a:p>
        </p:txBody>
      </p:sp>
      <p:pic>
        <p:nvPicPr>
          <p:cNvPr id="3" name="Picture 2">
            <a:extLst>
              <a:ext uri="{FF2B5EF4-FFF2-40B4-BE49-F238E27FC236}">
                <a16:creationId xmlns:a16="http://schemas.microsoft.com/office/drawing/2014/main" id="{21A02AB5-5443-42FC-96D8-6A9CACE45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497" y="1676400"/>
            <a:ext cx="5428031" cy="2884531"/>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15DA169D-E4EB-4230-98A7-916E6FBE4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91" y="730948"/>
            <a:ext cx="3564082" cy="713387"/>
          </a:xfrm>
          <a:prstGeom prst="rect">
            <a:avLst/>
          </a:prstGeom>
        </p:spPr>
      </p:pic>
    </p:spTree>
    <p:extLst>
      <p:ext uri="{BB962C8B-B14F-4D97-AF65-F5344CB8AC3E}">
        <p14:creationId xmlns:p14="http://schemas.microsoft.com/office/powerpoint/2010/main" val="181929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Site Background and History</a:t>
            </a:r>
          </a:p>
        </p:txBody>
      </p:sp>
      <p:sp>
        <p:nvSpPr>
          <p:cNvPr id="3" name="Content Placeholder 2"/>
          <p:cNvSpPr>
            <a:spLocks noGrp="1"/>
          </p:cNvSpPr>
          <p:nvPr>
            <p:ph idx="1"/>
          </p:nvPr>
        </p:nvSpPr>
        <p:spPr>
          <a:xfrm>
            <a:off x="610965" y="1351127"/>
            <a:ext cx="8267700" cy="5172502"/>
          </a:xfrm>
        </p:spPr>
        <p:txBody>
          <a:bodyPr>
            <a:normAutofit/>
          </a:bodyPr>
          <a:lstStyle/>
          <a:p>
            <a:pPr marL="0" indent="0">
              <a:buNone/>
            </a:pPr>
            <a:endParaRPr lang="en-US" sz="2400" dirty="0"/>
          </a:p>
          <a:p>
            <a:pPr marL="0" indent="0">
              <a:buNone/>
            </a:pPr>
            <a:endParaRPr lang="en-US" sz="2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21</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4" name="Rectangle 3">
            <a:extLst>
              <a:ext uri="{FF2B5EF4-FFF2-40B4-BE49-F238E27FC236}">
                <a16:creationId xmlns:a16="http://schemas.microsoft.com/office/drawing/2014/main" id="{B1A76C7C-EB46-41FA-9315-44D219806BD8}"/>
              </a:ext>
            </a:extLst>
          </p:cNvPr>
          <p:cNvSpPr/>
          <p:nvPr/>
        </p:nvSpPr>
        <p:spPr>
          <a:xfrm>
            <a:off x="889348" y="1841326"/>
            <a:ext cx="7710934" cy="2811026"/>
          </a:xfrm>
          <a:prstGeom prst="rect">
            <a:avLst/>
          </a:prstGeom>
        </p:spPr>
        <p:txBody>
          <a:bodyPr wrap="square">
            <a:spAutoFit/>
          </a:bodyPr>
          <a:lstStyle/>
          <a:p>
            <a:pPr marL="0" marR="0">
              <a:spcBef>
                <a:spcPts val="0"/>
              </a:spcBef>
              <a:spcAft>
                <a:spcPts val="1950"/>
              </a:spcAft>
            </a:pPr>
            <a:r>
              <a:rPr lang="en-US" sz="1600" b="1" u="sng" dirty="0">
                <a:solidFill>
                  <a:schemeClr val="accent5"/>
                </a:solidFill>
                <a:latin typeface="Arial" panose="020B0604020202020204" pitchFamily="34" charset="0"/>
                <a:ea typeface="Calibri" panose="020F0502020204030204" pitchFamily="34" charset="0"/>
                <a:cs typeface="Arial" panose="020B0604020202020204" pitchFamily="34" charset="0"/>
              </a:rPr>
              <a:t>Avangrid Renewables</a:t>
            </a:r>
            <a:r>
              <a:rPr lang="en-US" sz="1600" b="1" u="sng" dirty="0">
                <a:solidFill>
                  <a:srgbClr val="222222"/>
                </a:solidFill>
                <a:latin typeface="Arial" panose="020B0604020202020204" pitchFamily="34" charset="0"/>
                <a:ea typeface="Calibri" panose="020F0502020204030204" pitchFamily="34" charset="0"/>
                <a:cs typeface="Arial" panose="020B0604020202020204" pitchFamily="34" charset="0"/>
              </a:rPr>
              <a:t> </a:t>
            </a:r>
            <a:r>
              <a:rPr lang="en-US" sz="1600" b="1" dirty="0">
                <a:solidFill>
                  <a:srgbClr val="222222"/>
                </a:solidFill>
                <a:latin typeface="Arial" panose="020B0604020202020204" pitchFamily="34" charset="0"/>
                <a:ea typeface="Calibri" panose="020F0502020204030204" pitchFamily="34" charset="0"/>
                <a:cs typeface="Arial" panose="020B0604020202020204" pitchFamily="34" charset="0"/>
              </a:rPr>
              <a:t>has started construction of the XXXMW True North solar  project, its second hybrid project in North America to integrate a renewable energy plant with utility-scale battery storage.</a:t>
            </a:r>
          </a:p>
          <a:p>
            <a:endParaRPr lang="en-US" sz="1600" b="1"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Located 30 minutes  East-South East of Waco Tx area in Falls County, the True North Solar Substation project comprises a XXX MW AC solar-powered electrical generation facility.</a:t>
            </a:r>
          </a:p>
          <a:p>
            <a:endParaRPr lang="en-US" sz="1600" b="1" dirty="0">
              <a:effectLst/>
              <a:latin typeface="Arial" panose="020B0604020202020204" pitchFamily="34" charset="0"/>
              <a:ea typeface="Calibri" panose="020F0502020204030204" pitchFamily="34" charset="0"/>
              <a:cs typeface="Arial" panose="020B0604020202020204" pitchFamily="34" charset="0"/>
            </a:endParaRPr>
          </a:p>
          <a:p>
            <a:r>
              <a:rPr lang="en-US" sz="1600" b="1" dirty="0">
                <a:latin typeface="Arial" panose="020B0604020202020204" pitchFamily="34" charset="0"/>
                <a:ea typeface="Calibri" panose="020F0502020204030204" pitchFamily="34" charset="0"/>
                <a:cs typeface="Arial" panose="020B0604020202020204" pitchFamily="34" charset="0"/>
              </a:rPr>
              <a:t>The host town is Otto which is known as a ghost town and is on the Texas registry . </a:t>
            </a:r>
            <a:endParaRPr lang="en-US" sz="16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7" name="Picture 6" descr="A picture containing text, clipart&#10;&#10;Description automatically generated">
            <a:extLst>
              <a:ext uri="{FF2B5EF4-FFF2-40B4-BE49-F238E27FC236}">
                <a16:creationId xmlns:a16="http://schemas.microsoft.com/office/drawing/2014/main" id="{66822880-D2F8-4639-B1D1-F84F0BB0C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372" y="5818632"/>
            <a:ext cx="2396909" cy="505968"/>
          </a:xfrm>
          <a:prstGeom prst="rect">
            <a:avLst/>
          </a:prstGeom>
        </p:spPr>
      </p:pic>
    </p:spTree>
    <p:extLst>
      <p:ext uri="{BB962C8B-B14F-4D97-AF65-F5344CB8AC3E}">
        <p14:creationId xmlns:p14="http://schemas.microsoft.com/office/powerpoint/2010/main" val="716655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Site Background and History (CONT’D)</a:t>
            </a:r>
          </a:p>
        </p:txBody>
      </p:sp>
      <p:sp>
        <p:nvSpPr>
          <p:cNvPr id="3" name="Content Placeholder 2"/>
          <p:cNvSpPr>
            <a:spLocks noGrp="1"/>
          </p:cNvSpPr>
          <p:nvPr>
            <p:ph idx="1"/>
          </p:nvPr>
        </p:nvSpPr>
        <p:spPr>
          <a:xfrm>
            <a:off x="693629" y="1321900"/>
            <a:ext cx="8267700" cy="5172502"/>
          </a:xfrm>
        </p:spPr>
        <p:txBody>
          <a:bodyPr>
            <a:normAutofit fontScale="92500" lnSpcReduction="10000"/>
          </a:bodyPr>
          <a:lstStyle/>
          <a:p>
            <a:pPr marL="0" indent="0">
              <a:buNone/>
            </a:pPr>
            <a:r>
              <a:rPr lang="en-US" sz="2400" dirty="0"/>
              <a:t>Site currently used for agricultural farm land. </a:t>
            </a:r>
          </a:p>
          <a:p>
            <a:r>
              <a:rPr lang="en-US" i="1" dirty="0"/>
              <a:t>Tree Cover</a:t>
            </a:r>
            <a:r>
              <a:rPr lang="en-US" dirty="0"/>
              <a:t>- Moderate to thick: mesquite, hackberry, china berry, willow</a:t>
            </a:r>
          </a:p>
          <a:p>
            <a:r>
              <a:rPr lang="en-US" i="1" dirty="0"/>
              <a:t>Underbrush</a:t>
            </a:r>
            <a:r>
              <a:rPr lang="en-US" dirty="0"/>
              <a:t>-Moderate; </a:t>
            </a:r>
            <a:r>
              <a:rPr lang="en-US" dirty="0" err="1"/>
              <a:t>lote</a:t>
            </a:r>
            <a:r>
              <a:rPr lang="en-US" dirty="0"/>
              <a:t> bush, prickly pear, </a:t>
            </a:r>
            <a:r>
              <a:rPr lang="en-US" dirty="0" err="1"/>
              <a:t>tasajillo</a:t>
            </a:r>
            <a:r>
              <a:rPr lang="en-US" dirty="0"/>
              <a:t>, broom weed</a:t>
            </a:r>
            <a:endParaRPr lang="en-US" sz="2400" dirty="0"/>
          </a:p>
          <a:p>
            <a:pPr marL="0" indent="0">
              <a:buNone/>
            </a:pPr>
            <a:r>
              <a:rPr lang="en-US" sz="2400" dirty="0"/>
              <a:t>Site workers should be aware of local agricultural activities.</a:t>
            </a:r>
          </a:p>
          <a:p>
            <a:pPr marL="0" indent="0">
              <a:buNone/>
            </a:pPr>
            <a:endParaRPr lang="en-US" sz="2400" dirty="0"/>
          </a:p>
          <a:p>
            <a:pPr marL="0" indent="0">
              <a:buNone/>
            </a:pPr>
            <a:r>
              <a:rPr lang="en-US" sz="2400" dirty="0"/>
              <a:t>Known hazards include farm equipment, spray from pesticides, herbicides, fungicides and fertilizers.</a:t>
            </a:r>
          </a:p>
          <a:p>
            <a:pPr marL="0" indent="0">
              <a:buNone/>
            </a:pPr>
            <a:r>
              <a:rPr lang="en-US" sz="2400" dirty="0"/>
              <a:t>	Always stay upwind of any spray activities</a:t>
            </a:r>
          </a:p>
          <a:p>
            <a:pPr marL="0" indent="0">
              <a:buNone/>
            </a:pPr>
            <a:endParaRPr lang="en-US" sz="2400" dirty="0"/>
          </a:p>
          <a:p>
            <a:pPr marL="0" indent="0">
              <a:buNone/>
            </a:pPr>
            <a:r>
              <a:rPr lang="en-US" sz="2400" dirty="0"/>
              <a:t>Steep drainages ditches along roadways.</a:t>
            </a:r>
          </a:p>
          <a:p>
            <a:pPr marL="0" indent="0">
              <a:buNone/>
            </a:pPr>
            <a:endParaRPr lang="en-US" sz="2400" dirty="0"/>
          </a:p>
          <a:p>
            <a:pPr marL="0" indent="0">
              <a:buNone/>
            </a:pPr>
            <a:r>
              <a:rPr lang="en-US" sz="2400" dirty="0"/>
              <a:t>Gravel roadways with heavy equipment traffic.</a:t>
            </a:r>
          </a:p>
          <a:p>
            <a:pPr marL="0" indent="0">
              <a:buNone/>
            </a:pPr>
            <a:endParaRPr lang="en-US" sz="2400" dirty="0"/>
          </a:p>
          <a:p>
            <a:pPr marL="0" indent="0">
              <a:buNone/>
            </a:pPr>
            <a:endParaRPr lang="en-US" sz="2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22</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A picture containing text, clipart&#10;&#10;Description automatically generated">
            <a:extLst>
              <a:ext uri="{FF2B5EF4-FFF2-40B4-BE49-F238E27FC236}">
                <a16:creationId xmlns:a16="http://schemas.microsoft.com/office/drawing/2014/main" id="{7C2CBF68-FE40-482E-8FEF-ED72A1E0D9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8226" y="6241418"/>
            <a:ext cx="2088573" cy="505968"/>
          </a:xfrm>
          <a:prstGeom prst="rect">
            <a:avLst/>
          </a:prstGeom>
        </p:spPr>
      </p:pic>
    </p:spTree>
    <p:extLst>
      <p:ext uri="{BB962C8B-B14F-4D97-AF65-F5344CB8AC3E}">
        <p14:creationId xmlns:p14="http://schemas.microsoft.com/office/powerpoint/2010/main" val="23040352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Relations</a:t>
            </a:r>
          </a:p>
        </p:txBody>
      </p:sp>
      <p:sp>
        <p:nvSpPr>
          <p:cNvPr id="4" name="Content Placeholder 3"/>
          <p:cNvSpPr>
            <a:spLocks noGrp="1"/>
          </p:cNvSpPr>
          <p:nvPr>
            <p:ph idx="1"/>
          </p:nvPr>
        </p:nvSpPr>
        <p:spPr/>
        <p:txBody>
          <a:bodyPr/>
          <a:lstStyle/>
          <a:p>
            <a:r>
              <a:rPr lang="en-US" sz="1800" dirty="0"/>
              <a:t>Maintain a “Good Neighbors” perspective</a:t>
            </a:r>
          </a:p>
          <a:p>
            <a:pPr lvl="1"/>
            <a:r>
              <a:rPr lang="en-US" sz="1800" dirty="0"/>
              <a:t>Observe speed limits (beyond limits already in place at the site)</a:t>
            </a:r>
          </a:p>
          <a:p>
            <a:pPr lvl="1"/>
            <a:r>
              <a:rPr lang="en-US" sz="1800" dirty="0"/>
              <a:t>Maintain respect for the land and natural preserves in the area</a:t>
            </a:r>
          </a:p>
          <a:p>
            <a:pPr lvl="1"/>
            <a:r>
              <a:rPr lang="en-US" sz="1800" dirty="0"/>
              <a:t>Act in a professional manner, representing your company, and SCS, in a positive light with the local community</a:t>
            </a:r>
          </a:p>
          <a:p>
            <a:pPr lvl="1"/>
            <a:r>
              <a:rPr lang="en-US" sz="1800" dirty="0"/>
              <a:t>Avoid backing up in non participants driveways</a:t>
            </a:r>
          </a:p>
          <a:p>
            <a:pPr lvl="1"/>
            <a:endParaRPr lang="en-US" sz="1800" dirty="0"/>
          </a:p>
          <a:p>
            <a:r>
              <a:rPr lang="en-US" sz="1800" dirty="0"/>
              <a:t>Protesters / Media</a:t>
            </a:r>
          </a:p>
          <a:p>
            <a:pPr lvl="1"/>
            <a:r>
              <a:rPr lang="en-US" sz="1800" dirty="0"/>
              <a:t>Do not engage</a:t>
            </a:r>
          </a:p>
          <a:p>
            <a:pPr lvl="1"/>
            <a:r>
              <a:rPr lang="en-US" sz="1800" dirty="0"/>
              <a:t>Call an SCS/ AVANGIRD RENEWABLES representative or your supervisor</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23</a:t>
            </a:fld>
            <a:endParaRPr lang="en-US" dirty="0"/>
          </a:p>
        </p:txBody>
      </p:sp>
      <p:sp>
        <p:nvSpPr>
          <p:cNvPr id="13"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20E75827-32C8-472C-ADB8-EF7F38EA7B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0" y="6088796"/>
            <a:ext cx="2322160" cy="505968"/>
          </a:xfrm>
          <a:prstGeom prst="rect">
            <a:avLst/>
          </a:prstGeom>
        </p:spPr>
      </p:pic>
    </p:spTree>
    <p:extLst>
      <p:ext uri="{BB962C8B-B14F-4D97-AF65-F5344CB8AC3E}">
        <p14:creationId xmlns:p14="http://schemas.microsoft.com/office/powerpoint/2010/main" val="3634735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a:t>
            </a:r>
          </a:p>
        </p:txBody>
      </p:sp>
      <p:sp>
        <p:nvSpPr>
          <p:cNvPr id="4" name="Content Placeholder 3"/>
          <p:cNvSpPr>
            <a:spLocks noGrp="1"/>
          </p:cNvSpPr>
          <p:nvPr>
            <p:ph idx="1"/>
          </p:nvPr>
        </p:nvSpPr>
        <p:spPr>
          <a:xfrm>
            <a:off x="457200" y="1282890"/>
            <a:ext cx="8229600" cy="5194110"/>
          </a:xfrm>
        </p:spPr>
        <p:txBody>
          <a:bodyPr/>
          <a:lstStyle/>
          <a:p>
            <a:r>
              <a:rPr lang="en-US" sz="1800" dirty="0"/>
              <a:t>Ticks and spiders in the area</a:t>
            </a:r>
          </a:p>
          <a:p>
            <a:pPr lvl="1"/>
            <a:r>
              <a:rPr lang="en-US" sz="1400" dirty="0"/>
              <a:t>Over 20 species of ticks found in Oregon </a:t>
            </a:r>
          </a:p>
          <a:p>
            <a:pPr lvl="2"/>
            <a:r>
              <a:rPr lang="en-US" sz="1400" dirty="0"/>
              <a:t>An average of 85 cases per year of Lyme Disease confirmed in Texas (2000 to 2020) ( min=11; max=276</a:t>
            </a:r>
            <a:endParaRPr lang="en-US" sz="1200" dirty="0"/>
          </a:p>
          <a:p>
            <a:pPr marL="548640" lvl="2" indent="0">
              <a:buNone/>
            </a:pPr>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24</a:t>
            </a:fld>
            <a:endParaRPr lang="en-US" dirty="0"/>
          </a:p>
        </p:txBody>
      </p:sp>
      <p:pic>
        <p:nvPicPr>
          <p:cNvPr id="7" name="Picture 4" descr="img-lifecyc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0051" y="2509872"/>
            <a:ext cx="4171949" cy="3116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498305" y="2509872"/>
            <a:ext cx="2070100" cy="276999"/>
          </a:xfrm>
          <a:prstGeom prst="rect">
            <a:avLst/>
          </a:prstGeom>
          <a:noFill/>
        </p:spPr>
        <p:txBody>
          <a:bodyPr wrap="square" rtlCol="0">
            <a:spAutoFit/>
          </a:bodyPr>
          <a:lstStyle/>
          <a:p>
            <a:pPr algn="ctr"/>
            <a:r>
              <a:rPr lang="en-US" sz="1200" dirty="0">
                <a:solidFill>
                  <a:srgbClr val="0033CC"/>
                </a:solidFill>
                <a:latin typeface="+mn-lt"/>
              </a:rPr>
              <a:t>Black Leg Tick (Deer Tick)</a:t>
            </a: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9355" y="2871787"/>
            <a:ext cx="3048000"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A picture containing text, clipart&#10;&#10;Description automatically generated">
            <a:extLst>
              <a:ext uri="{FF2B5EF4-FFF2-40B4-BE49-F238E27FC236}">
                <a16:creationId xmlns:a16="http://schemas.microsoft.com/office/drawing/2014/main" id="{5B3EBCB4-7193-410E-8DC3-8D14060A64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9081" y="6224015"/>
            <a:ext cx="2898648" cy="505968"/>
          </a:xfrm>
          <a:prstGeom prst="rect">
            <a:avLst/>
          </a:prstGeom>
        </p:spPr>
      </p:pic>
    </p:spTree>
    <p:extLst>
      <p:ext uri="{BB962C8B-B14F-4D97-AF65-F5344CB8AC3E}">
        <p14:creationId xmlns:p14="http://schemas.microsoft.com/office/powerpoint/2010/main" val="3157337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(CONT’D)</a:t>
            </a:r>
          </a:p>
        </p:txBody>
      </p:sp>
      <p:sp>
        <p:nvSpPr>
          <p:cNvPr id="4" name="Content Placeholder 3"/>
          <p:cNvSpPr>
            <a:spLocks noGrp="1"/>
          </p:cNvSpPr>
          <p:nvPr>
            <p:ph idx="1"/>
          </p:nvPr>
        </p:nvSpPr>
        <p:spPr>
          <a:xfrm>
            <a:off x="457200" y="1282890"/>
            <a:ext cx="5605397" cy="4266139"/>
          </a:xfrm>
        </p:spPr>
        <p:txBody>
          <a:bodyPr>
            <a:normAutofit/>
          </a:bodyPr>
          <a:lstStyle/>
          <a:p>
            <a:pPr marL="0" indent="0">
              <a:buNone/>
            </a:pPr>
            <a:r>
              <a:rPr lang="en-US" sz="1800" b="1" dirty="0"/>
              <a:t>Spiders</a:t>
            </a:r>
            <a:r>
              <a:rPr lang="en-US" sz="1800" dirty="0"/>
              <a:t> </a:t>
            </a:r>
          </a:p>
          <a:p>
            <a:r>
              <a:rPr lang="en-US" sz="1500" b="1" dirty="0"/>
              <a:t>Types of Spiders</a:t>
            </a:r>
          </a:p>
          <a:p>
            <a:r>
              <a:rPr lang="en-US" sz="1500" dirty="0"/>
              <a:t>House spiders consist mostly of these four types of spiders;</a:t>
            </a:r>
          </a:p>
          <a:p>
            <a:r>
              <a:rPr lang="en-US" sz="1500" b="1" dirty="0"/>
              <a:t>Black Widow</a:t>
            </a:r>
            <a:r>
              <a:rPr lang="en-US" sz="1500" dirty="0"/>
              <a:t> – Venomous house spiders, Bulbous, shiny black with, red hourglass on its abdomen. Builds chaotic webs.</a:t>
            </a:r>
          </a:p>
          <a:p>
            <a:r>
              <a:rPr lang="en-US" sz="1500" b="1" dirty="0"/>
              <a:t>Wolf Spider</a:t>
            </a:r>
            <a:r>
              <a:rPr lang="en-US" sz="1500" dirty="0"/>
              <a:t> – Harmless house spiders, Very large, 1 inch in length, tan stripe. Does not hang out in webs.</a:t>
            </a:r>
          </a:p>
          <a:p>
            <a:r>
              <a:rPr lang="en-US" sz="1500" b="1" dirty="0"/>
              <a:t>Hobo Spider</a:t>
            </a:r>
            <a:r>
              <a:rPr lang="en-US" sz="1500" dirty="0"/>
              <a:t> – Harmless house spiders, very skinny, long legs, light brown. Builds webs throughout the home. Builds chaotic webs</a:t>
            </a:r>
          </a:p>
          <a:p>
            <a:pPr lvl="1"/>
            <a:endParaRPr lang="en-US" sz="1400" dirty="0"/>
          </a:p>
          <a:p>
            <a:pPr marL="548640" lvl="2" indent="0">
              <a:buNone/>
            </a:pPr>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25</a:t>
            </a:fld>
            <a:endParaRPr lang="en-US" dirty="0"/>
          </a:p>
        </p:txBody>
      </p:sp>
      <p:pic>
        <p:nvPicPr>
          <p:cNvPr id="6" name="Picture 5">
            <a:extLst>
              <a:ext uri="{FF2B5EF4-FFF2-40B4-BE49-F238E27FC236}">
                <a16:creationId xmlns:a16="http://schemas.microsoft.com/office/drawing/2014/main" id="{3B3722D2-82C2-49B5-8E46-162DD0DB6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7144" y="1709928"/>
            <a:ext cx="2656236" cy="1655980"/>
          </a:xfrm>
          <a:prstGeom prst="rect">
            <a:avLst/>
          </a:prstGeom>
        </p:spPr>
      </p:pic>
      <p:pic>
        <p:nvPicPr>
          <p:cNvPr id="9" name="Picture 8">
            <a:extLst>
              <a:ext uri="{FF2B5EF4-FFF2-40B4-BE49-F238E27FC236}">
                <a16:creationId xmlns:a16="http://schemas.microsoft.com/office/drawing/2014/main" id="{99C9C7E4-AB3C-4AE3-94B9-84849ED2AB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7425" y="3585931"/>
            <a:ext cx="2619375" cy="174307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23C0E0D3-5FC9-47B9-B1F3-7A2B1512E9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74732" y="6045535"/>
            <a:ext cx="2898648" cy="505968"/>
          </a:xfrm>
          <a:prstGeom prst="rect">
            <a:avLst/>
          </a:prstGeom>
        </p:spPr>
      </p:pic>
    </p:spTree>
    <p:extLst>
      <p:ext uri="{BB962C8B-B14F-4D97-AF65-F5344CB8AC3E}">
        <p14:creationId xmlns:p14="http://schemas.microsoft.com/office/powerpoint/2010/main" val="28773836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599" cy="990600"/>
          </a:xfrm>
        </p:spPr>
        <p:txBody>
          <a:bodyPr/>
          <a:lstStyle/>
          <a:p>
            <a:pPr algn="ctr"/>
            <a:r>
              <a:rPr lang="en-US" dirty="0"/>
              <a:t>Environment and Safety (Cont’d)</a:t>
            </a:r>
          </a:p>
        </p:txBody>
      </p:sp>
      <p:sp>
        <p:nvSpPr>
          <p:cNvPr id="4" name="Content Placeholder 3"/>
          <p:cNvSpPr>
            <a:spLocks noGrp="1"/>
          </p:cNvSpPr>
          <p:nvPr>
            <p:ph idx="1"/>
          </p:nvPr>
        </p:nvSpPr>
        <p:spPr/>
        <p:txBody>
          <a:bodyPr>
            <a:normAutofit lnSpcReduction="10000"/>
          </a:bodyPr>
          <a:lstStyle/>
          <a:p>
            <a:r>
              <a:rPr lang="en-US" sz="1800" dirty="0"/>
              <a:t>Best method of removal</a:t>
            </a:r>
          </a:p>
          <a:p>
            <a:r>
              <a:rPr lang="en-US" sz="1800" dirty="0"/>
              <a:t> Attempt to remove tick or critter with tweezers</a:t>
            </a:r>
          </a:p>
          <a:p>
            <a:pPr lvl="1"/>
            <a:r>
              <a:rPr lang="en-US" sz="1800" dirty="0"/>
              <a:t>Do not leave the head</a:t>
            </a:r>
          </a:p>
          <a:p>
            <a:pPr lvl="1"/>
            <a:r>
              <a:rPr lang="en-US" sz="1800" dirty="0"/>
              <a:t>Apply antibiotic</a:t>
            </a:r>
          </a:p>
          <a:p>
            <a:pPr lvl="1"/>
            <a:r>
              <a:rPr lang="en-US" sz="1800" dirty="0"/>
              <a:t>Seek medical treatment if rash or swelling occurs</a:t>
            </a:r>
          </a:p>
          <a:p>
            <a:pPr lvl="1"/>
            <a:r>
              <a:rPr lang="en-US" sz="1800" dirty="0"/>
              <a:t>Keep the tick for the medical examiner</a:t>
            </a:r>
          </a:p>
          <a:p>
            <a:r>
              <a:rPr lang="en-US" sz="1800" dirty="0"/>
              <a:t>Spider nesting can often be found in or under:</a:t>
            </a:r>
          </a:p>
          <a:p>
            <a:pPr lvl="1"/>
            <a:r>
              <a:rPr lang="en-US" sz="1800" dirty="0"/>
              <a:t>Conex boxes</a:t>
            </a:r>
          </a:p>
          <a:p>
            <a:pPr lvl="1"/>
            <a:r>
              <a:rPr lang="en-US" sz="1800" dirty="0"/>
              <a:t>Pallets</a:t>
            </a:r>
          </a:p>
          <a:p>
            <a:pPr lvl="1"/>
            <a:r>
              <a:rPr lang="en-US" sz="1800" dirty="0"/>
              <a:t>Office boxes</a:t>
            </a:r>
          </a:p>
          <a:p>
            <a:pPr lvl="1"/>
            <a:r>
              <a:rPr lang="en-US" sz="1800" dirty="0"/>
              <a:t>Wooden pallets</a:t>
            </a:r>
          </a:p>
          <a:p>
            <a:pPr lvl="1"/>
            <a:r>
              <a:rPr lang="en-US" sz="1800" dirty="0"/>
              <a:t>Delivered or stages supplies and equipment</a:t>
            </a:r>
          </a:p>
          <a:p>
            <a:pPr lvl="1"/>
            <a:r>
              <a:rPr lang="en-US" sz="1800" dirty="0"/>
              <a:t>Wooden spools</a:t>
            </a:r>
          </a:p>
          <a:p>
            <a:pPr lvl="1"/>
            <a:r>
              <a:rPr lang="en-US" sz="1800" dirty="0">
                <a:solidFill>
                  <a:srgbClr val="FF0000"/>
                </a:solidFill>
              </a:rPr>
              <a:t>Port-a-potties/Check under the seat</a:t>
            </a:r>
            <a:endParaRPr lang="en-US" sz="1800" dirty="0"/>
          </a:p>
          <a:p>
            <a:pPr lvl="1"/>
            <a:r>
              <a:rPr lang="en-US" sz="1800" dirty="0"/>
              <a:t>Typically warm areas</a:t>
            </a:r>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100557596"/>
              </p:ext>
            </p:extLst>
          </p:nvPr>
        </p:nvGraphicFramePr>
        <p:xfrm>
          <a:off x="6068166" y="3426002"/>
          <a:ext cx="2533650" cy="1963738"/>
        </p:xfrm>
        <a:graphic>
          <a:graphicData uri="http://schemas.openxmlformats.org/presentationml/2006/ole">
            <mc:AlternateContent xmlns:mc="http://schemas.openxmlformats.org/markup-compatibility/2006">
              <mc:Choice xmlns:v="urn:schemas-microsoft-com:vml" Requires="v">
                <p:oleObj name="PhotoSuite Image" r:id="rId3" imgW="2743200" imgH="2125980" progId="">
                  <p:embed/>
                </p:oleObj>
              </mc:Choice>
              <mc:Fallback>
                <p:oleObj name="PhotoSuite Image" r:id="rId3" imgW="2743200" imgH="2125980" progId="">
                  <p:embed/>
                  <p:pic>
                    <p:nvPicPr>
                      <p:cNvPr id="0"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8166" y="3426002"/>
                        <a:ext cx="2533650" cy="1963738"/>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6" descr="A picture containing text, clipart&#10;&#10;Description automatically generated">
            <a:extLst>
              <a:ext uri="{FF2B5EF4-FFF2-40B4-BE49-F238E27FC236}">
                <a16:creationId xmlns:a16="http://schemas.microsoft.com/office/drawing/2014/main" id="{9F14197E-5714-4852-85CA-BB4F4BC81D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03168" y="6047232"/>
            <a:ext cx="2898648" cy="505968"/>
          </a:xfrm>
          <a:prstGeom prst="rect">
            <a:avLst/>
          </a:prstGeom>
        </p:spPr>
      </p:pic>
    </p:spTree>
    <p:extLst>
      <p:ext uri="{BB962C8B-B14F-4D97-AF65-F5344CB8AC3E}">
        <p14:creationId xmlns:p14="http://schemas.microsoft.com/office/powerpoint/2010/main" val="1614391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(Cont’d)</a:t>
            </a:r>
          </a:p>
        </p:txBody>
      </p:sp>
      <p:sp>
        <p:nvSpPr>
          <p:cNvPr id="4" name="Content Placeholder 3"/>
          <p:cNvSpPr>
            <a:spLocks noGrp="1"/>
          </p:cNvSpPr>
          <p:nvPr>
            <p:ph idx="1"/>
          </p:nvPr>
        </p:nvSpPr>
        <p:spPr>
          <a:xfrm>
            <a:off x="457200" y="1782198"/>
            <a:ext cx="6440449" cy="4767871"/>
          </a:xfrm>
        </p:spPr>
        <p:txBody>
          <a:bodyPr>
            <a:normAutofit/>
          </a:bodyPr>
          <a:lstStyle/>
          <a:p>
            <a:pPr marL="0" indent="0">
              <a:buNone/>
            </a:pPr>
            <a:r>
              <a:rPr lang="en-US" sz="1900" b="1" dirty="0"/>
              <a:t>Venomous Snakes</a:t>
            </a:r>
            <a:endParaRPr lang="en-US" sz="1900" dirty="0"/>
          </a:p>
          <a:p>
            <a:r>
              <a:rPr lang="en-US" sz="1600" b="1" dirty="0"/>
              <a:t>Western Rattlers </a:t>
            </a:r>
            <a:r>
              <a:rPr lang="en-US" sz="1200" dirty="0"/>
              <a:t>Western rattlesnakes feed mainly on small mammals, including mice, gophers, squirrels and rabbits, but will also take birds lizards, and amphibians.</a:t>
            </a:r>
          </a:p>
          <a:p>
            <a:r>
              <a:rPr lang="en-US" sz="1600" b="1" dirty="0"/>
              <a:t>Cottonmouth</a:t>
            </a:r>
            <a:r>
              <a:rPr lang="en-US" sz="1200" dirty="0"/>
              <a:t> </a:t>
            </a:r>
            <a:r>
              <a:rPr lang="en-US" sz="1200" b="0" i="0" dirty="0">
                <a:solidFill>
                  <a:srgbClr val="4D5156"/>
                </a:solidFill>
                <a:effectLst/>
                <a:latin typeface="+mj-lt"/>
              </a:rPr>
              <a:t>Agkistrodon </a:t>
            </a:r>
            <a:r>
              <a:rPr lang="en-US" sz="1200" b="0" i="0" dirty="0" err="1">
                <a:solidFill>
                  <a:srgbClr val="4D5156"/>
                </a:solidFill>
                <a:effectLst/>
                <a:latin typeface="+mj-lt"/>
              </a:rPr>
              <a:t>piscivorus</a:t>
            </a:r>
            <a:r>
              <a:rPr lang="en-US" sz="1200" b="0" i="0" dirty="0">
                <a:solidFill>
                  <a:srgbClr val="4D5156"/>
                </a:solidFill>
                <a:effectLst/>
                <a:latin typeface="+mj-lt"/>
              </a:rPr>
              <a:t> is a species of pit viper in the subfamily </a:t>
            </a:r>
            <a:r>
              <a:rPr lang="en-US" sz="1200" b="0" i="0" dirty="0" err="1">
                <a:solidFill>
                  <a:srgbClr val="4D5156"/>
                </a:solidFill>
                <a:effectLst/>
                <a:latin typeface="+mj-lt"/>
              </a:rPr>
              <a:t>Crotalinae</a:t>
            </a:r>
            <a:r>
              <a:rPr lang="en-US" sz="1200" b="0" i="0" dirty="0">
                <a:solidFill>
                  <a:srgbClr val="4D5156"/>
                </a:solidFill>
                <a:effectLst/>
                <a:latin typeface="+mj-lt"/>
              </a:rPr>
              <a:t> of the family Viperidae. It is one of the world's few semiaquatic vipers, and is native to the southeastern United States. As an adult, it is large and capable of delivering a painful and potentially fatal bite.</a:t>
            </a:r>
            <a:endParaRPr lang="en-US" sz="1600" dirty="0">
              <a:latin typeface="+mj-lt"/>
            </a:endParaRPr>
          </a:p>
          <a:p>
            <a:r>
              <a:rPr lang="en-US" sz="1600" b="1" dirty="0"/>
              <a:t>Texas Coral </a:t>
            </a:r>
            <a:r>
              <a:rPr lang="en-US" sz="1200" b="0" i="0" dirty="0">
                <a:solidFill>
                  <a:srgbClr val="4D5156"/>
                </a:solidFill>
                <a:effectLst/>
                <a:latin typeface="+mj-lt"/>
              </a:rPr>
              <a:t>Micrurus </a:t>
            </a:r>
            <a:r>
              <a:rPr lang="en-US" sz="1200" b="0" i="0" dirty="0" err="1">
                <a:solidFill>
                  <a:srgbClr val="4D5156"/>
                </a:solidFill>
                <a:effectLst/>
                <a:latin typeface="+mj-lt"/>
              </a:rPr>
              <a:t>tener</a:t>
            </a:r>
            <a:r>
              <a:rPr lang="en-US" sz="1200" b="0" i="0" dirty="0">
                <a:solidFill>
                  <a:srgbClr val="4D5156"/>
                </a:solidFill>
                <a:effectLst/>
                <a:latin typeface="+mj-lt"/>
              </a:rPr>
              <a:t>, commonly known as the Texas coral snake, is a species of venomous snake in the family </a:t>
            </a:r>
            <a:r>
              <a:rPr lang="en-US" sz="1200" b="0" i="0" dirty="0" err="1">
                <a:solidFill>
                  <a:srgbClr val="4D5156"/>
                </a:solidFill>
                <a:effectLst/>
                <a:latin typeface="+mj-lt"/>
              </a:rPr>
              <a:t>Elapidae</a:t>
            </a:r>
            <a:r>
              <a:rPr lang="en-US" sz="1200" b="0" i="0" dirty="0">
                <a:solidFill>
                  <a:srgbClr val="4D5156"/>
                </a:solidFill>
                <a:effectLst/>
                <a:latin typeface="+mj-lt"/>
              </a:rPr>
              <a:t>. The species is endemic to the southern United States and northeastern and central Mexico</a:t>
            </a:r>
            <a:r>
              <a:rPr lang="en-US" sz="1200" b="0" i="0" dirty="0">
                <a:solidFill>
                  <a:srgbClr val="4D5156"/>
                </a:solidFill>
                <a:effectLst/>
                <a:latin typeface="Roboto" panose="02000000000000000000" pitchFamily="2" charset="0"/>
              </a:rPr>
              <a:t>. </a:t>
            </a:r>
            <a:endParaRPr lang="en-US" sz="1600" dirty="0"/>
          </a:p>
          <a:p>
            <a:r>
              <a:rPr lang="en-US" sz="1600" b="1" dirty="0"/>
              <a:t>Copperhead </a:t>
            </a:r>
            <a:r>
              <a:rPr lang="en-US" sz="1200" b="0" i="0" dirty="0">
                <a:solidFill>
                  <a:srgbClr val="4D5156"/>
                </a:solidFill>
                <a:effectLst/>
                <a:latin typeface="+mj-lt"/>
              </a:rPr>
              <a:t>Agkistrodon is a genus of venomous pit vipers commonly known as American moccasins. The genus is endemic to North America, ranging from the Southern United States to northern Costa Rica. Eight species are currently recognized, all of them monotypic and closely related.</a:t>
            </a:r>
            <a:endParaRPr lang="en-US" sz="1200" dirty="0">
              <a:latin typeface="+mj-lt"/>
            </a:endParaRPr>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27</a:t>
            </a:fld>
            <a:endParaRPr lang="en-US" dirty="0"/>
          </a:p>
        </p:txBody>
      </p:sp>
      <p:pic>
        <p:nvPicPr>
          <p:cNvPr id="5" name="Picture 4">
            <a:extLst>
              <a:ext uri="{FF2B5EF4-FFF2-40B4-BE49-F238E27FC236}">
                <a16:creationId xmlns:a16="http://schemas.microsoft.com/office/drawing/2014/main" id="{0D74BC5D-EBE2-4189-B5A4-870F77073C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263" y="2135874"/>
            <a:ext cx="2116409" cy="1410939"/>
          </a:xfrm>
          <a:prstGeom prst="rect">
            <a:avLst/>
          </a:prstGeom>
        </p:spPr>
      </p:pic>
      <p:pic>
        <p:nvPicPr>
          <p:cNvPr id="7" name="Picture 6">
            <a:extLst>
              <a:ext uri="{FF2B5EF4-FFF2-40B4-BE49-F238E27FC236}">
                <a16:creationId xmlns:a16="http://schemas.microsoft.com/office/drawing/2014/main" id="{70BC43AD-54EE-48AC-AD07-B6308E53CF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2320" y="4902689"/>
            <a:ext cx="2265219" cy="1624621"/>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381FF865-BE3F-4178-8DE7-7C8534E95C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pic>
        <p:nvPicPr>
          <p:cNvPr id="2050" name="Picture 2">
            <a:extLst>
              <a:ext uri="{FF2B5EF4-FFF2-40B4-BE49-F238E27FC236}">
                <a16:creationId xmlns:a16="http://schemas.microsoft.com/office/drawing/2014/main" id="{5D2CA984-03E9-4F01-B9F3-81932F5A52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756" y="4949356"/>
            <a:ext cx="2265219" cy="1531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55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(Cont’d)</a:t>
            </a:r>
          </a:p>
        </p:txBody>
      </p:sp>
      <p:sp>
        <p:nvSpPr>
          <p:cNvPr id="4" name="Content Placeholder 3"/>
          <p:cNvSpPr>
            <a:spLocks noGrp="1"/>
          </p:cNvSpPr>
          <p:nvPr>
            <p:ph idx="1"/>
          </p:nvPr>
        </p:nvSpPr>
        <p:spPr>
          <a:xfrm>
            <a:off x="457200" y="1524000"/>
            <a:ext cx="5830866" cy="4853710"/>
          </a:xfrm>
        </p:spPr>
        <p:txBody>
          <a:bodyPr>
            <a:normAutofit fontScale="70000" lnSpcReduction="20000"/>
          </a:bodyPr>
          <a:lstStyle/>
          <a:p>
            <a:pPr marL="0" indent="0">
              <a:buNone/>
            </a:pPr>
            <a:r>
              <a:rPr lang="en-US" sz="2100" b="1" dirty="0"/>
              <a:t>Nonvenomous Snakes</a:t>
            </a:r>
          </a:p>
          <a:p>
            <a:r>
              <a:rPr lang="en-US" sz="1800" b="1" dirty="0"/>
              <a:t>Gopher Snake </a:t>
            </a:r>
            <a:r>
              <a:rPr lang="en-US" sz="1800" dirty="0"/>
              <a:t>The gopher snake occurs in a wide variety of habitats, from deserts and grasslands to woodlands and open forests. It frequents agricultural regions, especially where there is brushy cover such as fence rows. Diet varies according to size, with young eating insects, lizards, rodents, and birds and their eggs. Adults can take larger prey, occasionally as large as rabbits.</a:t>
            </a:r>
          </a:p>
          <a:p>
            <a:r>
              <a:rPr lang="en-US" sz="1800" b="1" dirty="0"/>
              <a:t>Rubber Boa </a:t>
            </a:r>
            <a:r>
              <a:rPr lang="en-US" sz="1800" dirty="0"/>
              <a:t>The rubber boa occurs in a variety of habitats, from desert scrub, foothill woodlands, and grasslands through deciduous and coniferous forests. In the Coast Range, it is found commonly in forest clearings that contain rotting stumps and logs. It is absent from the immediate vicinity of the coast north of Coos Bay. Rubber boas are constrictors and eat small mammals, especially young mice and shrews.</a:t>
            </a:r>
          </a:p>
          <a:p>
            <a:r>
              <a:rPr lang="en-US" sz="1800" b="1" dirty="0"/>
              <a:t>King Snake </a:t>
            </a:r>
            <a:r>
              <a:rPr lang="en-US" sz="1800" dirty="0"/>
              <a:t>This snake is most common in thick vegetation along water bodies, but ranges into farmland, chaparral, and deciduous and mixed coniferous woodlands in the Rogue and Umpqua river valleys of southwestern Oregon. Common kingsnakes usually feed on other snakes, but have been known to take small turtles, birds and their eggs, frogs, lizards, reptile eggs, and some small mammals.</a:t>
            </a:r>
          </a:p>
          <a:p>
            <a:r>
              <a:rPr lang="en-US" sz="1800" b="1" dirty="0"/>
              <a:t>Garter Snake </a:t>
            </a:r>
            <a:r>
              <a:rPr lang="en-US" sz="1800" dirty="0"/>
              <a:t>This species is found in a variety of habitats. To make matters more confusing, four subspecies are found in Oregon, each of which has somewhat different habitat preferences. All can be found in moist areas such as marshes and lake or stream margins, but two may occur some distance from water. The diet varies among subspecies; the more aquatic forms feed on fish, frogs, tadpoles, and leeches, which are eaten in the water. Terrestrial forms take frogs and toads, but also lizards, small mammals, salamanders and slugs.</a:t>
            </a:r>
          </a:p>
          <a:p>
            <a:pPr lvl="1"/>
            <a:endParaRPr lang="en-US" sz="15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28</a:t>
            </a:fld>
            <a:endParaRPr lang="en-US" dirty="0"/>
          </a:p>
        </p:txBody>
      </p:sp>
      <p:pic>
        <p:nvPicPr>
          <p:cNvPr id="6" name="Picture 5">
            <a:extLst>
              <a:ext uri="{FF2B5EF4-FFF2-40B4-BE49-F238E27FC236}">
                <a16:creationId xmlns:a16="http://schemas.microsoft.com/office/drawing/2014/main" id="{B4362DB0-CCE2-49CC-9C8C-B6CCA975BC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288066" y="1678299"/>
            <a:ext cx="2734014" cy="2192055"/>
          </a:xfrm>
          <a:prstGeom prst="rect">
            <a:avLst/>
          </a:prstGeom>
        </p:spPr>
      </p:pic>
      <p:pic>
        <p:nvPicPr>
          <p:cNvPr id="5" name="Picture 4" descr="A picture containing text, clipart&#10;&#10;Description automatically generated">
            <a:extLst>
              <a:ext uri="{FF2B5EF4-FFF2-40B4-BE49-F238E27FC236}">
                <a16:creationId xmlns:a16="http://schemas.microsoft.com/office/drawing/2014/main" id="{32CB567B-CF96-4CEA-A3B0-C6C4A80268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3764" y="6071616"/>
            <a:ext cx="2259814" cy="505968"/>
          </a:xfrm>
          <a:prstGeom prst="rect">
            <a:avLst/>
          </a:prstGeom>
        </p:spPr>
      </p:pic>
    </p:spTree>
    <p:extLst>
      <p:ext uri="{BB962C8B-B14F-4D97-AF65-F5344CB8AC3E}">
        <p14:creationId xmlns:p14="http://schemas.microsoft.com/office/powerpoint/2010/main" val="557087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8692-CE38-4B8B-A9D3-11B8A9A5FEA9}"/>
              </a:ext>
            </a:extLst>
          </p:cNvPr>
          <p:cNvSpPr>
            <a:spLocks noGrp="1"/>
          </p:cNvSpPr>
          <p:nvPr>
            <p:ph type="title"/>
          </p:nvPr>
        </p:nvSpPr>
        <p:spPr/>
        <p:txBody>
          <a:bodyPr/>
          <a:lstStyle/>
          <a:p>
            <a:pPr algn="ctr"/>
            <a:r>
              <a:rPr lang="en-US" dirty="0"/>
              <a:t>Environment and Safety (Cont’d)</a:t>
            </a:r>
          </a:p>
        </p:txBody>
      </p:sp>
      <p:sp>
        <p:nvSpPr>
          <p:cNvPr id="3" name="Content Placeholder 2">
            <a:extLst>
              <a:ext uri="{FF2B5EF4-FFF2-40B4-BE49-F238E27FC236}">
                <a16:creationId xmlns:a16="http://schemas.microsoft.com/office/drawing/2014/main" id="{0852DBFD-7D39-41AE-B2BB-BC567DDA16F3}"/>
              </a:ext>
            </a:extLst>
          </p:cNvPr>
          <p:cNvSpPr>
            <a:spLocks noGrp="1"/>
          </p:cNvSpPr>
          <p:nvPr>
            <p:ph idx="1"/>
          </p:nvPr>
        </p:nvSpPr>
        <p:spPr>
          <a:xfrm>
            <a:off x="457200" y="1463040"/>
            <a:ext cx="8229600" cy="4876800"/>
          </a:xfrm>
        </p:spPr>
        <p:txBody>
          <a:bodyPr/>
          <a:lstStyle/>
          <a:p>
            <a:pPr marL="0" indent="0">
              <a:spcBef>
                <a:spcPts val="0"/>
              </a:spcBef>
              <a:buNone/>
            </a:pPr>
            <a:r>
              <a:rPr lang="en-US" sz="1900" b="1" dirty="0"/>
              <a:t>Deer</a:t>
            </a:r>
            <a:endParaRPr lang="en-US" sz="1900" dirty="0">
              <a:solidFill>
                <a:srgbClr val="3C4043"/>
              </a:solidFill>
              <a:latin typeface="arial" panose="020B0604020202020204" pitchFamily="34" charset="0"/>
            </a:endParaRPr>
          </a:p>
          <a:p>
            <a:pPr marL="0" marR="0" indent="0">
              <a:spcBef>
                <a:spcPts val="0"/>
              </a:spcBef>
              <a:spcAft>
                <a:spcPts val="0"/>
              </a:spcAft>
              <a:buNone/>
            </a:pPr>
            <a:r>
              <a:rPr lang="en-US" sz="1600" dirty="0">
                <a:solidFill>
                  <a:srgbClr val="3C4043"/>
                </a:solidFill>
                <a:latin typeface="arial" panose="020B0604020202020204" pitchFamily="34" charset="0"/>
              </a:rPr>
              <a:t>Deer are very likely in the area. What happens to a deer when you hit it?</a:t>
            </a:r>
          </a:p>
          <a:p>
            <a:pPr marL="274320" lvl="1">
              <a:spcBef>
                <a:spcPts val="0"/>
              </a:spcBef>
            </a:pPr>
            <a:r>
              <a:rPr lang="en-US" sz="1600" dirty="0">
                <a:solidFill>
                  <a:srgbClr val="3C4043"/>
                </a:solidFill>
                <a:latin typeface="arial" panose="020B0604020202020204" pitchFamily="34" charset="0"/>
              </a:rPr>
              <a:t>If possible, pull over to the side of the road, and turn on your hazard lights. If you must leave your vehicle, stay off the road and out of the way of any oncoming vehicles.</a:t>
            </a:r>
          </a:p>
          <a:p>
            <a:pPr marL="274320" lvl="1">
              <a:spcBef>
                <a:spcPts val="0"/>
              </a:spcBef>
            </a:pPr>
            <a:r>
              <a:rPr lang="en-US" sz="1600" dirty="0">
                <a:solidFill>
                  <a:srgbClr val="3C4043"/>
                </a:solidFill>
                <a:latin typeface="arial" panose="020B0604020202020204" pitchFamily="34" charset="0"/>
              </a:rPr>
              <a:t>Deer are most active at dusk and dawn. Usually times when you or your vehicle may be less visible to other motorists. </a:t>
            </a:r>
          </a:p>
          <a:p>
            <a:pPr marL="274320" lvl="1">
              <a:spcBef>
                <a:spcPts val="0"/>
              </a:spcBef>
            </a:pPr>
            <a:r>
              <a:rPr lang="en-US" sz="1600" dirty="0">
                <a:solidFill>
                  <a:srgbClr val="3C4043"/>
                </a:solidFill>
                <a:latin typeface="arial" panose="020B0604020202020204" pitchFamily="34" charset="0"/>
              </a:rPr>
              <a:t>Call the police.</a:t>
            </a:r>
          </a:p>
          <a:p>
            <a:r>
              <a:rPr lang="en-US" sz="1400" b="1" dirty="0">
                <a:solidFill>
                  <a:srgbClr val="FF0000"/>
                </a:solidFill>
                <a:latin typeface="arial" panose="020B0604020202020204" pitchFamily="34" charset="0"/>
              </a:rPr>
              <a:t>*If you are driving and a deer is to come out of the woods and you hit it and sustain bodily injury, then no you cannot sue the deer. As indicated, the deer does not have any insurance nor obviously any assets to go after. The same can be said for hitting a moose.*</a:t>
            </a:r>
            <a:endParaRPr lang="en-US" sz="1400" b="1" dirty="0">
              <a:solidFill>
                <a:srgbClr val="FF0000"/>
              </a:solidFill>
            </a:endParaRPr>
          </a:p>
          <a:p>
            <a:endParaRPr lang="en-US" dirty="0"/>
          </a:p>
        </p:txBody>
      </p:sp>
      <p:sp>
        <p:nvSpPr>
          <p:cNvPr id="4" name="Slide Number Placeholder 3">
            <a:extLst>
              <a:ext uri="{FF2B5EF4-FFF2-40B4-BE49-F238E27FC236}">
                <a16:creationId xmlns:a16="http://schemas.microsoft.com/office/drawing/2014/main" id="{B3553850-B7A6-4954-9847-030E7E4D1242}"/>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29</a:t>
            </a:fld>
            <a:endParaRPr lang="en-US" dirty="0"/>
          </a:p>
        </p:txBody>
      </p:sp>
      <p:pic>
        <p:nvPicPr>
          <p:cNvPr id="7" name="Picture 6">
            <a:extLst>
              <a:ext uri="{FF2B5EF4-FFF2-40B4-BE49-F238E27FC236}">
                <a16:creationId xmlns:a16="http://schemas.microsoft.com/office/drawing/2014/main" id="{A45C73A4-B42C-458C-B5D7-A9E6B90069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85" y="3991105"/>
            <a:ext cx="3169670" cy="2009645"/>
          </a:xfrm>
          <a:prstGeom prst="rect">
            <a:avLst/>
          </a:prstGeom>
        </p:spPr>
      </p:pic>
      <p:pic>
        <p:nvPicPr>
          <p:cNvPr id="9" name="Picture 8">
            <a:extLst>
              <a:ext uri="{FF2B5EF4-FFF2-40B4-BE49-F238E27FC236}">
                <a16:creationId xmlns:a16="http://schemas.microsoft.com/office/drawing/2014/main" id="{F4CCA20C-632D-46D0-A412-3B69867B25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440" y="3991105"/>
            <a:ext cx="2946561" cy="2009645"/>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E034B66F-2E48-4818-B852-FD024085B6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67054" y="6256401"/>
            <a:ext cx="2119745" cy="414563"/>
          </a:xfrm>
          <a:prstGeom prst="rect">
            <a:avLst/>
          </a:prstGeom>
        </p:spPr>
      </p:pic>
    </p:spTree>
    <p:extLst>
      <p:ext uri="{BB962C8B-B14F-4D97-AF65-F5344CB8AC3E}">
        <p14:creationId xmlns:p14="http://schemas.microsoft.com/office/powerpoint/2010/main" val="3955814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pPr algn="ctr"/>
            <a:r>
              <a:rPr lang="en-US" dirty="0"/>
              <a:t>Safety Philosophy, Principles, and Fundamentals</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a:t>
            </a:fld>
            <a:endParaRPr lang="en-US" dirty="0"/>
          </a:p>
        </p:txBody>
      </p:sp>
      <p:sp>
        <p:nvSpPr>
          <p:cNvPr id="2" name="Footer Placeholder 1">
            <a:extLst>
              <a:ext uri="{FF2B5EF4-FFF2-40B4-BE49-F238E27FC236}">
                <a16:creationId xmlns:a16="http://schemas.microsoft.com/office/drawing/2014/main" id="{C3475244-DB38-4F30-A532-03DE716E9197}"/>
              </a:ext>
            </a:extLst>
          </p:cNvPr>
          <p:cNvSpPr>
            <a:spLocks noGrp="1"/>
          </p:cNvSpPr>
          <p:nvPr>
            <p:ph type="ftr" sz="quarter" idx="11"/>
          </p:nvPr>
        </p:nvSpPr>
        <p:spPr/>
        <p:txBody>
          <a:bodyPr/>
          <a:lstStyle/>
          <a:p>
            <a:pPr>
              <a:defRPr/>
            </a:pPr>
            <a:endParaRPr lang="en-US" dirty="0"/>
          </a:p>
        </p:txBody>
      </p:sp>
      <p:pic>
        <p:nvPicPr>
          <p:cNvPr id="5" name="Picture 4">
            <a:extLst>
              <a:ext uri="{FF2B5EF4-FFF2-40B4-BE49-F238E27FC236}">
                <a16:creationId xmlns:a16="http://schemas.microsoft.com/office/drawing/2014/main" id="{EDF40DEF-9635-4DD1-9F09-E1015286C5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293" y="915543"/>
            <a:ext cx="5806440" cy="3509010"/>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9C929464-E42C-4792-9B77-44CA0CFF2E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394" y="6210162"/>
            <a:ext cx="2898648" cy="505968"/>
          </a:xfrm>
          <a:prstGeom prst="rect">
            <a:avLst/>
          </a:prstGeom>
        </p:spPr>
      </p:pic>
    </p:spTree>
    <p:extLst>
      <p:ext uri="{BB962C8B-B14F-4D97-AF65-F5344CB8AC3E}">
        <p14:creationId xmlns:p14="http://schemas.microsoft.com/office/powerpoint/2010/main" val="17190191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282890"/>
            <a:ext cx="8229600" cy="5194110"/>
          </a:xfrm>
        </p:spPr>
        <p:txBody>
          <a:bodyPr>
            <a:normAutofit/>
          </a:bodyPr>
          <a:lstStyle/>
          <a:p>
            <a:pPr marL="548640" lvl="2" indent="0">
              <a:buNone/>
            </a:pPr>
            <a:r>
              <a:rPr lang="en-US" b="1" dirty="0"/>
              <a:t>What is SWPPP? </a:t>
            </a:r>
          </a:p>
          <a:p>
            <a:pPr marL="274320" lvl="1" indent="0" algn="just">
              <a:buNone/>
            </a:pPr>
            <a:r>
              <a:rPr lang="en-US" dirty="0"/>
              <a:t>A Storm water Pollution Prevention Plan (SWPPP) is a site-specific, written document signed by a company executive that (1) identifies all of the activities and conditions at their site that could cause water pollution, and (2) details the steps the facility will take to prevent the discharge of any unpermitted pollution.</a:t>
            </a:r>
          </a:p>
          <a:p>
            <a:r>
              <a:rPr lang="en-US" sz="1800" dirty="0"/>
              <a:t>If the construction site is less than 1 acre: you do not need coverage. No SWPPP is required.</a:t>
            </a:r>
          </a:p>
          <a:p>
            <a:r>
              <a:rPr lang="en-US" sz="1800" dirty="0"/>
              <a:t>If the construction site is between 1 acre and 5 acres: a SWPPP and Construction Notice posted at the site is required.  A construction notice to the local municipal storm water permitting department (MS4) is required.</a:t>
            </a:r>
          </a:p>
          <a:p>
            <a:r>
              <a:rPr lang="en-US" sz="1800" dirty="0"/>
              <a:t>If the constructions site is more than 5 acres: a SWPPP, Notice of Intent, Notice of Termination, and Construction Notice posted at the site are required.</a:t>
            </a:r>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30</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6" name="Picture 5" descr="A picture containing text, clipart&#10;&#10;Description automatically generated">
            <a:extLst>
              <a:ext uri="{FF2B5EF4-FFF2-40B4-BE49-F238E27FC236}">
                <a16:creationId xmlns:a16="http://schemas.microsoft.com/office/drawing/2014/main" id="{EBA1261F-7591-4DE4-94E2-C5573F75A7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8152" y="6071616"/>
            <a:ext cx="2898648" cy="505968"/>
          </a:xfrm>
          <a:prstGeom prst="rect">
            <a:avLst/>
          </a:prstGeom>
        </p:spPr>
      </p:pic>
    </p:spTree>
    <p:extLst>
      <p:ext uri="{BB962C8B-B14F-4D97-AF65-F5344CB8AC3E}">
        <p14:creationId xmlns:p14="http://schemas.microsoft.com/office/powerpoint/2010/main" val="1061165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282890"/>
            <a:ext cx="8229600" cy="5194110"/>
          </a:xfrm>
        </p:spPr>
        <p:txBody>
          <a:bodyPr>
            <a:normAutofit/>
          </a:bodyPr>
          <a:lstStyle/>
          <a:p>
            <a:r>
              <a:rPr lang="en-US" sz="1800" b="1" dirty="0"/>
              <a:t>Who should manage and why should I have a SWPPP/ CSWPPP in place?</a:t>
            </a:r>
          </a:p>
          <a:p>
            <a:r>
              <a:rPr lang="en-US" sz="1800" dirty="0"/>
              <a:t>Industrial and Manufacturing facilities, and Construction Site Operators (generally, the person who has operational control) can manage your storm water discharges through preparation of Storm Water Pollution Prevention Plan (SWPPP) or a Construction Storm Water Pollution Prevention Plan (CSWPPP).</a:t>
            </a:r>
          </a:p>
          <a:p>
            <a:r>
              <a:rPr lang="en-US" sz="1800" dirty="0"/>
              <a:t>A SWPPP is more than just a sediment and erosion control plan; It describes all the operator’s activities to prevent storm water contamination, control sedimentation and erosion, and comply with the requirements of the Clean Water Act. The EPA and TCEQ can issue fines up to $32,500/per day, per violation. If you comply with all SWPPP/ CSWPPP regulations, then you will not have to worry about possible fines and down time in the future.</a:t>
            </a:r>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31</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7" name="Picture 6" descr="A picture containing text, clipart&#10;&#10;Description automatically generated">
            <a:extLst>
              <a:ext uri="{FF2B5EF4-FFF2-40B4-BE49-F238E27FC236}">
                <a16:creationId xmlns:a16="http://schemas.microsoft.com/office/drawing/2014/main" id="{3B8B2F7D-D580-474A-B31F-AFA383C733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292262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12DD3-1C30-4552-AB80-7E6CBFBE08E4}"/>
              </a:ext>
            </a:extLst>
          </p:cNvPr>
          <p:cNvSpPr>
            <a:spLocks noGrp="1"/>
          </p:cNvSpPr>
          <p:nvPr>
            <p:ph type="title"/>
          </p:nvPr>
        </p:nvSpPr>
        <p:spPr/>
        <p:txBody>
          <a:bodyPr/>
          <a:lstStyle/>
          <a:p>
            <a:pPr algn="ctr"/>
            <a:r>
              <a:rPr lang="en-US" dirty="0"/>
              <a:t>Environment and Safety (SWPPP)</a:t>
            </a:r>
          </a:p>
        </p:txBody>
      </p:sp>
      <p:sp>
        <p:nvSpPr>
          <p:cNvPr id="3" name="Content Placeholder 2">
            <a:extLst>
              <a:ext uri="{FF2B5EF4-FFF2-40B4-BE49-F238E27FC236}">
                <a16:creationId xmlns:a16="http://schemas.microsoft.com/office/drawing/2014/main" id="{3E5F064E-A97D-4FAA-AFE5-F75A20733091}"/>
              </a:ext>
            </a:extLst>
          </p:cNvPr>
          <p:cNvSpPr>
            <a:spLocks noGrp="1"/>
          </p:cNvSpPr>
          <p:nvPr>
            <p:ph idx="1"/>
          </p:nvPr>
        </p:nvSpPr>
        <p:spPr>
          <a:xfrm>
            <a:off x="457200" y="1524000"/>
            <a:ext cx="8229600" cy="4953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en-US" sz="1600" dirty="0"/>
              <a:t>Inspections are required at a minimum frequency of at least once every 14 calendar days and within 24 hours of the end of a storm event of 0.5 inches or greater during active construction activities. An alternative inspection schedule of once every seven (7) calendar days is also available. If this alternative schedule is developed, then the inspection must occur regardless of whether or not there has been a rainfall event since the previous inspection. Where sites have been temporarily stabilized, inspections must be conducted at least once every month. Special provisions allowing for representative inspections are provided for long, linear projects where access along the site is limited and travel along the site may damage stabilized areas or cause potential for erosion. </a:t>
            </a:r>
          </a:p>
          <a:p>
            <a:r>
              <a:rPr lang="en-US" sz="1600" dirty="0"/>
              <a:t>An operator may terminate coverage when certain conditions are met. In establishing vegetation to achieve final stabilization, an operator is not required to utilize the same vegetation that was previously utilized at the site, provided that the stabilized area contains at least 70% coverage of the original percentage of coverage of land for the disturbed area, and provided that the operator utilizes vegetation appropriate for the area that provides acceptable coverage. The permit also allows construction operators located in arid, semi-arid, or drought-stricken areas the flexibility to implement non-vegetative erosion control measures if vegetative controls are not feasible. </a:t>
            </a:r>
          </a:p>
          <a:p>
            <a:endParaRPr lang="en-US" dirty="0"/>
          </a:p>
        </p:txBody>
      </p:sp>
      <p:sp>
        <p:nvSpPr>
          <p:cNvPr id="4" name="Slide Number Placeholder 3">
            <a:extLst>
              <a:ext uri="{FF2B5EF4-FFF2-40B4-BE49-F238E27FC236}">
                <a16:creationId xmlns:a16="http://schemas.microsoft.com/office/drawing/2014/main" id="{68168BC9-857E-4582-BB94-68506F8C19C8}"/>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32</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F42556BA-C52C-4994-AA74-088CA9BDD4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3134131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282890"/>
            <a:ext cx="8229600" cy="519411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marL="274320" lvl="1" indent="0">
              <a:buNone/>
            </a:pPr>
            <a:r>
              <a:rPr lang="en-US" b="1" dirty="0"/>
              <a:t>BMP Examples:</a:t>
            </a:r>
          </a:p>
          <a:p>
            <a:r>
              <a:rPr lang="en-US" sz="1600" b="1" u="sng" dirty="0"/>
              <a:t>Temporary seeding</a:t>
            </a:r>
            <a:r>
              <a:rPr lang="en-US" sz="1600" dirty="0"/>
              <a:t>: Vegetation such as grass grows quickly to hold the soil in place preventing erosion due to wind current or </a:t>
            </a:r>
            <a:r>
              <a:rPr lang="en-US" sz="1600" dirty="0" err="1"/>
              <a:t>stormwater</a:t>
            </a:r>
            <a:r>
              <a:rPr lang="en-US" sz="1600" dirty="0"/>
              <a:t>. </a:t>
            </a:r>
          </a:p>
          <a:p>
            <a:r>
              <a:rPr lang="en-US" sz="1600" b="1" u="sng" dirty="0"/>
              <a:t>Permanent seeding</a:t>
            </a:r>
            <a:r>
              <a:rPr lang="en-US" sz="1600" dirty="0"/>
              <a:t>: Vegetation is used during construction to prevent soil erosion and remains as part of the final landscaping.</a:t>
            </a:r>
          </a:p>
          <a:p>
            <a:r>
              <a:rPr lang="en-US" sz="1600" b="1" u="sng" dirty="0"/>
              <a:t>Mulching</a:t>
            </a:r>
            <a:r>
              <a:rPr lang="en-US" sz="1600" dirty="0"/>
              <a:t>: Material such as hay, grass, wood chips, gravel or straw is placed on top of the soil to prevent erosion.</a:t>
            </a:r>
          </a:p>
          <a:p>
            <a:r>
              <a:rPr lang="en-US" sz="1600" b="1" u="sng" dirty="0"/>
              <a:t>Earth dikes</a:t>
            </a:r>
            <a:r>
              <a:rPr lang="en-US" sz="1600" dirty="0"/>
              <a:t>: Earth dikes use soil to divert uncontaminated water from contaminated areas, or they allow contaminated flow to be deposited in sediment trapping devices. </a:t>
            </a:r>
          </a:p>
          <a:p>
            <a:r>
              <a:rPr lang="en-US" sz="1600" b="1" u="sng" dirty="0"/>
              <a:t>Silt fences</a:t>
            </a:r>
            <a:r>
              <a:rPr lang="en-US" sz="1600" dirty="0"/>
              <a:t>: A trapping device captures sediment on one side of the fence while allowing water to flow through.</a:t>
            </a:r>
          </a:p>
          <a:p>
            <a:r>
              <a:rPr lang="en-US" sz="1600" b="1" u="sng" dirty="0"/>
              <a:t>Sediment traps</a:t>
            </a:r>
            <a:r>
              <a:rPr lang="en-US" sz="1600" dirty="0"/>
              <a:t>: Sediment settles out in a specified area such as an empty pond. </a:t>
            </a:r>
          </a:p>
          <a:p>
            <a:r>
              <a:rPr lang="en-US" sz="1600" b="1" u="sng" dirty="0"/>
              <a:t>Sediment basins</a:t>
            </a:r>
            <a:r>
              <a:rPr lang="en-US" sz="1600" dirty="0"/>
              <a:t>: Sediment basins allow sediment to settle out in a specified area but require a controlled release of the water flow</a:t>
            </a:r>
          </a:p>
          <a:p>
            <a:r>
              <a:rPr lang="en-US" sz="1600" b="1" u="sng" dirty="0"/>
              <a:t>Minimize disturbance</a:t>
            </a:r>
            <a:r>
              <a:rPr lang="en-US" sz="1600" dirty="0"/>
              <a:t>: Use logging methods and equipment that minimize soil disturbance. Plan and design skid trails, yard areas and truck access roads to minimize stream crossings and avoid disturbance of the forest floor. </a:t>
            </a:r>
          </a:p>
          <a:p>
            <a:endParaRPr lang="en-US" sz="1600" dirty="0"/>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33</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7" name="Picture 6" descr="A picture containing text, clipart&#10;&#10;Description automatically generated">
            <a:extLst>
              <a:ext uri="{FF2B5EF4-FFF2-40B4-BE49-F238E27FC236}">
                <a16:creationId xmlns:a16="http://schemas.microsoft.com/office/drawing/2014/main" id="{748CA248-9FF0-4272-9F74-1A1D754FBF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22171304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Environment and Safety (SWPPP)</a:t>
            </a:r>
          </a:p>
        </p:txBody>
      </p:sp>
      <p:sp>
        <p:nvSpPr>
          <p:cNvPr id="4" name="Content Placeholder 3"/>
          <p:cNvSpPr>
            <a:spLocks noGrp="1"/>
          </p:cNvSpPr>
          <p:nvPr>
            <p:ph idx="1"/>
          </p:nvPr>
        </p:nvSpPr>
        <p:spPr>
          <a:xfrm>
            <a:off x="457200" y="1282890"/>
            <a:ext cx="8229600" cy="5194110"/>
          </a:xfrm>
        </p:spPr>
        <p:txBody>
          <a:bodyPr>
            <a:normAutofit/>
          </a:bodyPr>
          <a:lstStyle/>
          <a:p>
            <a:endParaRPr lang="en-US" dirty="0"/>
          </a:p>
          <a:p>
            <a:r>
              <a:rPr lang="en-US" dirty="0"/>
              <a:t>Examples of maintaining a proper site SWPPP Program</a:t>
            </a:r>
          </a:p>
          <a:p>
            <a:pPr lvl="1"/>
            <a:r>
              <a:rPr lang="en-US" dirty="0"/>
              <a:t> Routine site inspections </a:t>
            </a:r>
          </a:p>
          <a:p>
            <a:pPr lvl="1"/>
            <a:r>
              <a:rPr lang="en-US" dirty="0"/>
              <a:t> Rain gauge monitoring </a:t>
            </a:r>
          </a:p>
          <a:p>
            <a:pPr lvl="1"/>
            <a:r>
              <a:rPr lang="en-US" dirty="0"/>
              <a:t> Maintenance of Best Management Practices (BMPs) and erosion controls </a:t>
            </a:r>
          </a:p>
          <a:p>
            <a:pPr lvl="1"/>
            <a:r>
              <a:rPr lang="en-US" dirty="0"/>
              <a:t> Good housekeeping measures </a:t>
            </a:r>
          </a:p>
          <a:p>
            <a:pPr lvl="1"/>
            <a:r>
              <a:rPr lang="en-US" dirty="0"/>
              <a:t> Maintenance of exposed inventory lists </a:t>
            </a:r>
          </a:p>
          <a:p>
            <a:pPr lvl="1"/>
            <a:r>
              <a:rPr lang="en-US" dirty="0"/>
              <a:t> Updating site map development and maintenance as needed</a:t>
            </a:r>
          </a:p>
          <a:p>
            <a:pPr lvl="1"/>
            <a:r>
              <a:rPr lang="en-US" dirty="0"/>
              <a:t> Spill kits readily available for response </a:t>
            </a:r>
          </a:p>
          <a:p>
            <a:pPr lvl="1"/>
            <a:r>
              <a:rPr lang="en-US" dirty="0"/>
              <a:t> Spill log updated and reported for statistical data</a:t>
            </a:r>
          </a:p>
          <a:p>
            <a:pPr lvl="1"/>
            <a:endParaRPr lang="en-US" dirty="0"/>
          </a:p>
          <a:p>
            <a:pPr marL="274320" lvl="1" indent="0">
              <a:buNone/>
            </a:pPr>
            <a:endParaRPr lang="en-US" dirty="0"/>
          </a:p>
          <a:p>
            <a:pPr lvl="2"/>
            <a:endParaRPr lang="en-US" sz="14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34</a:t>
            </a:fld>
            <a:endParaRPr lang="en-US" dirty="0"/>
          </a:p>
        </p:txBody>
      </p:sp>
      <p:sp>
        <p:nvSpPr>
          <p:cNvPr id="3" name="TextBox 2"/>
          <p:cNvSpPr txBox="1"/>
          <p:nvPr/>
        </p:nvSpPr>
        <p:spPr>
          <a:xfrm>
            <a:off x="4926805" y="2522572"/>
            <a:ext cx="2070100" cy="276999"/>
          </a:xfrm>
          <a:prstGeom prst="rect">
            <a:avLst/>
          </a:prstGeom>
          <a:noFill/>
        </p:spPr>
        <p:txBody>
          <a:bodyPr wrap="square" rtlCol="0">
            <a:spAutoFit/>
          </a:bodyPr>
          <a:lstStyle/>
          <a:p>
            <a:pPr algn="ctr"/>
            <a:endParaRPr lang="en-US" sz="1200" dirty="0">
              <a:solidFill>
                <a:srgbClr val="0033CC"/>
              </a:solidFill>
              <a:latin typeface="+mn-lt"/>
            </a:endParaRPr>
          </a:p>
        </p:txBody>
      </p:sp>
      <p:pic>
        <p:nvPicPr>
          <p:cNvPr id="7" name="Picture 6" descr="A picture containing text, clipart&#10;&#10;Description automatically generated">
            <a:extLst>
              <a:ext uri="{FF2B5EF4-FFF2-40B4-BE49-F238E27FC236}">
                <a16:creationId xmlns:a16="http://schemas.microsoft.com/office/drawing/2014/main" id="{25C529A0-BED4-478E-8D9F-00DA7F333C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2434675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algn="ctr"/>
            <a:r>
              <a:rPr lang="en-US" dirty="0"/>
              <a:t>Environment and Safety (SWPPP)</a:t>
            </a:r>
          </a:p>
        </p:txBody>
      </p:sp>
      <p:sp>
        <p:nvSpPr>
          <p:cNvPr id="2" name="Content Placeholder 1"/>
          <p:cNvSpPr>
            <a:spLocks noGrp="1"/>
          </p:cNvSpPr>
          <p:nvPr>
            <p:ph idx="1"/>
          </p:nvPr>
        </p:nvSpPr>
        <p:spPr/>
        <p:txBody>
          <a:bodyPr/>
          <a:lstStyle/>
          <a:p>
            <a:pPr marL="274320" lvl="1" indent="0">
              <a:buNone/>
            </a:pPr>
            <a:r>
              <a:rPr lang="en-US" sz="1800" b="1" dirty="0"/>
              <a:t>Spills </a:t>
            </a:r>
          </a:p>
          <a:p>
            <a:pPr lvl="1"/>
            <a:r>
              <a:rPr lang="en-US" sz="1800" dirty="0"/>
              <a:t>Each contractor must have a spill kit (where is yours?)</a:t>
            </a:r>
          </a:p>
          <a:p>
            <a:pPr lvl="1"/>
            <a:r>
              <a:rPr lang="en-US" sz="1800" dirty="0"/>
              <a:t>Spills stopped / contained immediately and reported to SCS Safety Dept. according to SPCC plan</a:t>
            </a:r>
          </a:p>
          <a:p>
            <a:pPr lvl="1"/>
            <a:r>
              <a:rPr lang="en-US" sz="1800" dirty="0"/>
              <a:t>In accordance with state and county 110% of spoil taken out and properly disposed with cradle to grave receipt.</a:t>
            </a:r>
          </a:p>
          <a:p>
            <a:pPr lvl="1"/>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35</a:t>
            </a:fld>
            <a:endParaRPr lang="en-US" dirty="0"/>
          </a:p>
        </p:txBody>
      </p:sp>
      <p:pic>
        <p:nvPicPr>
          <p:cNvPr id="5" name="Content Placeholder 4" descr="7-31-08 Spill Photo.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077405" y="3671248"/>
            <a:ext cx="3995737" cy="2947916"/>
          </a:xfrm>
          <a:prstGeom prst="rect">
            <a:avLst/>
          </a:prstGeom>
        </p:spPr>
      </p:pic>
      <p:pic>
        <p:nvPicPr>
          <p:cNvPr id="7" name="Picture 6" descr="A picture containing text, clipart&#10;&#10;Description automatically generated">
            <a:extLst>
              <a:ext uri="{FF2B5EF4-FFF2-40B4-BE49-F238E27FC236}">
                <a16:creationId xmlns:a16="http://schemas.microsoft.com/office/drawing/2014/main" id="{F3674BED-9CBE-4191-B166-85B6CBCE3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25202096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Extreme Weather</a:t>
            </a:r>
          </a:p>
        </p:txBody>
      </p:sp>
      <p:sp>
        <p:nvSpPr>
          <p:cNvPr id="3" name="Content Placeholder 2"/>
          <p:cNvSpPr>
            <a:spLocks noGrp="1"/>
          </p:cNvSpPr>
          <p:nvPr>
            <p:ph idx="1"/>
          </p:nvPr>
        </p:nvSpPr>
        <p:spPr>
          <a:xfrm>
            <a:off x="342900" y="1296536"/>
            <a:ext cx="8458200" cy="5349923"/>
          </a:xfrm>
        </p:spPr>
        <p:txBody>
          <a:bodyPr>
            <a:normAutofit/>
          </a:bodyPr>
          <a:lstStyle/>
          <a:p>
            <a:r>
              <a:rPr lang="en-US" sz="1800" dirty="0"/>
              <a:t>Always be aware of the weather conditions, and the weather forecast, at your site and in your work area</a:t>
            </a:r>
          </a:p>
          <a:p>
            <a:endParaRPr lang="en-US" sz="1800" dirty="0"/>
          </a:p>
          <a:p>
            <a:r>
              <a:rPr lang="en-US" sz="1800" dirty="0"/>
              <a:t>Site management makes weather-related “Stand Down” determinations, BUT…</a:t>
            </a:r>
          </a:p>
          <a:p>
            <a:pPr lvl="1"/>
            <a:r>
              <a:rPr lang="en-US" sz="1800" dirty="0"/>
              <a:t>All personnel have an obligation to stop work if extreme weather is observed and they have not yet been notified by site management</a:t>
            </a:r>
          </a:p>
          <a:p>
            <a:pPr>
              <a:buNone/>
            </a:pPr>
            <a:r>
              <a:rPr lang="en-US" sz="1800" dirty="0"/>
              <a:t>Lightning</a:t>
            </a:r>
          </a:p>
          <a:p>
            <a:pPr lvl="1"/>
            <a:r>
              <a:rPr lang="en-US" sz="1800" dirty="0"/>
              <a:t>Work will not be done in or around wind turbines during lightning storms</a:t>
            </a:r>
          </a:p>
          <a:p>
            <a:pPr lvl="1"/>
            <a:r>
              <a:rPr lang="en-US" sz="1800" dirty="0"/>
              <a:t>A lightning strike within 30 miles of the wind turbine will constitute a “Stand Down”. Civil will “Stand Down” when lightning is within 15 miles of site.</a:t>
            </a:r>
          </a:p>
          <a:p>
            <a:pPr lvl="1"/>
            <a:r>
              <a:rPr lang="en-US" sz="1800" dirty="0"/>
              <a:t>Workers observing lightning or who are notified by their supervisor of a lightning strike will assemble according to the site emergency evacuation plan</a:t>
            </a:r>
          </a:p>
          <a:p>
            <a:pPr lvl="1"/>
            <a:r>
              <a:rPr lang="en-US" sz="1800" dirty="0"/>
              <a:t>“Stand Downs” will last 30 minutes past the last lightning strike within 30 miles of the wind turbine , 15 miles for civil or longer if deemed necessary by site management</a:t>
            </a:r>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36</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62BD0432-B767-4C22-8FB1-4E2596CED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1651721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Extreme Weather (Cont’d)</a:t>
            </a:r>
          </a:p>
        </p:txBody>
      </p:sp>
      <p:sp>
        <p:nvSpPr>
          <p:cNvPr id="3" name="Content Placeholder 2"/>
          <p:cNvSpPr>
            <a:spLocks noGrp="1"/>
          </p:cNvSpPr>
          <p:nvPr>
            <p:ph idx="1"/>
          </p:nvPr>
        </p:nvSpPr>
        <p:spPr>
          <a:xfrm>
            <a:off x="342900" y="1351128"/>
            <a:ext cx="8458200" cy="5268036"/>
          </a:xfrm>
        </p:spPr>
        <p:txBody>
          <a:bodyPr>
            <a:normAutofit/>
          </a:bodyPr>
          <a:lstStyle/>
          <a:p>
            <a:pPr marL="0" indent="0">
              <a:buNone/>
            </a:pPr>
            <a:r>
              <a:rPr lang="en-US" sz="1800" b="1" dirty="0"/>
              <a:t>High Wind</a:t>
            </a:r>
          </a:p>
          <a:p>
            <a:pPr lvl="1"/>
            <a:r>
              <a:rPr lang="en-US" sz="1800" dirty="0"/>
              <a:t>Weather monitoring should be conducted during all work in progress</a:t>
            </a:r>
          </a:p>
          <a:p>
            <a:pPr lvl="1"/>
            <a:r>
              <a:rPr lang="en-US" sz="1800" dirty="0"/>
              <a:t>Work in progress should be halted prior to wing speeds reaching the limits mentioned below if the wind speeds are increasing and/or are forecasted to achieve or exceed the limits mentioned</a:t>
            </a:r>
          </a:p>
          <a:p>
            <a:pPr lvl="1"/>
            <a:r>
              <a:rPr lang="en-US" sz="1800" dirty="0"/>
              <a:t>Limitations mentioned are guidelines – more specific wind speed limitations can be obtained by site management for the given turbine manufacturer</a:t>
            </a:r>
          </a:p>
          <a:p>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37</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4314C736-FB7C-457C-AA2A-41B428026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451096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 Weather (Cont’d)</a:t>
            </a:r>
          </a:p>
        </p:txBody>
      </p:sp>
      <p:sp>
        <p:nvSpPr>
          <p:cNvPr id="3" name="Content Placeholder 2"/>
          <p:cNvSpPr>
            <a:spLocks noGrp="1"/>
          </p:cNvSpPr>
          <p:nvPr>
            <p:ph idx="1"/>
          </p:nvPr>
        </p:nvSpPr>
        <p:spPr>
          <a:xfrm>
            <a:off x="342900" y="1269242"/>
            <a:ext cx="8458200" cy="5008728"/>
          </a:xfrm>
        </p:spPr>
        <p:txBody>
          <a:bodyPr/>
          <a:lstStyle/>
          <a:p>
            <a:pPr marL="0" indent="0">
              <a:buNone/>
            </a:pPr>
            <a:r>
              <a:rPr lang="en-US" sz="1800" b="1" dirty="0"/>
              <a:t>Tornado</a:t>
            </a:r>
          </a:p>
          <a:p>
            <a:pPr lvl="1"/>
            <a:r>
              <a:rPr lang="en-US" sz="1800" dirty="0"/>
              <a:t>Extremely likely in this area of the country </a:t>
            </a:r>
          </a:p>
          <a:p>
            <a:pPr lvl="1"/>
            <a:r>
              <a:rPr lang="en-US" sz="1800" dirty="0"/>
              <a:t>Seek a storm shelters if one is accessible </a:t>
            </a:r>
          </a:p>
          <a:p>
            <a:pPr lvl="1"/>
            <a:r>
              <a:rPr lang="en-US" sz="1800" dirty="0"/>
              <a:t>Seek refuge in low lying areas such as a ditch </a:t>
            </a:r>
          </a:p>
          <a:p>
            <a:pPr lvl="1"/>
            <a:r>
              <a:rPr lang="en-US" sz="1800" dirty="0"/>
              <a:t>Do not shelter in vehicles, equipment or trailers.</a:t>
            </a:r>
          </a:p>
          <a:p>
            <a:endParaRPr lang="en-US" sz="1800" dirty="0"/>
          </a:p>
          <a:p>
            <a:pPr marL="0" indent="0">
              <a:buNone/>
            </a:pPr>
            <a:r>
              <a:rPr lang="en-US" sz="1800" b="1" dirty="0"/>
              <a:t>Ground Fire</a:t>
            </a:r>
          </a:p>
          <a:p>
            <a:pPr lvl="1"/>
            <a:r>
              <a:rPr lang="en-US" sz="1800" dirty="0"/>
              <a:t>Range, grass, crop and forest fires can be fast moving and endanger personnel working on or near sub’s and T-Lines</a:t>
            </a:r>
          </a:p>
          <a:p>
            <a:pPr lvl="1"/>
            <a:r>
              <a:rPr lang="en-US" sz="1800" dirty="0"/>
              <a:t>Air quality should be taken into consideration when fires are present </a:t>
            </a:r>
          </a:p>
          <a:p>
            <a:pPr lvl="1"/>
            <a:r>
              <a:rPr lang="en-US" sz="1800" dirty="0"/>
              <a:t>Any ground fires shall be reported to site management immediately</a:t>
            </a:r>
          </a:p>
          <a:p>
            <a:endParaRPr lang="en-US" sz="1800" dirty="0"/>
          </a:p>
          <a:p>
            <a:pPr lvl="1"/>
            <a:endParaRPr lang="en-US" sz="1800" dirty="0"/>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38</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EE3E4599-EA16-48A2-83AD-4FD0D56817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1256689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685801" y="4809744"/>
            <a:ext cx="7772400" cy="1500187"/>
          </a:xfrm>
        </p:spPr>
        <p:txBody>
          <a:bodyPr/>
          <a:lstStyle/>
          <a:p>
            <a:pPr algn="ctr"/>
            <a:r>
              <a:rPr lang="en-US" dirty="0"/>
              <a:t>Site Safety Rules</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39</a:t>
            </a:fld>
            <a:endParaRPr lang="en-US" dirty="0"/>
          </a:p>
        </p:txBody>
      </p:sp>
      <p:pic>
        <p:nvPicPr>
          <p:cNvPr id="5" name="Picture 4">
            <a:extLst>
              <a:ext uri="{FF2B5EF4-FFF2-40B4-BE49-F238E27FC236}">
                <a16:creationId xmlns:a16="http://schemas.microsoft.com/office/drawing/2014/main" id="{667DCE84-2DC9-4912-88B0-850C8F284F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1" y="1926527"/>
            <a:ext cx="5334000" cy="2616566"/>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C31F6217-A4A1-4F52-BC95-9C0052C031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720491"/>
            <a:ext cx="3771899" cy="775799"/>
          </a:xfrm>
          <a:prstGeom prst="rect">
            <a:avLst/>
          </a:prstGeom>
        </p:spPr>
      </p:pic>
    </p:spTree>
    <p:extLst>
      <p:ext uri="{BB962C8B-B14F-4D97-AF65-F5344CB8AC3E}">
        <p14:creationId xmlns:p14="http://schemas.microsoft.com/office/powerpoint/2010/main" val="472407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Removal from Site</a:t>
            </a:r>
          </a:p>
        </p:txBody>
      </p:sp>
      <p:sp>
        <p:nvSpPr>
          <p:cNvPr id="25" name="Content Placeholder 2"/>
          <p:cNvSpPr>
            <a:spLocks noGrp="1"/>
          </p:cNvSpPr>
          <p:nvPr>
            <p:ph idx="1"/>
          </p:nvPr>
        </p:nvSpPr>
        <p:spPr>
          <a:xfrm>
            <a:off x="342900" y="1524000"/>
            <a:ext cx="8458200" cy="4590196"/>
          </a:xfrm>
        </p:spPr>
        <p:txBody>
          <a:bodyPr>
            <a:normAutofit/>
          </a:bodyPr>
          <a:lstStyle/>
          <a:p>
            <a:r>
              <a:rPr lang="en-US" sz="1800" dirty="0"/>
              <a:t>Zero tolerance for blatant, willful violations of company policies regarding certain aspects of:</a:t>
            </a:r>
          </a:p>
          <a:p>
            <a:pPr lvl="1"/>
            <a:r>
              <a:rPr lang="en-US" sz="1800" dirty="0"/>
              <a:t>Fall protection</a:t>
            </a:r>
          </a:p>
          <a:p>
            <a:pPr lvl="1"/>
            <a:r>
              <a:rPr lang="en-US" sz="1800" dirty="0"/>
              <a:t>Excavation and trenching</a:t>
            </a:r>
          </a:p>
          <a:p>
            <a:pPr lvl="1"/>
            <a:r>
              <a:rPr lang="en-US" sz="1800" dirty="0"/>
              <a:t>Lockout/tagout(LOTO)</a:t>
            </a:r>
          </a:p>
          <a:p>
            <a:pPr lvl="1"/>
            <a:r>
              <a:rPr lang="en-US" sz="1800" dirty="0"/>
              <a:t>Confined space entry</a:t>
            </a:r>
          </a:p>
          <a:p>
            <a:pPr lvl="1"/>
            <a:r>
              <a:rPr lang="en-US" sz="1800" dirty="0"/>
              <a:t>Motor vehicle operation or equipment operation</a:t>
            </a:r>
          </a:p>
          <a:p>
            <a:pPr lvl="1"/>
            <a:r>
              <a:rPr lang="en-US" sz="1800" dirty="0"/>
              <a:t>Crane and erection safety</a:t>
            </a:r>
          </a:p>
          <a:p>
            <a:pPr lvl="1"/>
            <a:r>
              <a:rPr lang="en-US" sz="1800" dirty="0"/>
              <a:t>Working near energized power lines without proper safeguarding</a:t>
            </a:r>
          </a:p>
          <a:p>
            <a:pPr lvl="1"/>
            <a:r>
              <a:rPr lang="en-US" sz="1800" dirty="0"/>
              <a:t>Drugs and/or alcohol abuse</a:t>
            </a:r>
          </a:p>
          <a:p>
            <a:pPr lvl="1"/>
            <a:r>
              <a:rPr lang="en-US" sz="1800" dirty="0"/>
              <a:t>Not tied off on top of nacelle or inside of hub</a:t>
            </a:r>
          </a:p>
          <a:p>
            <a:pPr lvl="1"/>
            <a:r>
              <a:rPr lang="en-US" sz="1800" dirty="0"/>
              <a:t>Fighting</a:t>
            </a:r>
          </a:p>
          <a:p>
            <a:pPr lvl="1"/>
            <a:r>
              <a:rPr lang="en-US" sz="1800" dirty="0"/>
              <a:t>Abuse of landowners </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4</a:t>
            </a:fld>
            <a:endParaRPr lang="en-US" dirty="0"/>
          </a:p>
        </p:txBody>
      </p:sp>
      <p:pic>
        <p:nvPicPr>
          <p:cNvPr id="4" name="Picture 3" descr="A picture containing text, clipart&#10;&#10;Description automatically generated">
            <a:extLst>
              <a:ext uri="{FF2B5EF4-FFF2-40B4-BE49-F238E27FC236}">
                <a16:creationId xmlns:a16="http://schemas.microsoft.com/office/drawing/2014/main" id="{A79B559E-0695-47B4-9C38-FD176DF3D9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2452" y="6071616"/>
            <a:ext cx="2898648" cy="505968"/>
          </a:xfrm>
          <a:prstGeom prst="rect">
            <a:avLst/>
          </a:prstGeom>
        </p:spPr>
      </p:pic>
    </p:spTree>
    <p:extLst>
      <p:ext uri="{BB962C8B-B14F-4D97-AF65-F5344CB8AC3E}">
        <p14:creationId xmlns:p14="http://schemas.microsoft.com/office/powerpoint/2010/main" val="37869907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Client Site Safety Rules</a:t>
            </a:r>
          </a:p>
        </p:txBody>
      </p:sp>
      <p:sp>
        <p:nvSpPr>
          <p:cNvPr id="2" name="Content Placeholder 1"/>
          <p:cNvSpPr>
            <a:spLocks noGrp="1"/>
          </p:cNvSpPr>
          <p:nvPr>
            <p:ph idx="1"/>
          </p:nvPr>
        </p:nvSpPr>
        <p:spPr/>
        <p:txBody>
          <a:bodyPr>
            <a:normAutofit lnSpcReduction="10000"/>
          </a:bodyPr>
          <a:lstStyle/>
          <a:p>
            <a:r>
              <a:rPr lang="en-US" sz="1800" dirty="0"/>
              <a:t>Avangrid Renewables follows CLOSELY </a:t>
            </a:r>
            <a:r>
              <a:rPr lang="en-US" sz="1800" b="1" dirty="0"/>
              <a:t>Exhibit</a:t>
            </a:r>
            <a:r>
              <a:rPr lang="en-US" sz="1800" dirty="0"/>
              <a:t> </a:t>
            </a:r>
            <a:r>
              <a:rPr lang="en-US" sz="1800" b="1" dirty="0"/>
              <a:t>J1</a:t>
            </a:r>
            <a:r>
              <a:rPr lang="en-US" sz="1800" dirty="0"/>
              <a:t> which is similar to SCS site specific safety plan. </a:t>
            </a:r>
          </a:p>
          <a:p>
            <a:pPr lvl="1"/>
            <a:r>
              <a:rPr lang="en-US" sz="1400" dirty="0"/>
              <a:t>AVANGRID RENEWABLES EXHIBIT J1 CAN BE FOUND ON OUR APP/WEBSITE UNDER THIS PROJECT TAB. </a:t>
            </a:r>
          </a:p>
          <a:p>
            <a:r>
              <a:rPr lang="en-US" sz="1800" dirty="0"/>
              <a:t>Ensure you sign onto a JHA everyday prior to doing any work regardless if you are late or new. </a:t>
            </a:r>
          </a:p>
          <a:p>
            <a:r>
              <a:rPr lang="en-US" sz="1800" dirty="0"/>
              <a:t>ALL HOT WORK MUST BE COMPLETED WITH A SPOTTER</a:t>
            </a:r>
          </a:p>
          <a:p>
            <a:r>
              <a:rPr lang="en-US" sz="1800" dirty="0"/>
              <a:t>Challenge anyone on the jobsite to see if they have reviewed and signed the JHA for the day. (If they have not, they put you in danger..)</a:t>
            </a:r>
          </a:p>
          <a:p>
            <a:r>
              <a:rPr lang="en-US" sz="1800" dirty="0"/>
              <a:t> Avangrid and SCS follow the local burn restrictions to include no smoking or smoking in designated smoking areas. </a:t>
            </a:r>
          </a:p>
          <a:p>
            <a:r>
              <a:rPr lang="en-US" sz="1800" dirty="0"/>
              <a:t>Always have a fire extinguisher within 75 feet of your work area, on any piece of equipment being used and when doing any hot work. </a:t>
            </a:r>
          </a:p>
          <a:p>
            <a:r>
              <a:rPr lang="en-US" sz="1800" dirty="0"/>
              <a:t>Turn on hazard lights when driving into the site, and while onsite, at all times.</a:t>
            </a:r>
          </a:p>
          <a:p>
            <a:r>
              <a:rPr lang="en-US" sz="1800" dirty="0"/>
              <a:t>Ensure EVERY employee has completed site orientation. </a:t>
            </a:r>
          </a:p>
          <a:p>
            <a:r>
              <a:rPr lang="en-US" sz="1800" b="1" dirty="0"/>
              <a:t>All visitors MUST check in with site safety prior to entering site. </a:t>
            </a:r>
          </a:p>
          <a:p>
            <a:r>
              <a:rPr lang="en-US" sz="1800" b="1" dirty="0"/>
              <a:t>All personnel have a stop work obligation</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40</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69D77506-C655-4321-9136-28AC6B9B9C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1205" y="6075535"/>
            <a:ext cx="2419835" cy="505968"/>
          </a:xfrm>
          <a:prstGeom prst="rect">
            <a:avLst/>
          </a:prstGeom>
        </p:spPr>
      </p:pic>
    </p:spTree>
    <p:extLst>
      <p:ext uri="{BB962C8B-B14F-4D97-AF65-F5344CB8AC3E}">
        <p14:creationId xmlns:p14="http://schemas.microsoft.com/office/powerpoint/2010/main" val="3562422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Site Safety Rules</a:t>
            </a:r>
          </a:p>
        </p:txBody>
      </p:sp>
      <p:sp>
        <p:nvSpPr>
          <p:cNvPr id="2" name="Content Placeholder 1"/>
          <p:cNvSpPr>
            <a:spLocks noGrp="1"/>
          </p:cNvSpPr>
          <p:nvPr>
            <p:ph idx="1"/>
          </p:nvPr>
        </p:nvSpPr>
        <p:spPr/>
        <p:txBody>
          <a:bodyPr/>
          <a:lstStyle/>
          <a:p>
            <a:r>
              <a:rPr lang="en-US" sz="1800" dirty="0"/>
              <a:t>Personnel on site must be 18 years or older</a:t>
            </a:r>
          </a:p>
          <a:p>
            <a:pPr lvl="1"/>
            <a:r>
              <a:rPr lang="en-US" sz="1800" dirty="0"/>
              <a:t>No pets and/or children </a:t>
            </a:r>
          </a:p>
          <a:p>
            <a:r>
              <a:rPr lang="en-US" sz="1800" dirty="0"/>
              <a:t>No firearms/weapons/knives allowed on site</a:t>
            </a:r>
          </a:p>
          <a:p>
            <a:r>
              <a:rPr lang="en-US" sz="1800" dirty="0"/>
              <a:t>Illicit drugs and paraphernalia are prohibited</a:t>
            </a:r>
          </a:p>
          <a:p>
            <a:r>
              <a:rPr lang="en-US" sz="1800" dirty="0"/>
              <a:t>Alcohol is not allowed </a:t>
            </a:r>
          </a:p>
          <a:p>
            <a:r>
              <a:rPr lang="en-US" sz="1800" dirty="0"/>
              <a:t>Smoking/tobacco use only in designated areas</a:t>
            </a:r>
          </a:p>
          <a:p>
            <a:r>
              <a:rPr lang="en-US" sz="1800" dirty="0"/>
              <a:t>Ensure you are fit for duty</a:t>
            </a:r>
          </a:p>
          <a:p>
            <a:r>
              <a:rPr lang="en-US" sz="1800" dirty="0"/>
              <a:t>Obey all signs/posters and barricades</a:t>
            </a:r>
          </a:p>
          <a:p>
            <a:r>
              <a:rPr lang="en-US" sz="1800" dirty="0"/>
              <a:t>Jewelry and/or loose clothing not permitted</a:t>
            </a:r>
          </a:p>
          <a:p>
            <a:r>
              <a:rPr lang="en-US" sz="1800" dirty="0"/>
              <a:t>No horseplay/running/fighting</a:t>
            </a:r>
          </a:p>
          <a:p>
            <a:r>
              <a:rPr lang="en-US" sz="1800" dirty="0"/>
              <a:t>No reckless driving in snowy, icy, or muddy conditions</a:t>
            </a:r>
          </a:p>
          <a:p>
            <a:r>
              <a:rPr lang="en-US" sz="1800" b="1" dirty="0"/>
              <a:t>All personnel have a right to refuse unsafe work</a:t>
            </a:r>
          </a:p>
          <a:p>
            <a:r>
              <a:rPr lang="en-US" sz="1800" b="1" dirty="0"/>
              <a:t>All personnel have a stop work obligation</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41</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F2A5ED8-30E7-415E-80DF-907707B4BC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230363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Site Safety Rules (Cont’d)</a:t>
            </a:r>
          </a:p>
        </p:txBody>
      </p:sp>
      <p:sp>
        <p:nvSpPr>
          <p:cNvPr id="2" name="Content Placeholder 1"/>
          <p:cNvSpPr>
            <a:spLocks noGrp="1"/>
          </p:cNvSpPr>
          <p:nvPr>
            <p:ph idx="1"/>
          </p:nvPr>
        </p:nvSpPr>
        <p:spPr/>
        <p:txBody>
          <a:bodyPr/>
          <a:lstStyle/>
          <a:p>
            <a:r>
              <a:rPr lang="en-US" sz="1800" dirty="0"/>
              <a:t>Maintain good housekeeping</a:t>
            </a:r>
          </a:p>
          <a:p>
            <a:r>
              <a:rPr lang="en-US" sz="1800" b="1" dirty="0"/>
              <a:t>Speed limit when passing houses is 35 mph on county roads unless marked “25”</a:t>
            </a:r>
          </a:p>
          <a:p>
            <a:r>
              <a:rPr lang="en-US" sz="1800" dirty="0"/>
              <a:t>Speed limit in lay down yard area is 5 mph</a:t>
            </a:r>
          </a:p>
          <a:p>
            <a:r>
              <a:rPr lang="en-US" sz="1800" dirty="0"/>
              <a:t>Training records and attendance are maintained on site and available to SCS upon request</a:t>
            </a:r>
          </a:p>
          <a:p>
            <a:pPr lvl="1"/>
            <a:r>
              <a:rPr lang="en-US" sz="1800" dirty="0"/>
              <a:t>Personnel shall only perform tasks upon which they have been trained to perform safely</a:t>
            </a:r>
          </a:p>
          <a:p>
            <a:pPr lvl="1"/>
            <a:r>
              <a:rPr lang="en-US" sz="1800" dirty="0"/>
              <a:t>Additional training see your supervisor or safety representative.</a:t>
            </a:r>
          </a:p>
          <a:p>
            <a:r>
              <a:rPr lang="en-US" sz="1800" dirty="0"/>
              <a:t>All visitors report to the SCS site office</a:t>
            </a:r>
          </a:p>
          <a:p>
            <a:r>
              <a:rPr lang="en-US" sz="1800" dirty="0"/>
              <a:t>Visitors receive Orientation Site Specific Briefing</a:t>
            </a:r>
          </a:p>
          <a:p>
            <a:pPr lvl="1"/>
            <a:r>
              <a:rPr lang="en-US" sz="1800" dirty="0"/>
              <a:t>Must be accompanied by a representative from the company they are visiting who has completed orientation </a:t>
            </a:r>
          </a:p>
          <a:p>
            <a:r>
              <a:rPr lang="en-US" sz="1800" dirty="0"/>
              <a:t>All incidents are reported &amp; investigated</a:t>
            </a:r>
          </a:p>
          <a:p>
            <a:r>
              <a:rPr lang="en-US" sz="1800" dirty="0"/>
              <a:t>Site maintains a post-accident Drug and Alcohol screening process</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42</a:t>
            </a:fld>
            <a:endParaRPr lang="en-US" dirty="0"/>
          </a:p>
        </p:txBody>
      </p:sp>
      <p:pic>
        <p:nvPicPr>
          <p:cNvPr id="5" name="Picture 4" descr="A picture containing text, clipart&#10;&#10;Description automatically generated">
            <a:extLst>
              <a:ext uri="{FF2B5EF4-FFF2-40B4-BE49-F238E27FC236}">
                <a16:creationId xmlns:a16="http://schemas.microsoft.com/office/drawing/2014/main" id="{4DF0F290-00F5-4EF1-A5F4-01BF9E3CAE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324599"/>
            <a:ext cx="2898648" cy="515113"/>
          </a:xfrm>
          <a:prstGeom prst="rect">
            <a:avLst/>
          </a:prstGeom>
        </p:spPr>
      </p:pic>
    </p:spTree>
    <p:extLst>
      <p:ext uri="{BB962C8B-B14F-4D97-AF65-F5344CB8AC3E}">
        <p14:creationId xmlns:p14="http://schemas.microsoft.com/office/powerpoint/2010/main" val="1954307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Basic Safety Rules – Substance Abuse</a:t>
            </a:r>
          </a:p>
        </p:txBody>
      </p:sp>
      <p:sp>
        <p:nvSpPr>
          <p:cNvPr id="2" name="Content Placeholder 1"/>
          <p:cNvSpPr>
            <a:spLocks noGrp="1"/>
          </p:cNvSpPr>
          <p:nvPr>
            <p:ph idx="1"/>
          </p:nvPr>
        </p:nvSpPr>
        <p:spPr/>
        <p:txBody>
          <a:bodyPr/>
          <a:lstStyle/>
          <a:p>
            <a:r>
              <a:rPr lang="en-US" sz="1800" dirty="0"/>
              <a:t>SCS reserves the right to have drug and alcohol screenings conducted in the following times:</a:t>
            </a:r>
          </a:p>
          <a:p>
            <a:pPr lvl="1"/>
            <a:r>
              <a:rPr lang="en-US" sz="1800" dirty="0"/>
              <a:t>Pre-Access – within 30 days of starting work on an SCS Project</a:t>
            </a:r>
          </a:p>
          <a:p>
            <a:pPr lvl="1"/>
            <a:r>
              <a:rPr lang="en-US" sz="1800" dirty="0"/>
              <a:t>Annual – for project lasting more than 12 months</a:t>
            </a:r>
          </a:p>
          <a:p>
            <a:pPr lvl="1"/>
            <a:r>
              <a:rPr lang="en-US" sz="1800" dirty="0"/>
              <a:t>Post Incident – after any incident that causes serious personal injury to self or others, property damage in excess of $1,000, or motor vehicle accident as defined by the FMCSA.</a:t>
            </a:r>
          </a:p>
          <a:p>
            <a:pPr lvl="1"/>
            <a:r>
              <a:rPr lang="en-US" sz="1800" dirty="0"/>
              <a:t>Reasonable Suspicion – as observed by contractor or SCS management</a:t>
            </a:r>
          </a:p>
          <a:p>
            <a:pPr lvl="1"/>
            <a:r>
              <a:rPr lang="en-US" sz="1800" dirty="0"/>
              <a:t>Unannounced – any or all site employees at the sole discretion of SCS Random – as required by DOT, other laws or the contractor policy</a:t>
            </a:r>
          </a:p>
          <a:p>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43</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2733321A-9D07-486F-9348-D1B6D1FACD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826269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228600" y="286603"/>
            <a:ext cx="8416636" cy="1269241"/>
          </a:xfrm>
        </p:spPr>
        <p:txBody>
          <a:bodyPr>
            <a:normAutofit fontScale="90000"/>
          </a:bodyPr>
          <a:lstStyle/>
          <a:p>
            <a:r>
              <a:rPr lang="en-US" dirty="0"/>
              <a:t>Basic Safety Rules – Substance Abuse (Cont’d)</a:t>
            </a:r>
          </a:p>
        </p:txBody>
      </p:sp>
      <p:sp>
        <p:nvSpPr>
          <p:cNvPr id="2" name="Content Placeholder 1"/>
          <p:cNvSpPr>
            <a:spLocks noGrp="1"/>
          </p:cNvSpPr>
          <p:nvPr>
            <p:ph idx="1"/>
          </p:nvPr>
        </p:nvSpPr>
        <p:spPr/>
        <p:txBody>
          <a:bodyPr/>
          <a:lstStyle/>
          <a:p>
            <a:r>
              <a:rPr lang="en-US" sz="1800" dirty="0"/>
              <a:t>Prescription drugs and over the counter (OTC) medications are permissible if the following conditions have been met: </a:t>
            </a:r>
          </a:p>
          <a:p>
            <a:pPr lvl="1"/>
            <a:r>
              <a:rPr lang="en-US" sz="1800" dirty="0"/>
              <a:t>Prescription drugs have been prescribed by a licensed physician for the person in possession of the drugs</a:t>
            </a:r>
          </a:p>
          <a:p>
            <a:pPr lvl="1"/>
            <a:r>
              <a:rPr lang="en-US" sz="1800" dirty="0"/>
              <a:t>The prescription is not expired and was filled by a licensed pharmacist for the person possessing the drugs</a:t>
            </a:r>
          </a:p>
          <a:p>
            <a:pPr lvl="1"/>
            <a:r>
              <a:rPr lang="en-US" sz="1800" dirty="0"/>
              <a:t>The individual notifies their supervisor that they will be in possession of or using, impairment-causing prescription drugs or OTC substances and appropriate steps are taken to accommodate the possible impairment</a:t>
            </a:r>
          </a:p>
          <a:p>
            <a:endParaRPr lang="en-US" sz="1800" dirty="0"/>
          </a:p>
          <a:p>
            <a:r>
              <a:rPr lang="en-US" sz="1800" dirty="0"/>
              <a:t>SCS may also require the Contractor to conduct a search or inspection of any person on-site to include any vehicles or containers for alcohol, drugs or paraphernalia</a:t>
            </a:r>
          </a:p>
          <a:p>
            <a:endParaRPr lang="en-US" sz="1800" dirty="0"/>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44</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DFE6094E-6B62-48B1-9CB3-BC68B67688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25474311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Safety Rules – Housekeeping</a:t>
            </a:r>
          </a:p>
        </p:txBody>
      </p:sp>
      <p:sp>
        <p:nvSpPr>
          <p:cNvPr id="2" name="Content Placeholder 1"/>
          <p:cNvSpPr>
            <a:spLocks noGrp="1"/>
          </p:cNvSpPr>
          <p:nvPr>
            <p:ph idx="1"/>
          </p:nvPr>
        </p:nvSpPr>
        <p:spPr/>
        <p:txBody>
          <a:bodyPr/>
          <a:lstStyle/>
          <a:p>
            <a:r>
              <a:rPr lang="en-US" sz="1800" dirty="0"/>
              <a:t>Contractors required to provide:</a:t>
            </a:r>
          </a:p>
          <a:p>
            <a:pPr lvl="1"/>
            <a:r>
              <a:rPr lang="en-US" sz="1800" dirty="0"/>
              <a:t>Containers (dumpsters)</a:t>
            </a:r>
          </a:p>
          <a:p>
            <a:pPr lvl="1"/>
            <a:r>
              <a:rPr lang="en-US" sz="1800" dirty="0"/>
              <a:t>Collection, separation, and elimination of construction waste</a:t>
            </a:r>
          </a:p>
          <a:p>
            <a:pPr lvl="1"/>
            <a:r>
              <a:rPr lang="en-US" sz="1800" dirty="0"/>
              <a:t>Please use your own waste containers and not other company’s</a:t>
            </a:r>
          </a:p>
          <a:p>
            <a:endParaRPr lang="en-US" sz="1800" dirty="0"/>
          </a:p>
          <a:p>
            <a:r>
              <a:rPr lang="en-US" sz="1800" dirty="0"/>
              <a:t>Work areas policed daily and as work progresses</a:t>
            </a:r>
          </a:p>
          <a:p>
            <a:pPr lvl="1"/>
            <a:r>
              <a:rPr lang="en-US" sz="1800" dirty="0"/>
              <a:t>Scrap/reusable lumber stored neatly</a:t>
            </a:r>
          </a:p>
          <a:p>
            <a:pPr lvl="1"/>
            <a:r>
              <a:rPr lang="en-US" sz="1800" dirty="0"/>
              <a:t>Nails/screws removed</a:t>
            </a:r>
          </a:p>
          <a:p>
            <a:endParaRPr lang="en-US" sz="1800" dirty="0"/>
          </a:p>
          <a:p>
            <a:r>
              <a:rPr lang="en-US" sz="1800" dirty="0"/>
              <a:t>Containers for garbage or oily waste must have covers</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45</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59B0A0F1-FBED-4430-BE9E-8BD1F6F8D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180433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Basic Safety Rules – Safe Driving</a:t>
            </a:r>
          </a:p>
        </p:txBody>
      </p:sp>
      <p:sp>
        <p:nvSpPr>
          <p:cNvPr id="2" name="Content Placeholder 1"/>
          <p:cNvSpPr>
            <a:spLocks noGrp="1"/>
          </p:cNvSpPr>
          <p:nvPr>
            <p:ph idx="1"/>
          </p:nvPr>
        </p:nvSpPr>
        <p:spPr/>
        <p:txBody>
          <a:bodyPr>
            <a:normAutofit lnSpcReduction="10000"/>
          </a:bodyPr>
          <a:lstStyle/>
          <a:p>
            <a:r>
              <a:rPr lang="en-US" sz="1800" dirty="0"/>
              <a:t>No personal vehicles are allowed in work areas; only company vehicles and rentals</a:t>
            </a:r>
          </a:p>
          <a:p>
            <a:pPr lvl="1"/>
            <a:r>
              <a:rPr lang="en-US" sz="1800" dirty="0"/>
              <a:t>Must be labeled with company name or logo</a:t>
            </a:r>
          </a:p>
          <a:p>
            <a:endParaRPr lang="en-US" sz="1800" dirty="0"/>
          </a:p>
          <a:p>
            <a:r>
              <a:rPr lang="en-US" sz="1800" dirty="0"/>
              <a:t>Drivers must be:</a:t>
            </a:r>
          </a:p>
          <a:p>
            <a:pPr lvl="1"/>
            <a:r>
              <a:rPr lang="en-US" sz="1800" dirty="0"/>
              <a:t>Licensed</a:t>
            </a:r>
          </a:p>
          <a:p>
            <a:pPr lvl="1"/>
            <a:r>
              <a:rPr lang="en-US" sz="1800" dirty="0"/>
              <a:t>Medically fit</a:t>
            </a:r>
          </a:p>
          <a:p>
            <a:pPr lvl="1"/>
            <a:r>
              <a:rPr lang="en-US" sz="1800" dirty="0"/>
              <a:t>Well rested</a:t>
            </a:r>
          </a:p>
          <a:p>
            <a:pPr lvl="1"/>
            <a:r>
              <a:rPr lang="en-US" sz="1800" dirty="0"/>
              <a:t>Observant and adjust driving to prevailing road conditions</a:t>
            </a:r>
          </a:p>
          <a:p>
            <a:pPr lvl="1"/>
            <a:r>
              <a:rPr lang="en-US" sz="1800" dirty="0"/>
              <a:t>Not under the influence…</a:t>
            </a:r>
          </a:p>
          <a:p>
            <a:endParaRPr lang="en-US" sz="1800" dirty="0"/>
          </a:p>
          <a:p>
            <a:r>
              <a:rPr lang="en-US" sz="1800" dirty="0"/>
              <a:t>Passengers</a:t>
            </a:r>
          </a:p>
          <a:p>
            <a:pPr lvl="1"/>
            <a:r>
              <a:rPr lang="en-US" sz="1800" dirty="0"/>
              <a:t>Number of passengers does not exceed manufacturer’s specifications for the vehicle</a:t>
            </a:r>
          </a:p>
          <a:p>
            <a:pPr lvl="1"/>
            <a:r>
              <a:rPr lang="en-US" sz="1800" dirty="0"/>
              <a:t>Functional seat belt for each passenger</a:t>
            </a:r>
          </a:p>
          <a:p>
            <a:pPr lvl="1"/>
            <a:r>
              <a:rPr lang="en-US" sz="1800" dirty="0"/>
              <a:t>No persons permitted to ride in bed of pick-ups, trailers, etc.</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46</a:t>
            </a:fld>
            <a:endParaRPr lang="en-US" dirty="0"/>
          </a:p>
        </p:txBody>
      </p:sp>
    </p:spTree>
    <p:extLst>
      <p:ext uri="{BB962C8B-B14F-4D97-AF65-F5344CB8AC3E}">
        <p14:creationId xmlns:p14="http://schemas.microsoft.com/office/powerpoint/2010/main" val="26990298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228599" y="341194"/>
            <a:ext cx="8402783" cy="941695"/>
          </a:xfrm>
        </p:spPr>
        <p:txBody>
          <a:bodyPr>
            <a:normAutofit fontScale="90000"/>
          </a:bodyPr>
          <a:lstStyle/>
          <a:p>
            <a:r>
              <a:rPr lang="en-US" dirty="0"/>
              <a:t>Basic Safety Rules – Safe Driving (Cont’d)</a:t>
            </a:r>
          </a:p>
        </p:txBody>
      </p:sp>
      <p:sp>
        <p:nvSpPr>
          <p:cNvPr id="2" name="Content Placeholder 1"/>
          <p:cNvSpPr>
            <a:spLocks noGrp="1"/>
          </p:cNvSpPr>
          <p:nvPr>
            <p:ph idx="1"/>
          </p:nvPr>
        </p:nvSpPr>
        <p:spPr/>
        <p:txBody>
          <a:bodyPr>
            <a:normAutofit lnSpcReduction="10000"/>
          </a:bodyPr>
          <a:lstStyle/>
          <a:p>
            <a:r>
              <a:rPr lang="en-US" sz="1800" dirty="0"/>
              <a:t>Cargo/Loads</a:t>
            </a:r>
          </a:p>
          <a:p>
            <a:pPr lvl="1"/>
            <a:r>
              <a:rPr lang="en-US" sz="1800" dirty="0"/>
              <a:t>Vehicles not loaded in excess of manufacturer’s specifications</a:t>
            </a:r>
          </a:p>
          <a:p>
            <a:pPr lvl="1"/>
            <a:r>
              <a:rPr lang="en-US" sz="1800" dirty="0"/>
              <a:t>All loads secured to prevent displacement</a:t>
            </a:r>
          </a:p>
          <a:p>
            <a:pPr lvl="1"/>
            <a:r>
              <a:rPr lang="en-US" sz="1800" dirty="0"/>
              <a:t>Loads do not extend beyond vehicle boundaries unless:</a:t>
            </a:r>
          </a:p>
          <a:p>
            <a:pPr lvl="1"/>
            <a:r>
              <a:rPr lang="en-US" sz="1800" dirty="0"/>
              <a:t>Flagged, lighted, pilot vehicle, ground guide, </a:t>
            </a:r>
            <a:r>
              <a:rPr lang="en-US" sz="1800" dirty="0" err="1"/>
              <a:t>etc</a:t>
            </a:r>
            <a:r>
              <a:rPr lang="en-US" sz="1800" dirty="0"/>
              <a:t>,</a:t>
            </a:r>
          </a:p>
          <a:p>
            <a:endParaRPr lang="en-US" sz="1800" dirty="0"/>
          </a:p>
          <a:p>
            <a:r>
              <a:rPr lang="en-US" sz="1800" dirty="0"/>
              <a:t>Seat Belts</a:t>
            </a:r>
          </a:p>
          <a:p>
            <a:pPr lvl="1"/>
            <a:r>
              <a:rPr lang="en-US" sz="1800" dirty="0"/>
              <a:t>Worn by driver/operator and all passengers</a:t>
            </a:r>
          </a:p>
          <a:p>
            <a:pPr lvl="1"/>
            <a:r>
              <a:rPr lang="en-US" sz="1800" dirty="0"/>
              <a:t>Driver’s responsibility</a:t>
            </a:r>
          </a:p>
          <a:p>
            <a:endParaRPr lang="en-US" sz="1800" dirty="0"/>
          </a:p>
          <a:p>
            <a:r>
              <a:rPr lang="en-US" sz="1800" dirty="0"/>
              <a:t>Mobile Phones/Radios</a:t>
            </a:r>
          </a:p>
          <a:p>
            <a:pPr lvl="1"/>
            <a:r>
              <a:rPr lang="en-US" sz="1800" dirty="0"/>
              <a:t>No two-way communication while driving, operating equipment, </a:t>
            </a:r>
            <a:r>
              <a:rPr lang="en-US" sz="1800" dirty="0" err="1"/>
              <a:t>etc</a:t>
            </a:r>
            <a:endParaRPr lang="en-US" sz="1800" dirty="0"/>
          </a:p>
          <a:p>
            <a:pPr lvl="1"/>
            <a:r>
              <a:rPr lang="en-US" sz="1800" dirty="0"/>
              <a:t>Exception for radio use for crane/equip operators</a:t>
            </a:r>
          </a:p>
          <a:p>
            <a:pPr lvl="1"/>
            <a:r>
              <a:rPr lang="en-US" sz="1800" dirty="0"/>
              <a:t>Pull off road to take call or leave work area</a:t>
            </a:r>
          </a:p>
          <a:p>
            <a:pPr lvl="1"/>
            <a:r>
              <a:rPr lang="en-US" sz="1800" dirty="0"/>
              <a:t>Bluetooth devices are permissible in vehicles…not equipment or while working</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47</a:t>
            </a:fld>
            <a:endParaRPr lang="en-US" dirty="0"/>
          </a:p>
        </p:txBody>
      </p:sp>
    </p:spTree>
    <p:extLst>
      <p:ext uri="{BB962C8B-B14F-4D97-AF65-F5344CB8AC3E}">
        <p14:creationId xmlns:p14="http://schemas.microsoft.com/office/powerpoint/2010/main" val="4711441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228599" y="491318"/>
            <a:ext cx="8402783" cy="900753"/>
          </a:xfrm>
        </p:spPr>
        <p:txBody>
          <a:bodyPr>
            <a:normAutofit fontScale="90000"/>
          </a:bodyPr>
          <a:lstStyle/>
          <a:p>
            <a:r>
              <a:rPr lang="en-US" dirty="0"/>
              <a:t>Basic Safety Rules – Safe Driving (Cont’d)</a:t>
            </a:r>
          </a:p>
        </p:txBody>
      </p:sp>
      <p:sp>
        <p:nvSpPr>
          <p:cNvPr id="2" name="Content Placeholder 1"/>
          <p:cNvSpPr>
            <a:spLocks noGrp="1"/>
          </p:cNvSpPr>
          <p:nvPr>
            <p:ph idx="1"/>
          </p:nvPr>
        </p:nvSpPr>
        <p:spPr/>
        <p:txBody>
          <a:bodyPr/>
          <a:lstStyle/>
          <a:p>
            <a:pPr marL="0" indent="0">
              <a:buNone/>
            </a:pPr>
            <a:r>
              <a:rPr lang="en-US" sz="1800" b="1" dirty="0"/>
              <a:t>Vehicle Maintenance</a:t>
            </a:r>
          </a:p>
          <a:p>
            <a:pPr lvl="1"/>
            <a:r>
              <a:rPr lang="en-US" sz="1800" dirty="0"/>
              <a:t>Ensure that vehicles and equipment are of good, sound working condition</a:t>
            </a:r>
          </a:p>
          <a:p>
            <a:pPr lvl="1"/>
            <a:r>
              <a:rPr lang="en-US" sz="1800" dirty="0"/>
              <a:t>All passenger vehicles driven to and on the jobsite must be street legal and current on registration, inspection and insurance</a:t>
            </a:r>
          </a:p>
          <a:p>
            <a:endParaRPr lang="en-US" sz="1800" dirty="0"/>
          </a:p>
          <a:p>
            <a:pPr marL="0" indent="0">
              <a:buNone/>
            </a:pPr>
            <a:r>
              <a:rPr lang="en-US" sz="1800" b="1" dirty="0"/>
              <a:t>Motorcycles</a:t>
            </a:r>
          </a:p>
          <a:p>
            <a:pPr lvl="1"/>
            <a:r>
              <a:rPr lang="en-US" sz="1800" dirty="0"/>
              <a:t>Only to be used for commuting to and from the lay down yard / office parking lot and not ridden into work zones or tower areas.</a:t>
            </a:r>
          </a:p>
          <a:p>
            <a:pPr marL="274320" lvl="1" indent="0">
              <a:buNone/>
            </a:pPr>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48</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047729F2-117F-41DA-89A7-413A2145884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7556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Basic Safety Rules – Stop Work Obligation</a:t>
            </a:r>
          </a:p>
        </p:txBody>
      </p:sp>
      <p:sp>
        <p:nvSpPr>
          <p:cNvPr id="2" name="Content Placeholder 1"/>
          <p:cNvSpPr>
            <a:spLocks noGrp="1"/>
          </p:cNvSpPr>
          <p:nvPr>
            <p:ph idx="1"/>
          </p:nvPr>
        </p:nvSpPr>
        <p:spPr/>
        <p:txBody>
          <a:bodyPr/>
          <a:lstStyle/>
          <a:p>
            <a:r>
              <a:rPr lang="en-US" sz="1800" dirty="0"/>
              <a:t>Every worker is authorized and, has the obligation to STOP WORK for unsafe acts and/or conditions</a:t>
            </a:r>
          </a:p>
          <a:p>
            <a:endParaRPr lang="en-US" sz="1800" dirty="0"/>
          </a:p>
          <a:p>
            <a:r>
              <a:rPr lang="en-US" sz="1800" dirty="0"/>
              <a:t>Every worker has the right to refuse an unsafe Work Order</a:t>
            </a:r>
          </a:p>
          <a:p>
            <a:endParaRPr lang="en-US" sz="1800" dirty="0"/>
          </a:p>
          <a:p>
            <a:r>
              <a:rPr lang="en-US" sz="1800" dirty="0"/>
              <a:t>Does not matter who, what, where, or when</a:t>
            </a:r>
          </a:p>
          <a:p>
            <a:endParaRPr lang="en-US" sz="1800" dirty="0"/>
          </a:p>
          <a:p>
            <a:r>
              <a:rPr lang="en-US" sz="1800" dirty="0"/>
              <a:t>You see it – you own it; safety is all of our responsibilities</a:t>
            </a:r>
          </a:p>
          <a:p>
            <a:endParaRPr lang="en-US" sz="1800" dirty="0"/>
          </a:p>
          <a:p>
            <a:r>
              <a:rPr lang="en-US" sz="1800" dirty="0"/>
              <a:t>Uphold a “Zero Tolerance” culture</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49</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97992368-E667-4C97-83DD-71DE0FB879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487352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7BAC4-164B-4A09-94D6-9050C90FB26E}"/>
              </a:ext>
            </a:extLst>
          </p:cNvPr>
          <p:cNvSpPr>
            <a:spLocks noGrp="1"/>
          </p:cNvSpPr>
          <p:nvPr>
            <p:ph type="title"/>
          </p:nvPr>
        </p:nvSpPr>
        <p:spPr/>
        <p:txBody>
          <a:bodyPr/>
          <a:lstStyle/>
          <a:p>
            <a:pPr algn="ctr"/>
            <a:r>
              <a:rPr lang="en-US" dirty="0"/>
              <a:t>Definitions </a:t>
            </a:r>
          </a:p>
        </p:txBody>
      </p:sp>
      <p:sp>
        <p:nvSpPr>
          <p:cNvPr id="3" name="Content Placeholder 2">
            <a:extLst>
              <a:ext uri="{FF2B5EF4-FFF2-40B4-BE49-F238E27FC236}">
                <a16:creationId xmlns:a16="http://schemas.microsoft.com/office/drawing/2014/main" id="{5C088163-4A91-4478-B864-6B7BEBBD9794}"/>
              </a:ext>
            </a:extLst>
          </p:cNvPr>
          <p:cNvSpPr>
            <a:spLocks noGrp="1"/>
          </p:cNvSpPr>
          <p:nvPr>
            <p:ph idx="1"/>
          </p:nvPr>
        </p:nvSpPr>
        <p:spPr/>
        <p:txBody>
          <a:bodyPr>
            <a:normAutofit/>
          </a:bodyPr>
          <a:lstStyle/>
          <a:p>
            <a:r>
              <a:rPr lang="en-US" sz="1500" b="1" dirty="0"/>
              <a:t>Substation</a:t>
            </a:r>
            <a:r>
              <a:rPr lang="en-US" sz="1500" dirty="0"/>
              <a:t>: is a high-voltage electric system facility. It is used to switch generators, equipment, and circuits or lines in and out of a system. It also is used to change AC voltages from one level to another, and/or change alternating current to direct current or direct current to alternating current</a:t>
            </a:r>
          </a:p>
          <a:p>
            <a:r>
              <a:rPr lang="en-US" sz="1500" b="1" dirty="0"/>
              <a:t>High voltage transmission lines:</a:t>
            </a:r>
            <a:r>
              <a:rPr lang="en-US" sz="1500" dirty="0"/>
              <a:t> deliver electricity over long distances. The high voltage is required to reduce the amount of energy lost during the distance. Unlike other energy sources such as natural gas, electricity can't be stored when it is not used.</a:t>
            </a:r>
          </a:p>
          <a:p>
            <a:r>
              <a:rPr lang="en-US" sz="1500" b="1" dirty="0" err="1"/>
              <a:t>Stormwater</a:t>
            </a:r>
            <a:r>
              <a:rPr lang="en-US" sz="1500" b="1" dirty="0"/>
              <a:t> Pollution Prevention Plan (SWPPP): </a:t>
            </a:r>
            <a:r>
              <a:rPr lang="en-US" sz="1500" dirty="0"/>
              <a:t>is a plan created by constructors to show their plans for sediment and erosion control. Typically these plans are part of an overall design that details procedures to be followed during various phases of construction</a:t>
            </a:r>
          </a:p>
          <a:p>
            <a:r>
              <a:rPr lang="en-US" sz="1500" b="1" dirty="0"/>
              <a:t>Best Management Practices (BMPs): </a:t>
            </a:r>
            <a:r>
              <a:rPr lang="en-US" sz="1500" dirty="0"/>
              <a:t>is a term used in the United States and Canada to describe a type of water pollution control</a:t>
            </a:r>
          </a:p>
          <a:p>
            <a:r>
              <a:rPr lang="en-US" sz="1500" b="1" dirty="0"/>
              <a:t>JHAs</a:t>
            </a:r>
            <a:r>
              <a:rPr lang="en-US" sz="1500" dirty="0"/>
              <a:t>: An analysis of the hazards and risk associated which focus on identifying and controlling hazards. ... The process will identify existing and potential hazards and assessing the risk and identify methods to eliminate or protect against the hazard.</a:t>
            </a:r>
          </a:p>
        </p:txBody>
      </p:sp>
      <p:sp>
        <p:nvSpPr>
          <p:cNvPr id="4" name="Slide Number Placeholder 3">
            <a:extLst>
              <a:ext uri="{FF2B5EF4-FFF2-40B4-BE49-F238E27FC236}">
                <a16:creationId xmlns:a16="http://schemas.microsoft.com/office/drawing/2014/main" id="{59282F10-5E75-4BBD-BBA0-ACBEF69026E6}"/>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id="{2E8DC2A2-389B-4A52-9284-7B3C941FA5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439" y="6071616"/>
            <a:ext cx="2898648" cy="505968"/>
          </a:xfrm>
          <a:prstGeom prst="rect">
            <a:avLst/>
          </a:prstGeom>
        </p:spPr>
      </p:pic>
    </p:spTree>
    <p:extLst>
      <p:ext uri="{BB962C8B-B14F-4D97-AF65-F5344CB8AC3E}">
        <p14:creationId xmlns:p14="http://schemas.microsoft.com/office/powerpoint/2010/main" val="40282012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Safety/Planning Meetings</a:t>
            </a:r>
          </a:p>
        </p:txBody>
      </p:sp>
      <p:sp>
        <p:nvSpPr>
          <p:cNvPr id="2" name="Content Placeholder 1"/>
          <p:cNvSpPr>
            <a:spLocks noGrp="1"/>
          </p:cNvSpPr>
          <p:nvPr>
            <p:ph idx="1"/>
          </p:nvPr>
        </p:nvSpPr>
        <p:spPr/>
        <p:txBody>
          <a:bodyPr/>
          <a:lstStyle/>
          <a:p>
            <a:r>
              <a:rPr lang="en-US" sz="1800" dirty="0"/>
              <a:t>Several safety meetings to be held on site and enable a safe environment</a:t>
            </a:r>
          </a:p>
          <a:p>
            <a:pPr lvl="1"/>
            <a:r>
              <a:rPr lang="en-US" sz="1800" dirty="0"/>
              <a:t>Tailgate or Toolbox meetings – Supervisors and personnel.  Meet weekly to discuss work and safety concerns.  </a:t>
            </a:r>
          </a:p>
          <a:p>
            <a:pPr lvl="1"/>
            <a:r>
              <a:rPr lang="en-US" sz="1800" dirty="0"/>
              <a:t>JHA Review – Supervisors and personnel.  Conduct prior to beginning the day’s work or beginning a new task; discuss the specific task and safety work.</a:t>
            </a:r>
          </a:p>
          <a:p>
            <a:pPr lvl="1"/>
            <a:r>
              <a:rPr lang="en-US" sz="1800" dirty="0"/>
              <a:t>All Hands Safety Meeting –Wednesday at 7:00am/All site personnel.  Meet weekly to receive safety message from Project Manager.</a:t>
            </a:r>
          </a:p>
          <a:p>
            <a:pPr lvl="1"/>
            <a:r>
              <a:rPr lang="en-US" sz="1800" dirty="0"/>
              <a:t>Safety Team Meeting – Site Safety Leads.  Meet weekly to discuss trends and focus efforts of site observation and inspection programs.</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50</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ECD24C24-51C6-4806-8209-6065DE700E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41137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Job Hazard Analysis (JHA)</a:t>
            </a:r>
          </a:p>
        </p:txBody>
      </p:sp>
      <p:sp>
        <p:nvSpPr>
          <p:cNvPr id="2" name="Content Placeholder 1"/>
          <p:cNvSpPr>
            <a:spLocks noGrp="1"/>
          </p:cNvSpPr>
          <p:nvPr>
            <p:ph idx="1"/>
          </p:nvPr>
        </p:nvSpPr>
        <p:spPr/>
        <p:txBody>
          <a:bodyPr/>
          <a:lstStyle/>
          <a:p>
            <a:r>
              <a:rPr lang="en-US" sz="1800" dirty="0"/>
              <a:t>Ensure that any JHA involves personnel that have valuable input.  These can include:</a:t>
            </a:r>
          </a:p>
          <a:p>
            <a:pPr lvl="1"/>
            <a:r>
              <a:rPr lang="en-US" sz="1800" dirty="0"/>
              <a:t>Supervisors</a:t>
            </a:r>
          </a:p>
          <a:p>
            <a:pPr lvl="1"/>
            <a:r>
              <a:rPr lang="en-US" sz="1800" dirty="0"/>
              <a:t>Workers who have performed the task previously</a:t>
            </a:r>
          </a:p>
          <a:p>
            <a:pPr lvl="1"/>
            <a:r>
              <a:rPr lang="en-US" sz="1800" dirty="0"/>
              <a:t>Subject matter experts (e.g. training specialists)</a:t>
            </a:r>
          </a:p>
          <a:p>
            <a:r>
              <a:rPr lang="en-US" sz="1800" dirty="0"/>
              <a:t>Break down the job into its basic steps or tasks</a:t>
            </a:r>
          </a:p>
          <a:p>
            <a:pPr lvl="1"/>
            <a:r>
              <a:rPr lang="en-US" sz="1800" dirty="0"/>
              <a:t>Describe the sequence of steps to ensure clarity among all workers for the particular job</a:t>
            </a:r>
          </a:p>
          <a:p>
            <a:pPr lvl="1"/>
            <a:r>
              <a:rPr lang="en-US" sz="1800" dirty="0"/>
              <a:t>Balance detail appropriately - each step should accomplish a major task</a:t>
            </a:r>
          </a:p>
          <a:p>
            <a:r>
              <a:rPr lang="en-US" sz="1800" dirty="0"/>
              <a:t>Identify hazards, ensuring the use of past experience to help inform hazard identification</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51</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21E2BE0-3FAF-4F9B-BF2D-D45F09EF2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3944067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Job Hazard Analysis (JHA) – Cont’d</a:t>
            </a:r>
          </a:p>
        </p:txBody>
      </p:sp>
      <p:sp>
        <p:nvSpPr>
          <p:cNvPr id="2" name="Content Placeholder 1"/>
          <p:cNvSpPr>
            <a:spLocks noGrp="1"/>
          </p:cNvSpPr>
          <p:nvPr>
            <p:ph idx="1"/>
          </p:nvPr>
        </p:nvSpPr>
        <p:spPr/>
        <p:txBody>
          <a:bodyPr/>
          <a:lstStyle/>
          <a:p>
            <a:r>
              <a:rPr lang="en-US" sz="1800" dirty="0"/>
              <a:t>Potential sources of hazards include:</a:t>
            </a:r>
          </a:p>
          <a:p>
            <a:pPr lvl="1"/>
            <a:r>
              <a:rPr lang="en-US" sz="1800" dirty="0"/>
              <a:t>Line of Fire</a:t>
            </a:r>
          </a:p>
          <a:p>
            <a:pPr lvl="1"/>
            <a:r>
              <a:rPr lang="en-US" sz="1800" dirty="0"/>
              <a:t>Material Handling, Walking and Working Surfaces</a:t>
            </a:r>
          </a:p>
          <a:p>
            <a:pPr lvl="1"/>
            <a:r>
              <a:rPr lang="en-US" sz="1800" dirty="0"/>
              <a:t>Industrial Hygiene</a:t>
            </a:r>
          </a:p>
          <a:p>
            <a:pPr lvl="1"/>
            <a:r>
              <a:rPr lang="en-US" sz="1800" dirty="0"/>
              <a:t>Ergonomics</a:t>
            </a:r>
          </a:p>
          <a:p>
            <a:pPr lvl="1"/>
            <a:r>
              <a:rPr lang="en-US" sz="1800" dirty="0"/>
              <a:t>Energy Isolation</a:t>
            </a:r>
          </a:p>
          <a:p>
            <a:pPr lvl="1"/>
            <a:r>
              <a:rPr lang="en-US" sz="1800" dirty="0"/>
              <a:t>Hazardous Materials</a:t>
            </a:r>
          </a:p>
          <a:p>
            <a:pPr lvl="1"/>
            <a:r>
              <a:rPr lang="en-US" sz="1800" dirty="0"/>
              <a:t>Fire</a:t>
            </a:r>
          </a:p>
          <a:p>
            <a:pPr lvl="1"/>
            <a:r>
              <a:rPr lang="en-US" sz="1800" dirty="0"/>
              <a:t>Weather</a:t>
            </a:r>
          </a:p>
          <a:p>
            <a:r>
              <a:rPr lang="en-US" sz="1800" dirty="0"/>
              <a:t>For each hazard, list the measures to be taken to protect the worker from the particular hazard.  These could include:</a:t>
            </a:r>
          </a:p>
          <a:p>
            <a:r>
              <a:rPr lang="en-US" sz="1800" dirty="0"/>
              <a:t>Engineering controls (e.g. barriers and guards)</a:t>
            </a:r>
          </a:p>
          <a:p>
            <a:r>
              <a:rPr lang="en-US" sz="1800" dirty="0"/>
              <a:t>Administrative controls (e.g. written procedures)</a:t>
            </a:r>
          </a:p>
          <a:p>
            <a:r>
              <a:rPr lang="en-US" sz="1800" dirty="0"/>
              <a:t>Use of PPE</a:t>
            </a:r>
          </a:p>
          <a:p>
            <a:endParaRPr lang="en-US" sz="1800" dirty="0"/>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52</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0CB2761D-73D7-47EC-8B97-120DC36BBC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11655360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1BF0-5C81-4A17-974F-5F11E6AD7595}"/>
              </a:ext>
            </a:extLst>
          </p:cNvPr>
          <p:cNvSpPr>
            <a:spLocks noGrp="1"/>
          </p:cNvSpPr>
          <p:nvPr>
            <p:ph type="title"/>
          </p:nvPr>
        </p:nvSpPr>
        <p:spPr/>
        <p:txBody>
          <a:bodyPr/>
          <a:lstStyle/>
          <a:p>
            <a:r>
              <a:rPr lang="en-US" dirty="0"/>
              <a:t>Job Hazard Analysis (JHA) – Cont’d</a:t>
            </a:r>
          </a:p>
        </p:txBody>
      </p:sp>
      <p:pic>
        <p:nvPicPr>
          <p:cNvPr id="6" name="Content Placeholder 5">
            <a:extLst>
              <a:ext uri="{FF2B5EF4-FFF2-40B4-BE49-F238E27FC236}">
                <a16:creationId xmlns:a16="http://schemas.microsoft.com/office/drawing/2014/main" id="{57D04762-C245-4681-8809-48C87CA8FE0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129" y="1524001"/>
            <a:ext cx="1046586" cy="1143000"/>
          </a:xfrm>
        </p:spPr>
      </p:pic>
      <p:sp>
        <p:nvSpPr>
          <p:cNvPr id="4" name="Slide Number Placeholder 3">
            <a:extLst>
              <a:ext uri="{FF2B5EF4-FFF2-40B4-BE49-F238E27FC236}">
                <a16:creationId xmlns:a16="http://schemas.microsoft.com/office/drawing/2014/main" id="{D4668011-7A53-4CF8-B1FD-2C8CFF37D513}"/>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53</a:t>
            </a:fld>
            <a:endParaRPr lang="en-US" dirty="0"/>
          </a:p>
        </p:txBody>
      </p:sp>
      <p:sp>
        <p:nvSpPr>
          <p:cNvPr id="7" name="TextBox 6">
            <a:extLst>
              <a:ext uri="{FF2B5EF4-FFF2-40B4-BE49-F238E27FC236}">
                <a16:creationId xmlns:a16="http://schemas.microsoft.com/office/drawing/2014/main" id="{B7960546-F990-441F-90F2-45E8062ED15C}"/>
              </a:ext>
            </a:extLst>
          </p:cNvPr>
          <p:cNvSpPr txBox="1"/>
          <p:nvPr/>
        </p:nvSpPr>
        <p:spPr>
          <a:xfrm>
            <a:off x="1285875" y="3429000"/>
            <a:ext cx="7400925" cy="3416320"/>
          </a:xfrm>
          <a:prstGeom prst="rect">
            <a:avLst/>
          </a:prstGeom>
          <a:noFill/>
        </p:spPr>
        <p:txBody>
          <a:bodyPr wrap="square" rtlCol="0">
            <a:spAutoFit/>
          </a:bodyPr>
          <a:lstStyle/>
          <a:p>
            <a:pPr marL="342900" indent="-342900">
              <a:buFont typeface="Arial" panose="020B0604020202020204" pitchFamily="34" charset="0"/>
              <a:buChar char="•"/>
            </a:pPr>
            <a:r>
              <a:rPr lang="en-US" dirty="0"/>
              <a:t>The JHA can be accessed with your smart phone or tablet. </a:t>
            </a:r>
            <a:r>
              <a:rPr lang="en-US" dirty="0">
                <a:hlinkClick r:id="rId3">
                  <a:extLst>
                    <a:ext uri="{A12FA001-AC4F-418D-AE19-62706E023703}">
                      <ahyp:hlinkClr xmlns:ahyp="http://schemas.microsoft.com/office/drawing/2018/hyperlinkcolor" val="tx"/>
                    </a:ext>
                  </a:extLst>
                </a:hlinkClick>
              </a:rPr>
              <a:t>O</a:t>
            </a:r>
            <a:r>
              <a:rPr lang="en-US" dirty="0"/>
              <a:t>n your smart phone go to </a:t>
            </a:r>
            <a:r>
              <a:rPr lang="en-US" dirty="0">
                <a:hlinkClick r:id="rId3"/>
              </a:rPr>
              <a:t>www.scssafe.com</a:t>
            </a:r>
            <a:r>
              <a:rPr lang="en-US" dirty="0"/>
              <a:t> , then project tab. Scroll down to your current job site and select the site. Click the blue tab in the “Job Hazard Assessment (JHA)” section and fill out the form and click submit at the bottom.</a:t>
            </a:r>
          </a:p>
          <a:p>
            <a:pPr marL="342900" indent="-342900">
              <a:buFont typeface="Arial" panose="020B0604020202020204" pitchFamily="34" charset="0"/>
              <a:buChar char="•"/>
            </a:pPr>
            <a:r>
              <a:rPr lang="en-US" dirty="0"/>
              <a:t>Once completed the JHA will be printed off and placed in the JHA mailbox at the entrance of the jobsite. </a:t>
            </a:r>
          </a:p>
          <a:p>
            <a:endParaRPr lang="en-US" dirty="0"/>
          </a:p>
        </p:txBody>
      </p:sp>
    </p:spTree>
    <p:extLst>
      <p:ext uri="{BB962C8B-B14F-4D97-AF65-F5344CB8AC3E}">
        <p14:creationId xmlns:p14="http://schemas.microsoft.com/office/powerpoint/2010/main" val="17153467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47472"/>
            <a:ext cx="8229600" cy="886968"/>
          </a:xfrm>
        </p:spPr>
        <p:txBody>
          <a:bodyPr/>
          <a:lstStyle/>
          <a:p>
            <a:r>
              <a:rPr lang="en-US" dirty="0"/>
              <a:t>Line of Fire</a:t>
            </a:r>
          </a:p>
        </p:txBody>
      </p:sp>
      <p:sp>
        <p:nvSpPr>
          <p:cNvPr id="3" name="Content Placeholder 2"/>
          <p:cNvSpPr>
            <a:spLocks noGrp="1"/>
          </p:cNvSpPr>
          <p:nvPr>
            <p:ph idx="1"/>
          </p:nvPr>
        </p:nvSpPr>
        <p:spPr/>
        <p:txBody>
          <a:bodyPr/>
          <a:lstStyle/>
          <a:p>
            <a:r>
              <a:rPr lang="en-US" sz="2400" b="1" dirty="0"/>
              <a:t>Line of Fire </a:t>
            </a:r>
            <a:r>
              <a:rPr lang="en-US" sz="2400" dirty="0"/>
              <a:t>– when a person places their body or body part in a position where they can be struck, sprayed, cut, burned, pinched or punctured.</a:t>
            </a:r>
          </a:p>
          <a:p>
            <a:r>
              <a:rPr lang="en-US" sz="2400" dirty="0"/>
              <a:t>To avoid Line of Fire incidents:</a:t>
            </a:r>
          </a:p>
          <a:p>
            <a:pPr lvl="1"/>
            <a:r>
              <a:rPr lang="en-US" sz="1800" b="1" dirty="0"/>
              <a:t>Visualize</a:t>
            </a:r>
            <a:r>
              <a:rPr lang="en-US" sz="1800" dirty="0"/>
              <a:t> the tasks you and others are about to perform</a:t>
            </a:r>
          </a:p>
          <a:p>
            <a:pPr lvl="1"/>
            <a:r>
              <a:rPr lang="en-US" sz="1800" b="1" dirty="0"/>
              <a:t>Place</a:t>
            </a:r>
            <a:r>
              <a:rPr lang="en-US" sz="1800" dirty="0"/>
              <a:t> body parts in positions that cannot be cut, struck sprayed, etc.</a:t>
            </a:r>
          </a:p>
          <a:p>
            <a:pPr lvl="1"/>
            <a:r>
              <a:rPr lang="en-US" sz="1800" b="1" dirty="0"/>
              <a:t>Do Not </a:t>
            </a:r>
            <a:r>
              <a:rPr lang="en-US" sz="1800" dirty="0"/>
              <a:t>stand or walk under a suspended load or overhead workers</a:t>
            </a:r>
          </a:p>
          <a:p>
            <a:pPr lvl="1"/>
            <a:r>
              <a:rPr lang="en-US" sz="1800" b="1" dirty="0"/>
              <a:t>Cut</a:t>
            </a:r>
            <a:r>
              <a:rPr lang="en-US" sz="1800" dirty="0"/>
              <a:t> away from your body (Use cut resistant gloves)</a:t>
            </a:r>
          </a:p>
          <a:p>
            <a:pPr lvl="1"/>
            <a:r>
              <a:rPr lang="en-US" sz="1800" b="1" dirty="0"/>
              <a:t>Always</a:t>
            </a:r>
            <a:r>
              <a:rPr lang="en-US" sz="1800" dirty="0"/>
              <a:t> use doorknobs or handles, do not hold on side of doors/drawers</a:t>
            </a:r>
          </a:p>
          <a:p>
            <a:pPr lvl="1"/>
            <a:r>
              <a:rPr lang="en-US" sz="1800" b="1" dirty="0"/>
              <a:t>Anticipate</a:t>
            </a:r>
            <a:r>
              <a:rPr lang="en-US" sz="1800" dirty="0"/>
              <a:t> what could be struck and if you or others are in the Line of Fire</a:t>
            </a:r>
          </a:p>
          <a:p>
            <a:pPr lvl="1"/>
            <a:r>
              <a:rPr lang="en-US" sz="1800" b="1" dirty="0"/>
              <a:t>Ask</a:t>
            </a:r>
            <a:r>
              <a:rPr lang="en-US" sz="1800" dirty="0"/>
              <a:t> “What is the worst thing that can happen?”</a:t>
            </a:r>
          </a:p>
        </p:txBody>
      </p:sp>
      <p:sp>
        <p:nvSpPr>
          <p:cNvPr id="4" name="Slide Number Placeholder 3"/>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54</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3BD393EF-DA0B-4020-AFD1-C8F3DD3808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3596906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533400"/>
            <a:ext cx="8229600" cy="731520"/>
          </a:xfrm>
        </p:spPr>
        <p:txBody>
          <a:bodyPr/>
          <a:lstStyle/>
          <a:p>
            <a:r>
              <a:rPr lang="en-US" dirty="0"/>
              <a:t>Personal Protective Equipment (PPE)</a:t>
            </a:r>
          </a:p>
        </p:txBody>
      </p:sp>
      <p:sp>
        <p:nvSpPr>
          <p:cNvPr id="2" name="Content Placeholder 1"/>
          <p:cNvSpPr>
            <a:spLocks noGrp="1"/>
          </p:cNvSpPr>
          <p:nvPr>
            <p:ph idx="1"/>
          </p:nvPr>
        </p:nvSpPr>
        <p:spPr/>
        <p:txBody>
          <a:bodyPr/>
          <a:lstStyle/>
          <a:p>
            <a:r>
              <a:rPr lang="en-US" sz="1800" dirty="0"/>
              <a:t>Minimum PPE while on the job site is as follows:</a:t>
            </a:r>
          </a:p>
          <a:p>
            <a:pPr lvl="1"/>
            <a:r>
              <a:rPr lang="en-US" sz="1800" dirty="0"/>
              <a:t>Approved safety glasses with side shields</a:t>
            </a:r>
          </a:p>
          <a:p>
            <a:pPr lvl="2"/>
            <a:r>
              <a:rPr lang="en-US" sz="1800" dirty="0"/>
              <a:t>Use zero-tint (clear) safety glasses when working in an indoor work environment unless tints are required for the task</a:t>
            </a:r>
          </a:p>
          <a:p>
            <a:pPr lvl="1"/>
            <a:r>
              <a:rPr lang="en-US" sz="1800" dirty="0"/>
              <a:t>Hard hats</a:t>
            </a:r>
          </a:p>
          <a:p>
            <a:pPr lvl="2"/>
            <a:r>
              <a:rPr lang="en-US" sz="1800" dirty="0"/>
              <a:t>No inappropriate/vulgar stickers</a:t>
            </a:r>
          </a:p>
          <a:p>
            <a:pPr lvl="2"/>
            <a:r>
              <a:rPr lang="en-US" sz="1800" dirty="0"/>
              <a:t>Hard hats must be worn with bill facing forward</a:t>
            </a:r>
          </a:p>
          <a:p>
            <a:pPr lvl="1"/>
            <a:r>
              <a:rPr lang="en-US" sz="1800" dirty="0"/>
              <a:t>Safety Toed foot wear</a:t>
            </a:r>
          </a:p>
          <a:p>
            <a:pPr lvl="1"/>
            <a:r>
              <a:rPr lang="en-US" sz="1800" dirty="0"/>
              <a:t>High visibility vest, shirt or jacket</a:t>
            </a:r>
          </a:p>
          <a:p>
            <a:pPr lvl="2"/>
            <a:r>
              <a:rPr lang="en-US" sz="1800" dirty="0"/>
              <a:t>Must be work at all times outside of any building, trailer, etc. (even in the parking lot)</a:t>
            </a:r>
          </a:p>
          <a:p>
            <a:pPr lvl="1"/>
            <a:r>
              <a:rPr lang="en-US" sz="1800" dirty="0"/>
              <a:t>Gloves, face shield, etc. dependent upon job hazard analysis (JHA), and your company policy above and beyond JHA</a:t>
            </a:r>
          </a:p>
          <a:p>
            <a:pPr lvl="1"/>
            <a:r>
              <a:rPr lang="en-US" sz="1800" dirty="0"/>
              <a:t>Cut proof gloves must be used for any job using a knife or potential for hand cuts.</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55</a:t>
            </a:fld>
            <a:endParaRPr lang="en-US" dirty="0"/>
          </a:p>
        </p:txBody>
      </p:sp>
    </p:spTree>
    <p:extLst>
      <p:ext uri="{BB962C8B-B14F-4D97-AF65-F5344CB8AC3E}">
        <p14:creationId xmlns:p14="http://schemas.microsoft.com/office/powerpoint/2010/main" val="234393994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dirty="0"/>
              <a:t>Personal Protective Equipment (PPE) – Cont’d</a:t>
            </a:r>
          </a:p>
        </p:txBody>
      </p:sp>
      <p:sp>
        <p:nvSpPr>
          <p:cNvPr id="2" name="Content Placeholder 1"/>
          <p:cNvSpPr>
            <a:spLocks noGrp="1"/>
          </p:cNvSpPr>
          <p:nvPr>
            <p:ph idx="1"/>
          </p:nvPr>
        </p:nvSpPr>
        <p:spPr/>
        <p:txBody>
          <a:bodyPr>
            <a:normAutofit/>
          </a:bodyPr>
          <a:lstStyle/>
          <a:p>
            <a:r>
              <a:rPr lang="en-US" sz="1800" dirty="0"/>
              <a:t>Minimum PPE (cont’d)</a:t>
            </a:r>
          </a:p>
          <a:p>
            <a:pPr lvl="1"/>
            <a:r>
              <a:rPr lang="en-US" sz="1800" dirty="0"/>
              <a:t>General construction attire consisting of natural fiber garments (sleeve length minimum 4”, long pants, or coveralls)</a:t>
            </a:r>
          </a:p>
          <a:p>
            <a:r>
              <a:rPr lang="en-US" sz="1800" dirty="0"/>
              <a:t>For climbing at heights:</a:t>
            </a:r>
          </a:p>
          <a:p>
            <a:pPr lvl="1"/>
            <a:r>
              <a:rPr lang="en-US" sz="1800" dirty="0"/>
              <a:t>Safety harness including:</a:t>
            </a:r>
          </a:p>
          <a:p>
            <a:pPr lvl="2"/>
            <a:r>
              <a:rPr lang="en-US" sz="1800" dirty="0"/>
              <a:t>Personal full-body fall arrest system</a:t>
            </a:r>
          </a:p>
          <a:p>
            <a:pPr lvl="2"/>
            <a:r>
              <a:rPr lang="en-US" sz="1800" dirty="0"/>
              <a:t>Rated safety lanyard with 100% tie off capabilities</a:t>
            </a:r>
          </a:p>
          <a:p>
            <a:pPr lvl="2"/>
            <a:r>
              <a:rPr lang="en-US" sz="1800" dirty="0"/>
              <a:t>Side D Rings/Hip Pads</a:t>
            </a:r>
          </a:p>
          <a:p>
            <a:pPr lvl="2"/>
            <a:r>
              <a:rPr lang="en-US" sz="1800" dirty="0"/>
              <a:t>Front D Ring</a:t>
            </a:r>
          </a:p>
          <a:p>
            <a:pPr lvl="2"/>
            <a:r>
              <a:rPr lang="en-US" sz="1800" dirty="0"/>
              <a:t>Suspension trauma straps / stirrups </a:t>
            </a:r>
          </a:p>
          <a:p>
            <a:pPr lvl="1"/>
            <a:r>
              <a:rPr lang="en-US" sz="1800" dirty="0"/>
              <a:t>Gloves approved for work being performed</a:t>
            </a:r>
          </a:p>
          <a:p>
            <a:pPr lvl="1"/>
            <a:r>
              <a:rPr lang="en-US" sz="1800" dirty="0"/>
              <a:t>Hard hat or </a:t>
            </a:r>
            <a:r>
              <a:rPr lang="en-US" sz="1800" dirty="0" err="1"/>
              <a:t>Petzl</a:t>
            </a:r>
            <a:r>
              <a:rPr lang="en-US" sz="1800" dirty="0"/>
              <a:t> style helmet</a:t>
            </a:r>
          </a:p>
          <a:p>
            <a:r>
              <a:rPr lang="en-US" sz="1800" dirty="0"/>
              <a:t>Additional PPE may be required by supervisor or as work conditions require (e.g. hearing protection in all designated areas and/or where noise levels are greater than 85dB)</a:t>
            </a:r>
          </a:p>
        </p:txBody>
      </p:sp>
      <p:sp>
        <p:nvSpPr>
          <p:cNvPr id="4" name="Slide Number Placeholder 1"/>
          <p:cNvSpPr>
            <a:spLocks noGrp="1"/>
          </p:cNvSpPr>
          <p:nvPr>
            <p:ph type="sldNum" sz="quarter" idx="12"/>
          </p:nvPr>
        </p:nvSpPr>
        <p:spPr/>
        <p:txBody>
          <a:bodyPr/>
          <a:lstStyle/>
          <a:p>
            <a:pPr>
              <a:defRPr/>
            </a:pPr>
            <a:endParaRPr lang="en-US" dirty="0"/>
          </a:p>
          <a:p>
            <a:pPr>
              <a:defRPr/>
            </a:pPr>
            <a:fld id="{2CD38B36-AA81-48B4-864F-6B77331971C4}" type="slidenum">
              <a:rPr lang="en-US" smtClean="0"/>
              <a:pPr>
                <a:defRPr/>
              </a:pPr>
              <a:t>56</a:t>
            </a:fld>
            <a:endParaRPr lang="en-US" dirty="0"/>
          </a:p>
        </p:txBody>
      </p:sp>
    </p:spTree>
    <p:extLst>
      <p:ext uri="{BB962C8B-B14F-4D97-AF65-F5344CB8AC3E}">
        <p14:creationId xmlns:p14="http://schemas.microsoft.com/office/powerpoint/2010/main" val="2679435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1194"/>
            <a:ext cx="8229600" cy="608984"/>
          </a:xfrm>
        </p:spPr>
        <p:txBody>
          <a:bodyPr>
            <a:normAutofit fontScale="90000"/>
          </a:bodyPr>
          <a:lstStyle/>
          <a:p>
            <a:r>
              <a:rPr lang="en-US" dirty="0"/>
              <a:t>Equipment</a:t>
            </a:r>
          </a:p>
        </p:txBody>
      </p:sp>
      <p:pic>
        <p:nvPicPr>
          <p:cNvPr id="25603" name="Picture 2" descr="F:\My Documents\My Pictures\Flatridge gen pics\Flatridge gen pics 01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74700" y="1644650"/>
            <a:ext cx="2362200" cy="1771650"/>
          </a:xfrm>
          <a:noFill/>
        </p:spPr>
      </p:pic>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57</a:t>
            </a:fld>
            <a:endParaRPr lang="en-US" dirty="0"/>
          </a:p>
        </p:txBody>
      </p:sp>
      <p:pic>
        <p:nvPicPr>
          <p:cNvPr id="25604" name="Picture 3" descr="F:\My Documents\My Pictures\Flatridge gen pics\Flatridge gen pics 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3900" y="42164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4" descr="F:\My Documents\My Pictures\Flatridge gen pics\Flatridge gen pics 22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4450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5" descr="F:\My Documents\My Pictures\Flatridge gen pics\2008-09-27 001\100_599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8900" y="1654175"/>
            <a:ext cx="2336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7" descr="F:\My Documents\My Pictures\Flatridge gen pics\2008-09-27 001\100_60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75100" y="1920875"/>
            <a:ext cx="1625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3700" y="1145068"/>
            <a:ext cx="8382000" cy="400110"/>
          </a:xfrm>
          <a:prstGeom prst="rect">
            <a:avLst/>
          </a:prstGeom>
        </p:spPr>
        <p:txBody>
          <a:bodyPr wrap="square">
            <a:spAutoFit/>
          </a:bodyPr>
          <a:lstStyle/>
          <a:p>
            <a:r>
              <a:rPr lang="en-US" sz="2000" b="1" dirty="0">
                <a:solidFill>
                  <a:srgbClr val="0033CC"/>
                </a:solidFill>
                <a:latin typeface="+mn-lt"/>
              </a:rPr>
              <a:t>This equipment doesn’t have a brain, so please use yours!</a:t>
            </a:r>
          </a:p>
        </p:txBody>
      </p:sp>
      <p:pic>
        <p:nvPicPr>
          <p:cNvPr id="11" name="Picture 10" descr="A picture containing text, clipart&#10;&#10;Description automatically generated">
            <a:extLst>
              <a:ext uri="{FF2B5EF4-FFF2-40B4-BE49-F238E27FC236}">
                <a16:creationId xmlns:a16="http://schemas.microsoft.com/office/drawing/2014/main" id="{187ECD3E-F344-4CBE-974D-E1FA2443DD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19160165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All Equipment Including Cranes, Rigging and Lifting</a:t>
            </a:r>
          </a:p>
        </p:txBody>
      </p:sp>
      <p:sp>
        <p:nvSpPr>
          <p:cNvPr id="4" name="Content Placeholder 3"/>
          <p:cNvSpPr>
            <a:spLocks noGrp="1"/>
          </p:cNvSpPr>
          <p:nvPr>
            <p:ph idx="1"/>
          </p:nvPr>
        </p:nvSpPr>
        <p:spPr/>
        <p:txBody>
          <a:bodyPr/>
          <a:lstStyle/>
          <a:p>
            <a:r>
              <a:rPr lang="en-US" sz="1800" dirty="0"/>
              <a:t>All operations comply with Manufacturer’s specifications</a:t>
            </a:r>
          </a:p>
          <a:p>
            <a:pPr lvl="1"/>
            <a:r>
              <a:rPr lang="en-US" sz="1800" dirty="0"/>
              <a:t>No additions and/or modifications without Manufacturer’s approval</a:t>
            </a:r>
          </a:p>
          <a:p>
            <a:pPr lvl="1"/>
            <a:r>
              <a:rPr lang="en-US" sz="1800" dirty="0"/>
              <a:t>Equipment must inspected daily prior to operation or tag out of service if defects are found.</a:t>
            </a:r>
          </a:p>
          <a:p>
            <a:endParaRPr lang="en-US" sz="1800" dirty="0"/>
          </a:p>
          <a:p>
            <a:r>
              <a:rPr lang="en-US" sz="1800" dirty="0"/>
              <a:t>Cranes &amp; rigging inspected by competent person</a:t>
            </a:r>
          </a:p>
          <a:p>
            <a:pPr lvl="1"/>
            <a:r>
              <a:rPr lang="en-US" sz="1800" dirty="0"/>
              <a:t>Daily Crane Inspections – Documented</a:t>
            </a:r>
          </a:p>
          <a:p>
            <a:pPr lvl="1"/>
            <a:r>
              <a:rPr lang="en-US" sz="1800" dirty="0"/>
              <a:t>All rigging tested, examined, certified (documented)</a:t>
            </a:r>
          </a:p>
          <a:p>
            <a:pPr lvl="1"/>
            <a:r>
              <a:rPr lang="en-US" sz="1800" dirty="0"/>
              <a:t>Annual inspection documented and submitted to SCS prior to use</a:t>
            </a:r>
          </a:p>
          <a:p>
            <a:pPr lvl="1"/>
            <a:r>
              <a:rPr lang="en-US" sz="1800" dirty="0"/>
              <a:t>All rigging inspected prior to each use</a:t>
            </a:r>
          </a:p>
          <a:p>
            <a:pPr lvl="1"/>
            <a:endParaRPr lang="en-US" sz="1800" dirty="0"/>
          </a:p>
          <a:p>
            <a:r>
              <a:rPr lang="en-US" sz="1800" dirty="0"/>
              <a:t>Manufacturer’s Handbook in cab</a:t>
            </a:r>
          </a:p>
          <a:p>
            <a:endParaRPr lang="en-US" sz="1800" dirty="0"/>
          </a:p>
          <a:p>
            <a:r>
              <a:rPr lang="en-US" sz="1800" dirty="0"/>
              <a:t>Qualified/Certified operator documented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58</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C7CD8B80-B615-48A7-B203-EB2DD5AF59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15585036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77240"/>
          </a:xfrm>
        </p:spPr>
        <p:txBody>
          <a:bodyPr>
            <a:normAutofit fontScale="90000"/>
          </a:bodyPr>
          <a:lstStyle/>
          <a:p>
            <a:r>
              <a:rPr lang="en-US" dirty="0"/>
              <a:t>Equipment – Cranes and Lifting (Cont’d)</a:t>
            </a:r>
          </a:p>
        </p:txBody>
      </p:sp>
      <p:sp>
        <p:nvSpPr>
          <p:cNvPr id="4" name="Content Placeholder 3"/>
          <p:cNvSpPr>
            <a:spLocks noGrp="1"/>
          </p:cNvSpPr>
          <p:nvPr>
            <p:ph idx="1"/>
          </p:nvPr>
        </p:nvSpPr>
        <p:spPr/>
        <p:txBody>
          <a:bodyPr/>
          <a:lstStyle/>
          <a:p>
            <a:r>
              <a:rPr lang="en-US" sz="1800" dirty="0"/>
              <a:t>Tag lines used on all lifts</a:t>
            </a:r>
          </a:p>
          <a:p>
            <a:endParaRPr lang="en-US" sz="1800" dirty="0"/>
          </a:p>
          <a:p>
            <a:r>
              <a:rPr lang="en-US" sz="1800" dirty="0"/>
              <a:t>Operation &gt; 10 feet from energized power line</a:t>
            </a:r>
          </a:p>
          <a:p>
            <a:endParaRPr lang="en-US" sz="1800" dirty="0"/>
          </a:p>
          <a:p>
            <a:r>
              <a:rPr lang="en-US" sz="1800" dirty="0"/>
              <a:t>Operator is in cab when load is hoisted</a:t>
            </a:r>
          </a:p>
          <a:p>
            <a:endParaRPr lang="en-US" sz="1800" dirty="0"/>
          </a:p>
          <a:p>
            <a:r>
              <a:rPr lang="en-US" sz="1800" dirty="0"/>
              <a:t>Crane hooks must have safety latches</a:t>
            </a:r>
          </a:p>
          <a:p>
            <a:pPr marL="0" indent="0">
              <a:buNone/>
            </a:pPr>
            <a:endParaRPr lang="en-US" sz="1800" dirty="0"/>
          </a:p>
          <a:p>
            <a:r>
              <a:rPr lang="en-US" sz="1800" dirty="0"/>
              <a:t>One </a:t>
            </a:r>
            <a:r>
              <a:rPr lang="en-US" sz="1800" u="sng" dirty="0"/>
              <a:t>qualified</a:t>
            </a:r>
            <a:r>
              <a:rPr lang="en-US" sz="1800" dirty="0"/>
              <a:t> Signal Person per operator</a:t>
            </a:r>
          </a:p>
          <a:p>
            <a:endParaRPr lang="en-US" sz="1800" dirty="0"/>
          </a:p>
          <a:p>
            <a:r>
              <a:rPr lang="en-US" sz="1800" dirty="0"/>
              <a:t>Operator obeys stop signal from anyone</a:t>
            </a:r>
          </a:p>
          <a:p>
            <a:endParaRPr lang="en-US" sz="1800" dirty="0"/>
          </a:p>
          <a:p>
            <a:r>
              <a:rPr lang="en-US" sz="1800" dirty="0"/>
              <a:t>Hand signals (or radio communication) shall be per the applicable ANSI standard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59</a:t>
            </a:fld>
            <a:endParaRPr lang="en-US" dirty="0"/>
          </a:p>
        </p:txBody>
      </p:sp>
    </p:spTree>
    <p:extLst>
      <p:ext uri="{BB962C8B-B14F-4D97-AF65-F5344CB8AC3E}">
        <p14:creationId xmlns:p14="http://schemas.microsoft.com/office/powerpoint/2010/main" val="233342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SCS’s Safety Philosophy</a:t>
            </a:r>
          </a:p>
        </p:txBody>
      </p:sp>
      <p:sp>
        <p:nvSpPr>
          <p:cNvPr id="5" name="Content Placeholder 4"/>
          <p:cNvSpPr>
            <a:spLocks noGrp="1"/>
          </p:cNvSpPr>
          <p:nvPr>
            <p:ph idx="1"/>
          </p:nvPr>
        </p:nvSpPr>
        <p:spPr>
          <a:xfrm>
            <a:off x="342900" y="1686635"/>
            <a:ext cx="8275715" cy="4876800"/>
          </a:xfrm>
        </p:spPr>
        <p:txBody>
          <a:bodyPr>
            <a:normAutofit lnSpcReduction="10000"/>
          </a:bodyPr>
          <a:lstStyle/>
          <a:p>
            <a:r>
              <a:rPr lang="en-US" sz="1800" dirty="0"/>
              <a:t>Champion safety as our highest priority.  Event free operation can only be attained if safety is reflected in every behavior – personnel safety, contractor safety, and public safety</a:t>
            </a:r>
          </a:p>
          <a:p>
            <a:endParaRPr lang="en-US" sz="1800" dirty="0"/>
          </a:p>
          <a:p>
            <a:r>
              <a:rPr lang="en-US" sz="1800" dirty="0"/>
              <a:t>Foster a safety culture in which everyone believes and demonstrates that accidents, injuries and illnesses are preventable and everyone understands their responsibility for maintaining such a workplace</a:t>
            </a:r>
          </a:p>
          <a:p>
            <a:endParaRPr lang="en-US" sz="1800" dirty="0"/>
          </a:p>
          <a:p>
            <a:r>
              <a:rPr lang="en-US" sz="1800" dirty="0"/>
              <a:t>Ensure personal accountability by employees and contractors in ensuring their safety, the safety of those working around them, and the safety of the public</a:t>
            </a:r>
          </a:p>
          <a:p>
            <a:pPr lvl="1"/>
            <a:r>
              <a:rPr lang="en-US" sz="1800" dirty="0"/>
              <a:t>Believe you can make a difference</a:t>
            </a:r>
          </a:p>
          <a:p>
            <a:pPr lvl="1"/>
            <a:r>
              <a:rPr lang="en-US" sz="1800" dirty="0"/>
              <a:t>Demonstrate a desire and commitment to continuously improve</a:t>
            </a:r>
          </a:p>
          <a:p>
            <a:endParaRPr lang="en-US" sz="1800" dirty="0">
              <a:solidFill>
                <a:srgbClr val="3333CC"/>
              </a:solidFill>
            </a:endParaRPr>
          </a:p>
          <a:p>
            <a:r>
              <a:rPr lang="en-US" sz="1800" dirty="0"/>
              <a:t>We believe that employee and contractor safety are synonymous, as both hold the same responsibilities to ensuring we remain safe in all of our work environments</a:t>
            </a:r>
          </a:p>
          <a:p>
            <a:pPr marL="0" indent="0">
              <a:buNone/>
            </a:pPr>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6</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7B5F1606-E24C-474B-91FE-AD7022A711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2452" y="6220102"/>
            <a:ext cx="2898648" cy="505968"/>
          </a:xfrm>
          <a:prstGeom prst="rect">
            <a:avLst/>
          </a:prstGeom>
        </p:spPr>
      </p:pic>
    </p:spTree>
    <p:extLst>
      <p:ext uri="{BB962C8B-B14F-4D97-AF65-F5344CB8AC3E}">
        <p14:creationId xmlns:p14="http://schemas.microsoft.com/office/powerpoint/2010/main" val="31154803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777240"/>
          </a:xfrm>
        </p:spPr>
        <p:txBody>
          <a:bodyPr>
            <a:normAutofit fontScale="90000"/>
          </a:bodyPr>
          <a:lstStyle/>
          <a:p>
            <a:r>
              <a:rPr lang="en-US" dirty="0"/>
              <a:t>Equipment – Cranes and Lifting (Cont’d)</a:t>
            </a:r>
          </a:p>
        </p:txBody>
      </p:sp>
      <p:sp>
        <p:nvSpPr>
          <p:cNvPr id="4" name="Content Placeholder 3"/>
          <p:cNvSpPr>
            <a:spLocks noGrp="1"/>
          </p:cNvSpPr>
          <p:nvPr>
            <p:ph idx="1"/>
          </p:nvPr>
        </p:nvSpPr>
        <p:spPr/>
        <p:txBody>
          <a:bodyPr>
            <a:normAutofit/>
          </a:bodyPr>
          <a:lstStyle/>
          <a:p>
            <a:pPr marL="0" indent="0">
              <a:buNone/>
            </a:pPr>
            <a:endParaRPr lang="en-US" sz="1800" dirty="0"/>
          </a:p>
          <a:p>
            <a:r>
              <a:rPr lang="en-US" sz="1800" dirty="0"/>
              <a:t>Fire extinguisher (5BC or greater) in cab</a:t>
            </a:r>
          </a:p>
          <a:p>
            <a:endParaRPr lang="en-US" sz="1800" dirty="0"/>
          </a:p>
          <a:p>
            <a:r>
              <a:rPr lang="en-US" sz="1800" dirty="0"/>
              <a:t>Cranes traversing public roads must have escort</a:t>
            </a:r>
          </a:p>
          <a:p>
            <a:endParaRPr lang="en-US" sz="1800" dirty="0"/>
          </a:p>
          <a:p>
            <a:r>
              <a:rPr lang="en-US" sz="1800" dirty="0"/>
              <a:t>Cranes must have a spotter when walking</a:t>
            </a:r>
          </a:p>
          <a:p>
            <a:endParaRPr lang="en-US" sz="1800" dirty="0"/>
          </a:p>
          <a:p>
            <a:r>
              <a:rPr lang="en-US" sz="1800" dirty="0"/>
              <a:t>Barricades must be in place for lift zones</a:t>
            </a:r>
          </a:p>
          <a:p>
            <a:pPr lvl="1"/>
            <a:r>
              <a:rPr lang="en-US" sz="1800" dirty="0"/>
              <a:t>Swing zone must be barricaded or designated spotter in place</a:t>
            </a:r>
          </a:p>
          <a:p>
            <a:endParaRPr lang="en-US" sz="1800" dirty="0"/>
          </a:p>
          <a:p>
            <a:r>
              <a:rPr lang="en-US" sz="1800" dirty="0"/>
              <a:t>No unauthorized entry into lift zones or passing through without the lift supervisor’s permission</a:t>
            </a:r>
          </a:p>
          <a:p>
            <a:endParaRPr lang="en-US" sz="1800" dirty="0"/>
          </a:p>
          <a:p>
            <a:pPr lvl="1"/>
            <a:r>
              <a:rPr lang="en-US" sz="1800" dirty="0"/>
              <a:t>Unauthorized personnel must be out of fall area until secured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60</a:t>
            </a:fld>
            <a:endParaRPr lang="en-US" dirty="0"/>
          </a:p>
        </p:txBody>
      </p:sp>
    </p:spTree>
    <p:extLst>
      <p:ext uri="{BB962C8B-B14F-4D97-AF65-F5344CB8AC3E}">
        <p14:creationId xmlns:p14="http://schemas.microsoft.com/office/powerpoint/2010/main" val="1760800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609600"/>
          </a:xfrm>
        </p:spPr>
        <p:txBody>
          <a:bodyPr>
            <a:normAutofit fontScale="90000"/>
          </a:bodyPr>
          <a:lstStyle/>
          <a:p>
            <a:r>
              <a:rPr lang="en-US" dirty="0"/>
              <a:t>Signs, Signals, and Barricades</a:t>
            </a:r>
          </a:p>
        </p:txBody>
      </p:sp>
      <p:sp>
        <p:nvSpPr>
          <p:cNvPr id="4" name="Content Placeholder 3"/>
          <p:cNvSpPr>
            <a:spLocks noGrp="1"/>
          </p:cNvSpPr>
          <p:nvPr>
            <p:ph idx="1"/>
          </p:nvPr>
        </p:nvSpPr>
        <p:spPr/>
        <p:txBody>
          <a:bodyPr/>
          <a:lstStyle/>
          <a:p>
            <a:r>
              <a:rPr lang="en-US" sz="1800" dirty="0"/>
              <a:t>Signs and warnings shall be in the local language and/or use pictorials to communicate hazard</a:t>
            </a:r>
          </a:p>
          <a:p>
            <a:pPr lvl="1"/>
            <a:r>
              <a:rPr lang="en-US" sz="1800" dirty="0"/>
              <a:t>Red and white signage (may have black writing in it) identify a “DANGER” hazardous area that should not be crossed.  Unauthorized access may result in death or serious injury.</a:t>
            </a:r>
          </a:p>
          <a:p>
            <a:pPr lvl="1"/>
            <a:r>
              <a:rPr lang="en-US" sz="1800" dirty="0"/>
              <a:t>Orange signage (may have black in it) identify a “WARNING” hazardous area that should not be crossed.  Unauthorized access may result in death or serious injury.</a:t>
            </a:r>
          </a:p>
          <a:p>
            <a:pPr lvl="1"/>
            <a:r>
              <a:rPr lang="en-US" sz="1800" dirty="0"/>
              <a:t>Yellow signage (may have black in it) identify a “CAUTION” hazardous area.  Unauthorized access may result in minor to moderate injury.  Caution signs may also be used to alert to unsafe practices.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61</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5237" y="4872857"/>
            <a:ext cx="2028825" cy="138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182" y="4872857"/>
            <a:ext cx="19526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Picture 008.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441" y="4852166"/>
            <a:ext cx="3142138" cy="171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212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87680"/>
            <a:ext cx="8229600" cy="731520"/>
          </a:xfrm>
        </p:spPr>
        <p:txBody>
          <a:bodyPr>
            <a:normAutofit fontScale="90000"/>
          </a:bodyPr>
          <a:lstStyle/>
          <a:p>
            <a:r>
              <a:rPr lang="en-US" dirty="0"/>
              <a:t>Signs, Signals, and Barricades (Cont’d)</a:t>
            </a:r>
          </a:p>
        </p:txBody>
      </p:sp>
      <p:sp>
        <p:nvSpPr>
          <p:cNvPr id="4" name="Content Placeholder 3"/>
          <p:cNvSpPr>
            <a:spLocks noGrp="1"/>
          </p:cNvSpPr>
          <p:nvPr>
            <p:ph idx="1"/>
          </p:nvPr>
        </p:nvSpPr>
        <p:spPr/>
        <p:txBody>
          <a:bodyPr>
            <a:normAutofit lnSpcReduction="10000"/>
          </a:bodyPr>
          <a:lstStyle/>
          <a:p>
            <a:r>
              <a:rPr lang="en-US" sz="1800" dirty="0"/>
              <a:t>Contractor/Subcontractors responsible for erecting any signage shall indicate the hazard, name of the Contractor/Subcontractor, and name of person erecting the signage</a:t>
            </a:r>
          </a:p>
          <a:p>
            <a:endParaRPr lang="en-US" sz="1800" dirty="0"/>
          </a:p>
          <a:p>
            <a:r>
              <a:rPr lang="en-US" sz="1800" dirty="0"/>
              <a:t>Observe and adhere to all warning signals and barricades</a:t>
            </a:r>
          </a:p>
          <a:p>
            <a:pPr marL="0" indent="0">
              <a:buNone/>
            </a:pPr>
            <a:endParaRPr lang="en-US" sz="1800" dirty="0"/>
          </a:p>
          <a:p>
            <a:r>
              <a:rPr lang="en-US" sz="1800" dirty="0"/>
              <a:t>Properly post/erect signs, signals or barricades to advise personnel of hazardous conditions in work areas </a:t>
            </a:r>
          </a:p>
          <a:p>
            <a:endParaRPr lang="en-US" sz="1800" dirty="0"/>
          </a:p>
          <a:p>
            <a:r>
              <a:rPr lang="en-US" sz="1800" dirty="0"/>
              <a:t>Barricades shall be constructed to withstand adverse weather conditions and construction traffic</a:t>
            </a:r>
          </a:p>
          <a:p>
            <a:pPr lvl="1"/>
            <a:r>
              <a:rPr lang="en-US" sz="1800" dirty="0"/>
              <a:t>Rigid barricade constructed of wood or similar material shall be erected when excavating next to roadways, sidewalks, driveways, other heavily traveled areas, or where site conditions warrant.  </a:t>
            </a:r>
          </a:p>
          <a:p>
            <a:pPr lvl="1"/>
            <a:r>
              <a:rPr lang="en-US" sz="1800" dirty="0"/>
              <a:t>Orange plastic safety fencing with t-post should also be used around foundation excavations.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62</a:t>
            </a:fld>
            <a:endParaRPr lang="en-US" dirty="0"/>
          </a:p>
        </p:txBody>
      </p:sp>
    </p:spTree>
    <p:extLst>
      <p:ext uri="{BB962C8B-B14F-4D97-AF65-F5344CB8AC3E}">
        <p14:creationId xmlns:p14="http://schemas.microsoft.com/office/powerpoint/2010/main" val="7772451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465760"/>
            <a:ext cx="8229600" cy="735242"/>
          </a:xfrm>
        </p:spPr>
        <p:txBody>
          <a:bodyPr>
            <a:normAutofit/>
          </a:bodyPr>
          <a:lstStyle/>
          <a:p>
            <a:r>
              <a:rPr lang="en-US" sz="3800" dirty="0"/>
              <a:t>Fire Prevention and Protection</a:t>
            </a:r>
          </a:p>
        </p:txBody>
      </p:sp>
      <p:sp>
        <p:nvSpPr>
          <p:cNvPr id="4" name="Content Placeholder 3"/>
          <p:cNvSpPr>
            <a:spLocks noGrp="1"/>
          </p:cNvSpPr>
          <p:nvPr>
            <p:ph idx="1"/>
          </p:nvPr>
        </p:nvSpPr>
        <p:spPr>
          <a:xfrm>
            <a:off x="457200" y="1600200"/>
            <a:ext cx="8229600" cy="4513997"/>
          </a:xfrm>
        </p:spPr>
        <p:txBody>
          <a:bodyPr>
            <a:normAutofit lnSpcReduction="10000"/>
          </a:bodyPr>
          <a:lstStyle/>
          <a:p>
            <a:r>
              <a:rPr lang="en-US" sz="1800" dirty="0"/>
              <a:t>Employees should be trained to recognize fire hazards</a:t>
            </a:r>
          </a:p>
          <a:p>
            <a:endParaRPr lang="en-US" sz="1800" dirty="0"/>
          </a:p>
          <a:p>
            <a:r>
              <a:rPr lang="en-US" sz="1800" dirty="0"/>
              <a:t>Keep combustible and flammable materials away</a:t>
            </a:r>
            <a:br>
              <a:rPr lang="en-US" sz="1800" dirty="0"/>
            </a:br>
            <a:r>
              <a:rPr lang="en-US" sz="1800" dirty="0"/>
              <a:t>from ignition sources</a:t>
            </a:r>
          </a:p>
          <a:p>
            <a:endParaRPr lang="en-US" sz="1800" dirty="0"/>
          </a:p>
          <a:p>
            <a:r>
              <a:rPr lang="en-US" sz="1800" dirty="0"/>
              <a:t>Maintain clear access to fire protection </a:t>
            </a:r>
            <a:br>
              <a:rPr lang="en-US" sz="1800" dirty="0"/>
            </a:br>
            <a:r>
              <a:rPr lang="en-US" sz="1800" dirty="0"/>
              <a:t>equipment and emergency exits</a:t>
            </a:r>
          </a:p>
          <a:p>
            <a:endParaRPr lang="en-US" sz="1800" dirty="0"/>
          </a:p>
          <a:p>
            <a:r>
              <a:rPr lang="en-US" sz="1800" dirty="0"/>
              <a:t>Do not refuel equipment while it is running or </a:t>
            </a:r>
            <a:r>
              <a:rPr lang="en-US" sz="1800" dirty="0">
                <a:solidFill>
                  <a:srgbClr val="FF0000"/>
                </a:solidFill>
              </a:rPr>
              <a:t>hot</a:t>
            </a:r>
          </a:p>
          <a:p>
            <a:endParaRPr lang="en-US" sz="1800" dirty="0"/>
          </a:p>
          <a:p>
            <a:r>
              <a:rPr lang="en-US" sz="1800" dirty="0"/>
              <a:t>Smoking is only permitted in designated areas</a:t>
            </a:r>
            <a:br>
              <a:rPr lang="en-US" sz="1800" dirty="0"/>
            </a:br>
            <a:r>
              <a:rPr lang="en-US" sz="1800" dirty="0"/>
              <a:t>(never in buildings or enclosed areas)</a:t>
            </a:r>
          </a:p>
          <a:p>
            <a:endParaRPr lang="en-US" sz="1800" dirty="0"/>
          </a:p>
          <a:p>
            <a:r>
              <a:rPr lang="en-US" sz="1800" dirty="0"/>
              <a:t>Ensure engine exhaust away from vegetation </a:t>
            </a:r>
            <a:br>
              <a:rPr lang="en-US" sz="1800" dirty="0"/>
            </a:br>
            <a:r>
              <a:rPr lang="en-US" sz="1800" dirty="0"/>
              <a:t>and a portable FE in all on-site vehicles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63</a:t>
            </a:fld>
            <a:endParaRPr lang="en-US" dirty="0"/>
          </a:p>
        </p:txBody>
      </p:sp>
      <p:pic>
        <p:nvPicPr>
          <p:cNvPr id="5" name="Content Placeholder 9" descr="100_0163.JPG"/>
          <p:cNvPicPr>
            <a:picLocks noChangeAspect="1"/>
          </p:cNvPicPr>
          <p:nvPr/>
        </p:nvPicPr>
        <p:blipFill rotWithShape="1">
          <a:blip r:embed="rId2" cstate="print">
            <a:extLst>
              <a:ext uri="{28A0092B-C50C-407E-A947-70E740481C1C}">
                <a14:useLocalDpi xmlns:a14="http://schemas.microsoft.com/office/drawing/2010/main" val="0"/>
              </a:ext>
            </a:extLst>
          </a:blip>
          <a:srcRect l="31531"/>
          <a:stretch/>
        </p:blipFill>
        <p:spPr>
          <a:xfrm>
            <a:off x="5860475" y="1910686"/>
            <a:ext cx="3083647" cy="3804313"/>
          </a:xfrm>
          <a:prstGeom prst="rect">
            <a:avLst/>
          </a:prstGeom>
        </p:spPr>
      </p:pic>
      <p:sp>
        <p:nvSpPr>
          <p:cNvPr id="2" name="Rectangle 1"/>
          <p:cNvSpPr/>
          <p:nvPr/>
        </p:nvSpPr>
        <p:spPr>
          <a:xfrm>
            <a:off x="720436" y="6232485"/>
            <a:ext cx="4572000" cy="646331"/>
          </a:xfrm>
          <a:prstGeom prst="rect">
            <a:avLst/>
          </a:prstGeom>
          <a:solidFill>
            <a:schemeClr val="accent2"/>
          </a:solidFill>
        </p:spPr>
        <p:txBody>
          <a:bodyPr>
            <a:spAutoFit/>
          </a:bodyPr>
          <a:lstStyle/>
          <a:p>
            <a:pPr algn="ctr"/>
            <a:r>
              <a:rPr lang="en-US" sz="1800" b="1" dirty="0">
                <a:solidFill>
                  <a:schemeClr val="bg1"/>
                </a:solidFill>
                <a:latin typeface="+mn-lt"/>
              </a:rPr>
              <a:t>We don’t expect you to be a fire fighter; know your limitations</a:t>
            </a:r>
          </a:p>
        </p:txBody>
      </p:sp>
    </p:spTree>
    <p:extLst>
      <p:ext uri="{BB962C8B-B14F-4D97-AF65-F5344CB8AC3E}">
        <p14:creationId xmlns:p14="http://schemas.microsoft.com/office/powerpoint/2010/main" val="18449101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716280"/>
          </a:xfrm>
        </p:spPr>
        <p:txBody>
          <a:bodyPr>
            <a:noAutofit/>
          </a:bodyPr>
          <a:lstStyle/>
          <a:p>
            <a:r>
              <a:rPr lang="en-US" sz="3600" dirty="0"/>
              <a:t>Fire Prevention and Protection (Cont’d)</a:t>
            </a:r>
          </a:p>
        </p:txBody>
      </p:sp>
      <p:sp>
        <p:nvSpPr>
          <p:cNvPr id="4" name="Content Placeholder 3"/>
          <p:cNvSpPr>
            <a:spLocks noGrp="1"/>
          </p:cNvSpPr>
          <p:nvPr>
            <p:ph idx="1"/>
          </p:nvPr>
        </p:nvSpPr>
        <p:spPr/>
        <p:txBody>
          <a:bodyPr>
            <a:normAutofit lnSpcReduction="10000"/>
          </a:bodyPr>
          <a:lstStyle/>
          <a:p>
            <a:r>
              <a:rPr lang="en-US" sz="1800" dirty="0"/>
              <a:t>Ensure vegetation does not accumulate under vehicle</a:t>
            </a:r>
          </a:p>
          <a:p>
            <a:pPr marL="0" indent="0">
              <a:buNone/>
            </a:pPr>
            <a:endParaRPr lang="en-US" sz="1800" dirty="0"/>
          </a:p>
          <a:p>
            <a:r>
              <a:rPr lang="en-US" sz="1800" dirty="0"/>
              <a:t>Employees expected to use fire extinguishers shall be properly trained in use, capabilities and limitations</a:t>
            </a:r>
          </a:p>
          <a:p>
            <a:endParaRPr lang="en-US" sz="1800" dirty="0"/>
          </a:p>
          <a:p>
            <a:r>
              <a:rPr lang="en-US" sz="1800" dirty="0"/>
              <a:t>Fire extinguishers shall be readily available in all work areas</a:t>
            </a:r>
          </a:p>
          <a:p>
            <a:pPr lvl="1"/>
            <a:r>
              <a:rPr lang="en-US" sz="1800" dirty="0"/>
              <a:t>Fire extinguisher (20B) &lt; 25’ from any portable gas powered equipment</a:t>
            </a:r>
          </a:p>
          <a:p>
            <a:pPr lvl="1"/>
            <a:r>
              <a:rPr lang="en-US" sz="1800" dirty="0"/>
              <a:t>Fire extinguisher (20B) &lt; 10’ from any door for inside storage of flammable Material </a:t>
            </a:r>
          </a:p>
          <a:p>
            <a:pPr lvl="1"/>
            <a:r>
              <a:rPr lang="en-US" sz="1800" dirty="0"/>
              <a:t>Fire extinguisher (20B)   25-75’ feet from outdoor fuel storage</a:t>
            </a:r>
          </a:p>
          <a:p>
            <a:pPr lvl="1"/>
            <a:r>
              <a:rPr lang="en-US" sz="1800" dirty="0"/>
              <a:t>Fire extinguishers shall be inspected monthly</a:t>
            </a:r>
          </a:p>
          <a:p>
            <a:endParaRPr lang="en-US" sz="1800" dirty="0"/>
          </a:p>
          <a:p>
            <a:r>
              <a:rPr lang="en-US" sz="1800" dirty="0"/>
              <a:t>All work vehicles shall have a fire extinguisher </a:t>
            </a:r>
          </a:p>
          <a:p>
            <a:pPr marL="0" indent="0">
              <a:buNone/>
            </a:pPr>
            <a:endParaRPr lang="en-US" sz="1800" dirty="0"/>
          </a:p>
          <a:p>
            <a:r>
              <a:rPr lang="en-US" sz="1800" dirty="0"/>
              <a:t>Portable storage (greater than 55 gal) double walled or 150% secondary containment and grounded</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64</a:t>
            </a:fld>
            <a:endParaRPr lang="en-US" dirty="0"/>
          </a:p>
        </p:txBody>
      </p:sp>
    </p:spTree>
    <p:extLst>
      <p:ext uri="{BB962C8B-B14F-4D97-AF65-F5344CB8AC3E}">
        <p14:creationId xmlns:p14="http://schemas.microsoft.com/office/powerpoint/2010/main" val="41136309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47928"/>
          </a:xfrm>
        </p:spPr>
        <p:txBody>
          <a:bodyPr/>
          <a:lstStyle/>
          <a:p>
            <a:r>
              <a:rPr lang="en-US" dirty="0"/>
              <a:t>Hot Work</a:t>
            </a:r>
          </a:p>
        </p:txBody>
      </p:sp>
      <p:sp>
        <p:nvSpPr>
          <p:cNvPr id="4" name="Content Placeholder 3"/>
          <p:cNvSpPr>
            <a:spLocks noGrp="1"/>
          </p:cNvSpPr>
          <p:nvPr>
            <p:ph idx="1"/>
          </p:nvPr>
        </p:nvSpPr>
        <p:spPr/>
        <p:txBody>
          <a:bodyPr/>
          <a:lstStyle/>
          <a:p>
            <a:r>
              <a:rPr lang="en-US" sz="1800" dirty="0"/>
              <a:t>All hot work shall be done in accordance with a hot work permit</a:t>
            </a:r>
          </a:p>
          <a:p>
            <a:endParaRPr lang="en-US" sz="1800" dirty="0"/>
          </a:p>
          <a:p>
            <a:r>
              <a:rPr lang="en-US" sz="1800" dirty="0"/>
              <a:t>A trained fire watch shall be used when hot work is performed</a:t>
            </a:r>
          </a:p>
          <a:p>
            <a:endParaRPr lang="en-US" sz="1800" dirty="0"/>
          </a:p>
          <a:p>
            <a:r>
              <a:rPr lang="en-US" sz="1800" dirty="0"/>
              <a:t>Combustible and flammable materials shall be removed from the area prior to the start of any hot work</a:t>
            </a:r>
          </a:p>
          <a:p>
            <a:pPr marL="0" indent="0">
              <a:buNone/>
            </a:pPr>
            <a:r>
              <a:rPr lang="en-US" sz="1800" dirty="0"/>
              <a:t> </a:t>
            </a:r>
          </a:p>
          <a:p>
            <a:r>
              <a:rPr lang="en-US" sz="1800" dirty="0"/>
              <a:t>Employees assigned as fire watch shall have a fire extinguisher readily accessible</a:t>
            </a:r>
          </a:p>
          <a:p>
            <a:endParaRPr lang="en-US" sz="1800" dirty="0"/>
          </a:p>
          <a:p>
            <a:r>
              <a:rPr lang="en-US" sz="1800" dirty="0"/>
              <a:t>Fire watch duties shall extend </a:t>
            </a:r>
            <a:r>
              <a:rPr lang="en-US" sz="1800" u="sng" dirty="0"/>
              <a:t>30 minutes </a:t>
            </a:r>
            <a:r>
              <a:rPr lang="en-US" sz="1800" dirty="0"/>
              <a:t>after completion of hot work</a:t>
            </a:r>
          </a:p>
          <a:p>
            <a:endParaRPr lang="en-US" sz="1800" dirty="0"/>
          </a:p>
          <a:p>
            <a:r>
              <a:rPr lang="en-US" sz="1800" dirty="0"/>
              <a:t>All employees shall be properly trained on fire watch duties. </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65</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9CBBE1A2-BAA0-48A4-AED0-E397E0AF71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6885" y="6085665"/>
            <a:ext cx="2898648" cy="505968"/>
          </a:xfrm>
          <a:prstGeom prst="rect">
            <a:avLst/>
          </a:prstGeom>
        </p:spPr>
      </p:pic>
    </p:spTree>
    <p:extLst>
      <p:ext uri="{BB962C8B-B14F-4D97-AF65-F5344CB8AC3E}">
        <p14:creationId xmlns:p14="http://schemas.microsoft.com/office/powerpoint/2010/main" val="28183921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02920"/>
            <a:ext cx="8229600" cy="685800"/>
          </a:xfrm>
        </p:spPr>
        <p:txBody>
          <a:bodyPr>
            <a:noAutofit/>
          </a:bodyPr>
          <a:lstStyle/>
          <a:p>
            <a:r>
              <a:rPr lang="en-US" dirty="0"/>
              <a:t>Working at Heights</a:t>
            </a:r>
          </a:p>
        </p:txBody>
      </p:sp>
      <p:sp>
        <p:nvSpPr>
          <p:cNvPr id="4" name="Content Placeholder 3"/>
          <p:cNvSpPr>
            <a:spLocks noGrp="1"/>
          </p:cNvSpPr>
          <p:nvPr>
            <p:ph idx="1"/>
          </p:nvPr>
        </p:nvSpPr>
        <p:spPr>
          <a:xfrm>
            <a:off x="342900" y="1360136"/>
            <a:ext cx="8458200" cy="3881652"/>
          </a:xfrm>
        </p:spPr>
        <p:txBody>
          <a:bodyPr>
            <a:normAutofit/>
          </a:bodyPr>
          <a:lstStyle/>
          <a:p>
            <a:r>
              <a:rPr lang="en-US" sz="1800" dirty="0"/>
              <a:t>Guardrails of standard construction are the preferred method of fall protection</a:t>
            </a:r>
          </a:p>
          <a:p>
            <a:endParaRPr lang="en-US" sz="1800" dirty="0"/>
          </a:p>
          <a:p>
            <a:r>
              <a:rPr lang="en-US" sz="1800" dirty="0"/>
              <a:t>Use fall protection equipment at unguarded heights greater than 6 feet or where the employee is subject to any fall which could cause injury, such as, working over dangerous equipment or over swift moving water.  To include: </a:t>
            </a:r>
          </a:p>
          <a:p>
            <a:pPr lvl="1"/>
            <a:r>
              <a:rPr lang="en-US" sz="1800" dirty="0"/>
              <a:t>Unguarded/ leading edges</a:t>
            </a:r>
          </a:p>
          <a:p>
            <a:pPr lvl="1"/>
            <a:r>
              <a:rPr lang="en-US" sz="1800" dirty="0"/>
              <a:t>Wall and Floor openings</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66</a:t>
            </a:fld>
            <a:endParaRPr lang="en-US" dirty="0"/>
          </a:p>
        </p:txBody>
      </p:sp>
      <p:pic>
        <p:nvPicPr>
          <p:cNvPr id="6" name="Picture 5">
            <a:extLst>
              <a:ext uri="{FF2B5EF4-FFF2-40B4-BE49-F238E27FC236}">
                <a16:creationId xmlns:a16="http://schemas.microsoft.com/office/drawing/2014/main" id="{716C8A52-8D14-41A7-834B-304ECB0E9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28" y="2971799"/>
            <a:ext cx="3686048" cy="3886201"/>
          </a:xfrm>
          <a:prstGeom prst="rect">
            <a:avLst/>
          </a:prstGeom>
        </p:spPr>
      </p:pic>
    </p:spTree>
    <p:extLst>
      <p:ext uri="{BB962C8B-B14F-4D97-AF65-F5344CB8AC3E}">
        <p14:creationId xmlns:p14="http://schemas.microsoft.com/office/powerpoint/2010/main" val="29363662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1030952"/>
          </a:xfrm>
        </p:spPr>
        <p:txBody>
          <a:bodyPr/>
          <a:lstStyle/>
          <a:p>
            <a:r>
              <a:rPr lang="en-US" dirty="0"/>
              <a:t>Working at Heights (Cont’d)</a:t>
            </a:r>
          </a:p>
        </p:txBody>
      </p:sp>
      <p:sp>
        <p:nvSpPr>
          <p:cNvPr id="4" name="Content Placeholder 3"/>
          <p:cNvSpPr>
            <a:spLocks noGrp="1"/>
          </p:cNvSpPr>
          <p:nvPr>
            <p:ph idx="1"/>
          </p:nvPr>
        </p:nvSpPr>
        <p:spPr>
          <a:xfrm>
            <a:off x="457200" y="1378424"/>
            <a:ext cx="8229600" cy="5098576"/>
          </a:xfrm>
        </p:spPr>
        <p:txBody>
          <a:bodyPr/>
          <a:lstStyle/>
          <a:p>
            <a:r>
              <a:rPr lang="en-US" sz="1800" dirty="0"/>
              <a:t>When guardrails are not present or are not of standard construction a personal fall arrest system is required.  </a:t>
            </a:r>
          </a:p>
          <a:p>
            <a:endParaRPr lang="en-US" sz="1800" dirty="0"/>
          </a:p>
          <a:p>
            <a:r>
              <a:rPr lang="en-US" sz="1800" dirty="0"/>
              <a:t>ABC’s of Personal fall arrest systems:</a:t>
            </a:r>
          </a:p>
          <a:p>
            <a:pPr lvl="1"/>
            <a:r>
              <a:rPr lang="en-US" sz="1800" b="1" dirty="0"/>
              <a:t>A</a:t>
            </a:r>
            <a:r>
              <a:rPr lang="en-US" sz="1800" dirty="0"/>
              <a:t>nchor point designed to with stand twice the intended load or 5000 </a:t>
            </a:r>
            <a:r>
              <a:rPr lang="en-US" sz="1800" dirty="0" err="1"/>
              <a:t>lbs</a:t>
            </a:r>
            <a:endParaRPr lang="en-US" sz="1800" dirty="0"/>
          </a:p>
          <a:p>
            <a:pPr lvl="1"/>
            <a:r>
              <a:rPr lang="en-US" sz="1800" dirty="0"/>
              <a:t>A full </a:t>
            </a:r>
            <a:r>
              <a:rPr lang="en-US" sz="1800" b="1" dirty="0"/>
              <a:t>B</a:t>
            </a:r>
            <a:r>
              <a:rPr lang="en-US" sz="1800" dirty="0"/>
              <a:t>ody harness meeting the requirements of ANSI 359.1</a:t>
            </a:r>
          </a:p>
          <a:p>
            <a:pPr lvl="1"/>
            <a:r>
              <a:rPr lang="en-US" sz="1800" b="1" dirty="0"/>
              <a:t>C</a:t>
            </a:r>
            <a:r>
              <a:rPr lang="en-US" sz="1800" dirty="0"/>
              <a:t>onnectors such as lanyards, retractable lanyards, or ladder safety devices that are compatible with the other components in the system</a:t>
            </a:r>
          </a:p>
          <a:p>
            <a:pPr lvl="1"/>
            <a:endParaRPr lang="en-US" sz="1800" dirty="0"/>
          </a:p>
          <a:p>
            <a:r>
              <a:rPr lang="en-US" sz="1800" dirty="0"/>
              <a:t>Employees shall have training necessary to:</a:t>
            </a:r>
          </a:p>
          <a:p>
            <a:pPr lvl="1"/>
            <a:r>
              <a:rPr lang="en-US" sz="1800" dirty="0"/>
              <a:t>Identify potential fall hazards</a:t>
            </a:r>
          </a:p>
          <a:p>
            <a:pPr lvl="1"/>
            <a:r>
              <a:rPr lang="en-US" sz="1800" dirty="0"/>
              <a:t>Select appropriate fall protection devices</a:t>
            </a:r>
          </a:p>
          <a:p>
            <a:pPr lvl="1"/>
            <a:r>
              <a:rPr lang="en-US" sz="1800" dirty="0"/>
              <a:t>Don and doff the equipment</a:t>
            </a:r>
          </a:p>
          <a:p>
            <a:pPr lvl="1"/>
            <a:r>
              <a:rPr lang="en-US" sz="1800" dirty="0"/>
              <a:t>Perform the daily or pre-use inspection</a:t>
            </a:r>
          </a:p>
          <a:p>
            <a:pPr lvl="1"/>
            <a:r>
              <a:rPr lang="en-US" sz="1800" dirty="0"/>
              <a:t>Select the proper ladder for a job and use it correctly</a:t>
            </a:r>
          </a:p>
          <a:p>
            <a:pPr lvl="1"/>
            <a:endParaRPr lang="en-US" sz="1800" dirty="0"/>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67</a:t>
            </a:fld>
            <a:endParaRPr lang="en-US" dirty="0"/>
          </a:p>
        </p:txBody>
      </p:sp>
    </p:spTree>
    <p:extLst>
      <p:ext uri="{BB962C8B-B14F-4D97-AF65-F5344CB8AC3E}">
        <p14:creationId xmlns:p14="http://schemas.microsoft.com/office/powerpoint/2010/main" val="11498615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1085088"/>
          </a:xfrm>
        </p:spPr>
        <p:txBody>
          <a:bodyPr/>
          <a:lstStyle/>
          <a:p>
            <a:r>
              <a:rPr lang="en-US" dirty="0"/>
              <a:t>Working at Heights (Cont’d)</a:t>
            </a:r>
          </a:p>
        </p:txBody>
      </p:sp>
      <p:sp>
        <p:nvSpPr>
          <p:cNvPr id="4" name="Content Placeholder 3"/>
          <p:cNvSpPr>
            <a:spLocks noGrp="1"/>
          </p:cNvSpPr>
          <p:nvPr>
            <p:ph idx="1"/>
          </p:nvPr>
        </p:nvSpPr>
        <p:spPr/>
        <p:txBody>
          <a:bodyPr/>
          <a:lstStyle/>
          <a:p>
            <a:pPr marL="0" indent="0">
              <a:buNone/>
            </a:pPr>
            <a:r>
              <a:rPr lang="en-US" sz="1800" b="1" dirty="0"/>
              <a:t>Ladders</a:t>
            </a:r>
          </a:p>
          <a:p>
            <a:pPr lvl="1"/>
            <a:r>
              <a:rPr lang="en-US" sz="1800" dirty="0"/>
              <a:t>Select the proper ladder for the task to be performed</a:t>
            </a:r>
          </a:p>
          <a:p>
            <a:pPr lvl="1"/>
            <a:r>
              <a:rPr lang="en-US" sz="1800" dirty="0"/>
              <a:t>Use the ladder according to its design and within limitations</a:t>
            </a:r>
          </a:p>
          <a:p>
            <a:pPr lvl="1"/>
            <a:r>
              <a:rPr lang="en-US" sz="1800" dirty="0"/>
              <a:t>Use ladder safety devices on fixed ladders as provided</a:t>
            </a:r>
          </a:p>
          <a:p>
            <a:pPr lvl="1"/>
            <a:r>
              <a:rPr lang="en-US" sz="1800" dirty="0"/>
              <a:t>Maintain three points of contact at all times</a:t>
            </a:r>
          </a:p>
          <a:p>
            <a:pPr lvl="1"/>
            <a:r>
              <a:rPr lang="en-US" sz="1800" dirty="0"/>
              <a:t>Extension ladders extended 3 feet beyond landing</a:t>
            </a:r>
          </a:p>
          <a:p>
            <a:pPr lvl="1"/>
            <a:r>
              <a:rPr lang="en-US" sz="1800" dirty="0"/>
              <a:t>Exception within the nacelle but must be tied off</a:t>
            </a:r>
          </a:p>
          <a:p>
            <a:pPr lvl="1"/>
            <a:r>
              <a:rPr lang="en-US" sz="1800" dirty="0"/>
              <a:t>Do not use top two rungs of step ladders</a:t>
            </a:r>
          </a:p>
          <a:p>
            <a:pPr lvl="1"/>
            <a:r>
              <a:rPr lang="en-US" sz="1800" dirty="0"/>
              <a:t>Extension ladders – 4:1 rule</a:t>
            </a:r>
          </a:p>
          <a:p>
            <a:pPr lvl="1"/>
            <a:r>
              <a:rPr lang="en-US" sz="1800" dirty="0"/>
              <a:t>Portable wooden and metal ladders are not permitted</a:t>
            </a:r>
          </a:p>
          <a:p>
            <a:pPr lvl="1"/>
            <a:r>
              <a:rPr lang="en-US" sz="1800" dirty="0"/>
              <a:t>Inspect before use</a:t>
            </a:r>
          </a:p>
          <a:p>
            <a:pPr lvl="1"/>
            <a:r>
              <a:rPr lang="en-US" sz="1800" dirty="0"/>
              <a:t>Properly stored when not in use</a:t>
            </a:r>
          </a:p>
          <a:p>
            <a:pPr lvl="1"/>
            <a:r>
              <a:rPr lang="en-US" sz="1800" dirty="0"/>
              <a:t>Portable ladder class 1A and class 1AA are only allowed on site</a:t>
            </a:r>
          </a:p>
          <a:p>
            <a:pPr lvl="1"/>
            <a:r>
              <a:rPr lang="en-US" sz="1800" dirty="0">
                <a:hlinkClick r:id="rId2"/>
              </a:rPr>
              <a:t>https://www.youtube.com/watch?v=w3gTKdJnMHk</a:t>
            </a:r>
            <a:endParaRPr lang="en-US" sz="1800" dirty="0"/>
          </a:p>
          <a:p>
            <a:pPr lvl="1"/>
            <a:endParaRPr lang="en-US" sz="1800" dirty="0"/>
          </a:p>
          <a:p>
            <a:pPr lvl="1"/>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68</a:t>
            </a:fld>
            <a:endParaRPr lang="en-US" dirty="0"/>
          </a:p>
        </p:txBody>
      </p:sp>
    </p:spTree>
    <p:extLst>
      <p:ext uri="{BB962C8B-B14F-4D97-AF65-F5344CB8AC3E}">
        <p14:creationId xmlns:p14="http://schemas.microsoft.com/office/powerpoint/2010/main" val="261060373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93648"/>
          </a:xfrm>
        </p:spPr>
        <p:txBody>
          <a:bodyPr/>
          <a:lstStyle/>
          <a:p>
            <a:r>
              <a:rPr lang="en-US" dirty="0"/>
              <a:t>Excavations</a:t>
            </a:r>
          </a:p>
        </p:txBody>
      </p:sp>
      <p:sp>
        <p:nvSpPr>
          <p:cNvPr id="4" name="Content Placeholder 3"/>
          <p:cNvSpPr>
            <a:spLocks noGrp="1"/>
          </p:cNvSpPr>
          <p:nvPr>
            <p:ph idx="1"/>
          </p:nvPr>
        </p:nvSpPr>
        <p:spPr>
          <a:xfrm>
            <a:off x="457200" y="1524000"/>
            <a:ext cx="8229600" cy="5166815"/>
          </a:xfrm>
        </p:spPr>
        <p:txBody>
          <a:bodyPr>
            <a:normAutofit lnSpcReduction="10000"/>
          </a:bodyPr>
          <a:lstStyle/>
          <a:p>
            <a:r>
              <a:rPr lang="en-US" sz="1800" dirty="0"/>
              <a:t>The Competent Person for excavations shall determine what is needed to complete safe excavation work</a:t>
            </a:r>
          </a:p>
          <a:p>
            <a:r>
              <a:rPr lang="en-US" sz="1800" dirty="0"/>
              <a:t>Excavations shall have an Excavation </a:t>
            </a:r>
            <a:br>
              <a:rPr lang="en-US" sz="1800" dirty="0"/>
            </a:br>
            <a:r>
              <a:rPr lang="en-US" sz="1800" dirty="0"/>
              <a:t>permit along with an Excavation Log</a:t>
            </a:r>
          </a:p>
          <a:p>
            <a:r>
              <a:rPr lang="en-US" sz="1800" dirty="0"/>
              <a:t>A soil check should be a prime factor to </a:t>
            </a:r>
            <a:br>
              <a:rPr lang="en-US" sz="1800" dirty="0"/>
            </a:br>
            <a:r>
              <a:rPr lang="en-US" sz="1800" dirty="0"/>
              <a:t>determine whether to shore, slope, or step</a:t>
            </a:r>
            <a:br>
              <a:rPr lang="en-US" sz="1800" dirty="0"/>
            </a:br>
            <a:r>
              <a:rPr lang="en-US" sz="1800" dirty="0"/>
              <a:t>back or utilize a trench protection system</a:t>
            </a:r>
          </a:p>
          <a:p>
            <a:r>
              <a:rPr lang="en-US" sz="1800" dirty="0"/>
              <a:t>A study of flood level and tidal changes will</a:t>
            </a:r>
            <a:br>
              <a:rPr lang="en-US" sz="1800" dirty="0"/>
            </a:br>
            <a:r>
              <a:rPr lang="en-US" sz="1800" dirty="0"/>
              <a:t>also be a factor in determining if a water </a:t>
            </a:r>
            <a:br>
              <a:rPr lang="en-US" sz="1800" dirty="0"/>
            </a:br>
            <a:r>
              <a:rPr lang="en-US" sz="1800" dirty="0"/>
              <a:t>hazard exists and if a dewatering system </a:t>
            </a:r>
            <a:br>
              <a:rPr lang="en-US" sz="1800" dirty="0"/>
            </a:br>
            <a:r>
              <a:rPr lang="en-US" sz="1800" dirty="0"/>
              <a:t>is needed</a:t>
            </a:r>
          </a:p>
          <a:p>
            <a:r>
              <a:rPr lang="en-US" sz="1800" dirty="0"/>
              <a:t>Prior to any excavation, an effort shall be </a:t>
            </a:r>
            <a:br>
              <a:rPr lang="en-US" sz="1800" dirty="0"/>
            </a:br>
            <a:r>
              <a:rPr lang="en-US" sz="1800" dirty="0"/>
              <a:t>made to determine whether underground </a:t>
            </a:r>
            <a:br>
              <a:rPr lang="en-US" sz="1800" dirty="0"/>
            </a:br>
            <a:r>
              <a:rPr lang="en-US" sz="1800" dirty="0"/>
              <a:t>installations (i.e. sewer, telephone, water, </a:t>
            </a:r>
            <a:br>
              <a:rPr lang="en-US" sz="1800" dirty="0"/>
            </a:br>
            <a:r>
              <a:rPr lang="en-US" sz="1800" dirty="0"/>
              <a:t>electric, etc.) will be encountered. </a:t>
            </a:r>
          </a:p>
          <a:p>
            <a:pPr lvl="1"/>
            <a:r>
              <a:rPr lang="en-US" sz="1800" dirty="0"/>
              <a:t>Utility companies shall be contacted </a:t>
            </a:r>
            <a:br>
              <a:rPr lang="en-US" sz="1800" dirty="0"/>
            </a:br>
            <a:r>
              <a:rPr lang="en-US" sz="1800" dirty="0"/>
              <a:t>and advised of proposed excavation work prior to the start of actual excavation</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69</a:t>
            </a:fld>
            <a:endParaRPr lang="en-US" dirty="0"/>
          </a:p>
        </p:txBody>
      </p:sp>
      <p:pic>
        <p:nvPicPr>
          <p:cNvPr id="5" name="Picture 3" descr="JD-10 POI.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696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SCS’s Safety Principles</a:t>
            </a:r>
          </a:p>
        </p:txBody>
      </p:sp>
      <p:sp>
        <p:nvSpPr>
          <p:cNvPr id="5" name="Content Placeholder 4"/>
          <p:cNvSpPr>
            <a:spLocks noGrp="1"/>
          </p:cNvSpPr>
          <p:nvPr>
            <p:ph idx="1"/>
          </p:nvPr>
        </p:nvSpPr>
        <p:spPr>
          <a:xfrm>
            <a:off x="370196" y="1522863"/>
            <a:ext cx="8275715" cy="4420737"/>
          </a:xfrm>
        </p:spPr>
        <p:txBody>
          <a:bodyPr/>
          <a:lstStyle/>
          <a:p>
            <a:r>
              <a:rPr lang="en-US" sz="1800" dirty="0"/>
              <a:t>Employees are expected to take an active role in their personal safety</a:t>
            </a:r>
          </a:p>
          <a:p>
            <a:endParaRPr lang="en-US" sz="1800" dirty="0"/>
          </a:p>
          <a:p>
            <a:r>
              <a:rPr lang="en-US" sz="1800" dirty="0"/>
              <a:t>All safety incidents can be avoided if appropriate use of safety processes, procedures, tools and past experiences are shared and communicated</a:t>
            </a:r>
          </a:p>
          <a:p>
            <a:endParaRPr lang="en-US" sz="1800" dirty="0"/>
          </a:p>
          <a:p>
            <a:r>
              <a:rPr lang="en-US" sz="1800" dirty="0"/>
              <a:t>As a company, we aspire to ensure employees return from work each day as healthy as they come</a:t>
            </a:r>
          </a:p>
          <a:p>
            <a:endParaRPr lang="en-US" sz="1800" dirty="0"/>
          </a:p>
          <a:p>
            <a:r>
              <a:rPr lang="en-US" sz="1800" dirty="0"/>
              <a:t>“Our work is never so urgent, nor our schedule so important, that work cannot be performed safely”</a:t>
            </a:r>
          </a:p>
          <a:p>
            <a:endParaRPr lang="en-US" sz="1800" dirty="0"/>
          </a:p>
          <a:p>
            <a:r>
              <a:rPr lang="en-US" sz="1800" dirty="0"/>
              <a:t>Uphold a “Zero Tolerance” culture</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2B4A41CD-3BAB-4366-A31F-68B29A28DF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5156" y="6071616"/>
            <a:ext cx="2898648" cy="505968"/>
          </a:xfrm>
          <a:prstGeom prst="rect">
            <a:avLst/>
          </a:prstGeom>
        </p:spPr>
      </p:pic>
    </p:spTree>
    <p:extLst>
      <p:ext uri="{BB962C8B-B14F-4D97-AF65-F5344CB8AC3E}">
        <p14:creationId xmlns:p14="http://schemas.microsoft.com/office/powerpoint/2010/main" val="2922206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47928"/>
          </a:xfrm>
        </p:spPr>
        <p:txBody>
          <a:bodyPr/>
          <a:lstStyle/>
          <a:p>
            <a:r>
              <a:rPr lang="en-US" dirty="0"/>
              <a:t>Excavations (Cont’d)</a:t>
            </a:r>
          </a:p>
        </p:txBody>
      </p:sp>
      <p:sp>
        <p:nvSpPr>
          <p:cNvPr id="4" name="Content Placeholder 3"/>
          <p:cNvSpPr>
            <a:spLocks noGrp="1"/>
          </p:cNvSpPr>
          <p:nvPr>
            <p:ph idx="1"/>
          </p:nvPr>
        </p:nvSpPr>
        <p:spPr/>
        <p:txBody>
          <a:bodyPr/>
          <a:lstStyle/>
          <a:p>
            <a:r>
              <a:rPr lang="en-US" sz="1800" dirty="0"/>
              <a:t>Additional shoring or protection shall be used when there is a risk of cave-in, fall-in, or collapse</a:t>
            </a:r>
          </a:p>
          <a:p>
            <a:r>
              <a:rPr lang="en-US" sz="1800" dirty="0"/>
              <a:t>Open excavations shall be barricaded with </a:t>
            </a:r>
            <a:br>
              <a:rPr lang="en-US" sz="1800" dirty="0"/>
            </a:br>
            <a:r>
              <a:rPr lang="en-US" sz="1800" dirty="0"/>
              <a:t>diamond-weave plastic fencing</a:t>
            </a:r>
          </a:p>
          <a:p>
            <a:r>
              <a:rPr lang="en-US" sz="1800" dirty="0"/>
              <a:t>Walkways, bridges, crosswalks, and roadways </a:t>
            </a:r>
            <a:br>
              <a:rPr lang="en-US" sz="1800" dirty="0"/>
            </a:br>
            <a:r>
              <a:rPr lang="en-US" sz="1800" dirty="0"/>
              <a:t>shall be provided as needed and shall follow the </a:t>
            </a:r>
            <a:br>
              <a:rPr lang="en-US" sz="1800" dirty="0"/>
            </a:br>
            <a:r>
              <a:rPr lang="en-US" sz="1800" dirty="0"/>
              <a:t>standard guard rail requirements</a:t>
            </a:r>
          </a:p>
          <a:p>
            <a:r>
              <a:rPr lang="en-US" sz="1800" dirty="0"/>
              <a:t>Proper access and egress into any trench four feet </a:t>
            </a:r>
            <a:br>
              <a:rPr lang="en-US" sz="1800" dirty="0"/>
            </a:br>
            <a:r>
              <a:rPr lang="en-US" sz="1800" dirty="0"/>
              <a:t>or more in depth will be provided and maintained, </a:t>
            </a:r>
            <a:br>
              <a:rPr lang="en-US" sz="1800" dirty="0"/>
            </a:br>
            <a:r>
              <a:rPr lang="en-US" sz="1800" dirty="0"/>
              <a:t>and shall be located at intervals no more than </a:t>
            </a:r>
            <a:br>
              <a:rPr lang="en-US" sz="1800" dirty="0"/>
            </a:br>
            <a:r>
              <a:rPr lang="en-US" sz="1800" dirty="0"/>
              <a:t>25 feet lateral travel</a:t>
            </a:r>
          </a:p>
          <a:p>
            <a:r>
              <a:rPr lang="en-US" sz="1800" dirty="0"/>
              <a:t>A competent person shall inspect excavations on </a:t>
            </a:r>
            <a:br>
              <a:rPr lang="en-US" sz="1800" dirty="0"/>
            </a:br>
            <a:r>
              <a:rPr lang="en-US" sz="1800" dirty="0"/>
              <a:t>a daily basis, or more frequently when additional </a:t>
            </a:r>
            <a:br>
              <a:rPr lang="en-US" sz="1800" dirty="0"/>
            </a:br>
            <a:r>
              <a:rPr lang="en-US" sz="1800" dirty="0"/>
              <a:t>hazards are present</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70</a:t>
            </a:fld>
            <a:endParaRPr lang="en-US" dirty="0"/>
          </a:p>
        </p:txBody>
      </p:sp>
      <p:pic>
        <p:nvPicPr>
          <p:cNvPr id="6" name="Picture 3" descr="Picture 025.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2088106"/>
            <a:ext cx="2971800" cy="370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9314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17448"/>
          </a:xfrm>
        </p:spPr>
        <p:txBody>
          <a:bodyPr/>
          <a:lstStyle/>
          <a:p>
            <a:r>
              <a:rPr lang="en-US" dirty="0"/>
              <a:t>Confined Space Entry</a:t>
            </a:r>
          </a:p>
        </p:txBody>
      </p:sp>
      <p:sp>
        <p:nvSpPr>
          <p:cNvPr id="4" name="Content Placeholder 3"/>
          <p:cNvSpPr>
            <a:spLocks noGrp="1"/>
          </p:cNvSpPr>
          <p:nvPr>
            <p:ph idx="1"/>
          </p:nvPr>
        </p:nvSpPr>
        <p:spPr/>
        <p:txBody>
          <a:bodyPr>
            <a:normAutofit lnSpcReduction="10000"/>
          </a:bodyPr>
          <a:lstStyle/>
          <a:p>
            <a:r>
              <a:rPr lang="en-US" sz="1800" dirty="0"/>
              <a:t>All confined spaces, including both “permit-required” and “not permit required”, shall be properly labeled</a:t>
            </a:r>
          </a:p>
          <a:p>
            <a:endParaRPr lang="en-US" sz="1800" dirty="0"/>
          </a:p>
          <a:p>
            <a:r>
              <a:rPr lang="en-US" sz="1800" dirty="0"/>
              <a:t>A Confined Space is a space that contains all of the following: </a:t>
            </a:r>
          </a:p>
          <a:p>
            <a:pPr lvl="1"/>
            <a:r>
              <a:rPr lang="en-US" sz="1800" dirty="0"/>
              <a:t>Is large enough for an employee to enter and perform the assigned work</a:t>
            </a:r>
          </a:p>
          <a:p>
            <a:pPr lvl="1"/>
            <a:r>
              <a:rPr lang="en-US" sz="1800" dirty="0"/>
              <a:t>Has limited means of access and egress</a:t>
            </a:r>
          </a:p>
          <a:p>
            <a:pPr lvl="1"/>
            <a:r>
              <a:rPr lang="en-US" sz="1800" dirty="0"/>
              <a:t>Was not designed for continuous occupancy</a:t>
            </a:r>
          </a:p>
          <a:p>
            <a:endParaRPr lang="en-US" sz="1800" dirty="0"/>
          </a:p>
          <a:p>
            <a:r>
              <a:rPr lang="en-US" sz="1800" dirty="0"/>
              <a:t>A permit is required for any confined space that has one or more of the following criteria:</a:t>
            </a:r>
          </a:p>
          <a:p>
            <a:pPr lvl="1"/>
            <a:r>
              <a:rPr lang="en-US" sz="1800" dirty="0"/>
              <a:t>Contains or has a potential to contain hazardous atmosphere</a:t>
            </a:r>
          </a:p>
          <a:p>
            <a:pPr lvl="1"/>
            <a:r>
              <a:rPr lang="en-US" sz="1800" dirty="0"/>
              <a:t>Contains a material that has the potential of engulfing an entrant</a:t>
            </a:r>
          </a:p>
          <a:p>
            <a:pPr lvl="1"/>
            <a:r>
              <a:rPr lang="en-US" sz="1800" dirty="0"/>
              <a:t>Has in internal configuration such that an entrant could be trapped or asphyxiated by inwardly converging walls or by a floor which slopes downward and tapers to a smaller cross-section</a:t>
            </a:r>
          </a:p>
          <a:p>
            <a:pPr lvl="1"/>
            <a:r>
              <a:rPr lang="en-US" sz="1800" dirty="0"/>
              <a:t>Contains any other recognized serious safety or health hazard</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71</a:t>
            </a:fld>
            <a:endParaRPr lang="en-US" dirty="0"/>
          </a:p>
        </p:txBody>
      </p:sp>
    </p:spTree>
    <p:extLst>
      <p:ext uri="{BB962C8B-B14F-4D97-AF65-F5344CB8AC3E}">
        <p14:creationId xmlns:p14="http://schemas.microsoft.com/office/powerpoint/2010/main" val="8427200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917448"/>
          </a:xfrm>
        </p:spPr>
        <p:txBody>
          <a:bodyPr/>
          <a:lstStyle/>
          <a:p>
            <a:r>
              <a:rPr lang="en-US" dirty="0"/>
              <a:t>Confined Space Entry (Cont’d)</a:t>
            </a:r>
          </a:p>
        </p:txBody>
      </p:sp>
      <p:sp>
        <p:nvSpPr>
          <p:cNvPr id="4" name="Content Placeholder 3"/>
          <p:cNvSpPr>
            <a:spLocks noGrp="1"/>
          </p:cNvSpPr>
          <p:nvPr>
            <p:ph idx="1"/>
          </p:nvPr>
        </p:nvSpPr>
        <p:spPr/>
        <p:txBody>
          <a:bodyPr/>
          <a:lstStyle/>
          <a:p>
            <a:r>
              <a:rPr lang="en-US" sz="1800" dirty="0"/>
              <a:t>Work performed in a Permit Required Confined Space (PRCS) shall be done in accordance with the permit</a:t>
            </a:r>
          </a:p>
          <a:p>
            <a:endParaRPr lang="en-US" sz="1800" dirty="0"/>
          </a:p>
          <a:p>
            <a:r>
              <a:rPr lang="en-US" sz="1800" dirty="0"/>
              <a:t>All PRCS work shall be done with a trained attendant stationed outside of the space</a:t>
            </a:r>
          </a:p>
          <a:p>
            <a:endParaRPr lang="en-US" sz="1800" dirty="0"/>
          </a:p>
          <a:p>
            <a:r>
              <a:rPr lang="en-US" sz="1800" dirty="0"/>
              <a:t>A copy of the permit shall remain posted in the work area for the duration of the entry</a:t>
            </a:r>
          </a:p>
          <a:p>
            <a:endParaRPr lang="en-US" sz="1800" dirty="0"/>
          </a:p>
          <a:p>
            <a:r>
              <a:rPr lang="en-US" sz="1800" dirty="0"/>
              <a:t>A qualified rescue team must be available whenever entry into a PRCS is made</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72</a:t>
            </a:fld>
            <a:endParaRPr lang="en-US" dirty="0"/>
          </a:p>
        </p:txBody>
      </p:sp>
    </p:spTree>
    <p:extLst>
      <p:ext uri="{BB962C8B-B14F-4D97-AF65-F5344CB8AC3E}">
        <p14:creationId xmlns:p14="http://schemas.microsoft.com/office/powerpoint/2010/main" val="26132409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18160"/>
            <a:ext cx="8229600" cy="594360"/>
          </a:xfrm>
        </p:spPr>
        <p:txBody>
          <a:bodyPr>
            <a:normAutofit fontScale="90000"/>
          </a:bodyPr>
          <a:lstStyle/>
          <a:p>
            <a:r>
              <a:rPr lang="en-US" dirty="0"/>
              <a:t>Electrical Safety</a:t>
            </a:r>
          </a:p>
        </p:txBody>
      </p:sp>
      <p:sp>
        <p:nvSpPr>
          <p:cNvPr id="4" name="Content Placeholder 3"/>
          <p:cNvSpPr>
            <a:spLocks noGrp="1"/>
          </p:cNvSpPr>
          <p:nvPr>
            <p:ph idx="1"/>
          </p:nvPr>
        </p:nvSpPr>
        <p:spPr/>
        <p:txBody>
          <a:bodyPr/>
          <a:lstStyle/>
          <a:p>
            <a:r>
              <a:rPr lang="en-US" sz="1800" dirty="0"/>
              <a:t>All equipment should be locked out to prevent unexpected startup or the release of stored energy</a:t>
            </a:r>
          </a:p>
          <a:p>
            <a:endParaRPr lang="en-US" sz="1800" dirty="0"/>
          </a:p>
          <a:p>
            <a:r>
              <a:rPr lang="en-US" sz="1800" dirty="0"/>
              <a:t>Equipment not capable of lockout may be tagged out if a formal procedure for control of tags is in place</a:t>
            </a:r>
          </a:p>
          <a:p>
            <a:endParaRPr lang="en-US" sz="1800" dirty="0"/>
          </a:p>
          <a:p>
            <a:r>
              <a:rPr lang="en-US" sz="1800" dirty="0"/>
              <a:t>LOTO guidelines:</a:t>
            </a:r>
          </a:p>
          <a:p>
            <a:pPr lvl="1"/>
            <a:r>
              <a:rPr lang="en-US" sz="1800" dirty="0"/>
              <a:t>Approvals – LOTO must be approved by site management and done in conjunction with an approved plan for isolating affected energy sources</a:t>
            </a:r>
          </a:p>
          <a:p>
            <a:pPr lvl="1"/>
            <a:r>
              <a:rPr lang="en-US" sz="1800" dirty="0"/>
              <a:t>Installing Locks – all personnel affected by the LOTO will install a personal lock in the event a lock system is used</a:t>
            </a:r>
          </a:p>
          <a:p>
            <a:pPr lvl="1"/>
            <a:r>
              <a:rPr lang="en-US" sz="1800" dirty="0"/>
              <a:t>Locks and Tags - will be durable, standardized, substantial and identifiable</a:t>
            </a:r>
          </a:p>
          <a:p>
            <a:pPr lvl="1"/>
            <a:r>
              <a:rPr lang="en-US" sz="1800" dirty="0"/>
              <a:t>Forms – all personnel involved must read the LOTO and sign on and off the LOTO form</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73</a:t>
            </a:fld>
            <a:endParaRPr lang="en-US" dirty="0"/>
          </a:p>
        </p:txBody>
      </p:sp>
    </p:spTree>
    <p:extLst>
      <p:ext uri="{BB962C8B-B14F-4D97-AF65-F5344CB8AC3E}">
        <p14:creationId xmlns:p14="http://schemas.microsoft.com/office/powerpoint/2010/main" val="2039946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347472"/>
            <a:ext cx="8229600" cy="1008888"/>
          </a:xfrm>
        </p:spPr>
        <p:txBody>
          <a:bodyPr/>
          <a:lstStyle/>
          <a:p>
            <a:r>
              <a:rPr lang="en-US" dirty="0"/>
              <a:t>Hazard Communication</a:t>
            </a:r>
          </a:p>
        </p:txBody>
      </p:sp>
      <p:sp>
        <p:nvSpPr>
          <p:cNvPr id="4" name="Content Placeholder 3"/>
          <p:cNvSpPr>
            <a:spLocks noGrp="1"/>
          </p:cNvSpPr>
          <p:nvPr>
            <p:ph idx="1"/>
          </p:nvPr>
        </p:nvSpPr>
        <p:spPr/>
        <p:txBody>
          <a:bodyPr/>
          <a:lstStyle/>
          <a:p>
            <a:r>
              <a:rPr lang="en-US" sz="1800" dirty="0"/>
              <a:t>All chemical hazards shall be communicated with employees through a comprehensive program including labeling, safety data sheets (SDS) and employee training.</a:t>
            </a:r>
          </a:p>
          <a:p>
            <a:endParaRPr lang="en-US" sz="1800" dirty="0"/>
          </a:p>
          <a:p>
            <a:r>
              <a:rPr lang="en-US" sz="1800" dirty="0"/>
              <a:t>Employees will be informed by the site management or supervision of new hazardous chemicals being introduced into the work environment in which they will be exposed.</a:t>
            </a:r>
          </a:p>
          <a:p>
            <a:endParaRPr lang="en-US" sz="1800" dirty="0"/>
          </a:p>
          <a:p>
            <a:r>
              <a:rPr lang="en-US" sz="1800" dirty="0"/>
              <a:t>All chemical containers brought onsite shall be properly labeled with:</a:t>
            </a:r>
          </a:p>
          <a:p>
            <a:pPr lvl="1"/>
            <a:r>
              <a:rPr lang="en-US" sz="1800" dirty="0"/>
              <a:t>Chemical name </a:t>
            </a:r>
          </a:p>
          <a:p>
            <a:pPr lvl="1"/>
            <a:r>
              <a:rPr lang="en-US" sz="1800" dirty="0"/>
              <a:t>Manufacturer name and contact information </a:t>
            </a:r>
          </a:p>
          <a:p>
            <a:pPr lvl="1"/>
            <a:r>
              <a:rPr lang="en-US" sz="1800" dirty="0"/>
              <a:t>Hazards warnings</a:t>
            </a:r>
          </a:p>
          <a:p>
            <a:endParaRPr lang="en-US" sz="1800" dirty="0"/>
          </a:p>
          <a:p>
            <a:r>
              <a:rPr lang="en-US" sz="1800" dirty="0"/>
              <a:t>Employees shall review the Safety Data Sheet (SDS) for any new chemical prior to initial handling or exposure to the chemical.</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74</a:t>
            </a:fld>
            <a:endParaRPr lang="en-US" dirty="0"/>
          </a:p>
        </p:txBody>
      </p:sp>
    </p:spTree>
    <p:extLst>
      <p:ext uri="{BB962C8B-B14F-4D97-AF65-F5344CB8AC3E}">
        <p14:creationId xmlns:p14="http://schemas.microsoft.com/office/powerpoint/2010/main" val="1071715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02920"/>
            <a:ext cx="8229600" cy="716280"/>
          </a:xfrm>
        </p:spPr>
        <p:txBody>
          <a:bodyPr>
            <a:normAutofit/>
          </a:bodyPr>
          <a:lstStyle/>
          <a:p>
            <a:r>
              <a:rPr lang="en-US" dirty="0"/>
              <a:t>Hazard Communication (Cont’d)</a:t>
            </a:r>
          </a:p>
        </p:txBody>
      </p:sp>
      <p:sp>
        <p:nvSpPr>
          <p:cNvPr id="4" name="Content Placeholder 3"/>
          <p:cNvSpPr>
            <a:spLocks noGrp="1"/>
          </p:cNvSpPr>
          <p:nvPr>
            <p:ph idx="1"/>
          </p:nvPr>
        </p:nvSpPr>
        <p:spPr/>
        <p:txBody>
          <a:bodyPr/>
          <a:lstStyle/>
          <a:p>
            <a:r>
              <a:rPr lang="en-US" sz="1800" dirty="0"/>
              <a:t>Copies of the Contractor SDS are to be maintained and readily available.</a:t>
            </a:r>
          </a:p>
          <a:p>
            <a:endParaRPr lang="en-US" sz="1800" dirty="0"/>
          </a:p>
          <a:p>
            <a:r>
              <a:rPr lang="en-US" sz="1800" dirty="0"/>
              <a:t>All copies of SDS are also maintained on the SCS safe App and website under the SDS tab. (If you don’t see yours required SDS there please inform the Site Safety Manager so we can update that.)</a:t>
            </a:r>
          </a:p>
          <a:p>
            <a:endParaRPr lang="en-US" sz="1800" dirty="0"/>
          </a:p>
          <a:p>
            <a:r>
              <a:rPr lang="en-US" sz="1800" dirty="0"/>
              <a:t>All personnel shall be provided with Hazard Communication Training prior to initial assignment and as frequently as needed to ensure understanding and compliance with Hazard Communications</a:t>
            </a:r>
          </a:p>
          <a:p>
            <a:endParaRPr lang="en-US" sz="1800" dirty="0"/>
          </a:p>
          <a:p>
            <a:endParaRPr lang="en-US" sz="1800" dirty="0"/>
          </a:p>
          <a:p>
            <a:r>
              <a:rPr lang="en-US" sz="1400" b="1" dirty="0">
                <a:solidFill>
                  <a:srgbClr val="FF0000"/>
                </a:solidFill>
              </a:rPr>
              <a:t>*YOU CAN GOOGLE ANY SDS OUT THERE!!* </a:t>
            </a:r>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75</a:t>
            </a:fld>
            <a:endParaRPr lang="en-US" dirty="0"/>
          </a:p>
        </p:txBody>
      </p:sp>
    </p:spTree>
    <p:extLst>
      <p:ext uri="{BB962C8B-B14F-4D97-AF65-F5344CB8AC3E}">
        <p14:creationId xmlns:p14="http://schemas.microsoft.com/office/powerpoint/2010/main" val="6323375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24840"/>
          </a:xfrm>
        </p:spPr>
        <p:txBody>
          <a:bodyPr>
            <a:normAutofit fontScale="90000"/>
          </a:bodyPr>
          <a:lstStyle/>
          <a:p>
            <a:r>
              <a:rPr lang="en-US" dirty="0"/>
              <a:t>Medical/First Aid</a:t>
            </a:r>
          </a:p>
        </p:txBody>
      </p:sp>
      <p:sp>
        <p:nvSpPr>
          <p:cNvPr id="3" name="Content Placeholder 2"/>
          <p:cNvSpPr>
            <a:spLocks noGrp="1"/>
          </p:cNvSpPr>
          <p:nvPr>
            <p:ph idx="1"/>
          </p:nvPr>
        </p:nvSpPr>
        <p:spPr>
          <a:xfrm>
            <a:off x="342900" y="1337480"/>
            <a:ext cx="8458200" cy="4026090"/>
          </a:xfrm>
        </p:spPr>
        <p:txBody>
          <a:bodyPr>
            <a:normAutofit/>
          </a:bodyPr>
          <a:lstStyle/>
          <a:p>
            <a:r>
              <a:rPr lang="en-US" sz="1800" dirty="0"/>
              <a:t>Contractors must arrange for a competent medical/first aid care to anyone who may be injured in connection with his or her work</a:t>
            </a:r>
          </a:p>
          <a:p>
            <a:endParaRPr lang="en-US" sz="1800" dirty="0"/>
          </a:p>
          <a:p>
            <a:r>
              <a:rPr lang="en-US" sz="1800" dirty="0"/>
              <a:t>Where Emergency Medical Services are not immediately available (i.e. within 7 minutes), contractors must establish a trained, properly equipped medical response available during work hours to respond to a medical emergency on the project (Follow the Site Emergency Response Plan)</a:t>
            </a:r>
          </a:p>
          <a:p>
            <a:endParaRPr lang="en-US" sz="1800" dirty="0"/>
          </a:p>
          <a:p>
            <a:r>
              <a:rPr lang="en-US" sz="1800" dirty="0"/>
              <a:t>SCS will have at least one employee with a current First aid, CPR/AED certification and access to a standard first aid kit.  This will not meet the requirement for contractor employees’ access to emergency medical services.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76</a:t>
            </a:fld>
            <a:endParaRPr lang="en-US" dirty="0"/>
          </a:p>
        </p:txBody>
      </p:sp>
    </p:spTree>
    <p:extLst>
      <p:ext uri="{BB962C8B-B14F-4D97-AF65-F5344CB8AC3E}">
        <p14:creationId xmlns:p14="http://schemas.microsoft.com/office/powerpoint/2010/main" val="2890812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655320"/>
          </a:xfrm>
        </p:spPr>
        <p:txBody>
          <a:bodyPr>
            <a:normAutofit fontScale="90000"/>
          </a:bodyPr>
          <a:lstStyle/>
          <a:p>
            <a:r>
              <a:rPr lang="en-US" dirty="0" err="1"/>
              <a:t>Bloodborne</a:t>
            </a:r>
            <a:r>
              <a:rPr lang="en-US" dirty="0"/>
              <a:t> Pathogens</a:t>
            </a:r>
          </a:p>
        </p:txBody>
      </p:sp>
      <p:sp>
        <p:nvSpPr>
          <p:cNvPr id="4" name="Content Placeholder 3"/>
          <p:cNvSpPr>
            <a:spLocks noGrp="1"/>
          </p:cNvSpPr>
          <p:nvPr>
            <p:ph idx="1"/>
          </p:nvPr>
        </p:nvSpPr>
        <p:spPr/>
        <p:txBody>
          <a:bodyPr/>
          <a:lstStyle/>
          <a:p>
            <a:r>
              <a:rPr lang="en-US" sz="1800" dirty="0"/>
              <a:t>What is it?</a:t>
            </a:r>
          </a:p>
          <a:p>
            <a:pPr lvl="1"/>
            <a:r>
              <a:rPr lang="en-US" sz="1800" dirty="0"/>
              <a:t>…..pathogenic microorganisms that are present in human blood and cause disease in humans.  These pathogens include, but are not limited to, hepatitis B (HBV), hepatitis C (HCV) and human immunodeficiency virus (HIV).</a:t>
            </a:r>
          </a:p>
          <a:p>
            <a:endParaRPr lang="en-US" sz="1800" dirty="0"/>
          </a:p>
          <a:p>
            <a:r>
              <a:rPr lang="en-US" sz="1800" dirty="0"/>
              <a:t>Only trained employees shall administer 1st Aid whereby pathogens reasonably exists.</a:t>
            </a:r>
          </a:p>
          <a:p>
            <a:pPr lvl="1"/>
            <a:r>
              <a:rPr lang="en-US" sz="1800" dirty="0"/>
              <a:t>1st Defense:  Distance.  When at all possible, have injured clean their own wounds, apply compresses, clean up spilled body fluids, etc.</a:t>
            </a:r>
          </a:p>
          <a:p>
            <a:pPr lvl="1"/>
            <a:r>
              <a:rPr lang="en-US" sz="1800" dirty="0"/>
              <a:t>2nd Defense: PPE.  Latex gloves and micro-shields with one-way valves in all primary 1st Aid boxes.</a:t>
            </a:r>
          </a:p>
          <a:p>
            <a:endParaRPr lang="en-US" sz="1800" dirty="0"/>
          </a:p>
        </p:txBody>
      </p:sp>
      <p:sp>
        <p:nvSpPr>
          <p:cNvPr id="8" name="Slide Number Placeholder 1"/>
          <p:cNvSpPr>
            <a:spLocks noGrp="1"/>
          </p:cNvSpPr>
          <p:nvPr>
            <p:ph type="sldNum" sz="quarter" idx="12"/>
          </p:nvPr>
        </p:nvSpPr>
        <p:spPr/>
        <p:txBody>
          <a:bodyPr/>
          <a:lstStyle/>
          <a:p>
            <a:pPr>
              <a:defRPr/>
            </a:pPr>
            <a:endParaRPr lang="en-US" dirty="0"/>
          </a:p>
          <a:p>
            <a:pPr>
              <a:defRPr/>
            </a:pPr>
            <a:fld id="{C9117521-356B-4312-AFA4-EEEF8A884609}" type="slidenum">
              <a:rPr lang="en-US" smtClean="0"/>
              <a:pPr>
                <a:defRPr/>
              </a:pPr>
              <a:t>77</a:t>
            </a:fld>
            <a:endParaRPr lang="en-US" dirty="0"/>
          </a:p>
        </p:txBody>
      </p:sp>
    </p:spTree>
    <p:extLst>
      <p:ext uri="{BB962C8B-B14F-4D97-AF65-F5344CB8AC3E}">
        <p14:creationId xmlns:p14="http://schemas.microsoft.com/office/powerpoint/2010/main" val="21018144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Accidents and Incidents</a:t>
            </a:r>
          </a:p>
        </p:txBody>
      </p:sp>
      <p:sp>
        <p:nvSpPr>
          <p:cNvPr id="11" name="Slide Number Placeholder 10"/>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78</a:t>
            </a:fld>
            <a:endParaRPr lang="en-US" dirty="0"/>
          </a:p>
        </p:txBody>
      </p:sp>
      <p:sp>
        <p:nvSpPr>
          <p:cNvPr id="20" name="Bent Arrow 19"/>
          <p:cNvSpPr/>
          <p:nvPr/>
        </p:nvSpPr>
        <p:spPr>
          <a:xfrm>
            <a:off x="406400" y="1130300"/>
            <a:ext cx="5867399" cy="4876800"/>
          </a:xfrm>
          <a:prstGeom prst="bentArrow">
            <a:avLst>
              <a:gd name="adj1" fmla="val 1740"/>
              <a:gd name="adj2" fmla="val 6792"/>
              <a:gd name="adj3" fmla="val 7929"/>
              <a:gd name="adj4" fmla="val 67836"/>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1" name="Rectangle 40"/>
          <p:cNvSpPr/>
          <p:nvPr/>
        </p:nvSpPr>
        <p:spPr>
          <a:xfrm>
            <a:off x="739834" y="5665723"/>
            <a:ext cx="2201951" cy="40843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b" anchorCtr="0">
            <a:noAutofit/>
          </a:bodyPr>
          <a:lstStyle/>
          <a:p>
            <a:pPr lvl="0" defTabSz="622300">
              <a:lnSpc>
                <a:spcPct val="90000"/>
              </a:lnSpc>
              <a:spcBef>
                <a:spcPct val="0"/>
              </a:spcBef>
              <a:spcAft>
                <a:spcPct val="35000"/>
              </a:spcAft>
            </a:pPr>
            <a:r>
              <a:rPr lang="en-US" sz="1400" b="1" kern="1200" dirty="0">
                <a:solidFill>
                  <a:srgbClr val="0033CC"/>
                </a:solidFill>
              </a:rPr>
              <a:t>1. Event</a:t>
            </a:r>
            <a:r>
              <a:rPr lang="en-US" sz="1400" kern="1200" dirty="0">
                <a:solidFill>
                  <a:srgbClr val="0033CC"/>
                </a:solidFill>
              </a:rPr>
              <a:t> – A safety event occurs in the site or facility</a:t>
            </a:r>
          </a:p>
        </p:txBody>
      </p:sp>
      <p:sp>
        <p:nvSpPr>
          <p:cNvPr id="39" name="Rectangle 38"/>
          <p:cNvSpPr/>
          <p:nvPr/>
        </p:nvSpPr>
        <p:spPr>
          <a:xfrm>
            <a:off x="752102" y="4542155"/>
            <a:ext cx="3332683"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a:solidFill>
                  <a:srgbClr val="0033CC"/>
                </a:solidFill>
              </a:rPr>
              <a:t>2. Site Safety </a:t>
            </a:r>
            <a:r>
              <a:rPr lang="en-US" sz="1400" kern="1200" dirty="0">
                <a:solidFill>
                  <a:srgbClr val="0033CC"/>
                </a:solidFill>
              </a:rPr>
              <a:t>– receives notice that an event occurred, and helps collect information for the incident report and notifies the client using form on app.</a:t>
            </a:r>
          </a:p>
        </p:txBody>
      </p:sp>
      <p:sp>
        <p:nvSpPr>
          <p:cNvPr id="36" name="Rectangle 35"/>
          <p:cNvSpPr/>
          <p:nvPr/>
        </p:nvSpPr>
        <p:spPr>
          <a:xfrm>
            <a:off x="939800" y="3504690"/>
            <a:ext cx="3551246" cy="865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886829" y="3504690"/>
            <a:ext cx="3551246"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defTabSz="622300">
              <a:lnSpc>
                <a:spcPct val="90000"/>
              </a:lnSpc>
              <a:spcBef>
                <a:spcPct val="0"/>
              </a:spcBef>
              <a:spcAft>
                <a:spcPct val="35000"/>
              </a:spcAft>
            </a:pPr>
            <a:r>
              <a:rPr lang="en-US" sz="1400" b="1" kern="1200" dirty="0">
                <a:solidFill>
                  <a:srgbClr val="0033CC"/>
                </a:solidFill>
              </a:rPr>
              <a:t>3. Site Management </a:t>
            </a:r>
            <a:r>
              <a:rPr lang="en-US" sz="1400" kern="1200" dirty="0">
                <a:solidFill>
                  <a:srgbClr val="0033CC"/>
                </a:solidFill>
              </a:rPr>
              <a:t>– reviews the information for the incident report and submits the information through the system</a:t>
            </a:r>
          </a:p>
        </p:txBody>
      </p:sp>
      <p:sp>
        <p:nvSpPr>
          <p:cNvPr id="35" name="Rectangle 34"/>
          <p:cNvSpPr/>
          <p:nvPr/>
        </p:nvSpPr>
        <p:spPr>
          <a:xfrm>
            <a:off x="1473200" y="2587243"/>
            <a:ext cx="3165439"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l" defTabSz="622300">
              <a:lnSpc>
                <a:spcPct val="90000"/>
              </a:lnSpc>
              <a:spcBef>
                <a:spcPct val="0"/>
              </a:spcBef>
              <a:spcAft>
                <a:spcPct val="35000"/>
              </a:spcAft>
            </a:pPr>
            <a:r>
              <a:rPr lang="en-US" sz="1400" b="1" kern="1200" dirty="0">
                <a:solidFill>
                  <a:srgbClr val="0033CC"/>
                </a:solidFill>
              </a:rPr>
              <a:t>4. Safety Professional </a:t>
            </a:r>
            <a:r>
              <a:rPr lang="en-US" sz="1400" kern="1200" dirty="0">
                <a:solidFill>
                  <a:srgbClr val="0033CC"/>
                </a:solidFill>
              </a:rPr>
              <a:t>– receives the electronic report and information and reviews for any additional questions or corrections</a:t>
            </a:r>
          </a:p>
        </p:txBody>
      </p:sp>
      <p:sp>
        <p:nvSpPr>
          <p:cNvPr id="32" name="Rectangle 31"/>
          <p:cNvSpPr/>
          <p:nvPr/>
        </p:nvSpPr>
        <p:spPr>
          <a:xfrm>
            <a:off x="3359488" y="1602880"/>
            <a:ext cx="2791865" cy="86563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3073400" y="1602880"/>
            <a:ext cx="2791865"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defTabSz="622300">
              <a:lnSpc>
                <a:spcPct val="90000"/>
              </a:lnSpc>
              <a:spcBef>
                <a:spcPct val="0"/>
              </a:spcBef>
              <a:spcAft>
                <a:spcPct val="35000"/>
              </a:spcAft>
            </a:pPr>
            <a:r>
              <a:rPr lang="en-US" sz="1400" b="1" kern="1200" dirty="0">
                <a:solidFill>
                  <a:srgbClr val="0033CC"/>
                </a:solidFill>
              </a:rPr>
              <a:t>5. SR Management </a:t>
            </a:r>
            <a:r>
              <a:rPr lang="en-US" sz="1400" kern="1200" dirty="0">
                <a:solidFill>
                  <a:srgbClr val="0033CC"/>
                </a:solidFill>
              </a:rPr>
              <a:t>– reviews the results and identifies if any further corrective actions should be incorporated</a:t>
            </a:r>
          </a:p>
        </p:txBody>
      </p:sp>
      <p:sp>
        <p:nvSpPr>
          <p:cNvPr id="31" name="Rectangle 30"/>
          <p:cNvSpPr/>
          <p:nvPr/>
        </p:nvSpPr>
        <p:spPr>
          <a:xfrm>
            <a:off x="6246825" y="1163641"/>
            <a:ext cx="2267560" cy="86563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a:solidFill>
                  <a:srgbClr val="0033CC"/>
                </a:solidFill>
              </a:rPr>
              <a:t>6. Safety Director</a:t>
            </a:r>
            <a:r>
              <a:rPr lang="en-US" sz="1400" kern="1200" dirty="0">
                <a:solidFill>
                  <a:srgbClr val="0033CC"/>
                </a:solidFill>
              </a:rPr>
              <a:t>– receives final report and associated information</a:t>
            </a:r>
          </a:p>
        </p:txBody>
      </p:sp>
      <p:sp>
        <p:nvSpPr>
          <p:cNvPr id="29" name="Rectangle 28"/>
          <p:cNvSpPr/>
          <p:nvPr/>
        </p:nvSpPr>
        <p:spPr>
          <a:xfrm>
            <a:off x="5892800" y="4102093"/>
            <a:ext cx="2975610" cy="76200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80" tIns="17780" rIns="17780" bIns="17780" numCol="1" spcCol="1270" anchor="t" anchorCtr="0">
            <a:noAutofit/>
          </a:bodyPr>
          <a:lstStyle/>
          <a:p>
            <a:pPr lvl="0" algn="ctr" defTabSz="622300">
              <a:lnSpc>
                <a:spcPct val="90000"/>
              </a:lnSpc>
              <a:spcBef>
                <a:spcPct val="0"/>
              </a:spcBef>
              <a:spcAft>
                <a:spcPct val="35000"/>
              </a:spcAft>
            </a:pPr>
            <a:r>
              <a:rPr lang="en-US" sz="1400" b="1" kern="1200" dirty="0">
                <a:solidFill>
                  <a:srgbClr val="0033CC"/>
                </a:solidFill>
              </a:rPr>
              <a:t>7. Safety Alert</a:t>
            </a:r>
            <a:r>
              <a:rPr lang="en-US" sz="1400" kern="1200" dirty="0">
                <a:solidFill>
                  <a:srgbClr val="0033CC"/>
                </a:solidFill>
              </a:rPr>
              <a:t>– generates a safety alert email that goes out to all sites to help share in any lessons learned</a:t>
            </a:r>
          </a:p>
        </p:txBody>
      </p:sp>
      <p:grpSp>
        <p:nvGrpSpPr>
          <p:cNvPr id="45" name="Group 44"/>
          <p:cNvGrpSpPr/>
          <p:nvPr/>
        </p:nvGrpSpPr>
        <p:grpSpPr>
          <a:xfrm>
            <a:off x="6399727" y="2117213"/>
            <a:ext cx="1961756" cy="1437624"/>
            <a:chOff x="6279096" y="2358513"/>
            <a:chExt cx="1961756" cy="1437624"/>
          </a:xfrm>
          <a:solidFill>
            <a:schemeClr val="accent2"/>
          </a:solidFill>
        </p:grpSpPr>
        <p:sp>
          <p:nvSpPr>
            <p:cNvPr id="42" name="Right Arrow 41"/>
            <p:cNvSpPr/>
            <p:nvPr/>
          </p:nvSpPr>
          <p:spPr>
            <a:xfrm rot="7360756">
              <a:off x="5836082" y="2801527"/>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3" name="Right Arrow 42"/>
            <p:cNvSpPr/>
            <p:nvPr/>
          </p:nvSpPr>
          <p:spPr>
            <a:xfrm rot="5400000">
              <a:off x="6607945" y="2935091"/>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sp>
          <p:nvSpPr>
            <p:cNvPr id="44" name="Right Arrow 43"/>
            <p:cNvSpPr/>
            <p:nvPr/>
          </p:nvSpPr>
          <p:spPr>
            <a:xfrm rot="14239244" flipH="1">
              <a:off x="7379807" y="2823487"/>
              <a:ext cx="1304060" cy="418031"/>
            </a:xfrm>
            <a:prstGeom prst="rightArrow">
              <a:avLst>
                <a:gd name="adj1" fmla="val 22895"/>
                <a:gd name="adj2" fmla="val 71836"/>
              </a:avLst>
            </a:prstGeom>
            <a:grp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200" dirty="0">
                <a:solidFill>
                  <a:srgbClr val="0033CC"/>
                </a:solidFill>
              </a:endParaRPr>
            </a:p>
          </p:txBody>
        </p:sp>
      </p:grpSp>
      <p:sp>
        <p:nvSpPr>
          <p:cNvPr id="46" name="Oval 45"/>
          <p:cNvSpPr/>
          <p:nvPr/>
        </p:nvSpPr>
        <p:spPr>
          <a:xfrm>
            <a:off x="254000" y="5869938"/>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600" b="1" dirty="0">
                <a:solidFill>
                  <a:schemeClr val="bg1"/>
                </a:solidFill>
              </a:rPr>
              <a:t>START</a:t>
            </a:r>
          </a:p>
        </p:txBody>
      </p:sp>
      <p:sp>
        <p:nvSpPr>
          <p:cNvPr id="47" name="Oval 46"/>
          <p:cNvSpPr/>
          <p:nvPr/>
        </p:nvSpPr>
        <p:spPr>
          <a:xfrm>
            <a:off x="7186181" y="3660138"/>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600" b="1" dirty="0">
                <a:solidFill>
                  <a:schemeClr val="bg1"/>
                </a:solidFill>
              </a:rPr>
              <a:t>END</a:t>
            </a:r>
          </a:p>
        </p:txBody>
      </p:sp>
      <p:sp>
        <p:nvSpPr>
          <p:cNvPr id="22" name="Oval 21"/>
          <p:cNvSpPr/>
          <p:nvPr/>
        </p:nvSpPr>
        <p:spPr>
          <a:xfrm>
            <a:off x="253999" y="468121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1 </a:t>
            </a:r>
          </a:p>
          <a:p>
            <a:pPr algn="ctr"/>
            <a:r>
              <a:rPr lang="en-US" sz="900" b="1" dirty="0">
                <a:solidFill>
                  <a:schemeClr val="bg1"/>
                </a:solidFill>
              </a:rPr>
              <a:t>HRS</a:t>
            </a:r>
          </a:p>
        </p:txBody>
      </p:sp>
      <p:sp>
        <p:nvSpPr>
          <p:cNvPr id="23" name="Oval 22"/>
          <p:cNvSpPr/>
          <p:nvPr/>
        </p:nvSpPr>
        <p:spPr>
          <a:xfrm>
            <a:off x="406400" y="365735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24 </a:t>
            </a:r>
          </a:p>
          <a:p>
            <a:pPr algn="ctr"/>
            <a:r>
              <a:rPr lang="en-US" sz="900" b="1" dirty="0">
                <a:solidFill>
                  <a:schemeClr val="bg1"/>
                </a:solidFill>
              </a:rPr>
              <a:t>HRS</a:t>
            </a:r>
          </a:p>
        </p:txBody>
      </p:sp>
      <p:sp>
        <p:nvSpPr>
          <p:cNvPr id="24" name="Oval 23"/>
          <p:cNvSpPr/>
          <p:nvPr/>
        </p:nvSpPr>
        <p:spPr>
          <a:xfrm>
            <a:off x="939800" y="2608321"/>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24 </a:t>
            </a:r>
          </a:p>
          <a:p>
            <a:pPr algn="ctr"/>
            <a:r>
              <a:rPr lang="en-US" sz="900" b="1" dirty="0">
                <a:solidFill>
                  <a:schemeClr val="bg1"/>
                </a:solidFill>
              </a:rPr>
              <a:t>HRS</a:t>
            </a:r>
          </a:p>
        </p:txBody>
      </p:sp>
      <p:sp>
        <p:nvSpPr>
          <p:cNvPr id="27" name="Oval 26"/>
          <p:cNvSpPr/>
          <p:nvPr/>
        </p:nvSpPr>
        <p:spPr>
          <a:xfrm>
            <a:off x="2520998" y="141999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48</a:t>
            </a:r>
          </a:p>
          <a:p>
            <a:pPr algn="ctr"/>
            <a:r>
              <a:rPr lang="en-US" sz="900" b="1" dirty="0">
                <a:solidFill>
                  <a:schemeClr val="bg1"/>
                </a:solidFill>
              </a:rPr>
              <a:t>HRS</a:t>
            </a:r>
          </a:p>
        </p:txBody>
      </p:sp>
      <p:sp>
        <p:nvSpPr>
          <p:cNvPr id="28" name="Oval 27"/>
          <p:cNvSpPr/>
          <p:nvPr/>
        </p:nvSpPr>
        <p:spPr>
          <a:xfrm>
            <a:off x="5758751" y="1287639"/>
            <a:ext cx="388849" cy="365762"/>
          </a:xfrm>
          <a:prstGeom prst="ellipse">
            <a:avLst/>
          </a:prstGeom>
          <a:solidFill>
            <a:schemeClr val="accent2"/>
          </a:solidFill>
          <a:ln/>
        </p:spPr>
        <p:style>
          <a:lnRef idx="1">
            <a:schemeClr val="accent2"/>
          </a:lnRef>
          <a:fillRef idx="2">
            <a:schemeClr val="accent2"/>
          </a:fillRef>
          <a:effectRef idx="1">
            <a:schemeClr val="accent2"/>
          </a:effectRef>
          <a:fontRef idx="minor">
            <a:schemeClr val="dk1"/>
          </a:fontRef>
        </p:style>
        <p:txBody>
          <a:bodyPr lIns="0" rIns="0" rtlCol="0" anchor="ctr"/>
          <a:lstStyle/>
          <a:p>
            <a:pPr algn="ctr"/>
            <a:r>
              <a:rPr lang="en-US" sz="900" b="1" dirty="0">
                <a:solidFill>
                  <a:schemeClr val="bg1"/>
                </a:solidFill>
              </a:rPr>
              <a:t>48</a:t>
            </a:r>
          </a:p>
          <a:p>
            <a:pPr algn="ctr"/>
            <a:r>
              <a:rPr lang="en-US" sz="900" b="1" dirty="0">
                <a:solidFill>
                  <a:schemeClr val="bg1"/>
                </a:solidFill>
              </a:rPr>
              <a:t>HRS</a:t>
            </a:r>
          </a:p>
        </p:txBody>
      </p:sp>
    </p:spTree>
    <p:extLst>
      <p:ext uri="{BB962C8B-B14F-4D97-AF65-F5344CB8AC3E}">
        <p14:creationId xmlns:p14="http://schemas.microsoft.com/office/powerpoint/2010/main" val="1707113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2498-ED09-40D8-9CB6-B10944201EE5}"/>
              </a:ext>
            </a:extLst>
          </p:cNvPr>
          <p:cNvSpPr>
            <a:spLocks noGrp="1"/>
          </p:cNvSpPr>
          <p:nvPr>
            <p:ph type="title"/>
          </p:nvPr>
        </p:nvSpPr>
        <p:spPr/>
        <p:txBody>
          <a:bodyPr/>
          <a:lstStyle/>
          <a:p>
            <a:pPr algn="ctr"/>
            <a:r>
              <a:rPr lang="en-US" dirty="0"/>
              <a:t>COVID-19 Prevention and Control </a:t>
            </a:r>
          </a:p>
        </p:txBody>
      </p:sp>
      <p:sp>
        <p:nvSpPr>
          <p:cNvPr id="3" name="Content Placeholder 2">
            <a:extLst>
              <a:ext uri="{FF2B5EF4-FFF2-40B4-BE49-F238E27FC236}">
                <a16:creationId xmlns:a16="http://schemas.microsoft.com/office/drawing/2014/main" id="{EB3E4595-2867-4A18-8F71-7B42920D06D9}"/>
              </a:ext>
            </a:extLst>
          </p:cNvPr>
          <p:cNvSpPr>
            <a:spLocks noGrp="1"/>
          </p:cNvSpPr>
          <p:nvPr>
            <p:ph idx="1"/>
          </p:nvPr>
        </p:nvSpPr>
        <p:spPr/>
        <p:txBody>
          <a:bodyPr>
            <a:normAutofit lnSpcReduction="10000"/>
          </a:bodyPr>
          <a:lstStyle/>
          <a:p>
            <a:pPr marL="0" indent="0">
              <a:buNone/>
            </a:pPr>
            <a:r>
              <a:rPr lang="en-US" sz="1800" dirty="0"/>
              <a:t>Employees or contractors should adhere to all governmental (e.g. Center for Disease Control) guidance and their company policies as to steps to aid in pandemic prevention, which should include no less than:</a:t>
            </a:r>
          </a:p>
          <a:p>
            <a:pPr marL="342900" indent="-342900">
              <a:buFont typeface="+mj-lt"/>
              <a:buAutoNum type="alphaLcParenR"/>
            </a:pPr>
            <a:r>
              <a:rPr lang="en-US" sz="1800" dirty="0"/>
              <a:t>Wash your hands with soap and water for 20 to 30 seconds at a minimum on a regular basic or use hand sanitizer if soap and water are not readily available</a:t>
            </a:r>
          </a:p>
          <a:p>
            <a:pPr marL="342900" indent="-342900">
              <a:buFont typeface="+mj-lt"/>
              <a:buAutoNum type="alphaLcParenR"/>
            </a:pPr>
            <a:r>
              <a:rPr lang="en-US" sz="1800" dirty="0"/>
              <a:t>Employees and contractors are encouraged to keep work stations and surfaces clean on an hourly and daily basis. </a:t>
            </a:r>
          </a:p>
          <a:p>
            <a:pPr marL="342900" indent="-342900">
              <a:buFont typeface="+mj-lt"/>
              <a:buAutoNum type="alphaLcParenR"/>
            </a:pPr>
            <a:r>
              <a:rPr lang="en-US" sz="1800" dirty="0"/>
              <a:t>Maintain social distancing when working around other employees. All employees are to arrange workstations to maintain 6-foot distance at a minimum with designated visual barriers in office and trailers. When discussing field work, strive to maintain the 6-foot or greater distance while in field location especially during safety meetings or any other required assembly type scenario or event. </a:t>
            </a:r>
          </a:p>
          <a:p>
            <a:pPr marL="342900" indent="-342900">
              <a:buFont typeface="+mj-lt"/>
              <a:buAutoNum type="alphaLcParenR"/>
            </a:pPr>
            <a:endParaRPr lang="en-US" sz="1800" dirty="0"/>
          </a:p>
          <a:p>
            <a:r>
              <a:rPr lang="en-US" sz="1800" dirty="0"/>
              <a:t>If any employee or contractor has additional questions please refer to SCS COVID-19 policy or to your companies COVID-19 policy</a:t>
            </a:r>
          </a:p>
          <a:p>
            <a:endParaRPr lang="en-US" sz="1800" dirty="0"/>
          </a:p>
          <a:p>
            <a:pPr marL="342900" indent="-342900">
              <a:buFont typeface="+mj-lt"/>
              <a:buAutoNum type="alphaLcParenR"/>
            </a:pPr>
            <a:endParaRPr lang="en-US" sz="1800" dirty="0"/>
          </a:p>
          <a:p>
            <a:pPr marL="0" indent="0">
              <a:buNone/>
            </a:pPr>
            <a:endParaRPr lang="en-US" sz="1600" dirty="0"/>
          </a:p>
        </p:txBody>
      </p:sp>
      <p:sp>
        <p:nvSpPr>
          <p:cNvPr id="4" name="Slide Number Placeholder 3">
            <a:extLst>
              <a:ext uri="{FF2B5EF4-FFF2-40B4-BE49-F238E27FC236}">
                <a16:creationId xmlns:a16="http://schemas.microsoft.com/office/drawing/2014/main" id="{FE049A5D-BC39-47B9-A301-A3C6F0699E0E}"/>
              </a:ext>
            </a:extLst>
          </p:cNvPr>
          <p:cNvSpPr>
            <a:spLocks noGrp="1"/>
          </p:cNvSpPr>
          <p:nvPr>
            <p:ph type="sldNum" sz="quarter" idx="12"/>
          </p:nvPr>
        </p:nvSpPr>
        <p:spPr/>
        <p:txBody>
          <a:bodyPr/>
          <a:lstStyle/>
          <a:p>
            <a:pPr>
              <a:defRPr/>
            </a:pPr>
            <a:endParaRPr lang="en-US"/>
          </a:p>
          <a:p>
            <a:pPr>
              <a:defRPr/>
            </a:pPr>
            <a:fld id="{F0984831-9885-48DE-B549-040659D38701}" type="slidenum">
              <a:rPr lang="en-US" smtClean="0"/>
              <a:pPr>
                <a:defRPr/>
              </a:pPr>
              <a:t>79</a:t>
            </a:fld>
            <a:endParaRPr lang="en-US" dirty="0"/>
          </a:p>
        </p:txBody>
      </p:sp>
    </p:spTree>
    <p:extLst>
      <p:ext uri="{BB962C8B-B14F-4D97-AF65-F5344CB8AC3E}">
        <p14:creationId xmlns:p14="http://schemas.microsoft.com/office/powerpoint/2010/main" val="262120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SCS’s “Zero Tolerance” Culture</a:t>
            </a:r>
          </a:p>
        </p:txBody>
      </p:sp>
      <p:sp>
        <p:nvSpPr>
          <p:cNvPr id="5" name="Content Placeholder 4"/>
          <p:cNvSpPr>
            <a:spLocks noGrp="1"/>
          </p:cNvSpPr>
          <p:nvPr>
            <p:ph idx="1"/>
          </p:nvPr>
        </p:nvSpPr>
        <p:spPr>
          <a:xfrm>
            <a:off x="329252" y="1713931"/>
            <a:ext cx="8275715" cy="4876800"/>
          </a:xfrm>
        </p:spPr>
        <p:txBody>
          <a:bodyPr/>
          <a:lstStyle/>
          <a:p>
            <a:r>
              <a:rPr lang="en-US" sz="1800" dirty="0"/>
              <a:t>Unsafe behaviors are corrected and coached immediately</a:t>
            </a:r>
          </a:p>
          <a:p>
            <a:endParaRPr lang="en-US" sz="1800" dirty="0"/>
          </a:p>
          <a:p>
            <a:r>
              <a:rPr lang="en-US" sz="1800" dirty="0"/>
              <a:t>Unsafe conditions are reported and corrected as soon as possible</a:t>
            </a:r>
          </a:p>
          <a:p>
            <a:endParaRPr lang="en-US" sz="1800" dirty="0"/>
          </a:p>
          <a:p>
            <a:r>
              <a:rPr lang="en-US" sz="1800" dirty="0"/>
              <a:t>Working any other way is not acceptable</a:t>
            </a:r>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8</a:t>
            </a:fld>
            <a:endParaRPr lang="en-US" dirty="0"/>
          </a:p>
        </p:txBody>
      </p:sp>
      <p:pic>
        <p:nvPicPr>
          <p:cNvPr id="6" name="Picture 5" descr="A picture containing text, clipart&#10;&#10;Description automatically generated">
            <a:extLst>
              <a:ext uri="{FF2B5EF4-FFF2-40B4-BE49-F238E27FC236}">
                <a16:creationId xmlns:a16="http://schemas.microsoft.com/office/drawing/2014/main" id="{8731B26B-8CB6-4109-A466-50C7BD44F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567" y="6084763"/>
            <a:ext cx="2898648" cy="505968"/>
          </a:xfrm>
          <a:prstGeom prst="rect">
            <a:avLst/>
          </a:prstGeom>
        </p:spPr>
      </p:pic>
    </p:spTree>
    <p:extLst>
      <p:ext uri="{BB962C8B-B14F-4D97-AF65-F5344CB8AC3E}">
        <p14:creationId xmlns:p14="http://schemas.microsoft.com/office/powerpoint/2010/main" val="20751969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393BCC-69A1-4554-8134-FDDFE0C686BA}"/>
              </a:ext>
            </a:extLst>
          </p:cNvPr>
          <p:cNvSpPr>
            <a:spLocks noGrp="1"/>
          </p:cNvSpPr>
          <p:nvPr>
            <p:ph type="sldNum" sz="quarter" idx="12"/>
          </p:nvPr>
        </p:nvSpPr>
        <p:spPr/>
        <p:txBody>
          <a:bodyPr/>
          <a:lstStyle/>
          <a:p>
            <a:pPr>
              <a:defRPr/>
            </a:pPr>
            <a:endParaRPr lang="en-US"/>
          </a:p>
          <a:p>
            <a:pPr>
              <a:defRPr/>
            </a:pPr>
            <a:fld id="{5F0BBF4F-D284-4379-B265-79C70DA24A1B}" type="slidenum">
              <a:rPr lang="en-US" smtClean="0"/>
              <a:pPr>
                <a:defRPr/>
              </a:pPr>
              <a:t>80</a:t>
            </a:fld>
            <a:endParaRPr lang="en-US" dirty="0"/>
          </a:p>
        </p:txBody>
      </p:sp>
      <p:pic>
        <p:nvPicPr>
          <p:cNvPr id="4" name="Picture 3">
            <a:extLst>
              <a:ext uri="{FF2B5EF4-FFF2-40B4-BE49-F238E27FC236}">
                <a16:creationId xmlns:a16="http://schemas.microsoft.com/office/drawing/2014/main" id="{AB5E3B46-589F-4B79-80F6-0BCB7FC37EB5}"/>
              </a:ext>
            </a:extLst>
          </p:cNvPr>
          <p:cNvPicPr>
            <a:picLocks noChangeAspect="1"/>
          </p:cNvPicPr>
          <p:nvPr/>
        </p:nvPicPr>
        <p:blipFill>
          <a:blip r:embed="rId2"/>
          <a:stretch>
            <a:fillRect/>
          </a:stretch>
        </p:blipFill>
        <p:spPr>
          <a:xfrm>
            <a:off x="161926" y="182880"/>
            <a:ext cx="8715374" cy="6324600"/>
          </a:xfrm>
          <a:prstGeom prst="rect">
            <a:avLst/>
          </a:prstGeom>
        </p:spPr>
      </p:pic>
    </p:spTree>
    <p:extLst>
      <p:ext uri="{BB962C8B-B14F-4D97-AF65-F5344CB8AC3E}">
        <p14:creationId xmlns:p14="http://schemas.microsoft.com/office/powerpoint/2010/main" val="15172188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90600"/>
            <a:ext cx="8648700" cy="1202944"/>
          </a:xfrm>
        </p:spPr>
        <p:txBody>
          <a:bodyPr anchor="ctr"/>
          <a:lstStyle/>
          <a:p>
            <a:pPr marL="0" indent="0" algn="ctr">
              <a:buNone/>
            </a:pPr>
            <a:r>
              <a:rPr lang="en-US" sz="3600" b="1" dirty="0"/>
              <a:t>Before you go!</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81</a:t>
            </a:fld>
            <a:endParaRPr lang="en-US" dirty="0"/>
          </a:p>
        </p:txBody>
      </p:sp>
      <p:sp>
        <p:nvSpPr>
          <p:cNvPr id="5" name="TextBox 4"/>
          <p:cNvSpPr txBox="1"/>
          <p:nvPr/>
        </p:nvSpPr>
        <p:spPr>
          <a:xfrm>
            <a:off x="3045081" y="2090929"/>
            <a:ext cx="7086600" cy="4401205"/>
          </a:xfrm>
          <a:prstGeom prst="rect">
            <a:avLst/>
          </a:prstGeom>
          <a:noFill/>
        </p:spPr>
        <p:txBody>
          <a:bodyPr wrap="square" rtlCol="0">
            <a:spAutoFit/>
          </a:bodyPr>
          <a:lstStyle/>
          <a:p>
            <a:r>
              <a:rPr lang="en-US" sz="2800" b="1" dirty="0">
                <a:latin typeface="+mn-lt"/>
              </a:rPr>
              <a:t>Be sure to sign: </a:t>
            </a:r>
          </a:p>
          <a:p>
            <a:r>
              <a:rPr lang="en-US" sz="2800" dirty="0">
                <a:solidFill>
                  <a:srgbClr val="0033CC"/>
                </a:solidFill>
                <a:latin typeface="+mn-lt"/>
              </a:rPr>
              <a:t>-Orientation Sign In Sheet</a:t>
            </a:r>
          </a:p>
          <a:p>
            <a:r>
              <a:rPr lang="en-US" sz="2800" dirty="0">
                <a:solidFill>
                  <a:srgbClr val="0033CC"/>
                </a:solidFill>
                <a:latin typeface="+mn-lt"/>
              </a:rPr>
              <a:t>-Site Specific Safety Plan Sheet</a:t>
            </a:r>
          </a:p>
          <a:p>
            <a:r>
              <a:rPr lang="en-US" sz="2800" dirty="0">
                <a:solidFill>
                  <a:srgbClr val="0033CC"/>
                </a:solidFill>
                <a:latin typeface="+mn-lt"/>
              </a:rPr>
              <a:t>-Emergency Response Plan </a:t>
            </a:r>
          </a:p>
          <a:p>
            <a:endParaRPr lang="en-US" sz="2800" dirty="0">
              <a:solidFill>
                <a:srgbClr val="0033CC"/>
              </a:solidFill>
              <a:latin typeface="+mn-lt"/>
            </a:endParaRPr>
          </a:p>
          <a:p>
            <a:r>
              <a:rPr lang="en-US" sz="2800" b="1" dirty="0">
                <a:latin typeface="+mn-lt"/>
              </a:rPr>
              <a:t>Collect: </a:t>
            </a:r>
          </a:p>
          <a:p>
            <a:r>
              <a:rPr lang="en-US" sz="2800" dirty="0">
                <a:solidFill>
                  <a:srgbClr val="0033CC"/>
                </a:solidFill>
                <a:latin typeface="+mn-lt"/>
              </a:rPr>
              <a:t>-Orientation Sticker</a:t>
            </a:r>
          </a:p>
          <a:p>
            <a:endParaRPr lang="en-US" sz="2800" dirty="0">
              <a:solidFill>
                <a:srgbClr val="0033CC"/>
              </a:solidFill>
              <a:latin typeface="+mn-lt"/>
            </a:endParaRPr>
          </a:p>
          <a:p>
            <a:endParaRPr lang="en-US" sz="2800" dirty="0">
              <a:solidFill>
                <a:srgbClr val="0033CC"/>
              </a:solidFill>
              <a:latin typeface="+mn-lt"/>
            </a:endParaRPr>
          </a:p>
          <a:p>
            <a:r>
              <a:rPr lang="en-US" sz="2800" b="1" dirty="0">
                <a:solidFill>
                  <a:srgbClr val="FF0000"/>
                </a:solidFill>
                <a:latin typeface="+mn-lt"/>
              </a:rPr>
              <a:t>WORK SAFE!!!</a:t>
            </a:r>
          </a:p>
        </p:txBody>
      </p:sp>
      <p:pic>
        <p:nvPicPr>
          <p:cNvPr id="6" name="Picture 5">
            <a:extLst>
              <a:ext uri="{FF2B5EF4-FFF2-40B4-BE49-F238E27FC236}">
                <a16:creationId xmlns:a16="http://schemas.microsoft.com/office/drawing/2014/main" id="{B62A10C7-B7D4-4A19-83B6-D07E95C6996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rot="5400000">
            <a:off x="-107464" y="2656607"/>
            <a:ext cx="3602908" cy="2702181"/>
          </a:xfrm>
          <a:prstGeom prst="rect">
            <a:avLst/>
          </a:prstGeom>
        </p:spPr>
      </p:pic>
    </p:spTree>
    <p:extLst>
      <p:ext uri="{BB962C8B-B14F-4D97-AF65-F5344CB8AC3E}">
        <p14:creationId xmlns:p14="http://schemas.microsoft.com/office/powerpoint/2010/main" val="2499692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990600"/>
            <a:ext cx="8648700" cy="1202944"/>
          </a:xfrm>
        </p:spPr>
        <p:txBody>
          <a:bodyPr anchor="ctr"/>
          <a:lstStyle/>
          <a:p>
            <a:pPr marL="0" indent="0" algn="ctr">
              <a:buNone/>
            </a:pPr>
            <a:r>
              <a:rPr lang="en-US" sz="3600" b="1" dirty="0"/>
              <a:t>Questions? </a:t>
            </a:r>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82</a:t>
            </a:fld>
            <a:endParaRPr lang="en-US" dirty="0"/>
          </a:p>
        </p:txBody>
      </p:sp>
      <p:sp>
        <p:nvSpPr>
          <p:cNvPr id="5" name="TextBox 4"/>
          <p:cNvSpPr txBox="1"/>
          <p:nvPr/>
        </p:nvSpPr>
        <p:spPr>
          <a:xfrm>
            <a:off x="1028700" y="4724400"/>
            <a:ext cx="7086600" cy="1384995"/>
          </a:xfrm>
          <a:prstGeom prst="rect">
            <a:avLst/>
          </a:prstGeom>
          <a:noFill/>
        </p:spPr>
        <p:txBody>
          <a:bodyPr wrap="square" rtlCol="0">
            <a:spAutoFit/>
          </a:bodyPr>
          <a:lstStyle/>
          <a:p>
            <a:pPr algn="ctr"/>
            <a:r>
              <a:rPr lang="en-US" sz="2800" dirty="0">
                <a:solidFill>
                  <a:srgbClr val="0033CC"/>
                </a:solidFill>
                <a:latin typeface="+mn-lt"/>
              </a:rPr>
              <a:t>Our work is never so urgent, nor our schedule so important, that work cannot be performed safely. </a:t>
            </a:r>
          </a:p>
        </p:txBody>
      </p:sp>
      <p:pic>
        <p:nvPicPr>
          <p:cNvPr id="6" name="Picture 5">
            <a:extLst>
              <a:ext uri="{FF2B5EF4-FFF2-40B4-BE49-F238E27FC236}">
                <a16:creationId xmlns:a16="http://schemas.microsoft.com/office/drawing/2014/main" id="{B62A10C7-B7D4-4A19-83B6-D07E95C699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5670" y="2086864"/>
            <a:ext cx="2423160" cy="2530856"/>
          </a:xfrm>
          <a:prstGeom prst="rect">
            <a:avLst/>
          </a:prstGeom>
        </p:spPr>
      </p:pic>
    </p:spTree>
    <p:extLst>
      <p:ext uri="{BB962C8B-B14F-4D97-AF65-F5344CB8AC3E}">
        <p14:creationId xmlns:p14="http://schemas.microsoft.com/office/powerpoint/2010/main" val="56065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Inspection Color Codes </a:t>
            </a:r>
          </a:p>
        </p:txBody>
      </p:sp>
      <p:sp>
        <p:nvSpPr>
          <p:cNvPr id="5" name="Content Placeholder 4"/>
          <p:cNvSpPr>
            <a:spLocks noGrp="1"/>
          </p:cNvSpPr>
          <p:nvPr>
            <p:ph idx="1"/>
          </p:nvPr>
        </p:nvSpPr>
        <p:spPr>
          <a:xfrm>
            <a:off x="2649679" y="2026969"/>
            <a:ext cx="4428383" cy="2561508"/>
          </a:xfrm>
        </p:spPr>
        <p:txBody>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p:txBody>
      </p:sp>
      <p:sp>
        <p:nvSpPr>
          <p:cNvPr id="4" name="Slide Number Placeholder 3"/>
          <p:cNvSpPr>
            <a:spLocks noGrp="1"/>
          </p:cNvSpPr>
          <p:nvPr>
            <p:ph type="sldNum" sz="quarter" idx="12"/>
          </p:nvPr>
        </p:nvSpPr>
        <p:spPr/>
        <p:txBody>
          <a:bodyPr/>
          <a:lstStyle/>
          <a:p>
            <a:pPr>
              <a:defRPr/>
            </a:pPr>
            <a:endParaRPr lang="en-US" dirty="0"/>
          </a:p>
          <a:p>
            <a:pPr>
              <a:defRPr/>
            </a:pPr>
            <a:fld id="{F0984831-9885-48DE-B549-040659D38701}" type="slidenum">
              <a:rPr lang="en-US" smtClean="0"/>
              <a:pPr>
                <a:defRPr/>
              </a:pPr>
              <a:t>9</a:t>
            </a:fld>
            <a:endParaRPr lang="en-US" dirty="0"/>
          </a:p>
        </p:txBody>
      </p:sp>
      <p:pic>
        <p:nvPicPr>
          <p:cNvPr id="2050" name="Picture 2">
            <a:extLst>
              <a:ext uri="{FF2B5EF4-FFF2-40B4-BE49-F238E27FC236}">
                <a16:creationId xmlns:a16="http://schemas.microsoft.com/office/drawing/2014/main" id="{03D48810-4438-4047-B8F7-A3CC7431A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904" y="1456038"/>
            <a:ext cx="6090191" cy="362387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60F5C2F-A6DC-7E44-B0A3-A85011D18BDB}"/>
              </a:ext>
            </a:extLst>
          </p:cNvPr>
          <p:cNvSpPr txBox="1"/>
          <p:nvPr/>
        </p:nvSpPr>
        <p:spPr>
          <a:xfrm>
            <a:off x="1526904" y="5122515"/>
            <a:ext cx="5386599" cy="1384995"/>
          </a:xfrm>
          <a:prstGeom prst="rect">
            <a:avLst/>
          </a:prstGeom>
          <a:noFill/>
        </p:spPr>
        <p:txBody>
          <a:bodyPr wrap="square" rtlCol="0">
            <a:spAutoFit/>
          </a:bodyPr>
          <a:lstStyle/>
          <a:p>
            <a:r>
              <a:rPr lang="en-US" sz="1400" dirty="0"/>
              <a:t>At the beginning of each month SCS and any of our sub contractors will do a site wide roll back and bring in all tools, extension cords, ladders, welding leads, harnesses, lanyards, ETC for inspection and to get re color coded. </a:t>
            </a:r>
          </a:p>
          <a:p>
            <a:r>
              <a:rPr lang="en-US" sz="1400" dirty="0"/>
              <a:t>The first WORKING DAY of every month will be the jobsite roll back and inspection update and color codes. </a:t>
            </a:r>
          </a:p>
        </p:txBody>
      </p:sp>
      <p:pic>
        <p:nvPicPr>
          <p:cNvPr id="8" name="Picture 7" descr="A picture containing text, clipart&#10;&#10;Description automatically generated">
            <a:extLst>
              <a:ext uri="{FF2B5EF4-FFF2-40B4-BE49-F238E27FC236}">
                <a16:creationId xmlns:a16="http://schemas.microsoft.com/office/drawing/2014/main" id="{6760F295-CAFC-4B7C-B126-26416732B7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179" y="6254526"/>
            <a:ext cx="2472621" cy="505968"/>
          </a:xfrm>
          <a:prstGeom prst="rect">
            <a:avLst/>
          </a:prstGeom>
        </p:spPr>
      </p:pic>
    </p:spTree>
    <p:extLst>
      <p:ext uri="{BB962C8B-B14F-4D97-AF65-F5344CB8AC3E}">
        <p14:creationId xmlns:p14="http://schemas.microsoft.com/office/powerpoint/2010/main" val="2551333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longeneration">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30325</TotalTime>
  <Words>8330</Words>
  <Application>Microsoft Macintosh PowerPoint</Application>
  <PresentationFormat>On-screen Show (4:3)</PresentationFormat>
  <Paragraphs>962</Paragraphs>
  <Slides>82</Slides>
  <Notes>29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8" baseType="lpstr">
      <vt:lpstr>Arial</vt:lpstr>
      <vt:lpstr>Arial</vt:lpstr>
      <vt:lpstr>Roboto</vt:lpstr>
      <vt:lpstr>Times New Roman</vt:lpstr>
      <vt:lpstr>Exelongeneration</vt:lpstr>
      <vt:lpstr>PhotoSuite Image</vt:lpstr>
      <vt:lpstr>Site Safety Orientation</vt:lpstr>
      <vt:lpstr>Today We Will…</vt:lpstr>
      <vt:lpstr>PowerPoint Presentation</vt:lpstr>
      <vt:lpstr>Removal from Site</vt:lpstr>
      <vt:lpstr>Definitions </vt:lpstr>
      <vt:lpstr>SCS’s Safety Philosophy</vt:lpstr>
      <vt:lpstr>SCS’s Safety Principles</vt:lpstr>
      <vt:lpstr>SCS’s “Zero Tolerance” Culture</vt:lpstr>
      <vt:lpstr>Inspection Color Codes </vt:lpstr>
      <vt:lpstr>Safety Fundamentals</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Safety Fundamentals (Cont’d)</vt:lpstr>
      <vt:lpstr>PowerPoint Presentation</vt:lpstr>
      <vt:lpstr>Site Background and History</vt:lpstr>
      <vt:lpstr>Site Background and History (CONT’D)</vt:lpstr>
      <vt:lpstr>Community Relations</vt:lpstr>
      <vt:lpstr>Environment and Safety</vt:lpstr>
      <vt:lpstr>Environment and Safety (CONT’D)</vt:lpstr>
      <vt:lpstr>Environment and Safety (Cont’d)</vt:lpstr>
      <vt:lpstr>Environment and Safety (Cont’d)</vt:lpstr>
      <vt:lpstr>Environment and Safety (Cont’d)</vt:lpstr>
      <vt:lpstr>Environment and Safety (Cont’d)</vt:lpstr>
      <vt:lpstr>Environment and Safety (SWPPP)</vt:lpstr>
      <vt:lpstr>Environment and Safety (SWPPP)</vt:lpstr>
      <vt:lpstr>Environment and Safety (SWPPP)</vt:lpstr>
      <vt:lpstr>Environment and Safety (SWPPP)</vt:lpstr>
      <vt:lpstr>Environment and Safety (SWPPP)</vt:lpstr>
      <vt:lpstr>Environment and Safety (SWPPP)</vt:lpstr>
      <vt:lpstr>Extreme Weather</vt:lpstr>
      <vt:lpstr>Extreme Weather (Cont’d)</vt:lpstr>
      <vt:lpstr>Extreme Weather (Cont’d)</vt:lpstr>
      <vt:lpstr>PowerPoint Presentation</vt:lpstr>
      <vt:lpstr>Client Site Safety Rules</vt:lpstr>
      <vt:lpstr>Basic Site Safety Rules</vt:lpstr>
      <vt:lpstr>Basic Site Safety Rules (Cont’d)</vt:lpstr>
      <vt:lpstr>Basic Safety Rules – Substance Abuse</vt:lpstr>
      <vt:lpstr>Basic Safety Rules – Substance Abuse (Cont’d)</vt:lpstr>
      <vt:lpstr>Basic Safety Rules – Housekeeping</vt:lpstr>
      <vt:lpstr>Basic Safety Rules – Safe Driving</vt:lpstr>
      <vt:lpstr>Basic Safety Rules – Safe Driving (Cont’d)</vt:lpstr>
      <vt:lpstr>Basic Safety Rules – Safe Driving (Cont’d)</vt:lpstr>
      <vt:lpstr>Basic Safety Rules – Stop Work Obligation</vt:lpstr>
      <vt:lpstr>Safety/Planning Meetings</vt:lpstr>
      <vt:lpstr>Job Hazard Analysis (JHA)</vt:lpstr>
      <vt:lpstr>Job Hazard Analysis (JHA) – Cont’d</vt:lpstr>
      <vt:lpstr>Job Hazard Analysis (JHA) – Cont’d</vt:lpstr>
      <vt:lpstr>Line of Fire</vt:lpstr>
      <vt:lpstr>Personal Protective Equipment (PPE)</vt:lpstr>
      <vt:lpstr>Personal Protective Equipment (PPE) – Cont’d</vt:lpstr>
      <vt:lpstr>Equipment</vt:lpstr>
      <vt:lpstr>All Equipment Including Cranes, Rigging and Lifting</vt:lpstr>
      <vt:lpstr>Equipment – Cranes and Lifting (Cont’d)</vt:lpstr>
      <vt:lpstr>Equipment – Cranes and Lifting (Cont’d)</vt:lpstr>
      <vt:lpstr>Signs, Signals, and Barricades</vt:lpstr>
      <vt:lpstr>Signs, Signals, and Barricades (Cont’d)</vt:lpstr>
      <vt:lpstr>Fire Prevention and Protection</vt:lpstr>
      <vt:lpstr>Fire Prevention and Protection (Cont’d)</vt:lpstr>
      <vt:lpstr>Hot Work</vt:lpstr>
      <vt:lpstr>Working at Heights</vt:lpstr>
      <vt:lpstr>Working at Heights (Cont’d)</vt:lpstr>
      <vt:lpstr>Working at Heights (Cont’d)</vt:lpstr>
      <vt:lpstr>Excavations</vt:lpstr>
      <vt:lpstr>Excavations (Cont’d)</vt:lpstr>
      <vt:lpstr>Confined Space Entry</vt:lpstr>
      <vt:lpstr>Confined Space Entry (Cont’d)</vt:lpstr>
      <vt:lpstr>Electrical Safety</vt:lpstr>
      <vt:lpstr>Hazard Communication</vt:lpstr>
      <vt:lpstr>Hazard Communication (Cont’d)</vt:lpstr>
      <vt:lpstr>Medical/First Aid</vt:lpstr>
      <vt:lpstr>Bloodborne Pathogens</vt:lpstr>
      <vt:lpstr>Accidents and Incidents</vt:lpstr>
      <vt:lpstr>COVID-19 Prevention and Control </vt:lpstr>
      <vt:lpstr>PowerPoint Presentation</vt:lpstr>
      <vt:lpstr>PowerPoint Presentation</vt:lpstr>
      <vt:lpstr>PowerPoint Presentation</vt:lpstr>
    </vt:vector>
  </TitlesOfParts>
  <Company>Exelon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CHAVMY</dc:creator>
  <cp:lastModifiedBy>Ahna Quichocho</cp:lastModifiedBy>
  <cp:revision>857</cp:revision>
  <cp:lastPrinted>2011-11-22T13:53:30Z</cp:lastPrinted>
  <dcterms:created xsi:type="dcterms:W3CDTF">2008-08-04T15:56:06Z</dcterms:created>
  <dcterms:modified xsi:type="dcterms:W3CDTF">2023-05-12T17:52:55Z</dcterms:modified>
</cp:coreProperties>
</file>