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51"/>
  </p:notesMasterIdLst>
  <p:sldIdLst>
    <p:sldId id="497" r:id="rId2"/>
    <p:sldId id="375" r:id="rId3"/>
    <p:sldId id="380" r:id="rId4"/>
    <p:sldId id="424" r:id="rId5"/>
    <p:sldId id="383" r:id="rId6"/>
    <p:sldId id="426" r:id="rId7"/>
    <p:sldId id="425" r:id="rId8"/>
    <p:sldId id="427" r:id="rId9"/>
    <p:sldId id="458" r:id="rId10"/>
    <p:sldId id="428" r:id="rId11"/>
    <p:sldId id="498" r:id="rId12"/>
    <p:sldId id="385" r:id="rId13"/>
    <p:sldId id="378" r:id="rId14"/>
    <p:sldId id="500" r:id="rId15"/>
    <p:sldId id="444" r:id="rId16"/>
    <p:sldId id="456" r:id="rId17"/>
    <p:sldId id="501" r:id="rId18"/>
    <p:sldId id="487" r:id="rId19"/>
    <p:sldId id="445" r:id="rId20"/>
    <p:sldId id="451" r:id="rId21"/>
    <p:sldId id="449" r:id="rId22"/>
    <p:sldId id="452" r:id="rId23"/>
    <p:sldId id="488" r:id="rId24"/>
    <p:sldId id="502" r:id="rId25"/>
    <p:sldId id="454" r:id="rId26"/>
    <p:sldId id="422" r:id="rId27"/>
    <p:sldId id="447" r:id="rId28"/>
    <p:sldId id="437" r:id="rId29"/>
    <p:sldId id="438" r:id="rId30"/>
    <p:sldId id="504" r:id="rId31"/>
    <p:sldId id="439" r:id="rId32"/>
    <p:sldId id="443" r:id="rId33"/>
    <p:sldId id="505" r:id="rId34"/>
    <p:sldId id="373" r:id="rId35"/>
    <p:sldId id="460" r:id="rId36"/>
    <p:sldId id="461" r:id="rId37"/>
    <p:sldId id="466" r:id="rId38"/>
    <p:sldId id="467" r:id="rId39"/>
    <p:sldId id="468" r:id="rId40"/>
    <p:sldId id="464" r:id="rId41"/>
    <p:sldId id="469" r:id="rId42"/>
    <p:sldId id="470" r:id="rId43"/>
    <p:sldId id="472" r:id="rId44"/>
    <p:sldId id="480" r:id="rId45"/>
    <p:sldId id="475" r:id="rId46"/>
    <p:sldId id="489" r:id="rId47"/>
    <p:sldId id="492" r:id="rId48"/>
    <p:sldId id="477" r:id="rId49"/>
    <p:sldId id="279"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Lee" initials="CL" lastIdx="7" clrIdx="0">
    <p:extLst>
      <p:ext uri="{19B8F6BF-5375-455C-9EA6-DF929625EA0E}">
        <p15:presenceInfo xmlns:p15="http://schemas.microsoft.com/office/powerpoint/2012/main" userId="Christine Lee" providerId="None"/>
      </p:ext>
    </p:extLst>
  </p:cmAuthor>
  <p:cmAuthor id="2" name="Eden Quainton" initials="EQ" lastIdx="1" clrIdx="1">
    <p:extLst>
      <p:ext uri="{19B8F6BF-5375-455C-9EA6-DF929625EA0E}">
        <p15:presenceInfo xmlns:p15="http://schemas.microsoft.com/office/powerpoint/2012/main" userId="Eden Quain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720" autoAdjust="0"/>
  </p:normalViewPr>
  <p:slideViewPr>
    <p:cSldViewPr snapToGrid="0">
      <p:cViewPr varScale="1">
        <p:scale>
          <a:sx n="108" d="100"/>
          <a:sy n="108"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en" userId="11405403-e8ad-43ee-ba4a-c4dbc66bd5ec" providerId="ADAL" clId="{47582A27-F742-47F1-8BFF-A6A9053D0F0B}"/>
    <pc:docChg chg="undo custSel addSld delSld modSld sldOrd">
      <pc:chgData name="Eden" userId="11405403-e8ad-43ee-ba4a-c4dbc66bd5ec" providerId="ADAL" clId="{47582A27-F742-47F1-8BFF-A6A9053D0F0B}" dt="2022-01-02T19:24:26.988" v="22" actId="2696"/>
      <pc:docMkLst>
        <pc:docMk/>
      </pc:docMkLst>
      <pc:sldChg chg="del">
        <pc:chgData name="Eden" userId="11405403-e8ad-43ee-ba4a-c4dbc66bd5ec" providerId="ADAL" clId="{47582A27-F742-47F1-8BFF-A6A9053D0F0B}" dt="2022-01-02T19:22:19.752" v="14" actId="2696"/>
        <pc:sldMkLst>
          <pc:docMk/>
          <pc:sldMk cId="326260185" sldId="418"/>
        </pc:sldMkLst>
      </pc:sldChg>
      <pc:sldChg chg="add del">
        <pc:chgData name="Eden" userId="11405403-e8ad-43ee-ba4a-c4dbc66bd5ec" providerId="ADAL" clId="{47582A27-F742-47F1-8BFF-A6A9053D0F0B}" dt="2022-01-02T19:20:17.867" v="4" actId="2696"/>
        <pc:sldMkLst>
          <pc:docMk/>
          <pc:sldMk cId="2667442258" sldId="430"/>
        </pc:sldMkLst>
      </pc:sldChg>
      <pc:sldChg chg="del">
        <pc:chgData name="Eden" userId="11405403-e8ad-43ee-ba4a-c4dbc66bd5ec" providerId="ADAL" clId="{47582A27-F742-47F1-8BFF-A6A9053D0F0B}" dt="2022-01-02T19:20:29.892" v="7" actId="2696"/>
        <pc:sldMkLst>
          <pc:docMk/>
          <pc:sldMk cId="4043861413" sldId="431"/>
        </pc:sldMkLst>
      </pc:sldChg>
      <pc:sldChg chg="del">
        <pc:chgData name="Eden" userId="11405403-e8ad-43ee-ba4a-c4dbc66bd5ec" providerId="ADAL" clId="{47582A27-F742-47F1-8BFF-A6A9053D0F0B}" dt="2022-01-02T19:20:41.167" v="9" actId="2696"/>
        <pc:sldMkLst>
          <pc:docMk/>
          <pc:sldMk cId="3773970729" sldId="433"/>
        </pc:sldMkLst>
      </pc:sldChg>
      <pc:sldChg chg="del">
        <pc:chgData name="Eden" userId="11405403-e8ad-43ee-ba4a-c4dbc66bd5ec" providerId="ADAL" clId="{47582A27-F742-47F1-8BFF-A6A9053D0F0B}" dt="2022-01-02T19:21:03.150" v="11" actId="2696"/>
        <pc:sldMkLst>
          <pc:docMk/>
          <pc:sldMk cId="1460772497" sldId="436"/>
        </pc:sldMkLst>
      </pc:sldChg>
      <pc:sldChg chg="ord">
        <pc:chgData name="Eden" userId="11405403-e8ad-43ee-ba4a-c4dbc66bd5ec" providerId="ADAL" clId="{47582A27-F742-47F1-8BFF-A6A9053D0F0B}" dt="2022-01-02T19:21:20.233" v="13"/>
        <pc:sldMkLst>
          <pc:docMk/>
          <pc:sldMk cId="397751232" sldId="445"/>
        </pc:sldMkLst>
      </pc:sldChg>
      <pc:sldChg chg="del">
        <pc:chgData name="Eden" userId="11405403-e8ad-43ee-ba4a-c4dbc66bd5ec" providerId="ADAL" clId="{47582A27-F742-47F1-8BFF-A6A9053D0F0B}" dt="2022-01-02T19:23:15.665" v="18" actId="2696"/>
        <pc:sldMkLst>
          <pc:docMk/>
          <pc:sldMk cId="949331308" sldId="457"/>
        </pc:sldMkLst>
      </pc:sldChg>
      <pc:sldChg chg="del">
        <pc:chgData name="Eden" userId="11405403-e8ad-43ee-ba4a-c4dbc66bd5ec" providerId="ADAL" clId="{47582A27-F742-47F1-8BFF-A6A9053D0F0B}" dt="2022-01-02T19:20:23.377" v="5" actId="2696"/>
        <pc:sldMkLst>
          <pc:docMk/>
          <pc:sldMk cId="2671235088" sldId="459"/>
        </pc:sldMkLst>
      </pc:sldChg>
      <pc:sldChg chg="del">
        <pc:chgData name="Eden" userId="11405403-e8ad-43ee-ba4a-c4dbc66bd5ec" providerId="ADAL" clId="{47582A27-F742-47F1-8BFF-A6A9053D0F0B}" dt="2022-01-02T19:23:28.593" v="19" actId="2696"/>
        <pc:sldMkLst>
          <pc:docMk/>
          <pc:sldMk cId="888781051" sldId="463"/>
        </pc:sldMkLst>
      </pc:sldChg>
      <pc:sldChg chg="del">
        <pc:chgData name="Eden" userId="11405403-e8ad-43ee-ba4a-c4dbc66bd5ec" providerId="ADAL" clId="{47582A27-F742-47F1-8BFF-A6A9053D0F0B}" dt="2022-01-02T19:18:26.859" v="0" actId="2696"/>
        <pc:sldMkLst>
          <pc:docMk/>
          <pc:sldMk cId="2784853709" sldId="474"/>
        </pc:sldMkLst>
      </pc:sldChg>
      <pc:sldChg chg="del">
        <pc:chgData name="Eden" userId="11405403-e8ad-43ee-ba4a-c4dbc66bd5ec" providerId="ADAL" clId="{47582A27-F742-47F1-8BFF-A6A9053D0F0B}" dt="2022-01-02T19:24:18.041" v="20" actId="2696"/>
        <pc:sldMkLst>
          <pc:docMk/>
          <pc:sldMk cId="2027429427" sldId="482"/>
        </pc:sldMkLst>
      </pc:sldChg>
      <pc:sldChg chg="del">
        <pc:chgData name="Eden" userId="11405403-e8ad-43ee-ba4a-c4dbc66bd5ec" providerId="ADAL" clId="{47582A27-F742-47F1-8BFF-A6A9053D0F0B}" dt="2022-01-02T19:24:21.705" v="21" actId="2696"/>
        <pc:sldMkLst>
          <pc:docMk/>
          <pc:sldMk cId="1323084390" sldId="483"/>
        </pc:sldMkLst>
      </pc:sldChg>
      <pc:sldChg chg="del">
        <pc:chgData name="Eden" userId="11405403-e8ad-43ee-ba4a-c4dbc66bd5ec" providerId="ADAL" clId="{47582A27-F742-47F1-8BFF-A6A9053D0F0B}" dt="2022-01-02T19:24:26.988" v="22" actId="2696"/>
        <pc:sldMkLst>
          <pc:docMk/>
          <pc:sldMk cId="3852830384" sldId="491"/>
        </pc:sldMkLst>
      </pc:sldChg>
      <pc:sldChg chg="del">
        <pc:chgData name="Eden" userId="11405403-e8ad-43ee-ba4a-c4dbc66bd5ec" providerId="ADAL" clId="{47582A27-F742-47F1-8BFF-A6A9053D0F0B}" dt="2022-01-02T19:22:35.130" v="15" actId="2696"/>
        <pc:sldMkLst>
          <pc:docMk/>
          <pc:sldMk cId="2222545960" sldId="493"/>
        </pc:sldMkLst>
      </pc:sldChg>
      <pc:sldChg chg="del">
        <pc:chgData name="Eden" userId="11405403-e8ad-43ee-ba4a-c4dbc66bd5ec" providerId="ADAL" clId="{47582A27-F742-47F1-8BFF-A6A9053D0F0B}" dt="2022-01-02T19:23:02.811" v="17" actId="2696"/>
        <pc:sldMkLst>
          <pc:docMk/>
          <pc:sldMk cId="1450117981" sldId="495"/>
        </pc:sldMkLst>
      </pc:sldChg>
      <pc:sldChg chg="del">
        <pc:chgData name="Eden" userId="11405403-e8ad-43ee-ba4a-c4dbc66bd5ec" providerId="ADAL" clId="{47582A27-F742-47F1-8BFF-A6A9053D0F0B}" dt="2022-01-02T19:18:31.200" v="1" actId="2696"/>
        <pc:sldMkLst>
          <pc:docMk/>
          <pc:sldMk cId="305951264" sldId="496"/>
        </pc:sldMkLst>
      </pc:sldChg>
      <pc:sldChg chg="del">
        <pc:chgData name="Eden" userId="11405403-e8ad-43ee-ba4a-c4dbc66bd5ec" providerId="ADAL" clId="{47582A27-F742-47F1-8BFF-A6A9053D0F0B}" dt="2022-01-02T19:20:53.881" v="10" actId="2696"/>
        <pc:sldMkLst>
          <pc:docMk/>
          <pc:sldMk cId="1760498559" sldId="499"/>
        </pc:sldMkLst>
      </pc:sldChg>
      <pc:sldChg chg="del">
        <pc:chgData name="Eden" userId="11405403-e8ad-43ee-ba4a-c4dbc66bd5ec" providerId="ADAL" clId="{47582A27-F742-47F1-8BFF-A6A9053D0F0B}" dt="2022-01-02T19:22:56.311" v="16" actId="2696"/>
        <pc:sldMkLst>
          <pc:docMk/>
          <pc:sldMk cId="2228999792" sldId="506"/>
        </pc:sldMkLst>
      </pc:sldChg>
      <pc:sldChg chg="add del">
        <pc:chgData name="Eden" userId="11405403-e8ad-43ee-ba4a-c4dbc66bd5ec" providerId="ADAL" clId="{47582A27-F742-47F1-8BFF-A6A9053D0F0B}" dt="2022-01-02T19:20:34.405" v="8" actId="2696"/>
        <pc:sldMkLst>
          <pc:docMk/>
          <pc:sldMk cId="2975683360" sldId="50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hedgefundlawblog.com/new-york-bitlicense.html" TargetMode="External"/><Relationship Id="rId1" Type="http://schemas.openxmlformats.org/officeDocument/2006/relationships/hyperlink" Target="https://www.capitalfundlaw.com/blog/newyorkbitlicense" TargetMode="Externa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1.png"/><Relationship Id="rId5" Type="http://schemas.openxmlformats.org/officeDocument/2006/relationships/hyperlink" Target="https://www.capitalfundlaw.com/blog/newyorkbitlicense" TargetMode="External"/><Relationship Id="rId10" Type="http://schemas.openxmlformats.org/officeDocument/2006/relationships/hyperlink" Target="https://hedgefundlawblog.com/new-york-bitlicense.html" TargetMode="External"/><Relationship Id="rId4" Type="http://schemas.openxmlformats.org/officeDocument/2006/relationships/image" Target="../media/image20.svg"/><Relationship Id="rId9"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B23D-C405-49EA-A5F2-5F18BCECE4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8E27BD-45E5-4C85-9D74-F7144B223D2B}">
      <dgm:prSet/>
      <dgm:spPr/>
      <dgm:t>
        <a:bodyPr/>
        <a:lstStyle/>
        <a:p>
          <a:r>
            <a:rPr lang="en-US"/>
            <a:t>There are currently over 4,000 different cryptocurrencies in existence. </a:t>
          </a:r>
        </a:p>
      </dgm:t>
    </dgm:pt>
    <dgm:pt modelId="{91869972-E51F-46DF-9E00-6C8D3193C7A4}" type="parTrans" cxnId="{1D0E728D-FE46-44D3-BB96-B4AD3DAFC48B}">
      <dgm:prSet/>
      <dgm:spPr/>
      <dgm:t>
        <a:bodyPr/>
        <a:lstStyle/>
        <a:p>
          <a:endParaRPr lang="en-US"/>
        </a:p>
      </dgm:t>
    </dgm:pt>
    <dgm:pt modelId="{B76B11A7-D21A-4B6F-A310-3383A45A282B}" type="sibTrans" cxnId="{1D0E728D-FE46-44D3-BB96-B4AD3DAFC48B}">
      <dgm:prSet/>
      <dgm:spPr/>
      <dgm:t>
        <a:bodyPr/>
        <a:lstStyle/>
        <a:p>
          <a:endParaRPr lang="en-US"/>
        </a:p>
      </dgm:t>
    </dgm:pt>
    <dgm:pt modelId="{E418DB6E-B237-4771-9A93-E69B5CE66121}">
      <dgm:prSet/>
      <dgm:spPr/>
      <dgm:t>
        <a:bodyPr/>
        <a:lstStyle/>
        <a:p>
          <a:r>
            <a:rPr lang="en-US" dirty="0"/>
            <a:t>The most popular cryptocurrencies include Bitcoin, Ethereum, Bitcoin Cash, Litecoin, DOT, Stellar (Lumens), </a:t>
          </a:r>
          <a:r>
            <a:rPr lang="en-US" dirty="0" err="1"/>
            <a:t>Monero</a:t>
          </a:r>
          <a:r>
            <a:rPr lang="en-US" dirty="0"/>
            <a:t>, Tether, </a:t>
          </a:r>
          <a:r>
            <a:rPr lang="en-US" dirty="0" err="1"/>
            <a:t>Binance</a:t>
          </a:r>
          <a:r>
            <a:rPr lang="en-US" dirty="0"/>
            <a:t>, </a:t>
          </a:r>
          <a:r>
            <a:rPr lang="en-US" dirty="0" err="1"/>
            <a:t>Chainlink</a:t>
          </a:r>
          <a:r>
            <a:rPr lang="en-US" dirty="0"/>
            <a:t>, Ripple (XRP) and Dogecoin.  </a:t>
          </a:r>
        </a:p>
      </dgm:t>
    </dgm:pt>
    <dgm:pt modelId="{78D7178A-4694-44A8-BE3F-5B313A04D189}" type="parTrans" cxnId="{CFA10C39-BA38-4CD3-9470-DAFFBE0667B4}">
      <dgm:prSet/>
      <dgm:spPr/>
      <dgm:t>
        <a:bodyPr/>
        <a:lstStyle/>
        <a:p>
          <a:endParaRPr lang="en-US"/>
        </a:p>
      </dgm:t>
    </dgm:pt>
    <dgm:pt modelId="{3AC2817D-6359-42E2-B8DD-19A4435273A3}" type="sibTrans" cxnId="{CFA10C39-BA38-4CD3-9470-DAFFBE0667B4}">
      <dgm:prSet/>
      <dgm:spPr/>
      <dgm:t>
        <a:bodyPr/>
        <a:lstStyle/>
        <a:p>
          <a:endParaRPr lang="en-US"/>
        </a:p>
      </dgm:t>
    </dgm:pt>
    <dgm:pt modelId="{0B28EE13-E68F-46AF-85FC-3E55144EBBFB}">
      <dgm:prSet/>
      <dgm:spPr/>
      <dgm:t>
        <a:bodyPr/>
        <a:lstStyle/>
        <a:p>
          <a:r>
            <a:rPr lang="en-US"/>
            <a:t>While the underlying legality of many digital assets themselves is widely acknowledged, some crytocurrencies are questionably legal and their inclusion in a fund could create problems. </a:t>
          </a:r>
        </a:p>
      </dgm:t>
    </dgm:pt>
    <dgm:pt modelId="{E5754AB9-06E5-4CCF-9969-BFA26A2AE3FB}" type="parTrans" cxnId="{CF6A60E8-6EA6-41BE-B606-65FD92DC38E8}">
      <dgm:prSet/>
      <dgm:spPr/>
      <dgm:t>
        <a:bodyPr/>
        <a:lstStyle/>
        <a:p>
          <a:endParaRPr lang="en-US"/>
        </a:p>
      </dgm:t>
    </dgm:pt>
    <dgm:pt modelId="{4600FF7D-55B3-450A-A75D-94454664935A}" type="sibTrans" cxnId="{CF6A60E8-6EA6-41BE-B606-65FD92DC38E8}">
      <dgm:prSet/>
      <dgm:spPr/>
      <dgm:t>
        <a:bodyPr/>
        <a:lstStyle/>
        <a:p>
          <a:endParaRPr lang="en-US"/>
        </a:p>
      </dgm:t>
    </dgm:pt>
    <dgm:pt modelId="{C3D86F58-279B-4B45-9580-CF36A1107259}" type="pres">
      <dgm:prSet presAssocID="{63ACB23D-C405-49EA-A5F2-5F18BCECE4A3}" presName="root" presStyleCnt="0">
        <dgm:presLayoutVars>
          <dgm:dir/>
          <dgm:resizeHandles val="exact"/>
        </dgm:presLayoutVars>
      </dgm:prSet>
      <dgm:spPr/>
    </dgm:pt>
    <dgm:pt modelId="{EF795420-15D5-4DF0-9416-6761813F0A09}" type="pres">
      <dgm:prSet presAssocID="{868E27BD-45E5-4C85-9D74-F7144B223D2B}" presName="compNode" presStyleCnt="0"/>
      <dgm:spPr/>
    </dgm:pt>
    <dgm:pt modelId="{4C0BDAE7-9F10-42DC-8D0F-7C7CED5A12B7}" type="pres">
      <dgm:prSet presAssocID="{868E27BD-45E5-4C85-9D74-F7144B223D2B}" presName="bgRect" presStyleLbl="bgShp" presStyleIdx="0" presStyleCnt="3"/>
      <dgm:spPr/>
    </dgm:pt>
    <dgm:pt modelId="{9089860B-5984-4EB9-8129-A228C8115AB7}" type="pres">
      <dgm:prSet presAssocID="{868E27BD-45E5-4C85-9D74-F7144B223D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7EE4AE13-993F-49EC-BFE0-0317883D9238}" type="pres">
      <dgm:prSet presAssocID="{868E27BD-45E5-4C85-9D74-F7144B223D2B}" presName="spaceRect" presStyleCnt="0"/>
      <dgm:spPr/>
    </dgm:pt>
    <dgm:pt modelId="{AB1121FE-A63F-4DF4-9C8C-69C47182573C}" type="pres">
      <dgm:prSet presAssocID="{868E27BD-45E5-4C85-9D74-F7144B223D2B}" presName="parTx" presStyleLbl="revTx" presStyleIdx="0" presStyleCnt="3">
        <dgm:presLayoutVars>
          <dgm:chMax val="0"/>
          <dgm:chPref val="0"/>
        </dgm:presLayoutVars>
      </dgm:prSet>
      <dgm:spPr/>
    </dgm:pt>
    <dgm:pt modelId="{BA5692B0-1312-4DAF-A99E-1E78DF228A07}" type="pres">
      <dgm:prSet presAssocID="{B76B11A7-D21A-4B6F-A310-3383A45A282B}" presName="sibTrans" presStyleCnt="0"/>
      <dgm:spPr/>
    </dgm:pt>
    <dgm:pt modelId="{82668870-BDC5-40E6-A7D0-D64FEA860E56}" type="pres">
      <dgm:prSet presAssocID="{E418DB6E-B237-4771-9A93-E69B5CE66121}" presName="compNode" presStyleCnt="0"/>
      <dgm:spPr/>
    </dgm:pt>
    <dgm:pt modelId="{E106CD4C-382F-4FC6-9CE5-A887C31495F6}" type="pres">
      <dgm:prSet presAssocID="{E418DB6E-B237-4771-9A93-E69B5CE66121}" presName="bgRect" presStyleLbl="bgShp" presStyleIdx="1" presStyleCnt="3"/>
      <dgm:spPr/>
    </dgm:pt>
    <dgm:pt modelId="{B613ADAC-90DC-4584-AC69-FC22EB2E167A}" type="pres">
      <dgm:prSet presAssocID="{E418DB6E-B237-4771-9A93-E69B5CE661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C6316155-7893-4D33-8ECD-BBFC9DDC12D2}" type="pres">
      <dgm:prSet presAssocID="{E418DB6E-B237-4771-9A93-E69B5CE66121}" presName="spaceRect" presStyleCnt="0"/>
      <dgm:spPr/>
    </dgm:pt>
    <dgm:pt modelId="{4A189E74-BE1F-40F4-B1BC-33A93E107020}" type="pres">
      <dgm:prSet presAssocID="{E418DB6E-B237-4771-9A93-E69B5CE66121}" presName="parTx" presStyleLbl="revTx" presStyleIdx="1" presStyleCnt="3">
        <dgm:presLayoutVars>
          <dgm:chMax val="0"/>
          <dgm:chPref val="0"/>
        </dgm:presLayoutVars>
      </dgm:prSet>
      <dgm:spPr/>
    </dgm:pt>
    <dgm:pt modelId="{22130B08-D582-4C66-AF48-001E7F24AFFD}" type="pres">
      <dgm:prSet presAssocID="{3AC2817D-6359-42E2-B8DD-19A4435273A3}" presName="sibTrans" presStyleCnt="0"/>
      <dgm:spPr/>
    </dgm:pt>
    <dgm:pt modelId="{65A50E89-EFD5-4801-A80F-1D80B1A9F594}" type="pres">
      <dgm:prSet presAssocID="{0B28EE13-E68F-46AF-85FC-3E55144EBBFB}" presName="compNode" presStyleCnt="0"/>
      <dgm:spPr/>
    </dgm:pt>
    <dgm:pt modelId="{9F364A47-2A3E-4F7A-8537-200BE7C4B069}" type="pres">
      <dgm:prSet presAssocID="{0B28EE13-E68F-46AF-85FC-3E55144EBBFB}" presName="bgRect" presStyleLbl="bgShp" presStyleIdx="2" presStyleCnt="3"/>
      <dgm:spPr/>
    </dgm:pt>
    <dgm:pt modelId="{68167E0D-EA67-41C9-98AC-5E9C79475F89}" type="pres">
      <dgm:prSet presAssocID="{0B28EE13-E68F-46AF-85FC-3E55144EBB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AC796962-5A9F-4AD5-AAE4-335A67FB0052}" type="pres">
      <dgm:prSet presAssocID="{0B28EE13-E68F-46AF-85FC-3E55144EBBFB}" presName="spaceRect" presStyleCnt="0"/>
      <dgm:spPr/>
    </dgm:pt>
    <dgm:pt modelId="{62B104D6-E349-4801-8C65-8A72358E6B18}" type="pres">
      <dgm:prSet presAssocID="{0B28EE13-E68F-46AF-85FC-3E55144EBBFB}" presName="parTx" presStyleLbl="revTx" presStyleIdx="2" presStyleCnt="3">
        <dgm:presLayoutVars>
          <dgm:chMax val="0"/>
          <dgm:chPref val="0"/>
        </dgm:presLayoutVars>
      </dgm:prSet>
      <dgm:spPr/>
    </dgm:pt>
  </dgm:ptLst>
  <dgm:cxnLst>
    <dgm:cxn modelId="{E415DE25-9AB4-4524-81DD-40F344F8F0BB}" type="presOf" srcId="{E418DB6E-B237-4771-9A93-E69B5CE66121}" destId="{4A189E74-BE1F-40F4-B1BC-33A93E107020}" srcOrd="0" destOrd="0" presId="urn:microsoft.com/office/officeart/2018/2/layout/IconVerticalSolidList"/>
    <dgm:cxn modelId="{CFA10C39-BA38-4CD3-9470-DAFFBE0667B4}" srcId="{63ACB23D-C405-49EA-A5F2-5F18BCECE4A3}" destId="{E418DB6E-B237-4771-9A93-E69B5CE66121}" srcOrd="1" destOrd="0" parTransId="{78D7178A-4694-44A8-BE3F-5B313A04D189}" sibTransId="{3AC2817D-6359-42E2-B8DD-19A4435273A3}"/>
    <dgm:cxn modelId="{499DC03E-D569-472B-B37F-8E7D13E696E2}" type="presOf" srcId="{868E27BD-45E5-4C85-9D74-F7144B223D2B}" destId="{AB1121FE-A63F-4DF4-9C8C-69C47182573C}" srcOrd="0" destOrd="0" presId="urn:microsoft.com/office/officeart/2018/2/layout/IconVerticalSolidList"/>
    <dgm:cxn modelId="{D1DBC77D-71D2-43AB-82C8-3540E4404CDF}" type="presOf" srcId="{0B28EE13-E68F-46AF-85FC-3E55144EBBFB}" destId="{62B104D6-E349-4801-8C65-8A72358E6B18}" srcOrd="0" destOrd="0" presId="urn:microsoft.com/office/officeart/2018/2/layout/IconVerticalSolidList"/>
    <dgm:cxn modelId="{1D0E728D-FE46-44D3-BB96-B4AD3DAFC48B}" srcId="{63ACB23D-C405-49EA-A5F2-5F18BCECE4A3}" destId="{868E27BD-45E5-4C85-9D74-F7144B223D2B}" srcOrd="0" destOrd="0" parTransId="{91869972-E51F-46DF-9E00-6C8D3193C7A4}" sibTransId="{B76B11A7-D21A-4B6F-A310-3383A45A282B}"/>
    <dgm:cxn modelId="{5A5C4AC1-1B95-475D-A4DC-A29119254B01}" type="presOf" srcId="{63ACB23D-C405-49EA-A5F2-5F18BCECE4A3}" destId="{C3D86F58-279B-4B45-9580-CF36A1107259}" srcOrd="0" destOrd="0" presId="urn:microsoft.com/office/officeart/2018/2/layout/IconVerticalSolidList"/>
    <dgm:cxn modelId="{CF6A60E8-6EA6-41BE-B606-65FD92DC38E8}" srcId="{63ACB23D-C405-49EA-A5F2-5F18BCECE4A3}" destId="{0B28EE13-E68F-46AF-85FC-3E55144EBBFB}" srcOrd="2" destOrd="0" parTransId="{E5754AB9-06E5-4CCF-9969-BFA26A2AE3FB}" sibTransId="{4600FF7D-55B3-450A-A75D-94454664935A}"/>
    <dgm:cxn modelId="{EBF01CD5-3ED1-4C27-B105-19E61B17C33D}" type="presParOf" srcId="{C3D86F58-279B-4B45-9580-CF36A1107259}" destId="{EF795420-15D5-4DF0-9416-6761813F0A09}" srcOrd="0" destOrd="0" presId="urn:microsoft.com/office/officeart/2018/2/layout/IconVerticalSolidList"/>
    <dgm:cxn modelId="{9F89D50F-9CDA-4B16-A25F-FDDEDA456CD3}" type="presParOf" srcId="{EF795420-15D5-4DF0-9416-6761813F0A09}" destId="{4C0BDAE7-9F10-42DC-8D0F-7C7CED5A12B7}" srcOrd="0" destOrd="0" presId="urn:microsoft.com/office/officeart/2018/2/layout/IconVerticalSolidList"/>
    <dgm:cxn modelId="{B3F2E976-9F52-4F55-B8DE-83D4795F6FA5}" type="presParOf" srcId="{EF795420-15D5-4DF0-9416-6761813F0A09}" destId="{9089860B-5984-4EB9-8129-A228C8115AB7}" srcOrd="1" destOrd="0" presId="urn:microsoft.com/office/officeart/2018/2/layout/IconVerticalSolidList"/>
    <dgm:cxn modelId="{95302372-FE61-42DC-87FF-C53292579D60}" type="presParOf" srcId="{EF795420-15D5-4DF0-9416-6761813F0A09}" destId="{7EE4AE13-993F-49EC-BFE0-0317883D9238}" srcOrd="2" destOrd="0" presId="urn:microsoft.com/office/officeart/2018/2/layout/IconVerticalSolidList"/>
    <dgm:cxn modelId="{E99B9863-6BAF-4E23-B055-A5E5902301AC}" type="presParOf" srcId="{EF795420-15D5-4DF0-9416-6761813F0A09}" destId="{AB1121FE-A63F-4DF4-9C8C-69C47182573C}" srcOrd="3" destOrd="0" presId="urn:microsoft.com/office/officeart/2018/2/layout/IconVerticalSolidList"/>
    <dgm:cxn modelId="{86CDAA8E-960C-4977-9D7F-3D4F65533D8E}" type="presParOf" srcId="{C3D86F58-279B-4B45-9580-CF36A1107259}" destId="{BA5692B0-1312-4DAF-A99E-1E78DF228A07}" srcOrd="1" destOrd="0" presId="urn:microsoft.com/office/officeart/2018/2/layout/IconVerticalSolidList"/>
    <dgm:cxn modelId="{AC2ED1AC-0E53-424F-9924-0C99C949A6D0}" type="presParOf" srcId="{C3D86F58-279B-4B45-9580-CF36A1107259}" destId="{82668870-BDC5-40E6-A7D0-D64FEA860E56}" srcOrd="2" destOrd="0" presId="urn:microsoft.com/office/officeart/2018/2/layout/IconVerticalSolidList"/>
    <dgm:cxn modelId="{0FF9C04F-1151-47FE-A96A-98B078791E23}" type="presParOf" srcId="{82668870-BDC5-40E6-A7D0-D64FEA860E56}" destId="{E106CD4C-382F-4FC6-9CE5-A887C31495F6}" srcOrd="0" destOrd="0" presId="urn:microsoft.com/office/officeart/2018/2/layout/IconVerticalSolidList"/>
    <dgm:cxn modelId="{103B08D2-228D-42BA-ADDB-A0EEB295CE02}" type="presParOf" srcId="{82668870-BDC5-40E6-A7D0-D64FEA860E56}" destId="{B613ADAC-90DC-4584-AC69-FC22EB2E167A}" srcOrd="1" destOrd="0" presId="urn:microsoft.com/office/officeart/2018/2/layout/IconVerticalSolidList"/>
    <dgm:cxn modelId="{6474B4C3-9E0B-4717-BD3E-7EC384A69363}" type="presParOf" srcId="{82668870-BDC5-40E6-A7D0-D64FEA860E56}" destId="{C6316155-7893-4D33-8ECD-BBFC9DDC12D2}" srcOrd="2" destOrd="0" presId="urn:microsoft.com/office/officeart/2018/2/layout/IconVerticalSolidList"/>
    <dgm:cxn modelId="{5F19EC0A-F96B-4545-A5FA-0F0493F052A7}" type="presParOf" srcId="{82668870-BDC5-40E6-A7D0-D64FEA860E56}" destId="{4A189E74-BE1F-40F4-B1BC-33A93E107020}" srcOrd="3" destOrd="0" presId="urn:microsoft.com/office/officeart/2018/2/layout/IconVerticalSolidList"/>
    <dgm:cxn modelId="{22400ED3-32FC-43A6-A077-3FD347CCED94}" type="presParOf" srcId="{C3D86F58-279B-4B45-9580-CF36A1107259}" destId="{22130B08-D582-4C66-AF48-001E7F24AFFD}" srcOrd="3" destOrd="0" presId="urn:microsoft.com/office/officeart/2018/2/layout/IconVerticalSolidList"/>
    <dgm:cxn modelId="{1D9EA104-A289-4F81-8796-E24A9082DB05}" type="presParOf" srcId="{C3D86F58-279B-4B45-9580-CF36A1107259}" destId="{65A50E89-EFD5-4801-A80F-1D80B1A9F594}" srcOrd="4" destOrd="0" presId="urn:microsoft.com/office/officeart/2018/2/layout/IconVerticalSolidList"/>
    <dgm:cxn modelId="{8743FC2F-2A98-45FC-9473-4A52977F9E20}" type="presParOf" srcId="{65A50E89-EFD5-4801-A80F-1D80B1A9F594}" destId="{9F364A47-2A3E-4F7A-8537-200BE7C4B069}" srcOrd="0" destOrd="0" presId="urn:microsoft.com/office/officeart/2018/2/layout/IconVerticalSolidList"/>
    <dgm:cxn modelId="{5FB1DB1E-F53D-4509-B322-95FFE785B020}" type="presParOf" srcId="{65A50E89-EFD5-4801-A80F-1D80B1A9F594}" destId="{68167E0D-EA67-41C9-98AC-5E9C79475F89}" srcOrd="1" destOrd="0" presId="urn:microsoft.com/office/officeart/2018/2/layout/IconVerticalSolidList"/>
    <dgm:cxn modelId="{1B4B39F8-8B8F-43DE-B7BB-E3BA815A77C5}" type="presParOf" srcId="{65A50E89-EFD5-4801-A80F-1D80B1A9F594}" destId="{AC796962-5A9F-4AD5-AAE4-335A67FB0052}" srcOrd="2" destOrd="0" presId="urn:microsoft.com/office/officeart/2018/2/layout/IconVerticalSolidList"/>
    <dgm:cxn modelId="{B08F727C-0FA1-4719-80BE-5006ECA6B592}" type="presParOf" srcId="{65A50E89-EFD5-4801-A80F-1D80B1A9F594}" destId="{62B104D6-E349-4801-8C65-8A72358E6B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578CD-04A6-47CD-A184-0A1875F37CD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66782B6-016D-4226-A819-25E1438598B2}">
      <dgm:prSet/>
      <dgm:spPr/>
      <dgm:t>
        <a:bodyPr/>
        <a:lstStyle/>
        <a:p>
          <a:r>
            <a:rPr lang="en-US" dirty="0"/>
            <a:t>There is a lot of talk about “blockchains” and the cryptography of cryptocurrencies, but it is important to understand that all blockchain cryptocurrencies work off of a “distributed ledger.”</a:t>
          </a:r>
        </a:p>
      </dgm:t>
    </dgm:pt>
    <dgm:pt modelId="{77E03AFE-A57A-4CC8-A772-5A5FA39CF752}" type="parTrans" cxnId="{C62F6F96-509B-49C3-8EC9-52DB81E8F9FE}">
      <dgm:prSet/>
      <dgm:spPr/>
      <dgm:t>
        <a:bodyPr/>
        <a:lstStyle/>
        <a:p>
          <a:endParaRPr lang="en-US"/>
        </a:p>
      </dgm:t>
    </dgm:pt>
    <dgm:pt modelId="{EC1FC23E-9E36-42F8-8B33-4978F7C1246C}" type="sibTrans" cxnId="{C62F6F96-509B-49C3-8EC9-52DB81E8F9FE}">
      <dgm:prSet/>
      <dgm:spPr/>
      <dgm:t>
        <a:bodyPr/>
        <a:lstStyle/>
        <a:p>
          <a:endParaRPr lang="en-US"/>
        </a:p>
      </dgm:t>
    </dgm:pt>
    <dgm:pt modelId="{B8077C91-2C46-422D-B426-AE851CCC3DC5}">
      <dgm:prSet/>
      <dgm:spPr/>
      <dgm:t>
        <a:bodyPr/>
        <a:lstStyle/>
        <a:p>
          <a:r>
            <a:rPr lang="en-US" dirty="0"/>
            <a:t>A distributed ledger is a log of transactions stored on multiple computers. In Bitcoin, these computers are called nodes. The nodes all work together to update and store the ledger with all the transactions that take place.</a:t>
          </a:r>
        </a:p>
      </dgm:t>
    </dgm:pt>
    <dgm:pt modelId="{CE4C1AFC-CA59-430E-B6E0-2F9015712AEA}" type="parTrans" cxnId="{8664ECA0-51AF-40B5-A73B-005DBDF858E7}">
      <dgm:prSet/>
      <dgm:spPr/>
      <dgm:t>
        <a:bodyPr/>
        <a:lstStyle/>
        <a:p>
          <a:endParaRPr lang="en-US"/>
        </a:p>
      </dgm:t>
    </dgm:pt>
    <dgm:pt modelId="{5616B884-CA3B-464B-971B-4EC91CF690EE}" type="sibTrans" cxnId="{8664ECA0-51AF-40B5-A73B-005DBDF858E7}">
      <dgm:prSet/>
      <dgm:spPr/>
      <dgm:t>
        <a:bodyPr/>
        <a:lstStyle/>
        <a:p>
          <a:endParaRPr lang="en-US"/>
        </a:p>
      </dgm:t>
    </dgm:pt>
    <dgm:pt modelId="{38EA32FE-1C60-44A8-8630-F85CE039363D}">
      <dgm:prSet/>
      <dgm:spPr/>
      <dgm:t>
        <a:bodyPr/>
        <a:lstStyle/>
        <a:p>
          <a:r>
            <a:rPr lang="en-US"/>
            <a:t>A somewhat helpful analogy is the difference between a Google Doc versus a Microsoft Word document. If many people are working on an MS Word document, you end up needing one person to keep a “master” copy to control who’s updating what.  With a Google doc, many people can work on the same document while Google updates the document for all users.</a:t>
          </a:r>
        </a:p>
      </dgm:t>
    </dgm:pt>
    <dgm:pt modelId="{F56F7815-1244-4121-A681-3B21C1E58FC6}" type="parTrans" cxnId="{48534E9C-D0A3-4FAD-9968-3F96CD4AC769}">
      <dgm:prSet/>
      <dgm:spPr/>
      <dgm:t>
        <a:bodyPr/>
        <a:lstStyle/>
        <a:p>
          <a:endParaRPr lang="en-US"/>
        </a:p>
      </dgm:t>
    </dgm:pt>
    <dgm:pt modelId="{84F80BE4-0290-4107-974C-BA127FB3E3F4}" type="sibTrans" cxnId="{48534E9C-D0A3-4FAD-9968-3F96CD4AC769}">
      <dgm:prSet/>
      <dgm:spPr/>
      <dgm:t>
        <a:bodyPr/>
        <a:lstStyle/>
        <a:p>
          <a:endParaRPr lang="en-US"/>
        </a:p>
      </dgm:t>
    </dgm:pt>
    <dgm:pt modelId="{5A46D740-FBE4-4B89-9816-E7A01FE5DE1F}">
      <dgm:prSet/>
      <dgm:spPr/>
      <dgm:t>
        <a:bodyPr/>
        <a:lstStyle/>
        <a:p>
          <a:r>
            <a:rPr lang="en-US" dirty="0"/>
            <a:t>But Google Docs are stored on “central” servers maintained by Google.</a:t>
          </a:r>
        </a:p>
      </dgm:t>
    </dgm:pt>
    <dgm:pt modelId="{113B91C3-CE36-4208-83C6-43BBEB4D7152}" type="parTrans" cxnId="{4BC23FE8-9723-43F1-A9CB-D2266D562E52}">
      <dgm:prSet/>
      <dgm:spPr/>
      <dgm:t>
        <a:bodyPr/>
        <a:lstStyle/>
        <a:p>
          <a:endParaRPr lang="en-US"/>
        </a:p>
      </dgm:t>
    </dgm:pt>
    <dgm:pt modelId="{26632B4F-D9F5-4241-A9A1-A4631D3CCCD1}" type="sibTrans" cxnId="{4BC23FE8-9723-43F1-A9CB-D2266D562E52}">
      <dgm:prSet/>
      <dgm:spPr/>
      <dgm:t>
        <a:bodyPr/>
        <a:lstStyle/>
        <a:p>
          <a:endParaRPr lang="en-US"/>
        </a:p>
      </dgm:t>
    </dgm:pt>
    <dgm:pt modelId="{6744792E-AE9E-4BF2-8E60-FA9EB21D513C}">
      <dgm:prSet/>
      <dgm:spPr/>
      <dgm:t>
        <a:bodyPr/>
        <a:lstStyle/>
        <a:p>
          <a:r>
            <a:rPr lang="en-US" dirty="0"/>
            <a:t>In a distributed ledger, copies of the document – the ledger – are kept on completely independent powerful computers called nodes. Each node stores a copy of the ledger; a change made in a copy anywhere updates the ledger everywhere.</a:t>
          </a:r>
        </a:p>
      </dgm:t>
    </dgm:pt>
    <dgm:pt modelId="{65EEAFFC-508C-4A0E-9F60-D0FAC7AB63CE}" type="parTrans" cxnId="{AD2EDC38-21AF-411E-B7C2-FAC6AFDCDA4B}">
      <dgm:prSet/>
      <dgm:spPr/>
      <dgm:t>
        <a:bodyPr/>
        <a:lstStyle/>
        <a:p>
          <a:endParaRPr lang="en-US"/>
        </a:p>
      </dgm:t>
    </dgm:pt>
    <dgm:pt modelId="{D91530A2-65E6-4180-AC15-F8C7D5F7B82B}" type="sibTrans" cxnId="{AD2EDC38-21AF-411E-B7C2-FAC6AFDCDA4B}">
      <dgm:prSet/>
      <dgm:spPr/>
      <dgm:t>
        <a:bodyPr/>
        <a:lstStyle/>
        <a:p>
          <a:endParaRPr lang="en-US"/>
        </a:p>
      </dgm:t>
    </dgm:pt>
    <dgm:pt modelId="{31A42961-5CC0-426A-9050-FF27DA0D3F88}">
      <dgm:prSet/>
      <dgm:spPr/>
      <dgm:t>
        <a:bodyPr/>
        <a:lstStyle/>
        <a:p>
          <a:r>
            <a:rPr lang="en-US"/>
            <a:t>A “blockchain” is a kind of distributed ledger.</a:t>
          </a:r>
        </a:p>
      </dgm:t>
    </dgm:pt>
    <dgm:pt modelId="{465E1EC1-0FE2-4BB0-9B25-DC5ECD360507}" type="parTrans" cxnId="{34783876-9D44-45BB-8329-CC95BC3C59EB}">
      <dgm:prSet/>
      <dgm:spPr/>
      <dgm:t>
        <a:bodyPr/>
        <a:lstStyle/>
        <a:p>
          <a:endParaRPr lang="en-US"/>
        </a:p>
      </dgm:t>
    </dgm:pt>
    <dgm:pt modelId="{627DE04D-1037-4ED0-A00C-A8FEFEB189AB}" type="sibTrans" cxnId="{34783876-9D44-45BB-8329-CC95BC3C59EB}">
      <dgm:prSet/>
      <dgm:spPr/>
      <dgm:t>
        <a:bodyPr/>
        <a:lstStyle/>
        <a:p>
          <a:endParaRPr lang="en-US"/>
        </a:p>
      </dgm:t>
    </dgm:pt>
    <dgm:pt modelId="{053FD860-E9C2-4674-8246-BA0BDA5EB8DB}" type="pres">
      <dgm:prSet presAssocID="{80E578CD-04A6-47CD-A184-0A1875F37CD2}" presName="diagram" presStyleCnt="0">
        <dgm:presLayoutVars>
          <dgm:dir/>
          <dgm:resizeHandles val="exact"/>
        </dgm:presLayoutVars>
      </dgm:prSet>
      <dgm:spPr/>
    </dgm:pt>
    <dgm:pt modelId="{197F9DB9-94C5-40A5-9257-E9ADAE4B6122}" type="pres">
      <dgm:prSet presAssocID="{966782B6-016D-4226-A819-25E1438598B2}" presName="node" presStyleLbl="node1" presStyleIdx="0" presStyleCnt="6">
        <dgm:presLayoutVars>
          <dgm:bulletEnabled val="1"/>
        </dgm:presLayoutVars>
      </dgm:prSet>
      <dgm:spPr/>
    </dgm:pt>
    <dgm:pt modelId="{19EEF285-EFF1-4256-98ED-48FC81FDE4B8}" type="pres">
      <dgm:prSet presAssocID="{EC1FC23E-9E36-42F8-8B33-4978F7C1246C}" presName="sibTrans" presStyleCnt="0"/>
      <dgm:spPr/>
    </dgm:pt>
    <dgm:pt modelId="{39CBFA26-9C22-4876-9591-7C6C44E5A273}" type="pres">
      <dgm:prSet presAssocID="{B8077C91-2C46-422D-B426-AE851CCC3DC5}" presName="node" presStyleLbl="node1" presStyleIdx="1" presStyleCnt="6">
        <dgm:presLayoutVars>
          <dgm:bulletEnabled val="1"/>
        </dgm:presLayoutVars>
      </dgm:prSet>
      <dgm:spPr/>
    </dgm:pt>
    <dgm:pt modelId="{E24DF7D0-75B4-4DA6-BFAD-5949D6A00B6E}" type="pres">
      <dgm:prSet presAssocID="{5616B884-CA3B-464B-971B-4EC91CF690EE}" presName="sibTrans" presStyleCnt="0"/>
      <dgm:spPr/>
    </dgm:pt>
    <dgm:pt modelId="{8623CCE3-251F-42A1-962C-E704AB502EED}" type="pres">
      <dgm:prSet presAssocID="{38EA32FE-1C60-44A8-8630-F85CE039363D}" presName="node" presStyleLbl="node1" presStyleIdx="2" presStyleCnt="6">
        <dgm:presLayoutVars>
          <dgm:bulletEnabled val="1"/>
        </dgm:presLayoutVars>
      </dgm:prSet>
      <dgm:spPr/>
    </dgm:pt>
    <dgm:pt modelId="{1A518ADB-BC99-47D8-877A-18AC59F8C78D}" type="pres">
      <dgm:prSet presAssocID="{84F80BE4-0290-4107-974C-BA127FB3E3F4}" presName="sibTrans" presStyleCnt="0"/>
      <dgm:spPr/>
    </dgm:pt>
    <dgm:pt modelId="{6388D06C-504F-4443-8B57-EDC3D9F9D146}" type="pres">
      <dgm:prSet presAssocID="{5A46D740-FBE4-4B89-9816-E7A01FE5DE1F}" presName="node" presStyleLbl="node1" presStyleIdx="3" presStyleCnt="6">
        <dgm:presLayoutVars>
          <dgm:bulletEnabled val="1"/>
        </dgm:presLayoutVars>
      </dgm:prSet>
      <dgm:spPr/>
    </dgm:pt>
    <dgm:pt modelId="{6F63A700-FBF6-4A54-B424-FE5F21BD62F4}" type="pres">
      <dgm:prSet presAssocID="{26632B4F-D9F5-4241-A9A1-A4631D3CCCD1}" presName="sibTrans" presStyleCnt="0"/>
      <dgm:spPr/>
    </dgm:pt>
    <dgm:pt modelId="{185400BE-DC13-4A05-8FF1-DF195A4C1E83}" type="pres">
      <dgm:prSet presAssocID="{6744792E-AE9E-4BF2-8E60-FA9EB21D513C}" presName="node" presStyleLbl="node1" presStyleIdx="4" presStyleCnt="6">
        <dgm:presLayoutVars>
          <dgm:bulletEnabled val="1"/>
        </dgm:presLayoutVars>
      </dgm:prSet>
      <dgm:spPr/>
    </dgm:pt>
    <dgm:pt modelId="{E59DF30D-F635-4160-AFFB-10969899EA0B}" type="pres">
      <dgm:prSet presAssocID="{D91530A2-65E6-4180-AC15-F8C7D5F7B82B}" presName="sibTrans" presStyleCnt="0"/>
      <dgm:spPr/>
    </dgm:pt>
    <dgm:pt modelId="{16DA5015-26A7-4914-AA69-75EAF7698E7F}" type="pres">
      <dgm:prSet presAssocID="{31A42961-5CC0-426A-9050-FF27DA0D3F88}" presName="node" presStyleLbl="node1" presStyleIdx="5" presStyleCnt="6">
        <dgm:presLayoutVars>
          <dgm:bulletEnabled val="1"/>
        </dgm:presLayoutVars>
      </dgm:prSet>
      <dgm:spPr/>
    </dgm:pt>
  </dgm:ptLst>
  <dgm:cxnLst>
    <dgm:cxn modelId="{B9099A30-550F-42E9-A81C-B16174AC7A31}" type="presOf" srcId="{966782B6-016D-4226-A819-25E1438598B2}" destId="{197F9DB9-94C5-40A5-9257-E9ADAE4B6122}" srcOrd="0" destOrd="0" presId="urn:microsoft.com/office/officeart/2005/8/layout/default"/>
    <dgm:cxn modelId="{AD2EDC38-21AF-411E-B7C2-FAC6AFDCDA4B}" srcId="{80E578CD-04A6-47CD-A184-0A1875F37CD2}" destId="{6744792E-AE9E-4BF2-8E60-FA9EB21D513C}" srcOrd="4" destOrd="0" parTransId="{65EEAFFC-508C-4A0E-9F60-D0FAC7AB63CE}" sibTransId="{D91530A2-65E6-4180-AC15-F8C7D5F7B82B}"/>
    <dgm:cxn modelId="{F5A30B5E-A683-4ED6-9758-2F52CB38AAD3}" type="presOf" srcId="{31A42961-5CC0-426A-9050-FF27DA0D3F88}" destId="{16DA5015-26A7-4914-AA69-75EAF7698E7F}" srcOrd="0" destOrd="0" presId="urn:microsoft.com/office/officeart/2005/8/layout/default"/>
    <dgm:cxn modelId="{2E8FA944-F89E-4FAC-89E8-3087ABC1214B}" type="presOf" srcId="{B8077C91-2C46-422D-B426-AE851CCC3DC5}" destId="{39CBFA26-9C22-4876-9591-7C6C44E5A273}" srcOrd="0" destOrd="0" presId="urn:microsoft.com/office/officeart/2005/8/layout/default"/>
    <dgm:cxn modelId="{B676116B-CF8B-4798-9DFB-C17612AB1C49}" type="presOf" srcId="{38EA32FE-1C60-44A8-8630-F85CE039363D}" destId="{8623CCE3-251F-42A1-962C-E704AB502EED}" srcOrd="0" destOrd="0" presId="urn:microsoft.com/office/officeart/2005/8/layout/default"/>
    <dgm:cxn modelId="{08744C73-D578-4FBF-B5A0-F042D4813D8E}" type="presOf" srcId="{80E578CD-04A6-47CD-A184-0A1875F37CD2}" destId="{053FD860-E9C2-4674-8246-BA0BDA5EB8DB}" srcOrd="0" destOrd="0" presId="urn:microsoft.com/office/officeart/2005/8/layout/default"/>
    <dgm:cxn modelId="{34783876-9D44-45BB-8329-CC95BC3C59EB}" srcId="{80E578CD-04A6-47CD-A184-0A1875F37CD2}" destId="{31A42961-5CC0-426A-9050-FF27DA0D3F88}" srcOrd="5" destOrd="0" parTransId="{465E1EC1-0FE2-4BB0-9B25-DC5ECD360507}" sibTransId="{627DE04D-1037-4ED0-A00C-A8FEFEB189AB}"/>
    <dgm:cxn modelId="{14C8868B-435A-4A23-9FD5-B175231D44BF}" type="presOf" srcId="{6744792E-AE9E-4BF2-8E60-FA9EB21D513C}" destId="{185400BE-DC13-4A05-8FF1-DF195A4C1E83}" srcOrd="0" destOrd="0" presId="urn:microsoft.com/office/officeart/2005/8/layout/default"/>
    <dgm:cxn modelId="{C62F6F96-509B-49C3-8EC9-52DB81E8F9FE}" srcId="{80E578CD-04A6-47CD-A184-0A1875F37CD2}" destId="{966782B6-016D-4226-A819-25E1438598B2}" srcOrd="0" destOrd="0" parTransId="{77E03AFE-A57A-4CC8-A772-5A5FA39CF752}" sibTransId="{EC1FC23E-9E36-42F8-8B33-4978F7C1246C}"/>
    <dgm:cxn modelId="{48534E9C-D0A3-4FAD-9968-3F96CD4AC769}" srcId="{80E578CD-04A6-47CD-A184-0A1875F37CD2}" destId="{38EA32FE-1C60-44A8-8630-F85CE039363D}" srcOrd="2" destOrd="0" parTransId="{F56F7815-1244-4121-A681-3B21C1E58FC6}" sibTransId="{84F80BE4-0290-4107-974C-BA127FB3E3F4}"/>
    <dgm:cxn modelId="{8664ECA0-51AF-40B5-A73B-005DBDF858E7}" srcId="{80E578CD-04A6-47CD-A184-0A1875F37CD2}" destId="{B8077C91-2C46-422D-B426-AE851CCC3DC5}" srcOrd="1" destOrd="0" parTransId="{CE4C1AFC-CA59-430E-B6E0-2F9015712AEA}" sibTransId="{5616B884-CA3B-464B-971B-4EC91CF690EE}"/>
    <dgm:cxn modelId="{4CD6AAAF-AED6-427A-88E8-BDA5A8BF1E89}" type="presOf" srcId="{5A46D740-FBE4-4B89-9816-E7A01FE5DE1F}" destId="{6388D06C-504F-4443-8B57-EDC3D9F9D146}" srcOrd="0" destOrd="0" presId="urn:microsoft.com/office/officeart/2005/8/layout/default"/>
    <dgm:cxn modelId="{4BC23FE8-9723-43F1-A9CB-D2266D562E52}" srcId="{80E578CD-04A6-47CD-A184-0A1875F37CD2}" destId="{5A46D740-FBE4-4B89-9816-E7A01FE5DE1F}" srcOrd="3" destOrd="0" parTransId="{113B91C3-CE36-4208-83C6-43BBEB4D7152}" sibTransId="{26632B4F-D9F5-4241-A9A1-A4631D3CCCD1}"/>
    <dgm:cxn modelId="{6723685B-0D63-4586-9EB8-C5E136F17007}" type="presParOf" srcId="{053FD860-E9C2-4674-8246-BA0BDA5EB8DB}" destId="{197F9DB9-94C5-40A5-9257-E9ADAE4B6122}" srcOrd="0" destOrd="0" presId="urn:microsoft.com/office/officeart/2005/8/layout/default"/>
    <dgm:cxn modelId="{9E7EEAF7-4E0D-4A4D-A94D-D80E33A72823}" type="presParOf" srcId="{053FD860-E9C2-4674-8246-BA0BDA5EB8DB}" destId="{19EEF285-EFF1-4256-98ED-48FC81FDE4B8}" srcOrd="1" destOrd="0" presId="urn:microsoft.com/office/officeart/2005/8/layout/default"/>
    <dgm:cxn modelId="{F289EE21-6B59-4A74-9D1A-2BD4A2D91E7F}" type="presParOf" srcId="{053FD860-E9C2-4674-8246-BA0BDA5EB8DB}" destId="{39CBFA26-9C22-4876-9591-7C6C44E5A273}" srcOrd="2" destOrd="0" presId="urn:microsoft.com/office/officeart/2005/8/layout/default"/>
    <dgm:cxn modelId="{4E97294D-C254-4052-A909-A5D3D1525672}" type="presParOf" srcId="{053FD860-E9C2-4674-8246-BA0BDA5EB8DB}" destId="{E24DF7D0-75B4-4DA6-BFAD-5949D6A00B6E}" srcOrd="3" destOrd="0" presId="urn:microsoft.com/office/officeart/2005/8/layout/default"/>
    <dgm:cxn modelId="{017AD07F-05DE-4AD4-B812-8DCC30D08128}" type="presParOf" srcId="{053FD860-E9C2-4674-8246-BA0BDA5EB8DB}" destId="{8623CCE3-251F-42A1-962C-E704AB502EED}" srcOrd="4" destOrd="0" presId="urn:microsoft.com/office/officeart/2005/8/layout/default"/>
    <dgm:cxn modelId="{AB185FD7-0DF5-4DC8-A7B4-8AE0CA5CA98F}" type="presParOf" srcId="{053FD860-E9C2-4674-8246-BA0BDA5EB8DB}" destId="{1A518ADB-BC99-47D8-877A-18AC59F8C78D}" srcOrd="5" destOrd="0" presId="urn:microsoft.com/office/officeart/2005/8/layout/default"/>
    <dgm:cxn modelId="{43DC09BA-E833-47C2-BDC5-F4A2BD631AA7}" type="presParOf" srcId="{053FD860-E9C2-4674-8246-BA0BDA5EB8DB}" destId="{6388D06C-504F-4443-8B57-EDC3D9F9D146}" srcOrd="6" destOrd="0" presId="urn:microsoft.com/office/officeart/2005/8/layout/default"/>
    <dgm:cxn modelId="{5EF6B955-CCB0-4D58-8FBF-FDD416B0F75C}" type="presParOf" srcId="{053FD860-E9C2-4674-8246-BA0BDA5EB8DB}" destId="{6F63A700-FBF6-4A54-B424-FE5F21BD62F4}" srcOrd="7" destOrd="0" presId="urn:microsoft.com/office/officeart/2005/8/layout/default"/>
    <dgm:cxn modelId="{E8A1C873-A2C8-4928-BE31-93476C31C8AF}" type="presParOf" srcId="{053FD860-E9C2-4674-8246-BA0BDA5EB8DB}" destId="{185400BE-DC13-4A05-8FF1-DF195A4C1E83}" srcOrd="8" destOrd="0" presId="urn:microsoft.com/office/officeart/2005/8/layout/default"/>
    <dgm:cxn modelId="{C078C525-B9DC-4F6E-B7E8-C62FB3D7559F}" type="presParOf" srcId="{053FD860-E9C2-4674-8246-BA0BDA5EB8DB}" destId="{E59DF30D-F635-4160-AFFB-10969899EA0B}" srcOrd="9" destOrd="0" presId="urn:microsoft.com/office/officeart/2005/8/layout/default"/>
    <dgm:cxn modelId="{1C145A3B-2DB8-4A29-9C8C-0C4A9EFCF171}" type="presParOf" srcId="{053FD860-E9C2-4674-8246-BA0BDA5EB8DB}" destId="{16DA5015-26A7-4914-AA69-75EAF7698E7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EA860-EE9E-4469-AA2A-8477571A829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9878C4B-4AAB-4619-848E-85EA643BC0D3}">
      <dgm:prSet/>
      <dgm:spPr/>
      <dgm:t>
        <a:bodyPr/>
        <a:lstStyle/>
        <a:p>
          <a:r>
            <a:rPr lang="en-US" b="1" i="1"/>
            <a:t>Yes: Plain text</a:t>
          </a:r>
          <a:endParaRPr lang="en-US"/>
        </a:p>
      </dgm:t>
    </dgm:pt>
    <dgm:pt modelId="{3D52BB0D-9FE9-4990-AB52-3A21ED474635}" type="parTrans" cxnId="{EB5327FF-86C8-4B08-9D6B-067778CBF719}">
      <dgm:prSet/>
      <dgm:spPr/>
      <dgm:t>
        <a:bodyPr/>
        <a:lstStyle/>
        <a:p>
          <a:endParaRPr lang="en-US"/>
        </a:p>
      </dgm:t>
    </dgm:pt>
    <dgm:pt modelId="{051F0796-C712-4226-97BA-7562F183ADD8}" type="sibTrans" cxnId="{EB5327FF-86C8-4B08-9D6B-067778CBF719}">
      <dgm:prSet/>
      <dgm:spPr/>
      <dgm:t>
        <a:bodyPr/>
        <a:lstStyle/>
        <a:p>
          <a:endParaRPr lang="en-US"/>
        </a:p>
      </dgm:t>
    </dgm:pt>
    <dgm:pt modelId="{DAEC95C7-A7AE-47BD-AC2B-B34AC1EAA2D0}">
      <dgm:prSet/>
      <dgm:spPr/>
      <dgm:t>
        <a:bodyPr/>
        <a:lstStyle/>
        <a:p>
          <a:r>
            <a:rPr lang="en-US"/>
            <a:t>For New York fund managers, you are required to be licensed if you are maintaining custody or control on behalf of others. As a fund manager, you typically have ultimate discretionary authority over decisions made on behalf of the fund and its investors, control over the trades conducted, as well as ultimate control and custody of the assets and investors’ capital within the fund. </a:t>
          </a:r>
          <a:r>
            <a:rPr lang="en-US" i="1"/>
            <a:t>See </a:t>
          </a:r>
          <a:r>
            <a:rPr lang="en-US" u="sng">
              <a:hlinkClick xmlns:r="http://schemas.openxmlformats.org/officeDocument/2006/relationships" r:id="rId1"/>
            </a:rPr>
            <a:t>https://www.capitalfundlaw.com/blog/newyorkbitlicense</a:t>
          </a:r>
          <a:endParaRPr lang="en-US"/>
        </a:p>
      </dgm:t>
    </dgm:pt>
    <dgm:pt modelId="{40B57F75-EAF8-48C1-82D5-170F3D3BF1CE}" type="parTrans" cxnId="{886C9AEF-5875-4756-B21B-16A0D919B9F7}">
      <dgm:prSet/>
      <dgm:spPr/>
      <dgm:t>
        <a:bodyPr/>
        <a:lstStyle/>
        <a:p>
          <a:endParaRPr lang="en-US"/>
        </a:p>
      </dgm:t>
    </dgm:pt>
    <dgm:pt modelId="{B9E6382D-B157-43A1-B1EB-2FCCD918D1A0}" type="sibTrans" cxnId="{886C9AEF-5875-4756-B21B-16A0D919B9F7}">
      <dgm:prSet/>
      <dgm:spPr/>
      <dgm:t>
        <a:bodyPr/>
        <a:lstStyle/>
        <a:p>
          <a:endParaRPr lang="en-US"/>
        </a:p>
      </dgm:t>
    </dgm:pt>
    <dgm:pt modelId="{66839801-D673-485D-9442-586FFED55D99}">
      <dgm:prSet/>
      <dgm:spPr/>
      <dgm:t>
        <a:bodyPr/>
        <a:lstStyle/>
        <a:p>
          <a:r>
            <a:rPr lang="en-US" b="1" i="1"/>
            <a:t>No: Custodian has keys, not the fund</a:t>
          </a:r>
          <a:endParaRPr lang="en-US"/>
        </a:p>
      </dgm:t>
    </dgm:pt>
    <dgm:pt modelId="{15CB75F7-7AF3-4445-B16D-46BB6EEA2C3C}" type="parTrans" cxnId="{627DB762-E071-45E3-A903-DAC697D5C462}">
      <dgm:prSet/>
      <dgm:spPr/>
      <dgm:t>
        <a:bodyPr/>
        <a:lstStyle/>
        <a:p>
          <a:endParaRPr lang="en-US"/>
        </a:p>
      </dgm:t>
    </dgm:pt>
    <dgm:pt modelId="{C5F1AD58-AD24-4E9C-AC33-3D92B300EE90}" type="sibTrans" cxnId="{627DB762-E071-45E3-A903-DAC697D5C462}">
      <dgm:prSet/>
      <dgm:spPr/>
      <dgm:t>
        <a:bodyPr/>
        <a:lstStyle/>
        <a:p>
          <a:endParaRPr lang="en-US"/>
        </a:p>
      </dgm:t>
    </dgm:pt>
    <dgm:pt modelId="{F3C44550-48DA-44EA-B4EC-704BC2261928}">
      <dgm:prSet/>
      <dgm:spPr/>
      <dgm:t>
        <a:bodyPr/>
        <a:lstStyle/>
        <a:p>
          <a:r>
            <a:rPr lang="en-US"/>
            <a:t>BitLicense categories really seem to apply to those groups who are acting as cryptocurrency exchanges and/or are offering “wallet” type services. For most fund managers who are simply managing a fund which is investing in virtual currencies, the above items would not implicate the managers if they operate through custodians who actually hold the “keys” to the underlying virtual currency. </a:t>
          </a:r>
          <a:r>
            <a:rPr lang="en-US" i="1"/>
            <a:t>See</a:t>
          </a:r>
          <a:r>
            <a:rPr lang="en-US"/>
            <a:t> </a:t>
          </a:r>
          <a:r>
            <a:rPr lang="en-US">
              <a:hlinkClick xmlns:r="http://schemas.openxmlformats.org/officeDocument/2006/relationships" r:id="rId2"/>
            </a:rPr>
            <a:t>https://hedgefundlawblog.com/new-york-bitlicense.html</a:t>
          </a:r>
          <a:endParaRPr lang="en-US"/>
        </a:p>
      </dgm:t>
    </dgm:pt>
    <dgm:pt modelId="{B2C9A651-8030-48BC-B61C-8F52E253AB2D}" type="parTrans" cxnId="{8FC29201-2777-40B7-8A16-EEB01CE3DCAB}">
      <dgm:prSet/>
      <dgm:spPr/>
      <dgm:t>
        <a:bodyPr/>
        <a:lstStyle/>
        <a:p>
          <a:endParaRPr lang="en-US"/>
        </a:p>
      </dgm:t>
    </dgm:pt>
    <dgm:pt modelId="{1A407F27-C533-4CBB-9105-463072CFF6B9}" type="sibTrans" cxnId="{8FC29201-2777-40B7-8A16-EEB01CE3DCAB}">
      <dgm:prSet/>
      <dgm:spPr/>
      <dgm:t>
        <a:bodyPr/>
        <a:lstStyle/>
        <a:p>
          <a:endParaRPr lang="en-US"/>
        </a:p>
      </dgm:t>
    </dgm:pt>
    <dgm:pt modelId="{98E239B8-0D14-42B4-9FA2-EE08953579B4}" type="pres">
      <dgm:prSet presAssocID="{C34EA860-EE9E-4469-AA2A-8477571A829B}" presName="root" presStyleCnt="0">
        <dgm:presLayoutVars>
          <dgm:dir/>
          <dgm:resizeHandles val="exact"/>
        </dgm:presLayoutVars>
      </dgm:prSet>
      <dgm:spPr/>
    </dgm:pt>
    <dgm:pt modelId="{073D599A-A5A8-4C12-9888-BACCEE66DE93}" type="pres">
      <dgm:prSet presAssocID="{C34EA860-EE9E-4469-AA2A-8477571A829B}" presName="container" presStyleCnt="0">
        <dgm:presLayoutVars>
          <dgm:dir/>
          <dgm:resizeHandles val="exact"/>
        </dgm:presLayoutVars>
      </dgm:prSet>
      <dgm:spPr/>
    </dgm:pt>
    <dgm:pt modelId="{CE4133CF-E3B2-46B7-8B3C-3AA54E8C31CC}" type="pres">
      <dgm:prSet presAssocID="{D9878C4B-4AAB-4619-848E-85EA643BC0D3}" presName="compNode" presStyleCnt="0"/>
      <dgm:spPr/>
    </dgm:pt>
    <dgm:pt modelId="{143B9CF7-A8E7-4BE3-ADFE-AE09106515F1}" type="pres">
      <dgm:prSet presAssocID="{D9878C4B-4AAB-4619-848E-85EA643BC0D3}" presName="iconBgRect" presStyleLbl="bgShp" presStyleIdx="0" presStyleCnt="4"/>
      <dgm:spPr/>
    </dgm:pt>
    <dgm:pt modelId="{ACC703F0-57B2-4754-9260-322A2FAF9793}" type="pres">
      <dgm:prSet presAssocID="{D9878C4B-4AAB-4619-848E-85EA643BC0D3}"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C5CDD2F-AE7E-4568-B2F7-E5880D955AEF}" type="pres">
      <dgm:prSet presAssocID="{D9878C4B-4AAB-4619-848E-85EA643BC0D3}" presName="spaceRect" presStyleCnt="0"/>
      <dgm:spPr/>
    </dgm:pt>
    <dgm:pt modelId="{A837956C-B1FE-403B-9FAE-82CC71762EBF}" type="pres">
      <dgm:prSet presAssocID="{D9878C4B-4AAB-4619-848E-85EA643BC0D3}" presName="textRect" presStyleLbl="revTx" presStyleIdx="0" presStyleCnt="4">
        <dgm:presLayoutVars>
          <dgm:chMax val="1"/>
          <dgm:chPref val="1"/>
        </dgm:presLayoutVars>
      </dgm:prSet>
      <dgm:spPr/>
    </dgm:pt>
    <dgm:pt modelId="{A29E7076-2E44-499E-8134-54B5DFD73012}" type="pres">
      <dgm:prSet presAssocID="{051F0796-C712-4226-97BA-7562F183ADD8}" presName="sibTrans" presStyleLbl="sibTrans2D1" presStyleIdx="0" presStyleCnt="0"/>
      <dgm:spPr/>
    </dgm:pt>
    <dgm:pt modelId="{98096875-FF97-415B-B29F-E72FA5C07A9C}" type="pres">
      <dgm:prSet presAssocID="{DAEC95C7-A7AE-47BD-AC2B-B34AC1EAA2D0}" presName="compNode" presStyleCnt="0"/>
      <dgm:spPr/>
    </dgm:pt>
    <dgm:pt modelId="{BF313200-A6AA-4C13-B28D-D466BC8D9811}" type="pres">
      <dgm:prSet presAssocID="{DAEC95C7-A7AE-47BD-AC2B-B34AC1EAA2D0}" presName="iconBgRect" presStyleLbl="bgShp" presStyleIdx="1" presStyleCnt="4"/>
      <dgm:spPr/>
    </dgm:pt>
    <dgm:pt modelId="{1087E9F6-9365-4923-A74B-371D1AC57FAA}" type="pres">
      <dgm:prSet presAssocID="{DAEC95C7-A7AE-47BD-AC2B-B34AC1EAA2D0}"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BA75C87-6A81-4212-B2DA-E56BCDCB592F}" type="pres">
      <dgm:prSet presAssocID="{DAEC95C7-A7AE-47BD-AC2B-B34AC1EAA2D0}" presName="spaceRect" presStyleCnt="0"/>
      <dgm:spPr/>
    </dgm:pt>
    <dgm:pt modelId="{BFD15C4C-7098-40DF-8EC6-0143207348F8}" type="pres">
      <dgm:prSet presAssocID="{DAEC95C7-A7AE-47BD-AC2B-B34AC1EAA2D0}" presName="textRect" presStyleLbl="revTx" presStyleIdx="1" presStyleCnt="4">
        <dgm:presLayoutVars>
          <dgm:chMax val="1"/>
          <dgm:chPref val="1"/>
        </dgm:presLayoutVars>
      </dgm:prSet>
      <dgm:spPr/>
    </dgm:pt>
    <dgm:pt modelId="{229DB5E5-185B-4984-AC0E-E1C9CF897B4E}" type="pres">
      <dgm:prSet presAssocID="{B9E6382D-B157-43A1-B1EB-2FCCD918D1A0}" presName="sibTrans" presStyleLbl="sibTrans2D1" presStyleIdx="0" presStyleCnt="0"/>
      <dgm:spPr/>
    </dgm:pt>
    <dgm:pt modelId="{670B53F7-BBA4-4151-BC0B-ED481DF63CE7}" type="pres">
      <dgm:prSet presAssocID="{66839801-D673-485D-9442-586FFED55D99}" presName="compNode" presStyleCnt="0"/>
      <dgm:spPr/>
    </dgm:pt>
    <dgm:pt modelId="{F418EF5C-FEA8-4878-B004-CAFB66A9D157}" type="pres">
      <dgm:prSet presAssocID="{66839801-D673-485D-9442-586FFED55D99}" presName="iconBgRect" presStyleLbl="bgShp" presStyleIdx="2" presStyleCnt="4"/>
      <dgm:spPr/>
    </dgm:pt>
    <dgm:pt modelId="{81DFDE8C-817E-43CA-9D5B-00F147A6C6D7}" type="pres">
      <dgm:prSet presAssocID="{66839801-D673-485D-9442-586FFED55D99}"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ey"/>
        </a:ext>
      </dgm:extLst>
    </dgm:pt>
    <dgm:pt modelId="{4DCC84C0-AFB9-4FA6-B6F0-8FF54AF9DC38}" type="pres">
      <dgm:prSet presAssocID="{66839801-D673-485D-9442-586FFED55D99}" presName="spaceRect" presStyleCnt="0"/>
      <dgm:spPr/>
    </dgm:pt>
    <dgm:pt modelId="{DA154B33-BB1A-4517-AF26-3FF89B7E47DD}" type="pres">
      <dgm:prSet presAssocID="{66839801-D673-485D-9442-586FFED55D99}" presName="textRect" presStyleLbl="revTx" presStyleIdx="2" presStyleCnt="4">
        <dgm:presLayoutVars>
          <dgm:chMax val="1"/>
          <dgm:chPref val="1"/>
        </dgm:presLayoutVars>
      </dgm:prSet>
      <dgm:spPr/>
    </dgm:pt>
    <dgm:pt modelId="{D4BB7712-5B2A-4980-BC5A-F900BC5FA6B5}" type="pres">
      <dgm:prSet presAssocID="{C5F1AD58-AD24-4E9C-AC33-3D92B300EE90}" presName="sibTrans" presStyleLbl="sibTrans2D1" presStyleIdx="0" presStyleCnt="0"/>
      <dgm:spPr/>
    </dgm:pt>
    <dgm:pt modelId="{9E33165E-0E29-4660-8F39-85FE6306CA88}" type="pres">
      <dgm:prSet presAssocID="{F3C44550-48DA-44EA-B4EC-704BC2261928}" presName="compNode" presStyleCnt="0"/>
      <dgm:spPr/>
    </dgm:pt>
    <dgm:pt modelId="{F7523EC6-2A40-4040-A1FC-549064A240E1}" type="pres">
      <dgm:prSet presAssocID="{F3C44550-48DA-44EA-B4EC-704BC2261928}" presName="iconBgRect" presStyleLbl="bgShp" presStyleIdx="3" presStyleCnt="4"/>
      <dgm:spPr/>
    </dgm:pt>
    <dgm:pt modelId="{835EC5D0-1A21-493C-817D-758D8BFA6879}" type="pres">
      <dgm:prSet presAssocID="{F3C44550-48DA-44EA-B4EC-704BC2261928}"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llet"/>
        </a:ext>
      </dgm:extLst>
    </dgm:pt>
    <dgm:pt modelId="{265DCBAC-B6D4-44FC-B8AA-CBE168974005}" type="pres">
      <dgm:prSet presAssocID="{F3C44550-48DA-44EA-B4EC-704BC2261928}" presName="spaceRect" presStyleCnt="0"/>
      <dgm:spPr/>
    </dgm:pt>
    <dgm:pt modelId="{56D94477-E883-4350-B45F-4043B2D438E9}" type="pres">
      <dgm:prSet presAssocID="{F3C44550-48DA-44EA-B4EC-704BC2261928}" presName="textRect" presStyleLbl="revTx" presStyleIdx="3" presStyleCnt="4">
        <dgm:presLayoutVars>
          <dgm:chMax val="1"/>
          <dgm:chPref val="1"/>
        </dgm:presLayoutVars>
      </dgm:prSet>
      <dgm:spPr/>
    </dgm:pt>
  </dgm:ptLst>
  <dgm:cxnLst>
    <dgm:cxn modelId="{8FC29201-2777-40B7-8A16-EEB01CE3DCAB}" srcId="{C34EA860-EE9E-4469-AA2A-8477571A829B}" destId="{F3C44550-48DA-44EA-B4EC-704BC2261928}" srcOrd="3" destOrd="0" parTransId="{B2C9A651-8030-48BC-B61C-8F52E253AB2D}" sibTransId="{1A407F27-C533-4CBB-9105-463072CFF6B9}"/>
    <dgm:cxn modelId="{51E68D02-4735-44EC-AA92-71480D0BF1CD}" type="presOf" srcId="{C34EA860-EE9E-4469-AA2A-8477571A829B}" destId="{98E239B8-0D14-42B4-9FA2-EE08953579B4}" srcOrd="0" destOrd="0" presId="urn:microsoft.com/office/officeart/2018/2/layout/IconCircleList"/>
    <dgm:cxn modelId="{DBD1C160-F457-40A7-BD3F-BF60BAFE1D70}" type="presOf" srcId="{66839801-D673-485D-9442-586FFED55D99}" destId="{DA154B33-BB1A-4517-AF26-3FF89B7E47DD}" srcOrd="0" destOrd="0" presId="urn:microsoft.com/office/officeart/2018/2/layout/IconCircleList"/>
    <dgm:cxn modelId="{627DB762-E071-45E3-A903-DAC697D5C462}" srcId="{C34EA860-EE9E-4469-AA2A-8477571A829B}" destId="{66839801-D673-485D-9442-586FFED55D99}" srcOrd="2" destOrd="0" parTransId="{15CB75F7-7AF3-4445-B16D-46BB6EEA2C3C}" sibTransId="{C5F1AD58-AD24-4E9C-AC33-3D92B300EE90}"/>
    <dgm:cxn modelId="{35B0614C-3FE8-47A6-96C3-FFE8ECAA738E}" type="presOf" srcId="{C5F1AD58-AD24-4E9C-AC33-3D92B300EE90}" destId="{D4BB7712-5B2A-4980-BC5A-F900BC5FA6B5}" srcOrd="0" destOrd="0" presId="urn:microsoft.com/office/officeart/2018/2/layout/IconCircleList"/>
    <dgm:cxn modelId="{66E3C779-7601-4BC5-B4F4-ABC189014833}" type="presOf" srcId="{DAEC95C7-A7AE-47BD-AC2B-B34AC1EAA2D0}" destId="{BFD15C4C-7098-40DF-8EC6-0143207348F8}" srcOrd="0" destOrd="0" presId="urn:microsoft.com/office/officeart/2018/2/layout/IconCircleList"/>
    <dgm:cxn modelId="{E1156C80-7A33-4048-BF6C-002CC0E7885E}" type="presOf" srcId="{B9E6382D-B157-43A1-B1EB-2FCCD918D1A0}" destId="{229DB5E5-185B-4984-AC0E-E1C9CF897B4E}" srcOrd="0" destOrd="0" presId="urn:microsoft.com/office/officeart/2018/2/layout/IconCircleList"/>
    <dgm:cxn modelId="{9ABFCBA8-B588-4CEF-B61D-BE5681136994}" type="presOf" srcId="{051F0796-C712-4226-97BA-7562F183ADD8}" destId="{A29E7076-2E44-499E-8134-54B5DFD73012}" srcOrd="0" destOrd="0" presId="urn:microsoft.com/office/officeart/2018/2/layout/IconCircleList"/>
    <dgm:cxn modelId="{0F0930C6-8E88-4F9B-A297-EF6A007296A8}" type="presOf" srcId="{F3C44550-48DA-44EA-B4EC-704BC2261928}" destId="{56D94477-E883-4350-B45F-4043B2D438E9}" srcOrd="0" destOrd="0" presId="urn:microsoft.com/office/officeart/2018/2/layout/IconCircleList"/>
    <dgm:cxn modelId="{627EB3ED-3F5B-4459-A694-C821ABF6EAB1}" type="presOf" srcId="{D9878C4B-4AAB-4619-848E-85EA643BC0D3}" destId="{A837956C-B1FE-403B-9FAE-82CC71762EBF}" srcOrd="0" destOrd="0" presId="urn:microsoft.com/office/officeart/2018/2/layout/IconCircleList"/>
    <dgm:cxn modelId="{886C9AEF-5875-4756-B21B-16A0D919B9F7}" srcId="{C34EA860-EE9E-4469-AA2A-8477571A829B}" destId="{DAEC95C7-A7AE-47BD-AC2B-B34AC1EAA2D0}" srcOrd="1" destOrd="0" parTransId="{40B57F75-EAF8-48C1-82D5-170F3D3BF1CE}" sibTransId="{B9E6382D-B157-43A1-B1EB-2FCCD918D1A0}"/>
    <dgm:cxn modelId="{EB5327FF-86C8-4B08-9D6B-067778CBF719}" srcId="{C34EA860-EE9E-4469-AA2A-8477571A829B}" destId="{D9878C4B-4AAB-4619-848E-85EA643BC0D3}" srcOrd="0" destOrd="0" parTransId="{3D52BB0D-9FE9-4990-AB52-3A21ED474635}" sibTransId="{051F0796-C712-4226-97BA-7562F183ADD8}"/>
    <dgm:cxn modelId="{28E77450-88DF-465A-91A1-694EAAD584A7}" type="presParOf" srcId="{98E239B8-0D14-42B4-9FA2-EE08953579B4}" destId="{073D599A-A5A8-4C12-9888-BACCEE66DE93}" srcOrd="0" destOrd="0" presId="urn:microsoft.com/office/officeart/2018/2/layout/IconCircleList"/>
    <dgm:cxn modelId="{8479566D-A5F3-4E2A-BFD8-2F6600470DC0}" type="presParOf" srcId="{073D599A-A5A8-4C12-9888-BACCEE66DE93}" destId="{CE4133CF-E3B2-46B7-8B3C-3AA54E8C31CC}" srcOrd="0" destOrd="0" presId="urn:microsoft.com/office/officeart/2018/2/layout/IconCircleList"/>
    <dgm:cxn modelId="{FB0AA4C2-8C08-4164-BFE8-1BFCE657916B}" type="presParOf" srcId="{CE4133CF-E3B2-46B7-8B3C-3AA54E8C31CC}" destId="{143B9CF7-A8E7-4BE3-ADFE-AE09106515F1}" srcOrd="0" destOrd="0" presId="urn:microsoft.com/office/officeart/2018/2/layout/IconCircleList"/>
    <dgm:cxn modelId="{790C260C-30D3-4E8B-875C-441260218AFB}" type="presParOf" srcId="{CE4133CF-E3B2-46B7-8B3C-3AA54E8C31CC}" destId="{ACC703F0-57B2-4754-9260-322A2FAF9793}" srcOrd="1" destOrd="0" presId="urn:microsoft.com/office/officeart/2018/2/layout/IconCircleList"/>
    <dgm:cxn modelId="{F2741AD6-1F6B-4458-A6C3-4B600E354BC8}" type="presParOf" srcId="{CE4133CF-E3B2-46B7-8B3C-3AA54E8C31CC}" destId="{2C5CDD2F-AE7E-4568-B2F7-E5880D955AEF}" srcOrd="2" destOrd="0" presId="urn:microsoft.com/office/officeart/2018/2/layout/IconCircleList"/>
    <dgm:cxn modelId="{3FE47AF2-FBC0-48E1-8894-C0DE5E92246B}" type="presParOf" srcId="{CE4133CF-E3B2-46B7-8B3C-3AA54E8C31CC}" destId="{A837956C-B1FE-403B-9FAE-82CC71762EBF}" srcOrd="3" destOrd="0" presId="urn:microsoft.com/office/officeart/2018/2/layout/IconCircleList"/>
    <dgm:cxn modelId="{E9338B35-9517-4BE9-9029-0C39CF0374BE}" type="presParOf" srcId="{073D599A-A5A8-4C12-9888-BACCEE66DE93}" destId="{A29E7076-2E44-499E-8134-54B5DFD73012}" srcOrd="1" destOrd="0" presId="urn:microsoft.com/office/officeart/2018/2/layout/IconCircleList"/>
    <dgm:cxn modelId="{B76F717C-6640-4069-B04B-A20A934767F0}" type="presParOf" srcId="{073D599A-A5A8-4C12-9888-BACCEE66DE93}" destId="{98096875-FF97-415B-B29F-E72FA5C07A9C}" srcOrd="2" destOrd="0" presId="urn:microsoft.com/office/officeart/2018/2/layout/IconCircleList"/>
    <dgm:cxn modelId="{3C511577-46DD-40A7-9227-69BC35A47F5A}" type="presParOf" srcId="{98096875-FF97-415B-B29F-E72FA5C07A9C}" destId="{BF313200-A6AA-4C13-B28D-D466BC8D9811}" srcOrd="0" destOrd="0" presId="urn:microsoft.com/office/officeart/2018/2/layout/IconCircleList"/>
    <dgm:cxn modelId="{8EE9095D-D7CC-4F94-BB44-EEFC7616A19E}" type="presParOf" srcId="{98096875-FF97-415B-B29F-E72FA5C07A9C}" destId="{1087E9F6-9365-4923-A74B-371D1AC57FAA}" srcOrd="1" destOrd="0" presId="urn:microsoft.com/office/officeart/2018/2/layout/IconCircleList"/>
    <dgm:cxn modelId="{880B2CF9-16D6-4834-9B17-40B0695039B2}" type="presParOf" srcId="{98096875-FF97-415B-B29F-E72FA5C07A9C}" destId="{DBA75C87-6A81-4212-B2DA-E56BCDCB592F}" srcOrd="2" destOrd="0" presId="urn:microsoft.com/office/officeart/2018/2/layout/IconCircleList"/>
    <dgm:cxn modelId="{525674E2-2F21-4381-9D7E-DDAEAA05167E}" type="presParOf" srcId="{98096875-FF97-415B-B29F-E72FA5C07A9C}" destId="{BFD15C4C-7098-40DF-8EC6-0143207348F8}" srcOrd="3" destOrd="0" presId="urn:microsoft.com/office/officeart/2018/2/layout/IconCircleList"/>
    <dgm:cxn modelId="{7820ACA4-5900-4717-A0FD-918421E8B80E}" type="presParOf" srcId="{073D599A-A5A8-4C12-9888-BACCEE66DE93}" destId="{229DB5E5-185B-4984-AC0E-E1C9CF897B4E}" srcOrd="3" destOrd="0" presId="urn:microsoft.com/office/officeart/2018/2/layout/IconCircleList"/>
    <dgm:cxn modelId="{356FB347-20E6-4F4B-9FCD-6AC4B3AC82B4}" type="presParOf" srcId="{073D599A-A5A8-4C12-9888-BACCEE66DE93}" destId="{670B53F7-BBA4-4151-BC0B-ED481DF63CE7}" srcOrd="4" destOrd="0" presId="urn:microsoft.com/office/officeart/2018/2/layout/IconCircleList"/>
    <dgm:cxn modelId="{628065C6-4195-46E3-8013-4440A5A93FA1}" type="presParOf" srcId="{670B53F7-BBA4-4151-BC0B-ED481DF63CE7}" destId="{F418EF5C-FEA8-4878-B004-CAFB66A9D157}" srcOrd="0" destOrd="0" presId="urn:microsoft.com/office/officeart/2018/2/layout/IconCircleList"/>
    <dgm:cxn modelId="{5FC9EEEC-0DB6-41A8-9E60-5957888BDA5E}" type="presParOf" srcId="{670B53F7-BBA4-4151-BC0B-ED481DF63CE7}" destId="{81DFDE8C-817E-43CA-9D5B-00F147A6C6D7}" srcOrd="1" destOrd="0" presId="urn:microsoft.com/office/officeart/2018/2/layout/IconCircleList"/>
    <dgm:cxn modelId="{9BD23ABF-3E17-4915-A94F-2CF96738DD92}" type="presParOf" srcId="{670B53F7-BBA4-4151-BC0B-ED481DF63CE7}" destId="{4DCC84C0-AFB9-4FA6-B6F0-8FF54AF9DC38}" srcOrd="2" destOrd="0" presId="urn:microsoft.com/office/officeart/2018/2/layout/IconCircleList"/>
    <dgm:cxn modelId="{EB6C9D21-F1E4-456C-91A4-12CB1AF3D587}" type="presParOf" srcId="{670B53F7-BBA4-4151-BC0B-ED481DF63CE7}" destId="{DA154B33-BB1A-4517-AF26-3FF89B7E47DD}" srcOrd="3" destOrd="0" presId="urn:microsoft.com/office/officeart/2018/2/layout/IconCircleList"/>
    <dgm:cxn modelId="{E472A33A-D244-4B9A-9A55-F3582BD146C6}" type="presParOf" srcId="{073D599A-A5A8-4C12-9888-BACCEE66DE93}" destId="{D4BB7712-5B2A-4980-BC5A-F900BC5FA6B5}" srcOrd="5" destOrd="0" presId="urn:microsoft.com/office/officeart/2018/2/layout/IconCircleList"/>
    <dgm:cxn modelId="{084C5CC1-8D6B-46D7-9C87-4D53BF34CA59}" type="presParOf" srcId="{073D599A-A5A8-4C12-9888-BACCEE66DE93}" destId="{9E33165E-0E29-4660-8F39-85FE6306CA88}" srcOrd="6" destOrd="0" presId="urn:microsoft.com/office/officeart/2018/2/layout/IconCircleList"/>
    <dgm:cxn modelId="{5C48FAEB-7395-4C70-9178-409F8DF5DC83}" type="presParOf" srcId="{9E33165E-0E29-4660-8F39-85FE6306CA88}" destId="{F7523EC6-2A40-4040-A1FC-549064A240E1}" srcOrd="0" destOrd="0" presId="urn:microsoft.com/office/officeart/2018/2/layout/IconCircleList"/>
    <dgm:cxn modelId="{D19F3D23-7AD3-446B-8854-718965268951}" type="presParOf" srcId="{9E33165E-0E29-4660-8F39-85FE6306CA88}" destId="{835EC5D0-1A21-493C-817D-758D8BFA6879}" srcOrd="1" destOrd="0" presId="urn:microsoft.com/office/officeart/2018/2/layout/IconCircleList"/>
    <dgm:cxn modelId="{C0EB4BEE-87F7-4F69-BE8F-B0DFC82E4EF1}" type="presParOf" srcId="{9E33165E-0E29-4660-8F39-85FE6306CA88}" destId="{265DCBAC-B6D4-44FC-B8AA-CBE168974005}" srcOrd="2" destOrd="0" presId="urn:microsoft.com/office/officeart/2018/2/layout/IconCircleList"/>
    <dgm:cxn modelId="{204C4BF7-2753-4A2C-AAD1-8401BE10E226}" type="presParOf" srcId="{9E33165E-0E29-4660-8F39-85FE6306CA88}" destId="{56D94477-E883-4350-B45F-4043B2D438E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BDAE7-9F10-42DC-8D0F-7C7CED5A12B7}">
      <dsp:nvSpPr>
        <dsp:cNvPr id="0" name=""/>
        <dsp:cNvSpPr/>
      </dsp:nvSpPr>
      <dsp:spPr>
        <a:xfrm>
          <a:off x="0" y="574"/>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9860B-5984-4EB9-8129-A228C8115AB7}">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1121FE-A63F-4DF4-9C8C-69C47182573C}">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90000"/>
            </a:lnSpc>
            <a:spcBef>
              <a:spcPct val="0"/>
            </a:spcBef>
            <a:spcAft>
              <a:spcPct val="35000"/>
            </a:spcAft>
            <a:buNone/>
          </a:pPr>
          <a:r>
            <a:rPr lang="en-US" sz="1900" kern="1200"/>
            <a:t>There are currently over 4,000 different cryptocurrencies in existence. </a:t>
          </a:r>
        </a:p>
      </dsp:txBody>
      <dsp:txXfrm>
        <a:off x="1553633" y="574"/>
        <a:ext cx="5458736" cy="1345137"/>
      </dsp:txXfrm>
    </dsp:sp>
    <dsp:sp modelId="{E106CD4C-382F-4FC6-9CE5-A887C31495F6}">
      <dsp:nvSpPr>
        <dsp:cNvPr id="0" name=""/>
        <dsp:cNvSpPr/>
      </dsp:nvSpPr>
      <dsp:spPr>
        <a:xfrm>
          <a:off x="0" y="1681996"/>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3ADAC-90DC-4584-AC69-FC22EB2E167A}">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189E74-BE1F-40F4-B1BC-33A93E107020}">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90000"/>
            </a:lnSpc>
            <a:spcBef>
              <a:spcPct val="0"/>
            </a:spcBef>
            <a:spcAft>
              <a:spcPct val="35000"/>
            </a:spcAft>
            <a:buNone/>
          </a:pPr>
          <a:r>
            <a:rPr lang="en-US" sz="1900" kern="1200" dirty="0"/>
            <a:t>The most popular cryptocurrencies include Bitcoin, Ethereum, Bitcoin Cash, Litecoin, DOT, Stellar (Lumens), </a:t>
          </a:r>
          <a:r>
            <a:rPr lang="en-US" sz="1900" kern="1200" dirty="0" err="1"/>
            <a:t>Monero</a:t>
          </a:r>
          <a:r>
            <a:rPr lang="en-US" sz="1900" kern="1200" dirty="0"/>
            <a:t>, Tether, </a:t>
          </a:r>
          <a:r>
            <a:rPr lang="en-US" sz="1900" kern="1200" dirty="0" err="1"/>
            <a:t>Binance</a:t>
          </a:r>
          <a:r>
            <a:rPr lang="en-US" sz="1900" kern="1200" dirty="0"/>
            <a:t>, </a:t>
          </a:r>
          <a:r>
            <a:rPr lang="en-US" sz="1900" kern="1200" dirty="0" err="1"/>
            <a:t>Chainlink</a:t>
          </a:r>
          <a:r>
            <a:rPr lang="en-US" sz="1900" kern="1200" dirty="0"/>
            <a:t>, Ripple (XRP) and Dogecoin.  </a:t>
          </a:r>
        </a:p>
      </dsp:txBody>
      <dsp:txXfrm>
        <a:off x="1553633" y="1681996"/>
        <a:ext cx="5458736" cy="1345137"/>
      </dsp:txXfrm>
    </dsp:sp>
    <dsp:sp modelId="{9F364A47-2A3E-4F7A-8537-200BE7C4B069}">
      <dsp:nvSpPr>
        <dsp:cNvPr id="0" name=""/>
        <dsp:cNvSpPr/>
      </dsp:nvSpPr>
      <dsp:spPr>
        <a:xfrm>
          <a:off x="0" y="3363418"/>
          <a:ext cx="7012370"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67E0D-EA67-41C9-98AC-5E9C79475F89}">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B104D6-E349-4801-8C65-8A72358E6B18}">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90000"/>
            </a:lnSpc>
            <a:spcBef>
              <a:spcPct val="0"/>
            </a:spcBef>
            <a:spcAft>
              <a:spcPct val="35000"/>
            </a:spcAft>
            <a:buNone/>
          </a:pPr>
          <a:r>
            <a:rPr lang="en-US" sz="1900" kern="1200"/>
            <a:t>While the underlying legality of many digital assets themselves is widely acknowledged, some crytocurrencies are questionably legal and their inclusion in a fund could create problems. </a:t>
          </a:r>
        </a:p>
      </dsp:txBody>
      <dsp:txXfrm>
        <a:off x="1553633" y="3363418"/>
        <a:ext cx="5458736" cy="1345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F9DB9-94C5-40A5-9257-E9ADAE4B6122}">
      <dsp:nvSpPr>
        <dsp:cNvPr id="0" name=""/>
        <dsp:cNvSpPr/>
      </dsp:nvSpPr>
      <dsp:spPr>
        <a:xfrm>
          <a:off x="990972" y="1242"/>
          <a:ext cx="2827501" cy="16965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There is a lot of talk about “blockchains” and the cryptography of cryptocurrencies, but it is important to understand that all blockchain cryptocurrencies work off of a “distributed ledger.”</a:t>
          </a:r>
        </a:p>
      </dsp:txBody>
      <dsp:txXfrm>
        <a:off x="990972" y="1242"/>
        <a:ext cx="2827501" cy="1696501"/>
      </dsp:txXfrm>
    </dsp:sp>
    <dsp:sp modelId="{39CBFA26-9C22-4876-9591-7C6C44E5A273}">
      <dsp:nvSpPr>
        <dsp:cNvPr id="0" name=""/>
        <dsp:cNvSpPr/>
      </dsp:nvSpPr>
      <dsp:spPr>
        <a:xfrm>
          <a:off x="4101224" y="1242"/>
          <a:ext cx="2827501" cy="169650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distributed ledger is a log of transactions stored on multiple computers. In Bitcoin, these computers are called nodes. The nodes all work together to update and store the ledger with all the transactions that take place.</a:t>
          </a:r>
        </a:p>
      </dsp:txBody>
      <dsp:txXfrm>
        <a:off x="4101224" y="1242"/>
        <a:ext cx="2827501" cy="1696501"/>
      </dsp:txXfrm>
    </dsp:sp>
    <dsp:sp modelId="{8623CCE3-251F-42A1-962C-E704AB502EED}">
      <dsp:nvSpPr>
        <dsp:cNvPr id="0" name=""/>
        <dsp:cNvSpPr/>
      </dsp:nvSpPr>
      <dsp:spPr>
        <a:xfrm>
          <a:off x="7211476" y="1242"/>
          <a:ext cx="2827501" cy="1696501"/>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somewhat helpful analogy is the difference between a Google Doc versus a Microsoft Word document. If many people are working on an MS Word document, you end up needing one person to keep a “master” copy to control who’s updating what.  With a Google doc, many people can work on the same document while Google updates the document for all users.</a:t>
          </a:r>
        </a:p>
      </dsp:txBody>
      <dsp:txXfrm>
        <a:off x="7211476" y="1242"/>
        <a:ext cx="2827501" cy="1696501"/>
      </dsp:txXfrm>
    </dsp:sp>
    <dsp:sp modelId="{6388D06C-504F-4443-8B57-EDC3D9F9D146}">
      <dsp:nvSpPr>
        <dsp:cNvPr id="0" name=""/>
        <dsp:cNvSpPr/>
      </dsp:nvSpPr>
      <dsp:spPr>
        <a:xfrm>
          <a:off x="990972" y="1980494"/>
          <a:ext cx="2827501" cy="1696501"/>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But Google Docs are stored on “central” servers maintained by Google.</a:t>
          </a:r>
        </a:p>
      </dsp:txBody>
      <dsp:txXfrm>
        <a:off x="990972" y="1980494"/>
        <a:ext cx="2827501" cy="1696501"/>
      </dsp:txXfrm>
    </dsp:sp>
    <dsp:sp modelId="{185400BE-DC13-4A05-8FF1-DF195A4C1E83}">
      <dsp:nvSpPr>
        <dsp:cNvPr id="0" name=""/>
        <dsp:cNvSpPr/>
      </dsp:nvSpPr>
      <dsp:spPr>
        <a:xfrm>
          <a:off x="4101224" y="1980494"/>
          <a:ext cx="2827501" cy="1696501"/>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 a distributed ledger, copies of the document – the ledger – are kept on completely independent powerful computers called nodes. Each node stores a copy of the ledger; a change made in a copy anywhere updates the ledger everywhere.</a:t>
          </a:r>
        </a:p>
      </dsp:txBody>
      <dsp:txXfrm>
        <a:off x="4101224" y="1980494"/>
        <a:ext cx="2827501" cy="1696501"/>
      </dsp:txXfrm>
    </dsp:sp>
    <dsp:sp modelId="{16DA5015-26A7-4914-AA69-75EAF7698E7F}">
      <dsp:nvSpPr>
        <dsp:cNvPr id="0" name=""/>
        <dsp:cNvSpPr/>
      </dsp:nvSpPr>
      <dsp:spPr>
        <a:xfrm>
          <a:off x="7211476" y="1980494"/>
          <a:ext cx="2827501" cy="16965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“blockchain” is a kind of distributed ledger.</a:t>
          </a:r>
        </a:p>
      </dsp:txBody>
      <dsp:txXfrm>
        <a:off x="7211476" y="1980494"/>
        <a:ext cx="2827501" cy="1696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9CF7-A8E7-4BE3-ADFE-AE09106515F1}">
      <dsp:nvSpPr>
        <dsp:cNvPr id="0" name=""/>
        <dsp:cNvSpPr/>
      </dsp:nvSpPr>
      <dsp:spPr>
        <a:xfrm>
          <a:off x="6409" y="67936"/>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703F0-57B2-4754-9260-322A2FAF9793}">
      <dsp:nvSpPr>
        <dsp:cNvPr id="0" name=""/>
        <dsp:cNvSpPr/>
      </dsp:nvSpPr>
      <dsp:spPr>
        <a:xfrm>
          <a:off x="312701" y="374227"/>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37956C-B1FE-403B-9FAE-82CC71762EBF}">
      <dsp:nvSpPr>
        <dsp:cNvPr id="0" name=""/>
        <dsp:cNvSpPr/>
      </dsp:nvSpPr>
      <dsp:spPr>
        <a:xfrm>
          <a:off x="1777484" y="67936"/>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i="1" kern="1200"/>
            <a:t>Yes: Plain text</a:t>
          </a:r>
          <a:endParaRPr lang="en-US" sz="1200" kern="1200"/>
        </a:p>
      </dsp:txBody>
      <dsp:txXfrm>
        <a:off x="1777484" y="67936"/>
        <a:ext cx="3437969" cy="1458532"/>
      </dsp:txXfrm>
    </dsp:sp>
    <dsp:sp modelId="{BF313200-A6AA-4C13-B28D-D466BC8D9811}">
      <dsp:nvSpPr>
        <dsp:cNvPr id="0" name=""/>
        <dsp:cNvSpPr/>
      </dsp:nvSpPr>
      <dsp:spPr>
        <a:xfrm>
          <a:off x="5814495" y="67936"/>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7E9F6-9365-4923-A74B-371D1AC57FAA}">
      <dsp:nvSpPr>
        <dsp:cNvPr id="0" name=""/>
        <dsp:cNvSpPr/>
      </dsp:nvSpPr>
      <dsp:spPr>
        <a:xfrm>
          <a:off x="6120786" y="374227"/>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D15C4C-7098-40DF-8EC6-0143207348F8}">
      <dsp:nvSpPr>
        <dsp:cNvPr id="0" name=""/>
        <dsp:cNvSpPr/>
      </dsp:nvSpPr>
      <dsp:spPr>
        <a:xfrm>
          <a:off x="7585570" y="67936"/>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For New York fund managers, you are required to be licensed if you are maintaining custody or control on behalf of others. As a fund manager, you typically have ultimate discretionary authority over decisions made on behalf of the fund and its investors, control over the trades conducted, as well as ultimate control and custody of the assets and investors’ capital within the fund. </a:t>
          </a:r>
          <a:r>
            <a:rPr lang="en-US" sz="1200" i="1" kern="1200"/>
            <a:t>See </a:t>
          </a:r>
          <a:r>
            <a:rPr lang="en-US" sz="1200" u="sng" kern="1200">
              <a:hlinkClick xmlns:r="http://schemas.openxmlformats.org/officeDocument/2006/relationships" r:id="rId5"/>
            </a:rPr>
            <a:t>https://www.capitalfundlaw.com/blog/newyorkbitlicense</a:t>
          </a:r>
          <a:endParaRPr lang="en-US" sz="1200" kern="1200"/>
        </a:p>
      </dsp:txBody>
      <dsp:txXfrm>
        <a:off x="7585570" y="67936"/>
        <a:ext cx="3437969" cy="1458532"/>
      </dsp:txXfrm>
    </dsp:sp>
    <dsp:sp modelId="{F418EF5C-FEA8-4878-B004-CAFB66A9D157}">
      <dsp:nvSpPr>
        <dsp:cNvPr id="0" name=""/>
        <dsp:cNvSpPr/>
      </dsp:nvSpPr>
      <dsp:spPr>
        <a:xfrm>
          <a:off x="6409" y="2151769"/>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FDE8C-817E-43CA-9D5B-00F147A6C6D7}">
      <dsp:nvSpPr>
        <dsp:cNvPr id="0" name=""/>
        <dsp:cNvSpPr/>
      </dsp:nvSpPr>
      <dsp:spPr>
        <a:xfrm>
          <a:off x="312701" y="2458061"/>
          <a:ext cx="845948" cy="8459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54B33-BB1A-4517-AF26-3FF89B7E47DD}">
      <dsp:nvSpPr>
        <dsp:cNvPr id="0" name=""/>
        <dsp:cNvSpPr/>
      </dsp:nvSpPr>
      <dsp:spPr>
        <a:xfrm>
          <a:off x="1777484" y="2151769"/>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i="1" kern="1200"/>
            <a:t>No: Custodian has keys, not the fund</a:t>
          </a:r>
          <a:endParaRPr lang="en-US" sz="1200" kern="1200"/>
        </a:p>
      </dsp:txBody>
      <dsp:txXfrm>
        <a:off x="1777484" y="2151769"/>
        <a:ext cx="3437969" cy="1458532"/>
      </dsp:txXfrm>
    </dsp:sp>
    <dsp:sp modelId="{F7523EC6-2A40-4040-A1FC-549064A240E1}">
      <dsp:nvSpPr>
        <dsp:cNvPr id="0" name=""/>
        <dsp:cNvSpPr/>
      </dsp:nvSpPr>
      <dsp:spPr>
        <a:xfrm>
          <a:off x="5814495" y="2151769"/>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EC5D0-1A21-493C-817D-758D8BFA6879}">
      <dsp:nvSpPr>
        <dsp:cNvPr id="0" name=""/>
        <dsp:cNvSpPr/>
      </dsp:nvSpPr>
      <dsp:spPr>
        <a:xfrm>
          <a:off x="6120786" y="2458061"/>
          <a:ext cx="845948" cy="84594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D94477-E883-4350-B45F-4043B2D438E9}">
      <dsp:nvSpPr>
        <dsp:cNvPr id="0" name=""/>
        <dsp:cNvSpPr/>
      </dsp:nvSpPr>
      <dsp:spPr>
        <a:xfrm>
          <a:off x="7585570" y="2151769"/>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BitLicense categories really seem to apply to those groups who are acting as cryptocurrency exchanges and/or are offering “wallet” type services. For most fund managers who are simply managing a fund which is investing in virtual currencies, the above items would not implicate the managers if they operate through custodians who actually hold the “keys” to the underlying virtual currency. </a:t>
          </a:r>
          <a:r>
            <a:rPr lang="en-US" sz="1200" i="1" kern="1200"/>
            <a:t>See</a:t>
          </a:r>
          <a:r>
            <a:rPr lang="en-US" sz="1200" kern="1200"/>
            <a:t> </a:t>
          </a:r>
          <a:r>
            <a:rPr lang="en-US" sz="1200" kern="1200">
              <a:hlinkClick xmlns:r="http://schemas.openxmlformats.org/officeDocument/2006/relationships" r:id="rId10"/>
            </a:rPr>
            <a:t>https://hedgefundlawblog.com/new-york-bitlicense.html</a:t>
          </a:r>
          <a:endParaRPr lang="en-US" sz="1200" kern="1200"/>
        </a:p>
      </dsp:txBody>
      <dsp:txXfrm>
        <a:off x="7585570" y="2151769"/>
        <a:ext cx="3437969" cy="14585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70466A1-4657-416B-9923-676F36BA05AD}" type="datetimeFigureOut">
              <a:rPr lang="en-US" smtClean="0"/>
              <a:t>1/2/2022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22C0D01-E1F0-4681-A8D6-553F47148049}" type="slidenum">
              <a:rPr lang="en-US" smtClean="0"/>
              <a:t>‹#›</a:t>
            </a:fld>
            <a:endParaRPr lang="en-US"/>
          </a:p>
        </p:txBody>
      </p:sp>
    </p:spTree>
    <p:extLst>
      <p:ext uri="{BB962C8B-B14F-4D97-AF65-F5344CB8AC3E}">
        <p14:creationId xmlns:p14="http://schemas.microsoft.com/office/powerpoint/2010/main" val="208106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2BCACA9-B721-40B2-883F-1D0EF6569D37}" type="datetimeFigureOut">
              <a:rPr lang="en-US" smtClean="0"/>
              <a:t>1/2/2022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30888026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BCACA9-B721-40B2-883F-1D0EF6569D37}"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47506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2BCACA9-B721-40B2-883F-1D0EF6569D37}" type="datetimeFigureOut">
              <a:rPr lang="en-US" smtClean="0"/>
              <a:t>1/2/2022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222944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BCACA9-B721-40B2-883F-1D0EF6569D37}"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357428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2BCACA9-B721-40B2-883F-1D0EF6569D37}" type="datetimeFigureOut">
              <a:rPr lang="en-US" smtClean="0"/>
              <a:t>1/2/2022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40171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BCACA9-B721-40B2-883F-1D0EF6569D37}"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42504672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BCACA9-B721-40B2-883F-1D0EF6569D37}"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38518567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BCACA9-B721-40B2-883F-1D0EF6569D37}"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8AB7D-1D49-4C4D-AAE7-240F0646A0CD}"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246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CACA9-B721-40B2-883F-1D0EF6569D37}"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13156342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2BCACA9-B721-40B2-883F-1D0EF6569D37}" type="datetimeFigureOut">
              <a:rPr lang="en-US" smtClean="0"/>
              <a:t>1/2/2022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29557667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CACA9-B721-40B2-883F-1D0EF6569D37}"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141488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2BCACA9-B721-40B2-883F-1D0EF6569D37}" type="datetimeFigureOut">
              <a:rPr lang="en-US" smtClean="0"/>
              <a:t>1/2/2022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098AB7D-1D49-4C4D-AAE7-240F0646A0CD}"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788693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ftc.gov/Complaint" TargetMode="External"/><Relationship Id="rId2" Type="http://schemas.openxmlformats.org/officeDocument/2006/relationships/hyperlink" Target="http://www.reportfraud.ftc.gov/"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sec.gov/tc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hedgefundlawblog.com/new-york-bitlicens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56s_3LNDDqw?list=PL-DSKYgOHhD6iPITFkBCVMij_Oc2-5m-f" TargetMode="Externa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sec.gov/ix?doc=/Archives/edgar/data/1508033/000150803321000024/r497c1021.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63299B-54D0-43D6-9C21-FDE599A6B03F}"/>
              </a:ext>
            </a:extLst>
          </p:cNvPr>
          <p:cNvSpPr>
            <a:spLocks noGrp="1"/>
          </p:cNvSpPr>
          <p:nvPr>
            <p:ph type="title"/>
          </p:nvPr>
        </p:nvSpPr>
        <p:spPr>
          <a:xfrm>
            <a:off x="601255" y="702155"/>
            <a:ext cx="3409783" cy="1262011"/>
          </a:xfrm>
        </p:spPr>
        <p:txBody>
          <a:bodyPr>
            <a:noAutofit/>
          </a:bodyPr>
          <a:lstStyle/>
          <a:p>
            <a:pPr>
              <a:lnSpc>
                <a:spcPct val="90000"/>
              </a:lnSpc>
            </a:pPr>
            <a:r>
              <a:rPr lang="en-US" sz="1800" dirty="0"/>
              <a:t>The us regulation of foreign and private funds</a:t>
            </a:r>
            <a:br>
              <a:rPr lang="en-US" sz="1800" dirty="0"/>
            </a:br>
            <a:r>
              <a:rPr lang="en-US" sz="1800" dirty="0"/>
              <a:t>in the age of cryptocurrency</a:t>
            </a:r>
          </a:p>
        </p:txBody>
      </p:sp>
      <p:sp>
        <p:nvSpPr>
          <p:cNvPr id="3" name="Content Placeholder 2">
            <a:extLst>
              <a:ext uri="{FF2B5EF4-FFF2-40B4-BE49-F238E27FC236}">
                <a16:creationId xmlns:a16="http://schemas.microsoft.com/office/drawing/2014/main" id="{A2E3BFA2-BA66-434C-97D0-43AAF998C049}"/>
              </a:ext>
            </a:extLst>
          </p:cNvPr>
          <p:cNvSpPr>
            <a:spLocks noGrp="1"/>
          </p:cNvSpPr>
          <p:nvPr>
            <p:ph idx="1"/>
          </p:nvPr>
        </p:nvSpPr>
        <p:spPr>
          <a:xfrm>
            <a:off x="601255" y="1964168"/>
            <a:ext cx="3409782" cy="4036582"/>
          </a:xfrm>
        </p:spPr>
        <p:txBody>
          <a:bodyPr>
            <a:normAutofit/>
          </a:bodyPr>
          <a:lstStyle/>
          <a:p>
            <a:pPr marL="0" indent="0">
              <a:buNone/>
            </a:pPr>
            <a:r>
              <a:rPr lang="en-US" dirty="0">
                <a:solidFill>
                  <a:schemeClr val="bg1"/>
                </a:solidFill>
              </a:rPr>
              <a:t>NATIONAL ACADEMY OF CONTINUING LEGAL EDUCATION</a:t>
            </a:r>
          </a:p>
          <a:p>
            <a:pPr marL="0" indent="0">
              <a:buNone/>
            </a:pPr>
            <a:endParaRPr lang="en-US" dirty="0">
              <a:solidFill>
                <a:schemeClr val="bg1"/>
              </a:solidFill>
            </a:endParaRPr>
          </a:p>
          <a:p>
            <a:pPr marL="0" indent="0">
              <a:buNone/>
            </a:pPr>
            <a:r>
              <a:rPr lang="en-US" dirty="0">
                <a:solidFill>
                  <a:schemeClr val="bg1"/>
                </a:solidFill>
              </a:rPr>
              <a:t>DECEMBER 13, 2021 </a:t>
            </a:r>
          </a:p>
        </p:txBody>
      </p:sp>
      <p:pic>
        <p:nvPicPr>
          <p:cNvPr id="5" name="Picture 4" descr="A picture containing outdoor, sky, water, river&#10;&#10;Description automatically generated">
            <a:extLst>
              <a:ext uri="{FF2B5EF4-FFF2-40B4-BE49-F238E27FC236}">
                <a16:creationId xmlns:a16="http://schemas.microsoft.com/office/drawing/2014/main" id="{C4C1A9C5-2E46-4FBC-8E0C-25BDE1007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522" y="2125127"/>
            <a:ext cx="6489819" cy="2628375"/>
          </a:xfrm>
          <a:prstGeom prst="rect">
            <a:avLst/>
          </a:prstGeom>
        </p:spPr>
      </p:pic>
      <p:pic>
        <p:nvPicPr>
          <p:cNvPr id="6" name="Picture 5">
            <a:extLst>
              <a:ext uri="{FF2B5EF4-FFF2-40B4-BE49-F238E27FC236}">
                <a16:creationId xmlns:a16="http://schemas.microsoft.com/office/drawing/2014/main" id="{D8C98ADF-4E20-4EC0-8CFC-E9CBC0917B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288" y="4860758"/>
            <a:ext cx="2289053" cy="1607419"/>
          </a:xfrm>
          <a:prstGeom prst="rect">
            <a:avLst/>
          </a:prstGeom>
        </p:spPr>
      </p:pic>
      <p:sp>
        <p:nvSpPr>
          <p:cNvPr id="4" name="TextBox 3">
            <a:extLst>
              <a:ext uri="{FF2B5EF4-FFF2-40B4-BE49-F238E27FC236}">
                <a16:creationId xmlns:a16="http://schemas.microsoft.com/office/drawing/2014/main" id="{0CB03F9C-5EF0-4930-A887-AD922CF2F95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290119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Investment advisers act</a:t>
            </a:r>
            <a:br>
              <a:rPr lang="en-US" sz="2700" dirty="0">
                <a:solidFill>
                  <a:srgbClr val="FFFFFF"/>
                </a:solidFill>
              </a:rPr>
            </a:br>
            <a:r>
              <a:rPr lang="en-US" sz="2700" dirty="0">
                <a:solidFill>
                  <a:srgbClr val="FFFFFF"/>
                </a:solidFill>
              </a:rPr>
              <a:t>considerations</a:t>
            </a:r>
          </a:p>
        </p:txBody>
      </p:sp>
      <p:sp>
        <p:nvSpPr>
          <p:cNvPr id="3" name="Content Placeholder 2"/>
          <p:cNvSpPr>
            <a:spLocks noGrp="1"/>
          </p:cNvSpPr>
          <p:nvPr>
            <p:ph idx="1"/>
          </p:nvPr>
        </p:nvSpPr>
        <p:spPr>
          <a:xfrm>
            <a:off x="5155905" y="1113764"/>
            <a:ext cx="6108179" cy="4624327"/>
          </a:xfrm>
        </p:spPr>
        <p:txBody>
          <a:bodyPr anchor="ctr">
            <a:normAutofit/>
          </a:bodyPr>
          <a:lstStyle/>
          <a:p>
            <a:pPr fontAlgn="base">
              <a:lnSpc>
                <a:spcPct val="90000"/>
              </a:lnSpc>
            </a:pPr>
            <a:r>
              <a:rPr lang="en-US" sz="1600" b="1" dirty="0"/>
              <a:t>The SEC takes a very expansive view of the concept of “advice” and considers that activities as limited as sharing a stock list with an investor constitute “advice.” </a:t>
            </a:r>
          </a:p>
          <a:p>
            <a:pPr fontAlgn="base">
              <a:lnSpc>
                <a:spcPct val="90000"/>
              </a:lnSpc>
            </a:pPr>
            <a:r>
              <a:rPr lang="en-US" sz="1200" b="1" dirty="0"/>
              <a:t>Nonetheless there are few exemptions that may provide relief to the fund. </a:t>
            </a:r>
          </a:p>
          <a:p>
            <a:pPr fontAlgn="base">
              <a:lnSpc>
                <a:spcPct val="90000"/>
              </a:lnSpc>
            </a:pPr>
            <a:r>
              <a:rPr lang="en-US" sz="1200" dirty="0"/>
              <a:t>On July 21, 2010, President Obama signed into law the </a:t>
            </a:r>
            <a:r>
              <a:rPr lang="en-US" sz="1200" b="1" dirty="0"/>
              <a:t>Dodd-Frank Act</a:t>
            </a:r>
            <a:r>
              <a:rPr lang="en-US" sz="1200" dirty="0"/>
              <a:t>, which repealed certain portions of the Investment Advisers Act and provided 3 new exemptions from registration. </a:t>
            </a:r>
          </a:p>
          <a:p>
            <a:pPr fontAlgn="base">
              <a:lnSpc>
                <a:spcPct val="90000"/>
              </a:lnSpc>
            </a:pPr>
            <a:r>
              <a:rPr lang="en-US" sz="1200" dirty="0"/>
              <a:t>First, Section 203(1) of the Advisers Act provides that an investment adviser that solely advises venture capital funds is exempt from registration under the Advisers Act (the </a:t>
            </a:r>
            <a:r>
              <a:rPr lang="en-US" sz="1200" b="1" dirty="0"/>
              <a:t>venture capital fund exemption</a:t>
            </a:r>
            <a:r>
              <a:rPr lang="en-US" sz="1200" dirty="0"/>
              <a:t>). </a:t>
            </a:r>
          </a:p>
          <a:p>
            <a:pPr fontAlgn="base">
              <a:lnSpc>
                <a:spcPct val="90000"/>
              </a:lnSpc>
            </a:pPr>
            <a:r>
              <a:rPr lang="en-US" sz="1200" dirty="0"/>
              <a:t>Second, section 203(m) of the Advisers Act provides an exemption from registration to any investment adviser that solely advises private funds if the adviser has assets under management in the United States of less than $150 million (</a:t>
            </a:r>
            <a:r>
              <a:rPr lang="en-US" sz="1200" b="1" dirty="0"/>
              <a:t>the private fund adviser exemption</a:t>
            </a:r>
            <a:r>
              <a:rPr lang="en-US" sz="1200" dirty="0"/>
              <a:t>). The venture capital fund and private fund exemptions still require the adviser to file certain information with the SEC and are thus called “exempt reporting advisers.” </a:t>
            </a:r>
          </a:p>
          <a:p>
            <a:pPr fontAlgn="base">
              <a:lnSpc>
                <a:spcPct val="90000"/>
              </a:lnSpc>
            </a:pPr>
            <a:r>
              <a:rPr lang="en-US" sz="1200" dirty="0"/>
              <a:t>Section 203(b)(3) of the Advisers Act, as amended by the Dodd-Frank Act, provides an exemption for certain foreign private advisers </a:t>
            </a:r>
            <a:r>
              <a:rPr lang="en-US" sz="1200" b="1" dirty="0"/>
              <a:t>(the foreign private adviser exemption</a:t>
            </a:r>
            <a:r>
              <a:rPr lang="en-US" sz="1200" dirty="0"/>
              <a:t>) who have no place of business in the United States, have fewer than 15 clients in the United States and less than $25 million in aggregate assets under management from such clients and investors. The Dodd-Frank also created a separate exemption excluding advisers to “family offices” from the definition of “investment adviser.”</a:t>
            </a:r>
          </a:p>
        </p:txBody>
      </p:sp>
      <p:pic>
        <p:nvPicPr>
          <p:cNvPr id="6" name="Picture 5">
            <a:extLst>
              <a:ext uri="{FF2B5EF4-FFF2-40B4-BE49-F238E27FC236}">
                <a16:creationId xmlns:a16="http://schemas.microsoft.com/office/drawing/2014/main" id="{7EC37500-3A2D-4311-9BD0-79824B2852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515276"/>
            <a:ext cx="1463039" cy="1179886"/>
          </a:xfrm>
          <a:prstGeom prst="rect">
            <a:avLst/>
          </a:prstGeom>
        </p:spPr>
      </p:pic>
    </p:spTree>
    <p:extLst>
      <p:ext uri="{BB962C8B-B14F-4D97-AF65-F5344CB8AC3E}">
        <p14:creationId xmlns:p14="http://schemas.microsoft.com/office/powerpoint/2010/main" val="332802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Family office advisers exemption</a:t>
            </a:r>
          </a:p>
        </p:txBody>
      </p:sp>
      <p:sp>
        <p:nvSpPr>
          <p:cNvPr id="3" name="Content Placeholder 2"/>
          <p:cNvSpPr>
            <a:spLocks noGrp="1"/>
          </p:cNvSpPr>
          <p:nvPr>
            <p:ph idx="1"/>
          </p:nvPr>
        </p:nvSpPr>
        <p:spPr>
          <a:xfrm>
            <a:off x="5155905" y="1113764"/>
            <a:ext cx="6108179" cy="4624327"/>
          </a:xfrm>
        </p:spPr>
        <p:txBody>
          <a:bodyPr anchor="ctr">
            <a:normAutofit/>
          </a:bodyPr>
          <a:lstStyle/>
          <a:p>
            <a:pPr lvl="0" fontAlgn="base">
              <a:lnSpc>
                <a:spcPct val="90000"/>
              </a:lnSpc>
            </a:pPr>
            <a:r>
              <a:rPr lang="en-US" sz="1400" dirty="0"/>
              <a:t>This exemption applies if the fund provides advice </a:t>
            </a:r>
            <a:r>
              <a:rPr lang="en-US" sz="1400" b="1" dirty="0"/>
              <a:t>exclusively to family offices</a:t>
            </a:r>
            <a:r>
              <a:rPr lang="en-US" sz="1400" dirty="0"/>
              <a:t>. Given the growing importance of family offices in the wealth management world, the SEC devoted an entire release solely to this issue.  </a:t>
            </a:r>
            <a:r>
              <a:rPr lang="en-US" sz="1400" b="1" dirty="0"/>
              <a:t>A “family office” is defined as a company (including its directors, partners, members, managers, trustees and employees acting within the scope of their position or employment) that:</a:t>
            </a:r>
          </a:p>
          <a:p>
            <a:pPr lvl="1" fontAlgn="base">
              <a:lnSpc>
                <a:spcPct val="90000"/>
              </a:lnSpc>
            </a:pPr>
            <a:r>
              <a:rPr lang="en-US" sz="1400" dirty="0"/>
              <a:t>(1) </a:t>
            </a:r>
            <a:r>
              <a:rPr lang="en-US" sz="1400" b="1" dirty="0"/>
              <a:t>Has no clients other than family clients</a:t>
            </a:r>
            <a:r>
              <a:rPr lang="en-US" sz="1400" dirty="0"/>
              <a:t>; provided that if a person that is not a family client becomes a client of the family office as a result of the death of a family member or key employee or other involuntary transfer from a family member or key employee, that person shall be deemed to be a family client for purposes of this section 275.202(a)(11)(G)-1 for one year following the completion of the transfer of legal title to the assets resulting from the involuntary event; </a:t>
            </a:r>
          </a:p>
          <a:p>
            <a:pPr lvl="1" fontAlgn="base">
              <a:lnSpc>
                <a:spcPct val="90000"/>
              </a:lnSpc>
            </a:pPr>
            <a:r>
              <a:rPr lang="en-US" sz="1400" dirty="0"/>
              <a:t>(2) </a:t>
            </a:r>
            <a:r>
              <a:rPr lang="en-US" sz="1400" b="1" dirty="0"/>
              <a:t>Is wholly owned by family clients and is exclusively controlled (directly or indirectly) by one or more family members </a:t>
            </a:r>
            <a:r>
              <a:rPr lang="en-US" sz="1400" dirty="0"/>
              <a:t>and/or family entities; and </a:t>
            </a:r>
          </a:p>
          <a:p>
            <a:pPr lvl="1" fontAlgn="base">
              <a:lnSpc>
                <a:spcPct val="90000"/>
              </a:lnSpc>
            </a:pPr>
            <a:r>
              <a:rPr lang="en-US" sz="1400" dirty="0"/>
              <a:t>(3) </a:t>
            </a:r>
            <a:r>
              <a:rPr lang="en-US" sz="1400" b="1" dirty="0"/>
              <a:t>Does not hold itself out to the public as an investment adviser</a:t>
            </a:r>
            <a:r>
              <a:rPr lang="en-US" sz="1400" dirty="0"/>
              <a:t>.</a:t>
            </a:r>
          </a:p>
        </p:txBody>
      </p:sp>
      <p:pic>
        <p:nvPicPr>
          <p:cNvPr id="6" name="Picture 5">
            <a:extLst>
              <a:ext uri="{FF2B5EF4-FFF2-40B4-BE49-F238E27FC236}">
                <a16:creationId xmlns:a16="http://schemas.microsoft.com/office/drawing/2014/main" id="{76F2B327-21F7-49C4-8320-00EB32BAA2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260769"/>
            <a:ext cx="1463039" cy="1434393"/>
          </a:xfrm>
          <a:prstGeom prst="rect">
            <a:avLst/>
          </a:prstGeom>
        </p:spPr>
      </p:pic>
    </p:spTree>
    <p:extLst>
      <p:ext uri="{BB962C8B-B14F-4D97-AF65-F5344CB8AC3E}">
        <p14:creationId xmlns:p14="http://schemas.microsoft.com/office/powerpoint/2010/main" val="386651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sz="2200" dirty="0">
                <a:solidFill>
                  <a:schemeClr val="accent1"/>
                </a:solidFill>
              </a:rPr>
              <a:t>know your </a:t>
            </a:r>
            <a:r>
              <a:rPr lang="en-US" sz="2200" dirty="0" err="1">
                <a:solidFill>
                  <a:schemeClr val="accent1"/>
                </a:solidFill>
              </a:rPr>
              <a:t>cryPtocurrencies</a:t>
            </a:r>
            <a:endParaRPr lang="en-US" sz="2200" dirty="0">
              <a:solidFill>
                <a:schemeClr val="accent1"/>
              </a:solidFill>
            </a:endParaRPr>
          </a:p>
        </p:txBody>
      </p:sp>
      <p:sp>
        <p:nvSpPr>
          <p:cNvPr id="26" name="Rectangle 25">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0129BF2-688E-4795-A3FF-2417D11855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4462" y="3800104"/>
            <a:ext cx="3135857" cy="2502445"/>
          </a:xfrm>
          <a:prstGeom prst="rect">
            <a:avLst/>
          </a:prstGeom>
        </p:spPr>
      </p:pic>
      <p:graphicFrame>
        <p:nvGraphicFramePr>
          <p:cNvPr id="20" name="Content Placeholder 2">
            <a:extLst>
              <a:ext uri="{FF2B5EF4-FFF2-40B4-BE49-F238E27FC236}">
                <a16:creationId xmlns:a16="http://schemas.microsoft.com/office/drawing/2014/main" id="{358F63FB-C42D-4613-BB93-AB398178906D}"/>
              </a:ext>
            </a:extLst>
          </p:cNvPr>
          <p:cNvGraphicFramePr>
            <a:graphicFrameLocks noGrp="1"/>
          </p:cNvGraphicFramePr>
          <p:nvPr>
            <p:ph idx="1"/>
            <p:extLst>
              <p:ext uri="{D42A27DB-BD31-4B8C-83A1-F6EECF244321}">
                <p14:modId xmlns:p14="http://schemas.microsoft.com/office/powerpoint/2010/main" val="187202285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3063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3189" y="1209184"/>
            <a:ext cx="3089189" cy="4734416"/>
          </a:xfrm>
        </p:spPr>
        <p:txBody>
          <a:bodyPr anchor="ctr">
            <a:normAutofit/>
          </a:bodyPr>
          <a:lstStyle/>
          <a:p>
            <a:r>
              <a:rPr lang="en-US" sz="2400" dirty="0"/>
              <a:t>It’s a risky space</a:t>
            </a:r>
          </a:p>
        </p:txBody>
      </p:sp>
      <p:sp>
        <p:nvSpPr>
          <p:cNvPr id="14" name="Rectangle 13">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61870" y="723899"/>
            <a:ext cx="7183597" cy="4596246"/>
          </a:xfrm>
        </p:spPr>
        <p:txBody>
          <a:bodyPr>
            <a:normAutofit/>
          </a:bodyPr>
          <a:lstStyle/>
          <a:p>
            <a:pPr>
              <a:lnSpc>
                <a:spcPct val="90000"/>
              </a:lnSpc>
            </a:pPr>
            <a:r>
              <a:rPr lang="en-US" sz="1500" dirty="0"/>
              <a:t>Investing in cryptocurrency means taking on risks but getting scammed shouldn’t be one of them. Reports to the FTC’s Consumer Sentinel suggest scammers are cashing in on the buzz around cryptocurrency and luring people into bogus investment opportunities in record numbers. Since October 2020, reports have skyrocketed, with nearly 7,000 people reporting losses of more than $80 million on these scams. </a:t>
            </a:r>
          </a:p>
          <a:p>
            <a:pPr>
              <a:lnSpc>
                <a:spcPct val="90000"/>
              </a:lnSpc>
            </a:pPr>
            <a:r>
              <a:rPr lang="en-US" sz="1500" dirty="0"/>
              <a:t>The median loss reported is $1,900. Compared to the same period a year earlier, that’s about 12 times the number of reports and nearly1,000% more in reported losses. </a:t>
            </a:r>
          </a:p>
          <a:p>
            <a:pPr>
              <a:lnSpc>
                <a:spcPct val="90000"/>
              </a:lnSpc>
            </a:pPr>
            <a:r>
              <a:rPr lang="en-US" sz="1500" dirty="0"/>
              <a:t>Then, there are “giveaway scams,” supposedly sponsored by celebrities or other known figures in the cryptocurrency space, that promise to immediately multiply the cryptocurrency you send, but in doing so, people reported that they would discover later that they had been simply sending their crypto directly to a scammer’s wallet. For example, people have reported sending more than $2 million in cryptocurrency to Elon Musk impersonators just over the period from December 2020 through May 2021. </a:t>
            </a:r>
          </a:p>
        </p:txBody>
      </p:sp>
      <p:pic>
        <p:nvPicPr>
          <p:cNvPr id="11" name="Picture 10">
            <a:extLst>
              <a:ext uri="{FF2B5EF4-FFF2-40B4-BE49-F238E27FC236}">
                <a16:creationId xmlns:a16="http://schemas.microsoft.com/office/drawing/2014/main" id="{4CEBB789-D03A-4244-8D9F-E291B2C51F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09018" y="5213269"/>
            <a:ext cx="1936449" cy="1481894"/>
          </a:xfrm>
          <a:prstGeom prst="rect">
            <a:avLst/>
          </a:prstGeom>
        </p:spPr>
      </p:pic>
    </p:spTree>
    <p:extLst>
      <p:ext uri="{BB962C8B-B14F-4D97-AF65-F5344CB8AC3E}">
        <p14:creationId xmlns:p14="http://schemas.microsoft.com/office/powerpoint/2010/main" val="105933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3189" y="1209184"/>
            <a:ext cx="3089189" cy="4734416"/>
          </a:xfrm>
        </p:spPr>
        <p:txBody>
          <a:bodyPr anchor="ctr">
            <a:normAutofit/>
          </a:bodyPr>
          <a:lstStyle/>
          <a:p>
            <a:pPr algn="ctr"/>
            <a:r>
              <a:rPr lang="en-US" sz="2400" dirty="0"/>
              <a:t>Turn on your fraud</a:t>
            </a:r>
            <a:br>
              <a:rPr lang="en-US" sz="2400" dirty="0"/>
            </a:br>
            <a:r>
              <a:rPr lang="en-US" sz="2400" dirty="0"/>
              <a:t>detector </a:t>
            </a:r>
          </a:p>
        </p:txBody>
      </p:sp>
      <p:sp>
        <p:nvSpPr>
          <p:cNvPr id="14" name="Rectangle 13">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61870" y="723899"/>
            <a:ext cx="7183597" cy="4680896"/>
          </a:xfrm>
        </p:spPr>
        <p:txBody>
          <a:bodyPr>
            <a:normAutofit fontScale="85000" lnSpcReduction="10000"/>
          </a:bodyPr>
          <a:lstStyle/>
          <a:p>
            <a:r>
              <a:rPr lang="en-US" sz="2800" dirty="0"/>
              <a:t>Report fraud and other suspicious activity involving cryptocurrency to:</a:t>
            </a:r>
          </a:p>
          <a:p>
            <a:pPr lvl="1"/>
            <a:r>
              <a:rPr lang="en-US" sz="2800" dirty="0"/>
              <a:t>the FTC at </a:t>
            </a:r>
            <a:r>
              <a:rPr lang="en-US" sz="2800" dirty="0">
                <a:hlinkClick r:id="rId2"/>
              </a:rPr>
              <a:t>ReportFraud.ftc.gov</a:t>
            </a:r>
            <a:r>
              <a:rPr lang="en-US" sz="2800" dirty="0"/>
              <a:t>;</a:t>
            </a:r>
          </a:p>
          <a:p>
            <a:pPr lvl="1"/>
            <a:r>
              <a:rPr lang="en-US" sz="2800" dirty="0"/>
              <a:t>the Commodity Futures Trading Commission (CFTC) at </a:t>
            </a:r>
            <a:r>
              <a:rPr lang="en-US" sz="2800" dirty="0">
                <a:hlinkClick r:id="rId3"/>
              </a:rPr>
              <a:t>CFTC.gov/complaint</a:t>
            </a:r>
            <a:r>
              <a:rPr lang="en-US" sz="2800" dirty="0"/>
              <a:t>;</a:t>
            </a:r>
          </a:p>
          <a:p>
            <a:pPr lvl="2"/>
            <a:r>
              <a:rPr lang="en-US" sz="2600" dirty="0"/>
              <a:t>Individuals can file either a complaint or a Form TCR; </a:t>
            </a:r>
          </a:p>
          <a:p>
            <a:pPr lvl="3"/>
            <a:r>
              <a:rPr lang="en-US" sz="2400" dirty="0"/>
              <a:t>Individuals who submit a Form TCR will receive anti-retaliation protections if applicable, and may be eligible for monetary awards of up to 30% of the money collected as a result of their information; or</a:t>
            </a:r>
          </a:p>
          <a:p>
            <a:pPr lvl="1"/>
            <a:r>
              <a:rPr lang="en-US" sz="2800" dirty="0"/>
              <a:t>the US Securities and Exchange Commission (SEC) at </a:t>
            </a:r>
            <a:r>
              <a:rPr lang="en-US" sz="2800" dirty="0">
                <a:hlinkClick r:id="rId4"/>
              </a:rPr>
              <a:t>sec.gov/</a:t>
            </a:r>
            <a:r>
              <a:rPr lang="en-US" sz="2800" dirty="0" err="1">
                <a:hlinkClick r:id="rId4"/>
              </a:rPr>
              <a:t>tcr</a:t>
            </a:r>
            <a:r>
              <a:rPr lang="en-US" sz="2800" dirty="0"/>
              <a:t>.</a:t>
            </a:r>
          </a:p>
        </p:txBody>
      </p:sp>
      <p:pic>
        <p:nvPicPr>
          <p:cNvPr id="11" name="Picture 10">
            <a:extLst>
              <a:ext uri="{FF2B5EF4-FFF2-40B4-BE49-F238E27FC236}">
                <a16:creationId xmlns:a16="http://schemas.microsoft.com/office/drawing/2014/main" id="{4CEBB789-D03A-4244-8D9F-E291B2C51FE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23921" y="5303381"/>
            <a:ext cx="1921546" cy="1280437"/>
          </a:xfrm>
          <a:prstGeom prst="rect">
            <a:avLst/>
          </a:prstGeom>
        </p:spPr>
      </p:pic>
    </p:spTree>
    <p:extLst>
      <p:ext uri="{BB962C8B-B14F-4D97-AF65-F5344CB8AC3E}">
        <p14:creationId xmlns:p14="http://schemas.microsoft.com/office/powerpoint/2010/main" val="87505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Due Diligence, due diligence, due diligence </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Even well-known cryptocurrencies should be carefully evaluated.  </a:t>
            </a:r>
          </a:p>
          <a:p>
            <a:r>
              <a:rPr lang="en-US" dirty="0"/>
              <a:t>Because of the potential for fraud and, especially, regulatory intervention, the fund should be extremely selective about the cryptocurrencies in which it will invest. </a:t>
            </a:r>
          </a:p>
          <a:p>
            <a:r>
              <a:rPr lang="en-US" dirty="0"/>
              <a:t>A long history of acceptance by the marketplace or even the regulators is not a guarantee of legality.</a:t>
            </a:r>
          </a:p>
          <a:p>
            <a:pPr lvl="1"/>
            <a:r>
              <a:rPr lang="en-US" dirty="0"/>
              <a:t>The Uber/Tesla approach of breakneck development and hoping to get too big to fail may not work with cryptocurrencies, given that they pose a direct threat to central banks, governments dependent on fiat currency and traditional banks. </a:t>
            </a:r>
          </a:p>
          <a:p>
            <a:pPr lvl="1"/>
            <a:r>
              <a:rPr lang="en-US" dirty="0"/>
              <a:t>The SEC’s lawsuit against Ripple is a perfect illustration of this point.</a:t>
            </a:r>
          </a:p>
        </p:txBody>
      </p:sp>
      <p:pic>
        <p:nvPicPr>
          <p:cNvPr id="6" name="Picture 5">
            <a:extLst>
              <a:ext uri="{FF2B5EF4-FFF2-40B4-BE49-F238E27FC236}">
                <a16:creationId xmlns:a16="http://schemas.microsoft.com/office/drawing/2014/main" id="{C7B6EDF6-95DE-4FFF-8DC9-7048FA015F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3921" y="5303381"/>
            <a:ext cx="1921546" cy="1280437"/>
          </a:xfrm>
          <a:prstGeom prst="rect">
            <a:avLst/>
          </a:prstGeom>
        </p:spPr>
      </p:pic>
    </p:spTree>
    <p:extLst>
      <p:ext uri="{BB962C8B-B14F-4D97-AF65-F5344CB8AC3E}">
        <p14:creationId xmlns:p14="http://schemas.microsoft.com/office/powerpoint/2010/main" val="327185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16">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4342" y="1507414"/>
            <a:ext cx="3330781" cy="3703320"/>
          </a:xfrm>
          <a:ln w="57150">
            <a:noFill/>
          </a:ln>
        </p:spPr>
        <p:txBody>
          <a:bodyPr anchor="ctr">
            <a:normAutofit/>
          </a:bodyPr>
          <a:lstStyle/>
          <a:p>
            <a:pPr algn="r"/>
            <a:r>
              <a:rPr lang="en-US" sz="2000" b="1" dirty="0">
                <a:solidFill>
                  <a:schemeClr val="accent3">
                    <a:lumMod val="75000"/>
                  </a:schemeClr>
                </a:solidFill>
              </a:rPr>
              <a:t>RIPPLe and tether</a:t>
            </a:r>
          </a:p>
          <a:p>
            <a:pPr algn="r"/>
            <a:r>
              <a:rPr lang="en-US" sz="2000" b="1" i="1" dirty="0">
                <a:solidFill>
                  <a:schemeClr val="tx2"/>
                </a:solidFill>
              </a:rPr>
              <a:t>Two cautionary tales </a:t>
            </a:r>
            <a:endParaRPr lang="en-US" sz="2000" i="1" dirty="0">
              <a:solidFill>
                <a:schemeClr val="tx2"/>
              </a:solidFill>
            </a:endParaRPr>
          </a:p>
        </p:txBody>
      </p:sp>
      <p:sp>
        <p:nvSpPr>
          <p:cNvPr id="43" name="Rectangle 18">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0">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2">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74830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3189" y="1209184"/>
            <a:ext cx="3089189" cy="4734416"/>
          </a:xfrm>
        </p:spPr>
        <p:txBody>
          <a:bodyPr anchor="ctr">
            <a:normAutofit/>
          </a:bodyPr>
          <a:lstStyle/>
          <a:p>
            <a:pPr algn="ctr"/>
            <a:r>
              <a:rPr lang="en-US" sz="5400" dirty="0">
                <a:solidFill>
                  <a:schemeClr val="accent6">
                    <a:lumMod val="60000"/>
                    <a:lumOff val="40000"/>
                  </a:schemeClr>
                </a:solidFill>
              </a:rPr>
              <a:t>Ripple</a:t>
            </a:r>
            <a:br>
              <a:rPr lang="en-US" sz="2400" dirty="0"/>
            </a:br>
            <a:endParaRPr lang="en-US" sz="2400" dirty="0"/>
          </a:p>
        </p:txBody>
      </p:sp>
      <p:sp>
        <p:nvSpPr>
          <p:cNvPr id="14" name="Rectangle 13">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61870" y="723899"/>
            <a:ext cx="7183597" cy="4680896"/>
          </a:xfrm>
        </p:spPr>
        <p:txBody>
          <a:bodyPr>
            <a:normAutofit fontScale="77500" lnSpcReduction="20000"/>
          </a:bodyPr>
          <a:lstStyle/>
          <a:p>
            <a:r>
              <a:rPr lang="en-US" dirty="0"/>
              <a:t>What is Ripple? </a:t>
            </a:r>
          </a:p>
          <a:p>
            <a:r>
              <a:rPr lang="en-US" dirty="0"/>
              <a:t>First, it is not a song by the Grateful Dead.</a:t>
            </a:r>
          </a:p>
          <a:p>
            <a:r>
              <a:rPr lang="en-US" dirty="0"/>
              <a:t>Ripple is not a cryptocurrency. Ripple is short for the name of the company Ripple Labs, Inc. that developed the XRP “protocol” or cryptocurrency.  </a:t>
            </a:r>
          </a:p>
          <a:p>
            <a:r>
              <a:rPr lang="en-US" dirty="0"/>
              <a:t>XRP is the cryptocurrency. </a:t>
            </a:r>
          </a:p>
          <a:p>
            <a:r>
              <a:rPr lang="en-US" dirty="0"/>
              <a:t>Here’s what Investopedia says: </a:t>
            </a:r>
          </a:p>
          <a:p>
            <a:pPr lvl="1"/>
            <a:r>
              <a:rPr lang="en-US" dirty="0"/>
              <a:t>XRP is the native cryptocurrency for products developed by Ripple Labs. Its products are used for payment settlement, asset exchange and remittance systems that work more like SWIFT, a service for international money and security transfers used by a network of banks and financial intermediaries. </a:t>
            </a:r>
          </a:p>
          <a:p>
            <a:r>
              <a:rPr lang="en-US" dirty="0"/>
              <a:t>Here’s the SEC: </a:t>
            </a:r>
          </a:p>
          <a:p>
            <a:pPr lvl="1"/>
            <a:r>
              <a:rPr lang="en-US" dirty="0"/>
              <a:t>XRP is a digital asset (or cryptocurrency) that can be issued or transferred using a </a:t>
            </a:r>
            <a:r>
              <a:rPr lang="en-US" b="1" dirty="0"/>
              <a:t>distributed ledger</a:t>
            </a:r>
            <a:r>
              <a:rPr lang="en-US" dirty="0"/>
              <a:t>—a peer-to-peer database spread across a network of computers that records all transactions publicly. Sec. &amp; Exch. Comm'n v. Ripple Labs, Inc., No. 20-CV-10832 (AT)(SN), 2021 WL 1335918, at *1 (S.D.N.Y. Apr. 9, 2021) </a:t>
            </a:r>
          </a:p>
          <a:p>
            <a:pPr lvl="1"/>
            <a:r>
              <a:rPr lang="en-US" dirty="0"/>
              <a:t>Importantly, XRP is </a:t>
            </a:r>
            <a:r>
              <a:rPr lang="en-US" b="1" u="sng" dirty="0"/>
              <a:t>pre-mined</a:t>
            </a:r>
            <a:r>
              <a:rPr lang="en-US" dirty="0"/>
              <a:t> and uses a less complicated method of mining as compared to Bitcoin.</a:t>
            </a:r>
          </a:p>
          <a:p>
            <a:r>
              <a:rPr lang="en-US" dirty="0"/>
              <a:t>What does that mean? In simple terms, it means XRP already existed from the inception of Ripple, somewhat like the treasury stock of a corporation that is then “issued” or distributed to network participants. Bitcoin, in contrast, has to be actively mined by miners using massive amounts of energy and computational power. </a:t>
            </a:r>
          </a:p>
        </p:txBody>
      </p:sp>
      <p:pic>
        <p:nvPicPr>
          <p:cNvPr id="11" name="Picture 10">
            <a:extLst>
              <a:ext uri="{FF2B5EF4-FFF2-40B4-BE49-F238E27FC236}">
                <a16:creationId xmlns:a16="http://schemas.microsoft.com/office/drawing/2014/main" id="{4CEBB789-D03A-4244-8D9F-E291B2C51F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23921" y="5303381"/>
            <a:ext cx="1921546" cy="1280437"/>
          </a:xfrm>
          <a:prstGeom prst="rect">
            <a:avLst/>
          </a:prstGeom>
        </p:spPr>
      </p:pic>
      <p:pic>
        <p:nvPicPr>
          <p:cNvPr id="13" name="Grateful Dead - Ripple (Official Music Video)">
            <a:hlinkClick r:id="" action="ppaction://media"/>
            <a:extLst>
              <a:ext uri="{FF2B5EF4-FFF2-40B4-BE49-F238E27FC236}">
                <a16:creationId xmlns:a16="http://schemas.microsoft.com/office/drawing/2014/main" id="{5F783C9E-A17D-4D77-A779-5FCF4E166DCF}"/>
              </a:ext>
            </a:extLst>
          </p:cNvPr>
          <p:cNvPicPr>
            <a:picLocks noChangeAspect="1"/>
          </p:cNvPicPr>
          <p:nvPr>
            <a:audioFile r:link="rId1"/>
            <p:extLst>
              <p:ext uri="{DAA4B4D4-6D71-4841-9C94-3DE7FCFB9230}">
                <p14:media xmlns:p14="http://schemas.microsoft.com/office/powerpoint/2010/main" r:embed="rId2">
                  <p14:trim st="96000" end="113640"/>
                  <p14:fade in="1360" out="10000"/>
                </p14:media>
              </p:ext>
            </p:extLst>
          </p:nvPr>
        </p:nvPicPr>
        <p:blipFill>
          <a:blip r:embed="rId5"/>
          <a:stretch>
            <a:fillRect/>
          </a:stretch>
        </p:blipFill>
        <p:spPr>
          <a:xfrm>
            <a:off x="8393229" y="898027"/>
            <a:ext cx="516187" cy="487363"/>
          </a:xfrm>
          <a:prstGeom prst="rect">
            <a:avLst/>
          </a:prstGeom>
        </p:spPr>
      </p:pic>
    </p:spTree>
    <p:extLst>
      <p:ext uri="{BB962C8B-B14F-4D97-AF65-F5344CB8AC3E}">
        <p14:creationId xmlns:p14="http://schemas.microsoft.com/office/powerpoint/2010/main" val="381227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4552" fill="hold"/>
                                        <p:tgtEl>
                                          <p:spTgt spid="13"/>
                                        </p:tgtEl>
                                      </p:cBhvr>
                                    </p:cmd>
                                  </p:childTnLst>
                                </p:cTn>
                              </p:par>
                            </p:childTnLst>
                          </p:cTn>
                        </p:par>
                      </p:childTnLst>
                    </p:cTn>
                  </p:par>
                </p:childTnLst>
              </p:cTn>
              <p:nextCondLst>
                <p:cond evt="onClick" delay="0">
                  <p:tgtEl>
                    <p:spTgt spid="13"/>
                  </p:tgtEl>
                </p:cond>
              </p:nextCondLst>
            </p:seq>
            <p:audio>
              <p:cMediaNode vol="80000">
                <p:cTn id="12" fill="hold" display="0">
                  <p:stCondLst>
                    <p:cond delay="indefinite"/>
                  </p:stCondLst>
                  <p:endCondLst>
                    <p:cond evt="onStopAudio" delay="0">
                      <p:tgtEl>
                        <p:sldTgt/>
                      </p:tgtEl>
                    </p:cond>
                  </p:endCondLst>
                </p:cTn>
                <p:tgtEl>
                  <p:spTgt spid="13"/>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algn="ctr"/>
            <a:r>
              <a:rPr lang="en-US" dirty="0">
                <a:solidFill>
                  <a:srgbClr val="FFFEFF"/>
                </a:solidFill>
              </a:rPr>
              <a:t>Side note – what is a distributed ledger?</a:t>
            </a:r>
          </a:p>
        </p:txBody>
      </p:sp>
      <p:graphicFrame>
        <p:nvGraphicFramePr>
          <p:cNvPr id="5" name="Content Placeholder 2">
            <a:extLst>
              <a:ext uri="{FF2B5EF4-FFF2-40B4-BE49-F238E27FC236}">
                <a16:creationId xmlns:a16="http://schemas.microsoft.com/office/drawing/2014/main" id="{FF2F5F5C-630F-427D-BC32-C69CFD55BDEB}"/>
              </a:ext>
            </a:extLst>
          </p:cNvPr>
          <p:cNvGraphicFramePr>
            <a:graphicFrameLocks noGrp="1"/>
          </p:cNvGraphicFramePr>
          <p:nvPr>
            <p:ph idx="1"/>
            <p:extLst>
              <p:ext uri="{D42A27DB-BD31-4B8C-83A1-F6EECF244321}">
                <p14:modId xmlns:p14="http://schemas.microsoft.com/office/powerpoint/2010/main" val="45422309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9164F9E-E7E1-47E1-97EA-E0E6265C7E5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80181" y="5386508"/>
            <a:ext cx="1921546" cy="1280437"/>
          </a:xfrm>
          <a:prstGeom prst="rect">
            <a:avLst/>
          </a:prstGeom>
        </p:spPr>
      </p:pic>
    </p:spTree>
    <p:extLst>
      <p:ext uri="{BB962C8B-B14F-4D97-AF65-F5344CB8AC3E}">
        <p14:creationId xmlns:p14="http://schemas.microsoft.com/office/powerpoint/2010/main" val="338928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dirty="0">
                <a:solidFill>
                  <a:srgbClr val="FFFFFF"/>
                </a:solidFill>
              </a:rPr>
              <a:t>the </a:t>
            </a:r>
            <a:r>
              <a:rPr lang="en-US" sz="5400" dirty="0" err="1">
                <a:solidFill>
                  <a:srgbClr val="FFFFFF"/>
                </a:solidFill>
              </a:rPr>
              <a:t>xrp</a:t>
            </a:r>
            <a:r>
              <a:rPr lang="en-US" sz="5400" dirty="0">
                <a:solidFill>
                  <a:srgbClr val="FFFFFF"/>
                </a:solidFill>
              </a:rPr>
              <a:t> distributed ledger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Content Placeholder 2"/>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400" dirty="0">
                <a:solidFill>
                  <a:schemeClr val="accent2">
                    <a:lumMod val="50000"/>
                  </a:schemeClr>
                </a:solidFill>
              </a:rPr>
              <a:t>The XRP </a:t>
            </a:r>
            <a:r>
              <a:rPr lang="en-US" sz="1400" b="1" dirty="0">
                <a:solidFill>
                  <a:schemeClr val="accent2">
                    <a:lumMod val="50000"/>
                  </a:schemeClr>
                </a:solidFill>
              </a:rPr>
              <a:t>Ledger is software code that operates as a peer-to-peer database spread across a network of computers that records transaction data. It was designed to be a superior alternative to Bitcoin because it was more secure and did not involve inefficient mining of any tokens needed to transact</a:t>
            </a:r>
            <a:r>
              <a:rPr lang="en-US" sz="1400" dirty="0">
                <a:solidFill>
                  <a:schemeClr val="accent2">
                    <a:lumMod val="50000"/>
                  </a:schemeClr>
                </a:solidFill>
              </a:rPr>
              <a:t>.</a:t>
            </a:r>
          </a:p>
          <a:p>
            <a:pPr>
              <a:lnSpc>
                <a:spcPct val="90000"/>
              </a:lnSpc>
            </a:pPr>
            <a:r>
              <a:rPr lang="en-US" sz="1400" dirty="0">
                <a:solidFill>
                  <a:schemeClr val="accent2">
                    <a:lumMod val="50000"/>
                  </a:schemeClr>
                </a:solidFill>
              </a:rPr>
              <a:t> In 2012, when the XRP Ledger was deployed to the servers that would run it, a fixed supply of 100 billion of the token native to the XRP Ledger—what became known as “XRP”—was automatically created. Ripple described XRP as “the equivalent to paper cash in the physical world,” a “Unit of Account,” “Medium of Exchange” and “Store of Wealth.”</a:t>
            </a:r>
          </a:p>
          <a:p>
            <a:pPr>
              <a:lnSpc>
                <a:spcPct val="90000"/>
              </a:lnSpc>
            </a:pPr>
            <a:r>
              <a:rPr lang="en-US" sz="1400" dirty="0">
                <a:solidFill>
                  <a:schemeClr val="accent2">
                    <a:lumMod val="50000"/>
                  </a:schemeClr>
                </a:solidFill>
              </a:rPr>
              <a:t> Mr. Chris Larsen, one of the co-founders, also stated publicly on numerous occasions that he considered XRP to be a currency. For example, in a February 19, 2014 interview, Mr. Larsen stated that XRP “is a math-based currency like [b]</a:t>
            </a:r>
            <a:r>
              <a:rPr lang="en-US" sz="1400" dirty="0" err="1">
                <a:solidFill>
                  <a:schemeClr val="accent2">
                    <a:lumMod val="50000"/>
                  </a:schemeClr>
                </a:solidFill>
              </a:rPr>
              <a:t>itcoin</a:t>
            </a:r>
            <a:r>
              <a:rPr lang="en-US" sz="1400" dirty="0">
                <a:solidFill>
                  <a:schemeClr val="accent2">
                    <a:lumMod val="50000"/>
                  </a:schemeClr>
                </a:solidFill>
              </a:rPr>
              <a:t>” because it is “a currency without a counterparty.” </a:t>
            </a:r>
          </a:p>
          <a:p>
            <a:pPr>
              <a:lnSpc>
                <a:spcPct val="90000"/>
              </a:lnSpc>
            </a:pPr>
            <a:r>
              <a:rPr lang="en-US" sz="1400" dirty="0">
                <a:solidFill>
                  <a:schemeClr val="accent2">
                    <a:lumMod val="50000"/>
                  </a:schemeClr>
                </a:solidFill>
              </a:rPr>
              <a:t>During Mr. Larsen’s tenure as CEO, multiple government agencies agreed with Mr. Larsen’s view that XRP was a currency, not a security—all while the SEC remained silent. We’ll come back to this </a:t>
            </a:r>
            <a:r>
              <a:rPr lang="en-US" sz="1400" b="1" u="sng" dirty="0">
                <a:solidFill>
                  <a:schemeClr val="accent2">
                    <a:lumMod val="50000"/>
                  </a:schemeClr>
                </a:solidFill>
              </a:rPr>
              <a:t>fair notice issue</a:t>
            </a:r>
            <a:r>
              <a:rPr lang="en-US" sz="1400" dirty="0">
                <a:solidFill>
                  <a:schemeClr val="accent2">
                    <a:lumMod val="50000"/>
                  </a:schemeClr>
                </a:solidFill>
              </a:rPr>
              <a:t>.</a:t>
            </a:r>
          </a:p>
        </p:txBody>
      </p:sp>
      <p:pic>
        <p:nvPicPr>
          <p:cNvPr id="32" name="Picture 31">
            <a:extLst>
              <a:ext uri="{FF2B5EF4-FFF2-40B4-BE49-F238E27FC236}">
                <a16:creationId xmlns:a16="http://schemas.microsoft.com/office/drawing/2014/main" id="{1AC3DA8F-9EB7-4778-B677-884F240153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97054" y="5640780"/>
            <a:ext cx="1921546" cy="1153556"/>
          </a:xfrm>
          <a:prstGeom prst="rect">
            <a:avLst/>
          </a:prstGeom>
        </p:spPr>
      </p:pic>
    </p:spTree>
    <p:extLst>
      <p:ext uri="{BB962C8B-B14F-4D97-AF65-F5344CB8AC3E}">
        <p14:creationId xmlns:p14="http://schemas.microsoft.com/office/powerpoint/2010/main" val="39775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General background</a:t>
            </a:r>
          </a:p>
        </p:txBody>
      </p:sp>
      <p:sp>
        <p:nvSpPr>
          <p:cNvPr id="3" name="Content Placeholder 2"/>
          <p:cNvSpPr>
            <a:spLocks noGrp="1"/>
          </p:cNvSpPr>
          <p:nvPr>
            <p:ph idx="1"/>
          </p:nvPr>
        </p:nvSpPr>
        <p:spPr>
          <a:xfrm>
            <a:off x="5155905" y="1113764"/>
            <a:ext cx="6108179" cy="4624327"/>
          </a:xfrm>
        </p:spPr>
        <p:txBody>
          <a:bodyPr anchor="ctr">
            <a:normAutofit/>
          </a:bodyPr>
          <a:lstStyle/>
          <a:p>
            <a:endParaRPr lang="en-US" dirty="0"/>
          </a:p>
          <a:p>
            <a:r>
              <a:rPr lang="en-US" dirty="0"/>
              <a:t>Fund regulation is an extremely technical area. This course is </a:t>
            </a:r>
            <a:r>
              <a:rPr lang="en-US" b="1" i="1" dirty="0"/>
              <a:t>not</a:t>
            </a:r>
            <a:r>
              <a:rPr lang="en-US" dirty="0"/>
              <a:t> a detailed description of the various rules for the registration of US funds with the Securities and Exchange Commission (the “SEC”) and the Commodities and Futures Trading Commission (the “CFTC”). </a:t>
            </a:r>
          </a:p>
          <a:p>
            <a:r>
              <a:rPr lang="en-US" dirty="0"/>
              <a:t>Rather, this CLE program is designed to describe the constraints on private and foreign funds that wish to raise capital or conduct activities in the United States, either directly or through agents, </a:t>
            </a:r>
            <a:r>
              <a:rPr lang="en-US" b="1" i="1" dirty="0"/>
              <a:t>without having to register </a:t>
            </a:r>
            <a:r>
              <a:rPr lang="en-US" dirty="0"/>
              <a:t>with the SEC or the CFTC and subject themselves to the onerous registration burdens on the registered fund. </a:t>
            </a:r>
          </a:p>
          <a:p>
            <a:endParaRPr lang="en-US" dirty="0"/>
          </a:p>
        </p:txBody>
      </p:sp>
      <p:pic>
        <p:nvPicPr>
          <p:cNvPr id="9" name="Picture 8" descr="Shape&#10;&#10;Description automatically generated">
            <a:extLst>
              <a:ext uri="{FF2B5EF4-FFF2-40B4-BE49-F238E27FC236}">
                <a16:creationId xmlns:a16="http://schemas.microsoft.com/office/drawing/2014/main" id="{E31CC043-33DF-4716-B32D-F9B2B7431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791" y="5216769"/>
            <a:ext cx="1908824" cy="1638603"/>
          </a:xfrm>
          <a:prstGeom prst="rect">
            <a:avLst/>
          </a:prstGeom>
        </p:spPr>
      </p:pic>
    </p:spTree>
    <p:extLst>
      <p:ext uri="{BB962C8B-B14F-4D97-AF65-F5344CB8AC3E}">
        <p14:creationId xmlns:p14="http://schemas.microsoft.com/office/powerpoint/2010/main" val="152075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SEC’s Complaint </a:t>
            </a:r>
            <a:br>
              <a:rPr lang="en-US" sz="3200">
                <a:solidFill>
                  <a:srgbClr val="FFFFFF"/>
                </a:solidFill>
              </a:rPr>
            </a:br>
            <a:r>
              <a:rPr lang="en-US" sz="3200">
                <a:solidFill>
                  <a:srgbClr val="FFFFFF"/>
                </a:solidFill>
              </a:rPr>
              <a:t>RIPPLE SOLD XRP To finance operations </a:t>
            </a: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US" sz="1500" b="1" u="sng" dirty="0"/>
              <a:t>According to the SEC</a:t>
            </a:r>
            <a:r>
              <a:rPr lang="en-US" sz="1500" u="sng" dirty="0"/>
              <a:t>:</a:t>
            </a:r>
            <a:r>
              <a:rPr lang="en-US" sz="1500" dirty="0"/>
              <a:t> </a:t>
            </a:r>
          </a:p>
          <a:p>
            <a:pPr lvl="1">
              <a:lnSpc>
                <a:spcPct val="90000"/>
              </a:lnSpc>
            </a:pPr>
            <a:r>
              <a:rPr lang="en-US" sz="1300" dirty="0"/>
              <a:t>From 2013 to the filing of the Complaint, Ripple engaged in unregistered offers and sales of securities. Ripple used the means and instrumentalities of interstate commerce to offer and sell XRP to investors in the US, without a registration statement being filed or in effect. </a:t>
            </a:r>
          </a:p>
          <a:p>
            <a:pPr lvl="1">
              <a:lnSpc>
                <a:spcPct val="90000"/>
              </a:lnSpc>
            </a:pPr>
            <a:r>
              <a:rPr lang="en-US" sz="1300" dirty="0"/>
              <a:t>Ripple raised at least $1.38 billion by selling XRP without providing investors—including retail investors, in whose hands Ripple’s securities ultimately came to rest—the type of financial and managerial information typically provided in such statements by hundreds of issuers every year. </a:t>
            </a:r>
          </a:p>
          <a:p>
            <a:pPr lvl="1">
              <a:lnSpc>
                <a:spcPct val="90000"/>
              </a:lnSpc>
            </a:pPr>
            <a:r>
              <a:rPr lang="en-US" sz="1300" b="1" dirty="0"/>
              <a:t>Among other things, Ripple and its executives promoted XRP as an investment into a common enterprise that would increase in value and price based on Ripple’s efforts. This included taking steps to control the supply and price of XRP and creating an active and liquid trading marked for XRP—that is a market in which investors could quickly and easily buy and sell XRP.  </a:t>
            </a:r>
            <a:r>
              <a:rPr lang="en-US" sz="1300" dirty="0"/>
              <a:t>Ripple offered and sold XRP to raise the capital it needed to fund its operations. Indeed, from 2013 through the end of the third quarter of 2020, almost all of Ripple’s revenues came from sale of XRP to investors. </a:t>
            </a:r>
            <a:r>
              <a:rPr lang="en-US" sz="1300" b="1" dirty="0"/>
              <a:t>See SEC v. Ripple, 20-cv-10832, </a:t>
            </a:r>
            <a:r>
              <a:rPr lang="en-US" sz="1300" b="1" dirty="0" err="1"/>
              <a:t>Dkt</a:t>
            </a:r>
            <a:r>
              <a:rPr lang="en-US" sz="1300" b="1" dirty="0"/>
              <a:t>. 182 </a:t>
            </a:r>
          </a:p>
        </p:txBody>
      </p:sp>
      <p:pic>
        <p:nvPicPr>
          <p:cNvPr id="6" name="Picture 5">
            <a:extLst>
              <a:ext uri="{FF2B5EF4-FFF2-40B4-BE49-F238E27FC236}">
                <a16:creationId xmlns:a16="http://schemas.microsoft.com/office/drawing/2014/main" id="{27584ED5-24BF-4453-B2EA-11FD388CAD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3921" y="5498275"/>
            <a:ext cx="1921546" cy="1085543"/>
          </a:xfrm>
          <a:prstGeom prst="rect">
            <a:avLst/>
          </a:prstGeom>
        </p:spPr>
      </p:pic>
    </p:spTree>
    <p:extLst>
      <p:ext uri="{BB962C8B-B14F-4D97-AF65-F5344CB8AC3E}">
        <p14:creationId xmlns:p14="http://schemas.microsoft.com/office/powerpoint/2010/main" val="245683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t>
            </a:r>
            <a:r>
              <a:rPr lang="en-US" i="1" u="sng" dirty="0" err="1"/>
              <a:t>howey</a:t>
            </a:r>
            <a:r>
              <a:rPr lang="en-US" dirty="0"/>
              <a:t> test </a:t>
            </a:r>
          </a:p>
        </p:txBody>
      </p:sp>
      <p:sp>
        <p:nvSpPr>
          <p:cNvPr id="3" name="Content Placeholder 2"/>
          <p:cNvSpPr>
            <a:spLocks noGrp="1"/>
          </p:cNvSpPr>
          <p:nvPr>
            <p:ph idx="1"/>
          </p:nvPr>
        </p:nvSpPr>
        <p:spPr>
          <a:xfrm>
            <a:off x="581192" y="1262270"/>
            <a:ext cx="11152004" cy="5595730"/>
          </a:xfrm>
        </p:spPr>
        <p:txBody>
          <a:bodyPr>
            <a:noAutofit/>
          </a:bodyPr>
          <a:lstStyle/>
          <a:p>
            <a:r>
              <a:rPr lang="en-US" sz="1400" dirty="0"/>
              <a:t>SEC claims </a:t>
            </a:r>
            <a:r>
              <a:rPr lang="en-US" sz="1400" b="1" dirty="0"/>
              <a:t>XRP is an investment contract under the Howey test</a:t>
            </a:r>
            <a:r>
              <a:rPr lang="en-US" sz="1400" dirty="0"/>
              <a:t>.  See </a:t>
            </a:r>
            <a:r>
              <a:rPr lang="en-US" sz="1400" i="1" dirty="0"/>
              <a:t>S.E.C. v. W.J. Howey Co., </a:t>
            </a:r>
            <a:r>
              <a:rPr lang="en-US" sz="1400" dirty="0"/>
              <a:t>328 U.S. 293, 298–99 (1946) (holding that an “investment contract...means </a:t>
            </a:r>
            <a:r>
              <a:rPr lang="en-US" sz="1400" b="1" u="sng" dirty="0"/>
              <a:t>a contract, transaction or scheme</a:t>
            </a:r>
            <a:r>
              <a:rPr lang="en-US" sz="1400" dirty="0"/>
              <a:t> whereby </a:t>
            </a:r>
            <a:r>
              <a:rPr lang="en-US" sz="1400" b="1" i="1" dirty="0"/>
              <a:t>a person invests his money </a:t>
            </a:r>
            <a:r>
              <a:rPr lang="en-US" sz="1400" dirty="0"/>
              <a:t>in a </a:t>
            </a:r>
            <a:r>
              <a:rPr lang="en-US" sz="1400" b="1" u="sng" dirty="0"/>
              <a:t>common enterprise</a:t>
            </a:r>
            <a:r>
              <a:rPr lang="en-US" sz="1400" dirty="0"/>
              <a:t> and </a:t>
            </a:r>
            <a:r>
              <a:rPr lang="en-US" sz="1400" b="1" u="sng" dirty="0"/>
              <a:t>is led to expect profits </a:t>
            </a:r>
            <a:r>
              <a:rPr lang="en-US" sz="1400" dirty="0"/>
              <a:t>solely </a:t>
            </a:r>
            <a:r>
              <a:rPr lang="en-US" sz="1400" b="1" dirty="0"/>
              <a:t>from the efforts of a promoter or a third party</a:t>
            </a:r>
            <a:r>
              <a:rPr lang="en-US" sz="1400" dirty="0"/>
              <a:t>”).</a:t>
            </a:r>
          </a:p>
          <a:p>
            <a:r>
              <a:rPr lang="en-US" sz="1400" dirty="0"/>
              <a:t> Contract, transaction or scheme</a:t>
            </a:r>
          </a:p>
          <a:p>
            <a:pPr lvl="1"/>
            <a:r>
              <a:rPr lang="en-US" sz="1400" dirty="0"/>
              <a:t>Investment of money</a:t>
            </a:r>
          </a:p>
          <a:p>
            <a:pPr lvl="1"/>
            <a:r>
              <a:rPr lang="en-US" sz="1400" dirty="0"/>
              <a:t>Common enterprise </a:t>
            </a:r>
          </a:p>
          <a:p>
            <a:pPr lvl="1"/>
            <a:r>
              <a:rPr lang="en-US" sz="1400" dirty="0"/>
              <a:t>Expectation of profits </a:t>
            </a:r>
          </a:p>
          <a:p>
            <a:pPr lvl="1"/>
            <a:r>
              <a:rPr lang="en-US" sz="1400" dirty="0"/>
              <a:t>“From the efforts of a promoter or a third party”  </a:t>
            </a:r>
          </a:p>
          <a:p>
            <a:pPr marL="324000" lvl="1" indent="0">
              <a:buNone/>
            </a:pPr>
            <a:endParaRPr lang="en-US" sz="1400" dirty="0"/>
          </a:p>
          <a:p>
            <a:pPr marL="324000" lvl="1" indent="0">
              <a:buNone/>
            </a:pPr>
            <a:endParaRPr lang="en-US" sz="1400" dirty="0"/>
          </a:p>
          <a:p>
            <a:pPr marL="324000" lvl="1" indent="0">
              <a:buNone/>
            </a:pPr>
            <a:r>
              <a:rPr lang="en-US" sz="1400" dirty="0"/>
              <a:t>                                                 </a:t>
            </a:r>
          </a:p>
          <a:p>
            <a:r>
              <a:rPr lang="en-US" sz="1400" dirty="0"/>
              <a:t>Courts have moved away from a literal interpretation of Howey toward economic realities and totality of the circumstances view of the alleged scheme: </a:t>
            </a:r>
            <a:r>
              <a:rPr lang="en-US" sz="1200" i="1" dirty="0"/>
              <a:t>Glen-Arden Commodities, Inc. v. Costantino</a:t>
            </a:r>
            <a:r>
              <a:rPr lang="en-US" sz="1200" dirty="0"/>
              <a:t>, 493 F.2d 1027, 1034 (2d Cir. 1974) (“The question therefore becomes whether...in light of the economic reality and the totality of circumstances...the customers were making an investment.”). </a:t>
            </a:r>
            <a:endParaRPr lang="en-US" sz="1400" dirty="0"/>
          </a:p>
        </p:txBody>
      </p:sp>
      <p:sp>
        <p:nvSpPr>
          <p:cNvPr id="4" name="Rectangle 3"/>
          <p:cNvSpPr/>
          <p:nvPr/>
        </p:nvSpPr>
        <p:spPr>
          <a:xfrm>
            <a:off x="3048000" y="-218152"/>
            <a:ext cx="6096000" cy="369332"/>
          </a:xfrm>
          <a:prstGeom prst="rect">
            <a:avLst/>
          </a:prstGeom>
        </p:spPr>
        <p:txBody>
          <a:bodyPr>
            <a:spAutoFit/>
          </a:bodyPr>
          <a:lstStyle/>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71" y="4595021"/>
            <a:ext cx="2076229" cy="88615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599" y="4705466"/>
            <a:ext cx="553844" cy="76350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042" y="4582817"/>
            <a:ext cx="1109317" cy="886153"/>
          </a:xfrm>
          <a:prstGeom prst="rect">
            <a:avLst/>
          </a:prstGeom>
        </p:spPr>
      </p:pic>
      <p:pic>
        <p:nvPicPr>
          <p:cNvPr id="8" name="Picture 7">
            <a:extLst>
              <a:ext uri="{FF2B5EF4-FFF2-40B4-BE49-F238E27FC236}">
                <a16:creationId xmlns:a16="http://schemas.microsoft.com/office/drawing/2014/main" id="{0996678F-AD99-493E-AFB3-BE1207D19EA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30314" y="6155845"/>
            <a:ext cx="1602882" cy="702155"/>
          </a:xfrm>
          <a:prstGeom prst="rect">
            <a:avLst/>
          </a:prstGeom>
        </p:spPr>
      </p:pic>
    </p:spTree>
    <p:extLst>
      <p:ext uri="{BB962C8B-B14F-4D97-AF65-F5344CB8AC3E}">
        <p14:creationId xmlns:p14="http://schemas.microsoft.com/office/powerpoint/2010/main" val="2082991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a:lnSpc>
                <a:spcPct val="90000"/>
              </a:lnSpc>
            </a:pPr>
            <a:r>
              <a:rPr lang="en-US" sz="2200" dirty="0"/>
              <a:t>Ripple’s Motion to dismiss and reply</a:t>
            </a:r>
            <a:br>
              <a:rPr lang="en-US" sz="2200" dirty="0"/>
            </a:br>
            <a:r>
              <a:rPr lang="en-US" sz="2200" dirty="0"/>
              <a:t>utility token not a security </a:t>
            </a:r>
            <a:br>
              <a:rPr lang="en-US" sz="2200" dirty="0"/>
            </a:br>
            <a:endParaRPr lang="en-US" sz="2200" dirty="0"/>
          </a:p>
        </p:txBody>
      </p:sp>
      <p:sp>
        <p:nvSpPr>
          <p:cNvPr id="7" name="Rectangle 9">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248" r="22033" b="2"/>
          <a:stretch/>
        </p:blipFill>
        <p:spPr>
          <a:xfrm>
            <a:off x="657225" y="2361056"/>
            <a:ext cx="3305175" cy="3649219"/>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a:lnSpc>
                <a:spcPct val="90000"/>
              </a:lnSpc>
            </a:pPr>
            <a:r>
              <a:rPr lang="en-US" sz="1000" dirty="0"/>
              <a:t>There are 2 key issues:  </a:t>
            </a:r>
          </a:p>
          <a:p>
            <a:pPr lvl="1">
              <a:lnSpc>
                <a:spcPct val="90000"/>
              </a:lnSpc>
            </a:pPr>
            <a:r>
              <a:rPr lang="en-US" sz="1000" dirty="0"/>
              <a:t>Is Ripple a security or a “utility token?” Is XRP something that was intrinsically useful and had value for that reason, or was it just a security that had value because of what other people (i.e., Ripple and its team) were doing?</a:t>
            </a:r>
          </a:p>
          <a:p>
            <a:pPr lvl="1">
              <a:lnSpc>
                <a:spcPct val="90000"/>
              </a:lnSpc>
            </a:pPr>
            <a:r>
              <a:rPr lang="en-US" sz="1000" dirty="0"/>
              <a:t>Did Ripple have fair notice?</a:t>
            </a:r>
          </a:p>
          <a:p>
            <a:pPr>
              <a:lnSpc>
                <a:spcPct val="90000"/>
              </a:lnSpc>
            </a:pPr>
            <a:r>
              <a:rPr lang="en-US" sz="1000" dirty="0"/>
              <a:t>Key distinction between “security token” and “utility token”, i.e., a token that is used for some purpose on the network, like say a golf cart used to drive around a golf range.  </a:t>
            </a:r>
          </a:p>
          <a:p>
            <a:pPr>
              <a:lnSpc>
                <a:spcPct val="90000"/>
              </a:lnSpc>
            </a:pPr>
            <a:r>
              <a:rPr lang="en-US" sz="1000" dirty="0"/>
              <a:t>If the owner of a golf club financed operations by selling golf carts, controlling the supply of golf carts or even by creating secondary markets where used golf carts could be bought and sold, would that make the golf cart a “security?” Common sense says no, but the SEC has a somewhat nuanced view. Something that is not a security (let’s say an orange) can become a security depending on how it is marketed and what investment decisions are made. But surely golf carts can’t be securities. Then, how is a utility token different?  </a:t>
            </a:r>
          </a:p>
          <a:p>
            <a:pPr>
              <a:lnSpc>
                <a:spcPct val="90000"/>
              </a:lnSpc>
            </a:pPr>
            <a:r>
              <a:rPr lang="en-US" sz="1000" dirty="0"/>
              <a:t>The SEC repeatedly confuses Mr. </a:t>
            </a:r>
            <a:r>
              <a:rPr lang="en-US" sz="1000" dirty="0" err="1"/>
              <a:t>Garlinghouse’s</a:t>
            </a:r>
            <a:r>
              <a:rPr lang="en-US" sz="1000" dirty="0"/>
              <a:t>, Ripple’s current CEO, alleged knowledge that XRP was an asset with value and utility with supposed knowledge that it was a security.  </a:t>
            </a:r>
            <a:r>
              <a:rPr lang="en-US" sz="1000" b="1" i="1" dirty="0"/>
              <a:t>See</a:t>
            </a:r>
            <a:r>
              <a:rPr lang="en-US" sz="1000" dirty="0"/>
              <a:t> </a:t>
            </a:r>
            <a:r>
              <a:rPr lang="en-US" sz="1000" b="1" dirty="0"/>
              <a:t>SEC v. Ripple, 20-cv-10832, </a:t>
            </a:r>
            <a:r>
              <a:rPr lang="en-US" sz="1000" b="1" dirty="0" err="1"/>
              <a:t>Dkt</a:t>
            </a:r>
            <a:r>
              <a:rPr lang="en-US" sz="1000" b="1" dirty="0"/>
              <a:t>. 224. Reply </a:t>
            </a:r>
          </a:p>
        </p:txBody>
      </p:sp>
      <p:sp>
        <p:nvSpPr>
          <p:cNvPr id="4" name="AutoShape 2" descr="Golf cart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9BC27B9-ADF5-43FA-A321-F2329873CF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23921" y="5498275"/>
            <a:ext cx="1921546" cy="1085543"/>
          </a:xfrm>
          <a:prstGeom prst="rect">
            <a:avLst/>
          </a:prstGeom>
        </p:spPr>
      </p:pic>
    </p:spTree>
    <p:extLst>
      <p:ext uri="{BB962C8B-B14F-4D97-AF65-F5344CB8AC3E}">
        <p14:creationId xmlns:p14="http://schemas.microsoft.com/office/powerpoint/2010/main" val="267417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fair notice and conflicts of interest</a:t>
            </a: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US" sz="1500" dirty="0"/>
              <a:t>XRP was created in 2012.  </a:t>
            </a:r>
          </a:p>
          <a:p>
            <a:pPr>
              <a:lnSpc>
                <a:spcPct val="90000"/>
              </a:lnSpc>
            </a:pPr>
            <a:r>
              <a:rPr lang="en-US" sz="1500" dirty="0"/>
              <a:t>Ripple had been distributing XRP for nearly a decade before the SEC sued. </a:t>
            </a:r>
          </a:p>
          <a:p>
            <a:pPr>
              <a:lnSpc>
                <a:spcPct val="90000"/>
              </a:lnSpc>
            </a:pPr>
            <a:r>
              <a:rPr lang="en-US" sz="1500" dirty="0"/>
              <a:t>Unlike with Tether, discussed in a little bit, the SEC never sought an injunction or took action to stop Ripple from distributing (and selling) XRP to finance the construction of its network. </a:t>
            </a:r>
          </a:p>
          <a:p>
            <a:pPr>
              <a:lnSpc>
                <a:spcPct val="90000"/>
              </a:lnSpc>
            </a:pPr>
            <a:r>
              <a:rPr lang="en-US" sz="1500" dirty="0"/>
              <a:t>Given that, did Ripple have “fair notice” that it was engaging in illegal distributions of securities without registration? [Side note: Ripple also had opinions of counsel that XRP was not a security.] Why did the SEC act the way it did? </a:t>
            </a:r>
          </a:p>
          <a:p>
            <a:pPr>
              <a:lnSpc>
                <a:spcPct val="90000"/>
              </a:lnSpc>
            </a:pPr>
            <a:r>
              <a:rPr lang="en-US" sz="1500" dirty="0"/>
              <a:t>This leads us to a real problem within the public policy arena when it comes to cryptocurrency. In the last days of the previous administration, and on the very last day of his tenure as head of the Securities and Exchange Commission, SEC Chair Jay Clayton oversaw the filing of the lawsuit against Ripple, the creator of the cryptocurrency XRP. </a:t>
            </a:r>
          </a:p>
          <a:p>
            <a:pPr>
              <a:lnSpc>
                <a:spcPct val="90000"/>
              </a:lnSpc>
            </a:pPr>
            <a:r>
              <a:rPr lang="en-US" sz="1500" dirty="0"/>
              <a:t>Clayton then went to work for One River Digital Asset Management, an investment fund focused exclusively on Bitcoin and Ether, rivals to XRP. </a:t>
            </a:r>
            <a:endParaRPr lang="en-US" sz="1500" b="1" dirty="0"/>
          </a:p>
        </p:txBody>
      </p:sp>
      <p:pic>
        <p:nvPicPr>
          <p:cNvPr id="6" name="Picture 5">
            <a:extLst>
              <a:ext uri="{FF2B5EF4-FFF2-40B4-BE49-F238E27FC236}">
                <a16:creationId xmlns:a16="http://schemas.microsoft.com/office/drawing/2014/main" id="{184CF5C3-D482-4157-8D9C-4754317622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3921" y="5498275"/>
            <a:ext cx="1921546" cy="1085543"/>
          </a:xfrm>
          <a:prstGeom prst="rect">
            <a:avLst/>
          </a:prstGeom>
        </p:spPr>
      </p:pic>
    </p:spTree>
    <p:extLst>
      <p:ext uri="{BB962C8B-B14F-4D97-AF65-F5344CB8AC3E}">
        <p14:creationId xmlns:p14="http://schemas.microsoft.com/office/powerpoint/2010/main" val="214073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1"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234A2-D145-41D9-BD47-45DE9317BE38}"/>
              </a:ext>
            </a:extLst>
          </p:cNvPr>
          <p:cNvSpPr>
            <a:spLocks noGrp="1"/>
          </p:cNvSpPr>
          <p:nvPr>
            <p:ph type="title"/>
          </p:nvPr>
        </p:nvSpPr>
        <p:spPr>
          <a:xfrm>
            <a:off x="643468" y="1033389"/>
            <a:ext cx="4826256" cy="4825409"/>
          </a:xfrm>
        </p:spPr>
        <p:txBody>
          <a:bodyPr anchor="ctr">
            <a:normAutofit/>
          </a:bodyPr>
          <a:lstStyle/>
          <a:p>
            <a:pPr algn="ctr"/>
            <a:r>
              <a:rPr lang="en-US" sz="3600" dirty="0">
                <a:solidFill>
                  <a:srgbClr val="FFFFFF"/>
                </a:solidFill>
              </a:rPr>
              <a:t>Tether</a:t>
            </a:r>
            <a:r>
              <a:rPr lang="en-US" sz="5400" dirty="0">
                <a:solidFill>
                  <a:srgbClr val="FFFFFF"/>
                </a:solidFill>
              </a:rPr>
              <a:t> </a:t>
            </a:r>
          </a:p>
        </p:txBody>
      </p:sp>
      <p:sp>
        <p:nvSpPr>
          <p:cNvPr id="2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Graphical user interface&#10;&#10;Description automatically generated with low confidence">
            <a:extLst>
              <a:ext uri="{FF2B5EF4-FFF2-40B4-BE49-F238E27FC236}">
                <a16:creationId xmlns:a16="http://schemas.microsoft.com/office/drawing/2014/main" id="{D4DF0CAA-FAD8-481E-B4EC-75D1E5ACA3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1480" y="1765315"/>
            <a:ext cx="4527051" cy="3614081"/>
          </a:xfrm>
          <a:ln w="57150">
            <a:noFill/>
          </a:ln>
        </p:spPr>
      </p:pic>
      <p:pic>
        <p:nvPicPr>
          <p:cNvPr id="17" name="Picture 16">
            <a:extLst>
              <a:ext uri="{FF2B5EF4-FFF2-40B4-BE49-F238E27FC236}">
                <a16:creationId xmlns:a16="http://schemas.microsoft.com/office/drawing/2014/main" id="{1A51308D-E833-4AFB-A8EC-A2ECC19D20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89260" y="5486646"/>
            <a:ext cx="1921546" cy="1085543"/>
          </a:xfrm>
          <a:prstGeom prst="rect">
            <a:avLst/>
          </a:prstGeom>
        </p:spPr>
      </p:pic>
    </p:spTree>
    <p:extLst>
      <p:ext uri="{BB962C8B-B14F-4D97-AF65-F5344CB8AC3E}">
        <p14:creationId xmlns:p14="http://schemas.microsoft.com/office/powerpoint/2010/main" val="172538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TETHER </a:t>
            </a:r>
            <a:br>
              <a:rPr lang="en-US" sz="3200">
                <a:solidFill>
                  <a:srgbClr val="FFFFFF"/>
                </a:solidFill>
              </a:rPr>
            </a:br>
            <a:r>
              <a:rPr lang="en-US" sz="3200">
                <a:solidFill>
                  <a:srgbClr val="FFFFFF"/>
                </a:solidFill>
              </a:rPr>
              <a:t>Facts </a:t>
            </a:r>
          </a:p>
        </p:txBody>
      </p:sp>
      <p:sp>
        <p:nvSpPr>
          <p:cNvPr id="3" name="Content Placeholder 2"/>
          <p:cNvSpPr>
            <a:spLocks noGrp="1"/>
          </p:cNvSpPr>
          <p:nvPr>
            <p:ph idx="1"/>
          </p:nvPr>
        </p:nvSpPr>
        <p:spPr>
          <a:xfrm>
            <a:off x="5155905" y="624728"/>
            <a:ext cx="6808413" cy="6026225"/>
          </a:xfrm>
        </p:spPr>
        <p:txBody>
          <a:bodyPr anchor="ctr">
            <a:normAutofit lnSpcReduction="10000"/>
          </a:bodyPr>
          <a:lstStyle/>
          <a:p>
            <a:pPr>
              <a:lnSpc>
                <a:spcPct val="90000"/>
              </a:lnSpc>
            </a:pPr>
            <a:r>
              <a:rPr lang="en-US" sz="1400" dirty="0"/>
              <a:t>Telegram, widely known as a messaging channel, sought to create a new blockchain to be a rival to Bitcoin. The idea was to create a new network, called The Open Network, or TON, and attract Telegram users as the network participants.</a:t>
            </a:r>
          </a:p>
          <a:p>
            <a:pPr>
              <a:lnSpc>
                <a:spcPct val="90000"/>
              </a:lnSpc>
            </a:pPr>
            <a:r>
              <a:rPr lang="en-US" sz="1400" dirty="0"/>
              <a:t>To finance TON, Telegram, sold “Grams,” which were digital tokens that would be used on the network once it was built, pursuant to Gram Purchase Agreements that set October 31, 2019 as the “Deadline Date” for Telegram to fulfill its obligations to create a working blockchain and deliver Grams. If Telegram failed to meet the Deadline Date, the Gram Purchase Agreements entitled the initial purchasers to reimbursement of their investment minus any expenses. </a:t>
            </a:r>
          </a:p>
          <a:p>
            <a:pPr>
              <a:lnSpc>
                <a:spcPct val="90000"/>
              </a:lnSpc>
            </a:pPr>
            <a:r>
              <a:rPr lang="en-US" sz="1400" dirty="0"/>
              <a:t>Telegram agreed that the Purchase Agreements were investment contracts and thus securities.  However, Telegram maintained the Grams themselves were utility tokens because they would be used as currency on the TON Blockchain once it was fully developed. In the Offering Documents, Telegram spoke of potential future uses for Grams, specifically, as a medium of exchange for goods and services (or cryptocurrency), to purchase not-yet-developed tools on the TON (e.g., network storage, blockchain-based domain names, identity-hiding services), and as a token for future unspecified uses that Telegram and other third parties might eventually develop. None of these uses of Grams existed at any time and Grams did not have legal tender status in any jurisdiction.</a:t>
            </a:r>
          </a:p>
          <a:p>
            <a:pPr>
              <a:lnSpc>
                <a:spcPct val="90000"/>
              </a:lnSpc>
            </a:pPr>
            <a:r>
              <a:rPr lang="en-US" sz="1400" dirty="0"/>
              <a:t>The value of the Grams would depend on the future development of the network that would not be completed at the time of the delivery of the Grams.  </a:t>
            </a:r>
          </a:p>
          <a:p>
            <a:pPr>
              <a:lnSpc>
                <a:spcPct val="90000"/>
              </a:lnSpc>
            </a:pPr>
            <a:r>
              <a:rPr lang="en-US" sz="1400" dirty="0"/>
              <a:t>SEC sued to enjoin the sale </a:t>
            </a:r>
            <a:r>
              <a:rPr lang="en-US" sz="1500" dirty="0"/>
              <a:t>of the Grams at the expiration of the Gram Purchase Agreements, arguing that the Grams were securities because their value was far in excess of any conceivable use on the TON Blockchain. </a:t>
            </a:r>
          </a:p>
          <a:p>
            <a:pPr>
              <a:lnSpc>
                <a:spcPct val="90000"/>
              </a:lnSpc>
            </a:pPr>
            <a:r>
              <a:rPr lang="en-US" sz="1500" dirty="0"/>
              <a:t>Case settled in June 2020. Telegram paid $18.5 million in penalty. As part of the settlement, Telegram agreed to repurchase the futures contracts to make the initial purchasers whole. </a:t>
            </a:r>
          </a:p>
          <a:p>
            <a:pPr>
              <a:lnSpc>
                <a:spcPct val="90000"/>
              </a:lnSpc>
            </a:pPr>
            <a:endParaRPr lang="en-US" sz="900" dirty="0"/>
          </a:p>
        </p:txBody>
      </p:sp>
      <p:pic>
        <p:nvPicPr>
          <p:cNvPr id="6" name="Picture 5">
            <a:extLst>
              <a:ext uri="{FF2B5EF4-FFF2-40B4-BE49-F238E27FC236}">
                <a16:creationId xmlns:a16="http://schemas.microsoft.com/office/drawing/2014/main" id="{DB60B7E1-EF50-4A30-9F29-EFBC29A8DA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34869" y="6013174"/>
            <a:ext cx="1110597" cy="715617"/>
          </a:xfrm>
          <a:prstGeom prst="rect">
            <a:avLst/>
          </a:prstGeom>
        </p:spPr>
      </p:pic>
    </p:spTree>
    <p:extLst>
      <p:ext uri="{BB962C8B-B14F-4D97-AF65-F5344CB8AC3E}">
        <p14:creationId xmlns:p14="http://schemas.microsoft.com/office/powerpoint/2010/main" val="1461473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1033389"/>
            <a:ext cx="4942323" cy="4825409"/>
          </a:xfrm>
        </p:spPr>
        <p:txBody>
          <a:bodyPr anchor="ctr">
            <a:normAutofit/>
          </a:bodyPr>
          <a:lstStyle/>
          <a:p>
            <a:r>
              <a:rPr lang="en-US" sz="4000" dirty="0">
                <a:solidFill>
                  <a:srgbClr val="FFFFFF"/>
                </a:solidFill>
              </a:rPr>
              <a:t>Tether: </a:t>
            </a:r>
            <a:br>
              <a:rPr lang="en-US" sz="4000" dirty="0">
                <a:solidFill>
                  <a:srgbClr val="FFFFFF"/>
                </a:solidFill>
              </a:rPr>
            </a:br>
            <a:r>
              <a:rPr lang="en-US" sz="4000" dirty="0">
                <a:solidFill>
                  <a:srgbClr val="FFFFFF"/>
                </a:solidFill>
              </a:rPr>
              <a:t>the risk to funds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705678"/>
            <a:ext cx="5220883" cy="5804452"/>
          </a:xfrm>
          <a:ln w="57150">
            <a:noFill/>
          </a:ln>
        </p:spPr>
        <p:txBody>
          <a:bodyPr anchor="ctr">
            <a:normAutofit/>
          </a:bodyPr>
          <a:lstStyle/>
          <a:p>
            <a:pPr>
              <a:lnSpc>
                <a:spcPct val="90000"/>
              </a:lnSpc>
            </a:pPr>
            <a:r>
              <a:rPr lang="en-US" sz="1400" dirty="0">
                <a:solidFill>
                  <a:schemeClr val="accent2">
                    <a:lumMod val="50000"/>
                  </a:schemeClr>
                </a:solidFill>
              </a:rPr>
              <a:t>After the SEC settlement, one of the funds that had invested in Tether, a Russian fund called Da Vinci, sued Telegram in the High Court in London.  The procedure appears sealed, but the basic claim is that Telegram’s offer to repurchase the token was too little, too late, and did not give the fund enough time to make its decision, causing them loss.  </a:t>
            </a:r>
          </a:p>
          <a:p>
            <a:pPr>
              <a:lnSpc>
                <a:spcPct val="90000"/>
              </a:lnSpc>
            </a:pPr>
            <a:r>
              <a:rPr lang="en-US" sz="1400" dirty="0">
                <a:solidFill>
                  <a:schemeClr val="accent2">
                    <a:lumMod val="50000"/>
                  </a:schemeClr>
                </a:solidFill>
              </a:rPr>
              <a:t>Telegram offered investors a choice of either receiving back 72% of their funds or lending them to Telegram for a year and receiving 110% of their investments in 2021.</a:t>
            </a:r>
          </a:p>
          <a:p>
            <a:pPr>
              <a:lnSpc>
                <a:spcPct val="90000"/>
              </a:lnSpc>
            </a:pPr>
            <a:r>
              <a:rPr lang="en-US" sz="1400" dirty="0">
                <a:solidFill>
                  <a:schemeClr val="accent2">
                    <a:lumMod val="50000"/>
                  </a:schemeClr>
                </a:solidFill>
              </a:rPr>
              <a:t>“Our fund got the offer 24 hours before the deadline, and many of our investors simply did not get a chance to analyze the documents and, therefore, they were not able to get a proper return on their investments,” </a:t>
            </a:r>
            <a:r>
              <a:rPr lang="en-US" sz="1400" dirty="0" err="1">
                <a:solidFill>
                  <a:schemeClr val="accent2">
                    <a:lumMod val="50000"/>
                  </a:schemeClr>
                </a:solidFill>
              </a:rPr>
              <a:t>Zhelezko</a:t>
            </a:r>
            <a:r>
              <a:rPr lang="en-US" sz="1400" dirty="0">
                <a:solidFill>
                  <a:schemeClr val="accent2">
                    <a:lumMod val="50000"/>
                  </a:schemeClr>
                </a:solidFill>
              </a:rPr>
              <a:t> said.  When the project was closed, investors were getting conflicting messages and struggled to decide what to do, he said. </a:t>
            </a:r>
          </a:p>
        </p:txBody>
      </p:sp>
      <p:pic>
        <p:nvPicPr>
          <p:cNvPr id="9" name="Picture 8">
            <a:extLst>
              <a:ext uri="{FF2B5EF4-FFF2-40B4-BE49-F238E27FC236}">
                <a16:creationId xmlns:a16="http://schemas.microsoft.com/office/drawing/2014/main" id="{3DE5F077-783B-447E-9EEF-922FCA9594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3921" y="5317435"/>
            <a:ext cx="1921546" cy="1266383"/>
          </a:xfrm>
          <a:prstGeom prst="rect">
            <a:avLst/>
          </a:prstGeom>
        </p:spPr>
      </p:pic>
    </p:spTree>
    <p:extLst>
      <p:ext uri="{BB962C8B-B14F-4D97-AF65-F5344CB8AC3E}">
        <p14:creationId xmlns:p14="http://schemas.microsoft.com/office/powerpoint/2010/main" val="1370808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1965278" y="4462818"/>
            <a:ext cx="7574507" cy="1640983"/>
          </a:xfrm>
        </p:spPr>
        <p:txBody>
          <a:bodyPr anchor="t">
            <a:normAutofit/>
          </a:bodyPr>
          <a:lstStyle/>
          <a:p>
            <a:pPr>
              <a:lnSpc>
                <a:spcPct val="90000"/>
              </a:lnSpc>
            </a:pPr>
            <a:r>
              <a:rPr lang="en-US" sz="3600" b="1">
                <a:solidFill>
                  <a:schemeClr val="accent4">
                    <a:lumMod val="50000"/>
                  </a:schemeClr>
                </a:solidFill>
              </a:rPr>
              <a:t>Crypto funds and practical issues:  The bitlicense </a:t>
            </a:r>
            <a:endParaRPr lang="en-US" sz="3600">
              <a:solidFill>
                <a:schemeClr val="accent4">
                  <a:lumMod val="50000"/>
                </a:schemeClr>
              </a:solidFill>
            </a:endParaRPr>
          </a:p>
        </p:txBody>
      </p:sp>
    </p:spTree>
    <p:extLst>
      <p:ext uri="{BB962C8B-B14F-4D97-AF65-F5344CB8AC3E}">
        <p14:creationId xmlns:p14="http://schemas.microsoft.com/office/powerpoint/2010/main" val="282148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The New York bitlicense </a:t>
            </a:r>
          </a:p>
        </p:txBody>
      </p:sp>
      <p:sp>
        <p:nvSpPr>
          <p:cNvPr id="3" name="Content Placeholder 2"/>
          <p:cNvSpPr>
            <a:spLocks noGrp="1"/>
          </p:cNvSpPr>
          <p:nvPr>
            <p:ph idx="1"/>
          </p:nvPr>
        </p:nvSpPr>
        <p:spPr>
          <a:xfrm>
            <a:off x="4907427" y="89452"/>
            <a:ext cx="6108179" cy="6361044"/>
          </a:xfrm>
        </p:spPr>
        <p:txBody>
          <a:bodyPr anchor="ctr">
            <a:noAutofit/>
          </a:bodyPr>
          <a:lstStyle/>
          <a:p>
            <a:pPr marL="0" indent="0" fontAlgn="base">
              <a:lnSpc>
                <a:spcPct val="90000"/>
              </a:lnSpc>
              <a:buNone/>
            </a:pPr>
            <a:endParaRPr lang="en-US" sz="1400" dirty="0"/>
          </a:p>
          <a:p>
            <a:pPr fontAlgn="base">
              <a:lnSpc>
                <a:spcPct val="90000"/>
              </a:lnSpc>
            </a:pPr>
            <a:r>
              <a:rPr lang="en-US" sz="1400" dirty="0"/>
              <a:t>Pursuant to the Part 200. Virtual Currencies regulations, </a:t>
            </a:r>
            <a:r>
              <a:rPr lang="en-US" sz="1400" b="1" dirty="0"/>
              <a:t>any persons involved in “virtual currency business activity” in New York must obtain a license known as the “</a:t>
            </a:r>
            <a:r>
              <a:rPr lang="en-US" sz="1400" b="1" dirty="0" err="1"/>
              <a:t>BitLicense</a:t>
            </a:r>
            <a:r>
              <a:rPr lang="en-US" sz="1400" b="1" dirty="0"/>
              <a:t>.” </a:t>
            </a:r>
            <a:r>
              <a:rPr lang="en-US" sz="1400" dirty="0"/>
              <a:t>The regulation defines a “virtual currency business activity” as:</a:t>
            </a:r>
          </a:p>
          <a:p>
            <a:pPr lvl="0" fontAlgn="base">
              <a:lnSpc>
                <a:spcPct val="90000"/>
              </a:lnSpc>
            </a:pPr>
            <a:r>
              <a:rPr lang="en-US" sz="1400" dirty="0"/>
              <a:t>receiving virtual currency for transmission or transmitting virtual currency, except where the transaction is undertaken for non-financial purposes and does not </a:t>
            </a:r>
            <a:r>
              <a:rPr lang="en-US" sz="1300" dirty="0"/>
              <a:t>involve</a:t>
            </a:r>
            <a:r>
              <a:rPr lang="en-US" sz="1400" dirty="0"/>
              <a:t> the transfer of more than a nominal amount of virtual currency;</a:t>
            </a:r>
          </a:p>
          <a:p>
            <a:pPr lvl="0" fontAlgn="base">
              <a:lnSpc>
                <a:spcPct val="90000"/>
              </a:lnSpc>
            </a:pPr>
            <a:r>
              <a:rPr lang="en-US" sz="1400" b="1" dirty="0"/>
              <a:t>storing, holding, or maintaining custody or control of virtual currency on behalf of others</a:t>
            </a:r>
            <a:r>
              <a:rPr lang="en-US" sz="1400" dirty="0"/>
              <a:t>;</a:t>
            </a:r>
          </a:p>
          <a:p>
            <a:pPr lvl="0" fontAlgn="base">
              <a:lnSpc>
                <a:spcPct val="90000"/>
              </a:lnSpc>
            </a:pPr>
            <a:r>
              <a:rPr lang="en-US" sz="1400" dirty="0"/>
              <a:t>buying and selling virtual currency as a customer business;</a:t>
            </a:r>
          </a:p>
          <a:p>
            <a:pPr lvl="0" fontAlgn="base">
              <a:lnSpc>
                <a:spcPct val="90000"/>
              </a:lnSpc>
            </a:pPr>
            <a:r>
              <a:rPr lang="en-US" sz="1400" dirty="0"/>
              <a:t>performing exchange services as a customer business; and</a:t>
            </a:r>
          </a:p>
          <a:p>
            <a:pPr lvl="0" fontAlgn="base">
              <a:lnSpc>
                <a:spcPct val="90000"/>
              </a:lnSpc>
            </a:pPr>
            <a:r>
              <a:rPr lang="en-US" sz="1400" dirty="0"/>
              <a:t>controlling, administering, or issuing a virtual currency.</a:t>
            </a:r>
          </a:p>
          <a:p>
            <a:pPr fontAlgn="base">
              <a:lnSpc>
                <a:spcPct val="90000"/>
              </a:lnSpc>
            </a:pPr>
            <a:r>
              <a:rPr lang="en-US" sz="1400" b="1" dirty="0" err="1"/>
              <a:t>BitLicense</a:t>
            </a:r>
            <a:r>
              <a:rPr lang="en-US" sz="1400" b="1" dirty="0"/>
              <a:t> Application</a:t>
            </a:r>
            <a:endParaRPr lang="en-US" sz="1400" dirty="0"/>
          </a:p>
          <a:p>
            <a:pPr fontAlgn="base">
              <a:lnSpc>
                <a:spcPct val="90000"/>
              </a:lnSpc>
            </a:pPr>
            <a:r>
              <a:rPr lang="en-US" sz="1400" dirty="0"/>
              <a:t>In order to receive the license, an applicant must complete a 30-page Application for License to Engage In Virtual Currency Business Activity and pay a $5,000 application fee. The application requires </a:t>
            </a:r>
            <a:r>
              <a:rPr lang="en-US" sz="1400" b="1" dirty="0"/>
              <a:t>information on the history of the business, its owners and operators, operational items, financials, information on AML procedures and information on its general compliance processes</a:t>
            </a:r>
            <a:r>
              <a:rPr lang="en-US" sz="1400" dirty="0"/>
              <a:t>. In total, the application is fairly onerous and costly and will likely deter many potential companies for applying for the license. Few </a:t>
            </a:r>
            <a:r>
              <a:rPr lang="en-US" sz="1400" dirty="0" err="1"/>
              <a:t>BitLicenses</a:t>
            </a:r>
            <a:r>
              <a:rPr lang="en-US" sz="1400" dirty="0"/>
              <a:t> have actually been granted to date, and those that have been granted were to major players in the industry such as Coinbase and Ripple. See </a:t>
            </a:r>
            <a:r>
              <a:rPr lang="en-US" sz="1400" dirty="0">
                <a:hlinkClick r:id="rId2"/>
              </a:rPr>
              <a:t>https://hedgefundlawblog.com/new-york-bitlicense.html</a:t>
            </a:r>
            <a:r>
              <a:rPr lang="en-US" sz="1400" dirty="0"/>
              <a:t> </a:t>
            </a:r>
          </a:p>
        </p:txBody>
      </p:sp>
      <p:pic>
        <p:nvPicPr>
          <p:cNvPr id="6" name="Picture 5">
            <a:extLst>
              <a:ext uri="{FF2B5EF4-FFF2-40B4-BE49-F238E27FC236}">
                <a16:creationId xmlns:a16="http://schemas.microsoft.com/office/drawing/2014/main" id="{6BABDC86-20E2-4E47-B115-0C0CCB5743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6783" y="5852160"/>
            <a:ext cx="1388684" cy="916387"/>
          </a:xfrm>
          <a:prstGeom prst="rect">
            <a:avLst/>
          </a:prstGeom>
        </p:spPr>
      </p:pic>
    </p:spTree>
    <p:extLst>
      <p:ext uri="{BB962C8B-B14F-4D97-AF65-F5344CB8AC3E}">
        <p14:creationId xmlns:p14="http://schemas.microsoft.com/office/powerpoint/2010/main" val="122109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400051"/>
            <a:ext cx="11029616" cy="1400174"/>
          </a:xfrm>
        </p:spPr>
        <p:txBody>
          <a:bodyPr>
            <a:normAutofit fontScale="90000"/>
          </a:bodyPr>
          <a:lstStyle/>
          <a:p>
            <a:pPr algn="ctr"/>
            <a:br>
              <a:rPr lang="en-US" dirty="0">
                <a:solidFill>
                  <a:srgbClr val="FFFEFF"/>
                </a:solidFill>
              </a:rPr>
            </a:br>
            <a:br>
              <a:rPr lang="en-US" dirty="0">
                <a:solidFill>
                  <a:srgbClr val="FFFEFF"/>
                </a:solidFill>
              </a:rPr>
            </a:br>
            <a:r>
              <a:rPr lang="en-US" dirty="0">
                <a:solidFill>
                  <a:srgbClr val="FFFEFF"/>
                </a:solidFill>
              </a:rPr>
              <a:t>The </a:t>
            </a:r>
            <a:r>
              <a:rPr lang="en-US" dirty="0" err="1">
                <a:solidFill>
                  <a:srgbClr val="FFFEFF"/>
                </a:solidFill>
              </a:rPr>
              <a:t>bitlicense</a:t>
            </a:r>
            <a:r>
              <a:rPr lang="en-US" dirty="0">
                <a:solidFill>
                  <a:srgbClr val="FFFEFF"/>
                </a:solidFill>
              </a:rPr>
              <a:t>: </a:t>
            </a:r>
            <a:br>
              <a:rPr lang="en-US" dirty="0">
                <a:solidFill>
                  <a:srgbClr val="FFFEFF"/>
                </a:solidFill>
              </a:rPr>
            </a:br>
            <a:r>
              <a:rPr lang="en-US" dirty="0">
                <a:solidFill>
                  <a:srgbClr val="FFFEFF"/>
                </a:solidFill>
              </a:rPr>
              <a:t>Does a fund need a license? </a:t>
            </a:r>
            <a:br>
              <a:rPr lang="en-US" dirty="0">
                <a:solidFill>
                  <a:srgbClr val="FFFEFF"/>
                </a:solidFill>
              </a:rPr>
            </a:br>
            <a:endParaRPr lang="en-US" dirty="0">
              <a:solidFill>
                <a:srgbClr val="FFFEFF"/>
              </a:solidFill>
            </a:endParaRPr>
          </a:p>
        </p:txBody>
      </p:sp>
      <p:graphicFrame>
        <p:nvGraphicFramePr>
          <p:cNvPr id="5" name="Content Placeholder 2">
            <a:extLst>
              <a:ext uri="{FF2B5EF4-FFF2-40B4-BE49-F238E27FC236}">
                <a16:creationId xmlns:a16="http://schemas.microsoft.com/office/drawing/2014/main" id="{8EB478BB-D20E-4F8E-823F-ADCC6B725F55}"/>
              </a:ext>
            </a:extLst>
          </p:cNvPr>
          <p:cNvGraphicFramePr>
            <a:graphicFrameLocks noGrp="1"/>
          </p:cNvGraphicFramePr>
          <p:nvPr>
            <p:ph idx="1"/>
            <p:extLst>
              <p:ext uri="{D42A27DB-BD31-4B8C-83A1-F6EECF244321}">
                <p14:modId xmlns:p14="http://schemas.microsoft.com/office/powerpoint/2010/main" val="144353609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E2C1BBC-F8A5-4063-9713-61A76AC9C11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414535" y="6035039"/>
            <a:ext cx="1097280" cy="548779"/>
          </a:xfrm>
          <a:prstGeom prst="rect">
            <a:avLst/>
          </a:prstGeom>
        </p:spPr>
      </p:pic>
    </p:spTree>
    <p:extLst>
      <p:ext uri="{BB962C8B-B14F-4D97-AF65-F5344CB8AC3E}">
        <p14:creationId xmlns:p14="http://schemas.microsoft.com/office/powerpoint/2010/main" val="31466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General background – securities law considerations </a:t>
            </a:r>
          </a:p>
        </p:txBody>
      </p:sp>
      <p:sp>
        <p:nvSpPr>
          <p:cNvPr id="3" name="Content Placeholder 2"/>
          <p:cNvSpPr>
            <a:spLocks noGrp="1"/>
          </p:cNvSpPr>
          <p:nvPr>
            <p:ph idx="1"/>
          </p:nvPr>
        </p:nvSpPr>
        <p:spPr>
          <a:xfrm>
            <a:off x="5155905" y="1113764"/>
            <a:ext cx="6108179" cy="4624327"/>
          </a:xfrm>
        </p:spPr>
        <p:txBody>
          <a:bodyPr anchor="ctr">
            <a:normAutofit/>
          </a:bodyPr>
          <a:lstStyle/>
          <a:p>
            <a:pPr lvl="0">
              <a:lnSpc>
                <a:spcPct val="90000"/>
              </a:lnSpc>
            </a:pPr>
            <a:r>
              <a:rPr lang="en-US" sz="1400" dirty="0"/>
              <a:t>Under the Securities Act, all offers and sales of securities must either be registered with the Securities and Exchange Commission (the “SEC”) or effected by means of an exemption from registration. There are two principal exemptions that would apply to the fund’s contemplated activities in the US: Rule 506(b) and Rule 506(c).  </a:t>
            </a:r>
          </a:p>
          <a:p>
            <a:pPr>
              <a:lnSpc>
                <a:spcPct val="90000"/>
              </a:lnSpc>
            </a:pPr>
            <a:r>
              <a:rPr lang="en-US" sz="1400" dirty="0"/>
              <a:t>Under Rule 506(b), offers and sales of securities may be made without registration, provided following requirements are met: </a:t>
            </a:r>
          </a:p>
          <a:p>
            <a:pPr>
              <a:lnSpc>
                <a:spcPct val="90000"/>
              </a:lnSpc>
            </a:pPr>
            <a:r>
              <a:rPr lang="en-US" sz="1400" dirty="0"/>
              <a:t>There can be no general solicitation or advertising to market the securities;</a:t>
            </a:r>
            <a:endParaRPr lang="en-US" sz="1400" u="sng" dirty="0"/>
          </a:p>
          <a:p>
            <a:pPr lvl="0">
              <a:lnSpc>
                <a:spcPct val="90000"/>
              </a:lnSpc>
            </a:pPr>
            <a:r>
              <a:rPr lang="en-US" sz="1400" dirty="0"/>
              <a:t>Securities may not be sold to more than 35 non-accredited investors. “Accredited investors” are defined to include, among other categories, “family clients” of “family offices,” registered investment advisers, LLC’s with assets in excess of $5 million, other entities with investments in excess of $5 million, and individuals with income in excess of $200,000 (or $300,000 together with a spouse or spousal equivalent) in each of the prior two years; and</a:t>
            </a:r>
          </a:p>
          <a:p>
            <a:pPr lvl="0">
              <a:lnSpc>
                <a:spcPct val="90000"/>
              </a:lnSpc>
            </a:pPr>
            <a:r>
              <a:rPr lang="en-US" sz="1400" dirty="0"/>
              <a:t>Because of the restrictions around making offers and sale of securities to non-accredited investors, and because the income test for individuals is relatively low, many, if not most, offerings under Rule 506(b) simply exclude non-accredited investors.   </a:t>
            </a:r>
          </a:p>
        </p:txBody>
      </p:sp>
      <p:pic>
        <p:nvPicPr>
          <p:cNvPr id="8" name="Picture 7">
            <a:extLst>
              <a:ext uri="{FF2B5EF4-FFF2-40B4-BE49-F238E27FC236}">
                <a16:creationId xmlns:a16="http://schemas.microsoft.com/office/drawing/2014/main" id="{9D8C5C37-8B04-4DB2-9D5B-DBDF30D98D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58921" y="5207267"/>
            <a:ext cx="1881769" cy="1526277"/>
          </a:xfrm>
          <a:prstGeom prst="rect">
            <a:avLst/>
          </a:prstGeom>
        </p:spPr>
      </p:pic>
    </p:spTree>
    <p:extLst>
      <p:ext uri="{BB962C8B-B14F-4D97-AF65-F5344CB8AC3E}">
        <p14:creationId xmlns:p14="http://schemas.microsoft.com/office/powerpoint/2010/main" val="182684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975" y="819150"/>
            <a:ext cx="3819525" cy="4918941"/>
          </a:xfrm>
        </p:spPr>
        <p:txBody>
          <a:bodyPr anchor="ctr">
            <a:normAutofit/>
          </a:bodyPr>
          <a:lstStyle/>
          <a:p>
            <a:r>
              <a:rPr lang="en-US" sz="3200" dirty="0">
                <a:solidFill>
                  <a:srgbClr val="FFFFFF"/>
                </a:solidFill>
              </a:rPr>
              <a:t>Side note: cryptocurrency keys </a:t>
            </a:r>
          </a:p>
        </p:txBody>
      </p:sp>
      <p:sp>
        <p:nvSpPr>
          <p:cNvPr id="3" name="Content Placeholder 2"/>
          <p:cNvSpPr>
            <a:spLocks noGrp="1"/>
          </p:cNvSpPr>
          <p:nvPr>
            <p:ph idx="1"/>
          </p:nvPr>
        </p:nvSpPr>
        <p:spPr>
          <a:xfrm>
            <a:off x="4890052" y="288235"/>
            <a:ext cx="7028873" cy="6086215"/>
          </a:xfrm>
        </p:spPr>
        <p:txBody>
          <a:bodyPr anchor="ctr">
            <a:normAutofit fontScale="85000" lnSpcReduction="10000"/>
          </a:bodyPr>
          <a:lstStyle/>
          <a:p>
            <a:r>
              <a:rPr lang="en-US" dirty="0"/>
              <a:t>There are 2 kinds of cryptographic “keys”: public keys and private keys.  </a:t>
            </a:r>
          </a:p>
          <a:p>
            <a:r>
              <a:rPr lang="en-US" i="1" dirty="0"/>
              <a:t>See </a:t>
            </a:r>
            <a:r>
              <a:rPr lang="en-US" dirty="0"/>
              <a:t>“Understanding Bitcoin with </a:t>
            </a:r>
            <a:r>
              <a:rPr lang="en-US"/>
              <a:t>Mental Models”:</a:t>
            </a:r>
            <a:r>
              <a:rPr lang="en-US" b="1"/>
              <a:t>  </a:t>
            </a:r>
            <a:endParaRPr lang="en-US" dirty="0"/>
          </a:p>
          <a:p>
            <a:r>
              <a:rPr lang="en-US" dirty="0"/>
              <a:t>Bitcoin uses cryptography to create a key pair that controls access to Bitcoin on the blockchain. Each Bitcoin key pair consists of a public and private key.</a:t>
            </a:r>
          </a:p>
          <a:p>
            <a:r>
              <a:rPr lang="en-US" dirty="0"/>
              <a:t>A Bitcoin private key is simply a large (256 bits) secret number that allows Bitcoin to be unlocked and sent. Each private key creates a unique signature that authorizes the transaction of Bitcoin for the owner. It’s called a private key because it is meant to be kept private and not shown to other people.</a:t>
            </a:r>
          </a:p>
          <a:p>
            <a:r>
              <a:rPr lang="en-US" dirty="0"/>
              <a:t>A Bitcoin public key is another large number but allows Bitcoin to be locked and received. It’s called a public key because it is meant to be shared publicly and enables you to receive funds.</a:t>
            </a:r>
          </a:p>
          <a:p>
            <a:r>
              <a:rPr lang="en-US" dirty="0"/>
              <a:t>You can think of public-key cryptography as a lock, but with two keys instead of one:</a:t>
            </a:r>
          </a:p>
          <a:p>
            <a:pPr lvl="1"/>
            <a:r>
              <a:rPr lang="en-US" dirty="0"/>
              <a:t>These two keys (or numbers) are related mathematically on the secp256k1 elliptic curve. The private key is a randomly generated number plotted on the curve, and the corresponding public key is a related point on that curve.</a:t>
            </a:r>
          </a:p>
          <a:p>
            <a:r>
              <a:rPr lang="en-US" dirty="0"/>
              <a:t>Most retail consumers don’t own the private keys to their crypto assets. The Custodian, such as Coinbase, owns the private keys. However, Coinbase has developed a product, the Coinbase Wallet, that allows users to control their own private keys. </a:t>
            </a:r>
            <a:r>
              <a:rPr lang="en-US" i="1" dirty="0"/>
              <a:t>See https://video.search.yahoo.com/search/video?fr=mcafee&amp;ei=UTF-8&amp;p=coinbase+wallet&amp;type=E211US105G0#id=3&amp;vid=3793d669a8319cfdd9f603ac2a56810c&amp;action=view</a:t>
            </a:r>
            <a:endParaRPr lang="en-US" sz="1500" dirty="0"/>
          </a:p>
        </p:txBody>
      </p:sp>
      <p:pic>
        <p:nvPicPr>
          <p:cNvPr id="6" name="Picture 5">
            <a:extLst>
              <a:ext uri="{FF2B5EF4-FFF2-40B4-BE49-F238E27FC236}">
                <a16:creationId xmlns:a16="http://schemas.microsoft.com/office/drawing/2014/main" id="{3822AD25-3F3A-4330-9247-C59B68CFA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78278" y="5814390"/>
            <a:ext cx="1739348" cy="904461"/>
          </a:xfrm>
          <a:prstGeom prst="rect">
            <a:avLst/>
          </a:prstGeom>
        </p:spPr>
      </p:pic>
      <p:pic>
        <p:nvPicPr>
          <p:cNvPr id="7" name="Online Media 3" title="Introduction to Bitcoin | Bitcoin Public &amp; Private Keys | Bitcoin Public &amp; Private Keys Explained">
            <a:hlinkClick r:id="" action="ppaction://media"/>
            <a:extLst>
              <a:ext uri="{FF2B5EF4-FFF2-40B4-BE49-F238E27FC236}">
                <a16:creationId xmlns:a16="http://schemas.microsoft.com/office/drawing/2014/main" id="{29F9B542-6F80-4423-AF96-2E62B279E755}"/>
              </a:ext>
            </a:extLst>
          </p:cNvPr>
          <p:cNvPicPr>
            <a:picLocks noRot="1" noChangeAspect="1"/>
          </p:cNvPicPr>
          <p:nvPr>
            <a:videoFile r:link="rId1"/>
          </p:nvPr>
        </p:nvPicPr>
        <p:blipFill>
          <a:blip r:embed="rId4"/>
          <a:stretch>
            <a:fillRect/>
          </a:stretch>
        </p:blipFill>
        <p:spPr>
          <a:xfrm>
            <a:off x="10548480" y="190346"/>
            <a:ext cx="1152939" cy="586408"/>
          </a:xfrm>
          <a:prstGeom prst="rect">
            <a:avLst/>
          </a:prstGeom>
        </p:spPr>
      </p:pic>
    </p:spTree>
    <p:extLst>
      <p:ext uri="{BB962C8B-B14F-4D97-AF65-F5344CB8AC3E}">
        <p14:creationId xmlns:p14="http://schemas.microsoft.com/office/powerpoint/2010/main" val="2897758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755375"/>
            <a:ext cx="4826256" cy="5103424"/>
          </a:xfrm>
        </p:spPr>
        <p:txBody>
          <a:bodyPr anchor="ctr">
            <a:normAutofit/>
          </a:bodyPr>
          <a:lstStyle/>
          <a:p>
            <a:r>
              <a:rPr lang="en-US" sz="4000" dirty="0">
                <a:solidFill>
                  <a:srgbClr val="FFFFFF"/>
                </a:solidFill>
              </a:rPr>
              <a:t>Structuring a crypto fund:</a:t>
            </a:r>
            <a:br>
              <a:rPr lang="en-US" sz="4000" dirty="0">
                <a:solidFill>
                  <a:srgbClr val="FFFFFF"/>
                </a:solidFill>
              </a:rPr>
            </a:br>
            <a:r>
              <a:rPr lang="en-US" sz="4000" dirty="0">
                <a:solidFill>
                  <a:schemeClr val="accent1">
                    <a:lumMod val="60000"/>
                    <a:lumOff val="40000"/>
                  </a:schemeClr>
                </a:solidFill>
              </a:rPr>
              <a:t>Use a trust </a:t>
            </a:r>
            <a:br>
              <a:rPr lang="en-US" sz="4000" dirty="0">
                <a:solidFill>
                  <a:schemeClr val="accent1">
                    <a:lumMod val="60000"/>
                    <a:lumOff val="40000"/>
                  </a:schemeClr>
                </a:solidFill>
              </a:rPr>
            </a:br>
            <a:r>
              <a:rPr lang="en-US" sz="4000" dirty="0">
                <a:solidFill>
                  <a:schemeClr val="accent1">
                    <a:lumMod val="60000"/>
                    <a:lumOff val="40000"/>
                  </a:schemeClr>
                </a:solidFill>
              </a:rPr>
              <a:t>and a custodian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0"/>
            <a:ext cx="5218058" cy="6583819"/>
          </a:xfrm>
          <a:ln w="57150">
            <a:noFill/>
          </a:ln>
        </p:spPr>
        <p:txBody>
          <a:bodyPr anchor="ctr">
            <a:normAutofit/>
          </a:bodyPr>
          <a:lstStyle/>
          <a:p>
            <a:pPr marL="0" indent="0" fontAlgn="base">
              <a:lnSpc>
                <a:spcPct val="90000"/>
              </a:lnSpc>
              <a:buNone/>
            </a:pPr>
            <a:r>
              <a:rPr lang="en-US" sz="1100" dirty="0">
                <a:solidFill>
                  <a:schemeClr val="accent2">
                    <a:lumMod val="50000"/>
                  </a:schemeClr>
                </a:solidFill>
              </a:rPr>
              <a:t>Use a Trust and enter into an agreement with a Custodian (such as Coinbase) so that the fund (or Trust) does not physically hold any cryptocurrency. Here is the language from Grayscale Bitcoin Trust’s Annual Report:</a:t>
            </a:r>
          </a:p>
          <a:p>
            <a:pPr marL="0" indent="0">
              <a:lnSpc>
                <a:spcPct val="90000"/>
              </a:lnSpc>
              <a:buNone/>
            </a:pPr>
            <a:r>
              <a:rPr lang="en-US" sz="1100" b="1" i="1" dirty="0">
                <a:solidFill>
                  <a:schemeClr val="accent2">
                    <a:lumMod val="50000"/>
                  </a:schemeClr>
                </a:solidFill>
              </a:rPr>
              <a:t>Safekeeping of Bitcoins</a:t>
            </a:r>
            <a:endParaRPr lang="en-US" sz="1100" dirty="0">
              <a:solidFill>
                <a:schemeClr val="accent2">
                  <a:lumMod val="50000"/>
                </a:schemeClr>
              </a:solidFill>
            </a:endParaRPr>
          </a:p>
          <a:p>
            <a:pPr>
              <a:lnSpc>
                <a:spcPct val="90000"/>
              </a:lnSpc>
            </a:pPr>
            <a:r>
              <a:rPr lang="en-US" sz="1100" dirty="0">
                <a:solidFill>
                  <a:schemeClr val="accent2">
                    <a:lumMod val="50000"/>
                  </a:schemeClr>
                </a:solidFill>
              </a:rPr>
              <a:t>The Custodian will use best efforts to keep in safe custody on behalf of the Trust all Bitcoin received by the Custodian.  </a:t>
            </a:r>
            <a:r>
              <a:rPr lang="en-US" sz="1100" b="1" dirty="0">
                <a:solidFill>
                  <a:schemeClr val="accent2">
                    <a:lumMod val="50000"/>
                  </a:schemeClr>
                </a:solidFill>
              </a:rPr>
              <a:t>All Bitcoin credited to the Digital Asset Account will (</a:t>
            </a:r>
            <a:r>
              <a:rPr lang="en-US" sz="1100" b="1" dirty="0" err="1">
                <a:solidFill>
                  <a:schemeClr val="accent2">
                    <a:lumMod val="50000"/>
                  </a:schemeClr>
                </a:solidFill>
              </a:rPr>
              <a:t>i</a:t>
            </a:r>
            <a:r>
              <a:rPr lang="en-US" sz="1100" b="1" dirty="0">
                <a:solidFill>
                  <a:schemeClr val="accent2">
                    <a:lumMod val="50000"/>
                  </a:schemeClr>
                </a:solidFill>
              </a:rPr>
              <a:t>) be held in the Digital Asset Account at all times, and the Digital Asset Account will be controlled by the Custodian; </a:t>
            </a:r>
            <a:r>
              <a:rPr lang="en-US" sz="1100" dirty="0">
                <a:solidFill>
                  <a:schemeClr val="accent2">
                    <a:lumMod val="50000"/>
                  </a:schemeClr>
                </a:solidFill>
              </a:rPr>
              <a:t>(ii) be labeled or otherwise appropriately identified as being held for the Trust; (iii) be held in the Digital Asset Account on a non-fungible basis; (iv) not be commingled with other digital assets held by the Custodian, whether held for the Custodian’s own account or the account of other clients other than the Trust; (v) not without the prior written consent of the Trust be deposited or held with any third-party depositary, custodian, clearance system or wallet; and (vi) for any Digital Asset Account maintained by the Custodian on behalf of the Trust, </a:t>
            </a:r>
            <a:r>
              <a:rPr lang="en-US" sz="1100" b="1" dirty="0">
                <a:solidFill>
                  <a:schemeClr val="accent2">
                    <a:lumMod val="50000"/>
                  </a:schemeClr>
                </a:solidFill>
              </a:rPr>
              <a:t>the Custodian will use best efforts to keep the private key or keys secure, and will not disclose such keys to the Trust, the Sponsor or to any other individual </a:t>
            </a:r>
            <a:r>
              <a:rPr lang="en-US" sz="1100" dirty="0">
                <a:solidFill>
                  <a:schemeClr val="accent2">
                    <a:lumMod val="50000"/>
                  </a:schemeClr>
                </a:solidFill>
              </a:rPr>
              <a:t>or entity </a:t>
            </a:r>
            <a:r>
              <a:rPr lang="en-US" sz="1100" b="1" dirty="0">
                <a:solidFill>
                  <a:schemeClr val="accent2">
                    <a:lumMod val="50000"/>
                  </a:schemeClr>
                </a:solidFill>
              </a:rPr>
              <a:t>except to the extent that any keys are disclosed </a:t>
            </a:r>
            <a:r>
              <a:rPr lang="en-US" sz="1100" dirty="0">
                <a:solidFill>
                  <a:schemeClr val="accent2">
                    <a:lumMod val="50000"/>
                  </a:schemeClr>
                </a:solidFill>
              </a:rPr>
              <a:t>consistent with a standard of best efforts and as part of a multiple signature solution </a:t>
            </a:r>
            <a:r>
              <a:rPr lang="en-US" sz="1100" b="1" i="1" dirty="0">
                <a:solidFill>
                  <a:schemeClr val="accent2">
                    <a:lumMod val="50000"/>
                  </a:schemeClr>
                </a:solidFill>
              </a:rPr>
              <a:t>that would not result in the Trust or the Sponsor “storing, holding, or maintaining custody or control of” the Bitcoin “on behalf of others” within the meaning of the New York </a:t>
            </a:r>
            <a:r>
              <a:rPr lang="en-US" sz="1100" b="1" i="1" dirty="0" err="1">
                <a:solidFill>
                  <a:schemeClr val="accent2">
                    <a:lumMod val="50000"/>
                  </a:schemeClr>
                </a:solidFill>
              </a:rPr>
              <a:t>BitLicense</a:t>
            </a:r>
            <a:r>
              <a:rPr lang="en-US" sz="1100" b="1" i="1" dirty="0">
                <a:solidFill>
                  <a:schemeClr val="accent2">
                    <a:lumMod val="50000"/>
                  </a:schemeClr>
                </a:solidFill>
              </a:rPr>
              <a:t> Rule (23 NYCRR Part 200) as in effect as of June 24, 2015 such that it would require the Trust or the Sponsor to become licensed under such law</a:t>
            </a:r>
            <a:r>
              <a:rPr lang="en-US" sz="1100" dirty="0">
                <a:solidFill>
                  <a:schemeClr val="accent2">
                    <a:lumMod val="50000"/>
                  </a:schemeClr>
                </a:solidFill>
              </a:rPr>
              <a:t>.</a:t>
            </a:r>
          </a:p>
        </p:txBody>
      </p:sp>
      <p:pic>
        <p:nvPicPr>
          <p:cNvPr id="9" name="Picture 8">
            <a:extLst>
              <a:ext uri="{FF2B5EF4-FFF2-40B4-BE49-F238E27FC236}">
                <a16:creationId xmlns:a16="http://schemas.microsoft.com/office/drawing/2014/main" id="{49A9A91A-D5CF-4D72-9FCB-8E3A6733A6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3921" y="5078897"/>
            <a:ext cx="1921546" cy="1504922"/>
          </a:xfrm>
          <a:prstGeom prst="rect">
            <a:avLst/>
          </a:prstGeom>
        </p:spPr>
      </p:pic>
    </p:spTree>
    <p:extLst>
      <p:ext uri="{BB962C8B-B14F-4D97-AF65-F5344CB8AC3E}">
        <p14:creationId xmlns:p14="http://schemas.microsoft.com/office/powerpoint/2010/main" val="321537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Structuring a crypto fund: </a:t>
            </a:r>
            <a:br>
              <a:rPr lang="en-US" sz="3200" dirty="0">
                <a:solidFill>
                  <a:srgbClr val="FFFFFF"/>
                </a:solidFill>
              </a:rPr>
            </a:br>
            <a:r>
              <a:rPr lang="en-US" sz="3200" dirty="0">
                <a:solidFill>
                  <a:schemeClr val="accent1">
                    <a:lumMod val="60000"/>
                    <a:lumOff val="40000"/>
                  </a:schemeClr>
                </a:solidFill>
              </a:rPr>
              <a:t>disclosure</a:t>
            </a:r>
          </a:p>
        </p:txBody>
      </p:sp>
      <p:sp>
        <p:nvSpPr>
          <p:cNvPr id="3" name="Content Placeholder 2"/>
          <p:cNvSpPr>
            <a:spLocks noGrp="1"/>
          </p:cNvSpPr>
          <p:nvPr>
            <p:ph idx="1"/>
          </p:nvPr>
        </p:nvSpPr>
        <p:spPr>
          <a:xfrm>
            <a:off x="5155905" y="733426"/>
            <a:ext cx="6108179" cy="5004666"/>
          </a:xfrm>
        </p:spPr>
        <p:txBody>
          <a:bodyPr anchor="ctr">
            <a:normAutofit/>
          </a:bodyPr>
          <a:lstStyle/>
          <a:p>
            <a:pPr>
              <a:lnSpc>
                <a:spcPct val="90000"/>
              </a:lnSpc>
            </a:pPr>
            <a:r>
              <a:rPr lang="en-US" sz="1700" dirty="0"/>
              <a:t>Typical disclosure language highlights the regulatory uncertainty surrounding the </a:t>
            </a:r>
            <a:r>
              <a:rPr lang="en-US" sz="1700" dirty="0" err="1"/>
              <a:t>Bitlicense</a:t>
            </a:r>
            <a:r>
              <a:rPr lang="en-US" sz="1700" dirty="0"/>
              <a:t> and would be advisable in a crypto fund information statement or PPM. </a:t>
            </a:r>
          </a:p>
          <a:p>
            <a:pPr>
              <a:lnSpc>
                <a:spcPct val="90000"/>
              </a:lnSpc>
            </a:pPr>
            <a:r>
              <a:rPr lang="en-US" sz="1700" dirty="0"/>
              <a:t>Here’s the relevant language from the Osprey Information Statement: </a:t>
            </a:r>
          </a:p>
          <a:p>
            <a:pPr marL="0" indent="0">
              <a:lnSpc>
                <a:spcPct val="90000"/>
              </a:lnSpc>
              <a:buNone/>
            </a:pPr>
            <a:r>
              <a:rPr lang="en-US" sz="1700" dirty="0"/>
              <a:t>“</a:t>
            </a:r>
            <a:r>
              <a:rPr lang="en-US" sz="1700" b="1" i="1" dirty="0"/>
              <a:t>If regulatory changes or interpretations of the Trust’s or Sponsor’s activities require the licensing or other registration as a money transmitter or business engaged in digital currency activity </a:t>
            </a:r>
            <a:r>
              <a:rPr lang="en-US" sz="1700" dirty="0"/>
              <a:t>(e.g. ,under the New York </a:t>
            </a:r>
            <a:r>
              <a:rPr lang="en-US" sz="1700" dirty="0" err="1"/>
              <a:t>BitLicense</a:t>
            </a:r>
            <a:r>
              <a:rPr lang="en-US" sz="1700" dirty="0"/>
              <a:t> regime) (or equivalent designation) under state law in any state in which the Trust or Sponsor operates, </a:t>
            </a:r>
            <a:r>
              <a:rPr lang="en-US" sz="1700" b="1" i="1" dirty="0"/>
              <a:t>the Trust or Sponsor may be required to seek licensure or otherwise register and comply with such state law</a:t>
            </a:r>
            <a:r>
              <a:rPr lang="en-US" sz="1700" dirty="0"/>
              <a:t>. In the event of any such requirement, to the extent that the Sponsor decides to continue the Trust, </a:t>
            </a:r>
            <a:r>
              <a:rPr lang="en-US" sz="1700" b="1" i="1" dirty="0"/>
              <a:t>the required registrations, licensure and regulatory compliance steps may result in extraordinary, nonrecurring expenses to the Trust.</a:t>
            </a:r>
            <a:r>
              <a:rPr lang="en-US" sz="1700" i="1" dirty="0"/>
              <a:t> </a:t>
            </a:r>
            <a:r>
              <a:rPr lang="en-US" sz="1700" dirty="0"/>
              <a:t>Regulatory compliance would include, among other things, implementing anti-money laundering and consumer protection programs.”</a:t>
            </a:r>
          </a:p>
        </p:txBody>
      </p:sp>
    </p:spTree>
    <p:extLst>
      <p:ext uri="{BB962C8B-B14F-4D97-AF65-F5344CB8AC3E}">
        <p14:creationId xmlns:p14="http://schemas.microsoft.com/office/powerpoint/2010/main" val="940062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5"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5CCE9-A285-48C9-9E22-8D915BC93B58}"/>
              </a:ext>
            </a:extLst>
          </p:cNvPr>
          <p:cNvSpPr>
            <a:spLocks noGrp="1"/>
          </p:cNvSpPr>
          <p:nvPr>
            <p:ph type="title"/>
          </p:nvPr>
        </p:nvSpPr>
        <p:spPr>
          <a:xfrm>
            <a:off x="643468" y="1033389"/>
            <a:ext cx="4826256" cy="4825409"/>
          </a:xfrm>
        </p:spPr>
        <p:txBody>
          <a:bodyPr anchor="ctr">
            <a:normAutofit/>
          </a:bodyPr>
          <a:lstStyle/>
          <a:p>
            <a:r>
              <a:rPr lang="en-US" sz="4800" dirty="0">
                <a:solidFill>
                  <a:srgbClr val="FFFFFF"/>
                </a:solidFill>
              </a:rPr>
              <a:t>Exchange traded </a:t>
            </a:r>
            <a:r>
              <a:rPr lang="en-US" sz="4800" dirty="0" err="1">
                <a:solidFill>
                  <a:srgbClr val="FFFFFF"/>
                </a:solidFill>
              </a:rPr>
              <a:t>crytpo</a:t>
            </a:r>
            <a:r>
              <a:rPr lang="en-US" sz="4800" dirty="0">
                <a:solidFill>
                  <a:srgbClr val="FFFFFF"/>
                </a:solidFill>
              </a:rPr>
              <a:t> funds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5201A9D-3D94-4B97-A964-DD605E048DF5}"/>
              </a:ext>
            </a:extLst>
          </p:cNvPr>
          <p:cNvSpPr>
            <a:spLocks noGrp="1"/>
          </p:cNvSpPr>
          <p:nvPr>
            <p:ph idx="1"/>
          </p:nvPr>
        </p:nvSpPr>
        <p:spPr>
          <a:xfrm>
            <a:off x="6755769" y="572522"/>
            <a:ext cx="5304686" cy="5286276"/>
          </a:xfrm>
          <a:ln w="57150">
            <a:noFill/>
          </a:ln>
        </p:spPr>
        <p:txBody>
          <a:bodyPr anchor="ctr">
            <a:normAutofit fontScale="92500" lnSpcReduction="10000"/>
          </a:bodyPr>
          <a:lstStyle/>
          <a:p>
            <a:pPr algn="l" fontAlgn="base"/>
            <a:r>
              <a:rPr lang="en-US" sz="2000" b="0" i="0" dirty="0">
                <a:solidFill>
                  <a:srgbClr val="2B2B2B"/>
                </a:solidFill>
                <a:effectLst/>
                <a:latin typeface="source_sans_proregular"/>
              </a:rPr>
              <a:t>Indirect Exposure:</a:t>
            </a:r>
          </a:p>
          <a:p>
            <a:pPr lvl="1" fontAlgn="base"/>
            <a:r>
              <a:rPr lang="en-US" sz="1800" b="0" i="0" dirty="0">
                <a:solidFill>
                  <a:srgbClr val="2B2B2B"/>
                </a:solidFill>
                <a:effectLst/>
                <a:latin typeface="source_sans_proregular"/>
              </a:rPr>
              <a:t>The Volt Crypto Industry Revolution and Tech ETF will track publicly listed companies that either derive the majority of their profits through bitcoin mining, mining equipment manufacturing, bitcoin transactions (such as Marathon Digital Holdings), or that hold the majority of their net assets in bitcoin (such as </a:t>
            </a:r>
            <a:r>
              <a:rPr lang="en-US" sz="1800" b="0" i="0" dirty="0" err="1">
                <a:solidFill>
                  <a:srgbClr val="2B2B2B"/>
                </a:solidFill>
                <a:effectLst/>
                <a:latin typeface="source_sans_proregular"/>
              </a:rPr>
              <a:t>Microstrategy</a:t>
            </a:r>
            <a:r>
              <a:rPr lang="en-US" sz="1800" b="0" i="0" dirty="0">
                <a:solidFill>
                  <a:srgbClr val="2B2B2B"/>
                </a:solidFill>
                <a:effectLst/>
                <a:latin typeface="source_sans_proregular"/>
              </a:rPr>
              <a:t>). </a:t>
            </a:r>
          </a:p>
          <a:p>
            <a:pPr lvl="1" fontAlgn="base"/>
            <a:r>
              <a:rPr lang="en-US" sz="1800" b="0" i="0" dirty="0">
                <a:solidFill>
                  <a:srgbClr val="2B2B2B"/>
                </a:solidFill>
                <a:effectLst/>
                <a:latin typeface="source_sans_proregular"/>
              </a:rPr>
              <a:t>The </a:t>
            </a:r>
            <a:r>
              <a:rPr lang="en-US" sz="1800" b="0" i="0" u="none" strike="noStrike" dirty="0">
                <a:solidFill>
                  <a:srgbClr val="00BFD5"/>
                </a:solidFill>
                <a:effectLst/>
                <a:latin typeface="source_sans_proregular"/>
                <a:hlinkClick r:id="rId2"/>
              </a:rPr>
              <a:t>prospectus</a:t>
            </a:r>
            <a:r>
              <a:rPr lang="en-US" sz="1800" b="0" i="0" dirty="0">
                <a:solidFill>
                  <a:srgbClr val="2B2B2B"/>
                </a:solidFill>
                <a:effectLst/>
                <a:latin typeface="source_sans_proregular"/>
              </a:rPr>
              <a:t> calls these companies “Bitcoin Industry Revolution Companies” and states that they can be “domestic and foreign.” </a:t>
            </a:r>
          </a:p>
          <a:p>
            <a:r>
              <a:rPr lang="en-US" sz="2000" b="0" i="0" dirty="0">
                <a:solidFill>
                  <a:srgbClr val="262626"/>
                </a:solidFill>
                <a:effectLst/>
                <a:latin typeface="Neue Haas Grotesk Text Pro" panose="020B0604020202020204" pitchFamily="34" charset="0"/>
              </a:rPr>
              <a:t>Bitcoin Futures:</a:t>
            </a:r>
          </a:p>
          <a:p>
            <a:pPr lvl="1"/>
            <a:r>
              <a:rPr lang="en-US" sz="1800" b="0" i="0" dirty="0">
                <a:solidFill>
                  <a:srgbClr val="262626"/>
                </a:solidFill>
                <a:effectLst/>
                <a:latin typeface="Neue Haas Grotesk Text Pro" panose="020B0604020202020204" pitchFamily="34" charset="0"/>
              </a:rPr>
              <a:t>The Securities and Exchange Commission (SEC) greenlighted bitcoin futures ETFs in a first for the industry on Friday, after the regulator’s five commissioners met on the issue. </a:t>
            </a:r>
            <a:r>
              <a:rPr lang="en-US" sz="1800" b="0" i="0" dirty="0" err="1">
                <a:solidFill>
                  <a:srgbClr val="262626"/>
                </a:solidFill>
                <a:effectLst/>
                <a:latin typeface="Neue Haas Grotesk Text Pro" panose="020B0604020202020204" pitchFamily="34" charset="0"/>
              </a:rPr>
              <a:t>ProShares</a:t>
            </a:r>
            <a:r>
              <a:rPr lang="en-US" sz="1800" b="0" i="0" dirty="0">
                <a:solidFill>
                  <a:srgbClr val="262626"/>
                </a:solidFill>
                <a:effectLst/>
                <a:latin typeface="Neue Haas Grotesk Text Pro" panose="020B0604020202020204" pitchFamily="34" charset="0"/>
              </a:rPr>
              <a:t>, which filed for its Bitcoin Strategy ETF this past summer, may be the first to launch next week.</a:t>
            </a:r>
            <a:endParaRPr lang="en-US" sz="1800" dirty="0">
              <a:solidFill>
                <a:schemeClr val="accent2">
                  <a:lumMod val="50000"/>
                </a:schemeClr>
              </a:solidFill>
            </a:endParaRPr>
          </a:p>
        </p:txBody>
      </p:sp>
      <p:pic>
        <p:nvPicPr>
          <p:cNvPr id="16" name="Picture 15">
            <a:extLst>
              <a:ext uri="{FF2B5EF4-FFF2-40B4-BE49-F238E27FC236}">
                <a16:creationId xmlns:a16="http://schemas.microsoft.com/office/drawing/2014/main" id="{0D1226D9-C0FF-4C0F-A8F9-F6328735D3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8309" y="5650029"/>
            <a:ext cx="1921546" cy="1207971"/>
          </a:xfrm>
          <a:prstGeom prst="rect">
            <a:avLst/>
          </a:prstGeom>
        </p:spPr>
      </p:pic>
    </p:spTree>
    <p:extLst>
      <p:ext uri="{BB962C8B-B14F-4D97-AF65-F5344CB8AC3E}">
        <p14:creationId xmlns:p14="http://schemas.microsoft.com/office/powerpoint/2010/main" val="324818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4000" dirty="0">
                <a:solidFill>
                  <a:srgbClr val="FFFFFF"/>
                </a:solidFill>
              </a:rPr>
              <a:t>The Commodities and Futures Trading Commission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89"/>
            <a:ext cx="4855037" cy="4825409"/>
          </a:xfrm>
          <a:ln w="57150">
            <a:noFill/>
          </a:ln>
        </p:spPr>
        <p:txBody>
          <a:bodyPr anchor="ctr">
            <a:normAutofit/>
          </a:bodyPr>
          <a:lstStyle/>
          <a:p>
            <a:pPr>
              <a:lnSpc>
                <a:spcPct val="90000"/>
              </a:lnSpc>
            </a:pPr>
            <a:r>
              <a:rPr lang="en-US" sz="1600" dirty="0">
                <a:solidFill>
                  <a:schemeClr val="accent2">
                    <a:lumMod val="50000"/>
                  </a:schemeClr>
                </a:solidFill>
              </a:rPr>
              <a:t>The mission of the CFTC is to foster open, transparent, competitive and financially sound markets. By working to avoid systemic risk, the Commission aims to protect market users and their funds, consumers and the public from fraud, manipulation and abusive practices related to </a:t>
            </a:r>
            <a:r>
              <a:rPr lang="en-US" sz="1600" b="1" dirty="0">
                <a:solidFill>
                  <a:schemeClr val="accent2">
                    <a:lumMod val="50000"/>
                  </a:schemeClr>
                </a:solidFill>
              </a:rPr>
              <a:t>derivatives and other products that are subject to the Commodity Exchange Act (CEA).</a:t>
            </a:r>
          </a:p>
          <a:p>
            <a:pPr>
              <a:lnSpc>
                <a:spcPct val="90000"/>
              </a:lnSpc>
            </a:pPr>
            <a:r>
              <a:rPr lang="en-US" sz="1600" dirty="0">
                <a:solidFill>
                  <a:schemeClr val="accent2">
                    <a:lumMod val="50000"/>
                  </a:schemeClr>
                </a:solidFill>
              </a:rPr>
              <a:t> </a:t>
            </a:r>
            <a:r>
              <a:rPr lang="en-US" sz="1600" b="1" dirty="0">
                <a:solidFill>
                  <a:schemeClr val="accent2">
                    <a:lumMod val="50000"/>
                  </a:schemeClr>
                </a:solidFill>
              </a:rPr>
              <a:t>The definition of “commodity” in the CEA is broad. It can mean a physical commodity, such as an agricultural product (e.g., wheat, cotton) or natural resource (e.g., gold, oil)</a:t>
            </a:r>
            <a:r>
              <a:rPr lang="en-US" sz="1600" dirty="0">
                <a:solidFill>
                  <a:schemeClr val="accent2">
                    <a:lumMod val="50000"/>
                  </a:schemeClr>
                </a:solidFill>
              </a:rPr>
              <a:t>.</a:t>
            </a:r>
          </a:p>
          <a:p>
            <a:pPr lvl="1">
              <a:lnSpc>
                <a:spcPct val="90000"/>
              </a:lnSpc>
            </a:pPr>
            <a:r>
              <a:rPr lang="en-US" dirty="0">
                <a:solidFill>
                  <a:schemeClr val="accent2">
                    <a:lumMod val="50000"/>
                  </a:schemeClr>
                </a:solidFill>
              </a:rPr>
              <a:t>It can also mean a currency or interest rate.</a:t>
            </a:r>
          </a:p>
          <a:p>
            <a:pPr lvl="1">
              <a:lnSpc>
                <a:spcPct val="90000"/>
              </a:lnSpc>
            </a:pPr>
            <a:r>
              <a:rPr lang="en-US" dirty="0">
                <a:solidFill>
                  <a:schemeClr val="accent2">
                    <a:lumMod val="50000"/>
                  </a:schemeClr>
                </a:solidFill>
              </a:rPr>
              <a:t>The CEA definition of “</a:t>
            </a:r>
            <a:r>
              <a:rPr lang="en-US" b="1" dirty="0">
                <a:solidFill>
                  <a:schemeClr val="accent2">
                    <a:lumMod val="50000"/>
                  </a:schemeClr>
                </a:solidFill>
              </a:rPr>
              <a:t>commodity” also includes “all services, rights, and interests . . .  In which contracts for future delivery are presently or in the future dealt in.”</a:t>
            </a:r>
          </a:p>
        </p:txBody>
      </p:sp>
      <p:pic>
        <p:nvPicPr>
          <p:cNvPr id="9" name="Picture 8">
            <a:extLst>
              <a:ext uri="{FF2B5EF4-FFF2-40B4-BE49-F238E27FC236}">
                <a16:creationId xmlns:a16="http://schemas.microsoft.com/office/drawing/2014/main" id="{39925545-32E4-4A6E-AF2D-EAC8B77DE1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650029"/>
            <a:ext cx="1921546" cy="1207971"/>
          </a:xfrm>
          <a:prstGeom prst="rect">
            <a:avLst/>
          </a:prstGeom>
        </p:spPr>
      </p:pic>
    </p:spTree>
    <p:extLst>
      <p:ext uri="{BB962C8B-B14F-4D97-AF65-F5344CB8AC3E}">
        <p14:creationId xmlns:p14="http://schemas.microsoft.com/office/powerpoint/2010/main" val="109149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3400">
                <a:solidFill>
                  <a:srgbClr val="FFFFFF"/>
                </a:solidFill>
              </a:rPr>
              <a:t>The cftc and cryptocurrencies: </a:t>
            </a:r>
            <a:br>
              <a:rPr lang="en-US" sz="3400">
                <a:solidFill>
                  <a:srgbClr val="FFFFFF"/>
                </a:solidFill>
              </a:rPr>
            </a:br>
            <a:r>
              <a:rPr lang="en-US" sz="3400">
                <a:solidFill>
                  <a:srgbClr val="FFFFFF"/>
                </a:solidFill>
              </a:rPr>
              <a:t>cryptocurrencies are commodities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lnSpcReduction="10000"/>
          </a:bodyPr>
          <a:lstStyle/>
          <a:p>
            <a:r>
              <a:rPr lang="en-US" sz="2000" dirty="0">
                <a:solidFill>
                  <a:schemeClr val="accent2">
                    <a:lumMod val="50000"/>
                  </a:schemeClr>
                </a:solidFill>
              </a:rPr>
              <a:t>The CFTC first found that Bitcoin and other virtual currencies are properly defined as commodities in 2015.</a:t>
            </a:r>
          </a:p>
          <a:p>
            <a:r>
              <a:rPr lang="en-US" sz="2000" dirty="0">
                <a:solidFill>
                  <a:schemeClr val="accent2">
                    <a:lumMod val="50000"/>
                  </a:schemeClr>
                </a:solidFill>
              </a:rPr>
              <a:t>Section 1a(9) of the CEA Act defines "commodity" to include, among other things, "all services, rights, and interests in which contracts for future delivery are presently or in the future dealt in." 7 U.S.C. § 1a(9). The definition of a "commodity" is broad. </a:t>
            </a:r>
            <a:r>
              <a:rPr lang="en-US" sz="2000" i="1" dirty="0">
                <a:solidFill>
                  <a:schemeClr val="accent2">
                    <a:lumMod val="50000"/>
                  </a:schemeClr>
                </a:solidFill>
              </a:rPr>
              <a:t>See, e.g., Board of Trade of City of Chicago v. SEC</a:t>
            </a:r>
            <a:r>
              <a:rPr lang="en-US" sz="2000" dirty="0">
                <a:solidFill>
                  <a:schemeClr val="accent2">
                    <a:lumMod val="50000"/>
                  </a:schemeClr>
                </a:solidFill>
              </a:rPr>
              <a:t>, 677 F. 2d 1137, 1142 (7th Cir. 1982). </a:t>
            </a:r>
          </a:p>
          <a:p>
            <a:r>
              <a:rPr lang="en-US" sz="2000" b="1" i="1" dirty="0">
                <a:solidFill>
                  <a:schemeClr val="accent2">
                    <a:lumMod val="50000"/>
                  </a:schemeClr>
                </a:solidFill>
              </a:rPr>
              <a:t>Bitcoin and other virtual currencies are encompassed in the definition and properly defined as commodities</a:t>
            </a:r>
            <a:r>
              <a:rPr lang="en-US" sz="2000" b="1" dirty="0">
                <a:solidFill>
                  <a:schemeClr val="accent2">
                    <a:lumMod val="50000"/>
                  </a:schemeClr>
                </a:solidFill>
              </a:rPr>
              <a:t>.</a:t>
            </a:r>
            <a:r>
              <a:rPr lang="en-US" sz="2000" dirty="0">
                <a:solidFill>
                  <a:schemeClr val="accent2">
                    <a:lumMod val="50000"/>
                  </a:schemeClr>
                </a:solidFill>
              </a:rPr>
              <a:t>  </a:t>
            </a:r>
          </a:p>
        </p:txBody>
      </p:sp>
      <p:pic>
        <p:nvPicPr>
          <p:cNvPr id="9" name="Picture 8">
            <a:extLst>
              <a:ext uri="{FF2B5EF4-FFF2-40B4-BE49-F238E27FC236}">
                <a16:creationId xmlns:a16="http://schemas.microsoft.com/office/drawing/2014/main" id="{3405ACEA-8EB6-4911-BD8C-AF3F85DB97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650029"/>
            <a:ext cx="1921546" cy="1207971"/>
          </a:xfrm>
          <a:prstGeom prst="rect">
            <a:avLst/>
          </a:prstGeom>
        </p:spPr>
      </p:pic>
    </p:spTree>
    <p:extLst>
      <p:ext uri="{BB962C8B-B14F-4D97-AF65-F5344CB8AC3E}">
        <p14:creationId xmlns:p14="http://schemas.microsoft.com/office/powerpoint/2010/main" val="418807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800" dirty="0">
                <a:solidFill>
                  <a:srgbClr val="FFFFFF"/>
                </a:solidFill>
              </a:rPr>
              <a:t>The </a:t>
            </a:r>
            <a:r>
              <a:rPr lang="en-US" sz="3800" dirty="0" err="1">
                <a:solidFill>
                  <a:srgbClr val="FFFFFF"/>
                </a:solidFill>
              </a:rPr>
              <a:t>cftc</a:t>
            </a:r>
            <a:r>
              <a:rPr lang="en-US" sz="3800" dirty="0">
                <a:solidFill>
                  <a:srgbClr val="FFFFFF"/>
                </a:solidFill>
              </a:rPr>
              <a:t> and SEC have concurrent jurisdiction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marL="0" indent="0">
              <a:lnSpc>
                <a:spcPct val="90000"/>
              </a:lnSpc>
              <a:buNone/>
            </a:pPr>
            <a:r>
              <a:rPr lang="en-US" sz="1400" dirty="0">
                <a:solidFill>
                  <a:schemeClr val="accent2">
                    <a:lumMod val="50000"/>
                  </a:schemeClr>
                </a:solidFill>
              </a:rPr>
              <a:t>In 2017, the SEC released a report about an Initial Coin Offering (or “ICO”) (the “DAO Report”). </a:t>
            </a:r>
          </a:p>
          <a:p>
            <a:pPr marL="0" indent="0">
              <a:lnSpc>
                <a:spcPct val="90000"/>
              </a:lnSpc>
              <a:buNone/>
            </a:pPr>
            <a:r>
              <a:rPr lang="en-US" sz="1400" dirty="0">
                <a:solidFill>
                  <a:schemeClr val="accent2">
                    <a:lumMod val="50000"/>
                  </a:schemeClr>
                </a:solidFill>
              </a:rPr>
              <a:t>The DAO was a Decentralized Autonomous Organization,  a “virtual” organization embodied in computer code and executed on a distributed ledger or blockchain. Investors exchanged Ether, a virtual currency, for virtual DAO “Tokens” to fund projects in which the investors would share in anticipated earnings. DAO Tokens could be resold on web-based platforms.</a:t>
            </a:r>
          </a:p>
          <a:p>
            <a:pPr>
              <a:lnSpc>
                <a:spcPct val="90000"/>
              </a:lnSpc>
            </a:pPr>
            <a:r>
              <a:rPr lang="en-US" sz="1400" dirty="0">
                <a:solidFill>
                  <a:schemeClr val="accent2">
                    <a:lumMod val="50000"/>
                  </a:schemeClr>
                </a:solidFill>
              </a:rPr>
              <a:t>Based on the facts and circumstances, the SEC determined that DAO Tokens are “securities” under the federal securities laws.</a:t>
            </a:r>
          </a:p>
          <a:p>
            <a:pPr>
              <a:lnSpc>
                <a:spcPct val="90000"/>
              </a:lnSpc>
            </a:pPr>
            <a:r>
              <a:rPr lang="en-US" sz="1400" dirty="0">
                <a:solidFill>
                  <a:schemeClr val="accent2">
                    <a:lumMod val="50000"/>
                  </a:schemeClr>
                </a:solidFill>
              </a:rPr>
              <a:t> The CFTC, however, views these same tokens as commodities. According to the SEC, there is no inconsistency between the SEC’s analysis and the CFTC’s determination that virtual currencies are commodities.</a:t>
            </a:r>
          </a:p>
          <a:p>
            <a:pPr>
              <a:lnSpc>
                <a:spcPct val="90000"/>
              </a:lnSpc>
            </a:pPr>
            <a:r>
              <a:rPr lang="en-US" sz="1400" dirty="0">
                <a:solidFill>
                  <a:schemeClr val="accent2">
                    <a:lumMod val="50000"/>
                  </a:schemeClr>
                </a:solidFill>
              </a:rPr>
              <a:t>The CFTC looks beyond form and considers the actual substance and purpose of an activity when applying the federal commodities laws and CFTC regulations.</a:t>
            </a:r>
          </a:p>
        </p:txBody>
      </p:sp>
      <p:pic>
        <p:nvPicPr>
          <p:cNvPr id="9" name="Picture 8">
            <a:extLst>
              <a:ext uri="{FF2B5EF4-FFF2-40B4-BE49-F238E27FC236}">
                <a16:creationId xmlns:a16="http://schemas.microsoft.com/office/drawing/2014/main" id="{2A738800-2245-4700-825A-6BAC49890C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650029"/>
            <a:ext cx="1921546" cy="1207971"/>
          </a:xfrm>
          <a:prstGeom prst="rect">
            <a:avLst/>
          </a:prstGeom>
        </p:spPr>
      </p:pic>
    </p:spTree>
    <p:extLst>
      <p:ext uri="{BB962C8B-B14F-4D97-AF65-F5344CB8AC3E}">
        <p14:creationId xmlns:p14="http://schemas.microsoft.com/office/powerpoint/2010/main" val="1790777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5"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4" y="1016295"/>
            <a:ext cx="4826256" cy="4825409"/>
          </a:xfrm>
        </p:spPr>
        <p:txBody>
          <a:bodyPr anchor="ctr">
            <a:normAutofit/>
          </a:bodyPr>
          <a:lstStyle/>
          <a:p>
            <a:pPr>
              <a:lnSpc>
                <a:spcPct val="90000"/>
              </a:lnSpc>
            </a:pPr>
            <a:br>
              <a:rPr lang="en-US" sz="3800" dirty="0">
                <a:solidFill>
                  <a:srgbClr val="FFFFFF"/>
                </a:solidFill>
              </a:rPr>
            </a:br>
            <a:r>
              <a:rPr lang="en-US" sz="3800" dirty="0">
                <a:solidFill>
                  <a:srgbClr val="FFFFFF"/>
                </a:solidFill>
              </a:rPr>
              <a:t>the Commodity pool Operator problem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400" dirty="0">
                <a:solidFill>
                  <a:schemeClr val="accent2">
                    <a:lumMod val="50000"/>
                  </a:schemeClr>
                </a:solidFill>
              </a:rPr>
              <a:t>A commodity pool operator (CPO) is an individual or organization that operates a commodity pool and solicits funds for that commodity pool. </a:t>
            </a:r>
            <a:r>
              <a:rPr lang="en-US" sz="1400" b="1" dirty="0">
                <a:solidFill>
                  <a:schemeClr val="accent2">
                    <a:lumMod val="50000"/>
                  </a:schemeClr>
                </a:solidFill>
              </a:rPr>
              <a:t>A commodity pool is an enterprise in which funds contributed by a number of persons are combined for the purpose of trading futures or options on futures, retail off-exchange forex contracts, or swaps, or to invest in another commodity pool</a:t>
            </a:r>
            <a:r>
              <a:rPr lang="en-US" sz="1400" dirty="0">
                <a:solidFill>
                  <a:schemeClr val="accent2">
                    <a:lumMod val="50000"/>
                  </a:schemeClr>
                </a:solidFill>
              </a:rPr>
              <a:t>.</a:t>
            </a:r>
          </a:p>
          <a:p>
            <a:pPr>
              <a:lnSpc>
                <a:spcPct val="90000"/>
              </a:lnSpc>
            </a:pPr>
            <a:r>
              <a:rPr lang="en-US" sz="1400" b="1" dirty="0">
                <a:solidFill>
                  <a:schemeClr val="accent2">
                    <a:lumMod val="50000"/>
                  </a:schemeClr>
                </a:solidFill>
              </a:rPr>
              <a:t>Typically, funds will use some leverage or engage in some hedging activities to protect themselves from movements in the price of different investments. Using leverage essentially brings the transaction into the purview of CFTC registration. </a:t>
            </a:r>
          </a:p>
          <a:p>
            <a:pPr>
              <a:lnSpc>
                <a:spcPct val="90000"/>
              </a:lnSpc>
            </a:pPr>
            <a:r>
              <a:rPr lang="en-US" sz="1400" dirty="0">
                <a:solidFill>
                  <a:schemeClr val="accent2">
                    <a:lumMod val="50000"/>
                  </a:schemeClr>
                </a:solidFill>
              </a:rPr>
              <a:t>CPO registration is required unless the CPO qualifies for one of the exemptions from registration outlined in CFTC Regulations 4.5 or 4.13.</a:t>
            </a:r>
          </a:p>
        </p:txBody>
      </p:sp>
      <p:pic>
        <p:nvPicPr>
          <p:cNvPr id="8" name="Picture 7">
            <a:extLst>
              <a:ext uri="{FF2B5EF4-FFF2-40B4-BE49-F238E27FC236}">
                <a16:creationId xmlns:a16="http://schemas.microsoft.com/office/drawing/2014/main" id="{30B50F8A-C700-4276-A477-76F651616A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650029"/>
            <a:ext cx="1921546" cy="1207971"/>
          </a:xfrm>
          <a:prstGeom prst="rect">
            <a:avLst/>
          </a:prstGeom>
        </p:spPr>
      </p:pic>
    </p:spTree>
    <p:extLst>
      <p:ext uri="{BB962C8B-B14F-4D97-AF65-F5344CB8AC3E}">
        <p14:creationId xmlns:p14="http://schemas.microsoft.com/office/powerpoint/2010/main" val="579602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800" dirty="0">
                <a:solidFill>
                  <a:srgbClr val="FFFFFF"/>
                </a:solidFill>
              </a:rPr>
              <a:t>Commodity pool operator exemptions: </a:t>
            </a:r>
            <a:br>
              <a:rPr lang="en-US" sz="3800" dirty="0">
                <a:solidFill>
                  <a:srgbClr val="FFFFFF"/>
                </a:solidFill>
              </a:rPr>
            </a:br>
            <a:r>
              <a:rPr lang="en-US" sz="3800" dirty="0">
                <a:solidFill>
                  <a:srgbClr val="FFFFFF"/>
                </a:solidFill>
              </a:rPr>
              <a:t>Section 4.13</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113191" y="40908"/>
            <a:ext cx="6078810" cy="6735277"/>
          </a:xfrm>
          <a:ln w="57150">
            <a:noFill/>
          </a:ln>
        </p:spPr>
        <p:txBody>
          <a:bodyPr anchor="ctr">
            <a:noAutofit/>
          </a:bodyPr>
          <a:lstStyle/>
          <a:p>
            <a:pPr>
              <a:lnSpc>
                <a:spcPct val="90000"/>
              </a:lnSpc>
            </a:pPr>
            <a:r>
              <a:rPr lang="en-US" sz="1200" b="1" dirty="0">
                <a:solidFill>
                  <a:schemeClr val="accent2">
                    <a:lumMod val="50000"/>
                  </a:schemeClr>
                </a:solidFill>
              </a:rPr>
              <a:t>CFTC Regulation §4.13(a)(3) exempts CPOs operating pools where </a:t>
            </a:r>
            <a:r>
              <a:rPr lang="en-US" sz="1200" dirty="0">
                <a:solidFill>
                  <a:schemeClr val="accent2">
                    <a:lumMod val="50000"/>
                  </a:schemeClr>
                </a:solidFill>
              </a:rPr>
              <a:t>(1) the aggregate initial margin on futures positions and premiums on options on futures do not exceed </a:t>
            </a:r>
            <a:r>
              <a:rPr lang="en-US" sz="1200" b="1" dirty="0">
                <a:solidFill>
                  <a:schemeClr val="accent2">
                    <a:lumMod val="50000"/>
                  </a:schemeClr>
                </a:solidFill>
              </a:rPr>
              <a:t>5% of the liquidation value of the fund’s portfolio</a:t>
            </a:r>
            <a:r>
              <a:rPr lang="en-US" sz="1200" dirty="0">
                <a:solidFill>
                  <a:schemeClr val="accent2">
                    <a:lumMod val="50000"/>
                  </a:schemeClr>
                </a:solidFill>
              </a:rPr>
              <a:t>, after taking into account unrealized gains and losses (typically used for options); or (2) </a:t>
            </a:r>
            <a:r>
              <a:rPr lang="en-US" sz="1200" b="1" dirty="0">
                <a:solidFill>
                  <a:schemeClr val="accent2">
                    <a:lumMod val="50000"/>
                  </a:schemeClr>
                </a:solidFill>
              </a:rPr>
              <a:t>the aggregate notional value of such positions does not exceed 100% of the liquidation value of the pool’s portfolio</a:t>
            </a:r>
            <a:r>
              <a:rPr lang="en-US" sz="1200" dirty="0">
                <a:solidFill>
                  <a:schemeClr val="accent2">
                    <a:lumMod val="50000"/>
                  </a:schemeClr>
                </a:solidFill>
              </a:rPr>
              <a:t>, after taking into account unrealized gains and losses (typically used for swaps)). </a:t>
            </a:r>
          </a:p>
          <a:p>
            <a:pPr>
              <a:lnSpc>
                <a:spcPct val="90000"/>
              </a:lnSpc>
            </a:pPr>
            <a:r>
              <a:rPr lang="en-US" sz="1200" b="1" dirty="0">
                <a:solidFill>
                  <a:schemeClr val="accent2">
                    <a:lumMod val="50000"/>
                  </a:schemeClr>
                </a:solidFill>
              </a:rPr>
              <a:t>Unlike the regulatory assets under management buffers under the Investment Advisers Act of 1940, as amended, there are no </a:t>
            </a:r>
            <a:r>
              <a:rPr lang="en-US" sz="1200" b="1" i="1" u="sng" dirty="0">
                <a:solidFill>
                  <a:schemeClr val="accent2">
                    <a:lumMod val="50000"/>
                  </a:schemeClr>
                </a:solidFill>
              </a:rPr>
              <a:t>notional value</a:t>
            </a:r>
            <a:r>
              <a:rPr lang="en-US" sz="1200" b="1" i="1" dirty="0">
                <a:solidFill>
                  <a:schemeClr val="accent2">
                    <a:lumMod val="50000"/>
                  </a:schemeClr>
                </a:solidFill>
              </a:rPr>
              <a:t> </a:t>
            </a:r>
            <a:r>
              <a:rPr lang="en-US" sz="1200" b="1" dirty="0">
                <a:solidFill>
                  <a:schemeClr val="accent2">
                    <a:lumMod val="50000"/>
                  </a:schemeClr>
                </a:solidFill>
              </a:rPr>
              <a:t>buffers </a:t>
            </a:r>
            <a:r>
              <a:rPr lang="en-US" sz="1200" dirty="0">
                <a:solidFill>
                  <a:schemeClr val="accent2">
                    <a:lumMod val="50000"/>
                  </a:schemeClr>
                </a:solidFill>
              </a:rPr>
              <a:t>in respect of the de minimis exemption; if a fund manager enters into a future or swap under the CFTC’s jurisdiction that causes a pool to exceed the trading limitations at any point in time, the fund manager will no longer be exempt from CPO registration under CFTC Regulation §4.13(a)(3).</a:t>
            </a:r>
          </a:p>
          <a:p>
            <a:pPr>
              <a:lnSpc>
                <a:spcPct val="90000"/>
              </a:lnSpc>
            </a:pPr>
            <a:r>
              <a:rPr lang="en-US" sz="1200" dirty="0">
                <a:solidFill>
                  <a:schemeClr val="accent2">
                    <a:lumMod val="50000"/>
                  </a:schemeClr>
                </a:solidFill>
              </a:rPr>
              <a:t>There are a number of additional requirements to consider in determining whether one qualifies for the de minimis exemption. These include the following:</a:t>
            </a:r>
          </a:p>
          <a:p>
            <a:pPr marL="0" indent="0">
              <a:lnSpc>
                <a:spcPct val="90000"/>
              </a:lnSpc>
              <a:buNone/>
            </a:pPr>
            <a:r>
              <a:rPr lang="en-US" sz="1200" dirty="0">
                <a:solidFill>
                  <a:schemeClr val="accent2">
                    <a:lumMod val="50000"/>
                  </a:schemeClr>
                </a:solidFill>
              </a:rPr>
              <a:t>	(a) interests in the pool must be exempt from registration under the Securities Act of 	1933, </a:t>
            </a:r>
          </a:p>
          <a:p>
            <a:pPr marL="0" indent="0">
              <a:lnSpc>
                <a:spcPct val="90000"/>
              </a:lnSpc>
              <a:buNone/>
            </a:pPr>
            <a:r>
              <a:rPr lang="en-US" sz="1200" dirty="0">
                <a:solidFill>
                  <a:schemeClr val="accent2">
                    <a:lumMod val="50000"/>
                  </a:schemeClr>
                </a:solidFill>
              </a:rPr>
              <a:t>	(b) funds must not market themselves as trading in commodity futures, commodity 	options or swaps’ markets</a:t>
            </a:r>
          </a:p>
          <a:p>
            <a:pPr marL="0" indent="0">
              <a:lnSpc>
                <a:spcPct val="90000"/>
              </a:lnSpc>
              <a:buNone/>
            </a:pPr>
            <a:r>
              <a:rPr lang="en-US" sz="1200" dirty="0">
                <a:solidFill>
                  <a:schemeClr val="accent2">
                    <a:lumMod val="50000"/>
                  </a:schemeClr>
                </a:solidFill>
              </a:rPr>
              <a:t>	and (c) participants in the pool must be limited to “accredited investors” or 	“knowledgeable employees” as defined under Rule §3c-5 of the Investment 	Company Act of 1940, </a:t>
            </a:r>
          </a:p>
          <a:p>
            <a:pPr>
              <a:lnSpc>
                <a:spcPct val="90000"/>
              </a:lnSpc>
            </a:pPr>
            <a:r>
              <a:rPr lang="en-US" sz="1200" dirty="0">
                <a:solidFill>
                  <a:schemeClr val="accent2">
                    <a:lumMod val="50000"/>
                  </a:schemeClr>
                </a:solidFill>
              </a:rPr>
              <a:t>In addition, CPOs relying on the de minimis exemption who have filed a notice of exemption from registration must affirm on an annual basis the notice of exemption from registration, withdraw such exemption due to the cessation of activities requiring registration or exemption therefrom, or withdraw such exemption and apply for registration within 60 days of the calendar year end. </a:t>
            </a:r>
          </a:p>
        </p:txBody>
      </p:sp>
      <p:pic>
        <p:nvPicPr>
          <p:cNvPr id="9" name="Picture 8">
            <a:extLst>
              <a:ext uri="{FF2B5EF4-FFF2-40B4-BE49-F238E27FC236}">
                <a16:creationId xmlns:a16="http://schemas.microsoft.com/office/drawing/2014/main" id="{65326DE6-7C9C-468C-AE89-D94ADAF406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96901" y="5858798"/>
            <a:ext cx="1645920" cy="950494"/>
          </a:xfrm>
          <a:prstGeom prst="rect">
            <a:avLst/>
          </a:prstGeom>
        </p:spPr>
      </p:pic>
    </p:spTree>
    <p:extLst>
      <p:ext uri="{BB962C8B-B14F-4D97-AF65-F5344CB8AC3E}">
        <p14:creationId xmlns:p14="http://schemas.microsoft.com/office/powerpoint/2010/main" val="2093999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500" dirty="0">
                <a:solidFill>
                  <a:srgbClr val="FFFFFF"/>
                </a:solidFill>
              </a:rPr>
              <a:t>Commodity pool operator exemptions: </a:t>
            </a:r>
            <a:br>
              <a:rPr lang="en-US" sz="2500" dirty="0">
                <a:solidFill>
                  <a:srgbClr val="FFFFFF"/>
                </a:solidFill>
              </a:rPr>
            </a:br>
            <a:r>
              <a:rPr lang="en-US" sz="2500" dirty="0">
                <a:solidFill>
                  <a:srgbClr val="FFFFFF"/>
                </a:solidFill>
              </a:rPr>
              <a:t>Section 4.5</a:t>
            </a:r>
          </a:p>
        </p:txBody>
      </p:sp>
      <p:sp>
        <p:nvSpPr>
          <p:cNvPr id="3" name="Content Placeholder 2"/>
          <p:cNvSpPr>
            <a:spLocks noGrp="1"/>
          </p:cNvSpPr>
          <p:nvPr>
            <p:ph idx="1"/>
          </p:nvPr>
        </p:nvSpPr>
        <p:spPr>
          <a:xfrm>
            <a:off x="4793381" y="485678"/>
            <a:ext cx="7398619" cy="6271257"/>
          </a:xfrm>
        </p:spPr>
        <p:txBody>
          <a:bodyPr anchor="ctr">
            <a:normAutofit/>
          </a:bodyPr>
          <a:lstStyle/>
          <a:p>
            <a:pPr>
              <a:lnSpc>
                <a:spcPct val="90000"/>
              </a:lnSpc>
            </a:pPr>
            <a:r>
              <a:rPr lang="en-US" sz="1700" dirty="0"/>
              <a:t>Regulation §4.5 excludes from the definition of CPO “qualifying entities” that operate pools that are regulated by some other regulatory authority, such as the SEC.  A “qualifying entity” for purposes of Regulation §4.5 will include the following:</a:t>
            </a:r>
          </a:p>
          <a:p>
            <a:pPr lvl="1">
              <a:lnSpc>
                <a:spcPct val="90000"/>
              </a:lnSpc>
            </a:pPr>
            <a:r>
              <a:rPr lang="en-US" sz="1700" dirty="0"/>
              <a:t>a registered investment company under the Investment Company Act of 1940 that complies with certain trading limitations and marketing restrictions;</a:t>
            </a:r>
          </a:p>
          <a:p>
            <a:pPr lvl="1">
              <a:lnSpc>
                <a:spcPct val="90000"/>
              </a:lnSpc>
            </a:pPr>
            <a:r>
              <a:rPr lang="en-US" sz="1700" dirty="0"/>
              <a:t>an insurance company with respect to the operation of a separate account;</a:t>
            </a:r>
          </a:p>
          <a:p>
            <a:pPr lvl="1">
              <a:lnSpc>
                <a:spcPct val="90000"/>
              </a:lnSpc>
            </a:pPr>
            <a:r>
              <a:rPr lang="en-US" sz="1700" dirty="0"/>
              <a:t>a bank, trust company or any financial depository institution with respect to the assets of a trust, custodial or other separate unit of investment for which it is acting as a fiduciary and for which it is vested with investment discretion;</a:t>
            </a:r>
          </a:p>
          <a:p>
            <a:pPr lvl="1">
              <a:lnSpc>
                <a:spcPct val="90000"/>
              </a:lnSpc>
            </a:pPr>
            <a:r>
              <a:rPr lang="en-US" sz="1700" dirty="0"/>
              <a:t>a trustee of, named fiduciary of, or an employer maintaining, a pension plan that is subject to ERISA Title I, and certain plans are not even considered pools	(including Title I non-contributory plans, Title IV contributory plans, government plans, employee welfare plans, and church plans).</a:t>
            </a:r>
          </a:p>
        </p:txBody>
      </p:sp>
      <p:pic>
        <p:nvPicPr>
          <p:cNvPr id="6" name="Picture 5">
            <a:extLst>
              <a:ext uri="{FF2B5EF4-FFF2-40B4-BE49-F238E27FC236}">
                <a16:creationId xmlns:a16="http://schemas.microsoft.com/office/drawing/2014/main" id="{44CCCB97-F8DF-4266-8192-0DF0C56EA1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738091"/>
            <a:ext cx="1921546" cy="1119909"/>
          </a:xfrm>
          <a:prstGeom prst="rect">
            <a:avLst/>
          </a:prstGeom>
        </p:spPr>
      </p:pic>
    </p:spTree>
    <p:extLst>
      <p:ext uri="{BB962C8B-B14F-4D97-AF65-F5344CB8AC3E}">
        <p14:creationId xmlns:p14="http://schemas.microsoft.com/office/powerpoint/2010/main" val="414226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a:solidFill>
                  <a:srgbClr val="FFFFFF"/>
                </a:solidFill>
              </a:rPr>
              <a:t>General background – securities law considerations </a:t>
            </a: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US" sz="1000"/>
              <a:t>Under Rule 506(c), general solicitation and advertising are permitted, provided only accredited investors purchase the offered securities.  The Rule requires issuers to take reasonable steps to “verify” each investor’s status. Because “verification” can be difficult, the SEC has established certain verification “safe harbors”:</a:t>
            </a:r>
          </a:p>
          <a:p>
            <a:pPr>
              <a:lnSpc>
                <a:spcPct val="90000"/>
              </a:lnSpc>
            </a:pPr>
            <a:r>
              <a:rPr lang="en-US" sz="1000"/>
              <a:t>Status based on income can be verified by reviewing any Internal Revenue Service form that reports the purchaser's income for the two most recent years and obtaining a written representation from the purchaser that he or she has a reasonable expectation of reaching the income level necessary to qualify as an accredited investor during the current year.</a:t>
            </a:r>
          </a:p>
          <a:p>
            <a:pPr lvl="0">
              <a:lnSpc>
                <a:spcPct val="90000"/>
              </a:lnSpc>
            </a:pPr>
            <a:r>
              <a:rPr lang="en-US" sz="1000"/>
              <a:t>Status based on net worth can be verified by reviewing one or more of the following types of documentation dated within the prior three months and obtaining a written representation from the purchaser that all liabilities necessary to make a determination of net worth have been disclosed:</a:t>
            </a:r>
          </a:p>
          <a:p>
            <a:pPr lvl="1">
              <a:lnSpc>
                <a:spcPct val="90000"/>
              </a:lnSpc>
            </a:pPr>
            <a:r>
              <a:rPr lang="en-US" sz="1000"/>
              <a:t>Assets: Bank statements, brokerage statements and other statements of securities holdings, certificates of deposit, tax assessments and appraisal reports issued by independent third parties; and</a:t>
            </a:r>
          </a:p>
          <a:p>
            <a:pPr lvl="1">
              <a:lnSpc>
                <a:spcPct val="90000"/>
              </a:lnSpc>
            </a:pPr>
            <a:r>
              <a:rPr lang="en-US" sz="1000"/>
              <a:t>Liabilities: A consumer report from at least one of the nationwide consumer reporting agencies.</a:t>
            </a:r>
          </a:p>
          <a:p>
            <a:pPr lvl="0">
              <a:lnSpc>
                <a:spcPct val="90000"/>
              </a:lnSpc>
            </a:pPr>
            <a:r>
              <a:rPr lang="en-US" sz="1000"/>
              <a:t>Alternatively, status can be verified by obtaining a written confirmation from one of the following persons or entities that such person or entity has taken reasonable steps to verify that the purchaser is an accredited investor:</a:t>
            </a:r>
          </a:p>
          <a:p>
            <a:pPr lvl="1">
              <a:lnSpc>
                <a:spcPct val="90000"/>
              </a:lnSpc>
            </a:pPr>
            <a:r>
              <a:rPr lang="en-US" sz="1000"/>
              <a:t>A registered broker-dealer;</a:t>
            </a:r>
          </a:p>
          <a:p>
            <a:pPr lvl="1">
              <a:lnSpc>
                <a:spcPct val="90000"/>
              </a:lnSpc>
            </a:pPr>
            <a:r>
              <a:rPr lang="en-US" sz="1000"/>
              <a:t>An investment adviser registered with the Securities and Exchange Commission;</a:t>
            </a:r>
          </a:p>
          <a:p>
            <a:pPr lvl="1">
              <a:lnSpc>
                <a:spcPct val="90000"/>
              </a:lnSpc>
            </a:pPr>
            <a:r>
              <a:rPr lang="en-US" sz="1000"/>
              <a:t>A licensed attorney is in good standing; or</a:t>
            </a:r>
          </a:p>
          <a:p>
            <a:pPr lvl="1">
              <a:lnSpc>
                <a:spcPct val="90000"/>
              </a:lnSpc>
            </a:pPr>
            <a:r>
              <a:rPr lang="en-US" sz="1000"/>
              <a:t>A certified public accountant who is duly registered and in good standing.</a:t>
            </a:r>
          </a:p>
          <a:p>
            <a:pPr>
              <a:lnSpc>
                <a:spcPct val="90000"/>
              </a:lnSpc>
            </a:pPr>
            <a:r>
              <a:rPr lang="en-US" sz="1000"/>
              <a:t>Initially, the verification requirements were prohibitive, but recently intermediaries willing to take on the verification risk for a price have emerged and compliance with Rule 506(c) has become substantially less burdensome, provided issuers are willing to bear the intermediaries’ verification costs.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515276"/>
            <a:ext cx="1463039" cy="1179886"/>
          </a:xfrm>
          <a:prstGeom prst="rect">
            <a:avLst/>
          </a:prstGeom>
        </p:spPr>
      </p:pic>
    </p:spTree>
    <p:extLst>
      <p:ext uri="{BB962C8B-B14F-4D97-AF65-F5344CB8AC3E}">
        <p14:creationId xmlns:p14="http://schemas.microsoft.com/office/powerpoint/2010/main" val="2726935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500" dirty="0">
                <a:solidFill>
                  <a:srgbClr val="FFFFFF"/>
                </a:solidFill>
              </a:rPr>
              <a:t>Foreign crypto funds should avoid margin or leverage entirely</a:t>
            </a:r>
          </a:p>
        </p:txBody>
      </p:sp>
      <p:sp>
        <p:nvSpPr>
          <p:cNvPr id="3" name="Content Placeholder 2"/>
          <p:cNvSpPr>
            <a:spLocks noGrp="1"/>
          </p:cNvSpPr>
          <p:nvPr>
            <p:ph idx="1"/>
          </p:nvPr>
        </p:nvSpPr>
        <p:spPr>
          <a:xfrm>
            <a:off x="5374572" y="485679"/>
            <a:ext cx="6108179" cy="5888772"/>
          </a:xfrm>
        </p:spPr>
        <p:txBody>
          <a:bodyPr anchor="ctr">
            <a:normAutofit/>
          </a:bodyPr>
          <a:lstStyle/>
          <a:p>
            <a:pPr>
              <a:lnSpc>
                <a:spcPct val="90000"/>
              </a:lnSpc>
            </a:pPr>
            <a:r>
              <a:rPr lang="en-US" b="1" dirty="0"/>
              <a:t>A foreign cryptocurrency fund that wishes to avoid CFTC registration should not use margin or engage in any cryptocurrency derivate transactions. This will ensure that the Section 4.13 exemption applies. Foreign cryptocurrency funds typically include a leverage disclaimer</a:t>
            </a:r>
            <a:r>
              <a:rPr lang="en-US" dirty="0"/>
              <a:t>: </a:t>
            </a:r>
          </a:p>
          <a:p>
            <a:pPr marL="0" indent="0">
              <a:lnSpc>
                <a:spcPct val="90000"/>
              </a:lnSpc>
              <a:buNone/>
            </a:pPr>
            <a:r>
              <a:rPr lang="en-US" b="1" dirty="0"/>
              <a:t>	</a:t>
            </a:r>
            <a:r>
              <a:rPr lang="en-US" dirty="0"/>
              <a:t>For example, the </a:t>
            </a:r>
            <a:r>
              <a:rPr lang="en-US" dirty="0" err="1"/>
              <a:t>Pantera</a:t>
            </a:r>
            <a:r>
              <a:rPr lang="en-US" dirty="0"/>
              <a:t> Capital Private 	Placement 	Memorandum states: </a:t>
            </a:r>
          </a:p>
          <a:p>
            <a:pPr marL="0" indent="0">
              <a:lnSpc>
                <a:spcPct val="90000"/>
              </a:lnSpc>
              <a:buNone/>
            </a:pPr>
            <a:r>
              <a:rPr lang="en-US" dirty="0"/>
              <a:t>	</a:t>
            </a:r>
            <a:r>
              <a:rPr lang="en-US" sz="1400" dirty="0"/>
              <a:t>	The Fund will not trade, buy, sell or hold Bitcoin 					derivatives including Bitcoin futures contracts.  The Fund is 			solely authorized to take immediate 	delivery of 	Bitcoin. 			The Fund is not, and does not 	expect to become, 				regulated by the Commodity Futures Trading 					Commission ("CFTC") under the Commodity 					Exchange Act as a "commodity pool," 	and will not be operated 			by a CFTC-regulated commodity pool operator because it 			will not trade, buy, sell or hold Bitcoin derivatives, 	including 			Bitcoin futures contracts.  </a:t>
            </a:r>
          </a:p>
        </p:txBody>
      </p:sp>
      <p:pic>
        <p:nvPicPr>
          <p:cNvPr id="6" name="Picture 5">
            <a:extLst>
              <a:ext uri="{FF2B5EF4-FFF2-40B4-BE49-F238E27FC236}">
                <a16:creationId xmlns:a16="http://schemas.microsoft.com/office/drawing/2014/main" id="{1EEEF26A-4154-4882-BCA1-E4E14CB07F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25547" y="5408254"/>
            <a:ext cx="1921546" cy="1207971"/>
          </a:xfrm>
          <a:prstGeom prst="rect">
            <a:avLst/>
          </a:prstGeom>
        </p:spPr>
      </p:pic>
    </p:spTree>
    <p:extLst>
      <p:ext uri="{BB962C8B-B14F-4D97-AF65-F5344CB8AC3E}">
        <p14:creationId xmlns:p14="http://schemas.microsoft.com/office/powerpoint/2010/main" val="728472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br>
              <a:rPr lang="en-US" sz="3200">
                <a:solidFill>
                  <a:srgbClr val="FFFFFF"/>
                </a:solidFill>
              </a:rPr>
            </a:br>
            <a:r>
              <a:rPr lang="en-US" sz="3200">
                <a:solidFill>
                  <a:srgbClr val="FFFFFF"/>
                </a:solidFill>
              </a:rPr>
              <a:t>Commodity trading Advisers (“CTA”)</a:t>
            </a:r>
          </a:p>
        </p:txBody>
      </p:sp>
      <p:sp>
        <p:nvSpPr>
          <p:cNvPr id="3" name="Content Placeholder 2"/>
          <p:cNvSpPr>
            <a:spLocks noGrp="1"/>
          </p:cNvSpPr>
          <p:nvPr>
            <p:ph idx="1"/>
          </p:nvPr>
        </p:nvSpPr>
        <p:spPr>
          <a:xfrm>
            <a:off x="5155905" y="-298174"/>
            <a:ext cx="6108179" cy="7076661"/>
          </a:xfrm>
        </p:spPr>
        <p:txBody>
          <a:bodyPr anchor="ctr">
            <a:normAutofit/>
          </a:bodyPr>
          <a:lstStyle/>
          <a:p>
            <a:pPr>
              <a:lnSpc>
                <a:spcPct val="90000"/>
              </a:lnSpc>
            </a:pPr>
            <a:r>
              <a:rPr lang="en-US" sz="1200" dirty="0"/>
              <a:t>A CTA is a person who, for pay, regularly engages in the business of advising others as </a:t>
            </a:r>
            <a:r>
              <a:rPr lang="en-US" sz="1200" b="1" dirty="0"/>
              <a:t>to the value of commodity futures, options or swaps or the advisability of trading in commodity interests or issues analyses or reports of the same</a:t>
            </a:r>
            <a:r>
              <a:rPr lang="en-US" sz="1200" dirty="0"/>
              <a:t>. Providing advice also includes exercising trading authority over a customer’s account as well as giving advice based upon knowledge of or tailored to a customer’s account, commodity interest trading activity, or other similar types of information.</a:t>
            </a:r>
          </a:p>
          <a:p>
            <a:pPr>
              <a:lnSpc>
                <a:spcPct val="90000"/>
              </a:lnSpc>
            </a:pPr>
            <a:r>
              <a:rPr lang="en-US" sz="1200" b="1" dirty="0"/>
              <a:t>In a fund that has no separate investment adviser, the general partner or managing member is both CPO and CTA </a:t>
            </a:r>
            <a:r>
              <a:rPr lang="en-US" sz="1200" dirty="0"/>
              <a:t>and need not separately register as a CTA if it is already registered as a CPO. In a corporate structure, the directors are usually the CPOs unless delegation is made to the adviser, and the adviser is the CTA. In a separate account, the investment adviser is the CTA and there is no CPO.</a:t>
            </a:r>
          </a:p>
          <a:p>
            <a:pPr>
              <a:lnSpc>
                <a:spcPct val="90000"/>
              </a:lnSpc>
            </a:pPr>
            <a:r>
              <a:rPr lang="en-US" sz="1200" b="1" dirty="0"/>
              <a:t>There are 3 exemptions that may apply to foreign funds</a:t>
            </a:r>
            <a:r>
              <a:rPr lang="en-US" sz="1200" dirty="0"/>
              <a:t>:</a:t>
            </a:r>
          </a:p>
          <a:p>
            <a:pPr lvl="1">
              <a:lnSpc>
                <a:spcPct val="90000"/>
              </a:lnSpc>
            </a:pPr>
            <a:r>
              <a:rPr lang="en-US" sz="1200" dirty="0"/>
              <a:t>CFTC Regulation §4.14(a)(8) “de minimis exemption” – a CTA whose </a:t>
            </a:r>
            <a:r>
              <a:rPr lang="en-US" sz="1200" b="1" dirty="0"/>
              <a:t>CPO qualifies for the de minimis exemption can be exempt </a:t>
            </a:r>
            <a:r>
              <a:rPr lang="en-US" sz="1200" dirty="0"/>
              <a:t>from CTA registration if such CTA (</a:t>
            </a:r>
            <a:r>
              <a:rPr lang="en-US" sz="1200" dirty="0" err="1"/>
              <a:t>i</a:t>
            </a:r>
            <a:r>
              <a:rPr lang="en-US" sz="1200" dirty="0"/>
              <a:t>) is registered (or exempt from registration) as an investment adviser with the Securities and Exchange Commission (the SEC), (ii) provides commodity interest trading advice solely incidental to its business on advising in securities investments, and (iii) does not hold itself out as a CTA.</a:t>
            </a:r>
          </a:p>
          <a:p>
            <a:pPr lvl="1">
              <a:lnSpc>
                <a:spcPct val="90000"/>
              </a:lnSpc>
            </a:pPr>
            <a:r>
              <a:rPr lang="en-US" sz="1200" dirty="0"/>
              <a:t>CFTC Regulation §4.14(a)(10) “15 or less exemption” – </a:t>
            </a:r>
            <a:r>
              <a:rPr lang="en-US" sz="1200" b="1" dirty="0"/>
              <a:t>a CTA that has no more than 15 clients (with each fund typically counting as one client) </a:t>
            </a:r>
            <a:r>
              <a:rPr lang="en-US" sz="1200" dirty="0"/>
              <a:t>during the prior 12 months and does not hold itself out to the public as a CTA. A fund that receives advice based on its own investment objectives and not the objectives of individual clients will count as one client. </a:t>
            </a:r>
            <a:r>
              <a:rPr lang="en-US" sz="1200" b="1" dirty="0"/>
              <a:t>A CTA whose principal place of  business is outside of the US need only count clients that are US residents.</a:t>
            </a:r>
          </a:p>
          <a:p>
            <a:pPr lvl="1">
              <a:lnSpc>
                <a:spcPct val="90000"/>
              </a:lnSpc>
            </a:pPr>
            <a:r>
              <a:rPr lang="en-US" sz="1200" dirty="0"/>
              <a:t>CEA Section §4(m)(3) “not primarily exemption” – </a:t>
            </a:r>
            <a:r>
              <a:rPr lang="en-US" sz="1200" b="1" dirty="0"/>
              <a:t>a CTA that is registered with the SEC as an investment adviser is exempt </a:t>
            </a:r>
            <a:r>
              <a:rPr lang="en-US" sz="1200" dirty="0"/>
              <a:t>from registration as a CTA </a:t>
            </a:r>
            <a:r>
              <a:rPr lang="en-US" sz="1200" b="1" dirty="0"/>
              <a:t>if its business is not “acting primarily” as a CTA and it does not advise a commodity pool “engaged primarily” in investing in commodity interests.</a:t>
            </a:r>
          </a:p>
        </p:txBody>
      </p:sp>
      <p:pic>
        <p:nvPicPr>
          <p:cNvPr id="11" name="Picture 10">
            <a:extLst>
              <a:ext uri="{FF2B5EF4-FFF2-40B4-BE49-F238E27FC236}">
                <a16:creationId xmlns:a16="http://schemas.microsoft.com/office/drawing/2014/main" id="{11C6E3A0-E6B6-46E6-9021-887F521351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6512" y="5930627"/>
            <a:ext cx="1616907" cy="927374"/>
          </a:xfrm>
          <a:prstGeom prst="rect">
            <a:avLst/>
          </a:prstGeom>
        </p:spPr>
      </p:pic>
    </p:spTree>
    <p:extLst>
      <p:ext uri="{BB962C8B-B14F-4D97-AF65-F5344CB8AC3E}">
        <p14:creationId xmlns:p14="http://schemas.microsoft.com/office/powerpoint/2010/main" val="1292707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br>
              <a:rPr lang="en-US" sz="3200">
                <a:solidFill>
                  <a:srgbClr val="FFFFFF"/>
                </a:solidFill>
              </a:rPr>
            </a:br>
            <a:r>
              <a:rPr lang="en-US" sz="3200">
                <a:solidFill>
                  <a:srgbClr val="FFFFFF"/>
                </a:solidFill>
              </a:rPr>
              <a:t>non-derivatives</a:t>
            </a:r>
            <a:br>
              <a:rPr lang="en-US" sz="3200">
                <a:solidFill>
                  <a:srgbClr val="FFFFFF"/>
                </a:solidFill>
              </a:rPr>
            </a:br>
            <a:r>
              <a:rPr lang="en-US" sz="3200">
                <a:solidFill>
                  <a:srgbClr val="FFFFFF"/>
                </a:solidFill>
              </a:rPr>
              <a:t>liability for fraud is within the jurisdiction of the cftc </a:t>
            </a:r>
          </a:p>
        </p:txBody>
      </p:sp>
      <p:sp>
        <p:nvSpPr>
          <p:cNvPr id="3" name="Content Placeholder 2"/>
          <p:cNvSpPr>
            <a:spLocks noGrp="1"/>
          </p:cNvSpPr>
          <p:nvPr>
            <p:ph idx="1"/>
          </p:nvPr>
        </p:nvSpPr>
        <p:spPr>
          <a:xfrm>
            <a:off x="4697482" y="-705678"/>
            <a:ext cx="7494518" cy="7752521"/>
          </a:xfrm>
        </p:spPr>
        <p:txBody>
          <a:bodyPr anchor="ctr">
            <a:noAutofit/>
          </a:bodyPr>
          <a:lstStyle/>
          <a:p>
            <a:pPr>
              <a:lnSpc>
                <a:spcPct val="90000"/>
              </a:lnSpc>
            </a:pPr>
            <a:r>
              <a:rPr lang="en-US" sz="1400" dirty="0"/>
              <a:t>While the CFTC regulatory authority over cryptocurrency generally only extends to cryptocurrency derivatives, the CFTC has asserted jurisdiction over direct trading of cryptocurrencies.  This is because the Commodities Exchange Act, which is applied and interpreted by the CFTC, creates liability for fraud in the trading of physical commodities. 7 U.S. Code § 6c</a:t>
            </a:r>
          </a:p>
          <a:p>
            <a:pPr>
              <a:lnSpc>
                <a:spcPct val="90000"/>
              </a:lnSpc>
            </a:pPr>
            <a:r>
              <a:rPr lang="en-US" sz="1400" b="1" dirty="0"/>
              <a:t>Section 6(c)(1) of the Commodity Exchange Act (CEA) prohibits the use or attempted use of any manipulative or deceptive device, untrue or misleading statements or omissions, or deceptive practice, in connection with any swap or contract of sale of any commodity in interstate commerce, or for future delivery</a:t>
            </a:r>
            <a:r>
              <a:rPr lang="en-US" sz="1400" dirty="0"/>
              <a:t>.</a:t>
            </a:r>
          </a:p>
          <a:p>
            <a:pPr lvl="1">
              <a:lnSpc>
                <a:spcPct val="90000"/>
              </a:lnSpc>
            </a:pPr>
            <a:r>
              <a:rPr lang="en-US" sz="1400" dirty="0"/>
              <a:t>On September 21, 2017, the CFTC filed for injunctive relief against </a:t>
            </a:r>
            <a:r>
              <a:rPr lang="en-US" sz="1400" dirty="0" err="1"/>
              <a:t>Gelfman</a:t>
            </a:r>
            <a:r>
              <a:rPr lang="en-US" sz="1400" dirty="0"/>
              <a:t> Blueprint Inc, and its CEO, Nicholas </a:t>
            </a:r>
            <a:r>
              <a:rPr lang="en-US" sz="1400" dirty="0" err="1"/>
              <a:t>Gelfman</a:t>
            </a:r>
            <a:r>
              <a:rPr lang="en-US" sz="1400" dirty="0"/>
              <a:t> concerning an alleged Ponzi scheme. The CFTC asserted jurisdiction on the basis of Mr. </a:t>
            </a:r>
            <a:r>
              <a:rPr lang="en-US" sz="1400" dirty="0" err="1"/>
              <a:t>Gelfman</a:t>
            </a:r>
            <a:r>
              <a:rPr lang="en-US" sz="1400" dirty="0"/>
              <a:t> engaging in some Bitcoin trading, thereby engaging in manipulative trading in commodities. </a:t>
            </a:r>
          </a:p>
          <a:p>
            <a:pPr lvl="1">
              <a:lnSpc>
                <a:spcPct val="90000"/>
              </a:lnSpc>
            </a:pPr>
            <a:r>
              <a:rPr lang="en-US" sz="1400" dirty="0"/>
              <a:t>In August 2018, </a:t>
            </a:r>
            <a:r>
              <a:rPr lang="en-US" sz="1400" dirty="0" err="1"/>
              <a:t>CabbageTech</a:t>
            </a:r>
            <a:r>
              <a:rPr lang="en-US" sz="1400" dirty="0"/>
              <a:t> Corp was found guilty of fraudulent behavior in another case brought by the CFTC for "a deceptive and fraudulent virtual currency scheme." The CFTC has historically asserted jurisdiction over spot market commodities trading, where manipulative trading in the spot market can affect its derivatives market. </a:t>
            </a:r>
          </a:p>
          <a:p>
            <a:pPr>
              <a:lnSpc>
                <a:spcPct val="90000"/>
              </a:lnSpc>
            </a:pPr>
            <a:r>
              <a:rPr lang="en-US" sz="1400" dirty="0"/>
              <a:t>The </a:t>
            </a:r>
            <a:r>
              <a:rPr lang="en-US" sz="1400" dirty="0" err="1"/>
              <a:t>Gelfman</a:t>
            </a:r>
            <a:r>
              <a:rPr lang="en-US" sz="1400" dirty="0"/>
              <a:t> case is unique in that the CFTC asserted jurisdiction over the spot market when there was little to no derivatives trading in the United States. </a:t>
            </a:r>
            <a:r>
              <a:rPr lang="en-US" sz="1400" i="1" dirty="0"/>
              <a:t>See</a:t>
            </a:r>
            <a:r>
              <a:rPr lang="en-US" sz="1400" dirty="0"/>
              <a:t> </a:t>
            </a:r>
            <a:r>
              <a:rPr lang="en-US" sz="1400" i="1" dirty="0"/>
              <a:t>CFTC v. </a:t>
            </a:r>
            <a:r>
              <a:rPr lang="en-US" sz="1400" i="1" dirty="0" err="1"/>
              <a:t>Gelfman</a:t>
            </a:r>
            <a:r>
              <a:rPr lang="en-US" sz="1400" i="1" dirty="0"/>
              <a:t> Blueprint</a:t>
            </a:r>
            <a:r>
              <a:rPr lang="en-US" sz="1400" dirty="0"/>
              <a:t>, No. 17-7181 (S.D.N.Y. Sept. 21, 2017). </a:t>
            </a:r>
          </a:p>
          <a:p>
            <a:pPr>
              <a:lnSpc>
                <a:spcPct val="90000"/>
              </a:lnSpc>
            </a:pPr>
            <a:r>
              <a:rPr lang="en-US" sz="1400" dirty="0"/>
              <a:t>Similarly, the </a:t>
            </a:r>
            <a:r>
              <a:rPr lang="en-US" sz="1400" dirty="0" err="1"/>
              <a:t>CabbageTech</a:t>
            </a:r>
            <a:r>
              <a:rPr lang="en-US" sz="1400" dirty="0"/>
              <a:t> case did not indicate that there was any derivatives trading conducted, yet the court rejected the defendant's claim that the CFTC had no jurisdiction in the matter. </a:t>
            </a:r>
            <a:r>
              <a:rPr lang="en-US" sz="1400" i="1" dirty="0"/>
              <a:t>See</a:t>
            </a:r>
            <a:r>
              <a:rPr lang="en-US" sz="1400" dirty="0"/>
              <a:t> </a:t>
            </a:r>
            <a:r>
              <a:rPr lang="en-US" sz="1400" i="1" dirty="0"/>
              <a:t>CFTC vs. Patrick K. McDonnell, and </a:t>
            </a:r>
            <a:r>
              <a:rPr lang="en-US" sz="1400" i="1" dirty="0" err="1"/>
              <a:t>Cabbagetech</a:t>
            </a:r>
            <a:r>
              <a:rPr lang="en-US" sz="1400" i="1" dirty="0"/>
              <a:t>, Corp. d/b/a Coin Drop Markets</a:t>
            </a:r>
            <a:r>
              <a:rPr lang="en-US" sz="1400" dirty="0"/>
              <a:t>, (No. 18-CV-0361) (E.D.N.Y. Aug. 24, 2018). </a:t>
            </a:r>
          </a:p>
        </p:txBody>
      </p:sp>
      <p:pic>
        <p:nvPicPr>
          <p:cNvPr id="7" name="Picture 6">
            <a:extLst>
              <a:ext uri="{FF2B5EF4-FFF2-40B4-BE49-F238E27FC236}">
                <a16:creationId xmlns:a16="http://schemas.microsoft.com/office/drawing/2014/main" id="{2BDCFD63-C990-4131-9096-14F94657F4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650029"/>
            <a:ext cx="1921546" cy="1207971"/>
          </a:xfrm>
          <a:prstGeom prst="rect">
            <a:avLst/>
          </a:prstGeom>
        </p:spPr>
      </p:pic>
    </p:spTree>
    <p:extLst>
      <p:ext uri="{BB962C8B-B14F-4D97-AF65-F5344CB8AC3E}">
        <p14:creationId xmlns:p14="http://schemas.microsoft.com/office/powerpoint/2010/main" val="36586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1965278" y="4462818"/>
            <a:ext cx="7574507" cy="1640983"/>
          </a:xfrm>
        </p:spPr>
        <p:txBody>
          <a:bodyPr anchor="t">
            <a:normAutofit/>
          </a:bodyPr>
          <a:lstStyle/>
          <a:p>
            <a:pPr>
              <a:lnSpc>
                <a:spcPct val="90000"/>
              </a:lnSpc>
            </a:pPr>
            <a:r>
              <a:rPr lang="en-US" sz="2800" dirty="0">
                <a:solidFill>
                  <a:schemeClr val="accent4">
                    <a:lumMod val="50000"/>
                  </a:schemeClr>
                </a:solidFill>
              </a:rPr>
              <a:t>the Financial Crimes Enforcement Network of the U.S. Department of the Treasury ("FinCEN"): </a:t>
            </a:r>
            <a:br>
              <a:rPr lang="en-US" sz="2800" dirty="0">
                <a:solidFill>
                  <a:schemeClr val="accent4">
                    <a:lumMod val="50000"/>
                  </a:schemeClr>
                </a:solidFill>
              </a:rPr>
            </a:br>
            <a:r>
              <a:rPr lang="en-US" sz="2800" dirty="0">
                <a:solidFill>
                  <a:schemeClr val="accent4">
                    <a:lumMod val="50000"/>
                  </a:schemeClr>
                </a:solidFill>
              </a:rPr>
              <a:t>a trap for unwary foreign funds</a:t>
            </a:r>
          </a:p>
        </p:txBody>
      </p:sp>
    </p:spTree>
    <p:extLst>
      <p:ext uri="{BB962C8B-B14F-4D97-AF65-F5344CB8AC3E}">
        <p14:creationId xmlns:p14="http://schemas.microsoft.com/office/powerpoint/2010/main" val="22879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a:solidFill>
                  <a:srgbClr val="FFFFFF"/>
                </a:solidFill>
              </a:rPr>
              <a:t>does a cryptocurrency fund need a money transmitter license?</a:t>
            </a:r>
          </a:p>
        </p:txBody>
      </p:sp>
      <p:sp>
        <p:nvSpPr>
          <p:cNvPr id="3" name="Content Placeholder 2"/>
          <p:cNvSpPr>
            <a:spLocks noGrp="1"/>
          </p:cNvSpPr>
          <p:nvPr>
            <p:ph idx="1"/>
          </p:nvPr>
        </p:nvSpPr>
        <p:spPr>
          <a:xfrm>
            <a:off x="4665324" y="-1003851"/>
            <a:ext cx="7363166" cy="8050694"/>
          </a:xfrm>
        </p:spPr>
        <p:txBody>
          <a:bodyPr anchor="ctr">
            <a:normAutofit/>
          </a:bodyPr>
          <a:lstStyle/>
          <a:p>
            <a:pPr>
              <a:lnSpc>
                <a:spcPct val="90000"/>
              </a:lnSpc>
            </a:pPr>
            <a:r>
              <a:rPr lang="en-US" sz="1400" b="1" dirty="0"/>
              <a:t>The Financial Crimes Enforcement Network, or FINCEN, considers cryptocurrency to be. . .a “currency.” </a:t>
            </a:r>
            <a:r>
              <a:rPr lang="en-US" sz="1400" dirty="0"/>
              <a:t>In a sense, this directly contradicts the SEC’s view of cryptocurrencies as securities. Individuals dealing in cryptocurrency transactions need to be concerned about money laundering. Funds also need to be concerned about money laundering, but as we have seen, the structure that works to avoid </a:t>
            </a:r>
            <a:r>
              <a:rPr lang="en-US" sz="1400" dirty="0" err="1"/>
              <a:t>Bitlicense</a:t>
            </a:r>
            <a:r>
              <a:rPr lang="en-US" sz="1400" dirty="0"/>
              <a:t> pitfalls results in a scheme in which the fund has no knowledge about the “keys” that are used to access the underlying cryptocurrency.  </a:t>
            </a:r>
          </a:p>
          <a:p>
            <a:pPr>
              <a:lnSpc>
                <a:spcPct val="90000"/>
              </a:lnSpc>
            </a:pPr>
            <a:r>
              <a:rPr lang="en-US" sz="1400" b="1" dirty="0"/>
              <a:t>The practical concern for a cryptocurrency funds is whether it is engaged in the "money services business" and would need a “money transmitter” license.” </a:t>
            </a:r>
            <a:r>
              <a:rPr lang="en-US" sz="1400" dirty="0"/>
              <a:t>The money services business includes any person doing business, whether on a regular basis or as an organized business concern, in one or more of the following capacities:</a:t>
            </a:r>
          </a:p>
          <a:p>
            <a:pPr>
              <a:lnSpc>
                <a:spcPct val="90000"/>
              </a:lnSpc>
            </a:pPr>
            <a:r>
              <a:rPr lang="en-US" sz="1400" dirty="0"/>
              <a:t>(1) </a:t>
            </a:r>
            <a:r>
              <a:rPr lang="en-US" sz="1400" i="1" dirty="0"/>
              <a:t>Currency dealer or exchanger</a:t>
            </a:r>
            <a:r>
              <a:rPr lang="en-US" sz="1400" dirty="0"/>
              <a:t>. </a:t>
            </a:r>
            <a:br>
              <a:rPr lang="en-US" sz="1400" dirty="0"/>
            </a:br>
            <a:r>
              <a:rPr lang="en-US" sz="1400" dirty="0"/>
              <a:t>(2) Check casher. </a:t>
            </a:r>
            <a:br>
              <a:rPr lang="en-US" sz="1400" dirty="0"/>
            </a:br>
            <a:r>
              <a:rPr lang="en-US" sz="1400" dirty="0"/>
              <a:t>(3) Issuer of traveler's checks, money orders or stored value. </a:t>
            </a:r>
            <a:br>
              <a:rPr lang="en-US" sz="1400" dirty="0"/>
            </a:br>
            <a:r>
              <a:rPr lang="en-US" sz="1400" dirty="0"/>
              <a:t>(4) Seller or redeemer of traveler's checks, money orders or stored value. </a:t>
            </a:r>
            <a:br>
              <a:rPr lang="en-US" sz="1400" dirty="0"/>
            </a:br>
            <a:r>
              <a:rPr lang="en-US" sz="1400" dirty="0"/>
              <a:t>(5) </a:t>
            </a:r>
            <a:r>
              <a:rPr lang="en-US" sz="1400" b="1" i="1" dirty="0"/>
              <a:t>Money transmitter</a:t>
            </a:r>
            <a:r>
              <a:rPr lang="en-US" sz="1400" dirty="0"/>
              <a:t>.</a:t>
            </a:r>
            <a:br>
              <a:rPr lang="en-US" sz="1400" dirty="0"/>
            </a:br>
            <a:r>
              <a:rPr lang="en-US" sz="1400" dirty="0"/>
              <a:t>(6) U.S. Postal Service.</a:t>
            </a:r>
          </a:p>
          <a:p>
            <a:pPr>
              <a:lnSpc>
                <a:spcPct val="90000"/>
              </a:lnSpc>
            </a:pPr>
            <a:r>
              <a:rPr lang="en-US" sz="1400" dirty="0"/>
              <a:t>No activity threshold applies to the definition of money transmitter. Thus, a person who engages as a business in the transfer of funds is an MSB as a money transmitter, regardless of the amount of money transmission activity.</a:t>
            </a:r>
          </a:p>
          <a:p>
            <a:pPr>
              <a:lnSpc>
                <a:spcPct val="90000"/>
              </a:lnSpc>
            </a:pPr>
            <a:r>
              <a:rPr lang="en-US" sz="1400" b="1" dirty="0"/>
              <a:t>FINCEN licensing rules do not apply to a person registered with, and regulated or examined by, the Securities and Exchange Commission or the Commodity Futures Trading Commission. Assuming the foreign fund does not want to (or cannot) be registered with the SEC or the CFTC, it needs to be concerned about this issue</a:t>
            </a:r>
            <a:r>
              <a:rPr lang="en-US" sz="1400" dirty="0"/>
              <a:t>. </a:t>
            </a:r>
          </a:p>
        </p:txBody>
      </p:sp>
      <p:pic>
        <p:nvPicPr>
          <p:cNvPr id="6" name="Picture 5">
            <a:extLst>
              <a:ext uri="{FF2B5EF4-FFF2-40B4-BE49-F238E27FC236}">
                <a16:creationId xmlns:a16="http://schemas.microsoft.com/office/drawing/2014/main" id="{574CB78C-CDC5-4E06-9CA2-A5E8D2B463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8309" y="5555975"/>
            <a:ext cx="1921546" cy="1302026"/>
          </a:xfrm>
          <a:prstGeom prst="rect">
            <a:avLst/>
          </a:prstGeom>
        </p:spPr>
      </p:pic>
    </p:spTree>
    <p:extLst>
      <p:ext uri="{BB962C8B-B14F-4D97-AF65-F5344CB8AC3E}">
        <p14:creationId xmlns:p14="http://schemas.microsoft.com/office/powerpoint/2010/main" val="2050297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Fincen registration</a:t>
            </a:r>
          </a:p>
        </p:txBody>
      </p:sp>
      <p:sp>
        <p:nvSpPr>
          <p:cNvPr id="3" name="Content Placeholder 2"/>
          <p:cNvSpPr>
            <a:spLocks noGrp="1"/>
          </p:cNvSpPr>
          <p:nvPr>
            <p:ph idx="1"/>
          </p:nvPr>
        </p:nvSpPr>
        <p:spPr>
          <a:xfrm>
            <a:off x="4840357" y="-1500809"/>
            <a:ext cx="6768547" cy="8358809"/>
          </a:xfrm>
        </p:spPr>
        <p:txBody>
          <a:bodyPr anchor="ctr">
            <a:normAutofit/>
          </a:bodyPr>
          <a:lstStyle/>
          <a:p>
            <a:pPr>
              <a:lnSpc>
                <a:spcPct val="90000"/>
              </a:lnSpc>
            </a:pPr>
            <a:r>
              <a:rPr lang="en-US" sz="1400" dirty="0"/>
              <a:t>Under FinCEN's regulations, a person or entity engaging in </a:t>
            </a:r>
            <a:r>
              <a:rPr lang="en-US" sz="1400" b="1" dirty="0"/>
              <a:t>money transmission</a:t>
            </a:r>
            <a:r>
              <a:rPr lang="en-US" sz="1400" dirty="0"/>
              <a:t> must register as a "money services business," develop an AML (anti-money laundering program) and adhere to federal reporting and recordkeeping requirements. </a:t>
            </a:r>
          </a:p>
          <a:p>
            <a:pPr>
              <a:lnSpc>
                <a:spcPct val="90000"/>
              </a:lnSpc>
            </a:pPr>
            <a:r>
              <a:rPr lang="en-US" sz="1400" dirty="0"/>
              <a:t>In the United States, the essential elements of an AML program are set out in the </a:t>
            </a:r>
            <a:r>
              <a:rPr lang="en-US" sz="1400" b="1" dirty="0"/>
              <a:t>Bank Secrecy Act implementing regulations (31 CFR Chapter X): (1) a system of internal controls; (2) independent testing for compliance; (3) the designation of an individual to coordinate and monitor day-to-day compliance; and (4) training of appropriate personnel</a:t>
            </a:r>
            <a:r>
              <a:rPr lang="en-US" sz="1400" dirty="0"/>
              <a:t>. </a:t>
            </a:r>
          </a:p>
          <a:p>
            <a:pPr>
              <a:lnSpc>
                <a:spcPct val="90000"/>
              </a:lnSpc>
            </a:pPr>
            <a:r>
              <a:rPr lang="en-US" sz="1400" dirty="0"/>
              <a:t>An AML program should establish and implement risk-based policies and procedures designed to prevent facilitation of money laundering or the funding of terrorism, </a:t>
            </a:r>
            <a:r>
              <a:rPr lang="en-US" sz="1400" b="1" dirty="0"/>
              <a:t>including the reporting of suspicious transactions with FinCEN</a:t>
            </a:r>
            <a:r>
              <a:rPr lang="en-US" sz="1400" dirty="0"/>
              <a:t>. Failure of a money services business to register as a money services business, develop and adequately implement an AML program or adhere to federal reporting and recordkeeping requirements may result in severe civil and criminal penalties for the money services business and/or those individuals who operate it.</a:t>
            </a:r>
          </a:p>
          <a:p>
            <a:pPr>
              <a:lnSpc>
                <a:spcPct val="90000"/>
              </a:lnSpc>
            </a:pPr>
            <a:r>
              <a:rPr lang="en-US" sz="1400" dirty="0"/>
              <a:t>In addition, just when you though you were safe</a:t>
            </a:r>
            <a:r>
              <a:rPr lang="en-US" sz="1400" b="1" dirty="0"/>
              <a:t>, FINCEN also requires you to get a state license, such as the </a:t>
            </a:r>
            <a:r>
              <a:rPr lang="en-US" sz="1400" b="1" dirty="0" err="1"/>
              <a:t>Bitlicense</a:t>
            </a:r>
            <a:r>
              <a:rPr lang="en-US" sz="1400" b="1" dirty="0"/>
              <a:t> in every state in which the fund does business</a:t>
            </a:r>
            <a:r>
              <a:rPr lang="en-US" sz="1400" dirty="0"/>
              <a:t>. </a:t>
            </a:r>
          </a:p>
        </p:txBody>
      </p:sp>
      <p:pic>
        <p:nvPicPr>
          <p:cNvPr id="6" name="Picture 5">
            <a:extLst>
              <a:ext uri="{FF2B5EF4-FFF2-40B4-BE49-F238E27FC236}">
                <a16:creationId xmlns:a16="http://schemas.microsoft.com/office/drawing/2014/main" id="{B1926855-7367-41D3-899D-CE9DB468B2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2391" y="5322038"/>
            <a:ext cx="1921546" cy="1207971"/>
          </a:xfrm>
          <a:prstGeom prst="rect">
            <a:avLst/>
          </a:prstGeom>
        </p:spPr>
      </p:pic>
    </p:spTree>
    <p:extLst>
      <p:ext uri="{BB962C8B-B14F-4D97-AF65-F5344CB8AC3E}">
        <p14:creationId xmlns:p14="http://schemas.microsoft.com/office/powerpoint/2010/main" val="2503139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Is the fund a money transmitter?</a:t>
            </a:r>
          </a:p>
        </p:txBody>
      </p:sp>
      <p:sp>
        <p:nvSpPr>
          <p:cNvPr id="3" name="Content Placeholder 2"/>
          <p:cNvSpPr>
            <a:spLocks noGrp="1"/>
          </p:cNvSpPr>
          <p:nvPr>
            <p:ph idx="1"/>
          </p:nvPr>
        </p:nvSpPr>
        <p:spPr>
          <a:xfrm>
            <a:off x="5155905" y="0"/>
            <a:ext cx="6108179" cy="5738091"/>
          </a:xfrm>
        </p:spPr>
        <p:txBody>
          <a:bodyPr anchor="ctr">
            <a:normAutofit/>
          </a:bodyPr>
          <a:lstStyle/>
          <a:p>
            <a:r>
              <a:rPr lang="en-US" sz="1700" dirty="0"/>
              <a:t>According to FinCEN, a “money transmitter” is defined as a person who provides money transmission services or engages in the transfer of funds. </a:t>
            </a:r>
          </a:p>
          <a:p>
            <a:r>
              <a:rPr lang="en-US" sz="1700" b="1" dirty="0"/>
              <a:t>“Money transmission services” equal the “acceptance of currency,  funds, or other value that substitutes for currency from one person and the transmission of currency, funds or other value that substitutes for currency to another location or person by any means.”</a:t>
            </a:r>
          </a:p>
          <a:p>
            <a:r>
              <a:rPr lang="en-US" sz="1700" dirty="0"/>
              <a:t>“Other value that substitutes for currency” is broad enough to cover virtual currencies. </a:t>
            </a:r>
          </a:p>
          <a:p>
            <a:r>
              <a:rPr lang="en-US" sz="1700" dirty="0"/>
              <a:t>Companies who accept virtual currency from one party to another party and vice versa, or exchange fiat currency for any digital currency would be considered money transmitters. </a:t>
            </a:r>
          </a:p>
          <a:p>
            <a:r>
              <a:rPr lang="en-US" sz="1700" dirty="0"/>
              <a:t>On its face, this creates a problem. </a:t>
            </a:r>
          </a:p>
        </p:txBody>
      </p:sp>
    </p:spTree>
    <p:extLst>
      <p:ext uri="{BB962C8B-B14F-4D97-AF65-F5344CB8AC3E}">
        <p14:creationId xmlns:p14="http://schemas.microsoft.com/office/powerpoint/2010/main" val="1377061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Is the fund a money transmitter?</a:t>
            </a:r>
            <a:br>
              <a:rPr lang="en-US" sz="3200">
                <a:solidFill>
                  <a:srgbClr val="FFFFFF"/>
                </a:solidFill>
              </a:rPr>
            </a:br>
            <a:r>
              <a:rPr lang="en-US" sz="3200">
                <a:solidFill>
                  <a:srgbClr val="FFFFFF"/>
                </a:solidFill>
              </a:rPr>
              <a:t>Solution: use an indirect structure </a:t>
            </a:r>
          </a:p>
        </p:txBody>
      </p:sp>
      <p:sp>
        <p:nvSpPr>
          <p:cNvPr id="3" name="Content Placeholder 2"/>
          <p:cNvSpPr>
            <a:spLocks noGrp="1"/>
          </p:cNvSpPr>
          <p:nvPr>
            <p:ph idx="1"/>
          </p:nvPr>
        </p:nvSpPr>
        <p:spPr>
          <a:xfrm>
            <a:off x="5155905" y="-1152939"/>
            <a:ext cx="6751173" cy="7851913"/>
          </a:xfrm>
        </p:spPr>
        <p:txBody>
          <a:bodyPr anchor="ctr">
            <a:normAutofit/>
          </a:bodyPr>
          <a:lstStyle/>
          <a:p>
            <a:r>
              <a:rPr lang="en-US" dirty="0"/>
              <a:t>Funds need to be very carefully structured to ensure that they do not become “money transmitters.”  </a:t>
            </a:r>
          </a:p>
          <a:p>
            <a:r>
              <a:rPr lang="en-US" dirty="0"/>
              <a:t>One potential solution is the Grayscale Bitcoin Trust and the Osprey Bitcoin Trust: the cryptocurrency is held by the Custodian so the Trust never actually exchanges cash from investors for cryptocurrency.  </a:t>
            </a:r>
          </a:p>
          <a:p>
            <a:r>
              <a:rPr lang="en-US" dirty="0"/>
              <a:t>This seems to elevate form over substance, however. The real bet by entities like Grayscale and Osprey is that funds or trusts were not really what </a:t>
            </a:r>
            <a:r>
              <a:rPr lang="en-US" dirty="0" err="1"/>
              <a:t>FinCEN</a:t>
            </a:r>
            <a:r>
              <a:rPr lang="en-US" dirty="0"/>
              <a:t> was getting at with its concerns over money transmission, notwithstanding the very broad statutory language.  </a:t>
            </a:r>
          </a:p>
          <a:p>
            <a:r>
              <a:rPr lang="en-US" dirty="0"/>
              <a:t>However, there is a real risk that should be understood by fund managers and explained to investors.  </a:t>
            </a:r>
          </a:p>
        </p:txBody>
      </p:sp>
      <p:pic>
        <p:nvPicPr>
          <p:cNvPr id="6" name="Picture 5">
            <a:extLst>
              <a:ext uri="{FF2B5EF4-FFF2-40B4-BE49-F238E27FC236}">
                <a16:creationId xmlns:a16="http://schemas.microsoft.com/office/drawing/2014/main" id="{FB198FFE-7EC9-4507-976F-1A2CC6AEFE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89405" y="5166479"/>
            <a:ext cx="1921546" cy="1207971"/>
          </a:xfrm>
          <a:prstGeom prst="rect">
            <a:avLst/>
          </a:prstGeom>
        </p:spPr>
      </p:pic>
    </p:spTree>
    <p:extLst>
      <p:ext uri="{BB962C8B-B14F-4D97-AF65-F5344CB8AC3E}">
        <p14:creationId xmlns:p14="http://schemas.microsoft.com/office/powerpoint/2010/main" val="1958152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err="1">
                <a:solidFill>
                  <a:srgbClr val="FFFFFF"/>
                </a:solidFill>
              </a:rPr>
              <a:t>fincen</a:t>
            </a:r>
            <a:r>
              <a:rPr lang="en-US" sz="3200" dirty="0">
                <a:solidFill>
                  <a:srgbClr val="FFFFFF"/>
                </a:solidFill>
              </a:rPr>
              <a:t> registration </a:t>
            </a:r>
            <a:br>
              <a:rPr lang="en-US" sz="3200" dirty="0">
                <a:solidFill>
                  <a:srgbClr val="FFFFFF"/>
                </a:solidFill>
              </a:rPr>
            </a:br>
            <a:r>
              <a:rPr lang="en-US" sz="3200" dirty="0">
                <a:solidFill>
                  <a:srgbClr val="FFFFFF"/>
                </a:solidFill>
              </a:rPr>
              <a:t>Solution: disclosure </a:t>
            </a:r>
          </a:p>
        </p:txBody>
      </p:sp>
      <p:sp>
        <p:nvSpPr>
          <p:cNvPr id="3" name="Content Placeholder 2"/>
          <p:cNvSpPr>
            <a:spLocks noGrp="1"/>
          </p:cNvSpPr>
          <p:nvPr>
            <p:ph idx="1"/>
          </p:nvPr>
        </p:nvSpPr>
        <p:spPr>
          <a:xfrm>
            <a:off x="4929809" y="-1510749"/>
            <a:ext cx="6771610" cy="8746435"/>
          </a:xfrm>
        </p:spPr>
        <p:txBody>
          <a:bodyPr anchor="ctr">
            <a:normAutofit/>
          </a:bodyPr>
          <a:lstStyle/>
          <a:p>
            <a:pPr>
              <a:lnSpc>
                <a:spcPct val="90000"/>
              </a:lnSpc>
            </a:pPr>
            <a:r>
              <a:rPr lang="en-US" sz="1500" b="1" dirty="0"/>
              <a:t>Prominent disclosure may help the foreign fund mitigate potential liability. </a:t>
            </a:r>
          </a:p>
          <a:p>
            <a:pPr>
              <a:lnSpc>
                <a:spcPct val="90000"/>
              </a:lnSpc>
            </a:pPr>
            <a:r>
              <a:rPr lang="en-US" sz="1500" dirty="0"/>
              <a:t>Grayscale Bitcoin Trust simply discloses the problem away: explains they may be required to register and that the costs of such registration would be “extraordinary” and could lead to the dissolution of the Bitcoin Trust. </a:t>
            </a:r>
          </a:p>
          <a:p>
            <a:pPr>
              <a:lnSpc>
                <a:spcPct val="90000"/>
              </a:lnSpc>
            </a:pPr>
            <a:r>
              <a:rPr lang="en-US" sz="1500" dirty="0"/>
              <a:t>Osprey Bitcoin Trust states:  </a:t>
            </a:r>
          </a:p>
          <a:p>
            <a:pPr marL="914400" lvl="1" indent="0" defTabSz="400050">
              <a:lnSpc>
                <a:spcPct val="90000"/>
              </a:lnSpc>
              <a:buNone/>
              <a:tabLst>
                <a:tab pos="5257800" algn="l"/>
                <a:tab pos="5883275" algn="l"/>
              </a:tabLst>
            </a:pPr>
            <a:r>
              <a:rPr lang="en-US" sz="1200" b="1" dirty="0"/>
              <a:t>To the extent the Trust or Sponsor is found to have operated without appropriate state or federal licenses, it may be subject to investigation, administrative or court proceedings, and civil or criminal monetary fines and penalties, all of which would harm the reputation of the Trust or its Sponsor, decrease the liquidity of the Trust, and have a material adverse effect on the price of the Units</a:t>
            </a:r>
            <a:r>
              <a:rPr lang="en-US" sz="1200" dirty="0"/>
              <a:t>. If the Sponsor decides to comply with such additional federal or state regulatory obligations and continue the Trust, the required registrations, licensure and regulatory compliance steps may result in extraordinary, nonrecurring expenses to the Trust, possibly affecting an investment in the Units in a material and adverse manner. Furthermore, the Trust and its service providers may not be capable of complying with certain federal or state regulatory obligations applicable to money service businesses’ money transmitters and businesses involved in digital currency business activity. If the Sponsor and/or the Trust determines not to comply with such requirements, the Sponsor will act to dissolve and liquidate the Trust. </a:t>
            </a:r>
            <a:r>
              <a:rPr lang="en-US" sz="1200" b="1" dirty="0"/>
              <a:t>Any such termination could result in the liquidation of the Trust’s Bitcoin at a time that is disadvantageous to Unitholders</a:t>
            </a:r>
            <a:r>
              <a:rPr lang="en-US" sz="1200" dirty="0"/>
              <a:t>.</a:t>
            </a:r>
          </a:p>
        </p:txBody>
      </p:sp>
      <p:pic>
        <p:nvPicPr>
          <p:cNvPr id="6" name="Picture 5">
            <a:extLst>
              <a:ext uri="{FF2B5EF4-FFF2-40B4-BE49-F238E27FC236}">
                <a16:creationId xmlns:a16="http://schemas.microsoft.com/office/drawing/2014/main" id="{2EB383A3-3755-4702-A092-E283426B7F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41924" y="5234887"/>
            <a:ext cx="1921546" cy="1207971"/>
          </a:xfrm>
          <a:prstGeom prst="rect">
            <a:avLst/>
          </a:prstGeom>
        </p:spPr>
      </p:pic>
    </p:spTree>
    <p:extLst>
      <p:ext uri="{BB962C8B-B14F-4D97-AF65-F5344CB8AC3E}">
        <p14:creationId xmlns:p14="http://schemas.microsoft.com/office/powerpoint/2010/main" val="1634231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pic>
        <p:nvPicPr>
          <p:cNvPr id="6" name="Content Placeholder 5">
            <a:extLst>
              <a:ext uri="{FF2B5EF4-FFF2-40B4-BE49-F238E27FC236}">
                <a16:creationId xmlns:a16="http://schemas.microsoft.com/office/drawing/2014/main" id="{642CFD6C-649F-4459-B90F-67C15050BE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196615" y="2590390"/>
            <a:ext cx="4138862" cy="3021137"/>
          </a:xfrm>
          <a:prstGeom prst="rect">
            <a:avLst/>
          </a:prstGeom>
        </p:spPr>
      </p:pic>
    </p:spTree>
    <p:extLst>
      <p:ext uri="{BB962C8B-B14F-4D97-AF65-F5344CB8AC3E}">
        <p14:creationId xmlns:p14="http://schemas.microsoft.com/office/powerpoint/2010/main" val="115386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Investment company act considerations</a:t>
            </a:r>
          </a:p>
        </p:txBody>
      </p:sp>
      <p:sp>
        <p:nvSpPr>
          <p:cNvPr id="3" name="Content Placeholder 2"/>
          <p:cNvSpPr>
            <a:spLocks noGrp="1"/>
          </p:cNvSpPr>
          <p:nvPr>
            <p:ph idx="1"/>
          </p:nvPr>
        </p:nvSpPr>
        <p:spPr>
          <a:xfrm>
            <a:off x="5155905" y="1113764"/>
            <a:ext cx="6108179" cy="4624327"/>
          </a:xfrm>
        </p:spPr>
        <p:txBody>
          <a:bodyPr anchor="ctr">
            <a:normAutofit lnSpcReduction="10000"/>
          </a:bodyPr>
          <a:lstStyle/>
          <a:p>
            <a:pPr>
              <a:lnSpc>
                <a:spcPct val="90000"/>
              </a:lnSpc>
            </a:pPr>
            <a:r>
              <a:rPr lang="en-US" sz="1100" dirty="0"/>
              <a:t>The Investment Company Act generally requires all investment funds to register with the SEC and become subject to very onerous disclosure requirements, record and book-keeping rules, and substantive investment restrictions. Most foreign funds view SEC registration to be prohibitively complex and burdensome and will forego the US market rather become subject to the relevant SEC rules. There are two main exemptions relied on: Section 3(c)(1) and Section 3(c)(7) of the Investment Company Act.</a:t>
            </a:r>
          </a:p>
          <a:p>
            <a:pPr>
              <a:lnSpc>
                <a:spcPct val="90000"/>
              </a:lnSpc>
            </a:pPr>
            <a:r>
              <a:rPr lang="en-US" sz="1100" b="1" u="sng" dirty="0"/>
              <a:t>Section 3(c)(1) – the 100 hundred beneficial holder rule</a:t>
            </a:r>
            <a:r>
              <a:rPr lang="en-US" sz="1100" dirty="0"/>
              <a:t>. Section 3(c)(1) of the Investment Company Act provides a fund is excluded from the definition of an investment company (and thus not required to register) if it is:</a:t>
            </a:r>
          </a:p>
          <a:p>
            <a:pPr lvl="0">
              <a:lnSpc>
                <a:spcPct val="90000"/>
              </a:lnSpc>
            </a:pPr>
            <a:r>
              <a:rPr lang="en-US" sz="1100" b="1" u="sng" dirty="0"/>
              <a:t>Any issuer whose outstanding securities</a:t>
            </a:r>
            <a:r>
              <a:rPr lang="en-US" sz="1100" dirty="0"/>
              <a:t> (other than short-term paper) </a:t>
            </a:r>
            <a:r>
              <a:rPr lang="en-US" sz="1100" b="1" u="sng" dirty="0"/>
              <a:t>are beneficially owned by not more than 100 persons</a:t>
            </a:r>
            <a:r>
              <a:rPr lang="en-US" sz="1100" dirty="0"/>
              <a:t> (or, in the case of a qualifying venture capital fund, discussed in more detail below, 250 persons) and which is not making and does not presently propose to make a public offering of its securities. </a:t>
            </a:r>
          </a:p>
          <a:p>
            <a:pPr lvl="1">
              <a:lnSpc>
                <a:spcPct val="90000"/>
              </a:lnSpc>
            </a:pPr>
            <a:r>
              <a:rPr lang="en-US" sz="1100" b="1" u="sng" dirty="0"/>
              <a:t>Beneficial ownership by a company is deemed to be beneficial ownership by one person</a:t>
            </a:r>
            <a:r>
              <a:rPr lang="en-US" sz="1100" dirty="0"/>
              <a:t>, except that, if the company owns 10% or more of the outstanding voting securities of the issuer, and is or would otherwise be an investment company, the beneficial ownership shall be deemed to be that of the holders of such company’s outstanding securities (other than short-term paper).</a:t>
            </a:r>
          </a:p>
          <a:p>
            <a:pPr lvl="1">
              <a:lnSpc>
                <a:spcPct val="90000"/>
              </a:lnSpc>
            </a:pPr>
            <a:r>
              <a:rPr lang="en-US" sz="1100" dirty="0"/>
              <a:t>Although the text of the law is silent on this point, the SEC has made clear that only </a:t>
            </a:r>
            <a:r>
              <a:rPr lang="en-US" sz="1100" b="1" u="sng" dirty="0"/>
              <a:t>US beneficial owners</a:t>
            </a:r>
            <a:r>
              <a:rPr lang="en-US" sz="1100" dirty="0"/>
              <a:t> need to be counted. It is also worth noting that a husband and wife who invest jointly in the fund only count as a single owner, as would an individual who invests both in his or her own name and through an IRA of which he or she is the sole owner. Certain “knowledgeable employees” (essentially officers and directors of the fund) are also not considered “beneficial owners.”  	</a:t>
            </a:r>
          </a:p>
          <a:p>
            <a:pPr lvl="1">
              <a:lnSpc>
                <a:spcPct val="90000"/>
              </a:lnSpc>
            </a:pPr>
            <a:r>
              <a:rPr lang="en-US" sz="1100" dirty="0"/>
              <a:t>In </a:t>
            </a:r>
            <a:r>
              <a:rPr lang="en-US" sz="1100" b="1" i="1" dirty="0" err="1"/>
              <a:t>Touche</a:t>
            </a:r>
            <a:r>
              <a:rPr lang="en-US" sz="1100" b="1" i="1" dirty="0"/>
              <a:t> Remnant &amp; Co</a:t>
            </a:r>
            <a:r>
              <a:rPr lang="en-US" sz="1100" b="1" dirty="0"/>
              <a:t>.</a:t>
            </a:r>
            <a:r>
              <a:rPr lang="en-US" sz="1100" dirty="0"/>
              <a:t> (publicly available Aug. 27, 1984), the staff of the </a:t>
            </a:r>
            <a:r>
              <a:rPr lang="en-US" sz="1100" b="1" u="sng" dirty="0"/>
              <a:t>SEC concluded that a foreign fund could make a private offering in the United States without registration if the fund had fewer than 100 US beneficial owners</a:t>
            </a:r>
            <a:r>
              <a:rPr lang="en-US" sz="1100" dirty="0"/>
              <a:t>. </a:t>
            </a:r>
          </a:p>
        </p:txBody>
      </p:sp>
      <p:pic>
        <p:nvPicPr>
          <p:cNvPr id="6" name="Picture 5">
            <a:extLst>
              <a:ext uri="{FF2B5EF4-FFF2-40B4-BE49-F238E27FC236}">
                <a16:creationId xmlns:a16="http://schemas.microsoft.com/office/drawing/2014/main" id="{347C5E6F-4428-4542-8582-B5FDFA0E49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515276"/>
            <a:ext cx="1463039" cy="1179886"/>
          </a:xfrm>
          <a:prstGeom prst="rect">
            <a:avLst/>
          </a:prstGeom>
        </p:spPr>
      </p:pic>
    </p:spTree>
    <p:extLst>
      <p:ext uri="{BB962C8B-B14F-4D97-AF65-F5344CB8AC3E}">
        <p14:creationId xmlns:p14="http://schemas.microsoft.com/office/powerpoint/2010/main" val="159749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Investment company act considerations</a:t>
            </a: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US" sz="1100" b="1" u="sng" dirty="0"/>
              <a:t>Section 3(c)(7) – the qualified purchaser exemption</a:t>
            </a:r>
            <a:r>
              <a:rPr lang="en-US" sz="1100" dirty="0"/>
              <a:t>. This Section provides another frequently relied upon exemption for funds whose securities are sold exclusively to “qualified purchasers,” who are any of the following:</a:t>
            </a:r>
          </a:p>
          <a:p>
            <a:pPr lvl="1">
              <a:lnSpc>
                <a:spcPct val="90000"/>
              </a:lnSpc>
            </a:pPr>
            <a:r>
              <a:rPr lang="en-US" sz="1100" b="1" dirty="0"/>
              <a:t>(</a:t>
            </a:r>
            <a:r>
              <a:rPr lang="en-US" sz="1100" b="1" dirty="0" err="1"/>
              <a:t>i</a:t>
            </a:r>
            <a:r>
              <a:rPr lang="en-US" sz="1100" b="1" dirty="0"/>
              <a:t>)</a:t>
            </a:r>
            <a:r>
              <a:rPr lang="en-US" sz="1100" dirty="0"/>
              <a:t> </a:t>
            </a:r>
            <a:r>
              <a:rPr lang="en-US" sz="1100" b="1" u="sng" dirty="0"/>
              <a:t>any natural person</a:t>
            </a:r>
            <a:r>
              <a:rPr lang="en-US" sz="1100" dirty="0"/>
              <a:t> (including any person who holds a joint, community property or other similar shared ownership interest in an issuer that is excepted under section 80a–3(c)(7) of this title with that person’s qualified purchaser spouse) </a:t>
            </a:r>
            <a:r>
              <a:rPr lang="en-US" sz="1100" b="1" u="sng" dirty="0"/>
              <a:t>who owns not less than $5,000,000 in investments</a:t>
            </a:r>
            <a:r>
              <a:rPr lang="en-US" sz="1100" dirty="0"/>
              <a:t>, as defined by the Commission;</a:t>
            </a:r>
          </a:p>
          <a:p>
            <a:pPr lvl="1">
              <a:lnSpc>
                <a:spcPct val="90000"/>
              </a:lnSpc>
            </a:pPr>
            <a:r>
              <a:rPr lang="en-US" sz="1100" b="1" dirty="0"/>
              <a:t>(ii) </a:t>
            </a:r>
            <a:r>
              <a:rPr lang="en-US" sz="1100" b="1" u="sng" dirty="0"/>
              <a:t>any company that owns not less than $5,000,000 in investments</a:t>
            </a:r>
            <a:r>
              <a:rPr lang="en-US" sz="1100" dirty="0"/>
              <a:t> and that is owned directly or indirectly by or for 2 or more natural persons who are related as siblings or spouses (including former spouses), or direct lineal descendants by birth or adoption, spouses of such persons, the estates of such persons, or foundations, charitable organizations or trusts established by or for the benefit of such persons;</a:t>
            </a:r>
          </a:p>
          <a:p>
            <a:pPr lvl="1">
              <a:lnSpc>
                <a:spcPct val="90000"/>
              </a:lnSpc>
            </a:pPr>
            <a:r>
              <a:rPr lang="en-US" sz="1100" b="1" dirty="0"/>
              <a:t>(iii) </a:t>
            </a:r>
            <a:r>
              <a:rPr lang="en-US" sz="1100" dirty="0"/>
              <a:t>any trust that is not covered by clause (ii) and that was not formed for the specific purpose of acquiring the securities offered, as to which the trustee or other person authorized to make decisions with respect to the trust, and each settlor or other person who has contributed assets to the trust, is a person described in clause (</a:t>
            </a:r>
            <a:r>
              <a:rPr lang="en-US" sz="1100" dirty="0" err="1"/>
              <a:t>i</a:t>
            </a:r>
            <a:r>
              <a:rPr lang="en-US" sz="1100" dirty="0"/>
              <a:t>), (ii) or (iv); or</a:t>
            </a:r>
          </a:p>
          <a:p>
            <a:pPr lvl="1">
              <a:lnSpc>
                <a:spcPct val="90000"/>
              </a:lnSpc>
            </a:pPr>
            <a:r>
              <a:rPr lang="en-US" sz="1100" b="1" dirty="0"/>
              <a:t>(iv) </a:t>
            </a:r>
            <a:r>
              <a:rPr lang="en-US" sz="1100" b="1" u="sng" dirty="0"/>
              <a:t>any person, acting for his or her own account or the accounts of other qualified purchaser</a:t>
            </a:r>
            <a:r>
              <a:rPr lang="en-US" sz="1100" dirty="0"/>
              <a:t>, </a:t>
            </a:r>
            <a:r>
              <a:rPr lang="en-US" sz="1100" b="1" u="sng" dirty="0"/>
              <a:t>who</a:t>
            </a:r>
            <a:r>
              <a:rPr lang="en-US" sz="1100" dirty="0"/>
              <a:t> in the aggregate </a:t>
            </a:r>
            <a:r>
              <a:rPr lang="en-US" sz="1100" b="1" u="sng" dirty="0"/>
              <a:t>owns and invests on a discretionary basis, not less than $25,000,000</a:t>
            </a:r>
            <a:r>
              <a:rPr lang="en-US" sz="1100" dirty="0"/>
              <a:t> in investments.</a:t>
            </a:r>
          </a:p>
          <a:p>
            <a:pPr lvl="1">
              <a:lnSpc>
                <a:spcPct val="90000"/>
              </a:lnSpc>
            </a:pPr>
            <a:r>
              <a:rPr lang="en-US" sz="1100" b="1" dirty="0"/>
              <a:t>See 15 U.S. Code § 80a–2(51)(A)]</a:t>
            </a:r>
            <a:endParaRPr lang="en-US" sz="1100" dirty="0"/>
          </a:p>
          <a:p>
            <a:pPr>
              <a:lnSpc>
                <a:spcPct val="90000"/>
              </a:lnSpc>
            </a:pPr>
            <a:r>
              <a:rPr lang="en-US" sz="1100" dirty="0"/>
              <a:t>Similarly, to Section 3(c)(1), </a:t>
            </a:r>
            <a:r>
              <a:rPr lang="en-US" sz="1100" b="1" dirty="0"/>
              <a:t>for foreign funds the relevant “qualified purchasers” are only US purchasers</a:t>
            </a:r>
            <a:r>
              <a:rPr lang="en-US" sz="1100" dirty="0"/>
              <a:t>. In a no-action letter to the law firm of Goodwin Proctor, the SEC stated: “A Foreign Fund that was making a private placement in the United States in reliance on Section 3(c)(7) would have to determine whether the U.S. person was a qualified purchaser.”</a:t>
            </a:r>
          </a:p>
        </p:txBody>
      </p:sp>
      <p:pic>
        <p:nvPicPr>
          <p:cNvPr id="6" name="Picture 5">
            <a:extLst>
              <a:ext uri="{FF2B5EF4-FFF2-40B4-BE49-F238E27FC236}">
                <a16:creationId xmlns:a16="http://schemas.microsoft.com/office/drawing/2014/main" id="{120799DC-37BB-453D-B782-CF9185E91B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738090"/>
            <a:ext cx="1463039" cy="957071"/>
          </a:xfrm>
          <a:prstGeom prst="rect">
            <a:avLst/>
          </a:prstGeom>
        </p:spPr>
      </p:pic>
    </p:spTree>
    <p:extLst>
      <p:ext uri="{BB962C8B-B14F-4D97-AF65-F5344CB8AC3E}">
        <p14:creationId xmlns:p14="http://schemas.microsoft.com/office/powerpoint/2010/main" val="365249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broker-dealer considerations</a:t>
            </a:r>
          </a:p>
        </p:txBody>
      </p:sp>
      <p:sp>
        <p:nvSpPr>
          <p:cNvPr id="3" name="Content Placeholder 2"/>
          <p:cNvSpPr>
            <a:spLocks noGrp="1"/>
          </p:cNvSpPr>
          <p:nvPr>
            <p:ph idx="1"/>
          </p:nvPr>
        </p:nvSpPr>
        <p:spPr>
          <a:xfrm>
            <a:off x="5155905" y="1113764"/>
            <a:ext cx="6108179" cy="4624327"/>
          </a:xfrm>
        </p:spPr>
        <p:txBody>
          <a:bodyPr anchor="ctr">
            <a:normAutofit/>
          </a:bodyPr>
          <a:lstStyle/>
          <a:p>
            <a:pPr fontAlgn="base">
              <a:lnSpc>
                <a:spcPct val="90000"/>
              </a:lnSpc>
            </a:pPr>
            <a:r>
              <a:rPr lang="en-US" sz="1100" b="1" dirty="0"/>
              <a:t>Section 3(a)(4)(A) of the Securities Exchange Act generally defines a "broker" broadly</a:t>
            </a:r>
            <a:r>
              <a:rPr lang="en-US" sz="1100" dirty="0"/>
              <a:t> as “any person engaged in the business of effecting transactions in securities for the account of others.” The SEC provides the following guidance: sometimes you can easily determine if someone is a broker. For instance, a person who executes transactions for others on a securities exchange clearly is a broker. However, other situations are less clear. For example, each of the following individuals and businesses may need to register as a broker, depending on a number of factors:</a:t>
            </a:r>
          </a:p>
          <a:p>
            <a:pPr lvl="0" fontAlgn="base">
              <a:lnSpc>
                <a:spcPct val="90000"/>
              </a:lnSpc>
            </a:pPr>
            <a:r>
              <a:rPr lang="en-US" sz="1100" dirty="0"/>
              <a:t>“</a:t>
            </a:r>
            <a:r>
              <a:rPr lang="en-US" sz="1100" b="1" dirty="0"/>
              <a:t>Finders" and "business brokers</a:t>
            </a:r>
            <a:r>
              <a:rPr lang="en-US" sz="1100" dirty="0"/>
              <a:t>," investment advisers and financial consultants;</a:t>
            </a:r>
          </a:p>
          <a:p>
            <a:pPr lvl="0" fontAlgn="base">
              <a:lnSpc>
                <a:spcPct val="90000"/>
              </a:lnSpc>
            </a:pPr>
            <a:r>
              <a:rPr lang="en-US" sz="1100" dirty="0"/>
              <a:t>Persons that operate or control electronic or other platforms to trade securities;</a:t>
            </a:r>
          </a:p>
          <a:p>
            <a:pPr lvl="0" fontAlgn="base">
              <a:lnSpc>
                <a:spcPct val="90000"/>
              </a:lnSpc>
            </a:pPr>
            <a:r>
              <a:rPr lang="en-US" sz="1100" dirty="0"/>
              <a:t>Persons that act as "placement agents" for private placements of securities;</a:t>
            </a:r>
          </a:p>
          <a:p>
            <a:pPr lvl="0" fontAlgn="base">
              <a:lnSpc>
                <a:spcPct val="90000"/>
              </a:lnSpc>
            </a:pPr>
            <a:r>
              <a:rPr lang="en-US" sz="1100" dirty="0"/>
              <a:t>Persons that effect securities transactions for the account of others for a fee, even when those other people are friends or family members;</a:t>
            </a:r>
          </a:p>
          <a:p>
            <a:pPr lvl="0" fontAlgn="base">
              <a:lnSpc>
                <a:spcPct val="90000"/>
              </a:lnSpc>
            </a:pPr>
            <a:r>
              <a:rPr lang="en-US" sz="1100" dirty="0"/>
              <a:t>Persons that provide support services to registered broker-dealers; and</a:t>
            </a:r>
          </a:p>
          <a:p>
            <a:pPr lvl="0" fontAlgn="base">
              <a:lnSpc>
                <a:spcPct val="90000"/>
              </a:lnSpc>
            </a:pPr>
            <a:r>
              <a:rPr lang="en-US" sz="1100" dirty="0"/>
              <a:t>Persons that act as "independent contractors," but are not "associated persons" of a broker-dealer.</a:t>
            </a:r>
          </a:p>
          <a:p>
            <a:pPr fontAlgn="base">
              <a:lnSpc>
                <a:spcPct val="90000"/>
              </a:lnSpc>
            </a:pPr>
            <a:r>
              <a:rPr lang="en-US" sz="1100" b="1" dirty="0"/>
              <a:t>The most problematic category for foreign funds is often that of “finders.</a:t>
            </a:r>
            <a:r>
              <a:rPr lang="en-US" sz="1100" dirty="0"/>
              <a:t>” The SEC has acknowledged this problem and recently approved a final rule proposal that would exempt “finders” from the scope of the Securities Exchange Act definition of a “broker.”</a:t>
            </a:r>
          </a:p>
          <a:p>
            <a:pPr fontAlgn="base">
              <a:lnSpc>
                <a:spcPct val="90000"/>
              </a:lnSpc>
            </a:pPr>
            <a:r>
              <a:rPr lang="en-US" sz="1100" dirty="0"/>
              <a:t>However, the proposed rule was a product of the Trump administration and it is unclear how the new administration views the issue philosophically. </a:t>
            </a:r>
          </a:p>
        </p:txBody>
      </p:sp>
      <p:pic>
        <p:nvPicPr>
          <p:cNvPr id="6" name="Picture 5">
            <a:extLst>
              <a:ext uri="{FF2B5EF4-FFF2-40B4-BE49-F238E27FC236}">
                <a16:creationId xmlns:a16="http://schemas.microsoft.com/office/drawing/2014/main" id="{5B4802C5-BD90-4FDB-A860-68ADB3D825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515276"/>
            <a:ext cx="1463039" cy="1179886"/>
          </a:xfrm>
          <a:prstGeom prst="rect">
            <a:avLst/>
          </a:prstGeom>
        </p:spPr>
      </p:pic>
    </p:spTree>
    <p:extLst>
      <p:ext uri="{BB962C8B-B14F-4D97-AF65-F5344CB8AC3E}">
        <p14:creationId xmlns:p14="http://schemas.microsoft.com/office/powerpoint/2010/main" val="311190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broker-dealer considerations</a:t>
            </a:r>
          </a:p>
        </p:txBody>
      </p:sp>
      <p:sp>
        <p:nvSpPr>
          <p:cNvPr id="3" name="Content Placeholder 2"/>
          <p:cNvSpPr>
            <a:spLocks noGrp="1"/>
          </p:cNvSpPr>
          <p:nvPr>
            <p:ph idx="1"/>
          </p:nvPr>
        </p:nvSpPr>
        <p:spPr>
          <a:xfrm>
            <a:off x="5155905" y="1113764"/>
            <a:ext cx="6108179" cy="4624327"/>
          </a:xfrm>
        </p:spPr>
        <p:txBody>
          <a:bodyPr anchor="ctr">
            <a:normAutofit/>
          </a:bodyPr>
          <a:lstStyle/>
          <a:p>
            <a:pPr marL="290513" lvl="2" indent="0" fontAlgn="base">
              <a:lnSpc>
                <a:spcPct val="90000"/>
              </a:lnSpc>
              <a:buNone/>
            </a:pPr>
            <a:r>
              <a:rPr lang="en-US" sz="1000" u="sng" dirty="0"/>
              <a:t>There are 2 main exemptions for the agents of foreign funds:</a:t>
            </a:r>
          </a:p>
          <a:p>
            <a:pPr marL="290513" lvl="2" indent="0" fontAlgn="base">
              <a:lnSpc>
                <a:spcPct val="90000"/>
              </a:lnSpc>
              <a:buNone/>
            </a:pPr>
            <a:r>
              <a:rPr lang="en-US" sz="1000" b="1" u="sng" dirty="0"/>
              <a:t>Rule 15a-6(3</a:t>
            </a:r>
            <a:r>
              <a:rPr lang="en-US" sz="1000" u="sng" dirty="0"/>
              <a:t>)</a:t>
            </a:r>
            <a:r>
              <a:rPr lang="en-US" sz="1000" dirty="0"/>
              <a:t>. Foreign funds often rely on Rule 15a-6, which permits associated persons of foreign broker-dealers to conduct certain broker-dealer activities in the United States as long as (1) they are “chaperoned” in the US by a registered US broker-dealer, except in certain communications with </a:t>
            </a:r>
            <a:r>
              <a:rPr lang="en-US" sz="1000" b="1" dirty="0"/>
              <a:t>major institutional investors (investors with assets greater than $100 million</a:t>
            </a:r>
            <a:r>
              <a:rPr lang="en-US" sz="1000" dirty="0"/>
              <a:t>), which may be conducted without a chaperone; (2) the transactions in the foreign entity’s securities are effected through a registered US broker dealer; and (3) a range of record-keeping and other rules are complied with. The principal rules are the following:</a:t>
            </a:r>
          </a:p>
          <a:p>
            <a:pPr lvl="1" fontAlgn="base">
              <a:lnSpc>
                <a:spcPct val="90000"/>
              </a:lnSpc>
            </a:pPr>
            <a:r>
              <a:rPr lang="en-US" sz="1000" dirty="0"/>
              <a:t>First, any transactions resulting from the US activities must be effected through a registered US broker-dealer. </a:t>
            </a:r>
          </a:p>
          <a:p>
            <a:pPr lvl="1" fontAlgn="base">
              <a:lnSpc>
                <a:spcPct val="90000"/>
              </a:lnSpc>
            </a:pPr>
            <a:r>
              <a:rPr lang="en-US" sz="1000" dirty="0"/>
              <a:t>Second, the foreign-broker dealer (the foreign fund) must agree to provide the SEC with information requested by the SEC relating the transactions covered by the exceptions, unless the foreign entity is prohibited by law from furnishing such information. </a:t>
            </a:r>
          </a:p>
          <a:p>
            <a:pPr lvl="1" fontAlgn="base">
              <a:lnSpc>
                <a:spcPct val="90000"/>
              </a:lnSpc>
            </a:pPr>
            <a:r>
              <a:rPr lang="en-US" sz="1000" dirty="0"/>
              <a:t>Third, the associated persons of the foreign fund must generally be accompanied on visits to US investors by an associated person of a registered broker or dealer who accepts responsibility for the foreign associated person's communications with the US investor (the “</a:t>
            </a:r>
            <a:r>
              <a:rPr lang="en-US" sz="1000" b="1" dirty="0"/>
              <a:t>chaperone</a:t>
            </a:r>
            <a:r>
              <a:rPr lang="en-US" sz="1000" dirty="0"/>
              <a:t>”). </a:t>
            </a:r>
          </a:p>
          <a:p>
            <a:pPr lvl="1" fontAlgn="base">
              <a:lnSpc>
                <a:spcPct val="90000"/>
              </a:lnSpc>
            </a:pPr>
            <a:r>
              <a:rPr lang="en-US" sz="1000" dirty="0"/>
              <a:t>Fourth, an associated person of a registered US broker’s dealer must be present for all oral communications with US investors, other than those with “major institutional investors,” or institutional investors with more than $100 million in assets</a:t>
            </a:r>
          </a:p>
          <a:p>
            <a:pPr lvl="2" fontAlgn="base">
              <a:lnSpc>
                <a:spcPct val="90000"/>
              </a:lnSpc>
            </a:pPr>
            <a:r>
              <a:rPr lang="en-US" sz="1000" dirty="0"/>
              <a:t>In 1997, the SEC issued no-action relief to 9 of the leading US investment banks with foreign affiliates (the so-called “Nine-Firms Letter”). Under the Nine-Firms Letter, </a:t>
            </a:r>
            <a:r>
              <a:rPr lang="en-US" sz="1000" b="1" u="sng" dirty="0"/>
              <a:t>associated persons of a foreign unregistered broker-dealer may have in-person unchaperoned contacts with major institutional investors</a:t>
            </a:r>
            <a:r>
              <a:rPr lang="en-US" sz="1000" dirty="0"/>
              <a:t>, and </a:t>
            </a:r>
            <a:r>
              <a:rPr lang="en-US" sz="1000" b="1" dirty="0"/>
              <a:t>may contact US institutional investors by telephone from outside the US outside of stock exchange trading hours</a:t>
            </a:r>
            <a:r>
              <a:rPr lang="en-US" sz="1000" dirty="0"/>
              <a:t>. </a:t>
            </a:r>
          </a:p>
          <a:p>
            <a:pPr lvl="2" fontAlgn="base">
              <a:lnSpc>
                <a:spcPct val="90000"/>
              </a:lnSpc>
            </a:pPr>
            <a:r>
              <a:rPr lang="en-US" sz="1000" dirty="0"/>
              <a:t>Fifth, there are various reporting, disclosure and procedural requirements, such as agreeing to provide information on request to the SEC and consenting to US Jurisdiction for potential lawsuits, that must be complied with.  </a:t>
            </a:r>
          </a:p>
        </p:txBody>
      </p:sp>
      <p:pic>
        <p:nvPicPr>
          <p:cNvPr id="6" name="Picture 5">
            <a:extLst>
              <a:ext uri="{FF2B5EF4-FFF2-40B4-BE49-F238E27FC236}">
                <a16:creationId xmlns:a16="http://schemas.microsoft.com/office/drawing/2014/main" id="{7AA57B92-9A2F-45E7-BC9E-57634A24AF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515276"/>
            <a:ext cx="1463039" cy="1179886"/>
          </a:xfrm>
          <a:prstGeom prst="rect">
            <a:avLst/>
          </a:prstGeom>
        </p:spPr>
      </p:pic>
    </p:spTree>
    <p:extLst>
      <p:ext uri="{BB962C8B-B14F-4D97-AF65-F5344CB8AC3E}">
        <p14:creationId xmlns:p14="http://schemas.microsoft.com/office/powerpoint/2010/main" val="105783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700" dirty="0">
                <a:solidFill>
                  <a:srgbClr val="FFFFFF"/>
                </a:solidFill>
              </a:rPr>
              <a:t>broker-dealer considerations</a:t>
            </a:r>
          </a:p>
        </p:txBody>
      </p:sp>
      <p:sp>
        <p:nvSpPr>
          <p:cNvPr id="3" name="Content Placeholder 2"/>
          <p:cNvSpPr>
            <a:spLocks noGrp="1"/>
          </p:cNvSpPr>
          <p:nvPr>
            <p:ph idx="1"/>
          </p:nvPr>
        </p:nvSpPr>
        <p:spPr>
          <a:xfrm>
            <a:off x="5155905" y="1113764"/>
            <a:ext cx="6108179" cy="4624327"/>
          </a:xfrm>
        </p:spPr>
        <p:txBody>
          <a:bodyPr anchor="ctr">
            <a:normAutofit/>
          </a:bodyPr>
          <a:lstStyle/>
          <a:p>
            <a:pPr marL="290513" lvl="1" indent="0" fontAlgn="base">
              <a:buNone/>
              <a:tabLst>
                <a:tab pos="290513" algn="l"/>
              </a:tabLst>
            </a:pPr>
            <a:r>
              <a:rPr lang="en-US" b="1" u="sng" dirty="0"/>
              <a:t>Rule 3a4-1</a:t>
            </a:r>
            <a:r>
              <a:rPr lang="en-US" dirty="0"/>
              <a:t>. A separate exemption may be available under Rule 3a4-1 for “associated persons” of the foreign fund such as officers, directors and employees, who: </a:t>
            </a:r>
          </a:p>
          <a:p>
            <a:pPr marL="576263" lvl="1" indent="-285750" fontAlgn="base">
              <a:tabLst>
                <a:tab pos="290513" algn="l"/>
              </a:tabLst>
            </a:pPr>
            <a:r>
              <a:rPr lang="en-US" dirty="0"/>
              <a:t>primarily perform, or are intended primarily to perform at the end of the offering, </a:t>
            </a:r>
            <a:r>
              <a:rPr lang="en-US" b="1" dirty="0"/>
              <a:t>substantial duties for or on behalf of the issuer otherwise than in connection with transactions in securities</a:t>
            </a:r>
            <a:r>
              <a:rPr lang="en-US" dirty="0"/>
              <a:t>; </a:t>
            </a:r>
          </a:p>
          <a:p>
            <a:pPr marL="576263" lvl="1" indent="-285750" fontAlgn="base">
              <a:tabLst>
                <a:tab pos="290513" algn="l"/>
              </a:tabLst>
            </a:pPr>
            <a:r>
              <a:rPr lang="en-US" dirty="0"/>
              <a:t>were not brokers or dealers, or associated persons of a broker or dealer, within the preceding 12 months; and</a:t>
            </a:r>
          </a:p>
          <a:p>
            <a:pPr marL="576263" lvl="1" indent="-285750" fontAlgn="base">
              <a:tabLst>
                <a:tab pos="290513" algn="l"/>
              </a:tabLst>
            </a:pPr>
            <a:r>
              <a:rPr lang="en-US" dirty="0"/>
              <a:t>do not participate in selling an offering of securities for any issuer more than once every 12 months. </a:t>
            </a:r>
          </a:p>
        </p:txBody>
      </p:sp>
      <p:pic>
        <p:nvPicPr>
          <p:cNvPr id="6" name="Picture 5">
            <a:extLst>
              <a:ext uri="{FF2B5EF4-FFF2-40B4-BE49-F238E27FC236}">
                <a16:creationId xmlns:a16="http://schemas.microsoft.com/office/drawing/2014/main" id="{0DC2E0E8-BFC1-4A90-8B65-54D000CC70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91023" y="5515276"/>
            <a:ext cx="1463039" cy="1179886"/>
          </a:xfrm>
          <a:prstGeom prst="rect">
            <a:avLst/>
          </a:prstGeom>
        </p:spPr>
      </p:pic>
    </p:spTree>
    <p:extLst>
      <p:ext uri="{BB962C8B-B14F-4D97-AF65-F5344CB8AC3E}">
        <p14:creationId xmlns:p14="http://schemas.microsoft.com/office/powerpoint/2010/main" val="321138876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8476</TotalTime>
  <Words>10191</Words>
  <Application>Microsoft Office PowerPoint</Application>
  <PresentationFormat>Widescreen</PresentationFormat>
  <Paragraphs>284</Paragraphs>
  <Slides>49</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Gill Sans MT</vt:lpstr>
      <vt:lpstr>Neue Haas Grotesk Text Pro</vt:lpstr>
      <vt:lpstr>source_sans_proregular</vt:lpstr>
      <vt:lpstr>Wingdings 2</vt:lpstr>
      <vt:lpstr>Dividend</vt:lpstr>
      <vt:lpstr>The us regulation of foreign and private funds in the age of cryptocurrency</vt:lpstr>
      <vt:lpstr>General background</vt:lpstr>
      <vt:lpstr>General background – securities law considerations </vt:lpstr>
      <vt:lpstr>General background – securities law considerations </vt:lpstr>
      <vt:lpstr>Investment company act considerations</vt:lpstr>
      <vt:lpstr>Investment company act considerations</vt:lpstr>
      <vt:lpstr>broker-dealer considerations</vt:lpstr>
      <vt:lpstr>broker-dealer considerations</vt:lpstr>
      <vt:lpstr>broker-dealer considerations</vt:lpstr>
      <vt:lpstr>Investment advisers act considerations</vt:lpstr>
      <vt:lpstr>Family office advisers exemption</vt:lpstr>
      <vt:lpstr>know your cryPtocurrencies</vt:lpstr>
      <vt:lpstr>It’s a risky space</vt:lpstr>
      <vt:lpstr>Turn on your fraud detector </vt:lpstr>
      <vt:lpstr>Due Diligence, due diligence, due diligence </vt:lpstr>
      <vt:lpstr>PowerPoint Presentation</vt:lpstr>
      <vt:lpstr>Ripple </vt:lpstr>
      <vt:lpstr>Side note – what is a distributed ledger?</vt:lpstr>
      <vt:lpstr>the xrp distributed ledger </vt:lpstr>
      <vt:lpstr>SEC’s Complaint  RIPPLE SOLD XRP To finance operations </vt:lpstr>
      <vt:lpstr>the howey test </vt:lpstr>
      <vt:lpstr>Ripple’s Motion to dismiss and reply utility token not a security  </vt:lpstr>
      <vt:lpstr>fair notice and conflicts of interest</vt:lpstr>
      <vt:lpstr>Tether </vt:lpstr>
      <vt:lpstr>TETHER  Facts </vt:lpstr>
      <vt:lpstr>Tether:  the risk to funds </vt:lpstr>
      <vt:lpstr>PowerPoint Presentation</vt:lpstr>
      <vt:lpstr>The New York bitlicense </vt:lpstr>
      <vt:lpstr>  The bitlicense:  Does a fund need a license?  </vt:lpstr>
      <vt:lpstr>Side note: cryptocurrency keys </vt:lpstr>
      <vt:lpstr>Structuring a crypto fund: Use a trust  and a custodian</vt:lpstr>
      <vt:lpstr>Structuring a crypto fund:  disclosure</vt:lpstr>
      <vt:lpstr>Exchange traded crytpo funds</vt:lpstr>
      <vt:lpstr>The Commodities and Futures Trading Commission </vt:lpstr>
      <vt:lpstr>The cftc and cryptocurrencies:  cryptocurrencies are commodities </vt:lpstr>
      <vt:lpstr>The cftc and SEC have concurrent jurisdiction</vt:lpstr>
      <vt:lpstr> the Commodity pool Operator problem </vt:lpstr>
      <vt:lpstr>Commodity pool operator exemptions:  Section 4.13</vt:lpstr>
      <vt:lpstr>Commodity pool operator exemptions:  Section 4.5</vt:lpstr>
      <vt:lpstr>Foreign crypto funds should avoid margin or leverage entirely</vt:lpstr>
      <vt:lpstr> Commodity trading Advisers (“CTA”)</vt:lpstr>
      <vt:lpstr> non-derivatives liability for fraud is within the jurisdiction of the cftc </vt:lpstr>
      <vt:lpstr>PowerPoint Presentation</vt:lpstr>
      <vt:lpstr>does a cryptocurrency fund need a money transmitter license?</vt:lpstr>
      <vt:lpstr>Fincen registration</vt:lpstr>
      <vt:lpstr>Is the fund a money transmitter?</vt:lpstr>
      <vt:lpstr>Is the fund a money transmitter? Solution: use an indirect structure </vt:lpstr>
      <vt:lpstr>fincen registration  Solution: disclosure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Witness preparation: attorney-client and  work product privilege</dc:title>
  <dc:creator>Olivera Medenica</dc:creator>
  <cp:lastModifiedBy>Eden Quainton</cp:lastModifiedBy>
  <cp:revision>534</cp:revision>
  <cp:lastPrinted>2018-06-13T21:10:47Z</cp:lastPrinted>
  <dcterms:created xsi:type="dcterms:W3CDTF">2018-05-10T14:26:52Z</dcterms:created>
  <dcterms:modified xsi:type="dcterms:W3CDTF">2022-01-02T19:24:36Z</dcterms:modified>
</cp:coreProperties>
</file>