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9"/>
  </p:notesMasterIdLst>
  <p:sldIdLst>
    <p:sldId id="256" r:id="rId5"/>
    <p:sldId id="259" r:id="rId6"/>
    <p:sldId id="279" r:id="rId7"/>
    <p:sldId id="280" r:id="rId8"/>
    <p:sldId id="283" r:id="rId9"/>
    <p:sldId id="273" r:id="rId10"/>
    <p:sldId id="282" r:id="rId11"/>
    <p:sldId id="278" r:id="rId12"/>
    <p:sldId id="270" r:id="rId13"/>
    <p:sldId id="281" r:id="rId14"/>
    <p:sldId id="275" r:id="rId15"/>
    <p:sldId id="271" r:id="rId16"/>
    <p:sldId id="267" r:id="rId17"/>
    <p:sldId id="277"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6" autoAdjust="0"/>
    <p:restoredTop sz="94660"/>
  </p:normalViewPr>
  <p:slideViewPr>
    <p:cSldViewPr snapToGrid="0">
      <p:cViewPr varScale="1">
        <p:scale>
          <a:sx n="98" d="100"/>
          <a:sy n="98" d="100"/>
        </p:scale>
        <p:origin x="69" y="447"/>
      </p:cViewPr>
      <p:guideLst>
        <p:guide orient="horz" pos="208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7D6A3-58FC-498D-8FCC-F158510A9658}" type="datetimeFigureOut">
              <a:rPr lang="en-US" smtClean="0"/>
              <a:t>12/5/2023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ADD3C7-09A3-4FAE-BEB8-19FEF1926070}" type="slidenum">
              <a:rPr lang="en-US" smtClean="0"/>
              <a:t>‹#›</a:t>
            </a:fld>
            <a:endParaRPr lang="en-US" dirty="0"/>
          </a:p>
        </p:txBody>
      </p:sp>
    </p:spTree>
    <p:extLst>
      <p:ext uri="{BB962C8B-B14F-4D97-AF65-F5344CB8AC3E}">
        <p14:creationId xmlns:p14="http://schemas.microsoft.com/office/powerpoint/2010/main" val="193426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0510C1-68D9-426D-AFF5-EDA5A83FE26A}" type="datetime1">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091879-48A3-47A5-B5C8-C41471DFF8B2}" type="datetime1">
              <a:rPr lang="en-US" smtClean="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AC7C44A-C59B-49C4-9531-4190F8FAE95F}" type="datetime1">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7E28E5E-DC47-4CBE-B1BE-E523592C43BA}" type="datetime1">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ECDA05-0A74-445A-9678-785271128EAB}" type="datetime1">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9ACA9B6-A8AD-4AF5-BB43-51E59DFE94B3}" type="datetime1">
              <a:rPr lang="en-US" smtClean="0"/>
              <a:t>12/5/2023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F9AA368-3A61-4BEF-AE31-0F0140812D38}" type="datetime1">
              <a:rPr lang="en-US" smtClean="0"/>
              <a:t>12/5/2023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F70FDF-F600-4B46-B231-29938188BEE7}" type="datetime1">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058A41-3024-4EAE-B64C-415ABA25C013}" type="datetime1">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3974CA42-1A45-4FB0-8BE1-C01D6544A525}" type="datetime1">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7BB06A-C244-4D67-B7D6-73ED97A417CC}" type="datetime1">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62B9DB-4E53-4561-B648-0C97F954A6ED}" type="datetime1">
              <a:rPr lang="en-US" smtClean="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D8F65-68DA-4DE0-AA51-C1705F712F09}" type="datetime1">
              <a:rPr lang="en-US" smtClean="0"/>
              <a:t>12/5/2023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F008D61C-CB42-4521-A465-4F00F6373107}" type="datetime1">
              <a:rPr lang="en-US" smtClean="0"/>
              <a:t>12/5/2023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D1543F9-AF82-48DC-9EF3-0CBC98B23DF1}" type="datetime1">
              <a:rPr lang="en-US" smtClean="0"/>
              <a:t>12/5/2023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3B79E4A-1422-43DE-B397-8AA34503285C}" type="datetime1">
              <a:rPr lang="en-US" smtClean="0"/>
              <a:t>12/5/2023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679680-FDFB-4F63-A942-14E00CD81373}" type="datetime1">
              <a:rPr lang="en-US" smtClean="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6C27C16-19D4-4027-9C62-B26B19FAF244}" type="datetime1">
              <a:rPr lang="en-US" smtClean="0"/>
              <a:t>12/5/2023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jointheunion.us/" TargetMode="External"/><Relationship Id="rId3" Type="http://schemas.openxmlformats.org/officeDocument/2006/relationships/image" Target="../media/image21.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hyperlink" Target="http://www.democracydocket.com/subscribe"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eac.gov/election-officials/poll-watchers" TargetMode="External"/><Relationship Id="rId2" Type="http://schemas.openxmlformats.org/officeDocument/2006/relationships/hyperlink" Target="http://www.powerthepolls.org/signup"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s://www.protectourelection.com/take-action-support-democracy" TargetMode="External"/><Relationship Id="rId7" Type="http://schemas.openxmlformats.org/officeDocument/2006/relationships/hyperlink" Target="https://www.ncsl.org/research/elections-and-campaigns/election-administration-at-state-and-local-levels.aspx" TargetMode="Externa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hyperlink" Target="https://jointheunion.us/" TargetMode="External"/><Relationship Id="rId5" Type="http://schemas.openxmlformats.org/officeDocument/2006/relationships/hyperlink" Target="https://www.vopropros.com/" TargetMode="External"/><Relationship Id="rId4" Type="http://schemas.openxmlformats.org/officeDocument/2006/relationships/hyperlink" Target="https://www.protectourelection.com/research-tea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protectourelection.com/research-team" TargetMode="External"/><Relationship Id="rId2" Type="http://schemas.openxmlformats.org/officeDocument/2006/relationships/hyperlink" Target="https://www.protectourelection.com/take-action-support-democracy" TargetMode="Externa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hyperlink" Target="https://www.vopropros.com/" TargetMode="External"/><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42F1FE-7C96-4161-95B9-B9C1C51936E4}"/>
              </a:ext>
            </a:extLst>
          </p:cNvPr>
          <p:cNvSpPr>
            <a:spLocks noGrp="1"/>
          </p:cNvSpPr>
          <p:nvPr>
            <p:ph type="ctrTitle"/>
          </p:nvPr>
        </p:nvSpPr>
        <p:spPr>
          <a:xfrm>
            <a:off x="4865269" y="2258150"/>
            <a:ext cx="6409013" cy="1742350"/>
          </a:xfrm>
        </p:spPr>
        <p:txBody>
          <a:bodyPr>
            <a:normAutofit/>
          </a:bodyPr>
          <a:lstStyle/>
          <a:p>
            <a:pPr>
              <a:lnSpc>
                <a:spcPts val="5000"/>
              </a:lnSpc>
            </a:pPr>
            <a:r>
              <a:rPr lang="en-US" sz="5400" dirty="0">
                <a:solidFill>
                  <a:srgbClr val="EBEBEB"/>
                </a:solidFill>
                <a:latin typeface="Poppins SemiBold" panose="00000700000000000000" pitchFamily="2" charset="0"/>
                <a:cs typeface="Poppins SemiBold" panose="00000700000000000000" pitchFamily="2" charset="0"/>
              </a:rPr>
              <a:t>PROTECTING </a:t>
            </a:r>
            <a:br>
              <a:rPr lang="en-US" sz="5400" dirty="0">
                <a:solidFill>
                  <a:srgbClr val="EBEBEB"/>
                </a:solidFill>
                <a:latin typeface="Poppins SemiBold" panose="00000700000000000000" pitchFamily="2" charset="0"/>
                <a:cs typeface="Poppins SemiBold" panose="00000700000000000000" pitchFamily="2" charset="0"/>
              </a:rPr>
            </a:br>
            <a:r>
              <a:rPr lang="en-US" sz="5400" dirty="0">
                <a:solidFill>
                  <a:srgbClr val="EBEBEB"/>
                </a:solidFill>
                <a:latin typeface="Poppins SemiBold" panose="00000700000000000000" pitchFamily="2" charset="0"/>
                <a:cs typeface="Poppins SemiBold" panose="00000700000000000000" pitchFamily="2" charset="0"/>
              </a:rPr>
              <a:t>OUR </a:t>
            </a:r>
            <a:r>
              <a:rPr lang="en-US" sz="5400" dirty="0">
                <a:solidFill>
                  <a:srgbClr val="C00000"/>
                </a:solidFill>
                <a:latin typeface="Poppins SemiBold" panose="00000700000000000000" pitchFamily="2" charset="0"/>
                <a:cs typeface="Poppins SemiBold" panose="00000700000000000000" pitchFamily="2" charset="0"/>
              </a:rPr>
              <a:t>DEMOCRACY</a:t>
            </a:r>
          </a:p>
        </p:txBody>
      </p:sp>
      <p:sp>
        <p:nvSpPr>
          <p:cNvPr id="3" name="Subtitle 2">
            <a:extLst>
              <a:ext uri="{FF2B5EF4-FFF2-40B4-BE49-F238E27FC236}">
                <a16:creationId xmlns:a16="http://schemas.microsoft.com/office/drawing/2014/main" id="{C8525207-C54B-46FA-899C-064FCA594382}"/>
              </a:ext>
            </a:extLst>
          </p:cNvPr>
          <p:cNvSpPr>
            <a:spLocks noGrp="1"/>
          </p:cNvSpPr>
          <p:nvPr>
            <p:ph type="subTitle" idx="1"/>
          </p:nvPr>
        </p:nvSpPr>
        <p:spPr>
          <a:xfrm>
            <a:off x="4872012" y="4777380"/>
            <a:ext cx="5222326" cy="861420"/>
          </a:xfrm>
        </p:spPr>
        <p:txBody>
          <a:bodyPr>
            <a:normAutofit/>
          </a:bodyPr>
          <a:lstStyle/>
          <a:p>
            <a:r>
              <a:rPr lang="en-US" cap="none" dirty="0">
                <a:solidFill>
                  <a:schemeClr val="tx2">
                    <a:lumMod val="40000"/>
                    <a:lumOff val="60000"/>
                  </a:schemeClr>
                </a:solidFill>
                <a:latin typeface="Poppins Medium" panose="00000600000000000000" pitchFamily="2" charset="0"/>
                <a:cs typeface="Poppins Medium" panose="00000600000000000000" pitchFamily="2" charset="0"/>
              </a:rPr>
              <a:t>Quaker Call to Action Event</a:t>
            </a:r>
          </a:p>
          <a:p>
            <a:r>
              <a:rPr lang="en-US" cap="none" dirty="0">
                <a:solidFill>
                  <a:schemeClr val="tx2">
                    <a:lumMod val="40000"/>
                    <a:lumOff val="60000"/>
                  </a:schemeClr>
                </a:solidFill>
                <a:latin typeface="Poppins Medium" panose="00000600000000000000" pitchFamily="2" charset="0"/>
                <a:cs typeface="Poppins Medium" panose="00000600000000000000" pitchFamily="2" charset="0"/>
              </a:rPr>
              <a:t>December 5, 2023</a:t>
            </a:r>
          </a:p>
        </p:txBody>
      </p:sp>
      <p:sp>
        <p:nvSpPr>
          <p:cNvPr id="37"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7" name="Picture 6">
            <a:extLst>
              <a:ext uri="{FF2B5EF4-FFF2-40B4-BE49-F238E27FC236}">
                <a16:creationId xmlns:a16="http://schemas.microsoft.com/office/drawing/2014/main" id="{FE29227B-4703-4DAD-A51E-EBA7FE3BC51A}"/>
              </a:ext>
              <a:ext uri="{C183D7F6-B498-43B3-948B-1728B52AA6E4}">
                <adec:decorative xmlns:adec="http://schemas.microsoft.com/office/drawing/2017/decorative" val="1"/>
              </a:ext>
            </a:extLst>
          </p:cNvPr>
          <p:cNvPicPr>
            <a:picLocks noChangeAspect="1"/>
          </p:cNvPicPr>
          <p:nvPr/>
        </p:nvPicPr>
        <p:blipFill rotWithShape="1">
          <a:blip r:embed="rId2"/>
          <a:srcRect l="27602" r="29428"/>
          <a:stretch/>
        </p:blipFill>
        <p:spPr>
          <a:xfrm>
            <a:off x="-19435"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39" name="Rectangle 38">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12990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869F0E-9451-7EDB-694F-F89EB85BEC0F}"/>
              </a:ext>
            </a:extLst>
          </p:cNvPr>
          <p:cNvPicPr>
            <a:picLocks noChangeAspect="1"/>
          </p:cNvPicPr>
          <p:nvPr/>
        </p:nvPicPr>
        <p:blipFill>
          <a:blip r:embed="rId3"/>
          <a:stretch>
            <a:fillRect/>
          </a:stretch>
        </p:blipFill>
        <p:spPr>
          <a:xfrm>
            <a:off x="6201718" y="1405647"/>
            <a:ext cx="5501500" cy="4625501"/>
          </a:xfrm>
          <a:prstGeom prst="rect">
            <a:avLst/>
          </a:prstGeom>
        </p:spPr>
      </p:pic>
      <p:pic>
        <p:nvPicPr>
          <p:cNvPr id="39" name="Picture 3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0" name="Picture 39">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1" name="Oval 40">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2" name="Picture 41">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3" name="Picture 42">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4" name="Rectangle 43">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019795D-32AF-4C34-9859-0907AEED34BA}"/>
              </a:ext>
            </a:extLst>
          </p:cNvPr>
          <p:cNvSpPr>
            <a:spLocks noGrp="1"/>
          </p:cNvSpPr>
          <p:nvPr>
            <p:ph type="title"/>
          </p:nvPr>
        </p:nvSpPr>
        <p:spPr>
          <a:xfrm>
            <a:off x="648930" y="629266"/>
            <a:ext cx="4795482" cy="1641987"/>
          </a:xfrm>
        </p:spPr>
        <p:txBody>
          <a:bodyPr vert="horz" lIns="91440" tIns="45720" rIns="91440" bIns="45720" rtlCol="0" anchor="t">
            <a:normAutofit/>
          </a:bodyPr>
          <a:lstStyle/>
          <a:p>
            <a:r>
              <a:rPr lang="en-US" u="sng" dirty="0"/>
              <a:t>The Union</a:t>
            </a:r>
            <a:br>
              <a:rPr lang="en-US" dirty="0"/>
            </a:br>
            <a:endParaRPr lang="en-US" dirty="0"/>
          </a:p>
        </p:txBody>
      </p:sp>
      <p:sp>
        <p:nvSpPr>
          <p:cNvPr id="45" name="Rectangle 44">
            <a:extLst>
              <a:ext uri="{FF2B5EF4-FFF2-40B4-BE49-F238E27FC236}">
                <a16:creationId xmlns:a16="http://schemas.microsoft.com/office/drawing/2014/main" id="{AA047838-7F9E-43CF-A116-26E7AAA8F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Text Placeholder 6">
            <a:extLst>
              <a:ext uri="{FF2B5EF4-FFF2-40B4-BE49-F238E27FC236}">
                <a16:creationId xmlns:a16="http://schemas.microsoft.com/office/drawing/2014/main" id="{0A1A7085-35E3-4B77-A10B-7FEE4D6F99EF}"/>
              </a:ext>
            </a:extLst>
          </p:cNvPr>
          <p:cNvSpPr txBox="1">
            <a:spLocks/>
          </p:cNvSpPr>
          <p:nvPr/>
        </p:nvSpPr>
        <p:spPr>
          <a:xfrm>
            <a:off x="381084" y="1676400"/>
            <a:ext cx="5552788" cy="4670898"/>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pPr marL="285750" indent="-285750">
              <a:buFont typeface="Wingdings 3" charset="2"/>
              <a:buChar char=""/>
            </a:pPr>
            <a:r>
              <a:rPr lang="en-US" sz="2000" b="0" i="0" dirty="0">
                <a:solidFill>
                  <a:srgbClr val="FFFFFF"/>
                </a:solidFill>
                <a:effectLst/>
                <a:latin typeface="+mn-lt"/>
              </a:rPr>
              <a:t>A pro-democracy coalition of grassroots supporters and organizations dedicated to defending our democracy from the </a:t>
            </a:r>
            <a:r>
              <a:rPr lang="en-US" sz="2000" b="0" i="0" dirty="0" err="1">
                <a:solidFill>
                  <a:srgbClr val="FFFFFF"/>
                </a:solidFill>
                <a:effectLst/>
                <a:latin typeface="+mn-lt"/>
              </a:rPr>
              <a:t>Trumpist</a:t>
            </a:r>
            <a:r>
              <a:rPr lang="en-US" sz="2000" b="0" i="0" dirty="0">
                <a:solidFill>
                  <a:srgbClr val="FFFFFF"/>
                </a:solidFill>
                <a:effectLst/>
                <a:latin typeface="+mn-lt"/>
              </a:rPr>
              <a:t> authoritarian movement</a:t>
            </a:r>
          </a:p>
          <a:p>
            <a:pPr marL="285750" indent="-285750">
              <a:buFont typeface="Wingdings 3" charset="2"/>
              <a:buChar char=""/>
            </a:pPr>
            <a:r>
              <a:rPr lang="en-US" sz="2000" dirty="0"/>
              <a:t>We must set aside partisan disputes so our democracy can survive long enough for us to have those debates again</a:t>
            </a:r>
          </a:p>
          <a:p>
            <a:pPr marL="285750" indent="-285750">
              <a:buFont typeface="Wingdings 3" charset="2"/>
              <a:buChar char=""/>
            </a:pPr>
            <a:r>
              <a:rPr lang="en-US" sz="2000" dirty="0"/>
              <a:t>Even an hour helping a local organization register voters or fight misinformation will help save democracy</a:t>
            </a:r>
          </a:p>
          <a:p>
            <a:pPr marL="285750" indent="-285750">
              <a:buFont typeface="Wingdings 3" charset="2"/>
              <a:buChar char=""/>
            </a:pPr>
            <a:r>
              <a:rPr lang="en-US" sz="2000" dirty="0">
                <a:hlinkClick r:id="rId8"/>
              </a:rPr>
              <a:t>https://jointheunion.us/</a:t>
            </a:r>
            <a:endParaRPr lang="en-US" sz="2000" dirty="0"/>
          </a:p>
          <a:p>
            <a:pPr marL="285750" indent="-285750">
              <a:buFont typeface="Wingdings 3" charset="2"/>
              <a:buChar char=""/>
            </a:pPr>
            <a:endParaRPr lang="en-US" sz="2000" dirty="0"/>
          </a:p>
        </p:txBody>
      </p:sp>
    </p:spTree>
    <p:extLst>
      <p:ext uri="{BB962C8B-B14F-4D97-AF65-F5344CB8AC3E}">
        <p14:creationId xmlns:p14="http://schemas.microsoft.com/office/powerpoint/2010/main" val="3766172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795D-32AF-4C34-9859-0907AEED34BA}"/>
              </a:ext>
            </a:extLst>
          </p:cNvPr>
          <p:cNvSpPr>
            <a:spLocks noGrp="1"/>
          </p:cNvSpPr>
          <p:nvPr>
            <p:ph type="title"/>
          </p:nvPr>
        </p:nvSpPr>
        <p:spPr/>
        <p:txBody>
          <a:bodyPr/>
          <a:lstStyle/>
          <a:p>
            <a:r>
              <a:rPr lang="en-US" dirty="0">
                <a:latin typeface="Poppins SemiBold" panose="00000700000000000000" pitchFamily="2" charset="0"/>
                <a:cs typeface="Poppins SemiBold" panose="00000700000000000000" pitchFamily="2" charset="0"/>
              </a:rPr>
              <a:t>How You Can Help</a:t>
            </a:r>
          </a:p>
        </p:txBody>
      </p:sp>
      <p:sp>
        <p:nvSpPr>
          <p:cNvPr id="16" name="Text Placeholder 6">
            <a:extLst>
              <a:ext uri="{FF2B5EF4-FFF2-40B4-BE49-F238E27FC236}">
                <a16:creationId xmlns:a16="http://schemas.microsoft.com/office/drawing/2014/main" id="{0A1A7085-35E3-4B77-A10B-7FEE4D6F99EF}"/>
              </a:ext>
            </a:extLst>
          </p:cNvPr>
          <p:cNvSpPr txBox="1">
            <a:spLocks/>
          </p:cNvSpPr>
          <p:nvPr/>
        </p:nvSpPr>
        <p:spPr>
          <a:xfrm>
            <a:off x="646110" y="1536375"/>
            <a:ext cx="10730387" cy="4684464"/>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pPr marL="285750" indent="-285750">
              <a:buFont typeface="Arial" panose="020B0604020202020204" pitchFamily="34" charset="0"/>
              <a:buChar char="•"/>
            </a:pPr>
            <a:r>
              <a:rPr lang="en-US" sz="2000" dirty="0"/>
              <a:t>Volunteer your time to recruit election volunteers.  Make phone calls to encourage others to volunteer and participate in the election process.</a:t>
            </a:r>
          </a:p>
          <a:p>
            <a:pPr marL="285750" indent="-285750">
              <a:buFont typeface="Arial" panose="020B0604020202020204" pitchFamily="34" charset="0"/>
              <a:buChar char="•"/>
            </a:pPr>
            <a:r>
              <a:rPr lang="en-US" sz="2000" dirty="0"/>
              <a:t>Volunteer on any state’s voter hotline, helping to answer questions people have about the process. </a:t>
            </a:r>
          </a:p>
          <a:p>
            <a:pPr marL="285750" indent="-285750">
              <a:buFont typeface="Arial" panose="020B0604020202020204" pitchFamily="34" charset="0"/>
              <a:buChar char="•"/>
            </a:pPr>
            <a:r>
              <a:rPr lang="en-US" sz="2000" dirty="0"/>
              <a:t>Volunteer your time to research ballot submission processes to help improve voter education and outreach</a:t>
            </a:r>
          </a:p>
          <a:p>
            <a:pPr marL="285750" indent="-285750">
              <a:buFont typeface="Arial" panose="020B0604020202020204" pitchFamily="34" charset="0"/>
              <a:buChar char="•"/>
            </a:pPr>
            <a:r>
              <a:rPr lang="en-US" sz="2000" dirty="0"/>
              <a:t>Volunteer your time to contact voters whose absentee ballots have been rejected and need to be cured in order to count.</a:t>
            </a:r>
          </a:p>
          <a:p>
            <a:pPr marL="285750" indent="-285750">
              <a:buFont typeface="Arial" panose="020B0604020202020204" pitchFamily="34" charset="0"/>
              <a:buChar char="•"/>
            </a:pPr>
            <a:r>
              <a:rPr lang="en-US" sz="2000" dirty="0"/>
              <a:t>Volunteer your time to drive voters in need of assistance to the polls. </a:t>
            </a:r>
          </a:p>
          <a:p>
            <a:pPr marL="285750" indent="-285750">
              <a:buFont typeface="Arial" panose="020B0604020202020204" pitchFamily="34" charset="0"/>
              <a:buChar char="•"/>
            </a:pPr>
            <a:r>
              <a:rPr lang="en-US" sz="2000" dirty="0"/>
              <a:t>Phone-banking, text-banking, postcard-writing, and more! </a:t>
            </a:r>
          </a:p>
          <a:p>
            <a:pPr marL="285750" indent="-285750">
              <a:buFont typeface="Arial" panose="020B0604020202020204" pitchFamily="34" charset="0"/>
              <a:buChar char="•"/>
            </a:pPr>
            <a:r>
              <a:rPr lang="en-US" sz="2000" dirty="0"/>
              <a:t>Stay informed on voter suppression activities by subscribing to Democracy Docket. Get their free weekly newsletter here -   </a:t>
            </a:r>
            <a:r>
              <a:rPr lang="en-US" sz="2000" dirty="0">
                <a:hlinkClick r:id="rId2"/>
              </a:rPr>
              <a:t>www.democracydocket.com/subscribe</a:t>
            </a:r>
            <a:endParaRPr lang="en-US" sz="2000" dirty="0"/>
          </a:p>
        </p:txBody>
      </p:sp>
    </p:spTree>
    <p:extLst>
      <p:ext uri="{BB962C8B-B14F-4D97-AF65-F5344CB8AC3E}">
        <p14:creationId xmlns:p14="http://schemas.microsoft.com/office/powerpoint/2010/main" val="2009234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795D-32AF-4C34-9859-0907AEED34BA}"/>
              </a:ext>
            </a:extLst>
          </p:cNvPr>
          <p:cNvSpPr>
            <a:spLocks noGrp="1"/>
          </p:cNvSpPr>
          <p:nvPr>
            <p:ph type="title"/>
          </p:nvPr>
        </p:nvSpPr>
        <p:spPr/>
        <p:txBody>
          <a:bodyPr/>
          <a:lstStyle/>
          <a:p>
            <a:r>
              <a:rPr lang="en-US" dirty="0">
                <a:latin typeface="Poppins SemiBold" panose="00000700000000000000" pitchFamily="2" charset="0"/>
                <a:cs typeface="Poppins SemiBold" panose="00000700000000000000" pitchFamily="2" charset="0"/>
              </a:rPr>
              <a:t>Deeper Commitments </a:t>
            </a:r>
          </a:p>
        </p:txBody>
      </p:sp>
      <p:sp>
        <p:nvSpPr>
          <p:cNvPr id="16" name="Text Placeholder 6">
            <a:extLst>
              <a:ext uri="{FF2B5EF4-FFF2-40B4-BE49-F238E27FC236}">
                <a16:creationId xmlns:a16="http://schemas.microsoft.com/office/drawing/2014/main" id="{0A1A7085-35E3-4B77-A10B-7FEE4D6F99EF}"/>
              </a:ext>
            </a:extLst>
          </p:cNvPr>
          <p:cNvSpPr txBox="1">
            <a:spLocks/>
          </p:cNvSpPr>
          <p:nvPr/>
        </p:nvSpPr>
        <p:spPr>
          <a:xfrm>
            <a:off x="646111" y="1721199"/>
            <a:ext cx="9542012" cy="4480183"/>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pPr marL="285750" indent="-285750">
              <a:buFont typeface="Arial" panose="020B0604020202020204" pitchFamily="34" charset="0"/>
              <a:buChar char="•"/>
            </a:pPr>
            <a:r>
              <a:rPr lang="en-US" sz="2000" b="1" dirty="0">
                <a:solidFill>
                  <a:srgbClr val="FFFF00"/>
                </a:solidFill>
              </a:rPr>
              <a:t>Become a paid poll worker in your county. </a:t>
            </a:r>
            <a:r>
              <a:rPr lang="en-US" sz="2000" dirty="0"/>
              <a:t>When a county doesn't have enough poll workers, they may close polling locations. Complete an application here to get started: </a:t>
            </a:r>
            <a:r>
              <a:rPr lang="en-US" sz="2000" dirty="0">
                <a:hlinkClick r:id="rId2"/>
              </a:rPr>
              <a:t>www.powerthepolls.org/signup</a:t>
            </a:r>
            <a:br>
              <a:rPr lang="en-US" sz="2000" dirty="0"/>
            </a:br>
            <a:endParaRPr lang="en-US" sz="2000" dirty="0"/>
          </a:p>
          <a:p>
            <a:pPr marL="285750" indent="-285750">
              <a:buFont typeface="Arial" panose="020B0604020202020204" pitchFamily="34" charset="0"/>
              <a:buChar char="•"/>
            </a:pPr>
            <a:r>
              <a:rPr lang="en-US" sz="2000" b="1" dirty="0">
                <a:solidFill>
                  <a:srgbClr val="FFFF00"/>
                </a:solidFill>
              </a:rPr>
              <a:t>Volunteer as a poll observer/watcher.  </a:t>
            </a:r>
            <a:r>
              <a:rPr lang="en-US" sz="2000" dirty="0"/>
              <a:t>This role can very from state to state, but political parties are allowed to have representation inside polling locations to monitor the process. Shorter time commitment, but important to the election process. You can sign up for this volunteer role through the voter protection team of your political party. More information can be found here: </a:t>
            </a:r>
            <a:r>
              <a:rPr lang="en-US" sz="2000" dirty="0">
                <a:hlinkClick r:id="rId3"/>
              </a:rPr>
              <a:t>https://www.eac.gov/election-officials/poll-watchers</a:t>
            </a:r>
            <a:endParaRPr lang="en-US" sz="2000" dirty="0"/>
          </a:p>
          <a:p>
            <a:br>
              <a:rPr lang="en-US" sz="1800" dirty="0"/>
            </a:br>
            <a:endParaRPr lang="en-US" sz="1800" dirty="0"/>
          </a:p>
        </p:txBody>
      </p:sp>
    </p:spTree>
    <p:extLst>
      <p:ext uri="{BB962C8B-B14F-4D97-AF65-F5344CB8AC3E}">
        <p14:creationId xmlns:p14="http://schemas.microsoft.com/office/powerpoint/2010/main" val="3224869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795D-32AF-4C34-9859-0907AEED34BA}"/>
              </a:ext>
            </a:extLst>
          </p:cNvPr>
          <p:cNvSpPr>
            <a:spLocks noGrp="1"/>
          </p:cNvSpPr>
          <p:nvPr>
            <p:ph type="title"/>
          </p:nvPr>
        </p:nvSpPr>
        <p:spPr/>
        <p:txBody>
          <a:bodyPr/>
          <a:lstStyle/>
          <a:p>
            <a:r>
              <a:rPr lang="en-US" dirty="0">
                <a:solidFill>
                  <a:schemeClr val="bg1"/>
                </a:solidFill>
                <a:latin typeface="Poppins SemiBold" panose="00000700000000000000" pitchFamily="2" charset="0"/>
                <a:cs typeface="Poppins SemiBold" panose="00000700000000000000" pitchFamily="2" charset="0"/>
              </a:rPr>
              <a:t>Q&amp;A/Links</a:t>
            </a:r>
            <a:br>
              <a:rPr lang="en-US" dirty="0">
                <a:solidFill>
                  <a:schemeClr val="bg1"/>
                </a:solidFill>
                <a:latin typeface="Poppins SemiBold" panose="00000700000000000000" pitchFamily="2" charset="0"/>
                <a:cs typeface="Poppins SemiBold" panose="00000700000000000000" pitchFamily="2" charset="0"/>
              </a:rPr>
            </a:br>
            <a:br>
              <a:rPr lang="en-US" dirty="0">
                <a:solidFill>
                  <a:schemeClr val="bg1"/>
                </a:solidFill>
                <a:latin typeface="Poppins SemiBold" panose="00000700000000000000" pitchFamily="2" charset="0"/>
                <a:cs typeface="Poppins SemiBold" panose="00000700000000000000" pitchFamily="2" charset="0"/>
              </a:rPr>
            </a:br>
            <a:endParaRPr lang="en-US" dirty="0">
              <a:solidFill>
                <a:schemeClr val="bg1"/>
              </a:solidFill>
              <a:latin typeface="Poppins SemiBold" panose="00000700000000000000" pitchFamily="2" charset="0"/>
              <a:cs typeface="Poppins SemiBold" panose="00000700000000000000" pitchFamily="2" charset="0"/>
            </a:endParaRPr>
          </a:p>
        </p:txBody>
      </p:sp>
      <p:sp>
        <p:nvSpPr>
          <p:cNvPr id="3" name="Content Placeholder 2">
            <a:extLst>
              <a:ext uri="{FF2B5EF4-FFF2-40B4-BE49-F238E27FC236}">
                <a16:creationId xmlns:a16="http://schemas.microsoft.com/office/drawing/2014/main" id="{74C96B7B-B8E8-43A6-8009-E0B4F7B0A8D7}"/>
              </a:ext>
            </a:extLst>
          </p:cNvPr>
          <p:cNvSpPr>
            <a:spLocks noGrp="1"/>
          </p:cNvSpPr>
          <p:nvPr>
            <p:ph idx="1"/>
          </p:nvPr>
        </p:nvSpPr>
        <p:spPr>
          <a:xfrm>
            <a:off x="1054933" y="1595448"/>
            <a:ext cx="9737182" cy="3147039"/>
          </a:xfrm>
        </p:spPr>
        <p:txBody>
          <a:bodyPr>
            <a:normAutofit/>
          </a:bodyPr>
          <a:lstStyle/>
          <a:p>
            <a:r>
              <a:rPr lang="en-US" dirty="0">
                <a:solidFill>
                  <a:schemeClr val="bg1"/>
                </a:solidFill>
                <a:hlinkClick r:id="rId3">
                  <a:extLst>
                    <a:ext uri="{A12FA001-AC4F-418D-AE19-62706E023703}">
                      <ahyp:hlinkClr xmlns:ahyp="http://schemas.microsoft.com/office/drawing/2018/hyperlinkcolor" val="tx"/>
                    </a:ext>
                  </a:extLst>
                </a:hlinkClick>
              </a:rPr>
              <a:t>https://www.protectourelection.com/take-action-support-democracy</a:t>
            </a:r>
            <a:endParaRPr lang="en-US" dirty="0">
              <a:solidFill>
                <a:schemeClr val="bg1"/>
              </a:solidFill>
            </a:endParaRPr>
          </a:p>
          <a:p>
            <a:r>
              <a:rPr lang="en-US" dirty="0">
                <a:solidFill>
                  <a:schemeClr val="bg1"/>
                </a:solidFill>
                <a:hlinkClick r:id="rId4">
                  <a:extLst>
                    <a:ext uri="{A12FA001-AC4F-418D-AE19-62706E023703}">
                      <ahyp:hlinkClr xmlns:ahyp="http://schemas.microsoft.com/office/drawing/2018/hyperlinkcolor" val="tx"/>
                    </a:ext>
                  </a:extLst>
                </a:hlinkClick>
              </a:rPr>
              <a:t>https://www.protectourelection.com/research-team</a:t>
            </a:r>
            <a:endParaRPr lang="en-US" dirty="0">
              <a:solidFill>
                <a:schemeClr val="bg1"/>
              </a:solidFill>
            </a:endParaRPr>
          </a:p>
          <a:p>
            <a:r>
              <a:rPr lang="en-US" dirty="0">
                <a:solidFill>
                  <a:schemeClr val="bg1"/>
                </a:solidFill>
                <a:hlinkClick r:id="rId5">
                  <a:extLst>
                    <a:ext uri="{A12FA001-AC4F-418D-AE19-62706E023703}">
                      <ahyp:hlinkClr xmlns:ahyp="http://schemas.microsoft.com/office/drawing/2018/hyperlinkcolor" val="tx"/>
                    </a:ext>
                  </a:extLst>
                </a:hlinkClick>
              </a:rPr>
              <a:t>https://www.vopropros.com</a:t>
            </a:r>
            <a:endParaRPr lang="en-US" dirty="0">
              <a:solidFill>
                <a:schemeClr val="bg1"/>
              </a:solidFill>
            </a:endParaRPr>
          </a:p>
          <a:p>
            <a:r>
              <a:rPr lang="en-US" sz="2000" dirty="0">
                <a:solidFill>
                  <a:schemeClr val="bg1"/>
                </a:solidFill>
                <a:hlinkClick r:id="rId6">
                  <a:extLst>
                    <a:ext uri="{A12FA001-AC4F-418D-AE19-62706E023703}">
                      <ahyp:hlinkClr xmlns:ahyp="http://schemas.microsoft.com/office/drawing/2018/hyperlinkcolor" val="tx"/>
                    </a:ext>
                  </a:extLst>
                </a:hlinkClick>
              </a:rPr>
              <a:t>https://jointheunion.us/</a:t>
            </a:r>
            <a:endParaRPr lang="en-US" sz="2000" dirty="0">
              <a:solidFill>
                <a:schemeClr val="bg1"/>
              </a:solidFill>
            </a:endParaRPr>
          </a:p>
          <a:p>
            <a:r>
              <a:rPr lang="en-US" dirty="0">
                <a:solidFill>
                  <a:schemeClr val="bg1"/>
                </a:solidFill>
                <a:hlinkClick r:id="rId7">
                  <a:extLst>
                    <a:ext uri="{A12FA001-AC4F-418D-AE19-62706E023703}">
                      <ahyp:hlinkClr xmlns:ahyp="http://schemas.microsoft.com/office/drawing/2018/hyperlinkcolor" val="tx"/>
                    </a:ext>
                  </a:extLst>
                </a:hlinkClick>
              </a:rPr>
              <a:t>https://www.ncsl.org/research/elections-and-campaigns/election-administration-at-state-and-local-levels.aspx</a:t>
            </a:r>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1026" name="Picture 2" descr="Sunset on the Beach">
            <a:extLst>
              <a:ext uri="{FF2B5EF4-FFF2-40B4-BE49-F238E27FC236}">
                <a16:creationId xmlns:a16="http://schemas.microsoft.com/office/drawing/2014/main" id="{6F40D0F6-ACAA-8EAD-6F36-6F1C4714FFC1}"/>
              </a:ext>
            </a:extLst>
          </p:cNvPr>
          <p:cNvPicPr>
            <a:picLocks noChangeAspect="1" noChangeArrowheads="1"/>
          </p:cNvPicPr>
          <p:nvPr/>
        </p:nvPicPr>
        <p:blipFill>
          <a:blip r:embed="rId8">
            <a:alphaModFix/>
            <a:extLst>
              <a:ext uri="{28A0092B-C50C-407E-A947-70E740481C1C}">
                <a14:useLocalDpi xmlns:a14="http://schemas.microsoft.com/office/drawing/2010/main" val="0"/>
              </a:ext>
            </a:extLst>
          </a:blip>
          <a:srcRect/>
          <a:stretch>
            <a:fillRect/>
          </a:stretch>
        </p:blipFill>
        <p:spPr bwMode="auto">
          <a:xfrm>
            <a:off x="0" y="4484687"/>
            <a:ext cx="12192000" cy="2373313"/>
          </a:xfrm>
          <a:prstGeom prst="rect">
            <a:avLst/>
          </a:prstGeom>
          <a:gradFill flip="none" rotWithShape="1">
            <a:gsLst>
              <a:gs pos="0">
                <a:schemeClr val="tx1">
                  <a:alpha val="0"/>
                </a:schemeClr>
              </a:gs>
              <a:gs pos="28000">
                <a:schemeClr val="accent1">
                  <a:lumMod val="30000"/>
                  <a:lumOff val="70000"/>
                </a:schemeClr>
              </a:gs>
            </a:gsLst>
            <a:lin ang="5400000" scaled="1"/>
            <a:tileRect/>
          </a:gradFill>
          <a:ln>
            <a:noFill/>
          </a:ln>
        </p:spPr>
      </p:pic>
    </p:spTree>
    <p:extLst>
      <p:ext uri="{BB962C8B-B14F-4D97-AF65-F5344CB8AC3E}">
        <p14:creationId xmlns:p14="http://schemas.microsoft.com/office/powerpoint/2010/main" val="1081334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795D-32AF-4C34-9859-0907AEED34BA}"/>
              </a:ext>
            </a:extLst>
          </p:cNvPr>
          <p:cNvSpPr>
            <a:spLocks noGrp="1"/>
          </p:cNvSpPr>
          <p:nvPr>
            <p:ph type="title"/>
          </p:nvPr>
        </p:nvSpPr>
        <p:spPr/>
        <p:txBody>
          <a:bodyPr/>
          <a:lstStyle/>
          <a:p>
            <a:r>
              <a:rPr lang="en-US" dirty="0">
                <a:latin typeface="Poppins SemiBold" panose="00000700000000000000" pitchFamily="2" charset="0"/>
                <a:cs typeface="Poppins SemiBold" panose="00000700000000000000" pitchFamily="2" charset="0"/>
              </a:rPr>
              <a:t>Election Administration 101</a:t>
            </a:r>
          </a:p>
        </p:txBody>
      </p:sp>
      <p:sp>
        <p:nvSpPr>
          <p:cNvPr id="16" name="Text Placeholder 6">
            <a:extLst>
              <a:ext uri="{FF2B5EF4-FFF2-40B4-BE49-F238E27FC236}">
                <a16:creationId xmlns:a16="http://schemas.microsoft.com/office/drawing/2014/main" id="{0A1A7085-35E3-4B77-A10B-7FEE4D6F99EF}"/>
              </a:ext>
            </a:extLst>
          </p:cNvPr>
          <p:cNvSpPr txBox="1">
            <a:spLocks/>
          </p:cNvSpPr>
          <p:nvPr/>
        </p:nvSpPr>
        <p:spPr>
          <a:xfrm>
            <a:off x="644525" y="1385595"/>
            <a:ext cx="10060764" cy="5088162"/>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pPr marL="285750" indent="-285750">
              <a:buFont typeface="Arial" panose="020B0604020202020204" pitchFamily="34" charset="0"/>
              <a:buChar char="•"/>
            </a:pPr>
            <a:r>
              <a:rPr lang="en-US" sz="2000" dirty="0"/>
              <a:t>State-level oversight is different everywhere: </a:t>
            </a:r>
          </a:p>
          <a:p>
            <a:pPr marL="742950" lvl="1" indent="-285750">
              <a:buFont typeface="Arial" panose="020B0604020202020204" pitchFamily="34" charset="0"/>
              <a:buChar char="•"/>
            </a:pPr>
            <a:r>
              <a:rPr lang="en-US" sz="1800" dirty="0"/>
              <a:t>26 states have an elected official with authority over elections</a:t>
            </a:r>
          </a:p>
          <a:p>
            <a:pPr marL="742950" lvl="1" indent="-285750">
              <a:buFont typeface="Arial" panose="020B0604020202020204" pitchFamily="34" charset="0"/>
              <a:buChar char="•"/>
            </a:pPr>
            <a:r>
              <a:rPr lang="en-US" sz="1800" dirty="0"/>
              <a:t>24 states have an appointed official or board with authority over elections</a:t>
            </a:r>
          </a:p>
          <a:p>
            <a:pPr marL="285750" indent="-285750">
              <a:buFont typeface="Arial" panose="020B0604020202020204" pitchFamily="34" charset="0"/>
              <a:buChar char="•"/>
            </a:pPr>
            <a:r>
              <a:rPr lang="en-US" sz="2000" dirty="0"/>
              <a:t>Local-level oversight is different everywhere: </a:t>
            </a:r>
          </a:p>
          <a:p>
            <a:pPr marL="742950" lvl="1" indent="-285750">
              <a:buFont typeface="Arial" panose="020B0604020202020204" pitchFamily="34" charset="0"/>
              <a:buChar char="•"/>
            </a:pPr>
            <a:r>
              <a:rPr lang="en-US" sz="1800" dirty="0"/>
              <a:t>Some states have relatively streamlined hierarchies, with a single public official in charge of election administration at the county-level</a:t>
            </a:r>
          </a:p>
          <a:p>
            <a:pPr marL="742950" lvl="1" indent="-285750">
              <a:buFont typeface="Arial" panose="020B0604020202020204" pitchFamily="34" charset="0"/>
              <a:buChar char="•"/>
            </a:pPr>
            <a:r>
              <a:rPr lang="en-US" sz="1800" dirty="0"/>
              <a:t>Other states have messier org charts, with one or more county-level boards overseeing an appointed/hired administrative officer</a:t>
            </a:r>
          </a:p>
          <a:p>
            <a:pPr marL="742950" lvl="1" indent="-285750">
              <a:buFont typeface="Arial" panose="020B0604020202020204" pitchFamily="34" charset="0"/>
              <a:buChar char="•"/>
            </a:pPr>
            <a:r>
              <a:rPr lang="en-US" sz="1800" dirty="0"/>
              <a:t>And some states do all of this at the local/municipal level </a:t>
            </a:r>
            <a:endParaRPr lang="en-US" sz="2000" dirty="0"/>
          </a:p>
          <a:p>
            <a:pPr marL="285750" indent="-285750">
              <a:buFont typeface="Arial" panose="020B0604020202020204" pitchFamily="34" charset="0"/>
              <a:buChar char="•"/>
            </a:pPr>
            <a:r>
              <a:rPr lang="en-US" sz="2000" b="1" dirty="0"/>
              <a:t>Poll workers </a:t>
            </a:r>
            <a:r>
              <a:rPr lang="en-US" sz="2000" dirty="0"/>
              <a:t>are generally temporary paid employees who are trained and approved to conduct elections at the precinct level </a:t>
            </a:r>
          </a:p>
          <a:p>
            <a:pPr marL="285750" indent="-285750">
              <a:buFont typeface="Arial" panose="020B0604020202020204" pitchFamily="34" charset="0"/>
              <a:buChar char="•"/>
            </a:pPr>
            <a:r>
              <a:rPr lang="en-US" sz="2000" b="1" dirty="0"/>
              <a:t>Poll observers/watchers</a:t>
            </a:r>
            <a:r>
              <a:rPr lang="en-US" sz="2000" dirty="0"/>
              <a:t> are typically partisan appointees who are allowed inside the polling place to observe the process</a:t>
            </a:r>
            <a:br>
              <a:rPr lang="en-US" sz="1800" dirty="0"/>
            </a:br>
            <a:br>
              <a:rPr lang="en-US" sz="1800" dirty="0"/>
            </a:br>
            <a:endParaRPr lang="en-US" sz="1800" dirty="0"/>
          </a:p>
        </p:txBody>
      </p:sp>
    </p:spTree>
    <p:extLst>
      <p:ext uri="{BB962C8B-B14F-4D97-AF65-F5344CB8AC3E}">
        <p14:creationId xmlns:p14="http://schemas.microsoft.com/office/powerpoint/2010/main" val="3347972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795D-32AF-4C34-9859-0907AEED34BA}"/>
              </a:ext>
            </a:extLst>
          </p:cNvPr>
          <p:cNvSpPr>
            <a:spLocks noGrp="1"/>
          </p:cNvSpPr>
          <p:nvPr>
            <p:ph type="title"/>
          </p:nvPr>
        </p:nvSpPr>
        <p:spPr/>
        <p:txBody>
          <a:bodyPr/>
          <a:lstStyle/>
          <a:p>
            <a:r>
              <a:rPr lang="en-US" dirty="0">
                <a:latin typeface="Poppins SemiBold" panose="00000700000000000000" pitchFamily="2" charset="0"/>
                <a:cs typeface="Poppins SemiBold" panose="00000700000000000000" pitchFamily="2" charset="0"/>
              </a:rPr>
              <a:t>Protect Our Election – Our Mission</a:t>
            </a:r>
          </a:p>
        </p:txBody>
      </p:sp>
      <p:sp>
        <p:nvSpPr>
          <p:cNvPr id="16" name="Text Placeholder 6">
            <a:extLst>
              <a:ext uri="{FF2B5EF4-FFF2-40B4-BE49-F238E27FC236}">
                <a16:creationId xmlns:a16="http://schemas.microsoft.com/office/drawing/2014/main" id="{0A1A7085-35E3-4B77-A10B-7FEE4D6F99EF}"/>
              </a:ext>
            </a:extLst>
          </p:cNvPr>
          <p:cNvSpPr txBox="1">
            <a:spLocks/>
          </p:cNvSpPr>
          <p:nvPr/>
        </p:nvSpPr>
        <p:spPr>
          <a:xfrm>
            <a:off x="1140635" y="1648242"/>
            <a:ext cx="9542012" cy="437317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pPr marL="285750" indent="-285750">
              <a:buFont typeface="Arial" panose="020B0604020202020204" pitchFamily="34" charset="0"/>
              <a:buChar char="•"/>
            </a:pPr>
            <a:r>
              <a:rPr lang="en-US" sz="2000" dirty="0"/>
              <a:t>Launched in 2020 with a specific focus on our democracy’s most overlooked and under-supported resource: local election officials</a:t>
            </a:r>
          </a:p>
          <a:p>
            <a:pPr marL="285750" indent="-285750">
              <a:buFont typeface="Arial" panose="020B0604020202020204" pitchFamily="34" charset="0"/>
              <a:buChar char="•"/>
            </a:pPr>
            <a:r>
              <a:rPr lang="en-US" sz="2000" dirty="0"/>
              <a:t>In the leadup to and aftermath of the 2020 General Election, we connected voters with their local officials to build positive relationships </a:t>
            </a:r>
          </a:p>
          <a:p>
            <a:pPr marL="285750" indent="-285750">
              <a:buFont typeface="Arial" panose="020B0604020202020204" pitchFamily="34" charset="0"/>
              <a:buChar char="•"/>
            </a:pPr>
            <a:r>
              <a:rPr lang="en-US" sz="2000" dirty="0"/>
              <a:t>We have evolved along two parallel paths: </a:t>
            </a:r>
          </a:p>
          <a:p>
            <a:pPr marL="742950" lvl="1" indent="-285750">
              <a:buFont typeface="Arial" panose="020B0604020202020204" pitchFamily="34" charset="0"/>
              <a:buChar char="•"/>
            </a:pPr>
            <a:r>
              <a:rPr lang="en-US" sz="1800" dirty="0"/>
              <a:t>Supporting the election officials who do their job the right way by providing digital tools and resources</a:t>
            </a:r>
          </a:p>
          <a:p>
            <a:pPr marL="742950" lvl="1" indent="-285750">
              <a:buFont typeface="Arial" panose="020B0604020202020204" pitchFamily="34" charset="0"/>
              <a:buChar char="•"/>
            </a:pPr>
            <a:r>
              <a:rPr lang="en-US" sz="1800" dirty="0"/>
              <a:t>Assessing the risk posed by “election infiltrators” who seek to introduce bias, ignorance, chaos, and anti-democratic sentiment to our electoral process</a:t>
            </a:r>
          </a:p>
          <a:p>
            <a:pPr marL="285750" indent="-285750">
              <a:buFont typeface="Arial" panose="020B0604020202020204" pitchFamily="34" charset="0"/>
              <a:buChar char="•"/>
            </a:pPr>
            <a:r>
              <a:rPr lang="en-US" sz="2000" dirty="0"/>
              <a:t>We have established national partnerships with groups like Choose Democracy, The Union, The Carter Center, Protect Democracy, the Global Disinformation Index, and the Election Reformers Network</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24990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795D-32AF-4C34-9859-0907AEED34BA}"/>
              </a:ext>
            </a:extLst>
          </p:cNvPr>
          <p:cNvSpPr>
            <a:spLocks noGrp="1"/>
          </p:cNvSpPr>
          <p:nvPr>
            <p:ph type="title"/>
          </p:nvPr>
        </p:nvSpPr>
        <p:spPr/>
        <p:txBody>
          <a:bodyPr/>
          <a:lstStyle/>
          <a:p>
            <a:r>
              <a:rPr lang="en-US" dirty="0">
                <a:latin typeface="Poppins SemiBold" panose="00000700000000000000" pitchFamily="2" charset="0"/>
                <a:cs typeface="Poppins SemiBold" panose="00000700000000000000" pitchFamily="2" charset="0"/>
              </a:rPr>
              <a:t>The Threats To Democracy </a:t>
            </a:r>
          </a:p>
        </p:txBody>
      </p:sp>
      <p:pic>
        <p:nvPicPr>
          <p:cNvPr id="7" name="Picture 6">
            <a:extLst>
              <a:ext uri="{FF2B5EF4-FFF2-40B4-BE49-F238E27FC236}">
                <a16:creationId xmlns:a16="http://schemas.microsoft.com/office/drawing/2014/main" id="{55A95FF4-0685-7FC3-8426-0FB30B3AC996}"/>
              </a:ext>
            </a:extLst>
          </p:cNvPr>
          <p:cNvPicPr>
            <a:picLocks noChangeAspect="1"/>
          </p:cNvPicPr>
          <p:nvPr/>
        </p:nvPicPr>
        <p:blipFill>
          <a:blip r:embed="rId2"/>
          <a:stretch>
            <a:fillRect/>
          </a:stretch>
        </p:blipFill>
        <p:spPr>
          <a:xfrm>
            <a:off x="739302" y="1456501"/>
            <a:ext cx="7791855" cy="2753513"/>
          </a:xfrm>
          <a:prstGeom prst="rect">
            <a:avLst/>
          </a:prstGeom>
        </p:spPr>
      </p:pic>
      <p:pic>
        <p:nvPicPr>
          <p:cNvPr id="4" name="Picture 3">
            <a:extLst>
              <a:ext uri="{FF2B5EF4-FFF2-40B4-BE49-F238E27FC236}">
                <a16:creationId xmlns:a16="http://schemas.microsoft.com/office/drawing/2014/main" id="{963FB84F-C77F-329C-069F-DC45189F6315}"/>
              </a:ext>
            </a:extLst>
          </p:cNvPr>
          <p:cNvPicPr>
            <a:picLocks noChangeAspect="1"/>
          </p:cNvPicPr>
          <p:nvPr/>
        </p:nvPicPr>
        <p:blipFill>
          <a:blip r:embed="rId3"/>
          <a:stretch>
            <a:fillRect/>
          </a:stretch>
        </p:blipFill>
        <p:spPr>
          <a:xfrm>
            <a:off x="7974581" y="2619567"/>
            <a:ext cx="3679156" cy="3361170"/>
          </a:xfrm>
          <a:prstGeom prst="rect">
            <a:avLst/>
          </a:prstGeom>
        </p:spPr>
      </p:pic>
      <p:pic>
        <p:nvPicPr>
          <p:cNvPr id="9" name="Picture 8">
            <a:extLst>
              <a:ext uri="{FF2B5EF4-FFF2-40B4-BE49-F238E27FC236}">
                <a16:creationId xmlns:a16="http://schemas.microsoft.com/office/drawing/2014/main" id="{3EE43444-29ED-6086-4C8C-36306EDE718E}"/>
              </a:ext>
            </a:extLst>
          </p:cNvPr>
          <p:cNvPicPr>
            <a:picLocks noChangeAspect="1"/>
          </p:cNvPicPr>
          <p:nvPr/>
        </p:nvPicPr>
        <p:blipFill>
          <a:blip r:embed="rId4"/>
          <a:stretch>
            <a:fillRect/>
          </a:stretch>
        </p:blipFill>
        <p:spPr>
          <a:xfrm>
            <a:off x="1902440" y="3990328"/>
            <a:ext cx="5636496" cy="2446937"/>
          </a:xfrm>
          <a:prstGeom prst="rect">
            <a:avLst/>
          </a:prstGeom>
        </p:spPr>
      </p:pic>
    </p:spTree>
    <p:extLst>
      <p:ext uri="{BB962C8B-B14F-4D97-AF65-F5344CB8AC3E}">
        <p14:creationId xmlns:p14="http://schemas.microsoft.com/office/powerpoint/2010/main" val="3093505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795D-32AF-4C34-9859-0907AEED34BA}"/>
              </a:ext>
            </a:extLst>
          </p:cNvPr>
          <p:cNvSpPr>
            <a:spLocks noGrp="1"/>
          </p:cNvSpPr>
          <p:nvPr>
            <p:ph type="title"/>
          </p:nvPr>
        </p:nvSpPr>
        <p:spPr/>
        <p:txBody>
          <a:bodyPr/>
          <a:lstStyle/>
          <a:p>
            <a:r>
              <a:rPr lang="en-US" dirty="0">
                <a:latin typeface="Poppins SemiBold" panose="00000700000000000000" pitchFamily="2" charset="0"/>
                <a:cs typeface="Poppins SemiBold" panose="00000700000000000000" pitchFamily="2" charset="0"/>
              </a:rPr>
              <a:t>The Threats To Democracy </a:t>
            </a:r>
          </a:p>
        </p:txBody>
      </p:sp>
      <p:pic>
        <p:nvPicPr>
          <p:cNvPr id="5" name="Picture 4">
            <a:extLst>
              <a:ext uri="{FF2B5EF4-FFF2-40B4-BE49-F238E27FC236}">
                <a16:creationId xmlns:a16="http://schemas.microsoft.com/office/drawing/2014/main" id="{109B0E91-8AF0-E371-069D-3C1D2D4968EE}"/>
              </a:ext>
            </a:extLst>
          </p:cNvPr>
          <p:cNvPicPr>
            <a:picLocks noChangeAspect="1"/>
          </p:cNvPicPr>
          <p:nvPr/>
        </p:nvPicPr>
        <p:blipFill>
          <a:blip r:embed="rId2"/>
          <a:stretch>
            <a:fillRect/>
          </a:stretch>
        </p:blipFill>
        <p:spPr>
          <a:xfrm>
            <a:off x="807163" y="3949181"/>
            <a:ext cx="4406703" cy="1113936"/>
          </a:xfrm>
          <a:prstGeom prst="rect">
            <a:avLst/>
          </a:prstGeom>
        </p:spPr>
      </p:pic>
      <p:pic>
        <p:nvPicPr>
          <p:cNvPr id="8" name="Picture 7">
            <a:extLst>
              <a:ext uri="{FF2B5EF4-FFF2-40B4-BE49-F238E27FC236}">
                <a16:creationId xmlns:a16="http://schemas.microsoft.com/office/drawing/2014/main" id="{ABB9C2B2-34FC-B743-3451-CD7D87A1B646}"/>
              </a:ext>
            </a:extLst>
          </p:cNvPr>
          <p:cNvPicPr>
            <a:picLocks noChangeAspect="1"/>
          </p:cNvPicPr>
          <p:nvPr/>
        </p:nvPicPr>
        <p:blipFill>
          <a:blip r:embed="rId3"/>
          <a:stretch>
            <a:fillRect/>
          </a:stretch>
        </p:blipFill>
        <p:spPr>
          <a:xfrm>
            <a:off x="807163" y="1624840"/>
            <a:ext cx="4406703" cy="1283980"/>
          </a:xfrm>
          <a:prstGeom prst="rect">
            <a:avLst/>
          </a:prstGeom>
        </p:spPr>
      </p:pic>
      <p:pic>
        <p:nvPicPr>
          <p:cNvPr id="11" name="Picture 10">
            <a:extLst>
              <a:ext uri="{FF2B5EF4-FFF2-40B4-BE49-F238E27FC236}">
                <a16:creationId xmlns:a16="http://schemas.microsoft.com/office/drawing/2014/main" id="{6D6FF64A-C8A8-9092-78C1-B2DBB130BB95}"/>
              </a:ext>
            </a:extLst>
          </p:cNvPr>
          <p:cNvPicPr>
            <a:picLocks noChangeAspect="1"/>
          </p:cNvPicPr>
          <p:nvPr/>
        </p:nvPicPr>
        <p:blipFill>
          <a:blip r:embed="rId4"/>
          <a:stretch>
            <a:fillRect/>
          </a:stretch>
        </p:blipFill>
        <p:spPr>
          <a:xfrm>
            <a:off x="5389787" y="1853248"/>
            <a:ext cx="6022218" cy="1765442"/>
          </a:xfrm>
          <a:prstGeom prst="rect">
            <a:avLst/>
          </a:prstGeom>
        </p:spPr>
      </p:pic>
      <p:pic>
        <p:nvPicPr>
          <p:cNvPr id="13" name="Picture 12">
            <a:extLst>
              <a:ext uri="{FF2B5EF4-FFF2-40B4-BE49-F238E27FC236}">
                <a16:creationId xmlns:a16="http://schemas.microsoft.com/office/drawing/2014/main" id="{46D9E9BB-6F74-CDE0-BB2C-D505645CBA62}"/>
              </a:ext>
            </a:extLst>
          </p:cNvPr>
          <p:cNvPicPr>
            <a:picLocks noChangeAspect="1"/>
          </p:cNvPicPr>
          <p:nvPr/>
        </p:nvPicPr>
        <p:blipFill>
          <a:blip r:embed="rId5"/>
          <a:stretch>
            <a:fillRect/>
          </a:stretch>
        </p:blipFill>
        <p:spPr>
          <a:xfrm>
            <a:off x="5389787" y="4244325"/>
            <a:ext cx="5995050" cy="2160957"/>
          </a:xfrm>
          <a:prstGeom prst="rect">
            <a:avLst/>
          </a:prstGeom>
        </p:spPr>
      </p:pic>
    </p:spTree>
    <p:extLst>
      <p:ext uri="{BB962C8B-B14F-4D97-AF65-F5344CB8AC3E}">
        <p14:creationId xmlns:p14="http://schemas.microsoft.com/office/powerpoint/2010/main" val="1712254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795D-32AF-4C34-9859-0907AEED34BA}"/>
              </a:ext>
            </a:extLst>
          </p:cNvPr>
          <p:cNvSpPr>
            <a:spLocks noGrp="1"/>
          </p:cNvSpPr>
          <p:nvPr>
            <p:ph type="title"/>
          </p:nvPr>
        </p:nvSpPr>
        <p:spPr/>
        <p:txBody>
          <a:bodyPr/>
          <a:lstStyle/>
          <a:p>
            <a:r>
              <a:rPr lang="en-US">
                <a:latin typeface="Poppins SemiBold" panose="00000700000000000000" pitchFamily="2" charset="0"/>
                <a:cs typeface="Poppins SemiBold" panose="00000700000000000000" pitchFamily="2" charset="0"/>
              </a:rPr>
              <a:t>The Threats To Democracy </a:t>
            </a:r>
            <a:endParaRPr lang="en-US" dirty="0">
              <a:latin typeface="Poppins SemiBold" panose="00000700000000000000" pitchFamily="2" charset="0"/>
              <a:cs typeface="Poppins SemiBold" panose="00000700000000000000" pitchFamily="2" charset="0"/>
            </a:endParaRPr>
          </a:p>
        </p:txBody>
      </p:sp>
      <p:pic>
        <p:nvPicPr>
          <p:cNvPr id="4" name="Picture 3">
            <a:extLst>
              <a:ext uri="{FF2B5EF4-FFF2-40B4-BE49-F238E27FC236}">
                <a16:creationId xmlns:a16="http://schemas.microsoft.com/office/drawing/2014/main" id="{B80CFE4E-73B0-D0A4-DFD0-9E390F27F4D3}"/>
              </a:ext>
            </a:extLst>
          </p:cNvPr>
          <p:cNvPicPr>
            <a:picLocks noChangeAspect="1"/>
          </p:cNvPicPr>
          <p:nvPr/>
        </p:nvPicPr>
        <p:blipFill>
          <a:blip r:embed="rId2"/>
          <a:stretch>
            <a:fillRect/>
          </a:stretch>
        </p:blipFill>
        <p:spPr>
          <a:xfrm>
            <a:off x="2590307" y="2097963"/>
            <a:ext cx="6748738" cy="4234742"/>
          </a:xfrm>
          <a:prstGeom prst="rect">
            <a:avLst/>
          </a:prstGeom>
        </p:spPr>
      </p:pic>
      <p:sp>
        <p:nvSpPr>
          <p:cNvPr id="10" name="Text Placeholder 6">
            <a:extLst>
              <a:ext uri="{FF2B5EF4-FFF2-40B4-BE49-F238E27FC236}">
                <a16:creationId xmlns:a16="http://schemas.microsoft.com/office/drawing/2014/main" id="{865DC96E-F97A-AE5F-5DD5-4A46C360970B}"/>
              </a:ext>
            </a:extLst>
          </p:cNvPr>
          <p:cNvSpPr txBox="1">
            <a:spLocks/>
          </p:cNvSpPr>
          <p:nvPr/>
        </p:nvSpPr>
        <p:spPr>
          <a:xfrm>
            <a:off x="646112" y="1439096"/>
            <a:ext cx="10774160" cy="48936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r>
              <a:rPr lang="en-US" sz="1800" dirty="0"/>
              <a:t>Example: 35 of PA’s 67 counties have had turnover in the role of election director since 2021</a:t>
            </a:r>
          </a:p>
        </p:txBody>
      </p:sp>
    </p:spTree>
    <p:extLst>
      <p:ext uri="{BB962C8B-B14F-4D97-AF65-F5344CB8AC3E}">
        <p14:creationId xmlns:p14="http://schemas.microsoft.com/office/powerpoint/2010/main" val="1449609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795D-32AF-4C34-9859-0907AEED34BA}"/>
              </a:ext>
            </a:extLst>
          </p:cNvPr>
          <p:cNvSpPr>
            <a:spLocks noGrp="1"/>
          </p:cNvSpPr>
          <p:nvPr>
            <p:ph type="title"/>
          </p:nvPr>
        </p:nvSpPr>
        <p:spPr/>
        <p:txBody>
          <a:bodyPr/>
          <a:lstStyle/>
          <a:p>
            <a:r>
              <a:rPr lang="en-US" dirty="0">
                <a:latin typeface="Poppins SemiBold" panose="00000700000000000000" pitchFamily="2" charset="0"/>
                <a:cs typeface="Poppins SemiBold" panose="00000700000000000000" pitchFamily="2" charset="0"/>
              </a:rPr>
              <a:t>Protect Our Election – Our Intel </a:t>
            </a:r>
          </a:p>
        </p:txBody>
      </p:sp>
      <p:sp>
        <p:nvSpPr>
          <p:cNvPr id="16" name="Text Placeholder 6">
            <a:extLst>
              <a:ext uri="{FF2B5EF4-FFF2-40B4-BE49-F238E27FC236}">
                <a16:creationId xmlns:a16="http://schemas.microsoft.com/office/drawing/2014/main" id="{0A1A7085-35E3-4B77-A10B-7FEE4D6F99EF}"/>
              </a:ext>
            </a:extLst>
          </p:cNvPr>
          <p:cNvSpPr txBox="1">
            <a:spLocks/>
          </p:cNvSpPr>
          <p:nvPr/>
        </p:nvSpPr>
        <p:spPr>
          <a:xfrm>
            <a:off x="646111" y="1439097"/>
            <a:ext cx="6437211" cy="248115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pPr marL="285750" indent="-285750">
              <a:buFont typeface="Arial" panose="020B0604020202020204" pitchFamily="34" charset="0"/>
              <a:buChar char="•"/>
            </a:pPr>
            <a:r>
              <a:rPr lang="en-US" sz="1800" dirty="0"/>
              <a:t>Thanks to our dedicated volunteers, Protect Our Election has been able to assemble a uniquely detailed look at the people who are in a position to impact election administration </a:t>
            </a:r>
          </a:p>
          <a:p>
            <a:pPr marL="285750" indent="-285750">
              <a:buFont typeface="Arial" panose="020B0604020202020204" pitchFamily="34" charset="0"/>
              <a:buChar char="•"/>
            </a:pPr>
            <a:r>
              <a:rPr lang="en-US" sz="1800" dirty="0"/>
              <a:t>We’ve spent months combing through public records, media coverage, and social media posts to identify potential trouble spots at the local levels</a:t>
            </a:r>
          </a:p>
        </p:txBody>
      </p:sp>
      <p:pic>
        <p:nvPicPr>
          <p:cNvPr id="10" name="Picture 9">
            <a:extLst>
              <a:ext uri="{FF2B5EF4-FFF2-40B4-BE49-F238E27FC236}">
                <a16:creationId xmlns:a16="http://schemas.microsoft.com/office/drawing/2014/main" id="{5413D5FF-A086-4AAE-AF4F-5D38875AE221}"/>
              </a:ext>
            </a:extLst>
          </p:cNvPr>
          <p:cNvPicPr>
            <a:picLocks noChangeAspect="1"/>
          </p:cNvPicPr>
          <p:nvPr/>
        </p:nvPicPr>
        <p:blipFill>
          <a:blip r:embed="rId2"/>
          <a:stretch>
            <a:fillRect/>
          </a:stretch>
        </p:blipFill>
        <p:spPr>
          <a:xfrm>
            <a:off x="1047429" y="3920247"/>
            <a:ext cx="3038190" cy="1874818"/>
          </a:xfrm>
          <a:prstGeom prst="rect">
            <a:avLst/>
          </a:prstGeom>
        </p:spPr>
      </p:pic>
      <p:sp>
        <p:nvSpPr>
          <p:cNvPr id="12" name="Text Placeholder 6">
            <a:extLst>
              <a:ext uri="{FF2B5EF4-FFF2-40B4-BE49-F238E27FC236}">
                <a16:creationId xmlns:a16="http://schemas.microsoft.com/office/drawing/2014/main" id="{1C99DC7C-C3A0-4330-BE05-F41183C647A0}"/>
              </a:ext>
            </a:extLst>
          </p:cNvPr>
          <p:cNvSpPr txBox="1">
            <a:spLocks/>
          </p:cNvSpPr>
          <p:nvPr/>
        </p:nvSpPr>
        <p:spPr>
          <a:xfrm>
            <a:off x="4279428" y="3895247"/>
            <a:ext cx="5874881" cy="189981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pPr marL="285750" indent="-285750">
              <a:buFont typeface="Arial" panose="020B0604020202020204" pitchFamily="34" charset="0"/>
              <a:buChar char="•"/>
            </a:pPr>
            <a:r>
              <a:rPr lang="en-US" sz="1800" dirty="0"/>
              <a:t>We are now updating our findings to reflect the results of the 2023 election cycle and to help grassroots organizations prioritize counties, towns, and precincts next year and beyond</a:t>
            </a:r>
          </a:p>
          <a:p>
            <a:pPr marL="285750" indent="-285750">
              <a:buFont typeface="Arial" panose="020B0604020202020204" pitchFamily="34" charset="0"/>
              <a:buChar char="•"/>
            </a:pPr>
            <a:r>
              <a:rPr lang="en-US" sz="1800" dirty="0"/>
              <a:t>Do you enjoy Internet research? We need your help! </a:t>
            </a:r>
          </a:p>
        </p:txBody>
      </p:sp>
      <p:pic>
        <p:nvPicPr>
          <p:cNvPr id="4098" name="Picture 2" descr="GPS navigator map with red pins locations 1265738 Vector Art at Vecteezy">
            <a:extLst>
              <a:ext uri="{FF2B5EF4-FFF2-40B4-BE49-F238E27FC236}">
                <a16:creationId xmlns:a16="http://schemas.microsoft.com/office/drawing/2014/main" id="{4027AF78-2A30-6EBC-4503-E8BCFAE99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1459" y="1516603"/>
            <a:ext cx="2806903" cy="1867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23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795D-32AF-4C34-9859-0907AEED34BA}"/>
              </a:ext>
            </a:extLst>
          </p:cNvPr>
          <p:cNvSpPr>
            <a:spLocks noGrp="1"/>
          </p:cNvSpPr>
          <p:nvPr>
            <p:ph type="title"/>
          </p:nvPr>
        </p:nvSpPr>
        <p:spPr/>
        <p:txBody>
          <a:bodyPr/>
          <a:lstStyle/>
          <a:p>
            <a:r>
              <a:rPr lang="en-US" dirty="0">
                <a:latin typeface="Poppins SemiBold" panose="00000700000000000000" pitchFamily="2" charset="0"/>
                <a:cs typeface="Poppins SemiBold" panose="00000700000000000000" pitchFamily="2" charset="0"/>
              </a:rPr>
              <a:t>Pro Bono Services</a:t>
            </a:r>
          </a:p>
        </p:txBody>
      </p:sp>
      <p:sp>
        <p:nvSpPr>
          <p:cNvPr id="16" name="Text Placeholder 6">
            <a:extLst>
              <a:ext uri="{FF2B5EF4-FFF2-40B4-BE49-F238E27FC236}">
                <a16:creationId xmlns:a16="http://schemas.microsoft.com/office/drawing/2014/main" id="{0A1A7085-35E3-4B77-A10B-7FEE4D6F99EF}"/>
              </a:ext>
            </a:extLst>
          </p:cNvPr>
          <p:cNvSpPr txBox="1">
            <a:spLocks/>
          </p:cNvSpPr>
          <p:nvPr/>
        </p:nvSpPr>
        <p:spPr>
          <a:xfrm>
            <a:off x="646112" y="1439096"/>
            <a:ext cx="5331536" cy="48936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r>
              <a:rPr lang="en-US" sz="1800" dirty="0"/>
              <a:t>Our ‘We Are Democracy’ campaign helps fill a significant resource gap by offering three free digital services to election offices: </a:t>
            </a:r>
            <a:br>
              <a:rPr lang="en-US" sz="1800" dirty="0"/>
            </a:br>
            <a:endParaRPr lang="en-US" sz="1800" dirty="0"/>
          </a:p>
          <a:p>
            <a:pPr marL="285750" indent="-285750">
              <a:buFont typeface="Arial" panose="020B0604020202020204" pitchFamily="34" charset="0"/>
              <a:buChar char="•"/>
            </a:pPr>
            <a:r>
              <a:rPr lang="en-US" sz="1800" b="1" u="sng" dirty="0"/>
              <a:t>Social media listening report</a:t>
            </a:r>
            <a:r>
              <a:rPr lang="en-US" sz="1800" dirty="0"/>
              <a:t>: a weekly or bi-weekly briefing on topics and trends relevant to election administration</a:t>
            </a:r>
          </a:p>
          <a:p>
            <a:pPr marL="285750" indent="-285750">
              <a:buFont typeface="Arial" panose="020B0604020202020204" pitchFamily="34" charset="0"/>
              <a:buChar char="•"/>
            </a:pPr>
            <a:r>
              <a:rPr lang="en-US" sz="1800" b="1" u="sng" dirty="0"/>
              <a:t>Real-world threat assessment</a:t>
            </a:r>
            <a:r>
              <a:rPr lang="en-US" sz="1800" dirty="0"/>
              <a:t>: a sobering look at where online chatter may morph into real world protests, intimidation, and/or violence</a:t>
            </a:r>
          </a:p>
          <a:p>
            <a:pPr marL="285750" indent="-285750">
              <a:buFont typeface="Arial" panose="020B0604020202020204" pitchFamily="34" charset="0"/>
              <a:buChar char="•"/>
            </a:pPr>
            <a:r>
              <a:rPr lang="en-US" sz="1800" b="1" u="sng" dirty="0"/>
              <a:t>Personal data protection</a:t>
            </a:r>
            <a:r>
              <a:rPr lang="en-US" sz="1800" dirty="0"/>
              <a:t>: a program designed to remove items like home addresses and personal phone numbers from public data broker sites</a:t>
            </a:r>
          </a:p>
        </p:txBody>
      </p:sp>
      <p:pic>
        <p:nvPicPr>
          <p:cNvPr id="3" name="Picture 2">
            <a:extLst>
              <a:ext uri="{FF2B5EF4-FFF2-40B4-BE49-F238E27FC236}">
                <a16:creationId xmlns:a16="http://schemas.microsoft.com/office/drawing/2014/main" id="{B3B60162-BD45-245E-FA32-4B6E498A6AE3}"/>
              </a:ext>
            </a:extLst>
          </p:cNvPr>
          <p:cNvPicPr>
            <a:picLocks noChangeAspect="1"/>
          </p:cNvPicPr>
          <p:nvPr/>
        </p:nvPicPr>
        <p:blipFill>
          <a:blip r:embed="rId2"/>
          <a:stretch>
            <a:fillRect/>
          </a:stretch>
        </p:blipFill>
        <p:spPr>
          <a:xfrm>
            <a:off x="6397520" y="1555830"/>
            <a:ext cx="4352258" cy="4095572"/>
          </a:xfrm>
          <a:prstGeom prst="rect">
            <a:avLst/>
          </a:prstGeom>
        </p:spPr>
      </p:pic>
    </p:spTree>
    <p:extLst>
      <p:ext uri="{BB962C8B-B14F-4D97-AF65-F5344CB8AC3E}">
        <p14:creationId xmlns:p14="http://schemas.microsoft.com/office/powerpoint/2010/main" val="3542769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795D-32AF-4C34-9859-0907AEED34BA}"/>
              </a:ext>
            </a:extLst>
          </p:cNvPr>
          <p:cNvSpPr>
            <a:spLocks noGrp="1"/>
          </p:cNvSpPr>
          <p:nvPr>
            <p:ph type="title"/>
          </p:nvPr>
        </p:nvSpPr>
        <p:spPr/>
        <p:txBody>
          <a:bodyPr/>
          <a:lstStyle/>
          <a:p>
            <a:r>
              <a:rPr lang="en-US" dirty="0">
                <a:latin typeface="Poppins SemiBold" panose="00000700000000000000" pitchFamily="2" charset="0"/>
                <a:cs typeface="Poppins SemiBold" panose="00000700000000000000" pitchFamily="2" charset="0"/>
              </a:rPr>
              <a:t>Protect Our Election – Take Action </a:t>
            </a:r>
          </a:p>
        </p:txBody>
      </p:sp>
      <p:sp>
        <p:nvSpPr>
          <p:cNvPr id="16" name="Text Placeholder 6">
            <a:extLst>
              <a:ext uri="{FF2B5EF4-FFF2-40B4-BE49-F238E27FC236}">
                <a16:creationId xmlns:a16="http://schemas.microsoft.com/office/drawing/2014/main" id="{0A1A7085-35E3-4B77-A10B-7FEE4D6F99EF}"/>
              </a:ext>
            </a:extLst>
          </p:cNvPr>
          <p:cNvSpPr txBox="1">
            <a:spLocks/>
          </p:cNvSpPr>
          <p:nvPr/>
        </p:nvSpPr>
        <p:spPr>
          <a:xfrm>
            <a:off x="646111" y="1439097"/>
            <a:ext cx="5929787" cy="248115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pPr marL="285750" indent="-285750">
              <a:buFont typeface="Arial" panose="020B0604020202020204" pitchFamily="34" charset="0"/>
              <a:buChar char="•"/>
            </a:pPr>
            <a:r>
              <a:rPr lang="en-US" sz="1800" dirty="0"/>
              <a:t>Sign up for PoE alerts (</a:t>
            </a:r>
            <a:r>
              <a:rPr lang="en-US" sz="1800" dirty="0">
                <a:hlinkClick r:id="rId2"/>
              </a:rPr>
              <a:t>link</a:t>
            </a:r>
            <a:r>
              <a:rPr lang="en-US" sz="1800" dirty="0"/>
              <a:t>) </a:t>
            </a:r>
          </a:p>
          <a:p>
            <a:pPr marL="285750" indent="-285750">
              <a:buFont typeface="Arial" panose="020B0604020202020204" pitchFamily="34" charset="0"/>
              <a:buChar char="•"/>
            </a:pPr>
            <a:r>
              <a:rPr lang="en-US" sz="1800" dirty="0"/>
              <a:t>Follow Protect Our Election (and other accounts </a:t>
            </a:r>
            <a:r>
              <a:rPr lang="en-US" sz="1800" dirty="0">
                <a:hlinkClick r:id="rId2"/>
              </a:rPr>
              <a:t>found here</a:t>
            </a:r>
            <a:r>
              <a:rPr lang="en-US" sz="1800" dirty="0"/>
              <a:t>) on social media and help us amplify the truth </a:t>
            </a:r>
          </a:p>
          <a:p>
            <a:pPr marL="285750" indent="-285750">
              <a:buFont typeface="Arial" panose="020B0604020202020204" pitchFamily="34" charset="0"/>
              <a:buChar char="•"/>
            </a:pPr>
            <a:r>
              <a:rPr lang="en-US" sz="1800" dirty="0"/>
              <a:t>Act as a conduit to your local party organizers and help pass along our research</a:t>
            </a:r>
          </a:p>
          <a:p>
            <a:pPr marL="285750" indent="-285750">
              <a:buFont typeface="Arial" panose="020B0604020202020204" pitchFamily="34" charset="0"/>
              <a:buChar char="•"/>
            </a:pPr>
            <a:r>
              <a:rPr lang="en-US" sz="1800" dirty="0"/>
              <a:t>Attend county or town election board meetings</a:t>
            </a:r>
          </a:p>
          <a:p>
            <a:pPr marL="285750" indent="-285750">
              <a:buFont typeface="Arial" panose="020B0604020202020204" pitchFamily="34" charset="0"/>
              <a:buChar char="•"/>
            </a:pPr>
            <a:endParaRPr lang="en-US" sz="1800" dirty="0"/>
          </a:p>
        </p:txBody>
      </p:sp>
      <p:sp>
        <p:nvSpPr>
          <p:cNvPr id="12" name="Text Placeholder 6">
            <a:extLst>
              <a:ext uri="{FF2B5EF4-FFF2-40B4-BE49-F238E27FC236}">
                <a16:creationId xmlns:a16="http://schemas.microsoft.com/office/drawing/2014/main" id="{1C99DC7C-C3A0-4330-BE05-F41183C647A0}"/>
              </a:ext>
            </a:extLst>
          </p:cNvPr>
          <p:cNvSpPr txBox="1">
            <a:spLocks/>
          </p:cNvSpPr>
          <p:nvPr/>
        </p:nvSpPr>
        <p:spPr>
          <a:xfrm>
            <a:off x="4846361" y="4022006"/>
            <a:ext cx="5874881" cy="2373549"/>
          </a:xfrm>
          <a:prstGeom prst="rect">
            <a:avLst/>
          </a:prstGeom>
        </p:spPr>
        <p:txBody>
          <a:bodyPr vert="horz" lIns="91440" tIns="45720" rIns="91440" bIns="45720" rtlCol="0" anchor="t">
            <a:normAutofit lnSpcReduction="1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pPr marL="285750" indent="-285750">
              <a:buFont typeface="Arial" panose="020B0604020202020204" pitchFamily="34" charset="0"/>
              <a:buChar char="•"/>
            </a:pPr>
            <a:r>
              <a:rPr lang="en-US" sz="1800" dirty="0"/>
              <a:t>Share information from the ground with us</a:t>
            </a:r>
          </a:p>
          <a:p>
            <a:pPr marL="285750" indent="-285750">
              <a:buFont typeface="Arial" panose="020B0604020202020204" pitchFamily="34" charset="0"/>
              <a:buChar char="•"/>
            </a:pPr>
            <a:r>
              <a:rPr lang="en-US" sz="1800" dirty="0"/>
              <a:t>Join our </a:t>
            </a:r>
            <a:r>
              <a:rPr lang="en-US" sz="1800" dirty="0">
                <a:hlinkClick r:id="rId3"/>
              </a:rPr>
              <a:t>Volunteer Research Team</a:t>
            </a:r>
            <a:r>
              <a:rPr lang="en-US" sz="1800" dirty="0"/>
              <a:t> to help fill in the blanks and identify potential election deniers</a:t>
            </a:r>
          </a:p>
          <a:p>
            <a:pPr marL="285750" indent="-285750">
              <a:buFont typeface="Arial" panose="020B0604020202020204" pitchFamily="34" charset="0"/>
              <a:buChar char="•"/>
            </a:pPr>
            <a:r>
              <a:rPr lang="en-US" sz="1800" dirty="0"/>
              <a:t>Consider a donation to support PoE’s ‘We Are Democracy’ campaign - a contribution of $80 can single-handedly protect one election official from harassment</a:t>
            </a:r>
          </a:p>
          <a:p>
            <a:pPr marL="285750" indent="-285750">
              <a:buFont typeface="Arial" panose="020B0604020202020204" pitchFamily="34" charset="0"/>
              <a:buChar char="•"/>
            </a:pPr>
            <a:endParaRPr lang="en-US" sz="1800" dirty="0"/>
          </a:p>
        </p:txBody>
      </p:sp>
      <p:pic>
        <p:nvPicPr>
          <p:cNvPr id="2050" name="Picture 2" descr="How India Has Creatively Turned Social Media Into a COVID-19 Helpline to  Battle the Pandemic">
            <a:extLst>
              <a:ext uri="{FF2B5EF4-FFF2-40B4-BE49-F238E27FC236}">
                <a16:creationId xmlns:a16="http://schemas.microsoft.com/office/drawing/2014/main" id="{9DD05636-0DD7-CE86-8DA7-77B05699F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4722" y="1496128"/>
            <a:ext cx="3346112" cy="19328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eorgia elections board votes down recounts by hand">
            <a:extLst>
              <a:ext uri="{FF2B5EF4-FFF2-40B4-BE49-F238E27FC236}">
                <a16:creationId xmlns:a16="http://schemas.microsoft.com/office/drawing/2014/main" id="{8C1B7267-F5A4-1DEF-E962-D00B6F54A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640" y="4087070"/>
            <a:ext cx="3414560" cy="1921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169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3" name="Picture 2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5" name="Oval 2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7" name="Picture 2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9" name="Picture 2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1" name="Rectangle 3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19795D-32AF-4C34-9859-0907AEED34BA}"/>
              </a:ext>
            </a:extLst>
          </p:cNvPr>
          <p:cNvSpPr>
            <a:spLocks noGrp="1"/>
          </p:cNvSpPr>
          <p:nvPr>
            <p:ph type="title"/>
          </p:nvPr>
        </p:nvSpPr>
        <p:spPr>
          <a:xfrm>
            <a:off x="5411931" y="452718"/>
            <a:ext cx="4970934" cy="1400530"/>
          </a:xfrm>
        </p:spPr>
        <p:txBody>
          <a:bodyPr vert="horz" lIns="91440" tIns="45720" rIns="91440" bIns="45720" rtlCol="0" anchor="t">
            <a:normAutofit/>
          </a:bodyPr>
          <a:lstStyle/>
          <a:p>
            <a:r>
              <a:rPr lang="en-US" sz="3600" u="sng" dirty="0" err="1"/>
              <a:t>VoPro</a:t>
            </a:r>
            <a:r>
              <a:rPr lang="en-US" sz="3600" u="sng" dirty="0"/>
              <a:t> Pros</a:t>
            </a:r>
            <a:br>
              <a:rPr lang="en-US" sz="3600" dirty="0"/>
            </a:br>
            <a:r>
              <a:rPr lang="en-US" sz="2000" dirty="0"/>
              <a:t>(Voter Protection Pros)</a:t>
            </a:r>
            <a:endParaRPr lang="en-US" sz="3600" dirty="0"/>
          </a:p>
        </p:txBody>
      </p:sp>
      <p:sp>
        <p:nvSpPr>
          <p:cNvPr id="35"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A4A552D0-6C02-8753-1AD0-842BDC2F15D9}"/>
              </a:ext>
            </a:extLst>
          </p:cNvPr>
          <p:cNvPicPr>
            <a:picLocks noChangeAspect="1"/>
          </p:cNvPicPr>
          <p:nvPr/>
        </p:nvPicPr>
        <p:blipFill rotWithShape="1">
          <a:blip r:embed="rId7"/>
          <a:srcRect l="6205" r="227"/>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37" name="Rectangle 36">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Text Placeholder 6">
            <a:extLst>
              <a:ext uri="{FF2B5EF4-FFF2-40B4-BE49-F238E27FC236}">
                <a16:creationId xmlns:a16="http://schemas.microsoft.com/office/drawing/2014/main" id="{0A1A7085-35E3-4B77-A10B-7FEE4D6F99EF}"/>
              </a:ext>
            </a:extLst>
          </p:cNvPr>
          <p:cNvSpPr txBox="1">
            <a:spLocks/>
          </p:cNvSpPr>
          <p:nvPr/>
        </p:nvSpPr>
        <p:spPr>
          <a:xfrm>
            <a:off x="5274940" y="1740229"/>
            <a:ext cx="6195790" cy="4736771"/>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pPr marL="285750" indent="-285750">
              <a:buFont typeface="Wingdings 3" charset="2"/>
              <a:buChar char=""/>
            </a:pPr>
            <a:r>
              <a:rPr lang="en-US" sz="2000" dirty="0"/>
              <a:t>Grew out of a passion for pro-democracy work in 2020 </a:t>
            </a:r>
          </a:p>
          <a:p>
            <a:pPr marL="285750" indent="-285750">
              <a:buFont typeface="Wingdings 3" charset="2"/>
              <a:buChar char=""/>
            </a:pPr>
            <a:r>
              <a:rPr lang="en-US" sz="2000" dirty="0"/>
              <a:t>Now over 1,000 professional-grade volunteer members, organizers, and activists</a:t>
            </a:r>
          </a:p>
          <a:p>
            <a:pPr marL="285750" indent="-285750">
              <a:buFont typeface="Wingdings 3" charset="2"/>
              <a:buChar char=""/>
            </a:pPr>
            <a:r>
              <a:rPr lang="en-US" sz="2000" dirty="0"/>
              <a:t>Committed to empowering </a:t>
            </a:r>
            <a:r>
              <a:rPr lang="en-US" sz="2000" u="sng" dirty="0"/>
              <a:t>everyone</a:t>
            </a:r>
            <a:r>
              <a:rPr lang="en-US" sz="2000" dirty="0"/>
              <a:t> to take part in the democratic process</a:t>
            </a:r>
          </a:p>
          <a:p>
            <a:pPr marL="285750" indent="-285750">
              <a:buFont typeface="Wingdings 3" charset="2"/>
              <a:buChar char=""/>
            </a:pPr>
            <a:r>
              <a:rPr lang="en-US" sz="2000" dirty="0"/>
              <a:t>VPP believes in voter protection by </a:t>
            </a:r>
            <a:r>
              <a:rPr lang="en-US" sz="2000" u="sng" dirty="0"/>
              <a:t>everyone</a:t>
            </a:r>
            <a:r>
              <a:rPr lang="en-US" sz="2000" dirty="0"/>
              <a:t> for </a:t>
            </a:r>
            <a:r>
              <a:rPr lang="en-US" sz="2000" u="sng" dirty="0"/>
              <a:t>everyone</a:t>
            </a:r>
            <a:r>
              <a:rPr lang="en-US" sz="2000" dirty="0"/>
              <a:t>, especially for those who are systematically disenfranchised from the voting process</a:t>
            </a:r>
          </a:p>
          <a:p>
            <a:pPr marL="285750" indent="-285750">
              <a:buFont typeface="Wingdings 3" charset="2"/>
              <a:buChar char=""/>
            </a:pPr>
            <a:r>
              <a:rPr lang="en-US" sz="2000" dirty="0">
                <a:hlinkClick r:id="rId8"/>
              </a:rPr>
              <a:t>https://www.vopropros.com/</a:t>
            </a:r>
            <a:endParaRPr lang="en-US" sz="2000" dirty="0"/>
          </a:p>
          <a:p>
            <a:endParaRPr lang="en-US" sz="2400" dirty="0"/>
          </a:p>
        </p:txBody>
      </p:sp>
    </p:spTree>
    <p:extLst>
      <p:ext uri="{BB962C8B-B14F-4D97-AF65-F5344CB8AC3E}">
        <p14:creationId xmlns:p14="http://schemas.microsoft.com/office/powerpoint/2010/main" val="12418606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2">
      <a:dk1>
        <a:sysClr val="windowText" lastClr="000000"/>
      </a:dk1>
      <a:lt1>
        <a:sysClr val="window" lastClr="FFFFFF"/>
      </a:lt1>
      <a:dk2>
        <a:srgbClr val="212745"/>
      </a:dk2>
      <a:lt2>
        <a:srgbClr val="FFFFFF"/>
      </a:lt2>
      <a:accent1>
        <a:srgbClr val="C00000"/>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F30101-685D-45DE-9DB6-1F040B2FDE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661AA8-FA16-4E58-B6CE-5E6FE2A09464}">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F1FC55D3-F645-4907-9137-B16FB6054B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14203</TotalTime>
  <Words>1039</Words>
  <Application>Microsoft Office PowerPoint</Application>
  <PresentationFormat>Widescreen</PresentationFormat>
  <Paragraphs>71</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Century Gothic</vt:lpstr>
      <vt:lpstr>Poppins Medium</vt:lpstr>
      <vt:lpstr>Poppins SemiBold</vt:lpstr>
      <vt:lpstr>Wingdings 3</vt:lpstr>
      <vt:lpstr>Ion</vt:lpstr>
      <vt:lpstr>PROTECTING  OUR DEMOCRACY</vt:lpstr>
      <vt:lpstr>Protect Our Election – Our Mission</vt:lpstr>
      <vt:lpstr>The Threats To Democracy </vt:lpstr>
      <vt:lpstr>The Threats To Democracy </vt:lpstr>
      <vt:lpstr>The Threats To Democracy </vt:lpstr>
      <vt:lpstr>Protect Our Election – Our Intel </vt:lpstr>
      <vt:lpstr>Pro Bono Services</vt:lpstr>
      <vt:lpstr>Protect Our Election – Take Action </vt:lpstr>
      <vt:lpstr>VoPro Pros (Voter Protection Pros)</vt:lpstr>
      <vt:lpstr>The Union </vt:lpstr>
      <vt:lpstr>How You Can Help</vt:lpstr>
      <vt:lpstr>Deeper Commitments </vt:lpstr>
      <vt:lpstr>Q&amp;A/Links  </vt:lpstr>
      <vt:lpstr>Election Administration 101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  OUR ELECTION</dc:title>
  <dc:creator>Stephen Wanczyk</dc:creator>
  <cp:lastModifiedBy>Stephen Wanczyk</cp:lastModifiedBy>
  <cp:revision>40</cp:revision>
  <dcterms:created xsi:type="dcterms:W3CDTF">2020-08-16T02:18:07Z</dcterms:created>
  <dcterms:modified xsi:type="dcterms:W3CDTF">2023-12-05T19:01:20Z</dcterms:modified>
</cp:coreProperties>
</file>