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3004800" cy="9753600"/>
  <p:notesSz cx="13004800" cy="97536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9105" y="498292"/>
            <a:ext cx="11586589" cy="71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1">
                <a:solidFill>
                  <a:schemeClr val="tx1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1">
                <a:solidFill>
                  <a:schemeClr val="tx1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1">
                <a:solidFill>
                  <a:schemeClr val="tx1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59852" y="160746"/>
            <a:ext cx="3685095" cy="71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1">
                <a:solidFill>
                  <a:schemeClr val="tx1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6250" y="3641725"/>
            <a:ext cx="12052300" cy="4913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image" Target="../media/image46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Relationship Id="rId3" Type="http://schemas.openxmlformats.org/officeDocument/2006/relationships/image" Target="../media/image51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jpg"/><Relationship Id="rId4" Type="http://schemas.openxmlformats.org/officeDocument/2006/relationships/image" Target="../media/image55.png"/><Relationship Id="rId5" Type="http://schemas.openxmlformats.org/officeDocument/2006/relationships/image" Target="../media/image56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3" Type="http://schemas.openxmlformats.org/officeDocument/2006/relationships/image" Target="../media/image58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orquideaskatia@gmail.com" TargetMode="Externa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9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4676" y="231775"/>
            <a:ext cx="11835765" cy="1397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3275329">
              <a:lnSpc>
                <a:spcPct val="100000"/>
              </a:lnSpc>
              <a:spcBef>
                <a:spcPts val="100"/>
              </a:spcBef>
            </a:pPr>
            <a:r>
              <a:rPr dirty="0" spc="200" i="0">
                <a:latin typeface="Calibri"/>
                <a:cs typeface="Calibri"/>
              </a:rPr>
              <a:t>Colombian </a:t>
            </a:r>
            <a:r>
              <a:rPr dirty="0" spc="60" i="0">
                <a:latin typeface="Calibri"/>
                <a:cs typeface="Calibri"/>
              </a:rPr>
              <a:t>Cattleyas:  </a:t>
            </a:r>
            <a:r>
              <a:rPr dirty="0" spc="90" i="0">
                <a:latin typeface="Calibri"/>
                <a:cs typeface="Calibri"/>
              </a:rPr>
              <a:t>Morphology, </a:t>
            </a:r>
            <a:r>
              <a:rPr dirty="0" spc="200" i="0">
                <a:latin typeface="Calibri"/>
                <a:cs typeface="Calibri"/>
              </a:rPr>
              <a:t>Color </a:t>
            </a:r>
            <a:r>
              <a:rPr dirty="0" spc="75" i="0">
                <a:latin typeface="Calibri"/>
                <a:cs typeface="Calibri"/>
              </a:rPr>
              <a:t>Variations </a:t>
            </a:r>
            <a:r>
              <a:rPr dirty="0" spc="120" i="0">
                <a:latin typeface="Calibri"/>
                <a:cs typeface="Calibri"/>
              </a:rPr>
              <a:t>and</a:t>
            </a:r>
            <a:r>
              <a:rPr dirty="0" spc="110" i="0">
                <a:latin typeface="Calibri"/>
                <a:cs typeface="Calibri"/>
              </a:rPr>
              <a:t> Biogeography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8728" y="5043932"/>
            <a:ext cx="2273300" cy="606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13995">
              <a:lnSpc>
                <a:spcPts val="2240"/>
              </a:lnSpc>
            </a:pPr>
            <a:r>
              <a:rPr dirty="0" sz="2000" spc="45">
                <a:latin typeface="Calibri"/>
                <a:cs typeface="Calibri"/>
              </a:rPr>
              <a:t>Gustavo </a:t>
            </a:r>
            <a:r>
              <a:rPr dirty="0" sz="2000" spc="110">
                <a:latin typeface="Calibri"/>
                <a:cs typeface="Calibri"/>
              </a:rPr>
              <a:t>A.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 spc="45">
                <a:latin typeface="Calibri"/>
                <a:cs typeface="Calibri"/>
              </a:rPr>
              <a:t>Aguirre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dirty="0" sz="2000" spc="60">
                <a:latin typeface="Calibri"/>
                <a:cs typeface="Calibri"/>
              </a:rPr>
              <a:t>Medellín </a:t>
            </a:r>
            <a:r>
              <a:rPr dirty="0" sz="2000" spc="50">
                <a:latin typeface="Calibri"/>
                <a:cs typeface="Calibri"/>
              </a:rPr>
              <a:t>-</a:t>
            </a:r>
            <a:r>
              <a:rPr dirty="0" sz="2000" spc="80">
                <a:latin typeface="Calibri"/>
                <a:cs typeface="Calibri"/>
              </a:rPr>
              <a:t> </a:t>
            </a:r>
            <a:r>
              <a:rPr dirty="0" sz="2000" spc="90">
                <a:latin typeface="Calibri"/>
                <a:cs typeface="Calibri"/>
              </a:rPr>
              <a:t>Colombia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739900"/>
            <a:ext cx="13004800" cy="8013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50227" y="258826"/>
            <a:ext cx="530479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70"/>
              <a:t> </a:t>
            </a:r>
            <a:r>
              <a:rPr dirty="0" spc="125"/>
              <a:t>warscewiczii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76036" y="9072247"/>
            <a:ext cx="225298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45">
                <a:latin typeface="Calibri"/>
                <a:cs typeface="Calibri"/>
              </a:rPr>
              <a:t>‘Peña</a:t>
            </a:r>
            <a:r>
              <a:rPr dirty="0" sz="3000" spc="75">
                <a:latin typeface="Calibri"/>
                <a:cs typeface="Calibri"/>
              </a:rPr>
              <a:t> </a:t>
            </a:r>
            <a:r>
              <a:rPr dirty="0" sz="3000" spc="125">
                <a:latin typeface="Calibri"/>
                <a:cs typeface="Calibri"/>
              </a:rPr>
              <a:t>Blanca’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7793" y="8033235"/>
            <a:ext cx="12349162" cy="17203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54200" y="1028700"/>
            <a:ext cx="9296400" cy="796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70075" y="233427"/>
            <a:ext cx="5384165" cy="139382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5385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114"/>
              <a:t> </a:t>
            </a:r>
            <a:r>
              <a:rPr dirty="0" spc="55"/>
              <a:t>trianae</a:t>
            </a:r>
          </a:p>
          <a:p>
            <a:pPr algn="ctr">
              <a:lnSpc>
                <a:spcPts val="5385"/>
              </a:lnSpc>
            </a:pPr>
            <a:r>
              <a:rPr dirty="0" spc="190" i="0">
                <a:latin typeface="Calibri"/>
                <a:cs typeface="Calibri"/>
              </a:rPr>
              <a:t>Lndl. </a:t>
            </a:r>
            <a:r>
              <a:rPr dirty="0" spc="175" i="0">
                <a:latin typeface="Calibri"/>
                <a:cs typeface="Calibri"/>
              </a:rPr>
              <a:t>&amp; </a:t>
            </a:r>
            <a:r>
              <a:rPr dirty="0" spc="190" i="0">
                <a:latin typeface="Calibri"/>
                <a:cs typeface="Calibri"/>
              </a:rPr>
              <a:t>Rchb. </a:t>
            </a:r>
            <a:r>
              <a:rPr dirty="0" spc="-105" i="0">
                <a:latin typeface="Calibri"/>
                <a:cs typeface="Calibri"/>
              </a:rPr>
              <a:t>F.</a:t>
            </a:r>
            <a:r>
              <a:rPr dirty="0" spc="305" i="0">
                <a:latin typeface="Calibri"/>
                <a:cs typeface="Calibri"/>
              </a:rPr>
              <a:t> </a:t>
            </a:r>
            <a:r>
              <a:rPr dirty="0" spc="220" i="0">
                <a:latin typeface="Calibri"/>
                <a:cs typeface="Calibri"/>
              </a:rPr>
              <a:t>1860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591425" y="2003425"/>
          <a:ext cx="4942840" cy="7480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1650"/>
                <a:gridCol w="3161029"/>
              </a:tblGrid>
              <a:tr h="41275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2000" spc="-70" b="1">
                          <a:latin typeface="Trebuchet MS"/>
                          <a:cs typeface="Trebuchet MS"/>
                        </a:rPr>
                        <a:t>Generalities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B="0" marT="304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540000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Location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L="456565" marR="46990" indent="205104">
                        <a:lnSpc>
                          <a:spcPts val="2300"/>
                        </a:lnSpc>
                        <a:spcBef>
                          <a:spcPts val="300"/>
                        </a:spcBef>
                      </a:pPr>
                      <a:r>
                        <a:rPr dirty="0" sz="2000" spc="3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distribution</a:t>
                      </a:r>
                      <a:r>
                        <a:rPr dirty="0" sz="2000" spc="1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this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splendid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species</a:t>
                      </a:r>
                      <a:r>
                        <a:rPr dirty="0" sz="2000" spc="1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2000" spc="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central</a:t>
                      </a:r>
                      <a:r>
                        <a:rPr dirty="0" sz="2000" spc="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latin typeface="Calibri"/>
                          <a:cs typeface="Calibri"/>
                        </a:rPr>
                        <a:t>eastern</a:t>
                      </a:r>
                      <a:r>
                        <a:rPr dirty="0" sz="2000" spc="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slope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2000" spc="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Andean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Central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Cordillera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1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20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western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southern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slope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Andean</a:t>
                      </a:r>
                      <a:r>
                        <a:rPr dirty="0" sz="2000" spc="1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5">
                          <a:latin typeface="Calibri"/>
                          <a:cs typeface="Calibri"/>
                        </a:rPr>
                        <a:t>East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algn="r" marR="46990">
                        <a:lnSpc>
                          <a:spcPts val="2240"/>
                        </a:lnSpc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Cordille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a.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Altitude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3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80">
                          <a:latin typeface="Calibri"/>
                          <a:cs typeface="Calibri"/>
                        </a:rPr>
                        <a:t>2,300’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- 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5,500’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35">
                          <a:latin typeface="Calibri"/>
                          <a:cs typeface="Calibri"/>
                        </a:rPr>
                        <a:t>ASL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-200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empe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ature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100">
                          <a:latin typeface="Calibri"/>
                          <a:cs typeface="Calibri"/>
                        </a:rPr>
                        <a:t>60°F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– </a:t>
                      </a:r>
                      <a:r>
                        <a:rPr dirty="0" sz="2000" spc="100">
                          <a:latin typeface="Calibri"/>
                          <a:cs typeface="Calibri"/>
                        </a:rPr>
                        <a:t>90°F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Humidity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180">
                          <a:latin typeface="Calibri"/>
                          <a:cs typeface="Calibri"/>
                        </a:rPr>
                        <a:t>60%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-</a:t>
                      </a:r>
                      <a:r>
                        <a:rPr dirty="0" sz="2000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80">
                          <a:latin typeface="Calibri"/>
                          <a:cs typeface="Calibri"/>
                        </a:rPr>
                        <a:t>80%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270001">
                <a:tc>
                  <a:txBody>
                    <a:bodyPr/>
                    <a:lstStyle/>
                    <a:p>
                      <a:pPr marL="136525">
                        <a:lnSpc>
                          <a:spcPts val="2350"/>
                        </a:lnSpc>
                        <a:spcBef>
                          <a:spcPts val="140"/>
                        </a:spcBef>
                      </a:pPr>
                      <a:r>
                        <a:rPr dirty="0" sz="2000" spc="50">
                          <a:latin typeface="Calibri"/>
                          <a:cs typeface="Calibri"/>
                        </a:rPr>
                        <a:t>Other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climatic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870585">
                        <a:lnSpc>
                          <a:spcPts val="2350"/>
                        </a:lnSpc>
                      </a:pPr>
                      <a:r>
                        <a:rPr dirty="0" sz="2000" spc="-15">
                          <a:latin typeface="Calibri"/>
                          <a:cs typeface="Calibri"/>
                        </a:rPr>
                        <a:t>features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6390">
                        <a:lnSpc>
                          <a:spcPts val="2350"/>
                        </a:lnSpc>
                        <a:spcBef>
                          <a:spcPts val="140"/>
                        </a:spcBef>
                        <a:tabLst>
                          <a:tab pos="1681480" algn="l"/>
                        </a:tabLst>
                      </a:pPr>
                      <a:r>
                        <a:rPr dirty="0" sz="2000" spc="125">
                          <a:latin typeface="Calibri"/>
                          <a:cs typeface="Calibri"/>
                        </a:rPr>
                        <a:t>Dry</a:t>
                      </a:r>
                      <a:r>
                        <a:rPr dirty="0" sz="2000" spc="1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season	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December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484505" marR="46990" indent="686435">
                        <a:lnSpc>
                          <a:spcPts val="2300"/>
                        </a:lnSpc>
                        <a:spcBef>
                          <a:spcPts val="110"/>
                        </a:spcBef>
                      </a:pPr>
                      <a:r>
                        <a:rPr dirty="0" sz="2000" spc="45">
                          <a:latin typeface="Calibri"/>
                          <a:cs typeface="Calibri"/>
                        </a:rPr>
                        <a:t>March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July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  </a:t>
                      </a:r>
                      <a:r>
                        <a:rPr dirty="0" sz="2000" spc="15">
                          <a:latin typeface="Calibri"/>
                          <a:cs typeface="Calibri"/>
                        </a:rPr>
                        <a:t>September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rainfall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up</a:t>
                      </a:r>
                      <a:r>
                        <a:rPr dirty="0" sz="2000" spc="1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1978025">
                        <a:lnSpc>
                          <a:spcPts val="2240"/>
                        </a:lnSpc>
                      </a:pPr>
                      <a:r>
                        <a:rPr dirty="0" sz="2000" spc="90">
                          <a:latin typeface="Calibri"/>
                          <a:cs typeface="Calibri"/>
                        </a:rPr>
                        <a:t>1,500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mm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320800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90">
                          <a:latin typeface="Calibri"/>
                          <a:cs typeface="Calibri"/>
                        </a:rPr>
                        <a:t>Growing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tips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 marL="437515" marR="46990" indent="886460">
                        <a:lnSpc>
                          <a:spcPts val="2300"/>
                        </a:lnSpc>
                        <a:spcBef>
                          <a:spcPts val="300"/>
                        </a:spcBef>
                      </a:pPr>
                      <a:r>
                        <a:rPr dirty="0" sz="2000" spc="55">
                          <a:latin typeface="Calibri"/>
                          <a:cs typeface="Calibri"/>
                        </a:rPr>
                        <a:t>Warm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with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mid 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environmental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humidity,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good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air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circulation</a:t>
                      </a:r>
                      <a:r>
                        <a:rPr dirty="0" sz="2000" spc="1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algn="r" marR="46990">
                        <a:lnSpc>
                          <a:spcPts val="2240"/>
                        </a:lnSpc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light.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474980" marR="46990" indent="-226060">
                        <a:lnSpc>
                          <a:spcPts val="2300"/>
                        </a:lnSpc>
                        <a:spcBef>
                          <a:spcPts val="300"/>
                        </a:spcBef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Size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type 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2000" spc="1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plant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3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Big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monofliated.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0" y="8801100"/>
            <a:ext cx="8645525" cy="952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71247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6808" y="375535"/>
            <a:ext cx="384302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95"/>
              <a:t> </a:t>
            </a:r>
            <a:r>
              <a:rPr dirty="0" spc="55"/>
              <a:t>trianae</a:t>
            </a:r>
          </a:p>
        </p:txBody>
      </p:sp>
      <p:sp>
        <p:nvSpPr>
          <p:cNvPr id="3" name="object 3"/>
          <p:cNvSpPr/>
          <p:nvPr/>
        </p:nvSpPr>
        <p:spPr>
          <a:xfrm>
            <a:off x="4425796" y="8801099"/>
            <a:ext cx="8579003" cy="952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43600" y="0"/>
            <a:ext cx="70612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54025" y="1584325"/>
          <a:ext cx="4934585" cy="7530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7350"/>
                <a:gridCol w="3267710"/>
              </a:tblGrid>
              <a:tr h="38163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-75" b="1">
                          <a:latin typeface="Trebuchet MS"/>
                          <a:cs typeface="Trebuchet MS"/>
                        </a:rPr>
                        <a:t>Flower</a:t>
                      </a:r>
                      <a:r>
                        <a:rPr dirty="0" sz="1800" spc="-50" b="1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800" spc="-95" b="1">
                          <a:latin typeface="Trebuchet MS"/>
                          <a:cs typeface="Trebuchet MS"/>
                        </a:rPr>
                        <a:t>features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499236">
                <a:tc>
                  <a:txBody>
                    <a:bodyPr/>
                    <a:lstStyle/>
                    <a:p>
                      <a:pPr marL="53975" marR="6223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65">
                          <a:latin typeface="Calibri"/>
                          <a:cs typeface="Calibri"/>
                        </a:rPr>
                        <a:t>Typical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color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8763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30">
                          <a:latin typeface="Calibri"/>
                          <a:cs typeface="Calibri"/>
                        </a:rPr>
                        <a:t>Lavender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sepals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petals, 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yellow,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lavender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purple </a:t>
                      </a:r>
                      <a:r>
                        <a:rPr dirty="0" sz="1800" spc="70">
                          <a:latin typeface="Calibri"/>
                          <a:cs typeface="Calibri"/>
                        </a:rPr>
                        <a:t>lip, 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purple </a:t>
                      </a:r>
                      <a:r>
                        <a:rPr dirty="0" sz="1800" spc="70"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front,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yellow </a:t>
                      </a:r>
                      <a:r>
                        <a:rPr dirty="0" sz="1800" spc="70">
                          <a:latin typeface="Calibri"/>
                          <a:cs typeface="Calibri"/>
                        </a:rPr>
                        <a:t>in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inner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side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lavender </a:t>
                      </a:r>
                      <a:r>
                        <a:rPr dirty="0" sz="1800" spc="70">
                          <a:latin typeface="Calibri"/>
                          <a:cs typeface="Calibri"/>
                        </a:rPr>
                        <a:t>in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outer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side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throat.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219836">
                <a:tc>
                  <a:txBody>
                    <a:bodyPr/>
                    <a:lstStyle/>
                    <a:p>
                      <a:pPr marL="53975" marR="64833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80">
                          <a:latin typeface="Calibri"/>
                          <a:cs typeface="Calibri"/>
                        </a:rPr>
                        <a:t>Color  </a:t>
                      </a:r>
                      <a:r>
                        <a:rPr dirty="0" sz="1800" spc="-45">
                          <a:latin typeface="Calibri"/>
                          <a:cs typeface="Calibri"/>
                        </a:rPr>
                        <a:t>v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ariations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8826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Dark,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splash, 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pelorica,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bull's  </a:t>
                      </a:r>
                      <a:r>
                        <a:rPr dirty="0" sz="1800" spc="55">
                          <a:latin typeface="Calibri"/>
                          <a:cs typeface="Calibri"/>
                        </a:rPr>
                        <a:t>blood, cuasiconcolor, 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concolor,  </a:t>
                      </a:r>
                      <a:r>
                        <a:rPr dirty="0" sz="1800" spc="55">
                          <a:latin typeface="Calibri"/>
                          <a:cs typeface="Calibri"/>
                        </a:rPr>
                        <a:t>cuasialba,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semialba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light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dark, 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alba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800" spc="1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coerulea.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61036">
                <a:tc>
                  <a:txBody>
                    <a:bodyPr/>
                    <a:lstStyle/>
                    <a:p>
                      <a:pPr marL="53975" marR="11430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20">
                          <a:latin typeface="Calibri"/>
                          <a:cs typeface="Calibri"/>
                        </a:rPr>
                        <a:t>Average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size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65">
                          <a:latin typeface="Calibri"/>
                          <a:cs typeface="Calibri"/>
                        </a:rPr>
                        <a:t>6”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800" spc="85">
                          <a:latin typeface="Calibri"/>
                          <a:cs typeface="Calibri"/>
                        </a:rPr>
                        <a:t>8</a:t>
                      </a:r>
                      <a:r>
                        <a:rPr dirty="0" sz="180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25">
                          <a:latin typeface="Calibri"/>
                          <a:cs typeface="Calibri"/>
                        </a:rPr>
                        <a:t>"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219836">
                <a:tc>
                  <a:txBody>
                    <a:bodyPr/>
                    <a:lstStyle/>
                    <a:p>
                      <a:pPr marL="53975" marR="522605">
                        <a:lnSpc>
                          <a:spcPct val="101899"/>
                        </a:lnSpc>
                        <a:spcBef>
                          <a:spcPts val="254"/>
                        </a:spcBef>
                        <a:tabLst>
                          <a:tab pos="889635" algn="l"/>
                        </a:tabLst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Common 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number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fl</a:t>
                      </a:r>
                      <a:r>
                        <a:rPr dirty="0" sz="1800" spc="-25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wers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1800" spc="-35">
                          <a:latin typeface="Calibri"/>
                          <a:cs typeface="Calibri"/>
                        </a:rPr>
                        <a:t>b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y 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spike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2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85"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940437">
                <a:tc>
                  <a:txBody>
                    <a:bodyPr/>
                    <a:lstStyle/>
                    <a:p>
                      <a:pPr marL="53975" marR="205104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Best  </a:t>
                      </a:r>
                      <a:r>
                        <a:rPr dirty="0" sz="1800" spc="-35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ha</a:t>
                      </a:r>
                      <a:r>
                        <a:rPr dirty="0" sz="18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acteristics 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1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38481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35">
                          <a:latin typeface="Calibri"/>
                          <a:cs typeface="Calibri"/>
                        </a:rPr>
                        <a:t>Very 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good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shape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lot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color</a:t>
                      </a:r>
                      <a:r>
                        <a:rPr dirty="0" sz="18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variations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940436">
                <a:tc>
                  <a:txBody>
                    <a:bodyPr/>
                    <a:lstStyle/>
                    <a:p>
                      <a:pPr marL="53975" marR="205104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45">
                          <a:latin typeface="Calibri"/>
                          <a:cs typeface="Calibri"/>
                        </a:rPr>
                        <a:t>Other  </a:t>
                      </a:r>
                      <a:r>
                        <a:rPr dirty="0" sz="1800" spc="-35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ha</a:t>
                      </a:r>
                      <a:r>
                        <a:rPr dirty="0" sz="18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acteristics 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1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410209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65">
                          <a:latin typeface="Calibri"/>
                          <a:cs typeface="Calibri"/>
                        </a:rPr>
                        <a:t>Round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frontal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part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lip. 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Blooms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from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mature 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pseudobulbs.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6103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70">
                          <a:latin typeface="Calibri"/>
                          <a:cs typeface="Calibri"/>
                        </a:rPr>
                        <a:t>Blooming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time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88455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110">
                          <a:latin typeface="Calibri"/>
                          <a:cs typeface="Calibri"/>
                        </a:rPr>
                        <a:t>All 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year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round,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most 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on  November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800" spc="11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May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80890" y="93726"/>
            <a:ext cx="384302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95"/>
              <a:t> </a:t>
            </a:r>
            <a:r>
              <a:rPr dirty="0" spc="55"/>
              <a:t>trianae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39143" y="9018653"/>
            <a:ext cx="168910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20">
                <a:latin typeface="Calibri"/>
                <a:cs typeface="Calibri"/>
              </a:rPr>
              <a:t>'</a:t>
            </a:r>
            <a:r>
              <a:rPr dirty="0" sz="3000" spc="-15">
                <a:latin typeface="Calibri"/>
                <a:cs typeface="Calibri"/>
              </a:rPr>
              <a:t>J</a:t>
            </a:r>
            <a:r>
              <a:rPr dirty="0" sz="3000" spc="5">
                <a:latin typeface="Calibri"/>
                <a:cs typeface="Calibri"/>
              </a:rPr>
              <a:t>a</a:t>
            </a:r>
            <a:r>
              <a:rPr dirty="0" sz="3000" spc="-35">
                <a:latin typeface="Calibri"/>
                <a:cs typeface="Calibri"/>
              </a:rPr>
              <a:t>r</a:t>
            </a:r>
            <a:r>
              <a:rPr dirty="0" sz="3000" spc="110">
                <a:latin typeface="Calibri"/>
                <a:cs typeface="Calibri"/>
              </a:rPr>
              <a:t>amillo</a:t>
            </a:r>
            <a:r>
              <a:rPr dirty="0" sz="3000" spc="170">
                <a:latin typeface="Calibri"/>
                <a:cs typeface="Calibri"/>
              </a:rPr>
              <a:t>'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2246" y="8091066"/>
            <a:ext cx="12000306" cy="16625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032000" y="965200"/>
            <a:ext cx="8940800" cy="807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32297" y="360188"/>
            <a:ext cx="4277360" cy="139382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5385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65"/>
              <a:t> </a:t>
            </a:r>
            <a:r>
              <a:rPr dirty="0" spc="135"/>
              <a:t>mendelii</a:t>
            </a:r>
          </a:p>
          <a:p>
            <a:pPr algn="ctr">
              <a:lnSpc>
                <a:spcPts val="5385"/>
              </a:lnSpc>
            </a:pPr>
            <a:r>
              <a:rPr dirty="0" spc="180" i="0">
                <a:latin typeface="Calibri"/>
                <a:cs typeface="Calibri"/>
              </a:rPr>
              <a:t>Dombrain</a:t>
            </a:r>
            <a:r>
              <a:rPr dirty="0" spc="200" i="0">
                <a:latin typeface="Calibri"/>
                <a:cs typeface="Calibri"/>
              </a:rPr>
              <a:t> </a:t>
            </a:r>
            <a:r>
              <a:rPr dirty="0" spc="220" i="0">
                <a:latin typeface="Calibri"/>
                <a:cs typeface="Calibri"/>
              </a:rPr>
              <a:t>1872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464425" y="2524125"/>
          <a:ext cx="5206365" cy="67779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9670"/>
                <a:gridCol w="2757170"/>
              </a:tblGrid>
              <a:tr h="393701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-70" b="1">
                          <a:latin typeface="Trebuchet MS"/>
                          <a:cs typeface="Trebuchet MS"/>
                        </a:rPr>
                        <a:t>Generalities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625599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Location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L="584835" marR="46990" indent="-327660">
                        <a:lnSpc>
                          <a:spcPts val="2300"/>
                        </a:lnSpc>
                        <a:spcBef>
                          <a:spcPts val="295"/>
                        </a:spcBef>
                      </a:pPr>
                      <a:r>
                        <a:rPr dirty="0" sz="2000" spc="3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distribution</a:t>
                      </a:r>
                      <a:r>
                        <a:rPr dirty="0" sz="2000" spc="1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this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species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2000" spc="1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north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west</a:t>
                      </a:r>
                      <a:r>
                        <a:rPr dirty="0" sz="2000" spc="2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slope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Andes</a:t>
                      </a:r>
                      <a:r>
                        <a:rPr dirty="0" sz="20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5">
                          <a:latin typeface="Calibri"/>
                          <a:cs typeface="Calibri"/>
                        </a:rPr>
                        <a:t>Eastern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Cordille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6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Altitude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3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80">
                          <a:latin typeface="Calibri"/>
                          <a:cs typeface="Calibri"/>
                        </a:rPr>
                        <a:t>4,500’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- 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6,500’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35">
                          <a:latin typeface="Calibri"/>
                          <a:cs typeface="Calibri"/>
                        </a:rPr>
                        <a:t>ASL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6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-200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empe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ature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100">
                          <a:latin typeface="Calibri"/>
                          <a:cs typeface="Calibri"/>
                        </a:rPr>
                        <a:t>60°F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– </a:t>
                      </a:r>
                      <a:r>
                        <a:rPr dirty="0" sz="2000" spc="100">
                          <a:latin typeface="Calibri"/>
                          <a:cs typeface="Calibri"/>
                        </a:rPr>
                        <a:t>80°F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7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Humidity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180">
                          <a:latin typeface="Calibri"/>
                          <a:cs typeface="Calibri"/>
                        </a:rPr>
                        <a:t>80%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-</a:t>
                      </a:r>
                      <a:r>
                        <a:rPr dirty="0" sz="2000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80">
                          <a:latin typeface="Calibri"/>
                          <a:cs typeface="Calibri"/>
                        </a:rPr>
                        <a:t>90%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320800">
                <a:tc>
                  <a:txBody>
                    <a:bodyPr/>
                    <a:lstStyle/>
                    <a:p>
                      <a:pPr marL="804545">
                        <a:lnSpc>
                          <a:spcPts val="2350"/>
                        </a:lnSpc>
                        <a:spcBef>
                          <a:spcPts val="135"/>
                        </a:spcBef>
                      </a:pPr>
                      <a:r>
                        <a:rPr dirty="0" sz="2000" spc="50">
                          <a:latin typeface="Calibri"/>
                          <a:cs typeface="Calibri"/>
                        </a:rPr>
                        <a:t>Other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climatic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1538605">
                        <a:lnSpc>
                          <a:spcPts val="2350"/>
                        </a:lnSpc>
                      </a:pPr>
                      <a:r>
                        <a:rPr dirty="0" sz="2000" spc="-15">
                          <a:latin typeface="Calibri"/>
                          <a:cs typeface="Calibri"/>
                        </a:rPr>
                        <a:t>features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L="483870" marR="46990" indent="-280035">
                        <a:lnSpc>
                          <a:spcPts val="2300"/>
                        </a:lnSpc>
                        <a:spcBef>
                          <a:spcPts val="295"/>
                        </a:spcBef>
                        <a:tabLst>
                          <a:tab pos="1559560" algn="l"/>
                        </a:tabLst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Dry</a:t>
                      </a:r>
                      <a:r>
                        <a:rPr dirty="0" sz="2000" spc="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season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December 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March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2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July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5">
                          <a:latin typeface="Calibri"/>
                          <a:cs typeface="Calibri"/>
                        </a:rPr>
                        <a:t>September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rainfall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up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2000" spc="90">
                          <a:latin typeface="Calibri"/>
                          <a:cs typeface="Calibri"/>
                        </a:rPr>
                        <a:t>1,500</a:t>
                      </a:r>
                      <a:r>
                        <a:rPr dirty="0" sz="2000" spc="1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mm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518244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90">
                          <a:latin typeface="Calibri"/>
                          <a:cs typeface="Calibri"/>
                        </a:rPr>
                        <a:t>Growing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tips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 marL="432434" marR="46990" indent="-242570">
                        <a:lnSpc>
                          <a:spcPts val="2300"/>
                        </a:lnSpc>
                        <a:spcBef>
                          <a:spcPts val="295"/>
                        </a:spcBef>
                      </a:pPr>
                      <a:r>
                        <a:rPr dirty="0" sz="2000" spc="-10">
                          <a:latin typeface="Calibri"/>
                          <a:cs typeface="Calibri"/>
                        </a:rPr>
                        <a:t>Temperate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2000" spc="90">
                          <a:latin typeface="Calibri"/>
                          <a:cs typeface="Calibri"/>
                        </a:rPr>
                        <a:t>cold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with  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high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environmental 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humidity,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good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air 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circulation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11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light.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711199">
                <a:tc>
                  <a:txBody>
                    <a:bodyPr/>
                    <a:lstStyle/>
                    <a:p>
                      <a:pPr algn="r" marR="46990">
                        <a:lnSpc>
                          <a:spcPts val="2350"/>
                        </a:lnSpc>
                        <a:spcBef>
                          <a:spcPts val="135"/>
                        </a:spcBef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Size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type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1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algn="r" marR="46990">
                        <a:lnSpc>
                          <a:spcPts val="2350"/>
                        </a:lnSpc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plant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35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Big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monofliated.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0" y="0"/>
            <a:ext cx="71247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07378" y="8801103"/>
            <a:ext cx="8397421" cy="952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31378" y="0"/>
            <a:ext cx="6873408" cy="9753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14325" y="1393825"/>
          <a:ext cx="5464175" cy="7835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0100"/>
                <a:gridCol w="3384550"/>
              </a:tblGrid>
              <a:tr h="40577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800" spc="-75" b="1">
                          <a:latin typeface="Trebuchet MS"/>
                          <a:cs typeface="Trebuchet MS"/>
                        </a:rPr>
                        <a:t>Flower</a:t>
                      </a:r>
                      <a:r>
                        <a:rPr dirty="0" sz="1800" spc="-50" b="1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800" spc="-95" b="1">
                          <a:latin typeface="Trebuchet MS"/>
                          <a:cs typeface="Trebuchet MS"/>
                        </a:rPr>
                        <a:t>features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B="0" marT="501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863233">
                <a:tc>
                  <a:txBody>
                    <a:bodyPr/>
                    <a:lstStyle/>
                    <a:p>
                      <a:pPr marL="53975" marR="10604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65">
                          <a:latin typeface="Calibri"/>
                          <a:cs typeface="Calibri"/>
                        </a:rPr>
                        <a:t>Typical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color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9207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30">
                          <a:latin typeface="Calibri"/>
                          <a:cs typeface="Calibri"/>
                        </a:rPr>
                        <a:t>Lavender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wide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petals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sepals,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petals.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 spc="75">
                          <a:latin typeface="Calibri"/>
                          <a:cs typeface="Calibri"/>
                        </a:rPr>
                        <a:t>lip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impressive 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with a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crispy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purple 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border </a:t>
                      </a:r>
                      <a:r>
                        <a:rPr dirty="0" sz="1800" spc="70">
                          <a:latin typeface="Calibri"/>
                          <a:cs typeface="Calibri"/>
                        </a:rPr>
                        <a:t>in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frontal </a:t>
                      </a:r>
                      <a:r>
                        <a:rPr dirty="0" sz="1800" spc="20">
                          <a:latin typeface="Calibri"/>
                          <a:cs typeface="Calibri"/>
                        </a:rPr>
                        <a:t>portion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most 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times </a:t>
                      </a:r>
                      <a:r>
                        <a:rPr dirty="0" sz="1800" spc="20">
                          <a:latin typeface="Calibri"/>
                          <a:cs typeface="Calibri"/>
                        </a:rPr>
                        <a:t>white external 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side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2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throat.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570544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80">
                          <a:latin typeface="Calibri"/>
                          <a:cs typeface="Calibri"/>
                        </a:rPr>
                        <a:t>Color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variations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46355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Dark,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splash,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aurea,  </a:t>
                      </a:r>
                      <a:r>
                        <a:rPr dirty="0" sz="1800" spc="55">
                          <a:latin typeface="Calibri"/>
                          <a:cs typeface="Calibri"/>
                        </a:rPr>
                        <a:t>cuasiconcolor, 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concolor,  </a:t>
                      </a:r>
                      <a:r>
                        <a:rPr dirty="0" sz="1800" spc="55">
                          <a:latin typeface="Calibri"/>
                          <a:cs typeface="Calibri"/>
                        </a:rPr>
                        <a:t>cuasialba,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semialba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light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dark,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semialba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coerulea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light 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dark, 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alba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800" spc="229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coerulea.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92476">
                <a:tc>
                  <a:txBody>
                    <a:bodyPr/>
                    <a:lstStyle/>
                    <a:p>
                      <a:pPr marL="53975" marR="15875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20">
                          <a:latin typeface="Calibri"/>
                          <a:cs typeface="Calibri"/>
                        </a:rPr>
                        <a:t>Average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size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65">
                          <a:latin typeface="Calibri"/>
                          <a:cs typeface="Calibri"/>
                        </a:rPr>
                        <a:t>6”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8”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92476">
                <a:tc>
                  <a:txBody>
                    <a:bodyPr/>
                    <a:lstStyle/>
                    <a:p>
                      <a:pPr marL="53975" marR="109220">
                        <a:lnSpc>
                          <a:spcPct val="101899"/>
                        </a:lnSpc>
                        <a:spcBef>
                          <a:spcPts val="254"/>
                        </a:spcBef>
                        <a:tabLst>
                          <a:tab pos="1143635" algn="l"/>
                        </a:tabLst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Common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number 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8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0">
                          <a:latin typeface="Calibri"/>
                          <a:cs typeface="Calibri"/>
                        </a:rPr>
                        <a:t>flowers	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by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spike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3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85"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219837">
                <a:tc>
                  <a:txBody>
                    <a:bodyPr/>
                    <a:lstStyle/>
                    <a:p>
                      <a:pPr marL="53975" marR="14795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Best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characteristics 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1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34099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75">
                          <a:latin typeface="Calibri"/>
                          <a:cs typeface="Calibri"/>
                        </a:rPr>
                        <a:t>Wide 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petals,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strong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substance, 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crispy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frontal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part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 spc="70">
                          <a:latin typeface="Calibri"/>
                          <a:cs typeface="Calibri"/>
                        </a:rPr>
                        <a:t>lip, 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excellent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presentation </a:t>
                      </a:r>
                      <a:r>
                        <a:rPr dirty="0" sz="1800" spc="70"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spike.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985165">
                <a:tc>
                  <a:txBody>
                    <a:bodyPr/>
                    <a:lstStyle/>
                    <a:p>
                      <a:pPr marL="53975" marR="36322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45">
                          <a:latin typeface="Calibri"/>
                          <a:cs typeface="Calibri"/>
                        </a:rPr>
                        <a:t>Other 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characteristics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35">
                          <a:latin typeface="Calibri"/>
                          <a:cs typeface="Calibri"/>
                        </a:rPr>
                        <a:t>Very </a:t>
                      </a:r>
                      <a:r>
                        <a:rPr dirty="0" sz="1800" spc="70">
                          <a:latin typeface="Calibri"/>
                          <a:cs typeface="Calibri"/>
                        </a:rPr>
                        <a:t>nice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color</a:t>
                      </a:r>
                      <a:r>
                        <a:rPr dirty="0" sz="1800" spc="1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patterns.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3975" marR="120650">
                        <a:lnSpc>
                          <a:spcPts val="2200"/>
                        </a:lnSpc>
                        <a:spcBef>
                          <a:spcPts val="80"/>
                        </a:spcBef>
                      </a:pPr>
                      <a:r>
                        <a:rPr dirty="0" sz="1800" spc="60">
                          <a:latin typeface="Calibri"/>
                          <a:cs typeface="Calibri"/>
                        </a:rPr>
                        <a:t>Blooms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from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six </a:t>
                      </a:r>
                      <a:r>
                        <a:rPr dirty="0" sz="1800" spc="20">
                          <a:latin typeface="Calibri"/>
                          <a:cs typeface="Calibri"/>
                        </a:rPr>
                        <a:t>month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55">
                          <a:latin typeface="Calibri"/>
                          <a:cs typeface="Calibri"/>
                        </a:rPr>
                        <a:t>new 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pseudobulbs </a:t>
                      </a:r>
                      <a:r>
                        <a:rPr dirty="0" sz="1800" spc="-35">
                          <a:latin typeface="Calibri"/>
                          <a:cs typeface="Calibri"/>
                        </a:rPr>
                        <a:t>at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same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time.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39978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70">
                          <a:latin typeface="Calibri"/>
                          <a:cs typeface="Calibri"/>
                        </a:rPr>
                        <a:t>Blooming</a:t>
                      </a:r>
                      <a:r>
                        <a:rPr dirty="0" sz="18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time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40">
                          <a:latin typeface="Calibri"/>
                          <a:cs typeface="Calibri"/>
                        </a:rPr>
                        <a:t>March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1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May.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44781" y="223610"/>
            <a:ext cx="427736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65"/>
              <a:t> </a:t>
            </a:r>
            <a:r>
              <a:rPr dirty="0" spc="135"/>
              <a:t>mendelii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45072" y="9113798"/>
            <a:ext cx="91503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100">
                <a:latin typeface="Calibri"/>
                <a:cs typeface="Calibri"/>
              </a:rPr>
              <a:t>‘Leal’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8084928"/>
            <a:ext cx="13004800" cy="1668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03300" y="825500"/>
            <a:ext cx="11125200" cy="8216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63720" y="81026"/>
            <a:ext cx="427736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65"/>
              <a:t> </a:t>
            </a:r>
            <a:r>
              <a:rPr dirty="0" spc="135"/>
              <a:t>mendelii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67524" y="85025"/>
            <a:ext cx="5305425" cy="1413510"/>
          </a:xfrm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95250" marR="5080" indent="-83185">
              <a:lnSpc>
                <a:spcPts val="5530"/>
              </a:lnSpc>
              <a:spcBef>
                <a:spcPts val="175"/>
              </a:spcBef>
            </a:pPr>
            <a:r>
              <a:rPr dirty="0" spc="45"/>
              <a:t>Cattleya </a:t>
            </a:r>
            <a:r>
              <a:rPr dirty="0" spc="195"/>
              <a:t>dowiana</a:t>
            </a:r>
            <a:r>
              <a:rPr dirty="0" spc="160"/>
              <a:t> </a:t>
            </a:r>
            <a:r>
              <a:rPr dirty="0" spc="-25" i="0">
                <a:latin typeface="Calibri"/>
                <a:cs typeface="Calibri"/>
              </a:rPr>
              <a:t>var.  </a:t>
            </a:r>
            <a:r>
              <a:rPr dirty="0" spc="50" i="0">
                <a:latin typeface="Calibri"/>
                <a:cs typeface="Calibri"/>
              </a:rPr>
              <a:t>aurea </a:t>
            </a:r>
            <a:r>
              <a:rPr dirty="0" spc="75" i="0">
                <a:latin typeface="Calibri"/>
                <a:cs typeface="Calibri"/>
              </a:rPr>
              <a:t>Bateman</a:t>
            </a:r>
            <a:r>
              <a:rPr dirty="0" spc="355" i="0">
                <a:latin typeface="Calibri"/>
                <a:cs typeface="Calibri"/>
              </a:rPr>
              <a:t> </a:t>
            </a:r>
            <a:r>
              <a:rPr dirty="0" spc="220" i="0">
                <a:latin typeface="Calibri"/>
                <a:cs typeface="Calibri"/>
              </a:rPr>
              <a:t>1866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515225" y="1927225"/>
          <a:ext cx="5206365" cy="75634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9670"/>
                <a:gridCol w="2757170"/>
              </a:tblGrid>
              <a:tr h="40777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2000" spc="-70" b="1">
                          <a:latin typeface="Trebuchet MS"/>
                          <a:cs typeface="Trebuchet MS"/>
                        </a:rPr>
                        <a:t>Generalities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B="0" marT="304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936954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Location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L="527050" marR="46990" indent="-270510">
                        <a:lnSpc>
                          <a:spcPts val="2300"/>
                        </a:lnSpc>
                        <a:spcBef>
                          <a:spcPts val="300"/>
                        </a:spcBef>
                      </a:pPr>
                      <a:r>
                        <a:rPr dirty="0" sz="2000" spc="3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distribution</a:t>
                      </a:r>
                      <a:r>
                        <a:rPr dirty="0" sz="2000" spc="1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this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species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2000" spc="1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northern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western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slope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Andes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West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Cordillera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north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2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latin typeface="Calibri"/>
                          <a:cs typeface="Calibri"/>
                        </a:rPr>
                        <a:t>it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7779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Altitude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3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80">
                          <a:latin typeface="Calibri"/>
                          <a:cs typeface="Calibri"/>
                        </a:rPr>
                        <a:t>1,000’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- 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4,000’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35">
                          <a:latin typeface="Calibri"/>
                          <a:cs typeface="Calibri"/>
                        </a:rPr>
                        <a:t>ASL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7780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-200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empe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ature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100">
                          <a:latin typeface="Calibri"/>
                          <a:cs typeface="Calibri"/>
                        </a:rPr>
                        <a:t>60°F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– </a:t>
                      </a:r>
                      <a:r>
                        <a:rPr dirty="0" sz="2000" spc="100">
                          <a:latin typeface="Calibri"/>
                          <a:cs typeface="Calibri"/>
                        </a:rPr>
                        <a:t>90°F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7780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Humidity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180">
                          <a:latin typeface="Calibri"/>
                          <a:cs typeface="Calibri"/>
                        </a:rPr>
                        <a:t>70%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-</a:t>
                      </a:r>
                      <a:r>
                        <a:rPr dirty="0" sz="2000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80">
                          <a:latin typeface="Calibri"/>
                          <a:cs typeface="Calibri"/>
                        </a:rPr>
                        <a:t>90%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325284">
                <a:tc>
                  <a:txBody>
                    <a:bodyPr/>
                    <a:lstStyle/>
                    <a:p>
                      <a:pPr marL="804545">
                        <a:lnSpc>
                          <a:spcPts val="2350"/>
                        </a:lnSpc>
                        <a:spcBef>
                          <a:spcPts val="135"/>
                        </a:spcBef>
                      </a:pPr>
                      <a:r>
                        <a:rPr dirty="0" sz="2000" spc="50">
                          <a:latin typeface="Calibri"/>
                          <a:cs typeface="Calibri"/>
                        </a:rPr>
                        <a:t>Other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climatic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1538605">
                        <a:lnSpc>
                          <a:spcPts val="2350"/>
                        </a:lnSpc>
                      </a:pPr>
                      <a:r>
                        <a:rPr dirty="0" sz="2000" spc="-15">
                          <a:latin typeface="Calibri"/>
                          <a:cs typeface="Calibri"/>
                        </a:rPr>
                        <a:t>features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634" marR="46990" indent="330835">
                        <a:lnSpc>
                          <a:spcPts val="2300"/>
                        </a:lnSpc>
                        <a:spcBef>
                          <a:spcPts val="295"/>
                        </a:spcBef>
                        <a:tabLst>
                          <a:tab pos="2194560" algn="l"/>
                        </a:tabLst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Dry</a:t>
                      </a:r>
                      <a:r>
                        <a:rPr dirty="0" sz="2000" spc="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season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from  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December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March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1493520" marR="46990" indent="41275">
                        <a:lnSpc>
                          <a:spcPts val="2300"/>
                        </a:lnSpc>
                      </a:pP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July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 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Septembe</a:t>
                      </a:r>
                      <a:r>
                        <a:rPr dirty="0" sz="2000" spc="-150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949697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90">
                          <a:latin typeface="Calibri"/>
                          <a:cs typeface="Calibri"/>
                        </a:rPr>
                        <a:t>Growing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tips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L="159385" marR="46990" indent="773430">
                        <a:lnSpc>
                          <a:spcPct val="96700"/>
                        </a:lnSpc>
                        <a:spcBef>
                          <a:spcPts val="215"/>
                        </a:spcBef>
                        <a:tabLst>
                          <a:tab pos="795020" algn="l"/>
                        </a:tabLst>
                      </a:pPr>
                      <a:r>
                        <a:rPr dirty="0" sz="2000" spc="55">
                          <a:latin typeface="Calibri"/>
                          <a:cs typeface="Calibri"/>
                        </a:rPr>
                        <a:t>Warm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 high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vironmental 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humidity,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good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air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circulation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light.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Very	</a:t>
                      </a:r>
                      <a:r>
                        <a:rPr dirty="0" sz="2000" spc="15">
                          <a:latin typeface="Calibri"/>
                          <a:cs typeface="Calibri"/>
                        </a:rPr>
                        <a:t>sensitive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1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rot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by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fungus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bacteria</a:t>
                      </a:r>
                      <a:r>
                        <a:rPr dirty="0" sz="2000" spc="1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713615">
                <a:tc>
                  <a:txBody>
                    <a:bodyPr/>
                    <a:lstStyle/>
                    <a:p>
                      <a:pPr algn="r" marR="46990">
                        <a:lnSpc>
                          <a:spcPts val="2350"/>
                        </a:lnSpc>
                        <a:spcBef>
                          <a:spcPts val="140"/>
                        </a:spcBef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Size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type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1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algn="r" marR="46990">
                        <a:lnSpc>
                          <a:spcPts val="2350"/>
                        </a:lnSpc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plant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3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Big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monofliated.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2700" y="0"/>
            <a:ext cx="71501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22273" y="8801100"/>
            <a:ext cx="8582526" cy="952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43600" y="0"/>
            <a:ext cx="70612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68325" y="1889125"/>
          <a:ext cx="4790440" cy="7251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7864"/>
                <a:gridCol w="2813050"/>
              </a:tblGrid>
              <a:tr h="38163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-75" b="1">
                          <a:latin typeface="Trebuchet MS"/>
                          <a:cs typeface="Trebuchet MS"/>
                        </a:rPr>
                        <a:t>Flower</a:t>
                      </a:r>
                      <a:r>
                        <a:rPr dirty="0" sz="1800" spc="-50" b="1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800" spc="-95" b="1">
                          <a:latin typeface="Trebuchet MS"/>
                          <a:cs typeface="Trebuchet MS"/>
                        </a:rPr>
                        <a:t>features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337436">
                <a:tc>
                  <a:txBody>
                    <a:bodyPr/>
                    <a:lstStyle/>
                    <a:p>
                      <a:pPr marL="53975" marR="37274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65">
                          <a:latin typeface="Calibri"/>
                          <a:cs typeface="Calibri"/>
                        </a:rPr>
                        <a:t>Typical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color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70485">
                        <a:lnSpc>
                          <a:spcPct val="101899"/>
                        </a:lnSpc>
                        <a:spcBef>
                          <a:spcPts val="254"/>
                        </a:spcBef>
                        <a:tabLst>
                          <a:tab pos="866775" algn="l"/>
                        </a:tabLst>
                      </a:pPr>
                      <a:r>
                        <a:rPr dirty="0" sz="1800" spc="3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color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 spc="20">
                          <a:latin typeface="Calibri"/>
                          <a:cs typeface="Calibri"/>
                        </a:rPr>
                        <a:t>flowers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is 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different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from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others,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tepals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are 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bright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yellow 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 spc="75">
                          <a:latin typeface="Calibri"/>
                          <a:cs typeface="Calibri"/>
                        </a:rPr>
                        <a:t>lip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red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with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yellow 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stripes,	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sometimes </a:t>
                      </a:r>
                      <a:r>
                        <a:rPr dirty="0" sz="1800" spc="20">
                          <a:latin typeface="Calibri"/>
                          <a:cs typeface="Calibri"/>
                        </a:rPr>
                        <a:t>so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wide  </a:t>
                      </a:r>
                      <a:r>
                        <a:rPr dirty="0" sz="1800" spc="70"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frontal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part,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that </a:t>
                      </a:r>
                      <a:r>
                        <a:rPr dirty="0" sz="1800" spc="85">
                          <a:latin typeface="Calibri"/>
                          <a:cs typeface="Calibri"/>
                        </a:rPr>
                        <a:t>mix  </a:t>
                      </a:r>
                      <a:r>
                        <a:rPr dirty="0" sz="1800" spc="55">
                          <a:latin typeface="Calibri"/>
                          <a:cs typeface="Calibri"/>
                        </a:rPr>
                        <a:t>up </a:t>
                      </a:r>
                      <a:r>
                        <a:rPr dirty="0" sz="1800" spc="70"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uniform 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golden 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yellow</a:t>
                      </a:r>
                      <a:r>
                        <a:rPr dirty="0" sz="18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zone.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38163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80">
                          <a:latin typeface="Calibri"/>
                          <a:cs typeface="Calibri"/>
                        </a:rPr>
                        <a:t>Color</a:t>
                      </a:r>
                      <a:r>
                        <a:rPr dirty="0" sz="18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variations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35">
                          <a:latin typeface="Calibri"/>
                          <a:cs typeface="Calibri"/>
                        </a:rPr>
                        <a:t>Aurea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800" spc="1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rosea.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61036">
                <a:tc>
                  <a:txBody>
                    <a:bodyPr/>
                    <a:lstStyle/>
                    <a:p>
                      <a:pPr marL="53975" marR="5651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20">
                          <a:latin typeface="Calibri"/>
                          <a:cs typeface="Calibri"/>
                        </a:rPr>
                        <a:t>Average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size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65">
                          <a:latin typeface="Calibri"/>
                          <a:cs typeface="Calibri"/>
                        </a:rPr>
                        <a:t>6”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8”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940436">
                <a:tc>
                  <a:txBody>
                    <a:bodyPr/>
                    <a:lstStyle/>
                    <a:p>
                      <a:pPr marL="53975" marR="165735">
                        <a:lnSpc>
                          <a:spcPct val="101899"/>
                        </a:lnSpc>
                        <a:spcBef>
                          <a:spcPts val="254"/>
                        </a:spcBef>
                        <a:tabLst>
                          <a:tab pos="1143635" algn="l"/>
                        </a:tabLst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Common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number 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8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0">
                          <a:latin typeface="Calibri"/>
                          <a:cs typeface="Calibri"/>
                        </a:rPr>
                        <a:t>flowers	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by 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spike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2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85"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940437">
                <a:tc>
                  <a:txBody>
                    <a:bodyPr/>
                    <a:lstStyle/>
                    <a:p>
                      <a:pPr marL="53975" marR="26162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Best 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characteristics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36004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25">
                          <a:latin typeface="Calibri"/>
                          <a:cs typeface="Calibri"/>
                        </a:rPr>
                        <a:t>Impressive general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color 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pattern 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on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25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lip.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397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800" spc="15">
                          <a:latin typeface="Calibri"/>
                          <a:cs typeface="Calibri"/>
                        </a:rPr>
                        <a:t>Strong</a:t>
                      </a:r>
                      <a:r>
                        <a:rPr dirty="0" sz="18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smell.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219836">
                <a:tc>
                  <a:txBody>
                    <a:bodyPr/>
                    <a:lstStyle/>
                    <a:p>
                      <a:pPr marL="53975" marR="26162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45">
                          <a:latin typeface="Calibri"/>
                          <a:cs typeface="Calibri"/>
                        </a:rPr>
                        <a:t>Other 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characteristics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21018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25">
                          <a:latin typeface="Calibri"/>
                          <a:cs typeface="Calibri"/>
                        </a:rPr>
                        <a:t>Sometimes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with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red 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irregular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stain </a:t>
                      </a:r>
                      <a:r>
                        <a:rPr dirty="0" sz="1800" spc="70"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inner 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55">
                          <a:latin typeface="Calibri"/>
                          <a:cs typeface="Calibri"/>
                        </a:rPr>
                        <a:t>proximal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part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 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petals.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38163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70">
                          <a:latin typeface="Calibri"/>
                          <a:cs typeface="Calibri"/>
                        </a:rPr>
                        <a:t>Blooming</a:t>
                      </a:r>
                      <a:r>
                        <a:rPr dirty="0" sz="18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time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40">
                          <a:latin typeface="Calibri"/>
                          <a:cs typeface="Calibri"/>
                        </a:rPr>
                        <a:t>May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1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July.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13572" y="0"/>
            <a:ext cx="4281805" cy="139382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5385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70"/>
              <a:t> </a:t>
            </a:r>
            <a:r>
              <a:rPr dirty="0" spc="195"/>
              <a:t>dowiana</a:t>
            </a:r>
          </a:p>
          <a:p>
            <a:pPr algn="ctr">
              <a:lnSpc>
                <a:spcPts val="5385"/>
              </a:lnSpc>
            </a:pPr>
            <a:r>
              <a:rPr dirty="0" spc="-25" i="0">
                <a:latin typeface="Calibri"/>
                <a:cs typeface="Calibri"/>
              </a:rPr>
              <a:t>var.</a:t>
            </a:r>
            <a:r>
              <a:rPr dirty="0" spc="215" i="0">
                <a:latin typeface="Calibri"/>
                <a:cs typeface="Calibri"/>
              </a:rPr>
              <a:t> </a:t>
            </a:r>
            <a:r>
              <a:rPr dirty="0" spc="50" i="0">
                <a:latin typeface="Calibri"/>
                <a:cs typeface="Calibri"/>
              </a:rPr>
              <a:t>aurea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76544" y="8317542"/>
            <a:ext cx="148653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70">
                <a:latin typeface="Calibri"/>
                <a:cs typeface="Calibri"/>
              </a:rPr>
              <a:t>‘Kationé’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8801100"/>
            <a:ext cx="8884443" cy="952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73660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79131" y="894488"/>
            <a:ext cx="4281805" cy="139382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5385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70"/>
              <a:t> </a:t>
            </a:r>
            <a:r>
              <a:rPr dirty="0" spc="195"/>
              <a:t>dowiana</a:t>
            </a:r>
          </a:p>
          <a:p>
            <a:pPr algn="ctr">
              <a:lnSpc>
                <a:spcPts val="5385"/>
              </a:lnSpc>
            </a:pPr>
            <a:r>
              <a:rPr dirty="0" spc="-25" i="0">
                <a:latin typeface="Calibri"/>
                <a:cs typeface="Calibri"/>
              </a:rPr>
              <a:t>var.</a:t>
            </a:r>
            <a:r>
              <a:rPr dirty="0" spc="215" i="0">
                <a:latin typeface="Calibri"/>
                <a:cs typeface="Calibri"/>
              </a:rPr>
              <a:t> </a:t>
            </a:r>
            <a:r>
              <a:rPr dirty="0" spc="50" i="0">
                <a:latin typeface="Calibri"/>
                <a:cs typeface="Calibri"/>
              </a:rPr>
              <a:t>aurea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950075">
              <a:lnSpc>
                <a:spcPct val="100000"/>
              </a:lnSpc>
              <a:spcBef>
                <a:spcPts val="100"/>
              </a:spcBef>
            </a:pPr>
            <a:r>
              <a:rPr dirty="0" spc="125"/>
              <a:t>Species </a:t>
            </a:r>
            <a:r>
              <a:rPr dirty="0"/>
              <a:t>of</a:t>
            </a:r>
            <a:r>
              <a:rPr dirty="0" spc="300"/>
              <a:t> </a:t>
            </a:r>
            <a:r>
              <a:rPr dirty="0" spc="45" i="1">
                <a:latin typeface="Book Antiqua"/>
                <a:cs typeface="Book Antiqua"/>
              </a:rPr>
              <a:t>Cattleya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94368" y="7360311"/>
            <a:ext cx="3353435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8130" marR="5080" indent="-266065">
              <a:lnSpc>
                <a:spcPct val="100000"/>
              </a:lnSpc>
              <a:spcBef>
                <a:spcPts val="100"/>
              </a:spcBef>
            </a:pPr>
            <a:r>
              <a:rPr dirty="0" sz="4500" spc="185">
                <a:latin typeface="Calibri"/>
                <a:cs typeface="Calibri"/>
              </a:rPr>
              <a:t>Geog</a:t>
            </a:r>
            <a:r>
              <a:rPr dirty="0" sz="4500" spc="65">
                <a:latin typeface="Calibri"/>
                <a:cs typeface="Calibri"/>
              </a:rPr>
              <a:t>r</a:t>
            </a:r>
            <a:r>
              <a:rPr dirty="0" sz="4500" spc="160">
                <a:latin typeface="Calibri"/>
                <a:cs typeface="Calibri"/>
              </a:rPr>
              <a:t>aphical  </a:t>
            </a:r>
            <a:r>
              <a:rPr dirty="0" sz="4500" spc="60">
                <a:latin typeface="Calibri"/>
                <a:cs typeface="Calibri"/>
              </a:rPr>
              <a:t>distribution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061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35257" y="0"/>
            <a:ext cx="5008245" cy="139382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5385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85"/>
              <a:t> </a:t>
            </a:r>
            <a:r>
              <a:rPr dirty="0" spc="150"/>
              <a:t>quadricolor</a:t>
            </a:r>
          </a:p>
          <a:p>
            <a:pPr algn="ctr">
              <a:lnSpc>
                <a:spcPts val="5385"/>
              </a:lnSpc>
            </a:pPr>
            <a:r>
              <a:rPr dirty="0" spc="75" i="0">
                <a:latin typeface="Calibri"/>
                <a:cs typeface="Calibri"/>
              </a:rPr>
              <a:t>Bateman</a:t>
            </a:r>
            <a:r>
              <a:rPr dirty="0" spc="210" i="0">
                <a:latin typeface="Calibri"/>
                <a:cs typeface="Calibri"/>
              </a:rPr>
              <a:t> </a:t>
            </a:r>
            <a:r>
              <a:rPr dirty="0" spc="220" i="0">
                <a:latin typeface="Calibri"/>
                <a:cs typeface="Calibri"/>
              </a:rPr>
              <a:t>1864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439025" y="1520825"/>
          <a:ext cx="5206365" cy="799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9670"/>
                <a:gridCol w="2757170"/>
              </a:tblGrid>
              <a:tr h="393701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-70" b="1">
                          <a:latin typeface="Trebuchet MS"/>
                          <a:cs typeface="Trebuchet MS"/>
                        </a:rPr>
                        <a:t>Generalities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889320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Location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L="447040" marR="46990" indent="-302260">
                        <a:lnSpc>
                          <a:spcPts val="2300"/>
                        </a:lnSpc>
                        <a:spcBef>
                          <a:spcPts val="295"/>
                        </a:spcBef>
                      </a:pPr>
                      <a:r>
                        <a:rPr dirty="0" sz="2000" spc="50">
                          <a:latin typeface="Calibri"/>
                          <a:cs typeface="Calibri"/>
                        </a:rPr>
                        <a:t>This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species</a:t>
                      </a:r>
                      <a:r>
                        <a:rPr dirty="0" sz="2000" spc="1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20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endemic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2000" spc="1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10">
                          <a:latin typeface="Calibri"/>
                          <a:cs typeface="Calibri"/>
                        </a:rPr>
                        <a:t>Cauca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river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valley,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2000" spc="1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latin typeface="Calibri"/>
                          <a:cs typeface="Calibri"/>
                        </a:rPr>
                        <a:t>eastern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central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slope</a:t>
                      </a:r>
                      <a:r>
                        <a:rPr dirty="0" sz="2000" spc="1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Andes</a:t>
                      </a:r>
                      <a:r>
                        <a:rPr dirty="0" sz="20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Central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Cordillera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1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20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western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 central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slope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Andes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West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Cordillera,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6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Altitude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35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80">
                          <a:latin typeface="Calibri"/>
                          <a:cs typeface="Calibri"/>
                        </a:rPr>
                        <a:t>2,600’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- 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3,400’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35">
                          <a:latin typeface="Calibri"/>
                          <a:cs typeface="Calibri"/>
                        </a:rPr>
                        <a:t>ASL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6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-200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empe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ature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100">
                          <a:latin typeface="Calibri"/>
                          <a:cs typeface="Calibri"/>
                        </a:rPr>
                        <a:t>65°F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– </a:t>
                      </a:r>
                      <a:r>
                        <a:rPr dirty="0" sz="2000" spc="100">
                          <a:latin typeface="Calibri"/>
                          <a:cs typeface="Calibri"/>
                        </a:rPr>
                        <a:t>90°F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6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Humidity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180">
                          <a:latin typeface="Calibri"/>
                          <a:cs typeface="Calibri"/>
                        </a:rPr>
                        <a:t>70%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-</a:t>
                      </a:r>
                      <a:r>
                        <a:rPr dirty="0" sz="2000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80">
                          <a:latin typeface="Calibri"/>
                          <a:cs typeface="Calibri"/>
                        </a:rPr>
                        <a:t>80%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270001">
                <a:tc>
                  <a:txBody>
                    <a:bodyPr/>
                    <a:lstStyle/>
                    <a:p>
                      <a:pPr marL="804545">
                        <a:lnSpc>
                          <a:spcPts val="2350"/>
                        </a:lnSpc>
                        <a:spcBef>
                          <a:spcPts val="135"/>
                        </a:spcBef>
                      </a:pPr>
                      <a:r>
                        <a:rPr dirty="0" sz="2000" spc="50">
                          <a:latin typeface="Calibri"/>
                          <a:cs typeface="Calibri"/>
                        </a:rPr>
                        <a:t>Other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climatic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1538605">
                        <a:lnSpc>
                          <a:spcPts val="2350"/>
                        </a:lnSpc>
                      </a:pPr>
                      <a:r>
                        <a:rPr dirty="0" sz="2000" spc="-15">
                          <a:latin typeface="Calibri"/>
                          <a:cs typeface="Calibri"/>
                        </a:rPr>
                        <a:t>features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634" marR="46990" indent="330835">
                        <a:lnSpc>
                          <a:spcPts val="2300"/>
                        </a:lnSpc>
                        <a:spcBef>
                          <a:spcPts val="295"/>
                        </a:spcBef>
                        <a:tabLst>
                          <a:tab pos="2194560" algn="l"/>
                        </a:tabLst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Dry</a:t>
                      </a:r>
                      <a:r>
                        <a:rPr dirty="0" sz="2000" spc="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season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from  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December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March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1493520" marR="46990" indent="41275">
                        <a:lnSpc>
                          <a:spcPts val="2300"/>
                        </a:lnSpc>
                        <a:spcBef>
                          <a:spcPts val="5"/>
                        </a:spcBef>
                      </a:pP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July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 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Septembe</a:t>
                      </a:r>
                      <a:r>
                        <a:rPr dirty="0" sz="2000" spc="-150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518244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90">
                          <a:latin typeface="Calibri"/>
                          <a:cs typeface="Calibri"/>
                        </a:rPr>
                        <a:t>Growing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tips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L="432434" marR="46990" indent="486409">
                        <a:lnSpc>
                          <a:spcPts val="2300"/>
                        </a:lnSpc>
                        <a:spcBef>
                          <a:spcPts val="300"/>
                        </a:spcBef>
                        <a:tabLst>
                          <a:tab pos="1728470" algn="l"/>
                        </a:tabLst>
                      </a:pPr>
                      <a:r>
                        <a:rPr dirty="0" sz="2000" spc="55">
                          <a:latin typeface="Calibri"/>
                          <a:cs typeface="Calibri"/>
                        </a:rPr>
                        <a:t>Warm	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mid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vironmental 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humidity,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good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air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circulation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11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light.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algn="r" marR="46990">
                        <a:lnSpc>
                          <a:spcPts val="2350"/>
                        </a:lnSpc>
                        <a:spcBef>
                          <a:spcPts val="140"/>
                        </a:spcBef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Size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type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1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algn="r" marR="46990">
                        <a:lnSpc>
                          <a:spcPts val="2350"/>
                        </a:lnSpc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plant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77925" marR="46990" indent="-42545">
                        <a:lnSpc>
                          <a:spcPts val="2300"/>
                        </a:lnSpc>
                        <a:spcBef>
                          <a:spcPts val="300"/>
                        </a:spcBef>
                      </a:pPr>
                      <a:r>
                        <a:rPr dirty="0" sz="2000" spc="45">
                          <a:latin typeface="Calibri"/>
                          <a:cs typeface="Calibri"/>
                        </a:rPr>
                        <a:t>Large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thin 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monofoliated.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0" y="0"/>
            <a:ext cx="69850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88289" y="8801100"/>
            <a:ext cx="9016511" cy="952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11800" y="0"/>
            <a:ext cx="74930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2546" y="570913"/>
            <a:ext cx="5008245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85"/>
              <a:t> </a:t>
            </a:r>
            <a:r>
              <a:rPr dirty="0" spc="150"/>
              <a:t>quadricolor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01625" y="2270125"/>
          <a:ext cx="4805680" cy="6717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3105"/>
                <a:gridCol w="2813049"/>
              </a:tblGrid>
              <a:tr h="38309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-75" b="1">
                          <a:latin typeface="Trebuchet MS"/>
                          <a:cs typeface="Trebuchet MS"/>
                        </a:rPr>
                        <a:t>Flower</a:t>
                      </a:r>
                      <a:r>
                        <a:rPr dirty="0" sz="1800" spc="-50" b="1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800" spc="-95" b="1">
                          <a:latin typeface="Trebuchet MS"/>
                          <a:cs typeface="Trebuchet MS"/>
                        </a:rPr>
                        <a:t>features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224500">
                <a:tc>
                  <a:txBody>
                    <a:bodyPr/>
                    <a:lstStyle/>
                    <a:p>
                      <a:pPr marL="53975" marR="38798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65">
                          <a:latin typeface="Calibri"/>
                          <a:cs typeface="Calibri"/>
                        </a:rPr>
                        <a:t>Typical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color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8953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20">
                          <a:latin typeface="Calibri"/>
                          <a:cs typeface="Calibri"/>
                        </a:rPr>
                        <a:t>Tepals 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lavender,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colorful 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purple,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pink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yellow </a:t>
                      </a:r>
                      <a:r>
                        <a:rPr dirty="0" sz="1800" spc="75">
                          <a:latin typeface="Calibri"/>
                          <a:cs typeface="Calibri"/>
                        </a:rPr>
                        <a:t>lip 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with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tube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semi opened  </a:t>
                      </a:r>
                      <a:r>
                        <a:rPr dirty="0" sz="1800" spc="70"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front.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224500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80">
                          <a:latin typeface="Calibri"/>
                          <a:cs typeface="Calibri"/>
                        </a:rPr>
                        <a:t>Color</a:t>
                      </a:r>
                      <a:r>
                        <a:rPr dirty="0" sz="18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variations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39243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Dark,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splash,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aurea,  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concolor,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semialba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light 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dark, 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alba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coerulea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63563">
                <a:tc>
                  <a:txBody>
                    <a:bodyPr/>
                    <a:lstStyle/>
                    <a:p>
                      <a:pPr marL="53975" marR="7175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20">
                          <a:latin typeface="Calibri"/>
                          <a:cs typeface="Calibri"/>
                        </a:rPr>
                        <a:t>Average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size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-20">
                          <a:latin typeface="Calibri"/>
                          <a:cs typeface="Calibri"/>
                        </a:rPr>
                        <a:t>5"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1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20">
                          <a:latin typeface="Calibri"/>
                          <a:cs typeface="Calibri"/>
                        </a:rPr>
                        <a:t>6"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944031">
                <a:tc>
                  <a:txBody>
                    <a:bodyPr/>
                    <a:lstStyle/>
                    <a:p>
                      <a:pPr marL="53975" marR="180975">
                        <a:lnSpc>
                          <a:spcPct val="101899"/>
                        </a:lnSpc>
                        <a:spcBef>
                          <a:spcPts val="254"/>
                        </a:spcBef>
                        <a:tabLst>
                          <a:tab pos="1143635" algn="l"/>
                        </a:tabLst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Common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number 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8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0">
                          <a:latin typeface="Calibri"/>
                          <a:cs typeface="Calibri"/>
                        </a:rPr>
                        <a:t>flowers	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by 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spike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2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85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63563">
                <a:tc>
                  <a:txBody>
                    <a:bodyPr/>
                    <a:lstStyle/>
                    <a:p>
                      <a:pPr marL="53975" marR="6096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Best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characteristics 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1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49339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75">
                          <a:latin typeface="Calibri"/>
                          <a:cs typeface="Calibri"/>
                        </a:rPr>
                        <a:t>Wide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petals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strong 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smell.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944031">
                <a:tc>
                  <a:txBody>
                    <a:bodyPr/>
                    <a:lstStyle/>
                    <a:p>
                      <a:pPr marL="53975" marR="27686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45">
                          <a:latin typeface="Calibri"/>
                          <a:cs typeface="Calibri"/>
                        </a:rPr>
                        <a:t>Other 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characteristics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4762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45">
                          <a:latin typeface="Calibri"/>
                          <a:cs typeface="Calibri"/>
                        </a:rPr>
                        <a:t>Slighty </a:t>
                      </a:r>
                      <a:r>
                        <a:rPr dirty="0" sz="1800" spc="55">
                          <a:latin typeface="Calibri"/>
                          <a:cs typeface="Calibri"/>
                        </a:rPr>
                        <a:t>closed,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strong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sweet  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perfume.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63563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70">
                          <a:latin typeface="Calibri"/>
                          <a:cs typeface="Calibri"/>
                        </a:rPr>
                        <a:t>Blooming</a:t>
                      </a:r>
                      <a:r>
                        <a:rPr dirty="0" sz="18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time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62484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25">
                          <a:latin typeface="Calibri"/>
                          <a:cs typeface="Calibri"/>
                        </a:rPr>
                        <a:t>July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september,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not 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precise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90961" y="9041283"/>
            <a:ext cx="4223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20">
                <a:latin typeface="Calibri"/>
                <a:cs typeface="Calibri"/>
              </a:rPr>
              <a:t>var. </a:t>
            </a:r>
            <a:r>
              <a:rPr dirty="0" sz="3000" spc="100">
                <a:latin typeface="Calibri"/>
                <a:cs typeface="Calibri"/>
              </a:rPr>
              <a:t>pincelada</a:t>
            </a:r>
            <a:r>
              <a:rPr dirty="0" sz="3000" spc="320">
                <a:latin typeface="Calibri"/>
                <a:cs typeface="Calibri"/>
              </a:rPr>
              <a:t> </a:t>
            </a:r>
            <a:r>
              <a:rPr dirty="0" sz="3000" spc="200">
                <a:latin typeface="Calibri"/>
                <a:cs typeface="Calibri"/>
              </a:rPr>
              <a:t>'OKF2233'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7952532"/>
            <a:ext cx="13004800" cy="1801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25500" y="1092200"/>
            <a:ext cx="11353800" cy="7810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98531" y="55626"/>
            <a:ext cx="5008245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85"/>
              <a:t> </a:t>
            </a:r>
            <a:r>
              <a:rPr dirty="0" spc="150"/>
              <a:t>quadricolor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30587" y="472611"/>
            <a:ext cx="5149215" cy="139382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5385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85"/>
              <a:t> </a:t>
            </a:r>
            <a:r>
              <a:rPr dirty="0" spc="235"/>
              <a:t>schroederae</a:t>
            </a:r>
          </a:p>
          <a:p>
            <a:pPr algn="ctr">
              <a:lnSpc>
                <a:spcPts val="5385"/>
              </a:lnSpc>
            </a:pPr>
            <a:r>
              <a:rPr dirty="0" spc="105" i="0">
                <a:latin typeface="Calibri"/>
                <a:cs typeface="Calibri"/>
              </a:rPr>
              <a:t>Rolfe</a:t>
            </a:r>
            <a:r>
              <a:rPr dirty="0" spc="220" i="0">
                <a:latin typeface="Calibri"/>
                <a:cs typeface="Calibri"/>
              </a:rPr>
              <a:t> 1895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489825" y="2447925"/>
          <a:ext cx="5046345" cy="6517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96770"/>
                <a:gridCol w="2940050"/>
              </a:tblGrid>
              <a:tr h="4064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2000" spc="-70" b="1">
                          <a:latin typeface="Trebuchet MS"/>
                          <a:cs typeface="Trebuchet MS"/>
                        </a:rPr>
                        <a:t>Generalities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B="0" marT="304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625600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Location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L="471170" marR="46990" indent="872490">
                        <a:lnSpc>
                          <a:spcPts val="2300"/>
                        </a:lnSpc>
                        <a:spcBef>
                          <a:spcPts val="300"/>
                        </a:spcBef>
                      </a:pPr>
                      <a:r>
                        <a:rPr dirty="0" sz="2000" spc="50">
                          <a:latin typeface="Calibri"/>
                          <a:cs typeface="Calibri"/>
                        </a:rPr>
                        <a:t>This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species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0">
                          <a:latin typeface="Calibri"/>
                          <a:cs typeface="Calibri"/>
                        </a:rPr>
                        <a:t>distribuited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 in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north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2000" spc="25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east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slope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Andes</a:t>
                      </a:r>
                      <a:r>
                        <a:rPr dirty="0" sz="2000" spc="1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5">
                          <a:latin typeface="Calibri"/>
                          <a:cs typeface="Calibri"/>
                        </a:rPr>
                        <a:t>East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algn="r" marR="46990">
                        <a:lnSpc>
                          <a:spcPts val="2240"/>
                        </a:lnSpc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Cordille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6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Altitude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3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80">
                          <a:latin typeface="Calibri"/>
                          <a:cs typeface="Calibri"/>
                        </a:rPr>
                        <a:t>3,000’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- 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5,000’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35">
                          <a:latin typeface="Calibri"/>
                          <a:cs typeface="Calibri"/>
                        </a:rPr>
                        <a:t>ASL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6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-200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empe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ature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100">
                          <a:latin typeface="Calibri"/>
                          <a:cs typeface="Calibri"/>
                        </a:rPr>
                        <a:t>60°F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– </a:t>
                      </a:r>
                      <a:r>
                        <a:rPr dirty="0" sz="2000" spc="100">
                          <a:latin typeface="Calibri"/>
                          <a:cs typeface="Calibri"/>
                        </a:rPr>
                        <a:t>90°F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6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Humidity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80%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977902">
                <a:tc>
                  <a:txBody>
                    <a:bodyPr/>
                    <a:lstStyle/>
                    <a:p>
                      <a:pPr marL="461645">
                        <a:lnSpc>
                          <a:spcPts val="2350"/>
                        </a:lnSpc>
                        <a:spcBef>
                          <a:spcPts val="140"/>
                        </a:spcBef>
                      </a:pPr>
                      <a:r>
                        <a:rPr dirty="0" sz="2000" spc="50">
                          <a:latin typeface="Calibri"/>
                          <a:cs typeface="Calibri"/>
                        </a:rPr>
                        <a:t>Other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climatic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1195705">
                        <a:lnSpc>
                          <a:spcPts val="2350"/>
                        </a:lnSpc>
                      </a:pPr>
                      <a:r>
                        <a:rPr dirty="0" sz="2000" spc="-15">
                          <a:latin typeface="Calibri"/>
                          <a:cs typeface="Calibri"/>
                        </a:rPr>
                        <a:t>features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L="438784" marR="46990" indent="583565">
                        <a:lnSpc>
                          <a:spcPts val="2300"/>
                        </a:lnSpc>
                        <a:spcBef>
                          <a:spcPts val="300"/>
                        </a:spcBef>
                        <a:tabLst>
                          <a:tab pos="2377440" algn="l"/>
                        </a:tabLst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Dry</a:t>
                      </a:r>
                      <a:r>
                        <a:rPr dirty="0" sz="2000" spc="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season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from  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December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March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July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1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September.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320800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90">
                          <a:latin typeface="Calibri"/>
                          <a:cs typeface="Calibri"/>
                        </a:rPr>
                        <a:t>Growing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tips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L="615950" marR="46990" indent="500380">
                        <a:lnSpc>
                          <a:spcPts val="2300"/>
                        </a:lnSpc>
                        <a:spcBef>
                          <a:spcPts val="295"/>
                        </a:spcBef>
                      </a:pPr>
                      <a:r>
                        <a:rPr dirty="0" sz="2000" spc="55">
                          <a:latin typeface="Calibri"/>
                          <a:cs typeface="Calibri"/>
                        </a:rPr>
                        <a:t>Warm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 high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vironmental 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humidity,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good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air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circulation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11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light.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977901">
                <a:tc>
                  <a:txBody>
                    <a:bodyPr/>
                    <a:lstStyle/>
                    <a:p>
                      <a:pPr marL="291465">
                        <a:lnSpc>
                          <a:spcPts val="2350"/>
                        </a:lnSpc>
                        <a:spcBef>
                          <a:spcPts val="135"/>
                        </a:spcBef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Size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type</a:t>
                      </a:r>
                      <a:r>
                        <a:rPr dirty="0" sz="20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1082040">
                        <a:lnSpc>
                          <a:spcPts val="2350"/>
                        </a:lnSpc>
                      </a:pP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plant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0" marR="46990" indent="245745">
                        <a:lnSpc>
                          <a:spcPts val="2300"/>
                        </a:lnSpc>
                        <a:spcBef>
                          <a:spcPts val="295"/>
                        </a:spcBef>
                      </a:pPr>
                      <a:r>
                        <a:rPr dirty="0" sz="2000" spc="75">
                          <a:latin typeface="Calibri"/>
                          <a:cs typeface="Calibri"/>
                        </a:rPr>
                        <a:t>Mid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monofoliated.  The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new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leave has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2000" spc="2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light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1690370">
                        <a:lnSpc>
                          <a:spcPts val="2240"/>
                        </a:lnSpc>
                      </a:pPr>
                      <a:r>
                        <a:rPr dirty="0" sz="2000" spc="25">
                          <a:latin typeface="Calibri"/>
                          <a:cs typeface="Calibri"/>
                        </a:rPr>
                        <a:t>white</a:t>
                      </a:r>
                      <a:r>
                        <a:rPr dirty="0" sz="20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dust.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0" y="0"/>
            <a:ext cx="69723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4826" y="700441"/>
            <a:ext cx="5149215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85"/>
              <a:t> </a:t>
            </a:r>
            <a:r>
              <a:rPr dirty="0" spc="235"/>
              <a:t>schroederae</a:t>
            </a:r>
          </a:p>
        </p:txBody>
      </p:sp>
      <p:sp>
        <p:nvSpPr>
          <p:cNvPr id="3" name="object 3"/>
          <p:cNvSpPr/>
          <p:nvPr/>
        </p:nvSpPr>
        <p:spPr>
          <a:xfrm>
            <a:off x="4359739" y="8801100"/>
            <a:ext cx="8645060" cy="952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80100" y="0"/>
            <a:ext cx="71247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27025" y="3019425"/>
          <a:ext cx="5280660" cy="5824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7450"/>
                <a:gridCol w="2813050"/>
              </a:tblGrid>
              <a:tr h="38163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-75" b="1">
                          <a:latin typeface="Trebuchet MS"/>
                          <a:cs typeface="Trebuchet MS"/>
                        </a:rPr>
                        <a:t>Flower</a:t>
                      </a:r>
                      <a:r>
                        <a:rPr dirty="0" sz="1800" spc="-50" b="1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800" spc="-95" b="1">
                          <a:latin typeface="Trebuchet MS"/>
                          <a:cs typeface="Trebuchet MS"/>
                        </a:rPr>
                        <a:t>features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320799">
                <a:tc>
                  <a:txBody>
                    <a:bodyPr/>
                    <a:lstStyle/>
                    <a:p>
                      <a:pPr marL="53975" marR="282575">
                        <a:lnSpc>
                          <a:spcPts val="2300"/>
                        </a:lnSpc>
                        <a:spcBef>
                          <a:spcPts val="295"/>
                        </a:spcBef>
                      </a:pPr>
                      <a:r>
                        <a:rPr dirty="0" sz="2000" spc="75">
                          <a:latin typeface="Calibri"/>
                          <a:cs typeface="Calibri"/>
                        </a:rPr>
                        <a:t>Typical 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color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flower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192405">
                        <a:lnSpc>
                          <a:spcPts val="2300"/>
                        </a:lnSpc>
                        <a:spcBef>
                          <a:spcPts val="295"/>
                        </a:spcBef>
                      </a:pPr>
                      <a:r>
                        <a:rPr dirty="0" sz="2000" spc="40">
                          <a:latin typeface="Calibri"/>
                          <a:cs typeface="Calibri"/>
                        </a:rPr>
                        <a:t>Flowers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normally 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concolor,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light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pale 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lavender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with round 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lip 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dark 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yellow</a:t>
                      </a:r>
                      <a:r>
                        <a:rPr dirty="0" sz="2000" spc="1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latin typeface="Calibri"/>
                          <a:cs typeface="Calibri"/>
                        </a:rPr>
                        <a:t>throat.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85801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85">
                          <a:latin typeface="Calibri"/>
                          <a:cs typeface="Calibri"/>
                        </a:rPr>
                        <a:t>Color</a:t>
                      </a:r>
                      <a:r>
                        <a:rPr dirty="0" sz="2000" spc="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variations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478790">
                        <a:lnSpc>
                          <a:spcPts val="2300"/>
                        </a:lnSpc>
                        <a:spcBef>
                          <a:spcPts val="295"/>
                        </a:spcBef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Dark,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purpurea,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alba 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coerulea.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85802">
                <a:tc>
                  <a:txBody>
                    <a:bodyPr/>
                    <a:lstStyle/>
                    <a:p>
                      <a:pPr marL="53975" marR="340995">
                        <a:lnSpc>
                          <a:spcPts val="2300"/>
                        </a:lnSpc>
                        <a:spcBef>
                          <a:spcPts val="295"/>
                        </a:spcBef>
                      </a:pPr>
                      <a:r>
                        <a:rPr dirty="0" sz="2000" spc="25">
                          <a:latin typeface="Calibri"/>
                          <a:cs typeface="Calibri"/>
                        </a:rPr>
                        <a:t>Average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size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flower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70">
                          <a:latin typeface="Calibri"/>
                          <a:cs typeface="Calibri"/>
                        </a:rPr>
                        <a:t>6”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1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8”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85801">
                <a:tc>
                  <a:txBody>
                    <a:bodyPr/>
                    <a:lstStyle/>
                    <a:p>
                      <a:pPr marL="53975" marR="179705">
                        <a:lnSpc>
                          <a:spcPts val="2300"/>
                        </a:lnSpc>
                        <a:spcBef>
                          <a:spcPts val="295"/>
                        </a:spcBef>
                        <a:tabLst>
                          <a:tab pos="982344" algn="l"/>
                        </a:tabLst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Common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number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2000" spc="20">
                          <a:latin typeface="Calibri"/>
                          <a:cs typeface="Calibri"/>
                        </a:rPr>
                        <a:t>flowers	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by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spike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3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95">
                          <a:latin typeface="Calibri"/>
                          <a:cs typeface="Calibri"/>
                        </a:rPr>
                        <a:t> 5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977901">
                <a:tc>
                  <a:txBody>
                    <a:bodyPr/>
                    <a:lstStyle/>
                    <a:p>
                      <a:pPr marL="53975" marR="46355">
                        <a:lnSpc>
                          <a:spcPts val="2300"/>
                        </a:lnSpc>
                        <a:spcBef>
                          <a:spcPts val="300"/>
                        </a:spcBef>
                      </a:pPr>
                      <a:r>
                        <a:rPr dirty="0" sz="2000" spc="5">
                          <a:latin typeface="Calibri"/>
                          <a:cs typeface="Calibri"/>
                        </a:rPr>
                        <a:t>Best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characteristics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2000" spc="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flower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54610">
                        <a:lnSpc>
                          <a:spcPts val="2300"/>
                        </a:lnSpc>
                        <a:spcBef>
                          <a:spcPts val="300"/>
                        </a:spcBef>
                      </a:pPr>
                      <a:r>
                        <a:rPr dirty="0" sz="2000" spc="15">
                          <a:latin typeface="Calibri"/>
                          <a:cs typeface="Calibri"/>
                        </a:rPr>
                        <a:t>Strong 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yellow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orange  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color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center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lip.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85801">
                <a:tc>
                  <a:txBody>
                    <a:bodyPr/>
                    <a:lstStyle/>
                    <a:p>
                      <a:pPr marL="53975" marR="145415">
                        <a:lnSpc>
                          <a:spcPts val="2300"/>
                        </a:lnSpc>
                        <a:spcBef>
                          <a:spcPts val="295"/>
                        </a:spcBef>
                      </a:pPr>
                      <a:r>
                        <a:rPr dirty="0" sz="2000" spc="50">
                          <a:latin typeface="Calibri"/>
                          <a:cs typeface="Calibri"/>
                        </a:rPr>
                        <a:t>Other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characteristics 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2000" spc="1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flower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817244">
                        <a:lnSpc>
                          <a:spcPts val="2300"/>
                        </a:lnSpc>
                        <a:spcBef>
                          <a:spcPts val="295"/>
                        </a:spcBef>
                      </a:pPr>
                      <a:r>
                        <a:rPr dirty="0" sz="2000" spc="35">
                          <a:latin typeface="Calibri"/>
                          <a:cs typeface="Calibri"/>
                        </a:rPr>
                        <a:t>Very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delicate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anis  </a:t>
                      </a:r>
                      <a:r>
                        <a:rPr dirty="0" sz="2000" spc="20">
                          <a:latin typeface="Calibri"/>
                          <a:cs typeface="Calibri"/>
                        </a:rPr>
                        <a:t>scented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0">
                          <a:latin typeface="Calibri"/>
                          <a:cs typeface="Calibri"/>
                        </a:rPr>
                        <a:t>perfume.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393701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75">
                          <a:latin typeface="Calibri"/>
                          <a:cs typeface="Calibri"/>
                        </a:rPr>
                        <a:t>Blooming</a:t>
                      </a:r>
                      <a:r>
                        <a:rPr dirty="0" sz="2000" spc="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time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55">
                          <a:latin typeface="Calibri"/>
                          <a:cs typeface="Calibri"/>
                        </a:rPr>
                        <a:t>November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1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January.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79490" y="9102194"/>
            <a:ext cx="184594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80">
                <a:latin typeface="Calibri"/>
                <a:cs typeface="Calibri"/>
              </a:rPr>
              <a:t>'Porcelana'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8021373"/>
            <a:ext cx="13004800" cy="1732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41400" y="774700"/>
            <a:ext cx="10922000" cy="820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27951" y="1086"/>
            <a:ext cx="5149215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85"/>
              <a:t> </a:t>
            </a:r>
            <a:r>
              <a:rPr dirty="0" spc="235"/>
              <a:t>schroederae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83220" y="1086"/>
            <a:ext cx="4511040" cy="139382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5385"/>
              </a:lnSpc>
              <a:spcBef>
                <a:spcPts val="100"/>
              </a:spcBef>
              <a:tabLst>
                <a:tab pos="2462530" algn="l"/>
              </a:tabLst>
            </a:pPr>
            <a:r>
              <a:rPr dirty="0" spc="45"/>
              <a:t>Cattleya	</a:t>
            </a:r>
            <a:r>
              <a:rPr dirty="0" spc="195"/>
              <a:t>violacea</a:t>
            </a:r>
          </a:p>
          <a:p>
            <a:pPr algn="ctr">
              <a:lnSpc>
                <a:spcPts val="5385"/>
              </a:lnSpc>
            </a:pPr>
            <a:r>
              <a:rPr dirty="0" spc="235" i="0">
                <a:latin typeface="Calibri"/>
                <a:cs typeface="Calibri"/>
              </a:rPr>
              <a:t>(HBK) </a:t>
            </a:r>
            <a:r>
              <a:rPr dirty="0" spc="105" i="0">
                <a:latin typeface="Calibri"/>
                <a:cs typeface="Calibri"/>
              </a:rPr>
              <a:t>Rolfe</a:t>
            </a:r>
            <a:r>
              <a:rPr dirty="0" spc="170" i="0">
                <a:latin typeface="Calibri"/>
                <a:cs typeface="Calibri"/>
              </a:rPr>
              <a:t> </a:t>
            </a:r>
            <a:r>
              <a:rPr dirty="0" spc="220" i="0">
                <a:latin typeface="Calibri"/>
                <a:cs typeface="Calibri"/>
              </a:rPr>
              <a:t>1889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477125" y="2473325"/>
          <a:ext cx="5122545" cy="6821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9745"/>
                <a:gridCol w="3343275"/>
              </a:tblGrid>
              <a:tr h="4064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2000" spc="-70" b="1">
                          <a:latin typeface="Trebuchet MS"/>
                          <a:cs typeface="Trebuchet MS"/>
                        </a:rPr>
                        <a:t>Generalities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B="0" marT="304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625600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Location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L="521970" marR="46990" indent="-372110">
                        <a:lnSpc>
                          <a:spcPts val="2300"/>
                        </a:lnSpc>
                        <a:spcBef>
                          <a:spcPts val="300"/>
                        </a:spcBef>
                        <a:tabLst>
                          <a:tab pos="2032635" algn="l"/>
                        </a:tabLst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Orinoquian</a:t>
                      </a:r>
                      <a:r>
                        <a:rPr dirty="0" sz="2000" spc="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Amazonian 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regions,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2000" spc="1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90">
                          <a:latin typeface="Calibri"/>
                          <a:cs typeface="Calibri"/>
                        </a:rPr>
                        <a:t>Colombia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>
                          <a:latin typeface="Calibri"/>
                          <a:cs typeface="Calibri"/>
                        </a:rPr>
                        <a:t>its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0">
                          <a:latin typeface="Calibri"/>
                          <a:cs typeface="Calibri"/>
                        </a:rPr>
                        <a:t>border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countries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Venezuela,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 Guyanas,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Brasil, 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Peru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2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Bolivia,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6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Altitude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3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85">
                          <a:latin typeface="Calibri"/>
                          <a:cs typeface="Calibri"/>
                        </a:rPr>
                        <a:t>650’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- 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2,300’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35">
                          <a:latin typeface="Calibri"/>
                          <a:cs typeface="Calibri"/>
                        </a:rPr>
                        <a:t>ASL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6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-200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empe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ature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100">
                          <a:latin typeface="Calibri"/>
                          <a:cs typeface="Calibri"/>
                        </a:rPr>
                        <a:t>70°F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–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95">
                          <a:latin typeface="Calibri"/>
                          <a:cs typeface="Calibri"/>
                        </a:rPr>
                        <a:t>100°F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6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Humidity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180">
                          <a:latin typeface="Calibri"/>
                          <a:cs typeface="Calibri"/>
                        </a:rPr>
                        <a:t>60%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80">
                          <a:latin typeface="Calibri"/>
                          <a:cs typeface="Calibri"/>
                        </a:rPr>
                        <a:t>80%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134620">
                        <a:lnSpc>
                          <a:spcPts val="2350"/>
                        </a:lnSpc>
                        <a:spcBef>
                          <a:spcPts val="140"/>
                        </a:spcBef>
                      </a:pPr>
                      <a:r>
                        <a:rPr dirty="0" sz="2000" spc="50">
                          <a:latin typeface="Calibri"/>
                          <a:cs typeface="Calibri"/>
                        </a:rPr>
                        <a:t>Other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climatic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868680">
                        <a:lnSpc>
                          <a:spcPts val="2350"/>
                        </a:lnSpc>
                      </a:pPr>
                      <a:r>
                        <a:rPr dirty="0" sz="2000" spc="-15">
                          <a:latin typeface="Calibri"/>
                          <a:cs typeface="Calibri"/>
                        </a:rPr>
                        <a:t>features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L="440055" marR="46990" indent="-144145">
                        <a:lnSpc>
                          <a:spcPts val="2300"/>
                        </a:lnSpc>
                        <a:spcBef>
                          <a:spcPts val="300"/>
                        </a:spcBef>
                      </a:pPr>
                      <a:r>
                        <a:rPr dirty="0" sz="2000" spc="125">
                          <a:latin typeface="Calibri"/>
                          <a:cs typeface="Calibri"/>
                        </a:rPr>
                        <a:t>Dry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season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5">
                          <a:latin typeface="Calibri"/>
                          <a:cs typeface="Calibri"/>
                        </a:rPr>
                        <a:t>three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0">
                          <a:latin typeface="Calibri"/>
                          <a:cs typeface="Calibri"/>
                        </a:rPr>
                        <a:t>months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wet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season, </a:t>
                      </a:r>
                      <a:r>
                        <a:rPr dirty="0" sz="2000" spc="15">
                          <a:latin typeface="Calibri"/>
                          <a:cs typeface="Calibri"/>
                        </a:rPr>
                        <a:t>both</a:t>
                      </a:r>
                      <a:r>
                        <a:rPr dirty="0" sz="2000" spc="2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very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algn="r" marR="46990">
                        <a:lnSpc>
                          <a:spcPts val="2240"/>
                        </a:lnSpc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defined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854202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90">
                          <a:latin typeface="Calibri"/>
                          <a:cs typeface="Calibri"/>
                        </a:rPr>
                        <a:t>Growing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tips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L="619125" marR="46990" indent="900430">
                        <a:lnSpc>
                          <a:spcPts val="2300"/>
                        </a:lnSpc>
                        <a:spcBef>
                          <a:spcPts val="295"/>
                        </a:spcBef>
                      </a:pPr>
                      <a:r>
                        <a:rPr dirty="0" sz="2000" spc="55">
                          <a:latin typeface="Calibri"/>
                          <a:cs typeface="Calibri"/>
                        </a:rPr>
                        <a:t>Warm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 high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environmental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humidity,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good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air</a:t>
                      </a:r>
                      <a:r>
                        <a:rPr dirty="0" sz="2000" spc="1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circulation</a:t>
                      </a:r>
                      <a:r>
                        <a:rPr dirty="0" sz="20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light. 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Need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2000" spc="1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dry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season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35">
                          <a:latin typeface="Calibri"/>
                          <a:cs typeface="Calibri"/>
                        </a:rPr>
                        <a:t>after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new</a:t>
                      </a:r>
                      <a:r>
                        <a:rPr dirty="0" sz="2000" spc="3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0">
                          <a:latin typeface="Calibri"/>
                          <a:cs typeface="Calibri"/>
                        </a:rPr>
                        <a:t>growth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algn="r" marR="46990">
                        <a:lnSpc>
                          <a:spcPts val="2240"/>
                        </a:lnSpc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stops.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711199">
                <a:tc>
                  <a:txBody>
                    <a:bodyPr/>
                    <a:lstStyle/>
                    <a:p>
                      <a:pPr marL="472440" marR="46990" indent="-226060">
                        <a:lnSpc>
                          <a:spcPts val="2300"/>
                        </a:lnSpc>
                        <a:spcBef>
                          <a:spcPts val="295"/>
                        </a:spcBef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Size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type 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2000" spc="1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plant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75">
                          <a:latin typeface="Calibri"/>
                          <a:cs typeface="Calibri"/>
                        </a:rPr>
                        <a:t>Mid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bifoliated.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0" y="0"/>
            <a:ext cx="7061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62718" y="8801100"/>
            <a:ext cx="9142081" cy="952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84800" y="0"/>
            <a:ext cx="76200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68332" y="397195"/>
            <a:ext cx="2012314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spc="45" i="1">
                <a:latin typeface="Book Antiqua"/>
                <a:cs typeface="Book Antiqua"/>
              </a:rPr>
              <a:t>Cattleya</a:t>
            </a:r>
            <a:endParaRPr sz="45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31497" y="397195"/>
            <a:ext cx="2047875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95"/>
              <a:t>violacea</a:t>
            </a: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41325" y="2930525"/>
          <a:ext cx="4729480" cy="5903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6905"/>
                <a:gridCol w="2813049"/>
              </a:tblGrid>
              <a:tr h="38163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-75" b="1">
                          <a:latin typeface="Trebuchet MS"/>
                          <a:cs typeface="Trebuchet MS"/>
                        </a:rPr>
                        <a:t>Flower</a:t>
                      </a:r>
                      <a:r>
                        <a:rPr dirty="0" sz="1800" spc="-50" b="1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800" spc="-95" b="1">
                          <a:latin typeface="Trebuchet MS"/>
                          <a:cs typeface="Trebuchet MS"/>
                        </a:rPr>
                        <a:t>features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219836">
                <a:tc>
                  <a:txBody>
                    <a:bodyPr/>
                    <a:lstStyle/>
                    <a:p>
                      <a:pPr marL="53975" marR="31178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65">
                          <a:latin typeface="Calibri"/>
                          <a:cs typeface="Calibri"/>
                        </a:rPr>
                        <a:t>Typical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color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21018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35">
                          <a:latin typeface="Calibri"/>
                          <a:cs typeface="Calibri"/>
                        </a:rPr>
                        <a:t>Flowers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brilliant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lavender 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petals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sepals, </a:t>
                      </a:r>
                      <a:r>
                        <a:rPr dirty="0" sz="1800" spc="75">
                          <a:latin typeface="Calibri"/>
                          <a:cs typeface="Calibri"/>
                        </a:rPr>
                        <a:t>lip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dark  purple with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yellow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white.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38163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80">
                          <a:latin typeface="Calibri"/>
                          <a:cs typeface="Calibri"/>
                        </a:rPr>
                        <a:t>Color</a:t>
                      </a:r>
                      <a:r>
                        <a:rPr dirty="0" sz="18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variations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60">
                          <a:latin typeface="Calibri"/>
                          <a:cs typeface="Calibri"/>
                        </a:rPr>
                        <a:t>Not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known </a:t>
                      </a:r>
                      <a:r>
                        <a:rPr dirty="0" sz="1800" spc="70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800" spc="1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75">
                          <a:latin typeface="Calibri"/>
                          <a:cs typeface="Calibri"/>
                        </a:rPr>
                        <a:t>Colombia.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61036">
                <a:tc>
                  <a:txBody>
                    <a:bodyPr/>
                    <a:lstStyle/>
                    <a:p>
                      <a:pPr marL="53975" marR="36385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20">
                          <a:latin typeface="Calibri"/>
                          <a:cs typeface="Calibri"/>
                        </a:rPr>
                        <a:t>Average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size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65">
                          <a:latin typeface="Calibri"/>
                          <a:cs typeface="Calibri"/>
                        </a:rPr>
                        <a:t>3”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4”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940436">
                <a:tc>
                  <a:txBody>
                    <a:bodyPr/>
                    <a:lstStyle/>
                    <a:p>
                      <a:pPr marL="53975" marR="104775">
                        <a:lnSpc>
                          <a:spcPct val="101899"/>
                        </a:lnSpc>
                        <a:spcBef>
                          <a:spcPts val="254"/>
                        </a:spcBef>
                        <a:tabLst>
                          <a:tab pos="1143635" algn="l"/>
                        </a:tabLst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Common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number 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8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0">
                          <a:latin typeface="Calibri"/>
                          <a:cs typeface="Calibri"/>
                        </a:rPr>
                        <a:t>flowers	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by 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spike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3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85"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977902">
                <a:tc>
                  <a:txBody>
                    <a:bodyPr/>
                    <a:lstStyle/>
                    <a:p>
                      <a:pPr marL="53975" marR="300355">
                        <a:lnSpc>
                          <a:spcPts val="2300"/>
                        </a:lnSpc>
                        <a:spcBef>
                          <a:spcPts val="300"/>
                        </a:spcBef>
                      </a:pPr>
                      <a:r>
                        <a:rPr dirty="0" sz="2000" spc="5">
                          <a:latin typeface="Calibri"/>
                          <a:cs typeface="Calibri"/>
                        </a:rPr>
                        <a:t>Best  </a:t>
                      </a:r>
                      <a:r>
                        <a:rPr dirty="0" sz="2000" spc="-40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ha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acteristics 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2000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flower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45">
                          <a:latin typeface="Calibri"/>
                          <a:cs typeface="Calibri"/>
                        </a:rPr>
                        <a:t>Brilliant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color,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flat</a:t>
                      </a:r>
                      <a:r>
                        <a:rPr dirty="0" sz="1800" spc="1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flower.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940436">
                <a:tc>
                  <a:txBody>
                    <a:bodyPr/>
                    <a:lstStyle/>
                    <a:p>
                      <a:pPr marL="53975" marR="20066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45">
                          <a:latin typeface="Calibri"/>
                          <a:cs typeface="Calibri"/>
                        </a:rPr>
                        <a:t>Other 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characteristics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-5">
                          <a:latin typeface="Calibri"/>
                          <a:cs typeface="Calibri"/>
                        </a:rPr>
                        <a:t>Star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like</a:t>
                      </a:r>
                      <a:r>
                        <a:rPr dirty="0" sz="1800" spc="1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flower.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393701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75">
                          <a:latin typeface="Calibri"/>
                          <a:cs typeface="Calibri"/>
                        </a:rPr>
                        <a:t>Blooming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time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June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1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August.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47134" y="229685"/>
            <a:ext cx="2012314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spc="45" i="1">
                <a:latin typeface="Book Antiqua"/>
                <a:cs typeface="Book Antiqua"/>
              </a:rPr>
              <a:t>Cattleya</a:t>
            </a:r>
            <a:endParaRPr sz="4500">
              <a:latin typeface="Book Antiqua"/>
              <a:cs typeface="Book Antiqu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10298" y="229685"/>
            <a:ext cx="2047875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95"/>
              <a:t>violacea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7966048"/>
            <a:ext cx="13004800" cy="1787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04900" y="1206500"/>
            <a:ext cx="10795000" cy="7708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16079" y="250966"/>
            <a:ext cx="4016375" cy="278130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algn="ctr" marL="12700" marR="5080">
              <a:lnSpc>
                <a:spcPct val="100600"/>
              </a:lnSpc>
              <a:spcBef>
                <a:spcPts val="65"/>
              </a:spcBef>
            </a:pPr>
            <a:r>
              <a:rPr dirty="0" sz="4500" spc="90" i="1">
                <a:latin typeface="Book Antiqua"/>
                <a:cs typeface="Book Antiqua"/>
              </a:rPr>
              <a:t>Guarianthe  </a:t>
            </a:r>
            <a:r>
              <a:rPr dirty="0" sz="4500" spc="-15" i="1">
                <a:latin typeface="Book Antiqua"/>
                <a:cs typeface="Book Antiqua"/>
              </a:rPr>
              <a:t>patinii </a:t>
            </a:r>
            <a:r>
              <a:rPr dirty="0" sz="4500" spc="125">
                <a:latin typeface="Calibri"/>
                <a:cs typeface="Calibri"/>
              </a:rPr>
              <a:t>(Cogn.)  </a:t>
            </a:r>
            <a:r>
              <a:rPr dirty="0" sz="4500" spc="100">
                <a:latin typeface="Calibri"/>
                <a:cs typeface="Calibri"/>
              </a:rPr>
              <a:t>Dressler </a:t>
            </a:r>
            <a:r>
              <a:rPr dirty="0" sz="4500" spc="175">
                <a:latin typeface="Calibri"/>
                <a:cs typeface="Calibri"/>
              </a:rPr>
              <a:t>&amp; </a:t>
            </a:r>
            <a:r>
              <a:rPr dirty="0" sz="4500" spc="95">
                <a:latin typeface="Calibri"/>
                <a:cs typeface="Calibri"/>
              </a:rPr>
              <a:t>W. </a:t>
            </a:r>
            <a:r>
              <a:rPr dirty="0" sz="4500" spc="80">
                <a:latin typeface="Calibri"/>
                <a:cs typeface="Calibri"/>
              </a:rPr>
              <a:t>E.  </a:t>
            </a:r>
            <a:r>
              <a:rPr dirty="0" sz="4500" spc="215">
                <a:latin typeface="Calibri"/>
                <a:cs typeface="Calibri"/>
              </a:rPr>
              <a:t>Higgins</a:t>
            </a:r>
            <a:endParaRPr sz="45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426325" y="3565525"/>
          <a:ext cx="5206365" cy="55568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9670"/>
                <a:gridCol w="2757170"/>
              </a:tblGrid>
              <a:tr h="4064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2000" spc="-70" b="1">
                          <a:latin typeface="Trebuchet MS"/>
                          <a:cs typeface="Trebuchet MS"/>
                        </a:rPr>
                        <a:t>Generalities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B="0" marT="304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854201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Location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L="410845" marR="46990" indent="9525">
                        <a:lnSpc>
                          <a:spcPts val="2300"/>
                        </a:lnSpc>
                        <a:spcBef>
                          <a:spcPts val="300"/>
                        </a:spcBef>
                      </a:pPr>
                      <a:r>
                        <a:rPr dirty="0" sz="2000" spc="45">
                          <a:latin typeface="Calibri"/>
                          <a:cs typeface="Calibri"/>
                        </a:rPr>
                        <a:t>North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1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20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Western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Andean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Cordillera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90">
                          <a:latin typeface="Calibri"/>
                          <a:cs typeface="Calibri"/>
                        </a:rPr>
                        <a:t>Colombia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 in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Costa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95">
                          <a:latin typeface="Calibri"/>
                          <a:cs typeface="Calibri"/>
                        </a:rPr>
                        <a:t>Rica,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Panamá,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Venezuela </a:t>
                      </a:r>
                      <a:r>
                        <a:rPr dirty="0" sz="2000" spc="90"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20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Trinidad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algn="r" marR="46990">
                        <a:lnSpc>
                          <a:spcPts val="2240"/>
                        </a:lnSpc>
                      </a:pPr>
                      <a:r>
                        <a:rPr dirty="0" sz="2000" spc="90"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2000" spc="-1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Tobago.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393701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Altitude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3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85">
                          <a:latin typeface="Calibri"/>
                          <a:cs typeface="Calibri"/>
                        </a:rPr>
                        <a:t>650’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- 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1,600’</a:t>
                      </a:r>
                      <a:r>
                        <a:rPr dirty="0" sz="2000" spc="1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asl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393702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-200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empe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ature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100">
                          <a:latin typeface="Calibri"/>
                          <a:cs typeface="Calibri"/>
                        </a:rPr>
                        <a:t>70°F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–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95">
                          <a:latin typeface="Calibri"/>
                          <a:cs typeface="Calibri"/>
                        </a:rPr>
                        <a:t>100°F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393701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Humidity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80%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85801">
                <a:tc>
                  <a:txBody>
                    <a:bodyPr/>
                    <a:lstStyle/>
                    <a:p>
                      <a:pPr marL="804545">
                        <a:lnSpc>
                          <a:spcPts val="2350"/>
                        </a:lnSpc>
                        <a:spcBef>
                          <a:spcPts val="140"/>
                        </a:spcBef>
                      </a:pPr>
                      <a:r>
                        <a:rPr dirty="0" sz="2000" spc="50">
                          <a:latin typeface="Calibri"/>
                          <a:cs typeface="Calibri"/>
                        </a:rPr>
                        <a:t>Other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climatic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1538605">
                        <a:lnSpc>
                          <a:spcPts val="2350"/>
                        </a:lnSpc>
                      </a:pPr>
                      <a:r>
                        <a:rPr dirty="0" sz="2000" spc="-15">
                          <a:latin typeface="Calibri"/>
                          <a:cs typeface="Calibri"/>
                        </a:rPr>
                        <a:t>features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125">
                          <a:latin typeface="Calibri"/>
                          <a:cs typeface="Calibri"/>
                        </a:rPr>
                        <a:t>Dry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wet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0">
                          <a:latin typeface="Calibri"/>
                          <a:cs typeface="Calibri"/>
                        </a:rPr>
                        <a:t>seasons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90">
                          <a:latin typeface="Calibri"/>
                          <a:cs typeface="Calibri"/>
                        </a:rPr>
                        <a:t>Growing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tips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5980" marR="46990" indent="-510540">
                        <a:lnSpc>
                          <a:spcPts val="2300"/>
                        </a:lnSpc>
                        <a:spcBef>
                          <a:spcPts val="295"/>
                        </a:spcBef>
                      </a:pPr>
                      <a:r>
                        <a:rPr dirty="0" sz="2000" spc="40">
                          <a:latin typeface="Calibri"/>
                          <a:cs typeface="Calibri"/>
                        </a:rPr>
                        <a:t>Few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times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grown,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hor 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well</a:t>
                      </a:r>
                      <a:r>
                        <a:rPr dirty="0" sz="2000" spc="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drained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algn="r" marR="46990">
                        <a:lnSpc>
                          <a:spcPts val="2350"/>
                        </a:lnSpc>
                        <a:spcBef>
                          <a:spcPts val="140"/>
                        </a:spcBef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Size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type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1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algn="r" marR="46990">
                        <a:lnSpc>
                          <a:spcPts val="2350"/>
                        </a:lnSpc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plant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75">
                          <a:latin typeface="Calibri"/>
                          <a:cs typeface="Calibri"/>
                        </a:rPr>
                        <a:t>Mid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bifoliated.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0" y="0"/>
            <a:ext cx="69977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79660" y="399874"/>
            <a:ext cx="1860550" cy="1397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4765" marR="5080" indent="-12700">
              <a:lnSpc>
                <a:spcPct val="100000"/>
              </a:lnSpc>
              <a:spcBef>
                <a:spcPts val="100"/>
              </a:spcBef>
            </a:pPr>
            <a:r>
              <a:rPr dirty="0" spc="105" i="0">
                <a:latin typeface="Calibri"/>
                <a:cs typeface="Calibri"/>
              </a:rPr>
              <a:t>Natu</a:t>
            </a:r>
            <a:r>
              <a:rPr dirty="0" spc="20" i="0">
                <a:latin typeface="Calibri"/>
                <a:cs typeface="Calibri"/>
              </a:rPr>
              <a:t>r</a:t>
            </a:r>
            <a:r>
              <a:rPr dirty="0" spc="125" i="0">
                <a:latin typeface="Calibri"/>
                <a:cs typeface="Calibri"/>
              </a:rPr>
              <a:t>al  </a:t>
            </a:r>
            <a:r>
              <a:rPr dirty="0" spc="100" i="0">
                <a:latin typeface="Calibri"/>
                <a:cs typeface="Calibri"/>
              </a:rPr>
              <a:t>Habitat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08816" y="7395687"/>
            <a:ext cx="3545204" cy="175641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 indent="154940">
              <a:lnSpc>
                <a:spcPts val="3340"/>
              </a:lnSpc>
              <a:spcBef>
                <a:spcPts val="425"/>
              </a:spcBef>
            </a:pPr>
            <a:r>
              <a:rPr dirty="0" sz="3000" spc="130">
                <a:latin typeface="Calibri"/>
                <a:cs typeface="Calibri"/>
              </a:rPr>
              <a:t>View </a:t>
            </a:r>
            <a:r>
              <a:rPr dirty="0" sz="3000">
                <a:latin typeface="Calibri"/>
                <a:cs typeface="Calibri"/>
              </a:rPr>
              <a:t>of </a:t>
            </a:r>
            <a:r>
              <a:rPr dirty="0" sz="3000" spc="-25">
                <a:latin typeface="Calibri"/>
                <a:cs typeface="Calibri"/>
              </a:rPr>
              <a:t>the </a:t>
            </a:r>
            <a:r>
              <a:rPr dirty="0" sz="3000" spc="-40">
                <a:latin typeface="Calibri"/>
                <a:cs typeface="Calibri"/>
              </a:rPr>
              <a:t>forest  </a:t>
            </a:r>
            <a:r>
              <a:rPr dirty="0" sz="3000" spc="35">
                <a:latin typeface="Calibri"/>
                <a:cs typeface="Calibri"/>
              </a:rPr>
              <a:t>where </a:t>
            </a:r>
            <a:r>
              <a:rPr dirty="0" sz="3000">
                <a:latin typeface="Calibri"/>
                <a:cs typeface="Calibri"/>
              </a:rPr>
              <a:t>most</a:t>
            </a:r>
            <a:r>
              <a:rPr dirty="0" sz="3000" spc="220">
                <a:latin typeface="Calibri"/>
                <a:cs typeface="Calibri"/>
              </a:rPr>
              <a:t> </a:t>
            </a:r>
            <a:r>
              <a:rPr dirty="0" sz="3000" spc="30">
                <a:latin typeface="Calibri"/>
                <a:cs typeface="Calibri"/>
              </a:rPr>
              <a:t>cattleyas,</a:t>
            </a:r>
            <a:endParaRPr sz="3000">
              <a:latin typeface="Calibri"/>
              <a:cs typeface="Calibri"/>
            </a:endParaRPr>
          </a:p>
          <a:p>
            <a:pPr marL="219710">
              <a:lnSpc>
                <a:spcPts val="3155"/>
              </a:lnSpc>
            </a:pPr>
            <a:r>
              <a:rPr dirty="0" sz="3000" spc="60">
                <a:latin typeface="Calibri"/>
                <a:cs typeface="Calibri"/>
              </a:rPr>
              <a:t>except </a:t>
            </a:r>
            <a:r>
              <a:rPr dirty="0" sz="3000" spc="35" i="1">
                <a:latin typeface="Book Antiqua"/>
                <a:cs typeface="Book Antiqua"/>
              </a:rPr>
              <a:t>C</a:t>
            </a:r>
            <a:r>
              <a:rPr dirty="0" sz="3000" spc="35">
                <a:latin typeface="Calibri"/>
                <a:cs typeface="Calibri"/>
              </a:rPr>
              <a:t>.</a:t>
            </a:r>
            <a:r>
              <a:rPr dirty="0" sz="3000" spc="215">
                <a:latin typeface="Calibri"/>
                <a:cs typeface="Calibri"/>
              </a:rPr>
              <a:t> </a:t>
            </a:r>
            <a:r>
              <a:rPr dirty="0" sz="3000" spc="125" i="1">
                <a:latin typeface="Book Antiqua"/>
                <a:cs typeface="Book Antiqua"/>
              </a:rPr>
              <a:t>violacea,</a:t>
            </a:r>
            <a:endParaRPr sz="3000">
              <a:latin typeface="Book Antiqua"/>
              <a:cs typeface="Book Antiqua"/>
            </a:endParaRPr>
          </a:p>
          <a:p>
            <a:pPr algn="ctr">
              <a:lnSpc>
                <a:spcPts val="3470"/>
              </a:lnSpc>
            </a:pPr>
            <a:r>
              <a:rPr dirty="0" sz="3000" spc="65">
                <a:latin typeface="Calibri"/>
                <a:cs typeface="Calibri"/>
              </a:rPr>
              <a:t>grow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8801100"/>
            <a:ext cx="8026400" cy="952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65024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85"/>
              <a:t> </a:t>
            </a:r>
            <a:r>
              <a:rPr dirty="0" spc="-15"/>
              <a:t>patinii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7380668"/>
            <a:ext cx="10076270" cy="190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5900" y="2146300"/>
            <a:ext cx="8331200" cy="6184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8848725" y="1812925"/>
          <a:ext cx="3719829" cy="6767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8765"/>
                <a:gridCol w="2160270"/>
              </a:tblGrid>
              <a:tr h="381636">
                <a:tc gridSpan="2">
                  <a:txBody>
                    <a:bodyPr/>
                    <a:lstStyle/>
                    <a:p>
                      <a:pPr marL="108331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-75" b="1">
                          <a:latin typeface="Trebuchet MS"/>
                          <a:cs typeface="Trebuchet MS"/>
                        </a:rPr>
                        <a:t>Flower</a:t>
                      </a:r>
                      <a:r>
                        <a:rPr dirty="0" sz="1800" spc="-50" b="1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800" spc="-95" b="1">
                          <a:latin typeface="Trebuchet MS"/>
                          <a:cs typeface="Trebuchet MS"/>
                        </a:rPr>
                        <a:t>features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940436">
                <a:tc>
                  <a:txBody>
                    <a:bodyPr/>
                    <a:lstStyle/>
                    <a:p>
                      <a:pPr marL="53975" marR="208279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65">
                          <a:latin typeface="Calibri"/>
                          <a:cs typeface="Calibri"/>
                        </a:rPr>
                        <a:t>Typical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color 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9235" marR="46990" indent="63182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65">
                          <a:latin typeface="Calibri"/>
                          <a:cs typeface="Calibri"/>
                        </a:rPr>
                        <a:t>Small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purple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flowers,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 sometimes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848994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800" spc="30">
                          <a:latin typeface="Calibri"/>
                          <a:cs typeface="Calibri"/>
                        </a:rPr>
                        <a:t>autogamous.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61036">
                <a:tc>
                  <a:txBody>
                    <a:bodyPr/>
                    <a:lstStyle/>
                    <a:p>
                      <a:pPr marL="53975" marR="53975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80">
                          <a:latin typeface="Calibri"/>
                          <a:cs typeface="Calibri"/>
                        </a:rPr>
                        <a:t>Color  </a:t>
                      </a:r>
                      <a:r>
                        <a:rPr dirty="0" sz="1800" spc="-45">
                          <a:latin typeface="Calibri"/>
                          <a:cs typeface="Calibri"/>
                        </a:rPr>
                        <a:t>v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ariations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Alba.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61036">
                <a:tc>
                  <a:txBody>
                    <a:bodyPr/>
                    <a:lstStyle/>
                    <a:p>
                      <a:pPr marL="53975" marR="24447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20">
                          <a:latin typeface="Calibri"/>
                          <a:cs typeface="Calibri"/>
                        </a:rPr>
                        <a:t>Average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size 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3”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219836">
                <a:tc>
                  <a:txBody>
                    <a:bodyPr/>
                    <a:lstStyle/>
                    <a:p>
                      <a:pPr marL="53975" marR="414020">
                        <a:lnSpc>
                          <a:spcPct val="101899"/>
                        </a:lnSpc>
                        <a:spcBef>
                          <a:spcPts val="254"/>
                        </a:spcBef>
                        <a:tabLst>
                          <a:tab pos="889635" algn="l"/>
                        </a:tabLst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Common 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number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fl</a:t>
                      </a:r>
                      <a:r>
                        <a:rPr dirty="0" sz="1800" spc="-25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wers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1800" spc="-35">
                          <a:latin typeface="Calibri"/>
                          <a:cs typeface="Calibri"/>
                        </a:rPr>
                        <a:t>b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y 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spike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270002">
                <a:tc>
                  <a:txBody>
                    <a:bodyPr/>
                    <a:lstStyle/>
                    <a:p>
                      <a:pPr marL="53975" marR="168275">
                        <a:lnSpc>
                          <a:spcPts val="2300"/>
                        </a:lnSpc>
                        <a:spcBef>
                          <a:spcPts val="300"/>
                        </a:spcBef>
                      </a:pPr>
                      <a:r>
                        <a:rPr dirty="0" sz="2000" spc="5">
                          <a:latin typeface="Calibri"/>
                          <a:cs typeface="Calibri"/>
                        </a:rPr>
                        <a:t>Best  </a:t>
                      </a:r>
                      <a:r>
                        <a:rPr dirty="0" sz="2000" spc="-40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ha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acteristi 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cs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flower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50">
                          <a:latin typeface="Calibri"/>
                          <a:cs typeface="Calibri"/>
                        </a:rPr>
                        <a:t>Many </a:t>
                      </a:r>
                      <a:r>
                        <a:rPr dirty="0" sz="1800" spc="20">
                          <a:latin typeface="Calibri"/>
                          <a:cs typeface="Calibri"/>
                        </a:rPr>
                        <a:t>flowers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per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r" marR="4699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spike.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940436">
                <a:tc>
                  <a:txBody>
                    <a:bodyPr/>
                    <a:lstStyle/>
                    <a:p>
                      <a:pPr marL="53975" marR="9652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45">
                          <a:latin typeface="Calibri"/>
                          <a:cs typeface="Calibri"/>
                        </a:rPr>
                        <a:t>Other  </a:t>
                      </a:r>
                      <a:r>
                        <a:rPr dirty="0" sz="1800" spc="-35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ha</a:t>
                      </a:r>
                      <a:r>
                        <a:rPr dirty="0" sz="18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acteristics 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1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 marR="46990" indent="5778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65">
                          <a:latin typeface="Calibri"/>
                          <a:cs typeface="Calibri"/>
                        </a:rPr>
                        <a:t>Small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flowers, 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many 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times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cleistogamous.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85801">
                <a:tc>
                  <a:txBody>
                    <a:bodyPr/>
                    <a:lstStyle/>
                    <a:p>
                      <a:pPr marL="53975" marR="428625">
                        <a:lnSpc>
                          <a:spcPts val="2300"/>
                        </a:lnSpc>
                        <a:spcBef>
                          <a:spcPts val="30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Blooming 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time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7595" marR="46990" indent="-3873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60">
                          <a:latin typeface="Calibri"/>
                          <a:cs typeface="Calibri"/>
                        </a:rPr>
                        <a:t>October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December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0278" y="9091952"/>
            <a:ext cx="144462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105">
                <a:latin typeface="Calibri"/>
                <a:cs typeface="Calibri"/>
              </a:rPr>
              <a:t>‘Ignacio’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84251" y="8089806"/>
            <a:ext cx="10236295" cy="1663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908300" y="1003300"/>
            <a:ext cx="7188200" cy="803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85"/>
              <a:t> </a:t>
            </a:r>
            <a:r>
              <a:rPr dirty="0" spc="-15"/>
              <a:t>patinii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86446" y="178767"/>
            <a:ext cx="4831715" cy="139382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5385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100"/>
              <a:t> </a:t>
            </a:r>
            <a:r>
              <a:rPr dirty="0" spc="45"/>
              <a:t>xHardyana</a:t>
            </a:r>
          </a:p>
          <a:p>
            <a:pPr algn="ctr">
              <a:lnSpc>
                <a:spcPts val="5385"/>
              </a:lnSpc>
            </a:pPr>
            <a:r>
              <a:rPr dirty="0" spc="190" i="0">
                <a:latin typeface="Calibri"/>
                <a:cs typeface="Calibri"/>
              </a:rPr>
              <a:t>Williams</a:t>
            </a:r>
            <a:r>
              <a:rPr dirty="0" spc="210" i="0">
                <a:latin typeface="Calibri"/>
                <a:cs typeface="Calibri"/>
              </a:rPr>
              <a:t> </a:t>
            </a:r>
            <a:r>
              <a:rPr dirty="0" spc="220" i="0">
                <a:latin typeface="Calibri"/>
                <a:cs typeface="Calibri"/>
              </a:rPr>
              <a:t>1886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832725" y="2727325"/>
          <a:ext cx="4551045" cy="6147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4350"/>
                <a:gridCol w="2757170"/>
              </a:tblGrid>
              <a:tr h="4064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2000" spc="-70" b="1">
                          <a:latin typeface="Trebuchet MS"/>
                          <a:cs typeface="Trebuchet MS"/>
                        </a:rPr>
                        <a:t>Generalities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B="0" marT="304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032591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Location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5770" marR="234315" indent="-203835">
                        <a:lnSpc>
                          <a:spcPct val="102299"/>
                        </a:lnSpc>
                        <a:spcBef>
                          <a:spcPts val="219"/>
                        </a:spcBef>
                      </a:pPr>
                      <a:r>
                        <a:rPr dirty="0" sz="2200" spc="50">
                          <a:latin typeface="Calibri"/>
                          <a:cs typeface="Calibri"/>
                        </a:rPr>
                        <a:t>North </a:t>
                      </a:r>
                      <a:r>
                        <a:rPr dirty="0" sz="22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200" spc="-2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200" spc="65">
                          <a:latin typeface="Calibri"/>
                          <a:cs typeface="Calibri"/>
                        </a:rPr>
                        <a:t>Andes  </a:t>
                      </a:r>
                      <a:r>
                        <a:rPr dirty="0" sz="2200" spc="5">
                          <a:latin typeface="Calibri"/>
                          <a:cs typeface="Calibri"/>
                        </a:rPr>
                        <a:t>West</a:t>
                      </a:r>
                      <a:r>
                        <a:rPr dirty="0" sz="2200" spc="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200" spc="65">
                          <a:latin typeface="Calibri"/>
                          <a:cs typeface="Calibri"/>
                        </a:rPr>
                        <a:t>Cordillera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7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Altitude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3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80">
                          <a:latin typeface="Calibri"/>
                          <a:cs typeface="Calibri"/>
                        </a:rPr>
                        <a:t>2,500’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- 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4,500’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35">
                          <a:latin typeface="Calibri"/>
                          <a:cs typeface="Calibri"/>
                        </a:rPr>
                        <a:t>ASL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6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-200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empe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ature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100">
                          <a:latin typeface="Calibri"/>
                          <a:cs typeface="Calibri"/>
                        </a:rPr>
                        <a:t>60°F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– </a:t>
                      </a:r>
                      <a:r>
                        <a:rPr dirty="0" sz="2000" spc="100">
                          <a:latin typeface="Calibri"/>
                          <a:cs typeface="Calibri"/>
                        </a:rPr>
                        <a:t>90°F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6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Humidity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80%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270001">
                <a:tc>
                  <a:txBody>
                    <a:bodyPr/>
                    <a:lstStyle/>
                    <a:p>
                      <a:pPr marL="149225">
                        <a:lnSpc>
                          <a:spcPts val="2350"/>
                        </a:lnSpc>
                        <a:spcBef>
                          <a:spcPts val="140"/>
                        </a:spcBef>
                      </a:pPr>
                      <a:r>
                        <a:rPr dirty="0" sz="2000" spc="50">
                          <a:latin typeface="Calibri"/>
                          <a:cs typeface="Calibri"/>
                        </a:rPr>
                        <a:t>Other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climatic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883285">
                        <a:lnSpc>
                          <a:spcPts val="2350"/>
                        </a:lnSpc>
                      </a:pPr>
                      <a:r>
                        <a:rPr dirty="0" sz="2000" spc="-15">
                          <a:latin typeface="Calibri"/>
                          <a:cs typeface="Calibri"/>
                        </a:rPr>
                        <a:t>features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634" marR="46990" indent="330835">
                        <a:lnSpc>
                          <a:spcPts val="2300"/>
                        </a:lnSpc>
                        <a:spcBef>
                          <a:spcPts val="300"/>
                        </a:spcBef>
                        <a:tabLst>
                          <a:tab pos="2194560" algn="l"/>
                        </a:tabLst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Dry</a:t>
                      </a:r>
                      <a:r>
                        <a:rPr dirty="0" sz="2000" spc="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season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from  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December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March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1493520" marR="46990" indent="41275">
                        <a:lnSpc>
                          <a:spcPts val="2300"/>
                        </a:lnSpc>
                      </a:pPr>
                      <a:r>
                        <a:rPr dirty="0" sz="2000" spc="5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July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 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Septembe</a:t>
                      </a:r>
                      <a:r>
                        <a:rPr dirty="0" sz="2000" spc="-150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518244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90">
                          <a:latin typeface="Calibri"/>
                          <a:cs typeface="Calibri"/>
                        </a:rPr>
                        <a:t>Growing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tips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L="432434" marR="46990" indent="500380">
                        <a:lnSpc>
                          <a:spcPts val="2300"/>
                        </a:lnSpc>
                        <a:spcBef>
                          <a:spcPts val="295"/>
                        </a:spcBef>
                      </a:pPr>
                      <a:r>
                        <a:rPr dirty="0" sz="2000" spc="55">
                          <a:latin typeface="Calibri"/>
                          <a:cs typeface="Calibri"/>
                        </a:rPr>
                        <a:t>Warm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2000" spc="65">
                          <a:latin typeface="Calibri"/>
                          <a:cs typeface="Calibri"/>
                        </a:rPr>
                        <a:t> high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vironmental 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humidity,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good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air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circulation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11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light.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711199">
                <a:tc>
                  <a:txBody>
                    <a:bodyPr/>
                    <a:lstStyle/>
                    <a:p>
                      <a:pPr marL="487680" marR="46990" indent="-226060">
                        <a:lnSpc>
                          <a:spcPts val="2300"/>
                        </a:lnSpc>
                        <a:spcBef>
                          <a:spcPts val="295"/>
                        </a:spcBef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Size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type 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2000" spc="1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plant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Big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monofliated.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0" y="0"/>
            <a:ext cx="70739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92441" y="612857"/>
            <a:ext cx="4831715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100"/>
              <a:t> </a:t>
            </a:r>
            <a:r>
              <a:rPr dirty="0" spc="45"/>
              <a:t>xHardyana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79794" y="1716009"/>
            <a:ext cx="5616575" cy="151320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algn="r" marL="309880" marR="5080" indent="650240">
              <a:lnSpc>
                <a:spcPct val="96100"/>
              </a:lnSpc>
              <a:spcBef>
                <a:spcPts val="190"/>
              </a:spcBef>
            </a:pPr>
            <a:r>
              <a:rPr dirty="0" sz="2000" spc="50">
                <a:latin typeface="Calibri"/>
                <a:cs typeface="Calibri"/>
              </a:rPr>
              <a:t>This </a:t>
            </a:r>
            <a:r>
              <a:rPr dirty="0" sz="2000" spc="45">
                <a:latin typeface="Calibri"/>
                <a:cs typeface="Calibri"/>
              </a:rPr>
              <a:t>is </a:t>
            </a:r>
            <a:r>
              <a:rPr dirty="0" sz="2000" spc="-20">
                <a:latin typeface="Calibri"/>
                <a:cs typeface="Calibri"/>
              </a:rPr>
              <a:t>the </a:t>
            </a:r>
            <a:r>
              <a:rPr dirty="0" sz="2000" spc="15">
                <a:latin typeface="Calibri"/>
                <a:cs typeface="Calibri"/>
              </a:rPr>
              <a:t>natural </a:t>
            </a:r>
            <a:r>
              <a:rPr dirty="0" sz="2000" spc="40">
                <a:latin typeface="Calibri"/>
                <a:cs typeface="Calibri"/>
              </a:rPr>
              <a:t>hybrid</a:t>
            </a:r>
            <a:r>
              <a:rPr dirty="0" sz="2000" spc="405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between</a:t>
            </a:r>
            <a:r>
              <a:rPr dirty="0" sz="2000" spc="100">
                <a:latin typeface="Calibri"/>
                <a:cs typeface="Calibri"/>
              </a:rPr>
              <a:t> </a:t>
            </a:r>
            <a:r>
              <a:rPr dirty="0" sz="2000" spc="20" i="1">
                <a:latin typeface="Book Antiqua"/>
                <a:cs typeface="Book Antiqua"/>
              </a:rPr>
              <a:t>Cattleya </a:t>
            </a:r>
            <a:r>
              <a:rPr dirty="0" sz="2000" spc="60" i="1">
                <a:latin typeface="Book Antiqua"/>
                <a:cs typeface="Book Antiqua"/>
              </a:rPr>
              <a:t> </a:t>
            </a:r>
            <a:r>
              <a:rPr dirty="0" sz="2000" spc="55" i="1">
                <a:latin typeface="Book Antiqua"/>
                <a:cs typeface="Book Antiqua"/>
              </a:rPr>
              <a:t>warscewiczii </a:t>
            </a:r>
            <a:r>
              <a:rPr dirty="0" sz="2000" spc="50">
                <a:latin typeface="Calibri"/>
                <a:cs typeface="Calibri"/>
              </a:rPr>
              <a:t>and </a:t>
            </a:r>
            <a:r>
              <a:rPr dirty="0" sz="2000" spc="20" i="1">
                <a:latin typeface="Book Antiqua"/>
                <a:cs typeface="Book Antiqua"/>
              </a:rPr>
              <a:t>Cattleya </a:t>
            </a:r>
            <a:r>
              <a:rPr dirty="0" sz="2000" spc="85" i="1">
                <a:latin typeface="Book Antiqua"/>
                <a:cs typeface="Book Antiqua"/>
              </a:rPr>
              <a:t>dowiana</a:t>
            </a:r>
            <a:r>
              <a:rPr dirty="0" sz="2000" spc="135" i="1">
                <a:latin typeface="Book Antiqua"/>
                <a:cs typeface="Book Antiqua"/>
              </a:rPr>
              <a:t> </a:t>
            </a:r>
            <a:r>
              <a:rPr dirty="0" sz="2000" spc="-15">
                <a:latin typeface="Calibri"/>
                <a:cs typeface="Calibri"/>
              </a:rPr>
              <a:t>var.</a:t>
            </a:r>
            <a:r>
              <a:rPr dirty="0" sz="2000" spc="100">
                <a:latin typeface="Calibri"/>
                <a:cs typeface="Calibri"/>
              </a:rPr>
              <a:t> </a:t>
            </a:r>
            <a:r>
              <a:rPr dirty="0" sz="2000" spc="25">
                <a:latin typeface="Calibri"/>
                <a:cs typeface="Calibri"/>
              </a:rPr>
              <a:t>aurea, </a:t>
            </a:r>
            <a:r>
              <a:rPr dirty="0" sz="2000" spc="15">
                <a:latin typeface="Calibri"/>
                <a:cs typeface="Calibri"/>
              </a:rPr>
              <a:t> </a:t>
            </a:r>
            <a:r>
              <a:rPr dirty="0" sz="2000" spc="65">
                <a:latin typeface="Calibri"/>
                <a:cs typeface="Calibri"/>
              </a:rPr>
              <a:t>occurs </a:t>
            </a:r>
            <a:r>
              <a:rPr dirty="0" sz="2000" spc="75">
                <a:latin typeface="Calibri"/>
                <a:cs typeface="Calibri"/>
              </a:rPr>
              <a:t>in </a:t>
            </a:r>
            <a:r>
              <a:rPr dirty="0" sz="2000" spc="40">
                <a:latin typeface="Calibri"/>
                <a:cs typeface="Calibri"/>
              </a:rPr>
              <a:t>a </a:t>
            </a:r>
            <a:r>
              <a:rPr dirty="0" sz="2000" spc="35">
                <a:latin typeface="Calibri"/>
                <a:cs typeface="Calibri"/>
              </a:rPr>
              <a:t>particular </a:t>
            </a:r>
            <a:r>
              <a:rPr dirty="0" sz="2000" spc="10">
                <a:latin typeface="Calibri"/>
                <a:cs typeface="Calibri"/>
              </a:rPr>
              <a:t>area </a:t>
            </a:r>
            <a:r>
              <a:rPr dirty="0" sz="2000" spc="25">
                <a:latin typeface="Calibri"/>
                <a:cs typeface="Calibri"/>
              </a:rPr>
              <a:t>were </a:t>
            </a:r>
            <a:r>
              <a:rPr dirty="0" sz="2000" spc="15">
                <a:latin typeface="Calibri"/>
                <a:cs typeface="Calibri"/>
              </a:rPr>
              <a:t>both </a:t>
            </a:r>
            <a:r>
              <a:rPr dirty="0" sz="2000" spc="40">
                <a:latin typeface="Calibri"/>
                <a:cs typeface="Calibri"/>
              </a:rPr>
              <a:t>species </a:t>
            </a:r>
            <a:r>
              <a:rPr dirty="0" sz="2000" spc="45">
                <a:latin typeface="Calibri"/>
                <a:cs typeface="Calibri"/>
              </a:rPr>
              <a:t> </a:t>
            </a:r>
            <a:r>
              <a:rPr dirty="0" sz="2000" spc="5">
                <a:latin typeface="Calibri"/>
                <a:cs typeface="Calibri"/>
              </a:rPr>
              <a:t>are</a:t>
            </a:r>
            <a:endParaRPr sz="2000">
              <a:latin typeface="Calibri"/>
              <a:cs typeface="Calibri"/>
            </a:endParaRPr>
          </a:p>
          <a:p>
            <a:pPr algn="r" marR="5080">
              <a:lnSpc>
                <a:spcPts val="2300"/>
              </a:lnSpc>
            </a:pPr>
            <a:r>
              <a:rPr dirty="0" sz="2000" spc="20">
                <a:latin typeface="Calibri"/>
                <a:cs typeface="Calibri"/>
              </a:rPr>
              <a:t>nat</a:t>
            </a:r>
            <a:r>
              <a:rPr dirty="0" sz="2000" spc="-30">
                <a:latin typeface="Calibri"/>
                <a:cs typeface="Calibri"/>
              </a:rPr>
              <a:t>i</a:t>
            </a:r>
            <a:r>
              <a:rPr dirty="0" sz="2000" spc="70">
                <a:latin typeface="Calibri"/>
                <a:cs typeface="Calibri"/>
              </a:rPr>
              <a:t>v</a:t>
            </a:r>
            <a:r>
              <a:rPr dirty="0" sz="2000" spc="25">
                <a:latin typeface="Calibri"/>
                <a:cs typeface="Calibri"/>
              </a:rPr>
              <a:t>e.</a:t>
            </a:r>
            <a:endParaRPr sz="2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2000" spc="35">
                <a:latin typeface="Calibri"/>
                <a:cs typeface="Calibri"/>
              </a:rPr>
              <a:t>Very </a:t>
            </a:r>
            <a:r>
              <a:rPr dirty="0" sz="2000" spc="30">
                <a:latin typeface="Calibri"/>
                <a:cs typeface="Calibri"/>
              </a:rPr>
              <a:t>showy, </a:t>
            </a:r>
            <a:r>
              <a:rPr dirty="0" sz="2000" spc="50">
                <a:latin typeface="Calibri"/>
                <a:cs typeface="Calibri"/>
              </a:rPr>
              <a:t>enhace </a:t>
            </a:r>
            <a:r>
              <a:rPr dirty="0" sz="2000" spc="-20">
                <a:latin typeface="Calibri"/>
                <a:cs typeface="Calibri"/>
              </a:rPr>
              <a:t>the </a:t>
            </a:r>
            <a:r>
              <a:rPr dirty="0" sz="2000" spc="30">
                <a:latin typeface="Calibri"/>
                <a:cs typeface="Calibri"/>
              </a:rPr>
              <a:t>lavender </a:t>
            </a:r>
            <a:r>
              <a:rPr dirty="0" sz="2000" spc="65">
                <a:latin typeface="Calibri"/>
                <a:cs typeface="Calibri"/>
              </a:rPr>
              <a:t>color </a:t>
            </a:r>
            <a:r>
              <a:rPr dirty="0" sz="2000">
                <a:latin typeface="Calibri"/>
                <a:cs typeface="Calibri"/>
              </a:rPr>
              <a:t>of </a:t>
            </a:r>
            <a:r>
              <a:rPr dirty="0" sz="2000" spc="-20">
                <a:latin typeface="Calibri"/>
                <a:cs typeface="Calibri"/>
              </a:rPr>
              <a:t>the </a:t>
            </a:r>
            <a:r>
              <a:rPr dirty="0" sz="2000" spc="204">
                <a:latin typeface="Calibri"/>
                <a:cs typeface="Calibri"/>
              </a:rPr>
              <a:t> </a:t>
            </a:r>
            <a:r>
              <a:rPr dirty="0" sz="2000" spc="-35">
                <a:latin typeface="Calibri"/>
                <a:cs typeface="Calibri"/>
              </a:rPr>
              <a:t>latter.</a:t>
            </a:r>
            <a:endParaRPr sz="20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892925" y="3641725"/>
          <a:ext cx="5635625" cy="4913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3050"/>
                <a:gridCol w="2813050"/>
              </a:tblGrid>
              <a:tr h="38163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-75" b="1">
                          <a:latin typeface="Trebuchet MS"/>
                          <a:cs typeface="Trebuchet MS"/>
                        </a:rPr>
                        <a:t>Flower</a:t>
                      </a:r>
                      <a:r>
                        <a:rPr dirty="0" sz="1800" spc="-50" b="1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800" spc="-95" b="1">
                          <a:latin typeface="Trebuchet MS"/>
                          <a:cs typeface="Trebuchet MS"/>
                        </a:rPr>
                        <a:t>features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77863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65">
                          <a:latin typeface="Calibri"/>
                          <a:cs typeface="Calibri"/>
                        </a:rPr>
                        <a:t>Typical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color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1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110489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35">
                          <a:latin typeface="Calibri"/>
                          <a:cs typeface="Calibri"/>
                        </a:rPr>
                        <a:t>Flowers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brilliant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lavender 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with </a:t>
                      </a:r>
                      <a:r>
                        <a:rPr dirty="0" sz="1800" spc="55">
                          <a:latin typeface="Calibri"/>
                          <a:cs typeface="Calibri"/>
                        </a:rPr>
                        <a:t>dowiana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type </a:t>
                      </a:r>
                      <a:r>
                        <a:rPr dirty="0" sz="1800" spc="75">
                          <a:latin typeface="Calibri"/>
                          <a:cs typeface="Calibri"/>
                        </a:rPr>
                        <a:t>lip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with  </a:t>
                      </a:r>
                      <a:r>
                        <a:rPr dirty="0" sz="1800" spc="80">
                          <a:latin typeface="Calibri"/>
                          <a:cs typeface="Calibri"/>
                        </a:rPr>
                        <a:t>warscwiczii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colors,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but  darker.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38163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80">
                          <a:latin typeface="Calibri"/>
                          <a:cs typeface="Calibri"/>
                        </a:rPr>
                        <a:t>Color</a:t>
                      </a:r>
                      <a:r>
                        <a:rPr dirty="0" sz="18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variations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50">
                          <a:latin typeface="Calibri"/>
                          <a:cs typeface="Calibri"/>
                        </a:rPr>
                        <a:t>Semialba.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38163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20">
                          <a:latin typeface="Calibri"/>
                          <a:cs typeface="Calibri"/>
                        </a:rPr>
                        <a:t>Average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size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2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65">
                          <a:latin typeface="Calibri"/>
                          <a:cs typeface="Calibri"/>
                        </a:rPr>
                        <a:t>6”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8”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61036">
                <a:tc>
                  <a:txBody>
                    <a:bodyPr/>
                    <a:lstStyle/>
                    <a:p>
                      <a:pPr marL="53975" marR="756285">
                        <a:lnSpc>
                          <a:spcPct val="101899"/>
                        </a:lnSpc>
                        <a:spcBef>
                          <a:spcPts val="254"/>
                        </a:spcBef>
                        <a:tabLst>
                          <a:tab pos="889635" algn="l"/>
                        </a:tabLst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Common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number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20">
                          <a:latin typeface="Calibri"/>
                          <a:cs typeface="Calibri"/>
                        </a:rPr>
                        <a:t>flowers	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by</a:t>
                      </a:r>
                      <a:r>
                        <a:rPr dirty="0" sz="18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spike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3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85"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940437">
                <a:tc>
                  <a:txBody>
                    <a:bodyPr/>
                    <a:lstStyle/>
                    <a:p>
                      <a:pPr marL="53975" marR="26797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Best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characteristics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10985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15">
                          <a:latin typeface="Calibri"/>
                          <a:cs typeface="Calibri"/>
                        </a:rPr>
                        <a:t>Strong </a:t>
                      </a:r>
                      <a:r>
                        <a:rPr dirty="0" sz="1800" spc="20">
                          <a:latin typeface="Calibri"/>
                          <a:cs typeface="Calibri"/>
                        </a:rPr>
                        <a:t>lavender,and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purple 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colors.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38163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70">
                          <a:latin typeface="Calibri"/>
                          <a:cs typeface="Calibri"/>
                        </a:rPr>
                        <a:t>Blooming</a:t>
                      </a:r>
                      <a:r>
                        <a:rPr dirty="0" sz="18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time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-5">
                          <a:latin typeface="Calibri"/>
                          <a:cs typeface="Calibri"/>
                        </a:rPr>
                        <a:t>Free</a:t>
                      </a:r>
                      <a:r>
                        <a:rPr dirty="0" sz="18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flowering.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0" y="8675063"/>
            <a:ext cx="7863964" cy="1078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181600"/>
            <a:ext cx="6337300" cy="444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3924300"/>
            <a:ext cx="7863964" cy="1905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127000"/>
            <a:ext cx="6337300" cy="4749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89778" y="9139766"/>
            <a:ext cx="182562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195">
                <a:latin typeface="Calibri"/>
                <a:cs typeface="Calibri"/>
              </a:rPr>
              <a:t>‘OKF9104</a:t>
            </a:r>
            <a:r>
              <a:rPr dirty="0" sz="3000" spc="85">
                <a:latin typeface="Calibri"/>
                <a:cs typeface="Calibri"/>
              </a:rPr>
              <a:t>’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67994" y="140785"/>
            <a:ext cx="4831715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100"/>
              <a:t> </a:t>
            </a:r>
            <a:r>
              <a:rPr dirty="0" spc="45"/>
              <a:t>xHardyana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7960287"/>
            <a:ext cx="13004800" cy="1793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19200" y="990600"/>
            <a:ext cx="10566400" cy="792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6936" y="163922"/>
            <a:ext cx="1071118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185" b="1" i="0">
                <a:latin typeface="Trebuchet MS"/>
                <a:cs typeface="Trebuchet MS"/>
              </a:rPr>
              <a:t>Table </a:t>
            </a:r>
            <a:r>
              <a:rPr dirty="0" sz="3000" spc="-95" b="1" i="0">
                <a:latin typeface="Trebuchet MS"/>
                <a:cs typeface="Trebuchet MS"/>
              </a:rPr>
              <a:t>with </a:t>
            </a:r>
            <a:r>
              <a:rPr dirty="0" sz="3000" spc="-125" b="1" i="0">
                <a:latin typeface="Trebuchet MS"/>
                <a:cs typeface="Trebuchet MS"/>
              </a:rPr>
              <a:t>general </a:t>
            </a:r>
            <a:r>
              <a:rPr dirty="0" sz="3000" spc="-114" b="1" i="0">
                <a:latin typeface="Trebuchet MS"/>
                <a:cs typeface="Trebuchet MS"/>
              </a:rPr>
              <a:t>characteristics </a:t>
            </a:r>
            <a:r>
              <a:rPr dirty="0" sz="3000" spc="-100" b="1" i="0">
                <a:latin typeface="Trebuchet MS"/>
                <a:cs typeface="Trebuchet MS"/>
              </a:rPr>
              <a:t>of </a:t>
            </a:r>
            <a:r>
              <a:rPr dirty="0" sz="3000" spc="-45" b="1" i="0">
                <a:latin typeface="Trebuchet MS"/>
                <a:cs typeface="Trebuchet MS"/>
              </a:rPr>
              <a:t>Colombian </a:t>
            </a:r>
            <a:r>
              <a:rPr dirty="0" sz="3000" spc="-110" b="1" i="0">
                <a:latin typeface="Trebuchet MS"/>
                <a:cs typeface="Trebuchet MS"/>
              </a:rPr>
              <a:t>Cattleya</a:t>
            </a:r>
            <a:r>
              <a:rPr dirty="0" sz="3000" spc="175" b="1" i="0">
                <a:latin typeface="Trebuchet MS"/>
                <a:cs typeface="Trebuchet MS"/>
              </a:rPr>
              <a:t> </a:t>
            </a:r>
            <a:r>
              <a:rPr dirty="0" sz="3000" spc="-125" b="1" i="0">
                <a:latin typeface="Trebuchet MS"/>
                <a:cs typeface="Trebuchet MS"/>
              </a:rPr>
              <a:t>species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379046" y="9490805"/>
            <a:ext cx="1289685" cy="19050"/>
          </a:xfrm>
          <a:custGeom>
            <a:avLst/>
            <a:gdLst/>
            <a:ahLst/>
            <a:cxnLst/>
            <a:rect l="l" t="t" r="r" b="b"/>
            <a:pathLst>
              <a:path w="1289684" h="19050">
                <a:moveTo>
                  <a:pt x="1289307" y="14286"/>
                </a:moveTo>
                <a:lnTo>
                  <a:pt x="0" y="14286"/>
                </a:lnTo>
                <a:lnTo>
                  <a:pt x="0" y="0"/>
                </a:lnTo>
                <a:lnTo>
                  <a:pt x="1289307" y="0"/>
                </a:lnTo>
                <a:lnTo>
                  <a:pt x="1289307" y="14286"/>
                </a:lnTo>
                <a:close/>
              </a:path>
              <a:path w="1289684" h="19050">
                <a:moveTo>
                  <a:pt x="1287720" y="19049"/>
                </a:moveTo>
                <a:lnTo>
                  <a:pt x="1587" y="14286"/>
                </a:lnTo>
                <a:lnTo>
                  <a:pt x="1287720" y="14286"/>
                </a:lnTo>
                <a:lnTo>
                  <a:pt x="1287720" y="190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07975" y="1158875"/>
          <a:ext cx="12378690" cy="8346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4814"/>
                <a:gridCol w="1616710"/>
                <a:gridCol w="1964689"/>
                <a:gridCol w="3791585"/>
                <a:gridCol w="1276350"/>
                <a:gridCol w="2014220"/>
              </a:tblGrid>
              <a:tr h="7828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489584">
                        <a:lnSpc>
                          <a:spcPct val="100000"/>
                        </a:lnSpc>
                      </a:pPr>
                      <a:r>
                        <a:rPr dirty="0" sz="1500" spc="-5" b="1">
                          <a:latin typeface="Arial"/>
                          <a:cs typeface="Arial"/>
                        </a:rPr>
                        <a:t>Species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FFCC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27329">
                        <a:lnSpc>
                          <a:spcPct val="100000"/>
                        </a:lnSpc>
                      </a:pPr>
                      <a:r>
                        <a:rPr dirty="0" sz="1500" spc="-20" b="1">
                          <a:latin typeface="Arial"/>
                          <a:cs typeface="Arial"/>
                        </a:rPr>
                        <a:t>Typical </a:t>
                      </a:r>
                      <a:r>
                        <a:rPr dirty="0" sz="1500" spc="-5" b="1">
                          <a:latin typeface="Arial"/>
                          <a:cs typeface="Arial"/>
                        </a:rPr>
                        <a:t>color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FFCCB3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30175" marR="122555">
                        <a:lnSpc>
                          <a:spcPts val="1700"/>
                        </a:lnSpc>
                        <a:spcBef>
                          <a:spcPts val="545"/>
                        </a:spcBef>
                      </a:pPr>
                      <a:r>
                        <a:rPr dirty="0" sz="1500" spc="-5" b="1">
                          <a:latin typeface="Arial"/>
                          <a:cs typeface="Arial"/>
                        </a:rPr>
                        <a:t>Color forms or  variations found</a:t>
                      </a:r>
                      <a:r>
                        <a:rPr dirty="0" sz="1500" spc="-5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b="1">
                          <a:latin typeface="Arial"/>
                          <a:cs typeface="Arial"/>
                        </a:rPr>
                        <a:t>in  Colombia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69215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FFCCB3"/>
                    </a:solidFill>
                  </a:tcPr>
                </a:tc>
                <a:tc>
                  <a:txBody>
                    <a:bodyPr/>
                    <a:lstStyle/>
                    <a:p>
                      <a:pPr marL="1265555" marR="241935" indent="-1016635">
                        <a:lnSpc>
                          <a:spcPts val="1700"/>
                        </a:lnSpc>
                        <a:spcBef>
                          <a:spcPts val="1445"/>
                        </a:spcBef>
                      </a:pPr>
                      <a:r>
                        <a:rPr dirty="0" sz="1500" spc="-5" b="1">
                          <a:latin typeface="Arial"/>
                          <a:cs typeface="Arial"/>
                        </a:rPr>
                        <a:t>Remarkable features of the </a:t>
                      </a:r>
                      <a:r>
                        <a:rPr dirty="0" sz="1500" b="1">
                          <a:latin typeface="Arial"/>
                          <a:cs typeface="Arial"/>
                        </a:rPr>
                        <a:t>lip </a:t>
                      </a:r>
                      <a:r>
                        <a:rPr dirty="0" sz="1500" spc="-5" b="1">
                          <a:latin typeface="Arial"/>
                          <a:cs typeface="Arial"/>
                        </a:rPr>
                        <a:t>of the  typical</a:t>
                      </a:r>
                      <a:r>
                        <a:rPr dirty="0" sz="15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15" b="1">
                          <a:latin typeface="Arial"/>
                          <a:cs typeface="Arial"/>
                        </a:rPr>
                        <a:t>flower.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183515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FFCCB3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51130" marR="143510" indent="-635">
                        <a:lnSpc>
                          <a:spcPts val="1700"/>
                        </a:lnSpc>
                        <a:spcBef>
                          <a:spcPts val="545"/>
                        </a:spcBef>
                      </a:pPr>
                      <a:r>
                        <a:rPr dirty="0" sz="1500" spc="-5" b="1">
                          <a:latin typeface="Arial"/>
                          <a:cs typeface="Arial"/>
                        </a:rPr>
                        <a:t>Other  features</a:t>
                      </a:r>
                      <a:r>
                        <a:rPr dirty="0" sz="1500" spc="-6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" b="1">
                          <a:latin typeface="Arial"/>
                          <a:cs typeface="Arial"/>
                        </a:rPr>
                        <a:t>of </a:t>
                      </a:r>
                      <a:r>
                        <a:rPr dirty="0" sz="150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" b="1"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500" spc="-4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" b="1">
                          <a:latin typeface="Arial"/>
                          <a:cs typeface="Arial"/>
                        </a:rPr>
                        <a:t>plants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69215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FFCC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28270">
                        <a:lnSpc>
                          <a:spcPct val="100000"/>
                        </a:lnSpc>
                      </a:pPr>
                      <a:r>
                        <a:rPr dirty="0" sz="1500" spc="-5" b="1">
                          <a:latin typeface="Arial"/>
                          <a:cs typeface="Arial"/>
                        </a:rPr>
                        <a:t>Climatic</a:t>
                      </a:r>
                      <a:r>
                        <a:rPr dirty="0" sz="15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" b="1">
                          <a:latin typeface="Arial"/>
                          <a:cs typeface="Arial"/>
                        </a:rPr>
                        <a:t>conditions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FFCCB3"/>
                    </a:solidFill>
                  </a:tcPr>
                </a:tc>
              </a:tr>
              <a:tr h="487138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dirty="0" sz="1500" spc="-65" b="1" i="1">
                          <a:latin typeface="Book Antiqua"/>
                          <a:cs typeface="Book Antiqua"/>
                        </a:rPr>
                        <a:t>Cattleya</a:t>
                      </a:r>
                      <a:r>
                        <a:rPr dirty="0" sz="1500" spc="30" b="1" i="1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dirty="0" sz="1500" b="1" i="1">
                          <a:latin typeface="Book Antiqua"/>
                          <a:cs typeface="Book Antiqua"/>
                        </a:rPr>
                        <a:t>deckeri</a:t>
                      </a:r>
                      <a:endParaRPr sz="1500">
                        <a:latin typeface="Book Antiqua"/>
                        <a:cs typeface="Book Antiqua"/>
                      </a:endParaRPr>
                    </a:p>
                  </a:txBody>
                  <a:tcPr marL="0" marR="0" marB="0" marT="51435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FFCCB3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Purple.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Alba.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Small and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purple.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Bifoliated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337185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Hot with severe dry</a:t>
                      </a:r>
                      <a:r>
                        <a:rPr dirty="0" sz="12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and  rainy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seasons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</a:tr>
              <a:tr h="589071">
                <a:tc>
                  <a:txBody>
                    <a:bodyPr/>
                    <a:lstStyle/>
                    <a:p>
                      <a:pPr marL="73025">
                        <a:lnSpc>
                          <a:spcPts val="1795"/>
                        </a:lnSpc>
                        <a:spcBef>
                          <a:spcPts val="405"/>
                        </a:spcBef>
                      </a:pPr>
                      <a:r>
                        <a:rPr dirty="0" sz="1500" spc="-65" b="1" i="1">
                          <a:latin typeface="Book Antiqua"/>
                          <a:cs typeface="Book Antiqua"/>
                        </a:rPr>
                        <a:t>Cattleya</a:t>
                      </a:r>
                      <a:r>
                        <a:rPr dirty="0" sz="1500" spc="25" b="1" i="1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dirty="0" sz="1500" spc="-55" b="1" i="1">
                          <a:latin typeface="Book Antiqua"/>
                          <a:cs typeface="Book Antiqua"/>
                        </a:rPr>
                        <a:t>dowiana</a:t>
                      </a:r>
                      <a:endParaRPr sz="1500">
                        <a:latin typeface="Book Antiqua"/>
                        <a:cs typeface="Book Antiqua"/>
                      </a:endParaRPr>
                    </a:p>
                    <a:p>
                      <a:pPr marL="73025">
                        <a:lnSpc>
                          <a:spcPts val="1795"/>
                        </a:lnSpc>
                      </a:pPr>
                      <a:r>
                        <a:rPr dirty="0" sz="1500" spc="-110" b="1">
                          <a:latin typeface="Trebuchet MS"/>
                          <a:cs typeface="Trebuchet MS"/>
                        </a:rPr>
                        <a:t>var.</a:t>
                      </a:r>
                      <a:r>
                        <a:rPr dirty="0" sz="1500" spc="-45" b="1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500" spc="-65" b="1">
                          <a:latin typeface="Trebuchet MS"/>
                          <a:cs typeface="Trebuchet MS"/>
                        </a:rPr>
                        <a:t>aurea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B="0" marT="51435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FFCCB3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 spc="-20">
                          <a:latin typeface="Arial"/>
                          <a:cs typeface="Arial"/>
                        </a:rPr>
                        <a:t>Yellow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+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red.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Rosea.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97790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Big with veins and solid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portions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of yellow on a</a:t>
                      </a:r>
                      <a:r>
                        <a:rPr dirty="0" sz="1200" spc="-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garnet  red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background.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Unifoliated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351790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 spc="-15">
                          <a:latin typeface="Arial"/>
                          <a:cs typeface="Arial"/>
                        </a:rPr>
                        <a:t>Warm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with mild dry</a:t>
                      </a:r>
                      <a:r>
                        <a:rPr dirty="0" sz="12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and  rainy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seasons.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</a:tr>
              <a:tr h="589072">
                <a:tc>
                  <a:txBody>
                    <a:bodyPr/>
                    <a:lstStyle/>
                    <a:p>
                      <a:pPr marL="73025" marR="71945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dirty="0" sz="1500" spc="-65" b="1" i="1">
                          <a:latin typeface="Book Antiqua"/>
                          <a:cs typeface="Book Antiqua"/>
                        </a:rPr>
                        <a:t>Cattleya  </a:t>
                      </a:r>
                      <a:r>
                        <a:rPr dirty="0" sz="1500" b="1" i="1">
                          <a:latin typeface="Book Antiqua"/>
                          <a:cs typeface="Book Antiqua"/>
                        </a:rPr>
                        <a:t>xHar</a:t>
                      </a:r>
                      <a:r>
                        <a:rPr dirty="0" sz="1500" spc="-40" b="1" i="1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dirty="0" sz="1500" spc="-40" b="1" i="1">
                          <a:latin typeface="Book Antiqua"/>
                          <a:cs typeface="Book Antiqua"/>
                        </a:rPr>
                        <a:t>y</a:t>
                      </a:r>
                      <a:r>
                        <a:rPr dirty="0" sz="1500" b="1" i="1">
                          <a:latin typeface="Book Antiqua"/>
                          <a:cs typeface="Book Antiqua"/>
                        </a:rPr>
                        <a:t>ana</a:t>
                      </a:r>
                      <a:endParaRPr sz="1500">
                        <a:latin typeface="Book Antiqua"/>
                        <a:cs typeface="Book Antiqua"/>
                      </a:endParaRPr>
                    </a:p>
                  </a:txBody>
                  <a:tcPr marL="0" marR="0" marB="0" marT="51435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FFCCB3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66040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Dark lavender + red</a:t>
                      </a:r>
                      <a:r>
                        <a:rPr dirty="0" sz="12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+ 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yellow.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Semialba.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309880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Big with veins and solid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portions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of yellow on a</a:t>
                      </a:r>
                      <a:r>
                        <a:rPr dirty="0" sz="1200" spc="-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red  background.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Unifoliated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351790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 spc="-15">
                          <a:latin typeface="Arial"/>
                          <a:cs typeface="Arial"/>
                        </a:rPr>
                        <a:t>Warm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with mild dry</a:t>
                      </a:r>
                      <a:r>
                        <a:rPr dirty="0" sz="12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and  rainy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seasons.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</a:tr>
              <a:tr h="1020538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dirty="0" sz="1500" spc="-65" b="1" i="1">
                          <a:latin typeface="Book Antiqua"/>
                          <a:cs typeface="Book Antiqua"/>
                        </a:rPr>
                        <a:t>Cattleya</a:t>
                      </a:r>
                      <a:r>
                        <a:rPr dirty="0" sz="1500" spc="20" b="1" i="1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dirty="0" sz="1500" spc="-10" b="1" i="1">
                          <a:latin typeface="Book Antiqua"/>
                          <a:cs typeface="Book Antiqua"/>
                        </a:rPr>
                        <a:t>mendelii</a:t>
                      </a:r>
                      <a:endParaRPr sz="1500">
                        <a:latin typeface="Book Antiqua"/>
                        <a:cs typeface="Book Antiqua"/>
                      </a:endParaRPr>
                    </a:p>
                  </a:txBody>
                  <a:tcPr marL="0" marR="0" marB="0" marT="51435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FFCCB3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75895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Lavender + purple</a:t>
                      </a:r>
                      <a:r>
                        <a:rPr dirty="0" sz="12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+  yellow +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white.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43510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Alba, semialba dark,</a:t>
                      </a:r>
                      <a:r>
                        <a:rPr dirty="0" sz="12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light,  coerulescens and  coerulea, aurea, splash,  dark,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cuasiconcolor, 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concolor and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coerulea.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40335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Round and 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crispy,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frontal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portion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colored with white  and purple, sometimes with pink shadows on the 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border,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whittish veins coming from the inner tube</a:t>
                      </a:r>
                      <a:r>
                        <a:rPr dirty="0" sz="12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and  outer face of the tube most of cases</a:t>
                      </a:r>
                      <a:r>
                        <a:rPr dirty="0" sz="12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white.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Unifoliated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201930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Intermediate with mild</a:t>
                      </a:r>
                      <a:r>
                        <a:rPr dirty="0" sz="1200" spc="-1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dry  and rainy seasons, likes  high humidity in the</a:t>
                      </a:r>
                      <a:r>
                        <a:rPr dirty="0" sz="12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air.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</a:tr>
              <a:tr h="842738">
                <a:tc>
                  <a:txBody>
                    <a:bodyPr/>
                    <a:lstStyle/>
                    <a:p>
                      <a:pPr marL="73025" marR="64325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dirty="0" sz="1500" spc="-65" b="1" i="1">
                          <a:latin typeface="Book Antiqua"/>
                          <a:cs typeface="Book Antiqua"/>
                        </a:rPr>
                        <a:t>Cattleya  </a:t>
                      </a:r>
                      <a:r>
                        <a:rPr dirty="0" sz="1500" b="1" i="1">
                          <a:latin typeface="Book Antiqua"/>
                          <a:cs typeface="Book Antiqua"/>
                        </a:rPr>
                        <a:t>quadricolor</a:t>
                      </a:r>
                      <a:endParaRPr sz="1500">
                        <a:latin typeface="Book Antiqua"/>
                        <a:cs typeface="Book Antiqua"/>
                      </a:endParaRPr>
                    </a:p>
                  </a:txBody>
                  <a:tcPr marL="0" marR="0" marB="0" marT="51435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FFCCB3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75895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Lavender + purple</a:t>
                      </a:r>
                      <a:r>
                        <a:rPr dirty="0" sz="12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+  yellow +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white.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86690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Alba, semialba dark,</a:t>
                      </a:r>
                      <a:r>
                        <a:rPr dirty="0" sz="12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light  and coerulea, splash, 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cuasiconcolor,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concolor  and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coerulea.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227965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Frontal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portion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round,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suffusely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colored with</a:t>
                      </a:r>
                      <a:r>
                        <a:rPr dirty="0" sz="12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intense  purple and sometimes white and coming from the  inner side of the tube yellow and pink. Outer side of  the tube generally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pink.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Unifoliated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351790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 spc="-15">
                          <a:latin typeface="Arial"/>
                          <a:cs typeface="Arial"/>
                        </a:rPr>
                        <a:t>Warm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with mild dry</a:t>
                      </a:r>
                      <a:r>
                        <a:rPr dirty="0" sz="12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and  rainy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seasons.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73025" marR="60706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dirty="0" sz="1500" spc="-65" b="1" i="1">
                          <a:latin typeface="Book Antiqua"/>
                          <a:cs typeface="Book Antiqua"/>
                        </a:rPr>
                        <a:t>Cattleya  </a:t>
                      </a:r>
                      <a:r>
                        <a:rPr dirty="0" sz="1500" b="1" i="1">
                          <a:latin typeface="Book Antiqua"/>
                          <a:cs typeface="Book Antiqua"/>
                        </a:rPr>
                        <a:t>s</a:t>
                      </a:r>
                      <a:r>
                        <a:rPr dirty="0" sz="1500" spc="-30" b="1" i="1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dirty="0" sz="1500" b="1" i="1">
                          <a:latin typeface="Book Antiqua"/>
                          <a:cs typeface="Book Antiqua"/>
                        </a:rPr>
                        <a:t>hroede</a:t>
                      </a:r>
                      <a:r>
                        <a:rPr dirty="0" sz="1500" spc="-20" b="1" i="1">
                          <a:latin typeface="Book Antiqua"/>
                          <a:cs typeface="Book Antiqua"/>
                        </a:rPr>
                        <a:t>r</a:t>
                      </a:r>
                      <a:r>
                        <a:rPr dirty="0" sz="1500" b="1" i="1">
                          <a:latin typeface="Book Antiqua"/>
                          <a:cs typeface="Book Antiqua"/>
                        </a:rPr>
                        <a:t>ae</a:t>
                      </a:r>
                      <a:endParaRPr sz="1500">
                        <a:latin typeface="Book Antiqua"/>
                        <a:cs typeface="Book Antiqua"/>
                      </a:endParaRPr>
                    </a:p>
                  </a:txBody>
                  <a:tcPr marL="0" marR="0" marB="0" marT="51435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FFCCB3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Lavender +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orange.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Alba, dark and</a:t>
                      </a:r>
                      <a:r>
                        <a:rPr dirty="0" sz="12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purpurea.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233045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Interior of the tube and frontal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portion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of the lip</a:t>
                      </a:r>
                      <a:r>
                        <a:rPr dirty="0" sz="12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solid  yellow yolk surrounded by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lavender.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Unifoliated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351790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 spc="-15">
                          <a:latin typeface="Arial"/>
                          <a:cs typeface="Arial"/>
                        </a:rPr>
                        <a:t>Warm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with mild dry</a:t>
                      </a:r>
                      <a:r>
                        <a:rPr dirty="0" sz="12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and  rainy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seasons.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</a:tr>
              <a:tr h="1198338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dirty="0" sz="1500" spc="-65" b="1" i="1">
                          <a:latin typeface="Book Antiqua"/>
                          <a:cs typeface="Book Antiqua"/>
                        </a:rPr>
                        <a:t>Cattleya</a:t>
                      </a:r>
                      <a:r>
                        <a:rPr dirty="0" sz="1500" spc="30" b="1" i="1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dirty="0" sz="1500" spc="-40" b="1" i="1">
                          <a:latin typeface="Book Antiqua"/>
                          <a:cs typeface="Book Antiqua"/>
                        </a:rPr>
                        <a:t>trianae</a:t>
                      </a:r>
                      <a:endParaRPr sz="1500">
                        <a:latin typeface="Book Antiqua"/>
                        <a:cs typeface="Book Antiqua"/>
                      </a:endParaRPr>
                    </a:p>
                  </a:txBody>
                  <a:tcPr marL="0" marR="0" marB="0" marT="51435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FFCCB3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75895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Lavender + purple</a:t>
                      </a:r>
                      <a:r>
                        <a:rPr dirty="0" sz="12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+ 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yellow.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60020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Alba, cuasialba,</a:t>
                      </a:r>
                      <a:r>
                        <a:rPr dirty="0" sz="12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semialba  light and dark, cuasialba,  dark,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cuasiconcolor, 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concolor,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splash, peloric,  dark(sangre de toro) and  coerulea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40335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Frontal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portion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vanished dense purple, yellow tube</a:t>
                      </a:r>
                      <a:r>
                        <a:rPr dirty="0" sz="1200" spc="-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at  the opening and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purple.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Unifoliated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351790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 spc="-15">
                          <a:latin typeface="Arial"/>
                          <a:cs typeface="Arial"/>
                        </a:rPr>
                        <a:t>Warm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with mild dry</a:t>
                      </a:r>
                      <a:r>
                        <a:rPr dirty="0" sz="12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and  rainy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seasons.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</a:tr>
              <a:tr h="491901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dirty="0" sz="1500" spc="-65" b="1" i="1">
                          <a:latin typeface="Book Antiqua"/>
                          <a:cs typeface="Book Antiqua"/>
                        </a:rPr>
                        <a:t>Cattleya</a:t>
                      </a:r>
                      <a:r>
                        <a:rPr dirty="0" sz="1500" spc="25" b="1" i="1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dirty="0" sz="1500" spc="-40" b="1" i="1">
                          <a:latin typeface="Book Antiqua"/>
                          <a:cs typeface="Book Antiqua"/>
                        </a:rPr>
                        <a:t>violacea</a:t>
                      </a:r>
                      <a:endParaRPr sz="1500">
                        <a:latin typeface="Book Antiqua"/>
                        <a:cs typeface="Book Antiqua"/>
                      </a:endParaRPr>
                    </a:p>
                  </a:txBody>
                  <a:tcPr marL="0" marR="0" marB="0" marT="51435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FFCCB3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371475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Purple + yellow</a:t>
                      </a:r>
                      <a:r>
                        <a:rPr dirty="0" sz="1200" spc="-1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+  white.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Not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known.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Small and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purple.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Bifoliated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337185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Hot with severe dry</a:t>
                      </a:r>
                      <a:r>
                        <a:rPr dirty="0" sz="12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and  rainy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seasons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</a:tr>
              <a:tr h="1741264">
                <a:tc>
                  <a:txBody>
                    <a:bodyPr/>
                    <a:lstStyle/>
                    <a:p>
                      <a:pPr marL="73025" marR="55181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dirty="0" sz="1500" spc="-65" b="1" i="1">
                          <a:latin typeface="Book Antiqua"/>
                          <a:cs typeface="Book Antiqua"/>
                        </a:rPr>
                        <a:t>Cattleya  </a:t>
                      </a:r>
                      <a:r>
                        <a:rPr dirty="0" sz="1500" spc="-30" b="1" i="1">
                          <a:latin typeface="Book Antiqua"/>
                          <a:cs typeface="Book Antiqua"/>
                        </a:rPr>
                        <a:t>w</a:t>
                      </a:r>
                      <a:r>
                        <a:rPr dirty="0" sz="1500" b="1" i="1">
                          <a:latin typeface="Book Antiqua"/>
                          <a:cs typeface="Book Antiqua"/>
                        </a:rPr>
                        <a:t>arscewiczii</a:t>
                      </a:r>
                      <a:endParaRPr sz="1500">
                        <a:latin typeface="Book Antiqua"/>
                        <a:cs typeface="Book Antiqua"/>
                      </a:endParaRPr>
                    </a:p>
                  </a:txBody>
                  <a:tcPr marL="0" marR="0" marB="0" marT="51435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FFCCB3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75895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Lavender + purple</a:t>
                      </a:r>
                      <a:r>
                        <a:rPr dirty="0" sz="12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+ 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yellow.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67310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Alba, semialba dark and  light, dark,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concolor, 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oculata, cegata (blind),  oculata (one big eye),  marginata (pink margin in  the lip), marmorea (marble  like color pattern in the</a:t>
                      </a:r>
                      <a:r>
                        <a:rPr dirty="0" sz="12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lip),  coerulescens and  coerulea.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65735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Frontal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portion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in dense purple drops , veins and</a:t>
                      </a:r>
                      <a:r>
                        <a:rPr dirty="0" sz="1200" spc="-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two  'eyes' in the opening of the yellow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tube.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Unifoliated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096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EBBCFC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351790">
                        <a:lnSpc>
                          <a:spcPts val="1400"/>
                        </a:lnSpc>
                        <a:spcBef>
                          <a:spcPts val="520"/>
                        </a:spcBef>
                      </a:pPr>
                      <a:r>
                        <a:rPr dirty="0" sz="1200" spc="-15">
                          <a:latin typeface="Arial"/>
                          <a:cs typeface="Arial"/>
                        </a:rPr>
                        <a:t>Warm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with mild dry</a:t>
                      </a:r>
                      <a:r>
                        <a:rPr dirty="0" sz="12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and  rainy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seasons.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9525">
                      <a:solidFill>
                        <a:srgbClr val="404040"/>
                      </a:solidFill>
                      <a:prstDash val="solid"/>
                    </a:lnB>
                    <a:solidFill>
                      <a:srgbClr val="EBBCF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6701" y="5058355"/>
            <a:ext cx="8646795" cy="9144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00330" marR="5080" indent="-88265">
              <a:lnSpc>
                <a:spcPts val="2300"/>
              </a:lnSpc>
              <a:spcBef>
                <a:spcPts val="260"/>
              </a:spcBef>
            </a:pPr>
            <a:r>
              <a:rPr dirty="0" sz="2000" spc="80">
                <a:latin typeface="Calibri"/>
                <a:cs typeface="Calibri"/>
              </a:rPr>
              <a:t>My </a:t>
            </a:r>
            <a:r>
              <a:rPr dirty="0" sz="2000" spc="55">
                <a:latin typeface="Calibri"/>
                <a:cs typeface="Calibri"/>
              </a:rPr>
              <a:t>acknowledges </a:t>
            </a:r>
            <a:r>
              <a:rPr dirty="0" sz="2000" spc="-30">
                <a:latin typeface="Calibri"/>
                <a:cs typeface="Calibri"/>
              </a:rPr>
              <a:t>to </a:t>
            </a:r>
            <a:r>
              <a:rPr dirty="0" sz="2000" spc="65">
                <a:latin typeface="Calibri"/>
                <a:cs typeface="Calibri"/>
              </a:rPr>
              <a:t>whom </a:t>
            </a:r>
            <a:r>
              <a:rPr dirty="0" sz="2000" spc="50">
                <a:latin typeface="Calibri"/>
                <a:cs typeface="Calibri"/>
              </a:rPr>
              <a:t>had </a:t>
            </a:r>
            <a:r>
              <a:rPr dirty="0" sz="2000" spc="25">
                <a:latin typeface="Calibri"/>
                <a:cs typeface="Calibri"/>
              </a:rPr>
              <a:t>contributed </a:t>
            </a:r>
            <a:r>
              <a:rPr dirty="0" sz="2000" spc="40">
                <a:latin typeface="Calibri"/>
                <a:cs typeface="Calibri"/>
              </a:rPr>
              <a:t>with </a:t>
            </a:r>
            <a:r>
              <a:rPr dirty="0" sz="2000" spc="25">
                <a:latin typeface="Calibri"/>
                <a:cs typeface="Calibri"/>
              </a:rPr>
              <a:t>photographs </a:t>
            </a:r>
            <a:r>
              <a:rPr dirty="0" sz="2000" spc="50">
                <a:latin typeface="Calibri"/>
                <a:cs typeface="Calibri"/>
              </a:rPr>
              <a:t>and any </a:t>
            </a:r>
            <a:r>
              <a:rPr dirty="0" sz="2000" spc="-5">
                <a:latin typeface="Calibri"/>
                <a:cs typeface="Calibri"/>
              </a:rPr>
              <a:t>other  </a:t>
            </a:r>
            <a:r>
              <a:rPr dirty="0" sz="2000" spc="30">
                <a:latin typeface="Calibri"/>
                <a:cs typeface="Calibri"/>
              </a:rPr>
              <a:t>information </a:t>
            </a:r>
            <a:r>
              <a:rPr dirty="0" sz="2000" spc="-30">
                <a:latin typeface="Calibri"/>
                <a:cs typeface="Calibri"/>
              </a:rPr>
              <a:t>to </a:t>
            </a:r>
            <a:r>
              <a:rPr dirty="0" sz="2000" spc="10">
                <a:latin typeface="Calibri"/>
                <a:cs typeface="Calibri"/>
              </a:rPr>
              <a:t>this </a:t>
            </a:r>
            <a:r>
              <a:rPr dirty="0" sz="2000" spc="15">
                <a:latin typeface="Calibri"/>
                <a:cs typeface="Calibri"/>
              </a:rPr>
              <a:t>research: </a:t>
            </a:r>
            <a:r>
              <a:rPr dirty="0" sz="2000" spc="65">
                <a:latin typeface="Calibri"/>
                <a:cs typeface="Calibri"/>
              </a:rPr>
              <a:t>Sociedad </a:t>
            </a:r>
            <a:r>
              <a:rPr dirty="0" sz="2000" spc="85">
                <a:latin typeface="Calibri"/>
                <a:cs typeface="Calibri"/>
              </a:rPr>
              <a:t>Colombiana </a:t>
            </a:r>
            <a:r>
              <a:rPr dirty="0" sz="2000" spc="30">
                <a:latin typeface="Calibri"/>
                <a:cs typeface="Calibri"/>
              </a:rPr>
              <a:t>de </a:t>
            </a:r>
            <a:r>
              <a:rPr dirty="0" sz="2000" spc="55">
                <a:latin typeface="Calibri"/>
                <a:cs typeface="Calibri"/>
              </a:rPr>
              <a:t>orquideología, </a:t>
            </a:r>
            <a:r>
              <a:rPr dirty="0" sz="2000" spc="10">
                <a:latin typeface="Calibri"/>
                <a:cs typeface="Calibri"/>
              </a:rPr>
              <a:t>plates</a:t>
            </a:r>
            <a:r>
              <a:rPr dirty="0" sz="2000" spc="2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endParaRPr sz="2000">
              <a:latin typeface="Calibri"/>
              <a:cs typeface="Calibri"/>
            </a:endParaRPr>
          </a:p>
          <a:p>
            <a:pPr marL="1739264">
              <a:lnSpc>
                <a:spcPts val="2240"/>
              </a:lnSpc>
            </a:pPr>
            <a:r>
              <a:rPr dirty="0" sz="2000" spc="65">
                <a:latin typeface="Calibri"/>
                <a:cs typeface="Calibri"/>
              </a:rPr>
              <a:t>Reichenbachia </a:t>
            </a:r>
            <a:r>
              <a:rPr dirty="0" sz="2000" spc="50">
                <a:latin typeface="Calibri"/>
                <a:cs typeface="Calibri"/>
              </a:rPr>
              <a:t>and </a:t>
            </a:r>
            <a:r>
              <a:rPr dirty="0" sz="2000" spc="65">
                <a:latin typeface="Calibri"/>
                <a:cs typeface="Calibri"/>
              </a:rPr>
              <a:t>my </a:t>
            </a:r>
            <a:r>
              <a:rPr dirty="0" sz="2000" spc="5">
                <a:latin typeface="Calibri"/>
                <a:cs typeface="Calibri"/>
              </a:rPr>
              <a:t>late </a:t>
            </a:r>
            <a:r>
              <a:rPr dirty="0" sz="2000" spc="20">
                <a:latin typeface="Calibri"/>
                <a:cs typeface="Calibri"/>
              </a:rPr>
              <a:t>friend </a:t>
            </a:r>
            <a:r>
              <a:rPr dirty="0" sz="2000" spc="-15">
                <a:latin typeface="Calibri"/>
                <a:cs typeface="Calibri"/>
              </a:rPr>
              <a:t>José </a:t>
            </a:r>
            <a:r>
              <a:rPr dirty="0" sz="2000" spc="50">
                <a:latin typeface="Calibri"/>
                <a:cs typeface="Calibri"/>
              </a:rPr>
              <a:t>I.</a:t>
            </a:r>
            <a:r>
              <a:rPr dirty="0" sz="2000" spc="440">
                <a:latin typeface="Calibri"/>
                <a:cs typeface="Calibri"/>
              </a:rPr>
              <a:t> </a:t>
            </a:r>
            <a:r>
              <a:rPr dirty="0" sz="2000" spc="50">
                <a:latin typeface="Calibri"/>
                <a:cs typeface="Calibri"/>
              </a:rPr>
              <a:t>Acosta.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29192" y="7478905"/>
            <a:ext cx="4347210" cy="1021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4295">
              <a:lnSpc>
                <a:spcPts val="2620"/>
              </a:lnSpc>
              <a:spcBef>
                <a:spcPts val="100"/>
              </a:spcBef>
            </a:pPr>
            <a:r>
              <a:rPr dirty="0" sz="2200" spc="-50">
                <a:solidFill>
                  <a:srgbClr val="B7FF79"/>
                </a:solidFill>
                <a:latin typeface="Arial"/>
                <a:cs typeface="Arial"/>
              </a:rPr>
              <a:t>GUSTAVO </a:t>
            </a:r>
            <a:r>
              <a:rPr dirty="0" sz="2200" spc="-5">
                <a:solidFill>
                  <a:srgbClr val="B7FF79"/>
                </a:solidFill>
                <a:latin typeface="Arial"/>
                <a:cs typeface="Arial"/>
              </a:rPr>
              <a:t>ADOLFO AGUIRRE</a:t>
            </a:r>
            <a:r>
              <a:rPr dirty="0" sz="2200" spc="-350">
                <a:solidFill>
                  <a:srgbClr val="B7FF79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B7FF79"/>
                </a:solidFill>
                <a:latin typeface="Arial"/>
                <a:cs typeface="Arial"/>
              </a:rPr>
              <a:t>A.</a:t>
            </a:r>
            <a:endParaRPr sz="2200">
              <a:latin typeface="Arial"/>
              <a:cs typeface="Arial"/>
            </a:endParaRPr>
          </a:p>
          <a:p>
            <a:pPr marL="930910" marR="5080" indent="-918210">
              <a:lnSpc>
                <a:spcPts val="2600"/>
              </a:lnSpc>
              <a:spcBef>
                <a:spcPts val="100"/>
              </a:spcBef>
            </a:pPr>
            <a:r>
              <a:rPr dirty="0" sz="2200">
                <a:solidFill>
                  <a:srgbClr val="B7FF79"/>
                </a:solidFill>
                <a:latin typeface="Arial"/>
                <a:cs typeface="Arial"/>
              </a:rPr>
              <a:t>E-mail: </a:t>
            </a:r>
            <a:r>
              <a:rPr dirty="0" sz="2200" spc="-5">
                <a:solidFill>
                  <a:srgbClr val="B7FF79"/>
                </a:solidFill>
                <a:latin typeface="Arial"/>
                <a:cs typeface="Arial"/>
                <a:hlinkClick r:id="rId2"/>
              </a:rPr>
              <a:t>orquideaskatia@gmail.com </a:t>
            </a:r>
            <a:r>
              <a:rPr dirty="0" sz="2200" spc="-5">
                <a:solidFill>
                  <a:srgbClr val="B7FF79"/>
                </a:solidFill>
                <a:latin typeface="Arial"/>
                <a:cs typeface="Arial"/>
              </a:rPr>
              <a:t> Medellín </a:t>
            </a:r>
            <a:r>
              <a:rPr dirty="0" sz="2200">
                <a:solidFill>
                  <a:srgbClr val="B7FF79"/>
                </a:solidFill>
                <a:latin typeface="Arial"/>
                <a:cs typeface="Arial"/>
              </a:rPr>
              <a:t>-</a:t>
            </a:r>
            <a:r>
              <a:rPr dirty="0" sz="2200" spc="-10">
                <a:solidFill>
                  <a:srgbClr val="B7FF79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B7FF79"/>
                </a:solidFill>
                <a:latin typeface="Arial"/>
                <a:cs typeface="Arial"/>
              </a:rPr>
              <a:t>Colombia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6770" y="3569116"/>
            <a:ext cx="921131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75">
                <a:latin typeface="Calibri"/>
                <a:cs typeface="Calibri"/>
              </a:rPr>
              <a:t>Thanks </a:t>
            </a:r>
            <a:r>
              <a:rPr dirty="0" sz="3200" spc="-20">
                <a:latin typeface="Calibri"/>
                <a:cs typeface="Calibri"/>
              </a:rPr>
              <a:t>for </a:t>
            </a:r>
            <a:r>
              <a:rPr dirty="0" sz="3200" spc="55">
                <a:latin typeface="Calibri"/>
                <a:cs typeface="Calibri"/>
              </a:rPr>
              <a:t>your </a:t>
            </a:r>
            <a:r>
              <a:rPr dirty="0" sz="3200" spc="120">
                <a:latin typeface="Calibri"/>
                <a:cs typeface="Calibri"/>
              </a:rPr>
              <a:t>kind </a:t>
            </a:r>
            <a:r>
              <a:rPr dirty="0" sz="3200" spc="-5">
                <a:latin typeface="Calibri"/>
                <a:cs typeface="Calibri"/>
              </a:rPr>
              <a:t>attention </a:t>
            </a:r>
            <a:r>
              <a:rPr dirty="0" sz="3200" spc="85">
                <a:latin typeface="Calibri"/>
                <a:cs typeface="Calibri"/>
              </a:rPr>
              <a:t>and </a:t>
            </a:r>
            <a:r>
              <a:rPr dirty="0" sz="3200" spc="45">
                <a:latin typeface="Calibri"/>
                <a:cs typeface="Calibri"/>
              </a:rPr>
              <a:t>gentile</a:t>
            </a:r>
            <a:r>
              <a:rPr dirty="0" sz="3200" spc="130">
                <a:latin typeface="Calibri"/>
                <a:cs typeface="Calibri"/>
              </a:rPr>
              <a:t> </a:t>
            </a:r>
            <a:r>
              <a:rPr dirty="0" sz="3200" spc="50">
                <a:latin typeface="Calibri"/>
                <a:cs typeface="Calibri"/>
              </a:rPr>
              <a:t>invitation!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01862" y="1232769"/>
            <a:ext cx="200152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80" i="0">
                <a:latin typeface="Calibri"/>
                <a:cs typeface="Calibri"/>
              </a:rPr>
              <a:t>The</a:t>
            </a:r>
            <a:r>
              <a:rPr dirty="0" spc="160" i="0">
                <a:latin typeface="Calibri"/>
                <a:cs typeface="Calibri"/>
              </a:rPr>
              <a:t> </a:t>
            </a:r>
            <a:r>
              <a:rPr dirty="0" spc="105" i="0">
                <a:latin typeface="Calibri"/>
                <a:cs typeface="Calibri"/>
              </a:rPr>
              <a:t>End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50898" y="260813"/>
            <a:ext cx="370332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05" i="0">
                <a:latin typeface="Calibri"/>
                <a:cs typeface="Calibri"/>
              </a:rPr>
              <a:t>Natural</a:t>
            </a:r>
            <a:r>
              <a:rPr dirty="0" spc="185" i="0">
                <a:latin typeface="Calibri"/>
                <a:cs typeface="Calibri"/>
              </a:rPr>
              <a:t> </a:t>
            </a:r>
            <a:r>
              <a:rPr dirty="0" spc="20" i="0">
                <a:latin typeface="Calibri"/>
                <a:cs typeface="Calibri"/>
              </a:rPr>
              <a:t>habitat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00573" y="8896022"/>
            <a:ext cx="280416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30" i="1">
                <a:latin typeface="Book Antiqua"/>
                <a:cs typeface="Book Antiqua"/>
              </a:rPr>
              <a:t>Cattleya </a:t>
            </a:r>
            <a:r>
              <a:rPr dirty="0" sz="3000" spc="130" i="1">
                <a:latin typeface="Book Antiqua"/>
                <a:cs typeface="Book Antiqua"/>
              </a:rPr>
              <a:t>violacea</a:t>
            </a:r>
            <a:endParaRPr sz="3000">
              <a:latin typeface="Book Antiqua"/>
              <a:cs typeface="Book Antiqu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7801392"/>
            <a:ext cx="13004800" cy="190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1193800"/>
            <a:ext cx="13004800" cy="7556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31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201521" y="990373"/>
            <a:ext cx="370332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05" i="0">
                <a:latin typeface="Calibri"/>
                <a:cs typeface="Calibri"/>
              </a:rPr>
              <a:t>Natural</a:t>
            </a:r>
            <a:r>
              <a:rPr dirty="0" spc="185" i="0">
                <a:latin typeface="Calibri"/>
                <a:cs typeface="Calibri"/>
              </a:rPr>
              <a:t> </a:t>
            </a:r>
            <a:r>
              <a:rPr dirty="0" spc="20" i="0">
                <a:latin typeface="Calibri"/>
                <a:cs typeface="Calibri"/>
              </a:rPr>
              <a:t>habitat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247653" y="8751953"/>
            <a:ext cx="258064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300">
                <a:latin typeface="Calibri"/>
                <a:cs typeface="Calibri"/>
              </a:rPr>
              <a:t>On </a:t>
            </a:r>
            <a:r>
              <a:rPr dirty="0" sz="3000" spc="60">
                <a:latin typeface="Calibri"/>
                <a:cs typeface="Calibri"/>
              </a:rPr>
              <a:t>a </a:t>
            </a:r>
            <a:r>
              <a:rPr dirty="0" sz="3000" spc="114">
                <a:latin typeface="Calibri"/>
                <a:cs typeface="Calibri"/>
              </a:rPr>
              <a:t>living</a:t>
            </a:r>
            <a:r>
              <a:rPr dirty="0" sz="3000" spc="45">
                <a:latin typeface="Calibri"/>
                <a:cs typeface="Calibri"/>
              </a:rPr>
              <a:t> </a:t>
            </a:r>
            <a:r>
              <a:rPr dirty="0" sz="3000" spc="-55">
                <a:latin typeface="Calibri"/>
                <a:cs typeface="Calibri"/>
              </a:rPr>
              <a:t>tree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8517" y="8754243"/>
            <a:ext cx="1019048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60">
                <a:latin typeface="Calibri"/>
                <a:cs typeface="Calibri"/>
              </a:rPr>
              <a:t>Bushes</a:t>
            </a:r>
            <a:r>
              <a:rPr dirty="0" sz="3000" spc="155">
                <a:latin typeface="Calibri"/>
                <a:cs typeface="Calibri"/>
              </a:rPr>
              <a:t> </a:t>
            </a:r>
            <a:r>
              <a:rPr dirty="0" sz="3000" spc="80">
                <a:latin typeface="Calibri"/>
                <a:cs typeface="Calibri"/>
              </a:rPr>
              <a:t>sown</a:t>
            </a:r>
            <a:r>
              <a:rPr dirty="0" sz="3000" spc="160">
                <a:latin typeface="Calibri"/>
                <a:cs typeface="Calibri"/>
              </a:rPr>
              <a:t> </a:t>
            </a:r>
            <a:r>
              <a:rPr dirty="0" sz="3000" spc="-15">
                <a:latin typeface="Calibri"/>
                <a:cs typeface="Calibri"/>
              </a:rPr>
              <a:t>for</a:t>
            </a:r>
            <a:r>
              <a:rPr dirty="0" sz="3000" spc="160">
                <a:latin typeface="Calibri"/>
                <a:cs typeface="Calibri"/>
              </a:rPr>
              <a:t> </a:t>
            </a:r>
            <a:r>
              <a:rPr dirty="0" sz="3000" spc="15">
                <a:latin typeface="Calibri"/>
                <a:cs typeface="Calibri"/>
              </a:rPr>
              <a:t>support</a:t>
            </a:r>
            <a:r>
              <a:rPr dirty="0" sz="3000" spc="160">
                <a:latin typeface="Calibri"/>
                <a:cs typeface="Calibri"/>
              </a:rPr>
              <a:t> </a:t>
            </a:r>
            <a:r>
              <a:rPr dirty="0" sz="3000">
                <a:latin typeface="Calibri"/>
                <a:cs typeface="Calibri"/>
              </a:rPr>
              <a:t>of</a:t>
            </a:r>
            <a:r>
              <a:rPr dirty="0" sz="3000" spc="160">
                <a:latin typeface="Calibri"/>
                <a:cs typeface="Calibri"/>
              </a:rPr>
              <a:t> </a:t>
            </a:r>
            <a:r>
              <a:rPr dirty="0" sz="3000" spc="-25">
                <a:latin typeface="Calibri"/>
                <a:cs typeface="Calibri"/>
              </a:rPr>
              <a:t>the</a:t>
            </a:r>
            <a:r>
              <a:rPr dirty="0" sz="3000" spc="160">
                <a:latin typeface="Calibri"/>
                <a:cs typeface="Calibri"/>
              </a:rPr>
              <a:t> </a:t>
            </a:r>
            <a:r>
              <a:rPr dirty="0" sz="3000" spc="35">
                <a:latin typeface="Calibri"/>
                <a:cs typeface="Calibri"/>
              </a:rPr>
              <a:t>plants</a:t>
            </a:r>
            <a:r>
              <a:rPr dirty="0" sz="3000" spc="160">
                <a:latin typeface="Calibri"/>
                <a:cs typeface="Calibri"/>
              </a:rPr>
              <a:t> </a:t>
            </a:r>
            <a:r>
              <a:rPr dirty="0" sz="3000">
                <a:latin typeface="Calibri"/>
                <a:cs typeface="Calibri"/>
              </a:rPr>
              <a:t>of</a:t>
            </a:r>
            <a:r>
              <a:rPr dirty="0" sz="3000" spc="155">
                <a:latin typeface="Calibri"/>
                <a:cs typeface="Calibri"/>
              </a:rPr>
              <a:t> </a:t>
            </a:r>
            <a:r>
              <a:rPr dirty="0" sz="3000" spc="30" i="1">
                <a:latin typeface="Book Antiqua"/>
                <a:cs typeface="Book Antiqua"/>
              </a:rPr>
              <a:t>Cattleya</a:t>
            </a:r>
            <a:r>
              <a:rPr dirty="0" sz="3000" spc="85" i="1">
                <a:latin typeface="Book Antiqua"/>
                <a:cs typeface="Book Antiqua"/>
              </a:rPr>
              <a:t> </a:t>
            </a:r>
            <a:r>
              <a:rPr dirty="0" sz="3000" spc="80" i="1">
                <a:latin typeface="Book Antiqua"/>
                <a:cs typeface="Book Antiqua"/>
              </a:rPr>
              <a:t>warscewiczii</a:t>
            </a:r>
            <a:endParaRPr sz="30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7634829"/>
            <a:ext cx="13004800" cy="190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939800"/>
            <a:ext cx="13004800" cy="7645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0964" y="106450"/>
            <a:ext cx="10868025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20" i="0">
                <a:latin typeface="Calibri"/>
                <a:cs typeface="Calibri"/>
              </a:rPr>
              <a:t>Native </a:t>
            </a:r>
            <a:r>
              <a:rPr dirty="0" spc="105" i="0">
                <a:latin typeface="Calibri"/>
                <a:cs typeface="Calibri"/>
              </a:rPr>
              <a:t>people </a:t>
            </a:r>
            <a:r>
              <a:rPr dirty="0" spc="125" i="0">
                <a:latin typeface="Calibri"/>
                <a:cs typeface="Calibri"/>
              </a:rPr>
              <a:t>growing </a:t>
            </a:r>
            <a:r>
              <a:rPr dirty="0" spc="5" i="0">
                <a:latin typeface="Calibri"/>
                <a:cs typeface="Calibri"/>
              </a:rPr>
              <a:t>their </a:t>
            </a:r>
            <a:r>
              <a:rPr dirty="0" spc="120" i="0">
                <a:latin typeface="Calibri"/>
                <a:cs typeface="Calibri"/>
              </a:rPr>
              <a:t>loved</a:t>
            </a:r>
            <a:r>
              <a:rPr dirty="0" spc="785" i="0">
                <a:latin typeface="Calibri"/>
                <a:cs typeface="Calibri"/>
              </a:rPr>
              <a:t> </a:t>
            </a:r>
            <a:r>
              <a:rPr dirty="0" spc="130" i="0">
                <a:latin typeface="Calibri"/>
                <a:cs typeface="Calibri"/>
              </a:rPr>
              <a:t>'carleyas'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55515" y="8957156"/>
            <a:ext cx="449389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229">
                <a:latin typeface="Calibri"/>
                <a:cs typeface="Calibri"/>
              </a:rPr>
              <a:t>Or </a:t>
            </a:r>
            <a:r>
              <a:rPr dirty="0" sz="3000" spc="114">
                <a:latin typeface="Calibri"/>
                <a:cs typeface="Calibri"/>
              </a:rPr>
              <a:t>in </a:t>
            </a:r>
            <a:r>
              <a:rPr dirty="0" sz="3000" spc="-25">
                <a:latin typeface="Calibri"/>
                <a:cs typeface="Calibri"/>
              </a:rPr>
              <a:t>the front </a:t>
            </a:r>
            <a:r>
              <a:rPr dirty="0" sz="3000">
                <a:latin typeface="Calibri"/>
                <a:cs typeface="Calibri"/>
              </a:rPr>
              <a:t>of </a:t>
            </a:r>
            <a:r>
              <a:rPr dirty="0" sz="3000" spc="-25">
                <a:latin typeface="Calibri"/>
                <a:cs typeface="Calibri"/>
              </a:rPr>
              <a:t>the</a:t>
            </a:r>
            <a:r>
              <a:rPr dirty="0" sz="3000" spc="580">
                <a:latin typeface="Calibri"/>
                <a:cs typeface="Calibri"/>
              </a:rPr>
              <a:t> </a:t>
            </a:r>
            <a:r>
              <a:rPr dirty="0" sz="3000" spc="50">
                <a:latin typeface="Calibri"/>
                <a:cs typeface="Calibri"/>
              </a:rPr>
              <a:t>house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092200"/>
            <a:ext cx="13004800" cy="756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66565" y="10350"/>
            <a:ext cx="447167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15" i="0">
                <a:latin typeface="Calibri"/>
                <a:cs typeface="Calibri"/>
              </a:rPr>
              <a:t>Big</a:t>
            </a:r>
            <a:r>
              <a:rPr dirty="0" spc="165" i="0">
                <a:latin typeface="Calibri"/>
                <a:cs typeface="Calibri"/>
              </a:rPr>
              <a:t> </a:t>
            </a:r>
            <a:r>
              <a:rPr dirty="0" spc="95" i="0">
                <a:latin typeface="Calibri"/>
                <a:cs typeface="Calibri"/>
              </a:rPr>
              <a:t>inflorescences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10418" y="169926"/>
            <a:ext cx="5304790" cy="139382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5385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70"/>
              <a:t> </a:t>
            </a:r>
            <a:r>
              <a:rPr dirty="0" spc="125"/>
              <a:t>warscewiczii</a:t>
            </a:r>
          </a:p>
          <a:p>
            <a:pPr algn="ctr">
              <a:lnSpc>
                <a:spcPts val="5385"/>
              </a:lnSpc>
            </a:pPr>
            <a:r>
              <a:rPr dirty="0" spc="190" i="0">
                <a:latin typeface="Calibri"/>
                <a:cs typeface="Calibri"/>
              </a:rPr>
              <a:t>Rchb. </a:t>
            </a:r>
            <a:r>
              <a:rPr dirty="0" spc="-105" i="0">
                <a:latin typeface="Calibri"/>
                <a:cs typeface="Calibri"/>
              </a:rPr>
              <a:t>F.</a:t>
            </a:r>
            <a:r>
              <a:rPr dirty="0" spc="250" i="0">
                <a:latin typeface="Calibri"/>
                <a:cs typeface="Calibri"/>
              </a:rPr>
              <a:t> </a:t>
            </a:r>
            <a:r>
              <a:rPr dirty="0" spc="220" i="0">
                <a:latin typeface="Calibri"/>
                <a:cs typeface="Calibri"/>
              </a:rPr>
              <a:t>1854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324725" y="2346325"/>
          <a:ext cx="5285740" cy="6743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2920"/>
                <a:gridCol w="3503295"/>
              </a:tblGrid>
              <a:tr h="58129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dirty="0" sz="2000" spc="-70" b="1">
                          <a:latin typeface="Trebuchet MS"/>
                          <a:cs typeface="Trebuchet MS"/>
                        </a:rPr>
                        <a:t>Generalities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B="0" marT="1066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625600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Location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L="444500" marR="46990" indent="-48260">
                        <a:lnSpc>
                          <a:spcPts val="2300"/>
                        </a:lnSpc>
                        <a:spcBef>
                          <a:spcPts val="600"/>
                        </a:spcBef>
                      </a:pPr>
                      <a:r>
                        <a:rPr dirty="0" sz="2000" spc="50">
                          <a:latin typeface="Calibri"/>
                          <a:cs typeface="Calibri"/>
                        </a:rPr>
                        <a:t>This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species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2000" spc="1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5">
                          <a:latin typeface="Calibri"/>
                          <a:cs typeface="Calibri"/>
                        </a:rPr>
                        <a:t>distributed</a:t>
                      </a:r>
                      <a:r>
                        <a:rPr dirty="0" sz="20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north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2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20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western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Andes Cordillera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1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2000" spc="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central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west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slope</a:t>
                      </a:r>
                      <a:r>
                        <a:rPr dirty="0" sz="2000" spc="2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Andes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Central</a:t>
                      </a:r>
                      <a:r>
                        <a:rPr dirty="0" sz="20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latin typeface="Calibri"/>
                          <a:cs typeface="Calibri"/>
                        </a:rPr>
                        <a:t>Cordillera.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762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6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Altitude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35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1500´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- </a:t>
                      </a:r>
                      <a:r>
                        <a:rPr dirty="0" sz="2000" spc="95">
                          <a:latin typeface="Calibri"/>
                          <a:cs typeface="Calibri"/>
                        </a:rPr>
                        <a:t>4500´</a:t>
                      </a:r>
                      <a:r>
                        <a:rPr dirty="0" sz="20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35">
                          <a:latin typeface="Calibri"/>
                          <a:cs typeface="Calibri"/>
                        </a:rPr>
                        <a:t>ASL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6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-200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empe</a:t>
                      </a:r>
                      <a:r>
                        <a:rPr dirty="0" sz="20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ature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100">
                          <a:latin typeface="Calibri"/>
                          <a:cs typeface="Calibri"/>
                        </a:rPr>
                        <a:t>60°F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– </a:t>
                      </a:r>
                      <a:r>
                        <a:rPr dirty="0" sz="2000" spc="100">
                          <a:latin typeface="Calibri"/>
                          <a:cs typeface="Calibri"/>
                        </a:rPr>
                        <a:t>90°F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400686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Humidity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180">
                          <a:latin typeface="Calibri"/>
                          <a:cs typeface="Calibri"/>
                        </a:rPr>
                        <a:t>70%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-</a:t>
                      </a:r>
                      <a:r>
                        <a:rPr dirty="0" sz="2000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80">
                          <a:latin typeface="Calibri"/>
                          <a:cs typeface="Calibri"/>
                        </a:rPr>
                        <a:t>80%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320800">
                <a:tc>
                  <a:txBody>
                    <a:bodyPr/>
                    <a:lstStyle/>
                    <a:p>
                      <a:pPr marL="137795">
                        <a:lnSpc>
                          <a:spcPts val="2350"/>
                        </a:lnSpc>
                        <a:spcBef>
                          <a:spcPts val="135"/>
                        </a:spcBef>
                      </a:pPr>
                      <a:r>
                        <a:rPr dirty="0" sz="2000" spc="50">
                          <a:latin typeface="Calibri"/>
                          <a:cs typeface="Calibri"/>
                        </a:rPr>
                        <a:t>Other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climatic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871855">
                        <a:lnSpc>
                          <a:spcPts val="2350"/>
                        </a:lnSpc>
                      </a:pPr>
                      <a:r>
                        <a:rPr dirty="0" sz="2000" spc="-15">
                          <a:latin typeface="Calibri"/>
                          <a:cs typeface="Calibri"/>
                        </a:rPr>
                        <a:t>features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L="639445" marR="46990" indent="522605">
                        <a:lnSpc>
                          <a:spcPts val="2300"/>
                        </a:lnSpc>
                        <a:spcBef>
                          <a:spcPts val="295"/>
                        </a:spcBef>
                        <a:tabLst>
                          <a:tab pos="1189990" algn="l"/>
                        </a:tabLst>
                      </a:pPr>
                      <a:r>
                        <a:rPr dirty="0" sz="2000" spc="125">
                          <a:latin typeface="Calibri"/>
                          <a:cs typeface="Calibri"/>
                        </a:rPr>
                        <a:t>Dry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season</a:t>
                      </a:r>
                      <a:r>
                        <a:rPr dirty="0" sz="20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from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 mid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0">
                          <a:latin typeface="Calibri"/>
                          <a:cs typeface="Calibri"/>
                        </a:rPr>
                        <a:t>December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mid</a:t>
                      </a:r>
                      <a:r>
                        <a:rPr dirty="0" sz="20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march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	and 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wet</a:t>
                      </a:r>
                      <a:r>
                        <a:rPr dirty="0" sz="2000" spc="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season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from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mid </a:t>
                      </a:r>
                      <a:r>
                        <a:rPr dirty="0" sz="2000" spc="45">
                          <a:latin typeface="Calibri"/>
                          <a:cs typeface="Calibri"/>
                        </a:rPr>
                        <a:t>March </a:t>
                      </a:r>
                      <a:r>
                        <a:rPr dirty="0" sz="2000" spc="-30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mid</a:t>
                      </a:r>
                      <a:r>
                        <a:rPr dirty="0" sz="2000" spc="2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June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320800"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90">
                          <a:latin typeface="Calibri"/>
                          <a:cs typeface="Calibri"/>
                        </a:rPr>
                        <a:t>Growing</a:t>
                      </a:r>
                      <a:r>
                        <a:rPr dirty="0" sz="2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tips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 marL="779145" marR="46990" indent="886460">
                        <a:lnSpc>
                          <a:spcPts val="2300"/>
                        </a:lnSpc>
                        <a:spcBef>
                          <a:spcPts val="300"/>
                        </a:spcBef>
                      </a:pPr>
                      <a:r>
                        <a:rPr dirty="0" sz="2000" spc="55">
                          <a:latin typeface="Calibri"/>
                          <a:cs typeface="Calibri"/>
                        </a:rPr>
                        <a:t>Warm 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with </a:t>
                      </a:r>
                      <a:r>
                        <a:rPr dirty="0" sz="2000" spc="75">
                          <a:latin typeface="Calibri"/>
                          <a:cs typeface="Calibri"/>
                        </a:rPr>
                        <a:t>mid 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environmental 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humidity, 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good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air </a:t>
                      </a:r>
                      <a:r>
                        <a:rPr dirty="0" sz="2000" spc="55">
                          <a:latin typeface="Calibri"/>
                          <a:cs typeface="Calibri"/>
                        </a:rPr>
                        <a:t>circulation</a:t>
                      </a:r>
                      <a:r>
                        <a:rPr dirty="0" sz="2000" spc="1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algn="r" marR="46990">
                        <a:lnSpc>
                          <a:spcPts val="2240"/>
                        </a:lnSpc>
                      </a:pPr>
                      <a:r>
                        <a:rPr dirty="0" sz="2000">
                          <a:latin typeface="Calibri"/>
                          <a:cs typeface="Calibri"/>
                        </a:rPr>
                        <a:t>light.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85801">
                <a:tc>
                  <a:txBody>
                    <a:bodyPr/>
                    <a:lstStyle/>
                    <a:p>
                      <a:pPr marL="476250" marR="46990" indent="-226060">
                        <a:lnSpc>
                          <a:spcPts val="2300"/>
                        </a:lnSpc>
                        <a:spcBef>
                          <a:spcPts val="300"/>
                        </a:spcBef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Size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0">
                          <a:latin typeface="Calibri"/>
                          <a:cs typeface="Calibri"/>
                        </a:rPr>
                        <a:t>type  </a:t>
                      </a:r>
                      <a:r>
                        <a:rPr dirty="0" sz="20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20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2000" spc="1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latin typeface="Calibri"/>
                          <a:cs typeface="Calibri"/>
                        </a:rPr>
                        <a:t>plant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3810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4699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2000" spc="95">
                          <a:latin typeface="Calibri"/>
                          <a:cs typeface="Calibri"/>
                        </a:rPr>
                        <a:t>Big </a:t>
                      </a:r>
                      <a:r>
                        <a:rPr dirty="0" sz="2000" spc="5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20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latin typeface="Calibri"/>
                          <a:cs typeface="Calibri"/>
                        </a:rPr>
                        <a:t>monofliated.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0" y="0"/>
            <a:ext cx="68961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464" y="205740"/>
            <a:ext cx="530479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Cattleya</a:t>
            </a:r>
            <a:r>
              <a:rPr dirty="0" spc="70"/>
              <a:t> </a:t>
            </a:r>
            <a:r>
              <a:rPr dirty="0" spc="125"/>
              <a:t>warscewiczii</a:t>
            </a:r>
          </a:p>
        </p:txBody>
      </p:sp>
      <p:sp>
        <p:nvSpPr>
          <p:cNvPr id="3" name="object 3"/>
          <p:cNvSpPr/>
          <p:nvPr/>
        </p:nvSpPr>
        <p:spPr>
          <a:xfrm>
            <a:off x="4631278" y="8801100"/>
            <a:ext cx="8373521" cy="952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59500" y="0"/>
            <a:ext cx="68453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19125" y="1143000"/>
          <a:ext cx="5107940" cy="8456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5000"/>
                <a:gridCol w="3193415"/>
              </a:tblGrid>
              <a:tr h="47279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800" spc="-75" b="1">
                          <a:latin typeface="Trebuchet MS"/>
                          <a:cs typeface="Trebuchet MS"/>
                        </a:rPr>
                        <a:t>Flower</a:t>
                      </a:r>
                      <a:r>
                        <a:rPr dirty="0" sz="1800" spc="-50" b="1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800" spc="-95" b="1">
                          <a:latin typeface="Trebuchet MS"/>
                          <a:cs typeface="Trebuchet MS"/>
                        </a:rPr>
                        <a:t>features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B="0" marT="85090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499236">
                <a:tc>
                  <a:txBody>
                    <a:bodyPr/>
                    <a:lstStyle/>
                    <a:p>
                      <a:pPr marL="53975" marR="30988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65">
                          <a:latin typeface="Calibri"/>
                          <a:cs typeface="Calibri"/>
                        </a:rPr>
                        <a:t>Typical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color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84455">
                        <a:lnSpc>
                          <a:spcPct val="101899"/>
                        </a:lnSpc>
                        <a:spcBef>
                          <a:spcPts val="254"/>
                        </a:spcBef>
                        <a:tabLst>
                          <a:tab pos="1842135" algn="l"/>
                        </a:tabLst>
                      </a:pPr>
                      <a:r>
                        <a:rPr dirty="0" sz="1800" spc="30">
                          <a:latin typeface="Calibri"/>
                          <a:cs typeface="Calibri"/>
                        </a:rPr>
                        <a:t>Lavender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petals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sepals, </a:t>
                      </a:r>
                      <a:r>
                        <a:rPr dirty="0" sz="1800" spc="75">
                          <a:latin typeface="Calibri"/>
                          <a:cs typeface="Calibri"/>
                        </a:rPr>
                        <a:t>lip 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1800" spc="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trapezoidal,	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rounded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flat.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Purple </a:t>
                      </a:r>
                      <a:r>
                        <a:rPr dirty="0" sz="1800" spc="70"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front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with 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two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yellow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‘eyes’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emerging 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from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1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tube.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149923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80">
                          <a:latin typeface="Calibri"/>
                          <a:cs typeface="Calibri"/>
                        </a:rPr>
                        <a:t>Color</a:t>
                      </a:r>
                      <a:r>
                        <a:rPr dirty="0" sz="18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variations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34099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Dark,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cegata,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oculata, 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marmorea, marginata, 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tesellata, 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concolor,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semialba 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light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dark 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alba, 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coerulescens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800" spc="1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coerulea.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661036">
                <a:tc>
                  <a:txBody>
                    <a:bodyPr/>
                    <a:lstStyle/>
                    <a:p>
                      <a:pPr marL="53975" marR="36195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20">
                          <a:latin typeface="Calibri"/>
                          <a:cs typeface="Calibri"/>
                        </a:rPr>
                        <a:t>Average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size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65">
                          <a:latin typeface="Calibri"/>
                          <a:cs typeface="Calibri"/>
                        </a:rPr>
                        <a:t>7”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9”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940436">
                <a:tc>
                  <a:txBody>
                    <a:bodyPr/>
                    <a:lstStyle/>
                    <a:p>
                      <a:pPr marL="53975" marR="102870">
                        <a:lnSpc>
                          <a:spcPct val="101899"/>
                        </a:lnSpc>
                        <a:spcBef>
                          <a:spcPts val="254"/>
                        </a:spcBef>
                        <a:tabLst>
                          <a:tab pos="1143635" algn="l"/>
                        </a:tabLst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Common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number 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8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0">
                          <a:latin typeface="Calibri"/>
                          <a:cs typeface="Calibri"/>
                        </a:rPr>
                        <a:t>flowers	</a:t>
                      </a:r>
                      <a:r>
                        <a:rPr dirty="0" sz="1800" spc="50">
                          <a:latin typeface="Calibri"/>
                          <a:cs typeface="Calibri"/>
                        </a:rPr>
                        <a:t>by 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spike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85">
                          <a:latin typeface="Calibri"/>
                          <a:cs typeface="Calibri"/>
                        </a:rPr>
                        <a:t>4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85"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940436">
                <a:tc>
                  <a:txBody>
                    <a:bodyPr/>
                    <a:lstStyle/>
                    <a:p>
                      <a:pPr marL="53975" marR="19875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Best 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characteristics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60325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80">
                          <a:latin typeface="Calibri"/>
                          <a:cs typeface="Calibri"/>
                        </a:rPr>
                        <a:t>Size, </a:t>
                      </a:r>
                      <a:r>
                        <a:rPr dirty="0" sz="1800" spc="20">
                          <a:latin typeface="Calibri"/>
                          <a:cs typeface="Calibri"/>
                        </a:rPr>
                        <a:t>quantity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20">
                          <a:latin typeface="Calibri"/>
                          <a:cs typeface="Calibri"/>
                        </a:rPr>
                        <a:t>upright 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spike.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2058036">
                <a:tc>
                  <a:txBody>
                    <a:bodyPr/>
                    <a:lstStyle/>
                    <a:p>
                      <a:pPr marL="53975" marR="198755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45">
                          <a:latin typeface="Calibri"/>
                          <a:cs typeface="Calibri"/>
                        </a:rPr>
                        <a:t>Other 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characteristics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flower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402590">
                        <a:lnSpc>
                          <a:spcPct val="101899"/>
                        </a:lnSpc>
                        <a:spcBef>
                          <a:spcPts val="254"/>
                        </a:spcBef>
                      </a:pPr>
                      <a:r>
                        <a:rPr dirty="0" sz="1800" spc="95">
                          <a:latin typeface="Calibri"/>
                          <a:cs typeface="Calibri"/>
                        </a:rPr>
                        <a:t>Lip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tube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constrains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before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it  </a:t>
                      </a:r>
                      <a:r>
                        <a:rPr dirty="0" sz="1800" spc="35">
                          <a:latin typeface="Calibri"/>
                          <a:cs typeface="Calibri"/>
                        </a:rPr>
                        <a:t>opens,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trapeziodal</a:t>
                      </a:r>
                      <a:r>
                        <a:rPr dirty="0" sz="1800" spc="1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form.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3975" marR="221615">
                        <a:lnSpc>
                          <a:spcPts val="2200"/>
                        </a:lnSpc>
                        <a:spcBef>
                          <a:spcPts val="80"/>
                        </a:spcBef>
                      </a:pPr>
                      <a:r>
                        <a:rPr dirty="0" sz="1800" spc="60">
                          <a:latin typeface="Calibri"/>
                          <a:cs typeface="Calibri"/>
                        </a:rPr>
                        <a:t>Blooms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from </a:t>
                      </a:r>
                      <a:r>
                        <a:rPr dirty="0" sz="1800" spc="45">
                          <a:latin typeface="Calibri"/>
                          <a:cs typeface="Calibri"/>
                        </a:rPr>
                        <a:t>finishing 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maturation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800" spc="55">
                          <a:latin typeface="Calibri"/>
                          <a:cs typeface="Calibri"/>
                        </a:rPr>
                        <a:t>new 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pseudobulbs, </a:t>
                      </a:r>
                      <a:r>
                        <a:rPr dirty="0" sz="1800" spc="65">
                          <a:latin typeface="Calibri"/>
                          <a:cs typeface="Calibri"/>
                        </a:rPr>
                        <a:t>six </a:t>
                      </a:r>
                      <a:r>
                        <a:rPr dirty="0" sz="1800" spc="20">
                          <a:latin typeface="Calibri"/>
                          <a:cs typeface="Calibri"/>
                        </a:rPr>
                        <a:t>month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later 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pseudobulbs 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don't </a:t>
                      </a:r>
                      <a:r>
                        <a:rPr dirty="0" sz="1800" spc="60">
                          <a:latin typeface="Calibri"/>
                          <a:cs typeface="Calibri"/>
                        </a:rPr>
                        <a:t>bloom </a:t>
                      </a:r>
                      <a:r>
                        <a:rPr dirty="0" sz="1800" spc="25">
                          <a:latin typeface="Calibri"/>
                          <a:cs typeface="Calibri"/>
                        </a:rPr>
                        <a:t>nor 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form</a:t>
                      </a:r>
                      <a:r>
                        <a:rPr dirty="0" sz="18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spathe.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  <a:tr h="38163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70">
                          <a:latin typeface="Calibri"/>
                          <a:cs typeface="Calibri"/>
                        </a:rPr>
                        <a:t>Blooming</a:t>
                      </a:r>
                      <a:r>
                        <a:rPr dirty="0" sz="18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time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20">
                          <a:latin typeface="Calibri"/>
                          <a:cs typeface="Calibri"/>
                        </a:rPr>
                        <a:t>February 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1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40">
                          <a:latin typeface="Calibri"/>
                          <a:cs typeface="Calibri"/>
                        </a:rPr>
                        <a:t>May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7465">
                    <a:lnL w="6350">
                      <a:solidFill>
                        <a:srgbClr val="A9A9A9"/>
                      </a:solidFill>
                      <a:prstDash val="solid"/>
                    </a:lnL>
                    <a:lnR w="6350">
                      <a:solidFill>
                        <a:srgbClr val="A9A9A9"/>
                      </a:solidFill>
                      <a:prstDash val="solid"/>
                    </a:lnR>
                    <a:lnT w="6350">
                      <a:solidFill>
                        <a:srgbClr val="A9A9A9"/>
                      </a:solidFill>
                      <a:prstDash val="solid"/>
                    </a:lnT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7FF7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Colombian Cattleyas Brief.key</dc:title>
  <dcterms:created xsi:type="dcterms:W3CDTF">2019-04-23T19:58:37Z</dcterms:created>
  <dcterms:modified xsi:type="dcterms:W3CDTF">2019-04-23T19:58:37Z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2015-01-14T00:00:00Z</vt:filetime>
  </property>
  <property fmtid="{D5CDD505-2E9C-101B-9397-08002B2CF9AE}" pid="3" name="Creator">
    <vt:lpwstr>Keynote</vt:lpwstr>
  </property>
  <property fmtid="{D5CDD505-2E9C-101B-9397-08002B2CF9AE}" pid="4" name="LastSaved">
    <vt:filetime>2019-04-23T00:00:00Z</vt:filetime>
  </property>
</Properties>
</file>