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sldIdLst>
    <p:sldId id="256" r:id="rId2"/>
    <p:sldId id="746" r:id="rId3"/>
    <p:sldId id="897" r:id="rId4"/>
    <p:sldId id="850" r:id="rId5"/>
    <p:sldId id="851" r:id="rId6"/>
    <p:sldId id="852" r:id="rId7"/>
    <p:sldId id="853" r:id="rId8"/>
    <p:sldId id="898" r:id="rId9"/>
    <p:sldId id="869" r:id="rId10"/>
    <p:sldId id="854" r:id="rId11"/>
    <p:sldId id="858" r:id="rId12"/>
    <p:sldId id="860" r:id="rId13"/>
    <p:sldId id="901" r:id="rId14"/>
    <p:sldId id="862" r:id="rId15"/>
    <p:sldId id="875" r:id="rId16"/>
    <p:sldId id="874" r:id="rId17"/>
    <p:sldId id="902" r:id="rId18"/>
    <p:sldId id="903" r:id="rId19"/>
    <p:sldId id="870" r:id="rId20"/>
    <p:sldId id="899" r:id="rId21"/>
    <p:sldId id="866" r:id="rId22"/>
    <p:sldId id="865" r:id="rId23"/>
    <p:sldId id="876" r:id="rId24"/>
    <p:sldId id="877" r:id="rId25"/>
    <p:sldId id="904" r:id="rId26"/>
    <p:sldId id="905" r:id="rId27"/>
    <p:sldId id="906" r:id="rId28"/>
    <p:sldId id="909" r:id="rId29"/>
    <p:sldId id="908" r:id="rId30"/>
    <p:sldId id="907" r:id="rId31"/>
    <p:sldId id="911" r:id="rId32"/>
    <p:sldId id="879" r:id="rId33"/>
    <p:sldId id="880" r:id="rId34"/>
    <p:sldId id="881" r:id="rId35"/>
    <p:sldId id="912" r:id="rId36"/>
    <p:sldId id="883" r:id="rId37"/>
    <p:sldId id="882" r:id="rId38"/>
    <p:sldId id="885" r:id="rId39"/>
    <p:sldId id="884" r:id="rId40"/>
    <p:sldId id="913" r:id="rId41"/>
    <p:sldId id="914" r:id="rId42"/>
    <p:sldId id="886" r:id="rId43"/>
    <p:sldId id="887" r:id="rId44"/>
    <p:sldId id="889" r:id="rId45"/>
    <p:sldId id="890" r:id="rId46"/>
    <p:sldId id="891" r:id="rId47"/>
    <p:sldId id="916" r:id="rId48"/>
    <p:sldId id="893" r:id="rId49"/>
    <p:sldId id="934" r:id="rId50"/>
    <p:sldId id="895" r:id="rId51"/>
    <p:sldId id="842"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831B96B-AED3-4779-87F2-106C2C88D186}">
          <p14:sldIdLst>
            <p14:sldId id="256"/>
            <p14:sldId id="746"/>
            <p14:sldId id="897"/>
            <p14:sldId id="850"/>
            <p14:sldId id="851"/>
            <p14:sldId id="852"/>
            <p14:sldId id="853"/>
            <p14:sldId id="898"/>
            <p14:sldId id="869"/>
            <p14:sldId id="854"/>
            <p14:sldId id="858"/>
            <p14:sldId id="860"/>
            <p14:sldId id="901"/>
            <p14:sldId id="862"/>
            <p14:sldId id="875"/>
            <p14:sldId id="874"/>
            <p14:sldId id="902"/>
            <p14:sldId id="903"/>
            <p14:sldId id="870"/>
            <p14:sldId id="899"/>
            <p14:sldId id="866"/>
            <p14:sldId id="865"/>
            <p14:sldId id="876"/>
            <p14:sldId id="877"/>
            <p14:sldId id="904"/>
            <p14:sldId id="905"/>
            <p14:sldId id="906"/>
            <p14:sldId id="909"/>
            <p14:sldId id="908"/>
            <p14:sldId id="907"/>
            <p14:sldId id="911"/>
            <p14:sldId id="879"/>
            <p14:sldId id="880"/>
            <p14:sldId id="881"/>
            <p14:sldId id="912"/>
            <p14:sldId id="883"/>
            <p14:sldId id="882"/>
            <p14:sldId id="885"/>
            <p14:sldId id="884"/>
            <p14:sldId id="913"/>
            <p14:sldId id="914"/>
            <p14:sldId id="886"/>
            <p14:sldId id="887"/>
            <p14:sldId id="889"/>
            <p14:sldId id="890"/>
            <p14:sldId id="891"/>
            <p14:sldId id="916"/>
            <p14:sldId id="893"/>
            <p14:sldId id="934"/>
            <p14:sldId id="895"/>
            <p14:sldId id="842"/>
          </p14:sldIdLst>
        </p14:section>
        <p14:section name="Untitled Section" id="{A149817D-FF64-4E86-8A54-E4CDDB83333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60"/>
  </p:normalViewPr>
  <p:slideViewPr>
    <p:cSldViewPr snapToGrid="0">
      <p:cViewPr varScale="1">
        <p:scale>
          <a:sx n="54" d="100"/>
          <a:sy n="54" d="100"/>
        </p:scale>
        <p:origin x="90" y="13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0" y="0"/>
            <a:ext cx="1100667" cy="6858000"/>
          </a:xfrm>
          <a:prstGeom prst="rect">
            <a:avLst/>
          </a:prstGeom>
          <a:solidFill>
            <a:schemeClr val="tx2">
              <a:alpha val="50000"/>
            </a:schemeClr>
          </a:solidFill>
          <a:ln w="9525">
            <a:noFill/>
            <a:miter lim="800000"/>
            <a:headEnd/>
            <a:tailEnd/>
          </a:ln>
        </p:spPr>
        <p:txBody>
          <a:bodyPr wrap="none" anchor="ctr"/>
          <a:lstStyle/>
          <a:p>
            <a:endParaRPr kumimoji="1" lang="en-US" sz="1800"/>
          </a:p>
        </p:txBody>
      </p:sp>
      <p:sp>
        <p:nvSpPr>
          <p:cNvPr id="3075" name="Rectangle 3"/>
          <p:cNvSpPr>
            <a:spLocks noGrp="1" noChangeArrowheads="1"/>
          </p:cNvSpPr>
          <p:nvPr>
            <p:ph type="ctrTitle"/>
          </p:nvPr>
        </p:nvSpPr>
        <p:spPr>
          <a:xfrm>
            <a:off x="1320800" y="1152942"/>
            <a:ext cx="9956800" cy="2123658"/>
          </a:xfrm>
        </p:spPr>
        <p:txBody>
          <a:bodyPr>
            <a:spAutoFit/>
          </a:bodyPr>
          <a:lstStyle>
            <a:lvl1pPr>
              <a:defRPr sz="6600">
                <a:solidFill>
                  <a:srgbClr val="CCFFFF"/>
                </a:solidFill>
              </a:defRPr>
            </a:lvl1pPr>
          </a:lstStyle>
          <a:p>
            <a:r>
              <a:rPr lang="en-US"/>
              <a:t>Click to edit Master title style</a:t>
            </a:r>
          </a:p>
        </p:txBody>
      </p:sp>
      <p:sp>
        <p:nvSpPr>
          <p:cNvPr id="3076" name="Rectangle 4"/>
          <p:cNvSpPr>
            <a:spLocks noGrp="1" noChangeArrowheads="1"/>
          </p:cNvSpPr>
          <p:nvPr>
            <p:ph type="subTitle" idx="1"/>
          </p:nvPr>
        </p:nvSpPr>
        <p:spPr>
          <a:xfrm>
            <a:off x="1930400" y="3886200"/>
            <a:ext cx="8534400" cy="1752600"/>
          </a:xfrm>
        </p:spPr>
        <p:txBody>
          <a:bodyPr/>
          <a:lstStyle>
            <a:lvl1pPr marL="0" indent="0" algn="ctr">
              <a:buFont typeface="Wingdings" pitchFamily="2" charset="2"/>
              <a:buNone/>
              <a:defRPr sz="4000">
                <a:solidFill>
                  <a:srgbClr val="CCECFF"/>
                </a:solidFill>
              </a:defRPr>
            </a:lvl1pPr>
          </a:lstStyle>
          <a:p>
            <a:r>
              <a:rPr lang="en-US"/>
              <a:t>Click to edit Master subtitle style</a:t>
            </a:r>
          </a:p>
        </p:txBody>
      </p:sp>
      <p:sp>
        <p:nvSpPr>
          <p:cNvPr id="3077" name="Rectangle 5"/>
          <p:cNvSpPr>
            <a:spLocks noGrp="1" noChangeArrowheads="1"/>
          </p:cNvSpPr>
          <p:nvPr>
            <p:ph type="dt" sz="half" idx="2"/>
          </p:nvPr>
        </p:nvSpPr>
        <p:spPr>
          <a:xfrm>
            <a:off x="1117600" y="6248400"/>
            <a:ext cx="2336800" cy="457200"/>
          </a:xfrm>
        </p:spPr>
        <p:txBody>
          <a:bodyPr/>
          <a:lstStyle>
            <a:lvl1pPr>
              <a:defRPr>
                <a:solidFill>
                  <a:srgbClr val="CCECFF"/>
                </a:solidFill>
              </a:defRPr>
            </a:lvl1pPr>
          </a:lstStyle>
          <a:p>
            <a:endParaRPr lang="en-US"/>
          </a:p>
        </p:txBody>
      </p:sp>
      <p:sp>
        <p:nvSpPr>
          <p:cNvPr id="3078" name="Rectangle 6"/>
          <p:cNvSpPr>
            <a:spLocks noGrp="1" noChangeArrowheads="1"/>
          </p:cNvSpPr>
          <p:nvPr>
            <p:ph type="ftr" sz="quarter" idx="3"/>
          </p:nvPr>
        </p:nvSpPr>
        <p:spPr>
          <a:xfrm>
            <a:off x="4368800" y="6248400"/>
            <a:ext cx="3860800" cy="457200"/>
          </a:xfrm>
        </p:spPr>
        <p:txBody>
          <a:bodyPr/>
          <a:lstStyle>
            <a:lvl1pPr>
              <a:defRPr>
                <a:solidFill>
                  <a:srgbClr val="CCECFF"/>
                </a:solidFill>
              </a:defRPr>
            </a:lvl1pPr>
          </a:lstStyle>
          <a:p>
            <a:endParaRPr lang="en-US"/>
          </a:p>
        </p:txBody>
      </p:sp>
      <p:sp>
        <p:nvSpPr>
          <p:cNvPr id="3079" name="Rectangle 7"/>
          <p:cNvSpPr>
            <a:spLocks noGrp="1" noChangeArrowheads="1"/>
          </p:cNvSpPr>
          <p:nvPr>
            <p:ph type="sldNum" sz="quarter" idx="4"/>
          </p:nvPr>
        </p:nvSpPr>
        <p:spPr>
          <a:xfrm>
            <a:off x="9245600" y="6248400"/>
            <a:ext cx="2540000" cy="457200"/>
          </a:xfrm>
        </p:spPr>
        <p:txBody>
          <a:bodyPr/>
          <a:lstStyle>
            <a:lvl1pPr>
              <a:defRPr>
                <a:solidFill>
                  <a:srgbClr val="CCECFF"/>
                </a:solidFill>
              </a:defRPr>
            </a:lvl1pPr>
          </a:lstStyle>
          <a:p>
            <a:fld id="{1A76D3A1-0BF0-403A-B275-F93F38D20466}" type="slidenum">
              <a:rPr lang="en-US"/>
              <a:pPr/>
              <a:t>‹#›</a:t>
            </a:fld>
            <a:endParaRPr lang="en-US"/>
          </a:p>
        </p:txBody>
      </p:sp>
      <p:sp>
        <p:nvSpPr>
          <p:cNvPr id="3080" name="Rectangle 8"/>
          <p:cNvSpPr>
            <a:spLocks noChangeArrowheads="1"/>
          </p:cNvSpPr>
          <p:nvPr/>
        </p:nvSpPr>
        <p:spPr bwMode="ltGray">
          <a:xfrm>
            <a:off x="1" y="3543300"/>
            <a:ext cx="4457700" cy="122238"/>
          </a:xfrm>
          <a:prstGeom prst="rect">
            <a:avLst/>
          </a:prstGeom>
          <a:solidFill>
            <a:schemeClr val="bg2">
              <a:alpha val="50000"/>
            </a:schemeClr>
          </a:solidFill>
          <a:ln w="9525">
            <a:noFill/>
            <a:miter lim="800000"/>
            <a:headEnd/>
            <a:tailEnd/>
          </a:ln>
        </p:spPr>
        <p:txBody>
          <a:bodyPr wrap="none" anchor="ctr"/>
          <a:lstStyle/>
          <a:p>
            <a:endParaRPr kumimoji="1" lang="en-US" sz="1800"/>
          </a:p>
        </p:txBody>
      </p:sp>
    </p:spTree>
    <p:extLst>
      <p:ext uri="{BB962C8B-B14F-4D97-AF65-F5344CB8AC3E}">
        <p14:creationId xmlns:p14="http://schemas.microsoft.com/office/powerpoint/2010/main" val="175489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88585D-1DF0-4164-8F03-2C5A85F1D144}" type="slidenum">
              <a:rPr lang="en-US"/>
              <a:pPr/>
              <a:t>‹#›</a:t>
            </a:fld>
            <a:endParaRPr lang="en-US"/>
          </a:p>
        </p:txBody>
      </p:sp>
    </p:spTree>
    <p:extLst>
      <p:ext uri="{BB962C8B-B14F-4D97-AF65-F5344CB8AC3E}">
        <p14:creationId xmlns:p14="http://schemas.microsoft.com/office/powerpoint/2010/main" val="665800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0" y="457200"/>
            <a:ext cx="27432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457200"/>
            <a:ext cx="8026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E591CC1-8415-41E5-B0EE-37A6440E1C95}" type="slidenum">
              <a:rPr lang="en-US"/>
              <a:pPr/>
              <a:t>‹#›</a:t>
            </a:fld>
            <a:endParaRPr lang="en-US"/>
          </a:p>
        </p:txBody>
      </p:sp>
    </p:spTree>
    <p:extLst>
      <p:ext uri="{BB962C8B-B14F-4D97-AF65-F5344CB8AC3E}">
        <p14:creationId xmlns:p14="http://schemas.microsoft.com/office/powerpoint/2010/main" val="3196908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4757C2-A93C-409E-9101-80FA26F018F0}" type="slidenum">
              <a:rPr lang="en-US"/>
              <a:pPr/>
              <a:t>‹#›</a:t>
            </a:fld>
            <a:endParaRPr lang="en-US"/>
          </a:p>
        </p:txBody>
      </p:sp>
    </p:spTree>
    <p:extLst>
      <p:ext uri="{BB962C8B-B14F-4D97-AF65-F5344CB8AC3E}">
        <p14:creationId xmlns:p14="http://schemas.microsoft.com/office/powerpoint/2010/main" val="3272610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6FE5F9-BA70-4861-99C3-42698580DC47}" type="slidenum">
              <a:rPr lang="en-US"/>
              <a:pPr/>
              <a:t>‹#›</a:t>
            </a:fld>
            <a:endParaRPr lang="en-US"/>
          </a:p>
        </p:txBody>
      </p:sp>
    </p:spTree>
    <p:extLst>
      <p:ext uri="{BB962C8B-B14F-4D97-AF65-F5344CB8AC3E}">
        <p14:creationId xmlns:p14="http://schemas.microsoft.com/office/powerpoint/2010/main" val="3769256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F569175-7F14-4369-A54E-8AE53F1210EF}" type="slidenum">
              <a:rPr lang="en-US"/>
              <a:pPr/>
              <a:t>‹#›</a:t>
            </a:fld>
            <a:endParaRPr lang="en-US"/>
          </a:p>
        </p:txBody>
      </p:sp>
    </p:spTree>
    <p:extLst>
      <p:ext uri="{BB962C8B-B14F-4D97-AF65-F5344CB8AC3E}">
        <p14:creationId xmlns:p14="http://schemas.microsoft.com/office/powerpoint/2010/main" val="3747437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B02B04D-81FB-476A-AE40-DF484C8B66E4}" type="slidenum">
              <a:rPr lang="en-US"/>
              <a:pPr/>
              <a:t>‹#›</a:t>
            </a:fld>
            <a:endParaRPr lang="en-US"/>
          </a:p>
        </p:txBody>
      </p:sp>
    </p:spTree>
    <p:extLst>
      <p:ext uri="{BB962C8B-B14F-4D97-AF65-F5344CB8AC3E}">
        <p14:creationId xmlns:p14="http://schemas.microsoft.com/office/powerpoint/2010/main" val="3579007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806F848-656A-48D5-9DC6-28CA6BEEB46B}" type="slidenum">
              <a:rPr lang="en-US"/>
              <a:pPr/>
              <a:t>‹#›</a:t>
            </a:fld>
            <a:endParaRPr lang="en-US"/>
          </a:p>
        </p:txBody>
      </p:sp>
    </p:spTree>
    <p:extLst>
      <p:ext uri="{BB962C8B-B14F-4D97-AF65-F5344CB8AC3E}">
        <p14:creationId xmlns:p14="http://schemas.microsoft.com/office/powerpoint/2010/main" val="3232501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1E911D8-10B5-403B-8054-DFADA8808CF4}" type="slidenum">
              <a:rPr lang="en-US"/>
              <a:pPr/>
              <a:t>‹#›</a:t>
            </a:fld>
            <a:endParaRPr lang="en-US"/>
          </a:p>
        </p:txBody>
      </p:sp>
    </p:spTree>
    <p:extLst>
      <p:ext uri="{BB962C8B-B14F-4D97-AF65-F5344CB8AC3E}">
        <p14:creationId xmlns:p14="http://schemas.microsoft.com/office/powerpoint/2010/main" val="3759550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369C51B-C7B6-4EED-91E2-DE34589861C3}" type="slidenum">
              <a:rPr lang="en-US"/>
              <a:pPr/>
              <a:t>‹#›</a:t>
            </a:fld>
            <a:endParaRPr lang="en-US"/>
          </a:p>
        </p:txBody>
      </p:sp>
    </p:spTree>
    <p:extLst>
      <p:ext uri="{BB962C8B-B14F-4D97-AF65-F5344CB8AC3E}">
        <p14:creationId xmlns:p14="http://schemas.microsoft.com/office/powerpoint/2010/main" val="275533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854EADC-78A4-4DC5-9611-818AD6156B1E}" type="slidenum">
              <a:rPr lang="en-US"/>
              <a:pPr/>
              <a:t>‹#›</a:t>
            </a:fld>
            <a:endParaRPr lang="en-US"/>
          </a:p>
        </p:txBody>
      </p:sp>
    </p:spTree>
    <p:extLst>
      <p:ext uri="{BB962C8B-B14F-4D97-AF65-F5344CB8AC3E}">
        <p14:creationId xmlns:p14="http://schemas.microsoft.com/office/powerpoint/2010/main" val="180456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4800" y="457200"/>
            <a:ext cx="10363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a:lvl1pPr>
          </a:lstStyle>
          <a:p>
            <a:endParaRPr lang="en-US"/>
          </a:p>
        </p:txBody>
      </p:sp>
      <p:sp>
        <p:nvSpPr>
          <p:cNvPr id="205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vl1pPr>
          </a:lstStyle>
          <a:p>
            <a:endParaRPr lang="en-US"/>
          </a:p>
        </p:txBody>
      </p:sp>
      <p:sp>
        <p:nvSpPr>
          <p:cNvPr id="205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fld id="{5F7EE7F0-78D0-4114-8839-71C1B34B5C1F}" type="slidenum">
              <a:rPr lang="en-US"/>
              <a:pPr/>
              <a:t>‹#›</a:t>
            </a:fld>
            <a:endParaRPr lang="en-US"/>
          </a:p>
        </p:txBody>
      </p:sp>
      <p:sp>
        <p:nvSpPr>
          <p:cNvPr id="2055" name="Rectangle 7"/>
          <p:cNvSpPr>
            <a:spLocks noChangeArrowheads="1"/>
          </p:cNvSpPr>
          <p:nvPr/>
        </p:nvSpPr>
        <p:spPr bwMode="gray">
          <a:xfrm>
            <a:off x="1" y="1638300"/>
            <a:ext cx="4457700" cy="122238"/>
          </a:xfrm>
          <a:prstGeom prst="rect">
            <a:avLst/>
          </a:prstGeom>
          <a:solidFill>
            <a:schemeClr val="bg2">
              <a:alpha val="50000"/>
            </a:schemeClr>
          </a:solidFill>
          <a:ln w="9525">
            <a:noFill/>
            <a:miter lim="800000"/>
            <a:headEnd/>
            <a:tailEnd/>
          </a:ln>
        </p:spPr>
        <p:txBody>
          <a:bodyPr wrap="none" anchor="ctr"/>
          <a:lstStyle/>
          <a:p>
            <a:endParaRPr kumimoji="1" lang="en-US" sz="1800"/>
          </a:p>
        </p:txBody>
      </p:sp>
    </p:spTree>
    <p:extLst>
      <p:ext uri="{BB962C8B-B14F-4D97-AF65-F5344CB8AC3E}">
        <p14:creationId xmlns:p14="http://schemas.microsoft.com/office/powerpoint/2010/main" val="38684765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rtl="0" fontAlgn="base">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2pPr>
      <a:lvl3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3pPr>
      <a:lvl4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4pPr>
      <a:lvl5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9pPr>
    </p:titleStyle>
    <p:body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digitaljournal.com/photo/060817avianflubirdfluvirus.jpg" TargetMode="Externa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digitaljournal.com/photo/060817avianflubirdfluvirus.jpg" TargetMode="Externa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E27A8F0-73E6-55CF-62A8-1E7AA84BAD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5229D50C-B27B-2DE1-0DFC-77E2C2E20AA2}"/>
              </a:ext>
            </a:extLst>
          </p:cNvPr>
          <p:cNvSpPr txBox="1"/>
          <p:nvPr/>
        </p:nvSpPr>
        <p:spPr>
          <a:xfrm>
            <a:off x="-15433" y="497544"/>
            <a:ext cx="12192000" cy="707886"/>
          </a:xfrm>
          <a:prstGeom prst="rect">
            <a:avLst/>
          </a:prstGeom>
          <a:noFill/>
        </p:spPr>
        <p:txBody>
          <a:bodyPr wrap="square" rtlCol="0">
            <a:spAutoFit/>
          </a:bodyPr>
          <a:lstStyle/>
          <a:p>
            <a:pPr algn="ct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Pandemic Plan for the Church</a:t>
            </a:r>
          </a:p>
        </p:txBody>
      </p:sp>
      <p:sp>
        <p:nvSpPr>
          <p:cNvPr id="10" name="TextBox 9">
            <a:extLst>
              <a:ext uri="{FF2B5EF4-FFF2-40B4-BE49-F238E27FC236}">
                <a16:creationId xmlns:a16="http://schemas.microsoft.com/office/drawing/2014/main" id="{3F48E7AE-C732-F798-B8A5-2778AF6A25EB}"/>
              </a:ext>
            </a:extLst>
          </p:cNvPr>
          <p:cNvSpPr txBox="1"/>
          <p:nvPr/>
        </p:nvSpPr>
        <p:spPr>
          <a:xfrm>
            <a:off x="15433" y="1102505"/>
            <a:ext cx="12161134"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11" name="Rectangle 2">
            <a:extLst>
              <a:ext uri="{FF2B5EF4-FFF2-40B4-BE49-F238E27FC236}">
                <a16:creationId xmlns:a16="http://schemas.microsoft.com/office/drawing/2014/main" id="{4763D2EE-4C59-2453-6B22-0AA4CDD083CE}"/>
              </a:ext>
            </a:extLst>
          </p:cNvPr>
          <p:cNvSpPr txBox="1">
            <a:spLocks noChangeArrowheads="1"/>
          </p:cNvSpPr>
          <p:nvPr/>
        </p:nvSpPr>
        <p:spPr bwMode="auto">
          <a:xfrm>
            <a:off x="49193" y="5506230"/>
            <a:ext cx="12158240" cy="70240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2pPr>
            <a:lvl3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3pPr>
            <a:lvl4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4pPr>
            <a:lvl5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9pPr>
          </a:lstStyle>
          <a:p>
            <a:pPr algn="ctr"/>
            <a:endParaRPr lang="en-US" sz="4000" kern="0" dirty="0">
              <a:solidFill>
                <a:schemeClr val="bg1"/>
              </a:solidFill>
              <a:effectLst>
                <a:outerShdw blurRad="38100" dist="38100" dir="2700000" algn="tl">
                  <a:srgbClr val="000000">
                    <a:alpha val="43137"/>
                  </a:srgbClr>
                </a:outerShdw>
              </a:effectLst>
            </a:endParaRPr>
          </a:p>
          <a:p>
            <a:pPr algn="ctr"/>
            <a:endParaRPr lang="en-US" sz="4800" kern="0" dirty="0">
              <a:solidFill>
                <a:schemeClr val="bg1"/>
              </a:solidFill>
              <a:effectLst>
                <a:outerShdw blurRad="38100" dist="38100" dir="2700000" algn="tl">
                  <a:srgbClr val="000000">
                    <a:alpha val="43137"/>
                  </a:srgbClr>
                </a:outerShdw>
              </a:effectLst>
            </a:endParaRPr>
          </a:p>
          <a:p>
            <a:pPr algn="ctr"/>
            <a:endParaRPr lang="en-US" sz="4800" kern="0" dirty="0">
              <a:solidFill>
                <a:schemeClr val="bg1"/>
              </a:solidFill>
              <a:effectLst>
                <a:outerShdw blurRad="38100" dist="38100" dir="2700000" algn="tl">
                  <a:srgbClr val="000000">
                    <a:alpha val="43137"/>
                  </a:srgbClr>
                </a:outerShdw>
              </a:effectLst>
            </a:endParaRPr>
          </a:p>
          <a:p>
            <a:pPr algn="ctr"/>
            <a:r>
              <a:rPr lang="en-US" sz="4600" kern="0" dirty="0">
                <a:solidFill>
                  <a:schemeClr val="bg1"/>
                </a:solidFill>
                <a:effectLst>
                  <a:outerShdw blurRad="38100" dist="38100" dir="2700000" algn="tl">
                    <a:srgbClr val="000000">
                      <a:alpha val="43137"/>
                    </a:srgbClr>
                  </a:outerShdw>
                </a:effectLst>
              </a:rPr>
              <a:t>The Role of the Church</a:t>
            </a:r>
          </a:p>
          <a:p>
            <a:pPr algn="ctr"/>
            <a:r>
              <a:rPr lang="en-US" sz="4600" kern="0" dirty="0">
                <a:solidFill>
                  <a:schemeClr val="bg1"/>
                </a:solidFill>
                <a:effectLst>
                  <a:outerShdw blurRad="38100" dist="38100" dir="2700000" algn="tl">
                    <a:srgbClr val="000000">
                      <a:alpha val="43137"/>
                    </a:srgbClr>
                  </a:outerShdw>
                </a:effectLst>
              </a:rPr>
              <a:t>In a Pandemic</a:t>
            </a:r>
          </a:p>
        </p:txBody>
      </p:sp>
      <p:sp>
        <p:nvSpPr>
          <p:cNvPr id="12" name="TextBox 11">
            <a:extLst>
              <a:ext uri="{FF2B5EF4-FFF2-40B4-BE49-F238E27FC236}">
                <a16:creationId xmlns:a16="http://schemas.microsoft.com/office/drawing/2014/main" id="{81DEFDCC-DA30-7F49-8644-A71F9672D587}"/>
              </a:ext>
            </a:extLst>
          </p:cNvPr>
          <p:cNvSpPr txBox="1"/>
          <p:nvPr/>
        </p:nvSpPr>
        <p:spPr>
          <a:xfrm>
            <a:off x="453589" y="6016875"/>
            <a:ext cx="11521533" cy="584775"/>
          </a:xfrm>
          <a:prstGeom prst="rect">
            <a:avLst/>
          </a:prstGeom>
          <a:noFill/>
          <a:ln w="12700">
            <a:noFill/>
          </a:ln>
        </p:spPr>
        <p:txBody>
          <a:bodyPr wrap="square" rtlCol="0">
            <a:spAutoFit/>
          </a:bodyPr>
          <a:lstStyle/>
          <a:p>
            <a:pPr algn="ctr"/>
            <a:r>
              <a:rPr lang="en-US" sz="3200" dirty="0">
                <a:solidFill>
                  <a:schemeClr val="bg2">
                    <a:lumMod val="40000"/>
                    <a:lumOff val="6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4" name="Picture 3">
            <a:extLst>
              <a:ext uri="{FF2B5EF4-FFF2-40B4-BE49-F238E27FC236}">
                <a16:creationId xmlns:a16="http://schemas.microsoft.com/office/drawing/2014/main" id="{81195916-3788-720B-2667-3D4C527B6D72}"/>
              </a:ext>
            </a:extLst>
          </p:cNvPr>
          <p:cNvPicPr>
            <a:picLocks noChangeAspect="1"/>
          </p:cNvPicPr>
          <p:nvPr/>
        </p:nvPicPr>
        <p:blipFill>
          <a:blip r:embed="rId3"/>
          <a:srcRect t="1984" r="1441"/>
          <a:stretch>
            <a:fillRect/>
          </a:stretch>
        </p:blipFill>
        <p:spPr>
          <a:xfrm>
            <a:off x="3520315" y="1702974"/>
            <a:ext cx="5388079" cy="29928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72645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A27B9-B8DA-3689-76CC-338A54F2AA98}"/>
            </a:ext>
          </a:extLst>
        </p:cNvPr>
        <p:cNvGrpSpPr/>
        <p:nvPr/>
      </p:nvGrpSpPr>
      <p:grpSpPr>
        <a:xfrm>
          <a:off x="0" y="0"/>
          <a:ext cx="0" cy="0"/>
          <a:chOff x="0" y="0"/>
          <a:chExt cx="0" cy="0"/>
        </a:xfrm>
      </p:grpSpPr>
      <p:sp>
        <p:nvSpPr>
          <p:cNvPr id="229379" name="Rectangle 3">
            <a:extLst>
              <a:ext uri="{FF2B5EF4-FFF2-40B4-BE49-F238E27FC236}">
                <a16:creationId xmlns:a16="http://schemas.microsoft.com/office/drawing/2014/main" id="{2DDAC15A-BDFB-7B9F-09A1-57289396EC35}"/>
              </a:ext>
            </a:extLst>
          </p:cNvPr>
          <p:cNvSpPr>
            <a:spLocks noGrp="1" noChangeArrowheads="1"/>
          </p:cNvSpPr>
          <p:nvPr>
            <p:ph idx="1"/>
          </p:nvPr>
        </p:nvSpPr>
        <p:spPr>
          <a:xfrm>
            <a:off x="304800" y="1752600"/>
            <a:ext cx="10760242" cy="675968"/>
          </a:xfrm>
        </p:spPr>
        <p:txBody>
          <a:bodyPr/>
          <a:lstStyle/>
          <a:p>
            <a:pPr lvl="2">
              <a:spcAft>
                <a:spcPts val="600"/>
              </a:spcAft>
            </a:pPr>
            <a:endParaRPr lang="en-US" sz="2800" dirty="0">
              <a:effectLst/>
            </a:endParaRPr>
          </a:p>
          <a:p>
            <a:pPr lvl="2">
              <a:spcAft>
                <a:spcPts val="600"/>
              </a:spcAft>
            </a:pPr>
            <a:endParaRPr lang="en-US" sz="2800" dirty="0">
              <a:effectLst/>
            </a:endParaRPr>
          </a:p>
        </p:txBody>
      </p:sp>
      <p:sp>
        <p:nvSpPr>
          <p:cNvPr id="8" name="TextBox 7">
            <a:extLst>
              <a:ext uri="{FF2B5EF4-FFF2-40B4-BE49-F238E27FC236}">
                <a16:creationId xmlns:a16="http://schemas.microsoft.com/office/drawing/2014/main" id="{6C123D71-B82C-F4E5-2458-C9ED24A10338}"/>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3" name="Picture 2" descr="A close up of a paper&#10;&#10;AI-generated content may be incorrect.">
            <a:extLst>
              <a:ext uri="{FF2B5EF4-FFF2-40B4-BE49-F238E27FC236}">
                <a16:creationId xmlns:a16="http://schemas.microsoft.com/office/drawing/2014/main" id="{F62123DB-F4F0-9193-571C-279C4C335713}"/>
              </a:ext>
            </a:extLst>
          </p:cNvPr>
          <p:cNvPicPr>
            <a:picLocks noChangeAspect="1"/>
          </p:cNvPicPr>
          <p:nvPr/>
        </p:nvPicPr>
        <p:blipFill>
          <a:blip r:embed="rId2">
            <a:extLst>
              <a:ext uri="{28A0092B-C50C-407E-A947-70E740481C1C}">
                <a14:useLocalDpi xmlns:a14="http://schemas.microsoft.com/office/drawing/2010/main" val="0"/>
              </a:ext>
            </a:extLst>
          </a:blip>
          <a:srcRect l="10549" t="16772" r="11372" b="11921"/>
          <a:stretch>
            <a:fillRect/>
          </a:stretch>
        </p:blipFill>
        <p:spPr>
          <a:xfrm>
            <a:off x="45229" y="31668"/>
            <a:ext cx="11841971" cy="6826332"/>
          </a:xfrm>
          <a:prstGeom prst="rect">
            <a:avLst/>
          </a:prstGeom>
        </p:spPr>
      </p:pic>
      <p:sp>
        <p:nvSpPr>
          <p:cNvPr id="2" name="Rectangle 3">
            <a:extLst>
              <a:ext uri="{FF2B5EF4-FFF2-40B4-BE49-F238E27FC236}">
                <a16:creationId xmlns:a16="http://schemas.microsoft.com/office/drawing/2014/main" id="{0BB01EAB-A36F-61B2-5246-79761CB2C119}"/>
              </a:ext>
            </a:extLst>
          </p:cNvPr>
          <p:cNvSpPr txBox="1">
            <a:spLocks noChangeArrowheads="1"/>
          </p:cNvSpPr>
          <p:nvPr/>
        </p:nvSpPr>
        <p:spPr bwMode="auto">
          <a:xfrm>
            <a:off x="150106" y="1139109"/>
            <a:ext cx="11307096"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marL="0" indent="0" algn="ctr" defTabSz="914400">
              <a:buFont typeface="Wingdings" pitchFamily="2" charset="2"/>
              <a:buNone/>
            </a:pPr>
            <a:r>
              <a:rPr lang="en-US" sz="3000" b="1" kern="0" dirty="0">
                <a:solidFill>
                  <a:srgbClr val="000000"/>
                </a:solidFill>
                <a:effectLst/>
                <a:latin typeface="Papyrus" panose="03070502060502030205" pitchFamily="66" charset="0"/>
                <a:cs typeface="Times New Roman" panose="02020603050405020304" pitchFamily="18" charset="0"/>
              </a:rPr>
              <a:t>“Most of the Christians in our city showed unbounded love              and loyalty, never sparing themselves                                                           and thinking only of others.                                                                                 Heedless of danger, they took charge of the sick,                             attending their every need, helping and comforting them —                    and with them departed this life serenely happy;                                        for they were infected by others with the disease,                          drawing on themselves the sickness of their neighbors                          and cheerfully accepting their pain.”</a:t>
            </a:r>
          </a:p>
          <a:p>
            <a:pPr marL="0" indent="0" algn="ctr" defTabSz="914400">
              <a:buFont typeface="Wingdings" pitchFamily="2" charset="2"/>
              <a:buNone/>
            </a:pPr>
            <a:r>
              <a:rPr lang="en-US" sz="3000" b="1" kern="0" dirty="0">
                <a:solidFill>
                  <a:srgbClr val="000000"/>
                </a:solidFill>
                <a:effectLst/>
                <a:latin typeface="Papyrus" panose="03070502060502030205" pitchFamily="66" charset="0"/>
                <a:cs typeface="Times New Roman" panose="02020603050405020304" pitchFamily="18" charset="0"/>
              </a:rPr>
              <a:t>                                               </a:t>
            </a:r>
            <a:r>
              <a:rPr lang="en-US" sz="3000" b="1" dirty="0">
                <a:solidFill>
                  <a:srgbClr val="000000"/>
                </a:solidFill>
                <a:effectLst>
                  <a:outerShdw blurRad="38100" dist="38100" dir="2700000" algn="tl">
                    <a:srgbClr val="000000">
                      <a:alpha val="43137"/>
                    </a:srgbClr>
                  </a:outerShdw>
                </a:effectLst>
                <a:latin typeface="Papyrus" panose="03070502060502030205" pitchFamily="66" charset="0"/>
              </a:rPr>
              <a:t>Pope Dionysius of Alexandria 260 AD</a:t>
            </a:r>
            <a:endParaRPr lang="en-US" sz="3000" b="1" kern="0" dirty="0">
              <a:solidFill>
                <a:srgbClr val="000000"/>
              </a:solidFill>
              <a:effectLst/>
              <a:latin typeface="Papyrus" panose="03070502060502030205" pitchFamily="66" charset="0"/>
              <a:cs typeface="Times New Roman" panose="02020603050405020304" pitchFamily="18" charset="0"/>
            </a:endParaRPr>
          </a:p>
          <a:p>
            <a:pPr lvl="2" defTabSz="914400">
              <a:spcAft>
                <a:spcPts val="600"/>
              </a:spcAft>
            </a:pPr>
            <a:endParaRPr lang="en-US" sz="2800" kern="0" dirty="0">
              <a:effectLst/>
            </a:endParaRPr>
          </a:p>
          <a:p>
            <a:pPr lvl="2" defTabSz="914400">
              <a:spcAft>
                <a:spcPts val="600"/>
              </a:spcAft>
            </a:pPr>
            <a:endParaRPr lang="en-US" sz="2800" kern="0" dirty="0">
              <a:effectLst/>
            </a:endParaRPr>
          </a:p>
        </p:txBody>
      </p:sp>
    </p:spTree>
    <p:extLst>
      <p:ext uri="{BB962C8B-B14F-4D97-AF65-F5344CB8AC3E}">
        <p14:creationId xmlns:p14="http://schemas.microsoft.com/office/powerpoint/2010/main" val="3283457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B1D6F-E27E-4EDD-D4D1-6028BD3D9290}"/>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8A3D2613-180D-8017-975F-9DB15A05C0DF}"/>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The Role of the Church</a:t>
            </a:r>
          </a:p>
        </p:txBody>
      </p:sp>
      <p:sp>
        <p:nvSpPr>
          <p:cNvPr id="229379" name="Rectangle 3">
            <a:extLst>
              <a:ext uri="{FF2B5EF4-FFF2-40B4-BE49-F238E27FC236}">
                <a16:creationId xmlns:a16="http://schemas.microsoft.com/office/drawing/2014/main" id="{EF1C025D-9750-2C98-7321-22CE5A88CD0E}"/>
              </a:ext>
            </a:extLst>
          </p:cNvPr>
          <p:cNvSpPr>
            <a:spLocks noGrp="1" noChangeArrowheads="1"/>
          </p:cNvSpPr>
          <p:nvPr>
            <p:ph idx="1"/>
          </p:nvPr>
        </p:nvSpPr>
        <p:spPr>
          <a:xfrm>
            <a:off x="304800" y="1752600"/>
            <a:ext cx="10760242" cy="4114800"/>
          </a:xfrm>
        </p:spPr>
        <p:txBody>
          <a:bodyPr/>
          <a:lstStyle/>
          <a:p>
            <a:r>
              <a:rPr lang="en-US" dirty="0">
                <a:effectLst>
                  <a:outerShdw blurRad="38100" dist="38100" dir="2700000" algn="tl">
                    <a:srgbClr val="000000">
                      <a:alpha val="43137"/>
                    </a:srgbClr>
                  </a:outerShdw>
                </a:effectLst>
              </a:rPr>
              <a:t>The Brotherhood of </a:t>
            </a:r>
            <a:r>
              <a:rPr lang="en-US" dirty="0" err="1">
                <a:effectLst>
                  <a:outerShdw blurRad="38100" dist="38100" dir="2700000" algn="tl">
                    <a:srgbClr val="000000">
                      <a:alpha val="43137"/>
                    </a:srgbClr>
                  </a:outerShdw>
                </a:effectLst>
              </a:rPr>
              <a:t>Parabaloni</a:t>
            </a:r>
            <a:endParaRPr lang="en-US" dirty="0">
              <a:effectLst>
                <a:outerShdw blurRad="38100" dist="38100" dir="2700000" algn="tl">
                  <a:srgbClr val="000000">
                    <a:alpha val="43137"/>
                  </a:srgbClr>
                </a:outerShdw>
              </a:effectLst>
            </a:endParaRPr>
          </a:p>
          <a:p>
            <a:pPr lvl="1">
              <a:spcAft>
                <a:spcPts val="600"/>
              </a:spcAft>
            </a:pPr>
            <a:r>
              <a:rPr lang="en-US" dirty="0">
                <a:effectLst>
                  <a:outerShdw blurRad="38100" dist="38100" dir="2700000" algn="tl">
                    <a:srgbClr val="000000">
                      <a:alpha val="43137"/>
                    </a:srgbClr>
                  </a:outerShdw>
                </a:effectLst>
              </a:rPr>
              <a:t>Under Pope Dionysius the Great, a brotherhood formed called the </a:t>
            </a:r>
            <a:r>
              <a:rPr lang="en-US" dirty="0" err="1">
                <a:effectLst>
                  <a:outerShdw blurRad="38100" dist="38100" dir="2700000" algn="tl">
                    <a:srgbClr val="000000">
                      <a:alpha val="43137"/>
                    </a:srgbClr>
                  </a:outerShdw>
                </a:effectLst>
              </a:rPr>
              <a:t>Parabaloni</a:t>
            </a:r>
            <a:r>
              <a:rPr lang="en-US" dirty="0">
                <a:effectLst>
                  <a:outerShdw blurRad="38100" dist="38100" dir="2700000" algn="tl">
                    <a:srgbClr val="000000">
                      <a:alpha val="43137"/>
                    </a:srgbClr>
                  </a:outerShdw>
                </a:effectLst>
              </a:rPr>
              <a:t>. </a:t>
            </a:r>
          </a:p>
          <a:p>
            <a:pPr lvl="1">
              <a:spcAft>
                <a:spcPts val="600"/>
              </a:spcAft>
            </a:pPr>
            <a:r>
              <a:rPr lang="en-US" dirty="0">
                <a:effectLst>
                  <a:outerShdw blurRad="38100" dist="38100" dir="2700000" algn="tl">
                    <a:srgbClr val="000000">
                      <a:alpha val="43137"/>
                    </a:srgbClr>
                  </a:outerShdw>
                </a:effectLst>
              </a:rPr>
              <a:t>Following the example of Epaphroditus, they voluntarily undertook the care of the sick and the burial of the dead.</a:t>
            </a:r>
          </a:p>
          <a:p>
            <a:pPr lvl="1">
              <a:spcAft>
                <a:spcPts val="600"/>
              </a:spcAft>
            </a:pPr>
            <a:r>
              <a:rPr lang="en-US" dirty="0">
                <a:effectLst>
                  <a:outerShdw blurRad="38100" dist="38100" dir="2700000" algn="tl">
                    <a:srgbClr val="000000">
                      <a:alpha val="43137"/>
                    </a:srgbClr>
                  </a:outerShdw>
                </a:effectLst>
              </a:rPr>
              <a:t>They received their name from the fact that they risked their lives (</a:t>
            </a:r>
            <a:r>
              <a:rPr lang="en-US" i="1" dirty="0" err="1">
                <a:effectLst>
                  <a:outerShdw blurRad="38100" dist="38100" dir="2700000" algn="tl">
                    <a:srgbClr val="000000">
                      <a:alpha val="43137"/>
                    </a:srgbClr>
                  </a:outerShdw>
                </a:effectLst>
              </a:rPr>
              <a:t>paraballesthai</a:t>
            </a:r>
            <a:r>
              <a:rPr lang="en-US" i="1" dirty="0">
                <a:effectLst>
                  <a:outerShdw blurRad="38100" dist="38100" dir="2700000" algn="tl">
                    <a:srgbClr val="000000">
                      <a:alpha val="43137"/>
                    </a:srgbClr>
                  </a:outerShdw>
                </a:effectLst>
              </a:rPr>
              <a:t> ten </a:t>
            </a:r>
            <a:r>
              <a:rPr lang="en-US" i="1" dirty="0" err="1">
                <a:effectLst>
                  <a:outerShdw blurRad="38100" dist="38100" dir="2700000" algn="tl">
                    <a:srgbClr val="000000">
                      <a:alpha val="43137"/>
                    </a:srgbClr>
                  </a:outerShdw>
                </a:effectLst>
              </a:rPr>
              <a:t>zoen</a:t>
            </a:r>
            <a:r>
              <a:rPr lang="en-US" dirty="0">
                <a:effectLst>
                  <a:outerShdw blurRad="38100" dist="38100" dir="2700000" algn="tl">
                    <a:srgbClr val="000000">
                      <a:alpha val="43137"/>
                    </a:srgbClr>
                  </a:outerShdw>
                </a:effectLst>
              </a:rPr>
              <a:t>) by exposing themselves to contagious diseases.</a:t>
            </a:r>
          </a:p>
          <a:p>
            <a:pPr marL="0" indent="0">
              <a:buNone/>
            </a:pPr>
            <a:endParaRPr lang="en-US" sz="2800" dirty="0">
              <a:effectLst/>
            </a:endParaRPr>
          </a:p>
          <a:p>
            <a:pPr lvl="2">
              <a:spcAft>
                <a:spcPts val="600"/>
              </a:spcAft>
            </a:pPr>
            <a:endParaRPr lang="en-US" sz="2800" dirty="0">
              <a:effectLst/>
            </a:endParaRPr>
          </a:p>
          <a:p>
            <a:pPr lvl="2">
              <a:spcAft>
                <a:spcPts val="600"/>
              </a:spcAft>
            </a:pPr>
            <a:endParaRPr lang="en-US" sz="2800" dirty="0">
              <a:effectLst/>
            </a:endParaRPr>
          </a:p>
        </p:txBody>
      </p:sp>
      <p:sp>
        <p:nvSpPr>
          <p:cNvPr id="5" name="TextBox 4">
            <a:extLst>
              <a:ext uri="{FF2B5EF4-FFF2-40B4-BE49-F238E27FC236}">
                <a16:creationId xmlns:a16="http://schemas.microsoft.com/office/drawing/2014/main" id="{244656EF-A375-3401-169A-A0DBA19779F1}"/>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2D60C4A9-9427-FCBF-9A0F-EFD5BF89E19E}"/>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4047931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A1B04-4F7F-4ABB-D5B9-629419B01D81}"/>
            </a:ext>
          </a:extLst>
        </p:cNvPr>
        <p:cNvGrpSpPr/>
        <p:nvPr/>
      </p:nvGrpSpPr>
      <p:grpSpPr>
        <a:xfrm>
          <a:off x="0" y="0"/>
          <a:ext cx="0" cy="0"/>
          <a:chOff x="0" y="0"/>
          <a:chExt cx="0" cy="0"/>
        </a:xfrm>
      </p:grpSpPr>
      <p:sp>
        <p:nvSpPr>
          <p:cNvPr id="229379" name="Rectangle 3">
            <a:extLst>
              <a:ext uri="{FF2B5EF4-FFF2-40B4-BE49-F238E27FC236}">
                <a16:creationId xmlns:a16="http://schemas.microsoft.com/office/drawing/2014/main" id="{5FDB0A1D-88B3-7482-5740-01D27E4743D4}"/>
              </a:ext>
            </a:extLst>
          </p:cNvPr>
          <p:cNvSpPr>
            <a:spLocks noGrp="1" noChangeArrowheads="1"/>
          </p:cNvSpPr>
          <p:nvPr>
            <p:ph idx="1"/>
          </p:nvPr>
        </p:nvSpPr>
        <p:spPr>
          <a:xfrm>
            <a:off x="304800" y="1762432"/>
            <a:ext cx="10760242" cy="626807"/>
          </a:xfrm>
        </p:spPr>
        <p:txBody>
          <a:bodyPr/>
          <a:lstStyle/>
          <a:p>
            <a:pPr marL="457200" lvl="1" indent="0" algn="just">
              <a:spcAft>
                <a:spcPts val="600"/>
              </a:spcAft>
              <a:buNone/>
            </a:pPr>
            <a:endParaRPr lang="en-US" sz="3000" dirty="0">
              <a:effectLst/>
            </a:endParaRPr>
          </a:p>
          <a:p>
            <a:pPr lvl="2">
              <a:spcAft>
                <a:spcPts val="600"/>
              </a:spcAft>
            </a:pPr>
            <a:endParaRPr lang="en-US" sz="2800" dirty="0">
              <a:effectLst/>
            </a:endParaRPr>
          </a:p>
        </p:txBody>
      </p:sp>
      <p:sp>
        <p:nvSpPr>
          <p:cNvPr id="8" name="TextBox 7">
            <a:extLst>
              <a:ext uri="{FF2B5EF4-FFF2-40B4-BE49-F238E27FC236}">
                <a16:creationId xmlns:a16="http://schemas.microsoft.com/office/drawing/2014/main" id="{DD770652-96CB-75F8-F5FF-8116C541D992}"/>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3" name="Picture 2" descr="A close up of a paper&#10;&#10;AI-generated content may be incorrect.">
            <a:extLst>
              <a:ext uri="{FF2B5EF4-FFF2-40B4-BE49-F238E27FC236}">
                <a16:creationId xmlns:a16="http://schemas.microsoft.com/office/drawing/2014/main" id="{D53A3056-F941-B7C8-86AD-7FA726756795}"/>
              </a:ext>
            </a:extLst>
          </p:cNvPr>
          <p:cNvPicPr>
            <a:picLocks noChangeAspect="1"/>
          </p:cNvPicPr>
          <p:nvPr/>
        </p:nvPicPr>
        <p:blipFill>
          <a:blip r:embed="rId2">
            <a:extLst>
              <a:ext uri="{28A0092B-C50C-407E-A947-70E740481C1C}">
                <a14:useLocalDpi xmlns:a14="http://schemas.microsoft.com/office/drawing/2010/main" val="0"/>
              </a:ext>
            </a:extLst>
          </a:blip>
          <a:srcRect l="10549" t="16772" r="11372" b="11921"/>
          <a:stretch>
            <a:fillRect/>
          </a:stretch>
        </p:blipFill>
        <p:spPr>
          <a:xfrm>
            <a:off x="0" y="315668"/>
            <a:ext cx="12004230" cy="6542331"/>
          </a:xfrm>
          <a:prstGeom prst="rect">
            <a:avLst/>
          </a:prstGeom>
        </p:spPr>
      </p:pic>
      <p:sp>
        <p:nvSpPr>
          <p:cNvPr id="2" name="Rectangle 3">
            <a:extLst>
              <a:ext uri="{FF2B5EF4-FFF2-40B4-BE49-F238E27FC236}">
                <a16:creationId xmlns:a16="http://schemas.microsoft.com/office/drawing/2014/main" id="{8A8D8A9C-B255-1A54-D5F2-AE9D8C235894}"/>
              </a:ext>
            </a:extLst>
          </p:cNvPr>
          <p:cNvSpPr txBox="1">
            <a:spLocks noChangeArrowheads="1"/>
          </p:cNvSpPr>
          <p:nvPr/>
        </p:nvSpPr>
        <p:spPr bwMode="auto">
          <a:xfrm>
            <a:off x="520112" y="1216566"/>
            <a:ext cx="10544930" cy="54106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marL="457200" lvl="1" indent="0" algn="ctr" defTabSz="914400">
              <a:spcAft>
                <a:spcPts val="600"/>
              </a:spcAft>
              <a:buNone/>
            </a:pPr>
            <a:r>
              <a:rPr lang="en-US" sz="3000" b="1" kern="0">
                <a:solidFill>
                  <a:srgbClr val="000000"/>
                </a:solidFill>
                <a:effectLst>
                  <a:outerShdw blurRad="38100" dist="38100" dir="2700000" algn="tl">
                    <a:srgbClr val="000000">
                      <a:alpha val="43137"/>
                    </a:srgbClr>
                  </a:outerShdw>
                </a:effectLst>
                <a:latin typeface="Papyrus" panose="03070502060502030205" pitchFamily="66" charset="0"/>
                <a:cs typeface="Times New Roman" panose="02020603050405020304" pitchFamily="18" charset="0"/>
              </a:rPr>
              <a:t>“At all events most of the brethren through their love                  and brotherly affection for us spared not themselves                  nor abandoned one another,                                                                  but without regard to their own peril                                                    visited those who fell sick, diligently looking after                            and ministering to them and cheerfully                                              shared their fate with them,                                                                                 being infected with the disease from them                                               and willingly involving themselves in their troubles.”</a:t>
            </a:r>
          </a:p>
          <a:p>
            <a:pPr marL="457200" lvl="1" indent="0" algn="r" defTabSz="914400">
              <a:spcAft>
                <a:spcPts val="600"/>
              </a:spcAft>
              <a:buNone/>
            </a:pPr>
            <a:r>
              <a:rPr lang="en-US" sz="3200">
                <a:effectLst>
                  <a:outerShdw blurRad="38100" dist="38100" dir="2700000" algn="tl">
                    <a:srgbClr val="000000">
                      <a:alpha val="43137"/>
                    </a:srgbClr>
                  </a:outerShdw>
                </a:effectLst>
              </a:rPr>
              <a:t>           </a:t>
            </a:r>
            <a:r>
              <a:rPr lang="en-US" sz="3000" b="1">
                <a:solidFill>
                  <a:srgbClr val="000000"/>
                </a:solidFill>
                <a:effectLst>
                  <a:outerShdw blurRad="38100" dist="38100" dir="2700000" algn="tl">
                    <a:srgbClr val="000000">
                      <a:alpha val="43137"/>
                    </a:srgbClr>
                  </a:outerShdw>
                </a:effectLst>
                <a:latin typeface="Papyrus" panose="03070502060502030205" pitchFamily="66" charset="0"/>
              </a:rPr>
              <a:t>Pope Dionysius of Alexandria</a:t>
            </a:r>
            <a:endParaRPr lang="en-US" sz="3000" b="1" kern="0">
              <a:solidFill>
                <a:srgbClr val="000000"/>
              </a:solidFill>
              <a:effectLst>
                <a:outerShdw blurRad="38100" dist="38100" dir="2700000" algn="tl">
                  <a:srgbClr val="000000">
                    <a:alpha val="43137"/>
                  </a:srgbClr>
                </a:outerShdw>
              </a:effectLst>
              <a:latin typeface="Papyrus" panose="03070502060502030205" pitchFamily="66" charset="0"/>
              <a:cs typeface="Times New Roman" panose="02020603050405020304" pitchFamily="18" charset="0"/>
            </a:endParaRPr>
          </a:p>
          <a:p>
            <a:pPr lvl="2" defTabSz="914400">
              <a:spcAft>
                <a:spcPts val="600"/>
              </a:spcAft>
            </a:pPr>
            <a:endParaRPr lang="en-US" sz="2800" kern="0" dirty="0">
              <a:effectLst/>
            </a:endParaRPr>
          </a:p>
        </p:txBody>
      </p:sp>
    </p:spTree>
    <p:extLst>
      <p:ext uri="{BB962C8B-B14F-4D97-AF65-F5344CB8AC3E}">
        <p14:creationId xmlns:p14="http://schemas.microsoft.com/office/powerpoint/2010/main" val="2203742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E6D3D-3FA8-7F52-6A9C-7A4B8F546D70}"/>
            </a:ext>
          </a:extLst>
        </p:cNvPr>
        <p:cNvGrpSpPr/>
        <p:nvPr/>
      </p:nvGrpSpPr>
      <p:grpSpPr>
        <a:xfrm>
          <a:off x="0" y="0"/>
          <a:ext cx="0" cy="0"/>
          <a:chOff x="0" y="0"/>
          <a:chExt cx="0" cy="0"/>
        </a:xfrm>
      </p:grpSpPr>
      <p:sp>
        <p:nvSpPr>
          <p:cNvPr id="229379" name="Rectangle 3">
            <a:extLst>
              <a:ext uri="{FF2B5EF4-FFF2-40B4-BE49-F238E27FC236}">
                <a16:creationId xmlns:a16="http://schemas.microsoft.com/office/drawing/2014/main" id="{3A3EF31F-0E33-69A7-CCA6-0CE0FAD6052C}"/>
              </a:ext>
            </a:extLst>
          </p:cNvPr>
          <p:cNvSpPr>
            <a:spLocks noGrp="1" noChangeArrowheads="1"/>
          </p:cNvSpPr>
          <p:nvPr>
            <p:ph idx="1"/>
          </p:nvPr>
        </p:nvSpPr>
        <p:spPr>
          <a:xfrm>
            <a:off x="304800" y="1762432"/>
            <a:ext cx="10760242" cy="626807"/>
          </a:xfrm>
        </p:spPr>
        <p:txBody>
          <a:bodyPr/>
          <a:lstStyle/>
          <a:p>
            <a:pPr marL="457200" lvl="1" indent="0" algn="just">
              <a:spcAft>
                <a:spcPts val="600"/>
              </a:spcAft>
              <a:buNone/>
            </a:pPr>
            <a:endParaRPr lang="en-US" sz="3000" dirty="0">
              <a:effectLst/>
            </a:endParaRPr>
          </a:p>
          <a:p>
            <a:pPr lvl="2">
              <a:spcAft>
                <a:spcPts val="600"/>
              </a:spcAft>
            </a:pPr>
            <a:endParaRPr lang="en-US" sz="2800" dirty="0">
              <a:effectLst/>
            </a:endParaRPr>
          </a:p>
        </p:txBody>
      </p:sp>
      <p:sp>
        <p:nvSpPr>
          <p:cNvPr id="8" name="TextBox 7">
            <a:extLst>
              <a:ext uri="{FF2B5EF4-FFF2-40B4-BE49-F238E27FC236}">
                <a16:creationId xmlns:a16="http://schemas.microsoft.com/office/drawing/2014/main" id="{BCD442EC-B172-AB33-E85C-31CEF00FE887}"/>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3" name="Picture 2" descr="A close up of a paper&#10;&#10;AI-generated content may be incorrect.">
            <a:extLst>
              <a:ext uri="{FF2B5EF4-FFF2-40B4-BE49-F238E27FC236}">
                <a16:creationId xmlns:a16="http://schemas.microsoft.com/office/drawing/2014/main" id="{709EFDB8-EDA8-1EF5-5A35-2C843150ABF6}"/>
              </a:ext>
            </a:extLst>
          </p:cNvPr>
          <p:cNvPicPr>
            <a:picLocks noChangeAspect="1"/>
          </p:cNvPicPr>
          <p:nvPr/>
        </p:nvPicPr>
        <p:blipFill>
          <a:blip r:embed="rId2">
            <a:extLst>
              <a:ext uri="{28A0092B-C50C-407E-A947-70E740481C1C}">
                <a14:useLocalDpi xmlns:a14="http://schemas.microsoft.com/office/drawing/2010/main" val="0"/>
              </a:ext>
            </a:extLst>
          </a:blip>
          <a:srcRect l="10549" t="16772" r="11372" b="11921"/>
          <a:stretch>
            <a:fillRect/>
          </a:stretch>
        </p:blipFill>
        <p:spPr>
          <a:xfrm>
            <a:off x="0" y="315668"/>
            <a:ext cx="12004230" cy="6542331"/>
          </a:xfrm>
          <a:prstGeom prst="rect">
            <a:avLst/>
          </a:prstGeom>
        </p:spPr>
      </p:pic>
      <p:sp>
        <p:nvSpPr>
          <p:cNvPr id="2" name="Rectangle 3">
            <a:extLst>
              <a:ext uri="{FF2B5EF4-FFF2-40B4-BE49-F238E27FC236}">
                <a16:creationId xmlns:a16="http://schemas.microsoft.com/office/drawing/2014/main" id="{20BBDEF0-2DDC-BD7D-71D5-0F9E3BB91F99}"/>
              </a:ext>
            </a:extLst>
          </p:cNvPr>
          <p:cNvSpPr txBox="1">
            <a:spLocks noChangeArrowheads="1"/>
          </p:cNvSpPr>
          <p:nvPr/>
        </p:nvSpPr>
        <p:spPr bwMode="auto">
          <a:xfrm>
            <a:off x="520112" y="985734"/>
            <a:ext cx="10544930" cy="54106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marL="457200" lvl="1" indent="0" algn="ctr" defTabSz="914400">
              <a:spcAft>
                <a:spcPts val="600"/>
              </a:spcAft>
              <a:buFont typeface="Wingdings" pitchFamily="2" charset="2"/>
              <a:buNone/>
            </a:pPr>
            <a:endParaRPr lang="en-US" sz="900" b="1" kern="0" dirty="0">
              <a:solidFill>
                <a:srgbClr val="000000"/>
              </a:solidFill>
              <a:effectLst>
                <a:outerShdw blurRad="38100" dist="38100" dir="2700000" algn="tl">
                  <a:srgbClr val="000000">
                    <a:alpha val="43137"/>
                  </a:srgbClr>
                </a:outerShdw>
              </a:effectLst>
              <a:latin typeface="Papyrus" panose="03070502060502030205" pitchFamily="66" charset="0"/>
            </a:endParaRPr>
          </a:p>
          <a:p>
            <a:pPr marL="457200" lvl="1" indent="0" algn="ctr" defTabSz="914400">
              <a:spcAft>
                <a:spcPts val="600"/>
              </a:spcAft>
              <a:buFont typeface="Wingdings" pitchFamily="2" charset="2"/>
              <a:buNone/>
            </a:pPr>
            <a:r>
              <a:rPr lang="en-US" sz="3200" b="1" kern="0" dirty="0">
                <a:solidFill>
                  <a:srgbClr val="000000"/>
                </a:solidFill>
                <a:effectLst>
                  <a:outerShdw blurRad="38100" dist="38100" dir="2700000" algn="tl">
                    <a:srgbClr val="000000">
                      <a:alpha val="43137"/>
                    </a:srgbClr>
                  </a:outerShdw>
                </a:effectLst>
                <a:latin typeface="Papyrus" panose="03070502060502030205" pitchFamily="66" charset="0"/>
              </a:rPr>
              <a:t>“But the Gentiles behaved quite differently.                    Those who were beginning to fall sick they thrust away,     and their dearest they fled from,                                               or cast them half dead into the roads:                         unburied bodies they treated as vile refuse;                        for they tried to avoid the spreading                                      and communication of the fatal disease,                      difficult as it was to escape for all their scheming.”</a:t>
            </a:r>
          </a:p>
          <a:p>
            <a:pPr marL="457200" lvl="1" indent="0" algn="r" defTabSz="914400">
              <a:spcAft>
                <a:spcPts val="600"/>
              </a:spcAft>
              <a:buNone/>
            </a:pPr>
            <a:r>
              <a:rPr lang="en-US" sz="3200" b="1" dirty="0">
                <a:solidFill>
                  <a:srgbClr val="000000"/>
                </a:solidFill>
                <a:effectLst>
                  <a:outerShdw blurRad="38100" dist="38100" dir="2700000" algn="tl">
                    <a:srgbClr val="000000">
                      <a:alpha val="43137"/>
                    </a:srgbClr>
                  </a:outerShdw>
                </a:effectLst>
                <a:latin typeface="Papyrus" panose="03070502060502030205" pitchFamily="66" charset="0"/>
              </a:rPr>
              <a:t>Pope Dionysius of Alexandria</a:t>
            </a:r>
            <a:endParaRPr lang="en-US" sz="3200" b="1" kern="0" dirty="0">
              <a:solidFill>
                <a:srgbClr val="000000"/>
              </a:solidFill>
              <a:effectLst>
                <a:outerShdw blurRad="38100" dist="38100" dir="2700000" algn="tl">
                  <a:srgbClr val="000000">
                    <a:alpha val="43137"/>
                  </a:srgbClr>
                </a:outerShdw>
              </a:effectLst>
              <a:latin typeface="Papyrus" panose="03070502060502030205" pitchFamily="66" charset="0"/>
            </a:endParaRPr>
          </a:p>
          <a:p>
            <a:pPr lvl="2" defTabSz="914400">
              <a:spcAft>
                <a:spcPts val="600"/>
              </a:spcAft>
            </a:pPr>
            <a:endParaRPr lang="en-US" sz="2800" kern="0" dirty="0">
              <a:effectLst/>
            </a:endParaRPr>
          </a:p>
        </p:txBody>
      </p:sp>
    </p:spTree>
    <p:extLst>
      <p:ext uri="{BB962C8B-B14F-4D97-AF65-F5344CB8AC3E}">
        <p14:creationId xmlns:p14="http://schemas.microsoft.com/office/powerpoint/2010/main" val="3620793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6AD29-9593-F414-CFD8-636259FA5254}"/>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3F440532-936B-AF70-922D-0E132221DBAF}"/>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The Role of the Church</a:t>
            </a:r>
          </a:p>
        </p:txBody>
      </p:sp>
      <p:sp>
        <p:nvSpPr>
          <p:cNvPr id="229379" name="Rectangle 3">
            <a:extLst>
              <a:ext uri="{FF2B5EF4-FFF2-40B4-BE49-F238E27FC236}">
                <a16:creationId xmlns:a16="http://schemas.microsoft.com/office/drawing/2014/main" id="{57D508DD-62F9-E4FB-DCFA-14D76BB40DE5}"/>
              </a:ext>
            </a:extLst>
          </p:cNvPr>
          <p:cNvSpPr>
            <a:spLocks noGrp="1" noChangeArrowheads="1"/>
          </p:cNvSpPr>
          <p:nvPr>
            <p:ph idx="1"/>
          </p:nvPr>
        </p:nvSpPr>
        <p:spPr>
          <a:xfrm>
            <a:off x="304800" y="1752600"/>
            <a:ext cx="5702710" cy="4114800"/>
          </a:xfrm>
        </p:spPr>
        <p:txBody>
          <a:bodyPr/>
          <a:lstStyle/>
          <a:p>
            <a:r>
              <a:rPr lang="en-US" dirty="0">
                <a:effectLst>
                  <a:outerShdw blurRad="38100" dist="38100" dir="2700000" algn="tl">
                    <a:srgbClr val="000000">
                      <a:alpha val="43137"/>
                    </a:srgbClr>
                  </a:outerShdw>
                </a:effectLst>
              </a:rPr>
              <a:t>Imperial Period of Roman Empire (27 BC – 427 AD)</a:t>
            </a:r>
          </a:p>
          <a:p>
            <a:pPr lvl="1">
              <a:spcAft>
                <a:spcPts val="600"/>
              </a:spcAft>
            </a:pPr>
            <a:r>
              <a:rPr lang="en-US" sz="3000" dirty="0">
                <a:effectLst>
                  <a:outerShdw blurRad="38100" dist="38100" dir="2700000" algn="tl">
                    <a:srgbClr val="000000">
                      <a:alpha val="43137"/>
                    </a:srgbClr>
                  </a:outerShdw>
                </a:effectLst>
              </a:rPr>
              <a:t>In densely populated cities, disease was a normal part of life</a:t>
            </a:r>
          </a:p>
          <a:p>
            <a:pPr lvl="2">
              <a:spcAft>
                <a:spcPts val="600"/>
              </a:spcAft>
            </a:pPr>
            <a:r>
              <a:rPr lang="en-US" sz="2800" dirty="0">
                <a:effectLst>
                  <a:outerShdw blurRad="38100" dist="38100" dir="2700000" algn="tl">
                    <a:srgbClr val="000000">
                      <a:alpha val="43137"/>
                    </a:srgbClr>
                  </a:outerShdw>
                </a:effectLst>
              </a:rPr>
              <a:t>Influenza, malaria, smallpox, measles, viral hemorrhagic fever have all been cited as maladies Romans suffered</a:t>
            </a:r>
          </a:p>
          <a:p>
            <a:pPr marL="457200" lvl="1" indent="0">
              <a:buNone/>
            </a:pPr>
            <a:endParaRPr lang="en-US"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5D12031F-7D3D-040A-D723-657B4955DB91}"/>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DB2D908B-8428-98EC-5C99-9B823D96AE8F}"/>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4" name="Picture 3">
            <a:extLst>
              <a:ext uri="{FF2B5EF4-FFF2-40B4-BE49-F238E27FC236}">
                <a16:creationId xmlns:a16="http://schemas.microsoft.com/office/drawing/2014/main" id="{C0D28AA4-F7BD-4DD4-6073-7DE0FBEBC3B4}"/>
              </a:ext>
            </a:extLst>
          </p:cNvPr>
          <p:cNvPicPr>
            <a:picLocks noChangeAspect="1"/>
          </p:cNvPicPr>
          <p:nvPr/>
        </p:nvPicPr>
        <p:blipFill>
          <a:blip r:embed="rId2"/>
          <a:srcRect l="5578"/>
          <a:stretch>
            <a:fillRect/>
          </a:stretch>
        </p:blipFill>
        <p:spPr>
          <a:xfrm>
            <a:off x="6096000" y="2535987"/>
            <a:ext cx="5702710" cy="32087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47173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7B4C2-D596-2005-203D-0D9F5B23F924}"/>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103201DC-78BE-DDDF-CA0C-6B358F9B2742}"/>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The Role of the Church</a:t>
            </a:r>
          </a:p>
        </p:txBody>
      </p:sp>
      <p:sp>
        <p:nvSpPr>
          <p:cNvPr id="229379" name="Rectangle 3">
            <a:extLst>
              <a:ext uri="{FF2B5EF4-FFF2-40B4-BE49-F238E27FC236}">
                <a16:creationId xmlns:a16="http://schemas.microsoft.com/office/drawing/2014/main" id="{B0C15FE5-D740-A320-8BAD-425CF901CC9B}"/>
              </a:ext>
            </a:extLst>
          </p:cNvPr>
          <p:cNvSpPr>
            <a:spLocks noGrp="1" noChangeArrowheads="1"/>
          </p:cNvSpPr>
          <p:nvPr>
            <p:ph idx="1"/>
          </p:nvPr>
        </p:nvSpPr>
        <p:spPr>
          <a:xfrm>
            <a:off x="304800" y="1752600"/>
            <a:ext cx="10760242" cy="4114800"/>
          </a:xfrm>
        </p:spPr>
        <p:txBody>
          <a:bodyPr/>
          <a:lstStyle/>
          <a:p>
            <a:r>
              <a:rPr lang="en-US" dirty="0">
                <a:effectLst>
                  <a:outerShdw blurRad="38100" dist="38100" dir="2700000" algn="tl">
                    <a:srgbClr val="000000">
                      <a:alpha val="43137"/>
                    </a:srgbClr>
                  </a:outerShdw>
                </a:effectLst>
              </a:rPr>
              <a:t>Roman Emperor Julian circa 360 AD</a:t>
            </a:r>
          </a:p>
          <a:p>
            <a:pPr marL="457200" lvl="1" indent="0">
              <a:buNone/>
            </a:pPr>
            <a:endParaRPr lang="en-US"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92D91FC9-5E49-5538-AC5B-3E2109485FA5}"/>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AE187FBE-9CFC-545B-94B7-FBDFFECA17A8}"/>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2" name="Picture 1">
            <a:extLst>
              <a:ext uri="{FF2B5EF4-FFF2-40B4-BE49-F238E27FC236}">
                <a16:creationId xmlns:a16="http://schemas.microsoft.com/office/drawing/2014/main" id="{8C5EA940-510D-101D-4B65-59EC332828F6}"/>
              </a:ext>
            </a:extLst>
          </p:cNvPr>
          <p:cNvPicPr>
            <a:picLocks noChangeAspect="1"/>
          </p:cNvPicPr>
          <p:nvPr/>
        </p:nvPicPr>
        <p:blipFill>
          <a:blip r:embed="rId2"/>
          <a:srcRect l="958" t="3067" r="1302" b="7476"/>
          <a:stretch>
            <a:fillRect/>
          </a:stretch>
        </p:blipFill>
        <p:spPr>
          <a:xfrm>
            <a:off x="394513" y="2631440"/>
            <a:ext cx="5791200" cy="3195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3">
            <a:extLst>
              <a:ext uri="{FF2B5EF4-FFF2-40B4-BE49-F238E27FC236}">
                <a16:creationId xmlns:a16="http://schemas.microsoft.com/office/drawing/2014/main" id="{DB03094D-612C-6F49-7112-21F7D627FDCD}"/>
              </a:ext>
            </a:extLst>
          </p:cNvPr>
          <p:cNvSpPr txBox="1">
            <a:spLocks noChangeArrowheads="1"/>
          </p:cNvSpPr>
          <p:nvPr/>
        </p:nvSpPr>
        <p:spPr bwMode="auto">
          <a:xfrm>
            <a:off x="6084113" y="2415848"/>
            <a:ext cx="5309001"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lvl="1" defTabSz="914400">
              <a:spcAft>
                <a:spcPts val="600"/>
              </a:spcAft>
            </a:pPr>
            <a:r>
              <a:rPr lang="en-US" kern="0" dirty="0">
                <a:effectLst>
                  <a:outerShdw blurRad="38100" dist="38100" dir="2700000" algn="tl">
                    <a:srgbClr val="000000">
                      <a:alpha val="43137"/>
                    </a:srgbClr>
                  </a:outerShdw>
                </a:effectLst>
              </a:rPr>
              <a:t>Embarked on a mission of religious reform</a:t>
            </a:r>
          </a:p>
          <a:p>
            <a:pPr lvl="1" defTabSz="914400">
              <a:spcAft>
                <a:spcPts val="600"/>
              </a:spcAft>
            </a:pPr>
            <a:r>
              <a:rPr lang="en-US" kern="0" dirty="0">
                <a:effectLst>
                  <a:outerShdw blurRad="38100" dist="38100" dir="2700000" algn="tl">
                    <a:srgbClr val="000000">
                      <a:alpha val="43137"/>
                    </a:srgbClr>
                  </a:outerShdw>
                </a:effectLst>
              </a:rPr>
              <a:t>His aim was to destroy Christianity and revive pagan traditions</a:t>
            </a:r>
          </a:p>
          <a:p>
            <a:pPr lvl="1" defTabSz="914400">
              <a:spcAft>
                <a:spcPts val="600"/>
              </a:spcAft>
            </a:pPr>
            <a:r>
              <a:rPr lang="en-US" kern="0" dirty="0">
                <a:effectLst>
                  <a:outerShdw blurRad="38100" dist="38100" dir="2700000" algn="tl">
                    <a:srgbClr val="000000">
                      <a:alpha val="43137"/>
                    </a:srgbClr>
                  </a:outerShdw>
                </a:effectLst>
              </a:rPr>
              <a:t>Christians suffered from the diseases along with persecution</a:t>
            </a:r>
          </a:p>
          <a:p>
            <a:pPr marL="457200" lvl="1" indent="0" defTabSz="914400">
              <a:buFont typeface="Wingdings" pitchFamily="2" charset="2"/>
              <a:buNone/>
            </a:pPr>
            <a:endParaRPr lang="en-US"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96645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623D0-9556-30A9-1CBF-F84AD3E61FFE}"/>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CBAB6C16-5CA1-1FAF-702D-E17FCE137E4A}"/>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The Role of the Church</a:t>
            </a:r>
          </a:p>
        </p:txBody>
      </p:sp>
      <p:sp>
        <p:nvSpPr>
          <p:cNvPr id="229379" name="Rectangle 3">
            <a:extLst>
              <a:ext uri="{FF2B5EF4-FFF2-40B4-BE49-F238E27FC236}">
                <a16:creationId xmlns:a16="http://schemas.microsoft.com/office/drawing/2014/main" id="{D4A946AA-BEA4-292C-0A84-CB8D8D713A71}"/>
              </a:ext>
            </a:extLst>
          </p:cNvPr>
          <p:cNvSpPr>
            <a:spLocks noGrp="1" noChangeArrowheads="1"/>
          </p:cNvSpPr>
          <p:nvPr>
            <p:ph idx="1"/>
          </p:nvPr>
        </p:nvSpPr>
        <p:spPr>
          <a:xfrm>
            <a:off x="304800" y="1752600"/>
            <a:ext cx="10760242" cy="4114800"/>
          </a:xfrm>
        </p:spPr>
        <p:txBody>
          <a:bodyPr/>
          <a:lstStyle/>
          <a:p>
            <a:r>
              <a:rPr lang="en-US" dirty="0">
                <a:effectLst>
                  <a:outerShdw blurRad="38100" dist="38100" dir="2700000" algn="tl">
                    <a:srgbClr val="000000">
                      <a:alpha val="43137"/>
                    </a:srgbClr>
                  </a:outerShdw>
                </a:effectLst>
              </a:rPr>
              <a:t>Roman Emperor Julian circa 360 AD</a:t>
            </a:r>
          </a:p>
          <a:p>
            <a:pPr lvl="1">
              <a:spcAft>
                <a:spcPts val="600"/>
              </a:spcAft>
            </a:pPr>
            <a:r>
              <a:rPr lang="en-US" sz="3000" dirty="0">
                <a:effectLst>
                  <a:outerShdw blurRad="38100" dist="38100" dir="2700000" algn="tl">
                    <a:srgbClr val="000000">
                      <a:alpha val="43137"/>
                    </a:srgbClr>
                  </a:outerShdw>
                </a:effectLst>
              </a:rPr>
              <a:t>Observed the kindness of Christians and the advancement of their cause</a:t>
            </a:r>
          </a:p>
          <a:p>
            <a:pPr lvl="1">
              <a:spcAft>
                <a:spcPts val="600"/>
              </a:spcAft>
            </a:pPr>
            <a:r>
              <a:rPr lang="en-US" sz="3000" dirty="0">
                <a:effectLst>
                  <a:outerShdw blurRad="38100" dist="38100" dir="2700000" algn="tl">
                    <a:srgbClr val="000000">
                      <a:alpha val="43137"/>
                    </a:srgbClr>
                  </a:outerShdw>
                </a:effectLst>
              </a:rPr>
              <a:t>Wrote a letter to his chief priest Galatia </a:t>
            </a:r>
            <a:r>
              <a:rPr lang="en-US" sz="3000" dirty="0" err="1">
                <a:effectLst>
                  <a:outerShdw blurRad="38100" dist="38100" dir="2700000" algn="tl">
                    <a:srgbClr val="000000">
                      <a:alpha val="43137"/>
                    </a:srgbClr>
                  </a:outerShdw>
                </a:effectLst>
              </a:rPr>
              <a:t>Arsacius</a:t>
            </a:r>
            <a:endParaRPr lang="en-US" sz="3000" dirty="0">
              <a:effectLst>
                <a:outerShdw blurRad="38100" dist="38100" dir="2700000" algn="tl">
                  <a:srgbClr val="000000">
                    <a:alpha val="43137"/>
                  </a:srgbClr>
                </a:outerShdw>
              </a:effectLst>
            </a:endParaRPr>
          </a:p>
          <a:p>
            <a:pPr lvl="2"/>
            <a:r>
              <a:rPr lang="en-US" sz="3000" dirty="0">
                <a:effectLst>
                  <a:outerShdw blurRad="38100" dist="38100" dir="2700000" algn="tl">
                    <a:srgbClr val="000000">
                      <a:alpha val="43137"/>
                    </a:srgbClr>
                  </a:outerShdw>
                </a:effectLst>
              </a:rPr>
              <a:t>Charged him to instruct priests to practice a similar lifestyle</a:t>
            </a:r>
          </a:p>
          <a:p>
            <a:pPr marL="457200" lvl="1" indent="0">
              <a:buNone/>
            </a:pPr>
            <a:endParaRPr lang="en-US"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51852ED8-8CC5-87B4-D7EB-30965B9B7783}"/>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709EBA32-A858-A071-F9FC-79F2E3618CD4}"/>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3951268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33612-A8FE-9AF1-261B-A739A485A551}"/>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5A520243-6C15-6FBA-17A7-2823A850FF65}"/>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2" name="Picture 1" descr="A close up of a paper&#10;&#10;AI-generated content may be incorrect.">
            <a:extLst>
              <a:ext uri="{FF2B5EF4-FFF2-40B4-BE49-F238E27FC236}">
                <a16:creationId xmlns:a16="http://schemas.microsoft.com/office/drawing/2014/main" id="{D2FFFB13-DD23-1FAA-37E8-1C176D555646}"/>
              </a:ext>
            </a:extLst>
          </p:cNvPr>
          <p:cNvPicPr>
            <a:picLocks noChangeAspect="1"/>
          </p:cNvPicPr>
          <p:nvPr/>
        </p:nvPicPr>
        <p:blipFill>
          <a:blip r:embed="rId2">
            <a:extLst>
              <a:ext uri="{28A0092B-C50C-407E-A947-70E740481C1C}">
                <a14:useLocalDpi xmlns:a14="http://schemas.microsoft.com/office/drawing/2010/main" val="0"/>
              </a:ext>
            </a:extLst>
          </a:blip>
          <a:srcRect l="10549" t="16772" r="11372" b="11921"/>
          <a:stretch>
            <a:fillRect/>
          </a:stretch>
        </p:blipFill>
        <p:spPr>
          <a:xfrm>
            <a:off x="0" y="143583"/>
            <a:ext cx="12080240" cy="6897297"/>
          </a:xfrm>
          <a:prstGeom prst="rect">
            <a:avLst/>
          </a:prstGeom>
        </p:spPr>
      </p:pic>
      <p:sp>
        <p:nvSpPr>
          <p:cNvPr id="3" name="Rectangle 3">
            <a:extLst>
              <a:ext uri="{FF2B5EF4-FFF2-40B4-BE49-F238E27FC236}">
                <a16:creationId xmlns:a16="http://schemas.microsoft.com/office/drawing/2014/main" id="{5565FE51-6214-8A66-01F4-45A1737873F1}"/>
              </a:ext>
            </a:extLst>
          </p:cNvPr>
          <p:cNvSpPr txBox="1">
            <a:spLocks noChangeArrowheads="1"/>
          </p:cNvSpPr>
          <p:nvPr/>
        </p:nvSpPr>
        <p:spPr bwMode="auto">
          <a:xfrm>
            <a:off x="524942" y="762000"/>
            <a:ext cx="11142115" cy="44779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marL="0" indent="0" algn="ctr" defTabSz="914400">
              <a:buNone/>
            </a:pPr>
            <a:endParaRPr lang="en-US" sz="3600" b="1" kern="0" dirty="0">
              <a:solidFill>
                <a:srgbClr val="000000"/>
              </a:solidFill>
              <a:effectLst>
                <a:outerShdw blurRad="38100" dist="38100" dir="2700000" algn="tl">
                  <a:srgbClr val="000000">
                    <a:alpha val="43137"/>
                  </a:srgbClr>
                </a:outerShdw>
              </a:effectLst>
              <a:latin typeface="Papyrus" panose="03070502060502030205" pitchFamily="66" charset="0"/>
            </a:endParaRPr>
          </a:p>
          <a:p>
            <a:pPr marL="0" indent="0" algn="ctr" defTabSz="914400">
              <a:buNone/>
            </a:pPr>
            <a:r>
              <a:rPr lang="en-US" sz="3600" b="1" kern="0" dirty="0">
                <a:solidFill>
                  <a:srgbClr val="000000"/>
                </a:solidFill>
                <a:effectLst>
                  <a:outerShdw blurRad="38100" dist="38100" dir="2700000" algn="tl">
                    <a:srgbClr val="000000">
                      <a:alpha val="43137"/>
                    </a:srgbClr>
                  </a:outerShdw>
                </a:effectLst>
                <a:latin typeface="Papyrus" panose="03070502060502030205" pitchFamily="66" charset="0"/>
              </a:rPr>
              <a:t>“The religion of the Greeks does not yet prosper…</a:t>
            </a:r>
          </a:p>
          <a:p>
            <a:pPr marL="0" indent="0" algn="ctr" defTabSz="914400">
              <a:buNone/>
            </a:pPr>
            <a:r>
              <a:rPr lang="en-US" sz="3600" b="1" kern="0" dirty="0">
                <a:solidFill>
                  <a:srgbClr val="000000"/>
                </a:solidFill>
                <a:effectLst>
                  <a:outerShdw blurRad="38100" dist="38100" dir="2700000" algn="tl">
                    <a:srgbClr val="000000">
                      <a:alpha val="43137"/>
                    </a:srgbClr>
                  </a:outerShdw>
                </a:effectLst>
                <a:latin typeface="Papyrus" panose="03070502060502030205" pitchFamily="66" charset="0"/>
              </a:rPr>
              <a:t>Why then do we not observe                                                                        how the kindness of Christians to strangers,                               their care for the burial of their dead,                                                 and the sobriety of their lifestyle                                                      has done the most to advance their cause?” </a:t>
            </a:r>
          </a:p>
          <a:p>
            <a:pPr marL="0" indent="0" algn="ctr" defTabSz="914400">
              <a:buNone/>
            </a:pPr>
            <a:r>
              <a:rPr lang="en-US" sz="3600" b="1" kern="0" dirty="0">
                <a:solidFill>
                  <a:srgbClr val="000000"/>
                </a:solidFill>
                <a:effectLst>
                  <a:outerShdw blurRad="38100" dist="38100" dir="2700000" algn="tl">
                    <a:srgbClr val="000000">
                      <a:alpha val="43137"/>
                    </a:srgbClr>
                  </a:outerShdw>
                </a:effectLst>
                <a:latin typeface="Papyrus" panose="03070502060502030205" pitchFamily="66" charset="0"/>
              </a:rPr>
              <a:t>                             Roman Emperor Julian ca 360 AD</a:t>
            </a:r>
          </a:p>
        </p:txBody>
      </p:sp>
    </p:spTree>
    <p:extLst>
      <p:ext uri="{BB962C8B-B14F-4D97-AF65-F5344CB8AC3E}">
        <p14:creationId xmlns:p14="http://schemas.microsoft.com/office/powerpoint/2010/main" val="519886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DFCF0-19AC-D5BD-4AAD-30F8CA6D316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3CCB6F4-F617-E4D1-6C0D-D89D4615CEBD}"/>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2" name="Picture 1" descr="A close up of a paper&#10;&#10;AI-generated content may be incorrect.">
            <a:extLst>
              <a:ext uri="{FF2B5EF4-FFF2-40B4-BE49-F238E27FC236}">
                <a16:creationId xmlns:a16="http://schemas.microsoft.com/office/drawing/2014/main" id="{15DB126F-9EAA-DEBA-E86F-79783F7E1A22}"/>
              </a:ext>
            </a:extLst>
          </p:cNvPr>
          <p:cNvPicPr>
            <a:picLocks noChangeAspect="1"/>
          </p:cNvPicPr>
          <p:nvPr/>
        </p:nvPicPr>
        <p:blipFill>
          <a:blip r:embed="rId2">
            <a:extLst>
              <a:ext uri="{28A0092B-C50C-407E-A947-70E740481C1C}">
                <a14:useLocalDpi xmlns:a14="http://schemas.microsoft.com/office/drawing/2010/main" val="0"/>
              </a:ext>
            </a:extLst>
          </a:blip>
          <a:srcRect l="10549" t="16772" r="11372" b="11921"/>
          <a:stretch>
            <a:fillRect/>
          </a:stretch>
        </p:blipFill>
        <p:spPr>
          <a:xfrm>
            <a:off x="0" y="143583"/>
            <a:ext cx="12080240" cy="6897297"/>
          </a:xfrm>
          <a:prstGeom prst="rect">
            <a:avLst/>
          </a:prstGeom>
        </p:spPr>
      </p:pic>
      <p:sp>
        <p:nvSpPr>
          <p:cNvPr id="3" name="Rectangle 3">
            <a:extLst>
              <a:ext uri="{FF2B5EF4-FFF2-40B4-BE49-F238E27FC236}">
                <a16:creationId xmlns:a16="http://schemas.microsoft.com/office/drawing/2014/main" id="{15708D48-FB37-EE05-CF30-EC77084C7E54}"/>
              </a:ext>
            </a:extLst>
          </p:cNvPr>
          <p:cNvSpPr txBox="1">
            <a:spLocks noChangeArrowheads="1"/>
          </p:cNvSpPr>
          <p:nvPr/>
        </p:nvSpPr>
        <p:spPr bwMode="auto">
          <a:xfrm>
            <a:off x="524942" y="762000"/>
            <a:ext cx="11142115" cy="44779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marL="0" indent="0" algn="ctr" defTabSz="914400">
              <a:buFont typeface="Wingdings" pitchFamily="2" charset="2"/>
              <a:buNone/>
            </a:pPr>
            <a:endParaRPr lang="en-US" sz="800" b="1" kern="0" dirty="0">
              <a:effectLst>
                <a:outerShdw blurRad="38100" dist="38100" dir="2700000" algn="tl">
                  <a:srgbClr val="000000">
                    <a:alpha val="43137"/>
                  </a:srgbClr>
                </a:outerShdw>
              </a:effectLst>
              <a:latin typeface="Papyrus" panose="03070502060502030205" pitchFamily="66" charset="0"/>
            </a:endParaRPr>
          </a:p>
          <a:p>
            <a:pPr marL="0" indent="0" algn="ctr" defTabSz="914400">
              <a:buNone/>
            </a:pPr>
            <a:endParaRPr lang="en-US" sz="1050" b="1" kern="0" dirty="0">
              <a:solidFill>
                <a:srgbClr val="000000"/>
              </a:solidFill>
              <a:effectLst/>
              <a:latin typeface="Papyrus" panose="03070502060502030205" pitchFamily="66" charset="0"/>
            </a:endParaRPr>
          </a:p>
          <a:p>
            <a:pPr marL="0" indent="0" algn="ctr" defTabSz="914400">
              <a:spcBef>
                <a:spcPts val="0"/>
              </a:spcBef>
              <a:buNone/>
            </a:pPr>
            <a:r>
              <a:rPr lang="en-US" sz="3600" b="1" kern="0" dirty="0">
                <a:solidFill>
                  <a:srgbClr val="000000"/>
                </a:solidFill>
                <a:effectLst>
                  <a:outerShdw blurRad="38100" dist="38100" dir="2700000" algn="tl">
                    <a:srgbClr val="000000">
                      <a:alpha val="43137"/>
                    </a:srgbClr>
                  </a:outerShdw>
                </a:effectLst>
                <a:latin typeface="Papyrus" panose="03070502060502030205" pitchFamily="66" charset="0"/>
              </a:rPr>
              <a:t>“I think that when the poor happened to be neglected                                                                      and overlooked by the priests,                                                                 the impious Galileans observed this                                                              and devoted themselves to benevolence.                                                 The impious Galileans support                                                        not only their own poor, but ours as well,                                                                                                      everyone can see that our people lack aid from us.” </a:t>
            </a:r>
          </a:p>
          <a:p>
            <a:pPr marL="0" indent="0" algn="ctr" defTabSz="914400">
              <a:buNone/>
            </a:pPr>
            <a:r>
              <a:rPr lang="en-US" sz="2400" kern="0" dirty="0">
                <a:solidFill>
                  <a:srgbClr val="000000"/>
                </a:solidFill>
                <a:effectLst>
                  <a:outerShdw blurRad="38100" dist="38100" dir="2700000" algn="tl">
                    <a:srgbClr val="000000">
                      <a:alpha val="43137"/>
                    </a:srgbClr>
                  </a:outerShdw>
                </a:effectLst>
              </a:rPr>
              <a:t>(Galileans was a term used for Christians as Jesus was from Galilee.)</a:t>
            </a:r>
          </a:p>
          <a:p>
            <a:pPr marL="0" indent="0" algn="ctr" defTabSz="914400">
              <a:buFont typeface="Wingdings" pitchFamily="2" charset="2"/>
              <a:buNone/>
            </a:pPr>
            <a:r>
              <a:rPr lang="en-US" sz="3600" b="1" kern="0" dirty="0">
                <a:solidFill>
                  <a:srgbClr val="000000"/>
                </a:solidFill>
                <a:effectLst>
                  <a:outerShdw blurRad="38100" dist="38100" dir="2700000" algn="tl">
                    <a:srgbClr val="000000">
                      <a:alpha val="43137"/>
                    </a:srgbClr>
                  </a:outerShdw>
                </a:effectLst>
                <a:latin typeface="Papyrus" panose="03070502060502030205" pitchFamily="66" charset="0"/>
              </a:rPr>
              <a:t>                                                        Roman Emperor Julian</a:t>
            </a:r>
          </a:p>
        </p:txBody>
      </p:sp>
    </p:spTree>
    <p:extLst>
      <p:ext uri="{BB962C8B-B14F-4D97-AF65-F5344CB8AC3E}">
        <p14:creationId xmlns:p14="http://schemas.microsoft.com/office/powerpoint/2010/main" val="1331993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49004-A313-543D-59FD-5B5CA2377503}"/>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8B6F53AA-94A5-B63D-1174-B0DEE3C6B8F8}"/>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The Role of the Church</a:t>
            </a:r>
          </a:p>
        </p:txBody>
      </p:sp>
      <p:sp>
        <p:nvSpPr>
          <p:cNvPr id="229379" name="Rectangle 3">
            <a:extLst>
              <a:ext uri="{FF2B5EF4-FFF2-40B4-BE49-F238E27FC236}">
                <a16:creationId xmlns:a16="http://schemas.microsoft.com/office/drawing/2014/main" id="{F33B24D7-E64B-724F-9921-407FECEB9705}"/>
              </a:ext>
            </a:extLst>
          </p:cNvPr>
          <p:cNvSpPr>
            <a:spLocks noGrp="1" noChangeArrowheads="1"/>
          </p:cNvSpPr>
          <p:nvPr>
            <p:ph idx="1"/>
          </p:nvPr>
        </p:nvSpPr>
        <p:spPr>
          <a:xfrm>
            <a:off x="304800" y="1762432"/>
            <a:ext cx="10760242" cy="660047"/>
          </a:xfrm>
        </p:spPr>
        <p:txBody>
          <a:bodyPr/>
          <a:lstStyle/>
          <a:p>
            <a:r>
              <a:rPr lang="en-US" dirty="0">
                <a:effectLst>
                  <a:outerShdw blurRad="38100" dist="38100" dir="2700000" algn="tl">
                    <a:srgbClr val="000000">
                      <a:alpha val="43137"/>
                    </a:srgbClr>
                  </a:outerShdw>
                </a:effectLst>
              </a:rPr>
              <a:t>Historians and Epidemiologists have determined:</a:t>
            </a:r>
          </a:p>
          <a:p>
            <a:pPr lvl="2">
              <a:spcAft>
                <a:spcPts val="600"/>
              </a:spcAft>
            </a:pPr>
            <a:endParaRPr lang="en-US" sz="2800" dirty="0">
              <a:effectLst/>
            </a:endParaRPr>
          </a:p>
        </p:txBody>
      </p:sp>
      <p:sp>
        <p:nvSpPr>
          <p:cNvPr id="5" name="TextBox 4">
            <a:extLst>
              <a:ext uri="{FF2B5EF4-FFF2-40B4-BE49-F238E27FC236}">
                <a16:creationId xmlns:a16="http://schemas.microsoft.com/office/drawing/2014/main" id="{8D501D90-9AB5-71BD-AEC7-C1B7786313B0}"/>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F471B3FE-71DE-94C4-1325-56D7CD1AB496}"/>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
        <p:nvSpPr>
          <p:cNvPr id="2" name="Rectangle 3">
            <a:extLst>
              <a:ext uri="{FF2B5EF4-FFF2-40B4-BE49-F238E27FC236}">
                <a16:creationId xmlns:a16="http://schemas.microsoft.com/office/drawing/2014/main" id="{3EA12D42-A6AC-5A7A-FC8C-2EBE4AFD648F}"/>
              </a:ext>
            </a:extLst>
          </p:cNvPr>
          <p:cNvSpPr txBox="1">
            <a:spLocks noChangeArrowheads="1"/>
          </p:cNvSpPr>
          <p:nvPr/>
        </p:nvSpPr>
        <p:spPr bwMode="auto">
          <a:xfrm>
            <a:off x="4472134" y="2732635"/>
            <a:ext cx="7128855" cy="34057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lvl="1" defTabSz="914400">
              <a:spcAft>
                <a:spcPts val="600"/>
              </a:spcAft>
            </a:pPr>
            <a:r>
              <a:rPr lang="en-US" sz="2900" kern="0" dirty="0">
                <a:effectLst>
                  <a:outerShdw blurRad="38100" dist="38100" dir="2700000" algn="tl">
                    <a:srgbClr val="000000">
                      <a:alpha val="43137"/>
                    </a:srgbClr>
                  </a:outerShdw>
                </a:effectLst>
                <a:cs typeface="Times New Roman" panose="02020603050405020304" pitchFamily="18" charset="0"/>
              </a:rPr>
              <a:t>Superior survival rates would have produced a much larger proportion of Christians who were immune.</a:t>
            </a:r>
          </a:p>
          <a:p>
            <a:pPr lvl="1" defTabSz="914400">
              <a:spcAft>
                <a:spcPts val="600"/>
              </a:spcAft>
            </a:pPr>
            <a:r>
              <a:rPr lang="en-US" sz="2900" kern="0" dirty="0">
                <a:effectLst>
                  <a:outerShdw blurRad="38100" dist="38100" dir="2700000" algn="tl">
                    <a:srgbClr val="000000">
                      <a:alpha val="43137"/>
                    </a:srgbClr>
                  </a:outerShdw>
                </a:effectLst>
                <a:cs typeface="Times New Roman" panose="02020603050405020304" pitchFamily="18" charset="0"/>
              </a:rPr>
              <a:t>Who could, therefore, pass among the afflicted with seeming invulnerability.                                                     </a:t>
            </a:r>
          </a:p>
          <a:p>
            <a:pPr lvl="2" algn="just" defTabSz="914400">
              <a:spcAft>
                <a:spcPts val="600"/>
              </a:spcAft>
            </a:pPr>
            <a:endParaRPr lang="en-US" sz="2800" kern="0" dirty="0">
              <a:effectLst/>
            </a:endParaRPr>
          </a:p>
          <a:p>
            <a:pPr lvl="2" algn="just" defTabSz="914400">
              <a:spcAft>
                <a:spcPts val="600"/>
              </a:spcAft>
            </a:pPr>
            <a:endParaRPr lang="en-US" sz="2800" kern="0" dirty="0">
              <a:effectLst/>
            </a:endParaRPr>
          </a:p>
        </p:txBody>
      </p:sp>
      <p:pic>
        <p:nvPicPr>
          <p:cNvPr id="4" name="Picture 3">
            <a:extLst>
              <a:ext uri="{FF2B5EF4-FFF2-40B4-BE49-F238E27FC236}">
                <a16:creationId xmlns:a16="http://schemas.microsoft.com/office/drawing/2014/main" id="{81627E29-FF86-8248-4739-B920811D1C64}"/>
              </a:ext>
            </a:extLst>
          </p:cNvPr>
          <p:cNvPicPr>
            <a:picLocks noChangeAspect="1"/>
          </p:cNvPicPr>
          <p:nvPr/>
        </p:nvPicPr>
        <p:blipFill>
          <a:blip r:embed="rId2"/>
          <a:srcRect l="1559" r="1805" b="2483"/>
          <a:stretch>
            <a:fillRect/>
          </a:stretch>
        </p:blipFill>
        <p:spPr>
          <a:xfrm>
            <a:off x="1203797" y="2402829"/>
            <a:ext cx="3108960" cy="42243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42689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paper&#10;&#10;AI-generated content may be incorrect.">
            <a:extLst>
              <a:ext uri="{FF2B5EF4-FFF2-40B4-BE49-F238E27FC236}">
                <a16:creationId xmlns:a16="http://schemas.microsoft.com/office/drawing/2014/main" id="{C716C0F5-AD28-9706-3BF7-5DE0324E5318}"/>
              </a:ext>
            </a:extLst>
          </p:cNvPr>
          <p:cNvPicPr>
            <a:picLocks noChangeAspect="1"/>
          </p:cNvPicPr>
          <p:nvPr/>
        </p:nvPicPr>
        <p:blipFill>
          <a:blip r:embed="rId2">
            <a:extLst>
              <a:ext uri="{28A0092B-C50C-407E-A947-70E740481C1C}">
                <a14:useLocalDpi xmlns:a14="http://schemas.microsoft.com/office/drawing/2010/main" val="0"/>
              </a:ext>
            </a:extLst>
          </a:blip>
          <a:srcRect l="10549" t="16772" r="11372" b="11921"/>
          <a:stretch>
            <a:fillRect/>
          </a:stretch>
        </p:blipFill>
        <p:spPr>
          <a:xfrm>
            <a:off x="212712" y="540775"/>
            <a:ext cx="11575166" cy="5855562"/>
          </a:xfrm>
          <a:prstGeom prst="rect">
            <a:avLst/>
          </a:prstGeom>
        </p:spPr>
      </p:pic>
      <p:sp>
        <p:nvSpPr>
          <p:cNvPr id="229379" name="Rectangle 3"/>
          <p:cNvSpPr>
            <a:spLocks noGrp="1" noChangeArrowheads="1"/>
          </p:cNvSpPr>
          <p:nvPr>
            <p:ph idx="1"/>
          </p:nvPr>
        </p:nvSpPr>
        <p:spPr>
          <a:xfrm>
            <a:off x="1160205" y="1725561"/>
            <a:ext cx="9703853" cy="3701845"/>
          </a:xfrm>
        </p:spPr>
        <p:txBody>
          <a:bodyPr/>
          <a:lstStyle/>
          <a:p>
            <a:pPr marL="0" indent="0" algn="ctr">
              <a:buNone/>
            </a:pPr>
            <a:r>
              <a:rPr lang="en-US" sz="3600" b="1" dirty="0">
                <a:solidFill>
                  <a:srgbClr val="000000"/>
                </a:solidFill>
                <a:effectLst>
                  <a:outerShdw blurRad="38100" dist="38100" dir="2700000" algn="tl">
                    <a:srgbClr val="000000">
                      <a:alpha val="43137"/>
                    </a:srgbClr>
                  </a:outerShdw>
                </a:effectLst>
                <a:latin typeface="Papyrus" panose="03070502060502030205" pitchFamily="66" charset="0"/>
              </a:rPr>
              <a:t>“It is our care of the helpless, </a:t>
            </a:r>
          </a:p>
          <a:p>
            <a:pPr marL="0" indent="0" algn="ctr">
              <a:buNone/>
            </a:pPr>
            <a:r>
              <a:rPr lang="en-US" sz="3600" b="1" dirty="0">
                <a:solidFill>
                  <a:srgbClr val="000000"/>
                </a:solidFill>
                <a:effectLst>
                  <a:outerShdw blurRad="38100" dist="38100" dir="2700000" algn="tl">
                    <a:srgbClr val="000000">
                      <a:alpha val="43137"/>
                    </a:srgbClr>
                  </a:outerShdw>
                </a:effectLst>
                <a:latin typeface="Papyrus" panose="03070502060502030205" pitchFamily="66" charset="0"/>
              </a:rPr>
              <a:t>our practice of loving kindness that brands us </a:t>
            </a:r>
          </a:p>
          <a:p>
            <a:pPr marL="0" indent="0" algn="ctr">
              <a:buNone/>
            </a:pPr>
            <a:r>
              <a:rPr lang="en-US" sz="3600" b="1" dirty="0">
                <a:solidFill>
                  <a:srgbClr val="000000"/>
                </a:solidFill>
                <a:effectLst>
                  <a:outerShdw blurRad="38100" dist="38100" dir="2700000" algn="tl">
                    <a:srgbClr val="000000">
                      <a:alpha val="43137"/>
                    </a:srgbClr>
                  </a:outerShdw>
                </a:effectLst>
                <a:latin typeface="Papyrus" panose="03070502060502030205" pitchFamily="66" charset="0"/>
              </a:rPr>
              <a:t>in the eyes of many of our opponents.</a:t>
            </a:r>
          </a:p>
          <a:p>
            <a:pPr marL="0" indent="0" algn="ctr">
              <a:buNone/>
            </a:pPr>
            <a:r>
              <a:rPr lang="en-US" sz="3600" b="1" dirty="0">
                <a:solidFill>
                  <a:srgbClr val="000000"/>
                </a:solidFill>
                <a:effectLst>
                  <a:outerShdw blurRad="38100" dist="38100" dir="2700000" algn="tl">
                    <a:srgbClr val="000000">
                      <a:alpha val="43137"/>
                    </a:srgbClr>
                  </a:outerShdw>
                </a:effectLst>
                <a:latin typeface="Papyrus" panose="03070502060502030205" pitchFamily="66" charset="0"/>
              </a:rPr>
              <a:t> ‘Only look,’ they say, ‘look how they love one another!’” </a:t>
            </a:r>
          </a:p>
          <a:p>
            <a:pPr marL="0" indent="0" algn="r">
              <a:spcBef>
                <a:spcPts val="0"/>
              </a:spcBef>
              <a:buNone/>
            </a:pPr>
            <a:r>
              <a:rPr lang="en-US" sz="3600" b="1" dirty="0">
                <a:solidFill>
                  <a:srgbClr val="000000"/>
                </a:solidFill>
                <a:effectLst>
                  <a:outerShdw blurRad="38100" dist="38100" dir="2700000" algn="tl">
                    <a:srgbClr val="000000">
                      <a:alpha val="43137"/>
                    </a:srgbClr>
                  </a:outerShdw>
                </a:effectLst>
                <a:latin typeface="Papyrus" panose="03070502060502030205" pitchFamily="66" charset="0"/>
              </a:rPr>
              <a:t>Tertullian </a:t>
            </a:r>
          </a:p>
          <a:p>
            <a:endParaRPr lang="en-US"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337E10C0-D87A-A414-6FBB-370B0FB70CDB}"/>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1611274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D5D13-9629-FA6A-DF13-03BA50822BA4}"/>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F460D6D4-F49E-9A5F-5EC4-D18033E93FA7}"/>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The Role of the Church</a:t>
            </a:r>
          </a:p>
        </p:txBody>
      </p:sp>
      <p:sp>
        <p:nvSpPr>
          <p:cNvPr id="229379" name="Rectangle 3">
            <a:extLst>
              <a:ext uri="{FF2B5EF4-FFF2-40B4-BE49-F238E27FC236}">
                <a16:creationId xmlns:a16="http://schemas.microsoft.com/office/drawing/2014/main" id="{C25FC876-CB2B-1FDD-DEEB-4A5B3E3B79BF}"/>
              </a:ext>
            </a:extLst>
          </p:cNvPr>
          <p:cNvSpPr>
            <a:spLocks noGrp="1" noChangeArrowheads="1"/>
          </p:cNvSpPr>
          <p:nvPr>
            <p:ph idx="1"/>
          </p:nvPr>
        </p:nvSpPr>
        <p:spPr>
          <a:xfrm>
            <a:off x="304800" y="1762432"/>
            <a:ext cx="10760242" cy="660047"/>
          </a:xfrm>
        </p:spPr>
        <p:txBody>
          <a:bodyPr/>
          <a:lstStyle/>
          <a:p>
            <a:r>
              <a:rPr lang="en-US" dirty="0">
                <a:effectLst>
                  <a:outerShdw blurRad="38100" dist="38100" dir="2700000" algn="tl">
                    <a:srgbClr val="000000">
                      <a:alpha val="43137"/>
                    </a:srgbClr>
                  </a:outerShdw>
                </a:effectLst>
              </a:rPr>
              <a:t>Historians and Epidemiologists have determined:</a:t>
            </a:r>
          </a:p>
          <a:p>
            <a:pPr lvl="2">
              <a:spcAft>
                <a:spcPts val="600"/>
              </a:spcAft>
            </a:pPr>
            <a:endParaRPr lang="en-US" sz="2800" dirty="0">
              <a:effectLst/>
            </a:endParaRPr>
          </a:p>
        </p:txBody>
      </p:sp>
      <p:sp>
        <p:nvSpPr>
          <p:cNvPr id="5" name="TextBox 4">
            <a:extLst>
              <a:ext uri="{FF2B5EF4-FFF2-40B4-BE49-F238E27FC236}">
                <a16:creationId xmlns:a16="http://schemas.microsoft.com/office/drawing/2014/main" id="{2765B0A8-1CD2-6F3E-5844-906D8A637C17}"/>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9321C700-3FF2-064C-86B0-4BD7E1C67056}"/>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
        <p:nvSpPr>
          <p:cNvPr id="2" name="Rectangle 3">
            <a:extLst>
              <a:ext uri="{FF2B5EF4-FFF2-40B4-BE49-F238E27FC236}">
                <a16:creationId xmlns:a16="http://schemas.microsoft.com/office/drawing/2014/main" id="{2341B25B-1DD5-F9A7-12AD-B4BA2C904510}"/>
              </a:ext>
            </a:extLst>
          </p:cNvPr>
          <p:cNvSpPr txBox="1">
            <a:spLocks noChangeArrowheads="1"/>
          </p:cNvSpPr>
          <p:nvPr/>
        </p:nvSpPr>
        <p:spPr bwMode="auto">
          <a:xfrm>
            <a:off x="304800" y="2376078"/>
            <a:ext cx="519143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lvl="1" defTabSz="914400">
              <a:spcAft>
                <a:spcPts val="600"/>
              </a:spcAft>
            </a:pPr>
            <a:r>
              <a:rPr lang="en-US" kern="0" dirty="0">
                <a:effectLst>
                  <a:outerShdw blurRad="38100" dist="38100" dir="2700000" algn="tl">
                    <a:srgbClr val="000000">
                      <a:alpha val="43137"/>
                    </a:srgbClr>
                  </a:outerShdw>
                </a:effectLst>
                <a:cs typeface="Times New Roman" panose="02020603050405020304" pitchFamily="18" charset="0"/>
              </a:rPr>
              <a:t>Christians actively nursing the sick were likely to have contracted the disease early and to survived it due to care.                     </a:t>
            </a:r>
          </a:p>
          <a:p>
            <a:pPr lvl="1" defTabSz="914400">
              <a:spcAft>
                <a:spcPts val="600"/>
              </a:spcAft>
            </a:pPr>
            <a:r>
              <a:rPr lang="en-US" kern="0" dirty="0">
                <a:effectLst>
                  <a:outerShdw blurRad="38100" dist="38100" dir="2700000" algn="tl">
                    <a:srgbClr val="000000">
                      <a:alpha val="43137"/>
                    </a:srgbClr>
                  </a:outerShdw>
                </a:effectLst>
                <a:cs typeface="Times New Roman" panose="02020603050405020304" pitchFamily="18" charset="0"/>
              </a:rPr>
              <a:t>In this way, a whole force of miracle workers was created to heal the dying.</a:t>
            </a:r>
          </a:p>
          <a:p>
            <a:pPr lvl="2" algn="just" defTabSz="914400">
              <a:spcAft>
                <a:spcPts val="600"/>
              </a:spcAft>
            </a:pPr>
            <a:endParaRPr lang="en-US" sz="2800" kern="0" dirty="0">
              <a:effectLst/>
            </a:endParaRPr>
          </a:p>
          <a:p>
            <a:pPr lvl="2" algn="just" defTabSz="914400">
              <a:spcAft>
                <a:spcPts val="600"/>
              </a:spcAft>
            </a:pPr>
            <a:endParaRPr lang="en-US" sz="2800" kern="0" dirty="0">
              <a:effectLst/>
            </a:endParaRPr>
          </a:p>
        </p:txBody>
      </p:sp>
      <p:pic>
        <p:nvPicPr>
          <p:cNvPr id="4" name="Picture 3">
            <a:extLst>
              <a:ext uri="{FF2B5EF4-FFF2-40B4-BE49-F238E27FC236}">
                <a16:creationId xmlns:a16="http://schemas.microsoft.com/office/drawing/2014/main" id="{5048F360-9B5B-129D-5A73-EF6C61ABD204}"/>
              </a:ext>
            </a:extLst>
          </p:cNvPr>
          <p:cNvPicPr>
            <a:picLocks noChangeAspect="1"/>
          </p:cNvPicPr>
          <p:nvPr/>
        </p:nvPicPr>
        <p:blipFill>
          <a:blip r:embed="rId2"/>
          <a:stretch>
            <a:fillRect/>
          </a:stretch>
        </p:blipFill>
        <p:spPr>
          <a:xfrm>
            <a:off x="5496232" y="2507613"/>
            <a:ext cx="6392167" cy="3581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55872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26956-A786-8E38-4E5D-17B2070F79DB}"/>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E5F0F5DE-382B-4776-86C0-F436FD2979B5}"/>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The Role of the Church</a:t>
            </a:r>
          </a:p>
        </p:txBody>
      </p:sp>
      <p:sp>
        <p:nvSpPr>
          <p:cNvPr id="229379" name="Rectangle 3">
            <a:extLst>
              <a:ext uri="{FF2B5EF4-FFF2-40B4-BE49-F238E27FC236}">
                <a16:creationId xmlns:a16="http://schemas.microsoft.com/office/drawing/2014/main" id="{D28B589A-79AA-A902-F095-9461B85CC75E}"/>
              </a:ext>
            </a:extLst>
          </p:cNvPr>
          <p:cNvSpPr>
            <a:spLocks noGrp="1" noChangeArrowheads="1"/>
          </p:cNvSpPr>
          <p:nvPr>
            <p:ph idx="1"/>
          </p:nvPr>
        </p:nvSpPr>
        <p:spPr>
          <a:xfrm>
            <a:off x="304800" y="1752600"/>
            <a:ext cx="11434916" cy="622342"/>
          </a:xfrm>
        </p:spPr>
        <p:txBody>
          <a:bodyPr/>
          <a:lstStyle/>
          <a:p>
            <a:r>
              <a:rPr lang="en-US" dirty="0">
                <a:effectLst>
                  <a:outerShdw blurRad="38100" dist="38100" dir="2700000" algn="tl">
                    <a:srgbClr val="000000">
                      <a:alpha val="43137"/>
                    </a:srgbClr>
                  </a:outerShdw>
                </a:effectLst>
              </a:rPr>
              <a:t>Epidemiologists have determined</a:t>
            </a:r>
          </a:p>
        </p:txBody>
      </p:sp>
      <p:sp>
        <p:nvSpPr>
          <p:cNvPr id="5" name="TextBox 4">
            <a:extLst>
              <a:ext uri="{FF2B5EF4-FFF2-40B4-BE49-F238E27FC236}">
                <a16:creationId xmlns:a16="http://schemas.microsoft.com/office/drawing/2014/main" id="{647B8E65-FC17-B62F-E91C-4FF4A9EC7B8D}"/>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66FBC970-F2E9-3227-EEE7-B176EAA9CBC7}"/>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3" name="Picture 2" descr="A drawing of a person giving a cup to a group of people&#10;&#10;AI-generated content may be incorrect.">
            <a:extLst>
              <a:ext uri="{FF2B5EF4-FFF2-40B4-BE49-F238E27FC236}">
                <a16:creationId xmlns:a16="http://schemas.microsoft.com/office/drawing/2014/main" id="{B3673F93-7076-DF66-D719-D04F22E47DA6}"/>
              </a:ext>
            </a:extLst>
          </p:cNvPr>
          <p:cNvPicPr>
            <a:picLocks noChangeAspect="1"/>
          </p:cNvPicPr>
          <p:nvPr/>
        </p:nvPicPr>
        <p:blipFill>
          <a:blip r:embed="rId2"/>
          <a:srcRect l="1613" t="730" r="1943" b="-305"/>
          <a:stretch>
            <a:fillRect/>
          </a:stretch>
        </p:blipFill>
        <p:spPr>
          <a:xfrm>
            <a:off x="6477000" y="2374942"/>
            <a:ext cx="4984815" cy="40002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3">
            <a:extLst>
              <a:ext uri="{FF2B5EF4-FFF2-40B4-BE49-F238E27FC236}">
                <a16:creationId xmlns:a16="http://schemas.microsoft.com/office/drawing/2014/main" id="{C5D40CD4-D5DC-024B-F315-23FDC9311716}"/>
              </a:ext>
            </a:extLst>
          </p:cNvPr>
          <p:cNvSpPr txBox="1">
            <a:spLocks noChangeArrowheads="1"/>
          </p:cNvSpPr>
          <p:nvPr/>
        </p:nvSpPr>
        <p:spPr bwMode="auto">
          <a:xfrm>
            <a:off x="205607" y="2323020"/>
            <a:ext cx="6172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lvl="1" defTabSz="914400"/>
            <a:r>
              <a:rPr lang="en-US" kern="0" dirty="0">
                <a:effectLst>
                  <a:outerShdw blurRad="38100" dist="38100" dir="2700000" algn="tl">
                    <a:srgbClr val="000000">
                      <a:alpha val="43137"/>
                    </a:srgbClr>
                  </a:outerShdw>
                </a:effectLst>
              </a:rPr>
              <a:t>Basic health care, such as:</a:t>
            </a:r>
          </a:p>
          <a:p>
            <a:pPr lvl="2" defTabSz="914400"/>
            <a:r>
              <a:rPr lang="en-US" sz="2800" kern="0" dirty="0">
                <a:effectLst>
                  <a:outerShdw blurRad="38100" dist="38100" dir="2700000" algn="tl">
                    <a:srgbClr val="000000">
                      <a:alpha val="43137"/>
                    </a:srgbClr>
                  </a:outerShdw>
                </a:effectLst>
              </a:rPr>
              <a:t>Adequate water</a:t>
            </a:r>
          </a:p>
          <a:p>
            <a:pPr lvl="2" defTabSz="914400"/>
            <a:r>
              <a:rPr lang="en-US" sz="2800" kern="0" dirty="0">
                <a:effectLst>
                  <a:outerShdw blurRad="38100" dist="38100" dir="2700000" algn="tl">
                    <a:srgbClr val="000000">
                      <a:alpha val="43137"/>
                    </a:srgbClr>
                  </a:outerShdw>
                </a:effectLst>
              </a:rPr>
              <a:t>Warmth</a:t>
            </a:r>
          </a:p>
          <a:p>
            <a:pPr lvl="2" defTabSz="914400"/>
            <a:r>
              <a:rPr lang="en-US" sz="2800" kern="0" dirty="0">
                <a:effectLst>
                  <a:outerShdw blurRad="38100" dist="38100" dir="2700000" algn="tl">
                    <a:srgbClr val="000000">
                      <a:alpha val="43137"/>
                    </a:srgbClr>
                  </a:outerShdw>
                </a:effectLst>
              </a:rPr>
              <a:t>Food</a:t>
            </a:r>
          </a:p>
          <a:p>
            <a:pPr lvl="2" defTabSz="914400"/>
            <a:r>
              <a:rPr lang="en-US" sz="2800" kern="0" dirty="0">
                <a:effectLst>
                  <a:outerShdw blurRad="38100" dist="38100" dir="2700000" algn="tl">
                    <a:srgbClr val="000000">
                      <a:alpha val="43137"/>
                    </a:srgbClr>
                  </a:outerShdw>
                </a:effectLst>
              </a:rPr>
              <a:t>Can result in as much as a 30 percent higher survival rate. </a:t>
            </a:r>
          </a:p>
        </p:txBody>
      </p:sp>
    </p:spTree>
    <p:extLst>
      <p:ext uri="{BB962C8B-B14F-4D97-AF65-F5344CB8AC3E}">
        <p14:creationId xmlns:p14="http://schemas.microsoft.com/office/powerpoint/2010/main" val="2368749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44B55-A378-E0F7-181C-9E32ACAD5ABB}"/>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6C90B627-7B3A-76E3-63DC-1944D023EA5A}"/>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The Role of the Church</a:t>
            </a:r>
          </a:p>
        </p:txBody>
      </p:sp>
      <p:sp>
        <p:nvSpPr>
          <p:cNvPr id="229379" name="Rectangle 3">
            <a:extLst>
              <a:ext uri="{FF2B5EF4-FFF2-40B4-BE49-F238E27FC236}">
                <a16:creationId xmlns:a16="http://schemas.microsoft.com/office/drawing/2014/main" id="{83614688-7FF8-EC01-A488-8AAE4C1FA67F}"/>
              </a:ext>
            </a:extLst>
          </p:cNvPr>
          <p:cNvSpPr>
            <a:spLocks noGrp="1" noChangeArrowheads="1"/>
          </p:cNvSpPr>
          <p:nvPr>
            <p:ph idx="1"/>
          </p:nvPr>
        </p:nvSpPr>
        <p:spPr>
          <a:xfrm>
            <a:off x="304800" y="1752600"/>
            <a:ext cx="10760242" cy="4114800"/>
          </a:xfrm>
        </p:spPr>
        <p:txBody>
          <a:bodyPr/>
          <a:lstStyle/>
          <a:p>
            <a:r>
              <a:rPr lang="en-US" dirty="0">
                <a:effectLst>
                  <a:outerShdw blurRad="38100" dist="38100" dir="2700000" algn="tl">
                    <a:srgbClr val="000000">
                      <a:alpha val="43137"/>
                    </a:srgbClr>
                  </a:outerShdw>
                </a:effectLst>
              </a:rPr>
              <a:t>Epidemiologists have determined</a:t>
            </a:r>
          </a:p>
          <a:p>
            <a:pPr lvl="1">
              <a:spcAft>
                <a:spcPts val="600"/>
              </a:spcAft>
            </a:pPr>
            <a:r>
              <a:rPr lang="en-US" sz="3000" dirty="0">
                <a:effectLst>
                  <a:outerShdw blurRad="38100" dist="38100" dir="2700000" algn="tl">
                    <a:srgbClr val="000000">
                      <a:alpha val="43137"/>
                    </a:srgbClr>
                  </a:outerShdw>
                </a:effectLst>
              </a:rPr>
              <a:t>Basic care was enough to increase the ratio of Christians to pagans. </a:t>
            </a:r>
          </a:p>
          <a:p>
            <a:pPr lvl="1">
              <a:spcAft>
                <a:spcPts val="600"/>
              </a:spcAft>
            </a:pPr>
            <a:r>
              <a:rPr lang="en-US" sz="3000" dirty="0">
                <a:effectLst>
                  <a:outerShdw blurRad="38100" dist="38100" dir="2700000" algn="tl">
                    <a:srgbClr val="000000">
                      <a:alpha val="43137"/>
                    </a:srgbClr>
                  </a:outerShdw>
                </a:effectLst>
              </a:rPr>
              <a:t>Pagans who were cared for by Christians also experienced a higher survival rate. </a:t>
            </a:r>
          </a:p>
          <a:p>
            <a:pPr lvl="1">
              <a:spcAft>
                <a:spcPts val="600"/>
              </a:spcAft>
            </a:pPr>
            <a:r>
              <a:rPr lang="en-US" sz="3000" dirty="0">
                <a:effectLst>
                  <a:outerShdw blurRad="38100" dist="38100" dir="2700000" algn="tl">
                    <a:srgbClr val="000000">
                      <a:alpha val="43137"/>
                    </a:srgbClr>
                  </a:outerShdw>
                </a:effectLst>
              </a:rPr>
              <a:t>These survivors then would have loving relationships with Christians in place of the suspicions of the past. </a:t>
            </a:r>
          </a:p>
          <a:p>
            <a:pPr lvl="1"/>
            <a:r>
              <a:rPr lang="en-US" sz="3000" dirty="0">
                <a:effectLst>
                  <a:outerShdw blurRad="38100" dist="38100" dir="2700000" algn="tl">
                    <a:srgbClr val="000000">
                      <a:alpha val="43137"/>
                    </a:srgbClr>
                  </a:outerShdw>
                </a:effectLst>
              </a:rPr>
              <a:t>Conversion rates soared.</a:t>
            </a:r>
          </a:p>
          <a:p>
            <a:pPr marL="457200" lvl="1" indent="0">
              <a:buNone/>
            </a:pPr>
            <a:endParaRPr lang="en-US"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2E53C4F8-EEAC-A02F-E67A-723D58DACC94}"/>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3F6E4750-CDEF-CB3E-44D0-1F4BA78BA80A}"/>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1446839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03F89-CAF5-2F73-012D-41CBCDCFFAB2}"/>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9DAC8996-5C38-8192-2E89-F0D9CD3E847D}"/>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The Role of the Church</a:t>
            </a:r>
          </a:p>
        </p:txBody>
      </p:sp>
      <p:sp>
        <p:nvSpPr>
          <p:cNvPr id="229379" name="Rectangle 3">
            <a:extLst>
              <a:ext uri="{FF2B5EF4-FFF2-40B4-BE49-F238E27FC236}">
                <a16:creationId xmlns:a16="http://schemas.microsoft.com/office/drawing/2014/main" id="{57AFD0D1-CFA7-BEDB-00CD-5BC2309340E5}"/>
              </a:ext>
            </a:extLst>
          </p:cNvPr>
          <p:cNvSpPr>
            <a:spLocks noGrp="1" noChangeArrowheads="1"/>
          </p:cNvSpPr>
          <p:nvPr>
            <p:ph idx="1"/>
          </p:nvPr>
        </p:nvSpPr>
        <p:spPr>
          <a:xfrm>
            <a:off x="304800" y="1752600"/>
            <a:ext cx="5083277" cy="4114800"/>
          </a:xfrm>
        </p:spPr>
        <p:txBody>
          <a:bodyPr/>
          <a:lstStyle/>
          <a:p>
            <a:r>
              <a:rPr lang="en-US" dirty="0">
                <a:effectLst>
                  <a:outerShdw blurRad="38100" dist="38100" dir="2700000" algn="tl">
                    <a:srgbClr val="000000">
                      <a:alpha val="43137"/>
                    </a:srgbClr>
                  </a:outerShdw>
                </a:effectLst>
              </a:rPr>
              <a:t>1918 Influenza</a:t>
            </a:r>
          </a:p>
          <a:p>
            <a:pPr lvl="1">
              <a:spcAft>
                <a:spcPts val="600"/>
              </a:spcAft>
            </a:pPr>
            <a:r>
              <a:rPr lang="en-US" sz="3000" dirty="0">
                <a:effectLst>
                  <a:outerShdw blurRad="38100" dist="38100" dir="2700000" algn="tl">
                    <a:srgbClr val="000000">
                      <a:alpha val="43137"/>
                    </a:srgbClr>
                  </a:outerShdw>
                </a:effectLst>
              </a:rPr>
              <a:t>Due to war efforts, the USA did not keep many written records</a:t>
            </a:r>
          </a:p>
          <a:p>
            <a:pPr lvl="1"/>
            <a:r>
              <a:rPr lang="en-US" sz="3000" dirty="0">
                <a:effectLst>
                  <a:outerShdw blurRad="38100" dist="38100" dir="2700000" algn="tl">
                    <a:srgbClr val="000000">
                      <a:alpha val="43137"/>
                    </a:srgbClr>
                  </a:outerShdw>
                </a:effectLst>
              </a:rPr>
              <a:t>Canada however kept many records from the pandemic and of those who endeavored as volunteers</a:t>
            </a:r>
          </a:p>
          <a:p>
            <a:pPr marL="457200" lvl="1" indent="0">
              <a:buNone/>
            </a:pPr>
            <a:endParaRPr lang="en-US"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30DC83D7-35C7-99AA-956C-F3AE812D900A}"/>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8004BA1B-B09B-A18B-A803-D191AB80CA4B}"/>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6" name="Picture 5">
            <a:extLst>
              <a:ext uri="{FF2B5EF4-FFF2-40B4-BE49-F238E27FC236}">
                <a16:creationId xmlns:a16="http://schemas.microsoft.com/office/drawing/2014/main" id="{781B8F2C-742A-1BE0-3B7A-456D0C3CBC19}"/>
              </a:ext>
            </a:extLst>
          </p:cNvPr>
          <p:cNvPicPr>
            <a:picLocks noChangeAspect="1"/>
          </p:cNvPicPr>
          <p:nvPr/>
        </p:nvPicPr>
        <p:blipFill>
          <a:blip r:embed="rId2"/>
          <a:srcRect l="22874" t="19158" r="34121" b="18486"/>
          <a:stretch>
            <a:fillRect/>
          </a:stretch>
        </p:blipFill>
        <p:spPr>
          <a:xfrm>
            <a:off x="5703529" y="1822655"/>
            <a:ext cx="5567990" cy="3974690"/>
          </a:xfrm>
          <a:prstGeom prst="rect">
            <a:avLst/>
          </a:prstGeom>
        </p:spPr>
      </p:pic>
    </p:spTree>
    <p:extLst>
      <p:ext uri="{BB962C8B-B14F-4D97-AF65-F5344CB8AC3E}">
        <p14:creationId xmlns:p14="http://schemas.microsoft.com/office/powerpoint/2010/main" val="693872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38AE8-0984-3146-5C5D-1C2C68332282}"/>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E454511B-E292-1AE7-EE56-6581D9DDF458}"/>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The Role of the Church</a:t>
            </a:r>
          </a:p>
        </p:txBody>
      </p:sp>
      <p:sp>
        <p:nvSpPr>
          <p:cNvPr id="229379" name="Rectangle 3">
            <a:extLst>
              <a:ext uri="{FF2B5EF4-FFF2-40B4-BE49-F238E27FC236}">
                <a16:creationId xmlns:a16="http://schemas.microsoft.com/office/drawing/2014/main" id="{C826B923-13AA-E1D2-715D-E879A9B79729}"/>
              </a:ext>
            </a:extLst>
          </p:cNvPr>
          <p:cNvSpPr>
            <a:spLocks noGrp="1" noChangeArrowheads="1"/>
          </p:cNvSpPr>
          <p:nvPr>
            <p:ph idx="1"/>
          </p:nvPr>
        </p:nvSpPr>
        <p:spPr>
          <a:xfrm>
            <a:off x="6931741" y="3077497"/>
            <a:ext cx="3952568" cy="2859692"/>
          </a:xfrm>
        </p:spPr>
        <p:txBody>
          <a:bodyPr/>
          <a:lstStyle/>
          <a:p>
            <a:pPr lvl="1">
              <a:spcAft>
                <a:spcPts val="600"/>
              </a:spcAft>
            </a:pPr>
            <a:r>
              <a:rPr lang="en-US" sz="3000" dirty="0">
                <a:effectLst>
                  <a:outerShdw blurRad="38100" dist="38100" dir="2700000" algn="tl">
                    <a:srgbClr val="000000">
                      <a:alpha val="43137"/>
                    </a:srgbClr>
                  </a:outerShdw>
                </a:effectLst>
              </a:rPr>
              <a:t>Many serving overseas in the war effort</a:t>
            </a:r>
          </a:p>
          <a:p>
            <a:pPr lvl="1">
              <a:spcAft>
                <a:spcPts val="600"/>
              </a:spcAft>
            </a:pPr>
            <a:r>
              <a:rPr lang="en-US" sz="3000" dirty="0">
                <a:effectLst>
                  <a:outerShdw blurRad="38100" dist="38100" dir="2700000" algn="tl">
                    <a:srgbClr val="000000">
                      <a:alpha val="43137"/>
                    </a:srgbClr>
                  </a:outerShdw>
                </a:effectLst>
              </a:rPr>
              <a:t>Others fell ill to the influenza</a:t>
            </a:r>
          </a:p>
          <a:p>
            <a:pPr marL="457200" lvl="1" indent="0">
              <a:buNone/>
            </a:pPr>
            <a:endParaRPr lang="en-US"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3D6C49E2-9DC3-33C4-9CC1-9003B83A2E46}"/>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BC89CBE6-B216-BBAB-C2DD-9231CC5672DE}"/>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4" name="Picture 3">
            <a:extLst>
              <a:ext uri="{FF2B5EF4-FFF2-40B4-BE49-F238E27FC236}">
                <a16:creationId xmlns:a16="http://schemas.microsoft.com/office/drawing/2014/main" id="{D4C59A40-ABD3-56C4-81FA-2A9140AD41C4}"/>
              </a:ext>
            </a:extLst>
          </p:cNvPr>
          <p:cNvPicPr>
            <a:picLocks noChangeAspect="1"/>
          </p:cNvPicPr>
          <p:nvPr/>
        </p:nvPicPr>
        <p:blipFill>
          <a:blip r:embed="rId2"/>
          <a:stretch>
            <a:fillRect/>
          </a:stretch>
        </p:blipFill>
        <p:spPr>
          <a:xfrm>
            <a:off x="609600" y="3307071"/>
            <a:ext cx="6400801" cy="28596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3">
            <a:extLst>
              <a:ext uri="{FF2B5EF4-FFF2-40B4-BE49-F238E27FC236}">
                <a16:creationId xmlns:a16="http://schemas.microsoft.com/office/drawing/2014/main" id="{839E3ADD-08E0-0EEA-30F7-9A6F26011547}"/>
              </a:ext>
            </a:extLst>
          </p:cNvPr>
          <p:cNvSpPr txBox="1">
            <a:spLocks noChangeArrowheads="1"/>
          </p:cNvSpPr>
          <p:nvPr/>
        </p:nvSpPr>
        <p:spPr bwMode="auto">
          <a:xfrm>
            <a:off x="521109" y="1771883"/>
            <a:ext cx="10363200" cy="13056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defTabSz="914400"/>
            <a:r>
              <a:rPr lang="en-US" kern="0" dirty="0">
                <a:effectLst>
                  <a:outerShdw blurRad="38100" dist="38100" dir="2700000" algn="tl">
                    <a:srgbClr val="000000">
                      <a:alpha val="43137"/>
                    </a:srgbClr>
                  </a:outerShdw>
                </a:effectLst>
              </a:rPr>
              <a:t>1918 Influenza</a:t>
            </a:r>
          </a:p>
          <a:p>
            <a:pPr lvl="1" defTabSz="914400">
              <a:spcAft>
                <a:spcPts val="600"/>
              </a:spcAft>
            </a:pPr>
            <a:r>
              <a:rPr lang="en-US" sz="3000" kern="0" dirty="0">
                <a:effectLst>
                  <a:outerShdw blurRad="38100" dist="38100" dir="2700000" algn="tl">
                    <a:srgbClr val="000000">
                      <a:alpha val="43137"/>
                    </a:srgbClr>
                  </a:outerShdw>
                </a:effectLst>
              </a:rPr>
              <a:t>Nurse ranks were depleted as the case load increased</a:t>
            </a:r>
          </a:p>
          <a:p>
            <a:pPr marL="457200" lvl="1" indent="0" defTabSz="914400">
              <a:buFont typeface="Wingdings" pitchFamily="2" charset="2"/>
              <a:buNone/>
            </a:pPr>
            <a:endParaRPr lang="en-US"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9040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EC9AD-1055-F6BF-FCE3-266ABC2A90B7}"/>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E5D24754-246D-49DF-12E1-616EE43B4D37}"/>
              </a:ext>
            </a:extLst>
          </p:cNvPr>
          <p:cNvSpPr>
            <a:spLocks noGrp="1" noChangeArrowheads="1"/>
          </p:cNvSpPr>
          <p:nvPr>
            <p:ph type="title"/>
          </p:nvPr>
        </p:nvSpPr>
        <p:spPr/>
        <p:txBody>
          <a:bodyPr/>
          <a:lstStyle/>
          <a:p>
            <a:r>
              <a:rPr lang="en-US" sz="4000">
                <a:effectLst>
                  <a:outerShdw blurRad="38100" dist="38100" dir="2700000" algn="tl">
                    <a:srgbClr val="000000">
                      <a:alpha val="43137"/>
                    </a:srgbClr>
                  </a:outerShdw>
                </a:effectLst>
              </a:rPr>
              <a:t>The Role of the Church</a:t>
            </a:r>
            <a:endParaRPr lang="en-US" sz="4000" dirty="0">
              <a:effectLst>
                <a:outerShdw blurRad="38100" dist="38100" dir="2700000" algn="tl">
                  <a:srgbClr val="000000">
                    <a:alpha val="43137"/>
                  </a:srgbClr>
                </a:outerShdw>
              </a:effectLst>
            </a:endParaRPr>
          </a:p>
        </p:txBody>
      </p:sp>
      <p:sp>
        <p:nvSpPr>
          <p:cNvPr id="229379" name="Rectangle 3">
            <a:extLst>
              <a:ext uri="{FF2B5EF4-FFF2-40B4-BE49-F238E27FC236}">
                <a16:creationId xmlns:a16="http://schemas.microsoft.com/office/drawing/2014/main" id="{8433D836-5D72-E03F-A957-3F9641A51DED}"/>
              </a:ext>
            </a:extLst>
          </p:cNvPr>
          <p:cNvSpPr>
            <a:spLocks noGrp="1" noChangeArrowheads="1"/>
          </p:cNvSpPr>
          <p:nvPr>
            <p:ph idx="1"/>
          </p:nvPr>
        </p:nvSpPr>
        <p:spPr>
          <a:xfrm>
            <a:off x="304800" y="1752600"/>
            <a:ext cx="5996609" cy="4114800"/>
          </a:xfrm>
        </p:spPr>
        <p:txBody>
          <a:bodyPr/>
          <a:lstStyle/>
          <a:p>
            <a:r>
              <a:rPr lang="en-US" dirty="0">
                <a:effectLst>
                  <a:outerShdw blurRad="38100" dist="38100" dir="2700000" algn="tl">
                    <a:srgbClr val="000000">
                      <a:alpha val="43137"/>
                    </a:srgbClr>
                  </a:outerShdw>
                </a:effectLst>
              </a:rPr>
              <a:t>1918 Influenza</a:t>
            </a:r>
          </a:p>
          <a:p>
            <a:pPr lvl="1">
              <a:spcAft>
                <a:spcPts val="600"/>
              </a:spcAft>
            </a:pPr>
            <a:r>
              <a:rPr lang="en-US" sz="3000" dirty="0">
                <a:effectLst>
                  <a:outerShdw blurRad="38100" dist="38100" dir="2700000" algn="tl">
                    <a:srgbClr val="000000">
                      <a:alpha val="43137"/>
                    </a:srgbClr>
                  </a:outerShdw>
                </a:effectLst>
              </a:rPr>
              <a:t>Hospitals were inundated</a:t>
            </a:r>
          </a:p>
          <a:p>
            <a:pPr lvl="1">
              <a:spcAft>
                <a:spcPts val="600"/>
              </a:spcAft>
            </a:pPr>
            <a:r>
              <a:rPr lang="en-US" sz="3000" dirty="0">
                <a:effectLst>
                  <a:outerShdw blurRad="38100" dist="38100" dir="2700000" algn="tl">
                    <a:srgbClr val="000000">
                      <a:alpha val="43137"/>
                    </a:srgbClr>
                  </a:outerShdw>
                </a:effectLst>
              </a:rPr>
              <a:t>People were turned away</a:t>
            </a:r>
          </a:p>
          <a:p>
            <a:pPr lvl="1">
              <a:spcAft>
                <a:spcPts val="600"/>
              </a:spcAft>
            </a:pPr>
            <a:r>
              <a:rPr lang="en-US" sz="3000" dirty="0">
                <a:effectLst>
                  <a:outerShdw blurRad="38100" dist="38100" dir="2700000" algn="tl">
                    <a:srgbClr val="000000">
                      <a:alpha val="43137"/>
                    </a:srgbClr>
                  </a:outerShdw>
                </a:effectLst>
              </a:rPr>
              <a:t>Staff hours were lengthened</a:t>
            </a:r>
          </a:p>
          <a:p>
            <a:pPr lvl="1">
              <a:spcAft>
                <a:spcPts val="600"/>
              </a:spcAft>
            </a:pPr>
            <a:r>
              <a:rPr lang="en-US" sz="3000" dirty="0">
                <a:effectLst>
                  <a:outerShdw blurRad="38100" dist="38100" dir="2700000" algn="tl">
                    <a:srgbClr val="000000">
                      <a:alpha val="43137"/>
                    </a:srgbClr>
                  </a:outerShdw>
                </a:effectLst>
              </a:rPr>
              <a:t>The ill were discharged</a:t>
            </a:r>
          </a:p>
          <a:p>
            <a:pPr marL="457200" lvl="1" indent="0">
              <a:buNone/>
            </a:pPr>
            <a:endParaRPr lang="en-US"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03A43F6A-D7BD-FD60-35B1-7C2C113DF180}"/>
              </a:ext>
            </a:extLst>
          </p:cNvPr>
          <p:cNvSpPr txBox="1"/>
          <p:nvPr/>
        </p:nvSpPr>
        <p:spPr>
          <a:xfrm>
            <a:off x="1587691" y="134246"/>
            <a:ext cx="8992847" cy="461665"/>
          </a:xfrm>
          <a:prstGeom prst="rect">
            <a:avLst/>
          </a:prstGeom>
          <a:noFill/>
        </p:spPr>
        <p:txBody>
          <a:bodyPr wrap="square" rtlCol="0">
            <a:spAutoFit/>
          </a:bodyPr>
          <a:lstStyle/>
          <a:p>
            <a:pPr algn="ctr"/>
            <a:r>
              <a:rPr lang="en-US" sz="240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endPar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endParaRPr>
          </a:p>
        </p:txBody>
      </p:sp>
      <p:sp>
        <p:nvSpPr>
          <p:cNvPr id="8" name="TextBox 7">
            <a:extLst>
              <a:ext uri="{FF2B5EF4-FFF2-40B4-BE49-F238E27FC236}">
                <a16:creationId xmlns:a16="http://schemas.microsoft.com/office/drawing/2014/main" id="{0C5950E7-67B3-9E25-31E2-B19F292E2428}"/>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endPar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3" name="irc_mi" descr="Related image">
            <a:extLst>
              <a:ext uri="{FF2B5EF4-FFF2-40B4-BE49-F238E27FC236}">
                <a16:creationId xmlns:a16="http://schemas.microsoft.com/office/drawing/2014/main" id="{E77E4D9C-C125-903C-E0ED-1417F0D901E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0764" y="1760952"/>
            <a:ext cx="4744278" cy="37603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67518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11B46-50CB-817D-B1A2-50EFE6304EBC}"/>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D617B288-E0DA-5A6D-E73A-0985EC2E8AC3}"/>
              </a:ext>
            </a:extLst>
          </p:cNvPr>
          <p:cNvSpPr>
            <a:spLocks noGrp="1" noChangeArrowheads="1"/>
          </p:cNvSpPr>
          <p:nvPr>
            <p:ph type="title"/>
          </p:nvPr>
        </p:nvSpPr>
        <p:spPr/>
        <p:txBody>
          <a:bodyPr/>
          <a:lstStyle/>
          <a:p>
            <a:r>
              <a:rPr lang="en-US" sz="4000">
                <a:effectLst>
                  <a:outerShdw blurRad="38100" dist="38100" dir="2700000" algn="tl">
                    <a:srgbClr val="000000">
                      <a:alpha val="43137"/>
                    </a:srgbClr>
                  </a:outerShdw>
                </a:effectLst>
              </a:rPr>
              <a:t>The Role of the Church</a:t>
            </a:r>
            <a:endParaRPr lang="en-US" sz="4000" dirty="0">
              <a:effectLst>
                <a:outerShdw blurRad="38100" dist="38100" dir="2700000" algn="tl">
                  <a:srgbClr val="000000">
                    <a:alpha val="43137"/>
                  </a:srgbClr>
                </a:outerShdw>
              </a:effectLst>
            </a:endParaRPr>
          </a:p>
        </p:txBody>
      </p:sp>
      <p:sp>
        <p:nvSpPr>
          <p:cNvPr id="229379" name="Rectangle 3">
            <a:extLst>
              <a:ext uri="{FF2B5EF4-FFF2-40B4-BE49-F238E27FC236}">
                <a16:creationId xmlns:a16="http://schemas.microsoft.com/office/drawing/2014/main" id="{A54FAE37-EDF8-C3A3-1BD7-0F3E1787F37D}"/>
              </a:ext>
            </a:extLst>
          </p:cNvPr>
          <p:cNvSpPr>
            <a:spLocks noGrp="1" noChangeArrowheads="1"/>
          </p:cNvSpPr>
          <p:nvPr>
            <p:ph idx="1"/>
          </p:nvPr>
        </p:nvSpPr>
        <p:spPr>
          <a:xfrm>
            <a:off x="304800" y="1752600"/>
            <a:ext cx="5996609" cy="4114800"/>
          </a:xfrm>
        </p:spPr>
        <p:txBody>
          <a:bodyPr/>
          <a:lstStyle/>
          <a:p>
            <a:r>
              <a:rPr lang="en-US" dirty="0">
                <a:effectLst>
                  <a:outerShdw blurRad="38100" dist="38100" dir="2700000" algn="tl">
                    <a:srgbClr val="000000">
                      <a:alpha val="43137"/>
                    </a:srgbClr>
                  </a:outerShdw>
                </a:effectLst>
              </a:rPr>
              <a:t>1918 Influenza</a:t>
            </a:r>
          </a:p>
          <a:p>
            <a:pPr lvl="1">
              <a:spcAft>
                <a:spcPts val="600"/>
              </a:spcAft>
            </a:pPr>
            <a:r>
              <a:rPr lang="en-US" sz="3000" dirty="0">
                <a:effectLst>
                  <a:outerShdw blurRad="38100" dist="38100" dir="2700000" algn="tl">
                    <a:srgbClr val="000000">
                      <a:alpha val="43137"/>
                    </a:srgbClr>
                  </a:outerShdw>
                </a:effectLst>
              </a:rPr>
              <a:t>Healthcare workers were overwhelmed</a:t>
            </a:r>
          </a:p>
          <a:p>
            <a:pPr lvl="1">
              <a:spcAft>
                <a:spcPts val="600"/>
              </a:spcAft>
            </a:pPr>
            <a:r>
              <a:rPr lang="en-US" sz="3000" dirty="0">
                <a:effectLst>
                  <a:outerShdw blurRad="38100" dist="38100" dir="2700000" algn="tl">
                    <a:srgbClr val="000000">
                      <a:alpha val="43137"/>
                    </a:srgbClr>
                  </a:outerShdw>
                </a:effectLst>
              </a:rPr>
              <a:t>Providers became ill themselves</a:t>
            </a:r>
          </a:p>
          <a:p>
            <a:pPr lvl="1">
              <a:spcAft>
                <a:spcPts val="600"/>
              </a:spcAft>
            </a:pPr>
            <a:r>
              <a:rPr lang="en-US" sz="3000" dirty="0">
                <a:effectLst>
                  <a:outerShdw blurRad="38100" dist="38100" dir="2700000" algn="tl">
                    <a:srgbClr val="000000">
                      <a:alpha val="43137"/>
                    </a:srgbClr>
                  </a:outerShdw>
                </a:effectLst>
              </a:rPr>
              <a:t>Many stayed home in fear</a:t>
            </a:r>
          </a:p>
          <a:p>
            <a:pPr marL="457200" lvl="1" indent="0">
              <a:buNone/>
            </a:pPr>
            <a:endParaRPr lang="en-US"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1D119CA5-1A08-1935-9620-0C37761DA064}"/>
              </a:ext>
            </a:extLst>
          </p:cNvPr>
          <p:cNvSpPr txBox="1"/>
          <p:nvPr/>
        </p:nvSpPr>
        <p:spPr>
          <a:xfrm>
            <a:off x="1587691" y="134246"/>
            <a:ext cx="8992847" cy="461665"/>
          </a:xfrm>
          <a:prstGeom prst="rect">
            <a:avLst/>
          </a:prstGeom>
          <a:noFill/>
        </p:spPr>
        <p:txBody>
          <a:bodyPr wrap="square" rtlCol="0">
            <a:spAutoFit/>
          </a:bodyPr>
          <a:lstStyle/>
          <a:p>
            <a:pPr algn="ctr"/>
            <a:r>
              <a:rPr lang="en-US" sz="240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endPar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endParaRPr>
          </a:p>
        </p:txBody>
      </p:sp>
      <p:sp>
        <p:nvSpPr>
          <p:cNvPr id="8" name="TextBox 7">
            <a:extLst>
              <a:ext uri="{FF2B5EF4-FFF2-40B4-BE49-F238E27FC236}">
                <a16:creationId xmlns:a16="http://schemas.microsoft.com/office/drawing/2014/main" id="{62AAD07F-BB60-FF85-C012-CD628C72497A}"/>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endPar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2" name="irc_mi" descr="Related image">
            <a:extLst>
              <a:ext uri="{FF2B5EF4-FFF2-40B4-BE49-F238E27FC236}">
                <a16:creationId xmlns:a16="http://schemas.microsoft.com/office/drawing/2014/main" id="{45F9BAEA-95B4-7310-E7CB-ED80B58FEFD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1752600"/>
            <a:ext cx="5635225"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17689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38D7F-B9F4-F855-D981-D5EAA1FCAC8D}"/>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C6E0DDBD-75D4-8281-3619-E5F8EAB4DD7B}"/>
              </a:ext>
            </a:extLst>
          </p:cNvPr>
          <p:cNvSpPr>
            <a:spLocks noGrp="1" noChangeArrowheads="1"/>
          </p:cNvSpPr>
          <p:nvPr>
            <p:ph type="title"/>
          </p:nvPr>
        </p:nvSpPr>
        <p:spPr/>
        <p:txBody>
          <a:bodyPr/>
          <a:lstStyle/>
          <a:p>
            <a:r>
              <a:rPr lang="en-US" sz="4000">
                <a:effectLst>
                  <a:outerShdw blurRad="38100" dist="38100" dir="2700000" algn="tl">
                    <a:srgbClr val="000000">
                      <a:alpha val="43137"/>
                    </a:srgbClr>
                  </a:outerShdw>
                </a:effectLst>
              </a:rPr>
              <a:t>The Role of the Church</a:t>
            </a:r>
            <a:endParaRPr lang="en-US" sz="4000" dirty="0">
              <a:effectLst>
                <a:outerShdw blurRad="38100" dist="38100" dir="2700000" algn="tl">
                  <a:srgbClr val="000000">
                    <a:alpha val="43137"/>
                  </a:srgbClr>
                </a:outerShdw>
              </a:effectLst>
            </a:endParaRPr>
          </a:p>
        </p:txBody>
      </p:sp>
      <p:sp>
        <p:nvSpPr>
          <p:cNvPr id="229379" name="Rectangle 3">
            <a:extLst>
              <a:ext uri="{FF2B5EF4-FFF2-40B4-BE49-F238E27FC236}">
                <a16:creationId xmlns:a16="http://schemas.microsoft.com/office/drawing/2014/main" id="{793803A4-38F4-A7F1-648B-4A39519B18D9}"/>
              </a:ext>
            </a:extLst>
          </p:cNvPr>
          <p:cNvSpPr>
            <a:spLocks noGrp="1" noChangeArrowheads="1"/>
          </p:cNvSpPr>
          <p:nvPr>
            <p:ph idx="1"/>
          </p:nvPr>
        </p:nvSpPr>
        <p:spPr>
          <a:xfrm>
            <a:off x="304800" y="1752600"/>
            <a:ext cx="6172200" cy="4114800"/>
          </a:xfrm>
        </p:spPr>
        <p:txBody>
          <a:bodyPr/>
          <a:lstStyle/>
          <a:p>
            <a:r>
              <a:rPr lang="en-US" dirty="0">
                <a:effectLst>
                  <a:outerShdw blurRad="38100" dist="38100" dir="2700000" algn="tl">
                    <a:srgbClr val="000000">
                      <a:alpha val="43137"/>
                    </a:srgbClr>
                  </a:outerShdw>
                </a:effectLst>
              </a:rPr>
              <a:t>1918 Influenza</a:t>
            </a:r>
          </a:p>
          <a:p>
            <a:pPr lvl="1">
              <a:spcAft>
                <a:spcPts val="600"/>
              </a:spcAft>
            </a:pPr>
            <a:r>
              <a:rPr lang="en-US" dirty="0">
                <a:effectLst>
                  <a:outerShdw blurRad="38100" dist="38100" dir="2700000" algn="tl">
                    <a:srgbClr val="000000">
                      <a:alpha val="43137"/>
                    </a:srgbClr>
                  </a:outerShdw>
                </a:effectLst>
              </a:rPr>
              <a:t>Stressed doctors did not register cases</a:t>
            </a:r>
          </a:p>
          <a:p>
            <a:pPr lvl="1">
              <a:spcAft>
                <a:spcPts val="600"/>
              </a:spcAft>
            </a:pPr>
            <a:r>
              <a:rPr lang="en-US" dirty="0">
                <a:effectLst>
                  <a:outerShdw blurRad="38100" dist="38100" dir="2700000" algn="tl">
                    <a:srgbClr val="000000">
                      <a:alpha val="43137"/>
                    </a:srgbClr>
                  </a:outerShdw>
                </a:effectLst>
              </a:rPr>
              <a:t>Paperwork was not maintained</a:t>
            </a:r>
          </a:p>
          <a:p>
            <a:pPr lvl="1">
              <a:spcAft>
                <a:spcPts val="600"/>
              </a:spcAft>
            </a:pPr>
            <a:r>
              <a:rPr lang="en-US" dirty="0">
                <a:effectLst>
                  <a:outerShdw blurRad="38100" dist="38100" dir="2700000" algn="tl">
                    <a:srgbClr val="000000">
                      <a:alpha val="43137"/>
                    </a:srgbClr>
                  </a:outerShdw>
                </a:effectLst>
              </a:rPr>
              <a:t>There was a shortage of basic supplies</a:t>
            </a:r>
          </a:p>
          <a:p>
            <a:pPr lvl="1">
              <a:spcAft>
                <a:spcPts val="600"/>
              </a:spcAft>
            </a:pPr>
            <a:r>
              <a:rPr lang="en-US" dirty="0">
                <a:effectLst>
                  <a:outerShdw blurRad="38100" dist="38100" dir="2700000" algn="tl">
                    <a:srgbClr val="000000">
                      <a:alpha val="43137"/>
                    </a:srgbClr>
                  </a:outerShdw>
                </a:effectLst>
              </a:rPr>
              <a:t>Hallways, churches, and gymnasiums became makeshift accommodations</a:t>
            </a:r>
          </a:p>
          <a:p>
            <a:pPr marL="457200" lvl="1" indent="0">
              <a:buNone/>
            </a:pPr>
            <a:endParaRPr lang="en-US"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F68907F3-A187-EA1E-E132-A34184987496}"/>
              </a:ext>
            </a:extLst>
          </p:cNvPr>
          <p:cNvSpPr txBox="1"/>
          <p:nvPr/>
        </p:nvSpPr>
        <p:spPr>
          <a:xfrm>
            <a:off x="1587691" y="134246"/>
            <a:ext cx="8992847" cy="461665"/>
          </a:xfrm>
          <a:prstGeom prst="rect">
            <a:avLst/>
          </a:prstGeom>
          <a:noFill/>
        </p:spPr>
        <p:txBody>
          <a:bodyPr wrap="square" rtlCol="0">
            <a:spAutoFit/>
          </a:bodyPr>
          <a:lstStyle/>
          <a:p>
            <a:pPr algn="ctr"/>
            <a:r>
              <a:rPr lang="en-US" sz="240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endPar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endParaRPr>
          </a:p>
        </p:txBody>
      </p:sp>
      <p:sp>
        <p:nvSpPr>
          <p:cNvPr id="8" name="TextBox 7">
            <a:extLst>
              <a:ext uri="{FF2B5EF4-FFF2-40B4-BE49-F238E27FC236}">
                <a16:creationId xmlns:a16="http://schemas.microsoft.com/office/drawing/2014/main" id="{138EAFBF-271A-8109-7DB4-1B07F2B9B775}"/>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endPar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2FBE3199-6248-8855-37B0-CD46F13F8720}"/>
              </a:ext>
            </a:extLst>
          </p:cNvPr>
          <p:cNvPicPr>
            <a:picLocks noChangeAspect="1"/>
          </p:cNvPicPr>
          <p:nvPr/>
        </p:nvPicPr>
        <p:blipFill>
          <a:blip r:embed="rId2"/>
          <a:srcRect l="1135" t="18574" r="1"/>
          <a:stretch>
            <a:fillRect/>
          </a:stretch>
        </p:blipFill>
        <p:spPr>
          <a:xfrm>
            <a:off x="6477000" y="2366646"/>
            <a:ext cx="5408166" cy="35007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64287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F8D28-FE96-670A-9AD3-27818CE9AD73}"/>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ED5782DA-6F09-F547-B212-E067C8DBA118}"/>
              </a:ext>
            </a:extLst>
          </p:cNvPr>
          <p:cNvSpPr>
            <a:spLocks noGrp="1" noChangeArrowheads="1"/>
          </p:cNvSpPr>
          <p:nvPr>
            <p:ph type="title"/>
          </p:nvPr>
        </p:nvSpPr>
        <p:spPr/>
        <p:txBody>
          <a:bodyPr/>
          <a:lstStyle/>
          <a:p>
            <a:r>
              <a:rPr lang="en-US" sz="4000">
                <a:effectLst>
                  <a:outerShdw blurRad="38100" dist="38100" dir="2700000" algn="tl">
                    <a:srgbClr val="000000">
                      <a:alpha val="43137"/>
                    </a:srgbClr>
                  </a:outerShdw>
                </a:effectLst>
              </a:rPr>
              <a:t>The Role of the Church</a:t>
            </a:r>
            <a:endParaRPr lang="en-US" sz="4000" dirty="0">
              <a:effectLst>
                <a:outerShdw blurRad="38100" dist="38100" dir="2700000" algn="tl">
                  <a:srgbClr val="000000">
                    <a:alpha val="43137"/>
                  </a:srgbClr>
                </a:outerShdw>
              </a:effectLst>
            </a:endParaRPr>
          </a:p>
        </p:txBody>
      </p:sp>
      <p:sp>
        <p:nvSpPr>
          <p:cNvPr id="229379" name="Rectangle 3">
            <a:extLst>
              <a:ext uri="{FF2B5EF4-FFF2-40B4-BE49-F238E27FC236}">
                <a16:creationId xmlns:a16="http://schemas.microsoft.com/office/drawing/2014/main" id="{9CCF25DD-D7CA-47CE-C339-3372961BEDF8}"/>
              </a:ext>
            </a:extLst>
          </p:cNvPr>
          <p:cNvSpPr>
            <a:spLocks noGrp="1" noChangeArrowheads="1"/>
          </p:cNvSpPr>
          <p:nvPr>
            <p:ph idx="1"/>
          </p:nvPr>
        </p:nvSpPr>
        <p:spPr>
          <a:xfrm>
            <a:off x="304800" y="1752600"/>
            <a:ext cx="7157884" cy="4114800"/>
          </a:xfrm>
        </p:spPr>
        <p:txBody>
          <a:bodyPr/>
          <a:lstStyle/>
          <a:p>
            <a:r>
              <a:rPr lang="en-US" dirty="0">
                <a:effectLst>
                  <a:outerShdw blurRad="38100" dist="38100" dir="2700000" algn="tl">
                    <a:srgbClr val="000000">
                      <a:alpha val="43137"/>
                    </a:srgbClr>
                  </a:outerShdw>
                </a:effectLst>
              </a:rPr>
              <a:t>1918 Influenza</a:t>
            </a:r>
          </a:p>
          <a:p>
            <a:pPr lvl="1">
              <a:spcAft>
                <a:spcPts val="600"/>
              </a:spcAft>
            </a:pPr>
            <a:r>
              <a:rPr lang="en-US" sz="3000" dirty="0">
                <a:effectLst>
                  <a:outerShdw blurRad="38100" dist="38100" dir="2700000" algn="tl">
                    <a:srgbClr val="000000">
                      <a:alpha val="43137"/>
                    </a:srgbClr>
                  </a:outerShdw>
                </a:effectLst>
              </a:rPr>
              <a:t>Entire families were wiped out </a:t>
            </a:r>
          </a:p>
          <a:p>
            <a:pPr marL="457200" lvl="1" indent="0">
              <a:buNone/>
            </a:pPr>
            <a:endParaRPr lang="en-US"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8243A005-48CF-251E-A4F4-2C3E5B789F16}"/>
              </a:ext>
            </a:extLst>
          </p:cNvPr>
          <p:cNvSpPr txBox="1"/>
          <p:nvPr/>
        </p:nvSpPr>
        <p:spPr>
          <a:xfrm>
            <a:off x="1587691" y="134246"/>
            <a:ext cx="8992847" cy="461665"/>
          </a:xfrm>
          <a:prstGeom prst="rect">
            <a:avLst/>
          </a:prstGeom>
          <a:noFill/>
        </p:spPr>
        <p:txBody>
          <a:bodyPr wrap="square" rtlCol="0">
            <a:spAutoFit/>
          </a:bodyPr>
          <a:lstStyle/>
          <a:p>
            <a:pPr algn="ctr"/>
            <a:r>
              <a:rPr lang="en-US" sz="240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endPar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endParaRPr>
          </a:p>
        </p:txBody>
      </p:sp>
      <p:sp>
        <p:nvSpPr>
          <p:cNvPr id="8" name="TextBox 7">
            <a:extLst>
              <a:ext uri="{FF2B5EF4-FFF2-40B4-BE49-F238E27FC236}">
                <a16:creationId xmlns:a16="http://schemas.microsoft.com/office/drawing/2014/main" id="{8B13FF19-5F24-7EA8-7E89-584545AB7182}"/>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endPar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2" name="Picture 1" descr="Related image">
            <a:extLst>
              <a:ext uri="{FF2B5EF4-FFF2-40B4-BE49-F238E27FC236}">
                <a16:creationId xmlns:a16="http://schemas.microsoft.com/office/drawing/2014/main" id="{F5CE8DEF-F069-4529-A9A8-96288F09457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691690" y="3086408"/>
            <a:ext cx="4474324" cy="3540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37521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29B16-AF08-DA7F-BFCA-ACFA1AEEC112}"/>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BA27415B-991F-9422-2E64-CF5AACDF3EC6}"/>
              </a:ext>
            </a:extLst>
          </p:cNvPr>
          <p:cNvSpPr>
            <a:spLocks noGrp="1" noChangeArrowheads="1"/>
          </p:cNvSpPr>
          <p:nvPr>
            <p:ph type="title"/>
          </p:nvPr>
        </p:nvSpPr>
        <p:spPr/>
        <p:txBody>
          <a:bodyPr/>
          <a:lstStyle/>
          <a:p>
            <a:r>
              <a:rPr lang="en-US" sz="4000">
                <a:effectLst>
                  <a:outerShdw blurRad="38100" dist="38100" dir="2700000" algn="tl">
                    <a:srgbClr val="000000">
                      <a:alpha val="43137"/>
                    </a:srgbClr>
                  </a:outerShdw>
                </a:effectLst>
              </a:rPr>
              <a:t>The Role of the Church</a:t>
            </a:r>
            <a:endParaRPr lang="en-US" sz="4000" dirty="0">
              <a:effectLst>
                <a:outerShdw blurRad="38100" dist="38100" dir="2700000" algn="tl">
                  <a:srgbClr val="000000">
                    <a:alpha val="43137"/>
                  </a:srgbClr>
                </a:outerShdw>
              </a:effectLst>
            </a:endParaRPr>
          </a:p>
        </p:txBody>
      </p:sp>
      <p:sp>
        <p:nvSpPr>
          <p:cNvPr id="229379" name="Rectangle 3">
            <a:extLst>
              <a:ext uri="{FF2B5EF4-FFF2-40B4-BE49-F238E27FC236}">
                <a16:creationId xmlns:a16="http://schemas.microsoft.com/office/drawing/2014/main" id="{58856092-8F87-4683-DC48-7A82FBE26567}"/>
              </a:ext>
            </a:extLst>
          </p:cNvPr>
          <p:cNvSpPr>
            <a:spLocks noGrp="1" noChangeArrowheads="1"/>
          </p:cNvSpPr>
          <p:nvPr>
            <p:ph idx="1"/>
          </p:nvPr>
        </p:nvSpPr>
        <p:spPr>
          <a:xfrm>
            <a:off x="5486400" y="1811593"/>
            <a:ext cx="5968181" cy="4114800"/>
          </a:xfrm>
        </p:spPr>
        <p:txBody>
          <a:bodyPr/>
          <a:lstStyle/>
          <a:p>
            <a:r>
              <a:rPr lang="en-US" dirty="0">
                <a:effectLst>
                  <a:outerShdw blurRad="38100" dist="38100" dir="2700000" algn="tl">
                    <a:srgbClr val="000000">
                      <a:alpha val="43137"/>
                    </a:srgbClr>
                  </a:outerShdw>
                </a:effectLst>
              </a:rPr>
              <a:t>1918 Influenza</a:t>
            </a:r>
          </a:p>
          <a:p>
            <a:pPr lvl="1">
              <a:spcAft>
                <a:spcPts val="600"/>
              </a:spcAft>
            </a:pPr>
            <a:r>
              <a:rPr lang="en-US" sz="3000" dirty="0">
                <a:effectLst>
                  <a:outerShdw blurRad="38100" dist="38100" dir="2700000" algn="tl">
                    <a:srgbClr val="000000">
                      <a:alpha val="43137"/>
                    </a:srgbClr>
                  </a:outerShdw>
                </a:effectLst>
              </a:rPr>
              <a:t>Many people died for want of basic care</a:t>
            </a:r>
          </a:p>
          <a:p>
            <a:pPr lvl="1">
              <a:spcAft>
                <a:spcPts val="600"/>
              </a:spcAft>
            </a:pPr>
            <a:r>
              <a:rPr lang="en-US" sz="3000" dirty="0">
                <a:effectLst>
                  <a:outerShdw blurRad="38100" dist="38100" dir="2700000" algn="tl">
                    <a:srgbClr val="000000">
                      <a:alpha val="43137"/>
                    </a:srgbClr>
                  </a:outerShdw>
                </a:effectLst>
              </a:rPr>
              <a:t>Advertisements and announcements were put in the paper calling for help</a:t>
            </a:r>
          </a:p>
          <a:p>
            <a:pPr marL="457200" lvl="1" indent="0">
              <a:buNone/>
            </a:pPr>
            <a:endParaRPr lang="en-US"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D5AA45E4-1985-5E4D-7634-DEB15AD5A35F}"/>
              </a:ext>
            </a:extLst>
          </p:cNvPr>
          <p:cNvSpPr txBox="1"/>
          <p:nvPr/>
        </p:nvSpPr>
        <p:spPr>
          <a:xfrm>
            <a:off x="1587691" y="134246"/>
            <a:ext cx="8992847" cy="461665"/>
          </a:xfrm>
          <a:prstGeom prst="rect">
            <a:avLst/>
          </a:prstGeom>
          <a:noFill/>
        </p:spPr>
        <p:txBody>
          <a:bodyPr wrap="square" rtlCol="0">
            <a:spAutoFit/>
          </a:bodyPr>
          <a:lstStyle/>
          <a:p>
            <a:pPr algn="ctr"/>
            <a:r>
              <a:rPr lang="en-US" sz="240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endPar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endParaRPr>
          </a:p>
        </p:txBody>
      </p:sp>
      <p:sp>
        <p:nvSpPr>
          <p:cNvPr id="8" name="TextBox 7">
            <a:extLst>
              <a:ext uri="{FF2B5EF4-FFF2-40B4-BE49-F238E27FC236}">
                <a16:creationId xmlns:a16="http://schemas.microsoft.com/office/drawing/2014/main" id="{7A19A61B-E628-6D3A-BAB0-07EB687446B4}"/>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endPar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3" name="irc_mi" descr="Image result for 1918 influenza">
            <a:extLst>
              <a:ext uri="{FF2B5EF4-FFF2-40B4-BE49-F238E27FC236}">
                <a16:creationId xmlns:a16="http://schemas.microsoft.com/office/drawing/2014/main" id="{20B0C69F-1777-76AB-0FAC-B1F7D274A2B1}"/>
              </a:ext>
            </a:extLst>
          </p:cNvPr>
          <p:cNvPicPr/>
          <p:nvPr/>
        </p:nvPicPr>
        <p:blipFill rotWithShape="1">
          <a:blip r:embed="rId2" cstate="print">
            <a:extLst>
              <a:ext uri="{28A0092B-C50C-407E-A947-70E740481C1C}">
                <a14:useLocalDpi xmlns:a14="http://schemas.microsoft.com/office/drawing/2010/main" val="0"/>
              </a:ext>
            </a:extLst>
          </a:blip>
          <a:srcRect l="15755" t="8475" r="12472" b="5084"/>
          <a:stretch/>
        </p:blipFill>
        <p:spPr bwMode="auto">
          <a:xfrm>
            <a:off x="393292" y="1923154"/>
            <a:ext cx="4588042" cy="44731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23931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CBF0B-89B9-C560-63D6-E78E56540F14}"/>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AF953AA9-B6B0-D26A-A3D0-1A408B2D31FA}"/>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The Role of the Church</a:t>
            </a:r>
          </a:p>
        </p:txBody>
      </p:sp>
      <p:sp>
        <p:nvSpPr>
          <p:cNvPr id="229379" name="Rectangle 3">
            <a:extLst>
              <a:ext uri="{FF2B5EF4-FFF2-40B4-BE49-F238E27FC236}">
                <a16:creationId xmlns:a16="http://schemas.microsoft.com/office/drawing/2014/main" id="{3FC903E0-74EC-F98B-F2EE-B4964D1DB8A5}"/>
              </a:ext>
            </a:extLst>
          </p:cNvPr>
          <p:cNvSpPr>
            <a:spLocks noGrp="1" noChangeArrowheads="1"/>
          </p:cNvSpPr>
          <p:nvPr>
            <p:ph idx="1"/>
          </p:nvPr>
        </p:nvSpPr>
        <p:spPr>
          <a:xfrm>
            <a:off x="304800" y="1752600"/>
            <a:ext cx="5791200" cy="4114800"/>
          </a:xfrm>
        </p:spPr>
        <p:txBody>
          <a:bodyPr/>
          <a:lstStyle/>
          <a:p>
            <a:r>
              <a:rPr lang="en-US" dirty="0">
                <a:effectLst>
                  <a:outerShdw blurRad="38100" dist="38100" dir="2700000" algn="tl">
                    <a:srgbClr val="000000">
                      <a:alpha val="43137"/>
                    </a:srgbClr>
                  </a:outerShdw>
                </a:effectLst>
              </a:rPr>
              <a:t>Introduction</a:t>
            </a:r>
          </a:p>
          <a:p>
            <a:pPr lvl="1">
              <a:spcAft>
                <a:spcPts val="600"/>
              </a:spcAft>
            </a:pPr>
            <a:r>
              <a:rPr lang="en-US" dirty="0">
                <a:effectLst>
                  <a:outerShdw blurRad="38100" dist="38100" dir="2700000" algn="tl">
                    <a:srgbClr val="000000">
                      <a:alpha val="43137"/>
                    </a:srgbClr>
                  </a:outerShdw>
                </a:effectLst>
              </a:rPr>
              <a:t>Church history tells us that Christianity grew and thrived during difficult times. </a:t>
            </a:r>
          </a:p>
          <a:p>
            <a:pPr lvl="1">
              <a:spcAft>
                <a:spcPts val="600"/>
              </a:spcAft>
            </a:pPr>
            <a:r>
              <a:rPr lang="en-US" dirty="0">
                <a:effectLst>
                  <a:outerShdw blurRad="38100" dist="38100" dir="2700000" algn="tl">
                    <a:srgbClr val="000000">
                      <a:alpha val="43137"/>
                    </a:srgbClr>
                  </a:outerShdw>
                </a:effectLst>
              </a:rPr>
              <a:t>While still young and developing, the early Christian Church grew to a worldwide entity despite great hostility and resistance. </a:t>
            </a:r>
          </a:p>
        </p:txBody>
      </p:sp>
      <p:sp>
        <p:nvSpPr>
          <p:cNvPr id="5" name="TextBox 4">
            <a:extLst>
              <a:ext uri="{FF2B5EF4-FFF2-40B4-BE49-F238E27FC236}">
                <a16:creationId xmlns:a16="http://schemas.microsoft.com/office/drawing/2014/main" id="{ACD81003-574B-EEFD-5B1F-C3C0C15A431F}"/>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835B1D91-EA90-8594-DF12-0C5A96B32CBA}"/>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3" name="Picture 2">
            <a:extLst>
              <a:ext uri="{FF2B5EF4-FFF2-40B4-BE49-F238E27FC236}">
                <a16:creationId xmlns:a16="http://schemas.microsoft.com/office/drawing/2014/main" id="{18B0BBB8-2A61-E99F-57EB-2E09F577CC7F}"/>
              </a:ext>
            </a:extLst>
          </p:cNvPr>
          <p:cNvPicPr>
            <a:picLocks noChangeAspect="1"/>
          </p:cNvPicPr>
          <p:nvPr/>
        </p:nvPicPr>
        <p:blipFill>
          <a:blip r:embed="rId2"/>
          <a:stretch>
            <a:fillRect/>
          </a:stretch>
        </p:blipFill>
        <p:spPr>
          <a:xfrm>
            <a:off x="6211284" y="2343123"/>
            <a:ext cx="5519790" cy="3310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4233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EB12D-E983-79EE-2D0B-166904A004BA}"/>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3BCC6DDD-7B29-252D-D283-C38723BB013F}"/>
              </a:ext>
            </a:extLst>
          </p:cNvPr>
          <p:cNvSpPr>
            <a:spLocks noGrp="1" noChangeArrowheads="1"/>
          </p:cNvSpPr>
          <p:nvPr>
            <p:ph type="title"/>
          </p:nvPr>
        </p:nvSpPr>
        <p:spPr/>
        <p:txBody>
          <a:bodyPr/>
          <a:lstStyle/>
          <a:p>
            <a:r>
              <a:rPr lang="en-US" sz="4000">
                <a:effectLst>
                  <a:outerShdw blurRad="38100" dist="38100" dir="2700000" algn="tl">
                    <a:srgbClr val="000000">
                      <a:alpha val="43137"/>
                    </a:srgbClr>
                  </a:outerShdw>
                </a:effectLst>
              </a:rPr>
              <a:t>The Role of the Church</a:t>
            </a:r>
            <a:endParaRPr lang="en-US" sz="4000" dirty="0">
              <a:effectLst>
                <a:outerShdw blurRad="38100" dist="38100" dir="2700000" algn="tl">
                  <a:srgbClr val="000000">
                    <a:alpha val="43137"/>
                  </a:srgbClr>
                </a:outerShdw>
              </a:effectLst>
            </a:endParaRPr>
          </a:p>
        </p:txBody>
      </p:sp>
      <p:sp>
        <p:nvSpPr>
          <p:cNvPr id="229379" name="Rectangle 3">
            <a:extLst>
              <a:ext uri="{FF2B5EF4-FFF2-40B4-BE49-F238E27FC236}">
                <a16:creationId xmlns:a16="http://schemas.microsoft.com/office/drawing/2014/main" id="{13C5A9EA-4F4A-EA5B-2755-F808464DC261}"/>
              </a:ext>
            </a:extLst>
          </p:cNvPr>
          <p:cNvSpPr>
            <a:spLocks noGrp="1" noChangeArrowheads="1"/>
          </p:cNvSpPr>
          <p:nvPr>
            <p:ph idx="1"/>
          </p:nvPr>
        </p:nvSpPr>
        <p:spPr>
          <a:xfrm>
            <a:off x="304801" y="1752600"/>
            <a:ext cx="5879690" cy="4114800"/>
          </a:xfrm>
        </p:spPr>
        <p:txBody>
          <a:bodyPr/>
          <a:lstStyle/>
          <a:p>
            <a:r>
              <a:rPr lang="en-US" dirty="0">
                <a:effectLst>
                  <a:outerShdw blurRad="38100" dist="38100" dir="2700000" algn="tl">
                    <a:srgbClr val="000000">
                      <a:alpha val="43137"/>
                    </a:srgbClr>
                  </a:outerShdw>
                </a:effectLst>
              </a:rPr>
              <a:t>1918 Influenza</a:t>
            </a:r>
          </a:p>
          <a:p>
            <a:pPr lvl="1">
              <a:spcAft>
                <a:spcPts val="600"/>
              </a:spcAft>
            </a:pPr>
            <a:r>
              <a:rPr lang="en-US" sz="3000" dirty="0">
                <a:effectLst>
                  <a:outerShdw blurRad="38100" dist="38100" dir="2700000" algn="tl">
                    <a:srgbClr val="000000">
                      <a:alpha val="43137"/>
                    </a:srgbClr>
                  </a:outerShdw>
                </a:effectLst>
              </a:rPr>
              <a:t>Volunteers were called upon</a:t>
            </a:r>
          </a:p>
          <a:p>
            <a:pPr lvl="2">
              <a:spcAft>
                <a:spcPts val="600"/>
              </a:spcAft>
            </a:pPr>
            <a:r>
              <a:rPr lang="en-US" sz="2600" dirty="0">
                <a:effectLst>
                  <a:outerShdw blurRad="38100" dist="38100" dir="2700000" algn="tl">
                    <a:srgbClr val="000000">
                      <a:alpha val="43137"/>
                    </a:srgbClr>
                  </a:outerShdw>
                </a:effectLst>
              </a:rPr>
              <a:t>Out of work people trained as nurses</a:t>
            </a:r>
          </a:p>
          <a:p>
            <a:pPr lvl="2">
              <a:spcAft>
                <a:spcPts val="600"/>
              </a:spcAft>
            </a:pPr>
            <a:r>
              <a:rPr lang="en-US" sz="2600" dirty="0">
                <a:effectLst>
                  <a:outerShdw blurRad="38100" dist="38100" dir="2700000" algn="tl">
                    <a:srgbClr val="000000">
                      <a:alpha val="43137"/>
                    </a:srgbClr>
                  </a:outerShdw>
                </a:effectLst>
              </a:rPr>
              <a:t>Women volunteered for emergency transport</a:t>
            </a:r>
          </a:p>
          <a:p>
            <a:pPr lvl="2">
              <a:spcAft>
                <a:spcPts val="600"/>
              </a:spcAft>
            </a:pPr>
            <a:r>
              <a:rPr lang="en-US" sz="2600" dirty="0">
                <a:effectLst>
                  <a:outerShdw blurRad="38100" dist="38100" dir="2700000" algn="tl">
                    <a:srgbClr val="000000">
                      <a:alpha val="43137"/>
                    </a:srgbClr>
                  </a:outerShdw>
                </a:effectLst>
              </a:rPr>
              <a:t>Neighbors cared for the sick</a:t>
            </a:r>
          </a:p>
          <a:p>
            <a:pPr marL="457200" lvl="1" indent="0">
              <a:buNone/>
            </a:pPr>
            <a:endParaRPr lang="en-US"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0CBC4023-8250-62BE-98F1-3F846E369887}"/>
              </a:ext>
            </a:extLst>
          </p:cNvPr>
          <p:cNvSpPr txBox="1"/>
          <p:nvPr/>
        </p:nvSpPr>
        <p:spPr>
          <a:xfrm>
            <a:off x="1587691" y="134246"/>
            <a:ext cx="8992847" cy="461665"/>
          </a:xfrm>
          <a:prstGeom prst="rect">
            <a:avLst/>
          </a:prstGeom>
          <a:noFill/>
        </p:spPr>
        <p:txBody>
          <a:bodyPr wrap="square" rtlCol="0">
            <a:spAutoFit/>
          </a:bodyPr>
          <a:lstStyle/>
          <a:p>
            <a:pPr algn="ctr"/>
            <a:r>
              <a:rPr lang="en-US" sz="240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endPar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endParaRPr>
          </a:p>
        </p:txBody>
      </p:sp>
      <p:sp>
        <p:nvSpPr>
          <p:cNvPr id="8" name="TextBox 7">
            <a:extLst>
              <a:ext uri="{FF2B5EF4-FFF2-40B4-BE49-F238E27FC236}">
                <a16:creationId xmlns:a16="http://schemas.microsoft.com/office/drawing/2014/main" id="{4C3CDAA7-7217-01E9-F25D-A1C78ABD1A38}"/>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endPar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2" name="Picture 1" descr="Image result for 1918 influenza">
            <a:extLst>
              <a:ext uri="{FF2B5EF4-FFF2-40B4-BE49-F238E27FC236}">
                <a16:creationId xmlns:a16="http://schemas.microsoft.com/office/drawing/2014/main" id="{C524EC28-BA0B-0DC2-73C9-0F980A54E63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1752600"/>
            <a:ext cx="5251174"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41127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B4655-0935-7A6F-78C0-6ECEAEDA51B9}"/>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59DC8465-6B0D-195A-2608-B6BE62F2C759}"/>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6" name="Picture 5" descr="A white rectangular object with black lines&#10;&#10;AI-generated content may be incorrect.">
            <a:extLst>
              <a:ext uri="{FF2B5EF4-FFF2-40B4-BE49-F238E27FC236}">
                <a16:creationId xmlns:a16="http://schemas.microsoft.com/office/drawing/2014/main" id="{FE2218B8-A2FE-93AF-173E-EEF3DA4BE608}"/>
              </a:ext>
            </a:extLst>
          </p:cNvPr>
          <p:cNvPicPr>
            <a:picLocks noChangeAspect="1"/>
          </p:cNvPicPr>
          <p:nvPr/>
        </p:nvPicPr>
        <p:blipFill>
          <a:blip r:embed="rId2">
            <a:extLst>
              <a:ext uri="{28A0092B-C50C-407E-A947-70E740481C1C}">
                <a14:useLocalDpi xmlns:a14="http://schemas.microsoft.com/office/drawing/2010/main" val="0"/>
              </a:ext>
            </a:extLst>
          </a:blip>
          <a:srcRect l="2371" t="3177" r="2491" b="3093"/>
          <a:stretch>
            <a:fillRect/>
          </a:stretch>
        </p:blipFill>
        <p:spPr>
          <a:xfrm>
            <a:off x="430259" y="154858"/>
            <a:ext cx="11331482" cy="6548284"/>
          </a:xfrm>
          <a:prstGeom prst="rect">
            <a:avLst/>
          </a:prstGeom>
        </p:spPr>
      </p:pic>
      <p:sp>
        <p:nvSpPr>
          <p:cNvPr id="7" name="TextBox 6">
            <a:extLst>
              <a:ext uri="{FF2B5EF4-FFF2-40B4-BE49-F238E27FC236}">
                <a16:creationId xmlns:a16="http://schemas.microsoft.com/office/drawing/2014/main" id="{18CDE91E-D573-B7BC-DCFB-46939CBEABD7}"/>
              </a:ext>
            </a:extLst>
          </p:cNvPr>
          <p:cNvSpPr txBox="1"/>
          <p:nvPr/>
        </p:nvSpPr>
        <p:spPr>
          <a:xfrm>
            <a:off x="1505155" y="920621"/>
            <a:ext cx="8936704" cy="5016758"/>
          </a:xfrm>
          <a:prstGeom prst="rect">
            <a:avLst/>
          </a:prstGeom>
          <a:noFill/>
        </p:spPr>
        <p:txBody>
          <a:bodyPr wrap="square" rtlCol="0">
            <a:spAutoFit/>
          </a:bodyPr>
          <a:lstStyle/>
          <a:p>
            <a:pPr algn="just"/>
            <a:r>
              <a:rPr lang="en-US" sz="3200" dirty="0">
                <a:solidFill>
                  <a:srgbClr val="000000"/>
                </a:solidFill>
                <a:latin typeface="Bookman Old Style" panose="02050604050505020204" pitchFamily="18" charset="0"/>
                <a:cs typeface="Times New Roman" panose="02020603050405020304" pitchFamily="18" charset="0"/>
              </a:rPr>
              <a:t>“People are actually dying in considerable numbers without the care and attention that even the meanest stranger within our gates is entitled to. Hospital staffs were worn out to the stage where they sometimes were unable to provide what was needed. Do those who could give assistance realize how greatly their services are required?”</a:t>
            </a:r>
            <a:r>
              <a:rPr lang="en-US" sz="3200" dirty="0">
                <a:solidFill>
                  <a:srgbClr val="000000"/>
                </a:solidFill>
                <a:effectLst>
                  <a:outerShdw blurRad="38100" dist="38100" dir="2700000" algn="tl">
                    <a:srgbClr val="000000">
                      <a:alpha val="43137"/>
                    </a:srgbClr>
                  </a:outerShdw>
                </a:effectLst>
                <a:latin typeface="Bookman Old Style" panose="02050604050505020204" pitchFamily="18" charset="0"/>
              </a:rPr>
              <a:t> </a:t>
            </a:r>
          </a:p>
          <a:p>
            <a:pPr algn="r"/>
            <a:r>
              <a:rPr lang="en-US" sz="3200" dirty="0">
                <a:solidFill>
                  <a:srgbClr val="000000"/>
                </a:solidFill>
                <a:latin typeface="Bookman Old Style" panose="02050604050505020204" pitchFamily="18" charset="0"/>
              </a:rPr>
              <a:t>Mayor Gale, Vancouver</a:t>
            </a:r>
            <a:endParaRPr lang="en-US" sz="3200" dirty="0">
              <a:solidFill>
                <a:srgbClr val="000000"/>
              </a:solidFill>
              <a:latin typeface="Bookman Old Style" panose="02050604050505020204" pitchFamily="18" charset="0"/>
              <a:cs typeface="Times New Roman" panose="02020603050405020304" pitchFamily="18" charset="0"/>
            </a:endParaRPr>
          </a:p>
        </p:txBody>
      </p:sp>
    </p:spTree>
    <p:extLst>
      <p:ext uri="{BB962C8B-B14F-4D97-AF65-F5344CB8AC3E}">
        <p14:creationId xmlns:p14="http://schemas.microsoft.com/office/powerpoint/2010/main" val="2770651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27F24-448D-E23E-7148-930FEE3A5B08}"/>
            </a:ext>
          </a:extLst>
        </p:cNvPr>
        <p:cNvGrpSpPr/>
        <p:nvPr/>
      </p:nvGrpSpPr>
      <p:grpSpPr>
        <a:xfrm>
          <a:off x="0" y="0"/>
          <a:ext cx="0" cy="0"/>
          <a:chOff x="0" y="0"/>
          <a:chExt cx="0" cy="0"/>
        </a:xfrm>
      </p:grpSpPr>
      <p:pic>
        <p:nvPicPr>
          <p:cNvPr id="2" name="Picture 1" descr="A white rectangular object with black lines&#10;&#10;AI-generated content may be incorrect.">
            <a:extLst>
              <a:ext uri="{FF2B5EF4-FFF2-40B4-BE49-F238E27FC236}">
                <a16:creationId xmlns:a16="http://schemas.microsoft.com/office/drawing/2014/main" id="{03666669-60F0-7DFB-E193-04A603F7007F}"/>
              </a:ext>
            </a:extLst>
          </p:cNvPr>
          <p:cNvPicPr>
            <a:picLocks noChangeAspect="1"/>
          </p:cNvPicPr>
          <p:nvPr/>
        </p:nvPicPr>
        <p:blipFill>
          <a:blip r:embed="rId2">
            <a:extLst>
              <a:ext uri="{28A0092B-C50C-407E-A947-70E740481C1C}">
                <a14:useLocalDpi xmlns:a14="http://schemas.microsoft.com/office/drawing/2010/main" val="0"/>
              </a:ext>
            </a:extLst>
          </a:blip>
          <a:srcRect l="2371" t="3177" r="2491" b="3093"/>
          <a:stretch>
            <a:fillRect/>
          </a:stretch>
        </p:blipFill>
        <p:spPr>
          <a:xfrm>
            <a:off x="1764890" y="160143"/>
            <a:ext cx="8662220" cy="6537714"/>
          </a:xfrm>
          <a:prstGeom prst="rect">
            <a:avLst/>
          </a:prstGeom>
        </p:spPr>
      </p:pic>
      <p:sp>
        <p:nvSpPr>
          <p:cNvPr id="8" name="TextBox 7">
            <a:extLst>
              <a:ext uri="{FF2B5EF4-FFF2-40B4-BE49-F238E27FC236}">
                <a16:creationId xmlns:a16="http://schemas.microsoft.com/office/drawing/2014/main" id="{F0338F21-5748-2D7E-7DEC-B15DC5E615CE}"/>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
        <p:nvSpPr>
          <p:cNvPr id="7" name="TextBox 6">
            <a:extLst>
              <a:ext uri="{FF2B5EF4-FFF2-40B4-BE49-F238E27FC236}">
                <a16:creationId xmlns:a16="http://schemas.microsoft.com/office/drawing/2014/main" id="{60184124-66B6-E8A3-09C4-0F9F538FF18F}"/>
              </a:ext>
            </a:extLst>
          </p:cNvPr>
          <p:cNvSpPr txBox="1"/>
          <p:nvPr/>
        </p:nvSpPr>
        <p:spPr>
          <a:xfrm>
            <a:off x="2718618" y="985304"/>
            <a:ext cx="6799007" cy="4585871"/>
          </a:xfrm>
          <a:prstGeom prst="rect">
            <a:avLst/>
          </a:prstGeom>
          <a:noFill/>
        </p:spPr>
        <p:txBody>
          <a:bodyPr wrap="square" rtlCol="0">
            <a:spAutoFit/>
          </a:bodyPr>
          <a:lstStyle/>
          <a:p>
            <a:pPr algn="just"/>
            <a:r>
              <a:rPr lang="en-US" sz="3200" dirty="0">
                <a:solidFill>
                  <a:srgbClr val="000000"/>
                </a:solidFill>
                <a:latin typeface="Bookman Old Style" panose="02050604050505020204" pitchFamily="18" charset="0"/>
              </a:rPr>
              <a:t>“People died last night because they had no one to look after them last week when they had nothing but a mild case of influenza. People will also die next week unless they have someone to take care of them tonight.” </a:t>
            </a:r>
          </a:p>
          <a:p>
            <a:pPr algn="r"/>
            <a:r>
              <a:rPr lang="en-US" sz="3200" dirty="0">
                <a:solidFill>
                  <a:srgbClr val="000000"/>
                </a:solidFill>
                <a:latin typeface="Bookman Old Style" panose="02050604050505020204" pitchFamily="18" charset="0"/>
              </a:rPr>
              <a:t>Mayor Harold Fisher, Ottawa</a:t>
            </a:r>
            <a:endParaRPr lang="en-US" sz="3200" dirty="0">
              <a:solidFill>
                <a:srgbClr val="000000"/>
              </a:solidFill>
              <a:latin typeface="Bookman Old Style" panose="02050604050505020204" pitchFamily="18" charset="0"/>
              <a:cs typeface="Times New Roman" panose="02020603050405020304" pitchFamily="18" charset="0"/>
            </a:endParaRPr>
          </a:p>
        </p:txBody>
      </p:sp>
    </p:spTree>
    <p:extLst>
      <p:ext uri="{BB962C8B-B14F-4D97-AF65-F5344CB8AC3E}">
        <p14:creationId xmlns:p14="http://schemas.microsoft.com/office/powerpoint/2010/main" val="8442039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45183-29C4-4714-7A9F-3CA37D72547B}"/>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E4C04761-88A8-B8A0-0C71-EAB2C1EE6206}"/>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Outlook, Saskatchewan</a:t>
            </a:r>
          </a:p>
        </p:txBody>
      </p:sp>
      <p:sp>
        <p:nvSpPr>
          <p:cNvPr id="229379" name="Rectangle 3">
            <a:extLst>
              <a:ext uri="{FF2B5EF4-FFF2-40B4-BE49-F238E27FC236}">
                <a16:creationId xmlns:a16="http://schemas.microsoft.com/office/drawing/2014/main" id="{4CF20C0C-FED0-3351-1316-A75156AE0704}"/>
              </a:ext>
            </a:extLst>
          </p:cNvPr>
          <p:cNvSpPr>
            <a:spLocks noGrp="1" noChangeArrowheads="1"/>
          </p:cNvSpPr>
          <p:nvPr>
            <p:ph idx="1"/>
          </p:nvPr>
        </p:nvSpPr>
        <p:spPr>
          <a:xfrm>
            <a:off x="304800" y="1752600"/>
            <a:ext cx="10760242" cy="4114800"/>
          </a:xfrm>
        </p:spPr>
        <p:txBody>
          <a:bodyPr/>
          <a:lstStyle/>
          <a:p>
            <a:pPr>
              <a:spcAft>
                <a:spcPts val="600"/>
              </a:spcAft>
            </a:pPr>
            <a:r>
              <a:rPr lang="en-US" dirty="0">
                <a:effectLst>
                  <a:outerShdw blurRad="38100" dist="38100" dir="2700000" algn="tl">
                    <a:srgbClr val="000000">
                      <a:alpha val="43137"/>
                    </a:srgbClr>
                  </a:outerShdw>
                </a:effectLst>
              </a:rPr>
              <a:t>Mrs. Gladys Nelson from the small town of Outlook </a:t>
            </a:r>
          </a:p>
        </p:txBody>
      </p:sp>
      <p:sp>
        <p:nvSpPr>
          <p:cNvPr id="5" name="TextBox 4">
            <a:extLst>
              <a:ext uri="{FF2B5EF4-FFF2-40B4-BE49-F238E27FC236}">
                <a16:creationId xmlns:a16="http://schemas.microsoft.com/office/drawing/2014/main" id="{E082BA54-D5A9-D1E1-5E43-52DFADEBBF92}"/>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25FADD53-3946-5BDE-5BD7-6C8A95CD5144}"/>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6" name="Picture 5">
            <a:extLst>
              <a:ext uri="{FF2B5EF4-FFF2-40B4-BE49-F238E27FC236}">
                <a16:creationId xmlns:a16="http://schemas.microsoft.com/office/drawing/2014/main" id="{867F36B9-C8AF-32BA-82B4-1ECE67789E76}"/>
              </a:ext>
            </a:extLst>
          </p:cNvPr>
          <p:cNvPicPr>
            <a:picLocks noChangeAspect="1"/>
          </p:cNvPicPr>
          <p:nvPr/>
        </p:nvPicPr>
        <p:blipFill>
          <a:blip r:embed="rId2"/>
          <a:stretch>
            <a:fillRect/>
          </a:stretch>
        </p:blipFill>
        <p:spPr>
          <a:xfrm>
            <a:off x="5974632" y="2460481"/>
            <a:ext cx="4837536" cy="3835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3">
            <a:extLst>
              <a:ext uri="{FF2B5EF4-FFF2-40B4-BE49-F238E27FC236}">
                <a16:creationId xmlns:a16="http://schemas.microsoft.com/office/drawing/2014/main" id="{56E0BEB1-1604-10CB-E237-1269895C53F5}"/>
              </a:ext>
            </a:extLst>
          </p:cNvPr>
          <p:cNvSpPr txBox="1">
            <a:spLocks noChangeArrowheads="1"/>
          </p:cNvSpPr>
          <p:nvPr/>
        </p:nvSpPr>
        <p:spPr bwMode="auto">
          <a:xfrm>
            <a:off x="304800" y="2320629"/>
            <a:ext cx="5416959"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lvl="1" defTabSz="914400">
              <a:spcAft>
                <a:spcPts val="600"/>
              </a:spcAft>
            </a:pPr>
            <a:r>
              <a:rPr lang="en-US" kern="0" dirty="0">
                <a:effectLst>
                  <a:outerShdw blurRad="38100" dist="38100" dir="2700000" algn="tl">
                    <a:srgbClr val="000000">
                      <a:alpha val="43137"/>
                    </a:srgbClr>
                  </a:outerShdw>
                </a:effectLst>
              </a:rPr>
              <a:t>Cooked meals for those unable to feed themselves</a:t>
            </a:r>
          </a:p>
          <a:p>
            <a:pPr lvl="1" defTabSz="914400">
              <a:spcAft>
                <a:spcPts val="600"/>
              </a:spcAft>
            </a:pPr>
            <a:r>
              <a:rPr lang="en-US" kern="0" dirty="0">
                <a:effectLst>
                  <a:outerShdw blurRad="38100" dist="38100" dir="2700000" algn="tl">
                    <a:srgbClr val="000000">
                      <a:alpha val="43137"/>
                    </a:srgbClr>
                  </a:outerShdw>
                </a:effectLst>
              </a:rPr>
              <a:t>She worked so hard she was made an honorary member of the St. Johns Ambulance Society </a:t>
            </a:r>
          </a:p>
          <a:p>
            <a:pPr lvl="1" defTabSz="914400">
              <a:spcAft>
                <a:spcPts val="600"/>
              </a:spcAft>
            </a:pPr>
            <a:r>
              <a:rPr lang="en-US" kern="0" dirty="0">
                <a:effectLst>
                  <a:outerShdw blurRad="38100" dist="38100" dir="2700000" algn="tl">
                    <a:srgbClr val="000000">
                      <a:alpha val="43137"/>
                    </a:srgbClr>
                  </a:outerShdw>
                </a:effectLst>
              </a:rPr>
              <a:t>Only three people died in Outlook</a:t>
            </a:r>
          </a:p>
        </p:txBody>
      </p:sp>
    </p:spTree>
    <p:extLst>
      <p:ext uri="{BB962C8B-B14F-4D97-AF65-F5344CB8AC3E}">
        <p14:creationId xmlns:p14="http://schemas.microsoft.com/office/powerpoint/2010/main" val="299099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17A73-2CBD-B7B3-7AC7-8650787F320C}"/>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8BF660A8-F7DF-A5F5-04BE-BEA515F135E0}"/>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The Role of the Church</a:t>
            </a:r>
          </a:p>
        </p:txBody>
      </p:sp>
      <p:sp>
        <p:nvSpPr>
          <p:cNvPr id="229379" name="Rectangle 3">
            <a:extLst>
              <a:ext uri="{FF2B5EF4-FFF2-40B4-BE49-F238E27FC236}">
                <a16:creationId xmlns:a16="http://schemas.microsoft.com/office/drawing/2014/main" id="{78C4F12B-1E2D-9B91-65D6-4A0E804EDAF9}"/>
              </a:ext>
            </a:extLst>
          </p:cNvPr>
          <p:cNvSpPr>
            <a:spLocks noGrp="1" noChangeArrowheads="1"/>
          </p:cNvSpPr>
          <p:nvPr>
            <p:ph idx="1"/>
          </p:nvPr>
        </p:nvSpPr>
        <p:spPr>
          <a:xfrm>
            <a:off x="7506573" y="1923154"/>
            <a:ext cx="4233143" cy="4114800"/>
          </a:xfrm>
        </p:spPr>
        <p:txBody>
          <a:bodyPr/>
          <a:lstStyle/>
          <a:p>
            <a:pPr>
              <a:spcAft>
                <a:spcPts val="600"/>
              </a:spcAft>
            </a:pPr>
            <a:r>
              <a:rPr lang="en-US" dirty="0">
                <a:effectLst>
                  <a:outerShdw blurRad="38100" dist="38100" dir="2700000" algn="tl">
                    <a:srgbClr val="000000">
                      <a:alpha val="43137"/>
                    </a:srgbClr>
                  </a:outerShdw>
                </a:effectLst>
              </a:rPr>
              <a:t>Many women from various churches cooked meals and delivered them to families. </a:t>
            </a:r>
          </a:p>
        </p:txBody>
      </p:sp>
      <p:sp>
        <p:nvSpPr>
          <p:cNvPr id="5" name="TextBox 4">
            <a:extLst>
              <a:ext uri="{FF2B5EF4-FFF2-40B4-BE49-F238E27FC236}">
                <a16:creationId xmlns:a16="http://schemas.microsoft.com/office/drawing/2014/main" id="{83FC067A-191F-E0BC-9244-102CFDEE7B23}"/>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8EC14D2D-F3FF-168C-36BD-8DEF2ED6F821}"/>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3" name="Picture 2">
            <a:extLst>
              <a:ext uri="{FF2B5EF4-FFF2-40B4-BE49-F238E27FC236}">
                <a16:creationId xmlns:a16="http://schemas.microsoft.com/office/drawing/2014/main" id="{AE9C12AB-571A-3243-C9D2-AB845C4E5D28}"/>
              </a:ext>
            </a:extLst>
          </p:cNvPr>
          <p:cNvPicPr>
            <a:picLocks noChangeAspect="1"/>
          </p:cNvPicPr>
          <p:nvPr/>
        </p:nvPicPr>
        <p:blipFill>
          <a:blip r:embed="rId2"/>
          <a:stretch>
            <a:fillRect/>
          </a:stretch>
        </p:blipFill>
        <p:spPr>
          <a:xfrm>
            <a:off x="304800" y="1923154"/>
            <a:ext cx="7055080" cy="41959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55074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829D0-FFE0-FA79-3557-F5E8A7F6A45B}"/>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A5331FC5-8B9C-5B4D-82B2-38C71C16B032}"/>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The Role of the Church</a:t>
            </a:r>
          </a:p>
        </p:txBody>
      </p:sp>
      <p:sp>
        <p:nvSpPr>
          <p:cNvPr id="229379" name="Rectangle 3">
            <a:extLst>
              <a:ext uri="{FF2B5EF4-FFF2-40B4-BE49-F238E27FC236}">
                <a16:creationId xmlns:a16="http://schemas.microsoft.com/office/drawing/2014/main" id="{F3E85AAA-8E98-2A7E-5C3B-469E39A55C54}"/>
              </a:ext>
            </a:extLst>
          </p:cNvPr>
          <p:cNvSpPr>
            <a:spLocks noGrp="1" noChangeArrowheads="1"/>
          </p:cNvSpPr>
          <p:nvPr>
            <p:ph idx="1"/>
          </p:nvPr>
        </p:nvSpPr>
        <p:spPr>
          <a:xfrm>
            <a:off x="304799" y="1830311"/>
            <a:ext cx="11375923" cy="4114800"/>
          </a:xfrm>
        </p:spPr>
        <p:txBody>
          <a:bodyPr/>
          <a:lstStyle/>
          <a:p>
            <a:r>
              <a:rPr lang="en-US" dirty="0">
                <a:effectLst>
                  <a:outerShdw blurRad="38100" dist="38100" dir="2700000" algn="tl">
                    <a:srgbClr val="000000">
                      <a:alpha val="43137"/>
                    </a:srgbClr>
                  </a:outerShdw>
                </a:effectLst>
              </a:rPr>
              <a:t>It was determined that these efforts saved many lives.</a:t>
            </a:r>
          </a:p>
        </p:txBody>
      </p:sp>
      <p:sp>
        <p:nvSpPr>
          <p:cNvPr id="5" name="TextBox 4">
            <a:extLst>
              <a:ext uri="{FF2B5EF4-FFF2-40B4-BE49-F238E27FC236}">
                <a16:creationId xmlns:a16="http://schemas.microsoft.com/office/drawing/2014/main" id="{C5BE3DA9-D1E2-C8C0-95B1-3D85FADE1115}"/>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DE1FE30F-90D4-63DA-F22E-ADA59D39DCDB}"/>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2" name="irc_mi" descr="Related image">
            <a:extLst>
              <a:ext uri="{FF2B5EF4-FFF2-40B4-BE49-F238E27FC236}">
                <a16:creationId xmlns:a16="http://schemas.microsoft.com/office/drawing/2014/main" id="{B7AE6DFA-0CF1-4386-A9B6-C8A731EB0F6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1" y="2417789"/>
            <a:ext cx="59436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44306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3043D-8C1A-5AB2-F8DF-20C626C0EE51}"/>
            </a:ext>
          </a:extLst>
        </p:cNvPr>
        <p:cNvGrpSpPr/>
        <p:nvPr/>
      </p:nvGrpSpPr>
      <p:grpSpPr>
        <a:xfrm>
          <a:off x="0" y="0"/>
          <a:ext cx="0" cy="0"/>
          <a:chOff x="0" y="0"/>
          <a:chExt cx="0" cy="0"/>
        </a:xfrm>
      </p:grpSpPr>
      <p:pic>
        <p:nvPicPr>
          <p:cNvPr id="2" name="Picture 1" descr="A white rectangular object with black lines&#10;&#10;AI-generated content may be incorrect.">
            <a:extLst>
              <a:ext uri="{FF2B5EF4-FFF2-40B4-BE49-F238E27FC236}">
                <a16:creationId xmlns:a16="http://schemas.microsoft.com/office/drawing/2014/main" id="{6CFE8129-B54D-BBBE-F991-02D3B87237E2}"/>
              </a:ext>
            </a:extLst>
          </p:cNvPr>
          <p:cNvPicPr>
            <a:picLocks noChangeAspect="1"/>
          </p:cNvPicPr>
          <p:nvPr/>
        </p:nvPicPr>
        <p:blipFill>
          <a:blip r:embed="rId2">
            <a:extLst>
              <a:ext uri="{28A0092B-C50C-407E-A947-70E740481C1C}">
                <a14:useLocalDpi xmlns:a14="http://schemas.microsoft.com/office/drawing/2010/main" val="0"/>
              </a:ext>
            </a:extLst>
          </a:blip>
          <a:srcRect l="2371" t="3177" r="2491" b="3093"/>
          <a:stretch>
            <a:fillRect/>
          </a:stretch>
        </p:blipFill>
        <p:spPr>
          <a:xfrm>
            <a:off x="757083" y="89454"/>
            <a:ext cx="10510685" cy="6390004"/>
          </a:xfrm>
          <a:prstGeom prst="rect">
            <a:avLst/>
          </a:prstGeom>
        </p:spPr>
      </p:pic>
      <p:sp>
        <p:nvSpPr>
          <p:cNvPr id="8" name="TextBox 7">
            <a:extLst>
              <a:ext uri="{FF2B5EF4-FFF2-40B4-BE49-F238E27FC236}">
                <a16:creationId xmlns:a16="http://schemas.microsoft.com/office/drawing/2014/main" id="{D796E5C9-CE42-5812-2724-708238D34306}"/>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
        <p:nvSpPr>
          <p:cNvPr id="7" name="TextBox 6">
            <a:extLst>
              <a:ext uri="{FF2B5EF4-FFF2-40B4-BE49-F238E27FC236}">
                <a16:creationId xmlns:a16="http://schemas.microsoft.com/office/drawing/2014/main" id="{B4C55782-3764-564D-E07A-AD9417BF62AF}"/>
              </a:ext>
            </a:extLst>
          </p:cNvPr>
          <p:cNvSpPr txBox="1"/>
          <p:nvPr/>
        </p:nvSpPr>
        <p:spPr>
          <a:xfrm>
            <a:off x="1684593" y="920621"/>
            <a:ext cx="8481962" cy="5016758"/>
          </a:xfrm>
          <a:prstGeom prst="rect">
            <a:avLst/>
          </a:prstGeom>
          <a:noFill/>
        </p:spPr>
        <p:txBody>
          <a:bodyPr wrap="square" rtlCol="0">
            <a:spAutoFit/>
          </a:bodyPr>
          <a:lstStyle/>
          <a:p>
            <a:pPr algn="just"/>
            <a:r>
              <a:rPr lang="en-US" sz="3200" dirty="0">
                <a:solidFill>
                  <a:srgbClr val="000000"/>
                </a:solidFill>
                <a:effectLst/>
                <a:latin typeface="Bookman Old Style" panose="02050604050505020204" pitchFamily="18" charset="0"/>
                <a:ea typeface="Calibri" panose="020F0502020204030204" pitchFamily="34" charset="0"/>
              </a:rPr>
              <a:t>“When trained help cannot be secured, untrained help will be taken. For in many homes in Toronto now there are whole families who have been taken down with the influenza who have no one to help them, and a woman who has had no experience can give medicine and prepare meals, </a:t>
            </a:r>
            <a:r>
              <a:rPr lang="en-US" sz="3200" dirty="0" err="1">
                <a:solidFill>
                  <a:srgbClr val="000000"/>
                </a:solidFill>
                <a:effectLst/>
                <a:latin typeface="Bookman Old Style" panose="02050604050505020204" pitchFamily="18" charset="0"/>
                <a:ea typeface="Calibri" panose="020F0502020204030204" pitchFamily="34" charset="0"/>
              </a:rPr>
              <a:t>etc</a:t>
            </a:r>
            <a:r>
              <a:rPr lang="en-US" sz="3200" dirty="0">
                <a:solidFill>
                  <a:srgbClr val="000000"/>
                </a:solidFill>
                <a:effectLst/>
                <a:latin typeface="Bookman Old Style" panose="02050604050505020204" pitchFamily="18" charset="0"/>
                <a:ea typeface="Calibri" panose="020F0502020204030204" pitchFamily="34" charset="0"/>
              </a:rPr>
              <a:t>…”</a:t>
            </a:r>
          </a:p>
          <a:p>
            <a:pPr algn="r"/>
            <a:r>
              <a:rPr lang="en-US" sz="3200" dirty="0">
                <a:solidFill>
                  <a:srgbClr val="000000"/>
                </a:solidFill>
                <a:latin typeface="Bookman Old Style" panose="02050604050505020204" pitchFamily="18" charset="0"/>
              </a:rPr>
              <a:t>N.A. Gibson,</a:t>
            </a:r>
          </a:p>
          <a:p>
            <a:pPr algn="r"/>
            <a:r>
              <a:rPr lang="en-US" sz="3200" dirty="0">
                <a:solidFill>
                  <a:srgbClr val="000000"/>
                </a:solidFill>
                <a:latin typeface="Bookman Old Style" panose="02050604050505020204" pitchFamily="18" charset="0"/>
              </a:rPr>
              <a:t>Secretary Home Bureau of Nursing</a:t>
            </a:r>
            <a:endParaRPr lang="en-US" sz="3200" b="1" dirty="0">
              <a:solidFill>
                <a:srgbClr val="000000"/>
              </a:solidFill>
              <a:latin typeface="Bookman Old Style" panose="02050604050505020204" pitchFamily="18" charset="0"/>
              <a:cs typeface="Times New Roman" panose="02020603050405020304" pitchFamily="18" charset="0"/>
            </a:endParaRPr>
          </a:p>
        </p:txBody>
      </p:sp>
    </p:spTree>
    <p:extLst>
      <p:ext uri="{BB962C8B-B14F-4D97-AF65-F5344CB8AC3E}">
        <p14:creationId xmlns:p14="http://schemas.microsoft.com/office/powerpoint/2010/main" val="185720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6AEDB-AFCB-F2C6-6871-B49ABF291C92}"/>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08A78933-1254-FC56-A377-69E234418458}"/>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Toronto, Ontario</a:t>
            </a:r>
          </a:p>
        </p:txBody>
      </p:sp>
      <p:sp>
        <p:nvSpPr>
          <p:cNvPr id="229379" name="Rectangle 3">
            <a:extLst>
              <a:ext uri="{FF2B5EF4-FFF2-40B4-BE49-F238E27FC236}">
                <a16:creationId xmlns:a16="http://schemas.microsoft.com/office/drawing/2014/main" id="{CC14496F-EBC2-EF68-9627-5D8CDFF4CFBA}"/>
              </a:ext>
            </a:extLst>
          </p:cNvPr>
          <p:cNvSpPr>
            <a:spLocks noGrp="1" noChangeArrowheads="1"/>
          </p:cNvSpPr>
          <p:nvPr>
            <p:ph idx="1"/>
          </p:nvPr>
        </p:nvSpPr>
        <p:spPr>
          <a:xfrm>
            <a:off x="304799" y="1752600"/>
            <a:ext cx="7089059" cy="4114800"/>
          </a:xfrm>
        </p:spPr>
        <p:txBody>
          <a:bodyPr/>
          <a:lstStyle/>
          <a:p>
            <a:pPr>
              <a:spcAft>
                <a:spcPts val="600"/>
              </a:spcAft>
            </a:pPr>
            <a:r>
              <a:rPr lang="en-US" dirty="0">
                <a:effectLst>
                  <a:outerShdw blurRad="38100" dist="38100" dir="2700000" algn="tl">
                    <a:srgbClr val="000000">
                      <a:alpha val="43137"/>
                    </a:srgbClr>
                  </a:outerShdw>
                </a:effectLst>
              </a:rPr>
              <a:t>Dr. Margaret Patterson</a:t>
            </a:r>
          </a:p>
          <a:p>
            <a:pPr lvl="1">
              <a:spcAft>
                <a:spcPts val="600"/>
              </a:spcAft>
            </a:pPr>
            <a:r>
              <a:rPr lang="en-US" sz="3000" dirty="0">
                <a:effectLst>
                  <a:outerShdw blurRad="38100" dist="38100" dir="2700000" algn="tl">
                    <a:srgbClr val="000000">
                      <a:alpha val="43137"/>
                    </a:srgbClr>
                  </a:outerShdw>
                </a:effectLst>
              </a:rPr>
              <a:t>Began a lecture series</a:t>
            </a:r>
          </a:p>
          <a:p>
            <a:pPr lvl="2">
              <a:spcAft>
                <a:spcPts val="600"/>
              </a:spcAft>
            </a:pPr>
            <a:r>
              <a:rPr lang="en-US" sz="2800" dirty="0">
                <a:effectLst>
                  <a:outerShdw blurRad="38100" dist="38100" dir="2700000" algn="tl">
                    <a:srgbClr val="000000">
                      <a:alpha val="43137"/>
                    </a:srgbClr>
                  </a:outerShdw>
                </a:effectLst>
              </a:rPr>
              <a:t>Intensive two-day course</a:t>
            </a:r>
          </a:p>
          <a:p>
            <a:pPr lvl="1">
              <a:spcAft>
                <a:spcPts val="600"/>
              </a:spcAft>
            </a:pPr>
            <a:r>
              <a:rPr lang="en-US" sz="3000" dirty="0">
                <a:effectLst>
                  <a:outerShdw blurRad="38100" dist="38100" dir="2700000" algn="tl">
                    <a:srgbClr val="000000">
                      <a:alpha val="43137"/>
                    </a:srgbClr>
                  </a:outerShdw>
                </a:effectLst>
              </a:rPr>
              <a:t>Training women in the basics of patient care</a:t>
            </a:r>
          </a:p>
          <a:p>
            <a:pPr lvl="1">
              <a:spcAft>
                <a:spcPts val="600"/>
              </a:spcAft>
            </a:pPr>
            <a:r>
              <a:rPr lang="en-US" sz="3000" dirty="0">
                <a:effectLst>
                  <a:outerShdw blurRad="38100" dist="38100" dir="2700000" algn="tl">
                    <a:srgbClr val="000000">
                      <a:alpha val="43137"/>
                    </a:srgbClr>
                  </a:outerShdw>
                </a:effectLst>
              </a:rPr>
              <a:t>Focused on respiratory health, fevers, and treating patients in the home</a:t>
            </a:r>
          </a:p>
          <a:p>
            <a:pPr lvl="1">
              <a:spcAft>
                <a:spcPts val="600"/>
              </a:spcAft>
            </a:pPr>
            <a:endParaRPr lang="en-US" sz="3000"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2FFAAFCB-3B88-C5B2-12A2-9EE432B8DE99}"/>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F188EE26-BC53-AFD1-4C7E-13FA4B907234}"/>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3" name="Picture 2">
            <a:extLst>
              <a:ext uri="{FF2B5EF4-FFF2-40B4-BE49-F238E27FC236}">
                <a16:creationId xmlns:a16="http://schemas.microsoft.com/office/drawing/2014/main" id="{A3F70909-B4D0-A6ED-8727-AEADF79D4121}"/>
              </a:ext>
            </a:extLst>
          </p:cNvPr>
          <p:cNvPicPr>
            <a:picLocks noChangeAspect="1"/>
          </p:cNvPicPr>
          <p:nvPr/>
        </p:nvPicPr>
        <p:blipFill>
          <a:blip r:embed="rId2"/>
          <a:srcRect l="1869" t="2264" r="3928"/>
          <a:stretch>
            <a:fillRect/>
          </a:stretch>
        </p:blipFill>
        <p:spPr>
          <a:xfrm>
            <a:off x="7629832" y="1124847"/>
            <a:ext cx="3165987" cy="51032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894074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58B2F-53D9-EC25-A67B-83A3DED711A4}"/>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0763D279-1E89-EA58-E214-72C770194D2A}"/>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Toronto, Ontario</a:t>
            </a:r>
          </a:p>
        </p:txBody>
      </p:sp>
      <p:sp>
        <p:nvSpPr>
          <p:cNvPr id="229379" name="Rectangle 3">
            <a:extLst>
              <a:ext uri="{FF2B5EF4-FFF2-40B4-BE49-F238E27FC236}">
                <a16:creationId xmlns:a16="http://schemas.microsoft.com/office/drawing/2014/main" id="{0DCB9DC1-70FC-82C2-2B58-6497E75805A5}"/>
              </a:ext>
            </a:extLst>
          </p:cNvPr>
          <p:cNvSpPr>
            <a:spLocks noGrp="1" noChangeArrowheads="1"/>
          </p:cNvSpPr>
          <p:nvPr>
            <p:ph idx="1"/>
          </p:nvPr>
        </p:nvSpPr>
        <p:spPr>
          <a:xfrm>
            <a:off x="304799" y="1752600"/>
            <a:ext cx="11210441" cy="4114800"/>
          </a:xfrm>
        </p:spPr>
        <p:txBody>
          <a:bodyPr/>
          <a:lstStyle/>
          <a:p>
            <a:pPr>
              <a:spcAft>
                <a:spcPts val="600"/>
              </a:spcAft>
            </a:pPr>
            <a:r>
              <a:rPr lang="en-US" dirty="0">
                <a:effectLst>
                  <a:outerShdw blurRad="38100" dist="38100" dir="2700000" algn="tl">
                    <a:srgbClr val="000000">
                      <a:alpha val="43137"/>
                    </a:srgbClr>
                  </a:outerShdw>
                </a:effectLst>
              </a:rPr>
              <a:t>Dr. Margaret Patterson</a:t>
            </a:r>
          </a:p>
          <a:p>
            <a:pPr lvl="1">
              <a:spcAft>
                <a:spcPts val="600"/>
              </a:spcAft>
            </a:pPr>
            <a:r>
              <a:rPr lang="en-US" sz="3000" dirty="0">
                <a:effectLst>
                  <a:outerShdw blurRad="38100" dist="38100" dir="2700000" algn="tl">
                    <a:srgbClr val="000000">
                      <a:alpha val="43137"/>
                    </a:srgbClr>
                  </a:outerShdw>
                </a:effectLst>
              </a:rPr>
              <a:t>Volunteers packed large auditorium</a:t>
            </a:r>
          </a:p>
          <a:p>
            <a:pPr lvl="1">
              <a:spcAft>
                <a:spcPts val="600"/>
              </a:spcAft>
            </a:pPr>
            <a:r>
              <a:rPr lang="en-US" sz="3000" dirty="0">
                <a:effectLst>
                  <a:outerShdw blurRad="38100" dist="38100" dir="2700000" algn="tl">
                    <a:srgbClr val="000000">
                      <a:alpha val="43137"/>
                    </a:srgbClr>
                  </a:outerShdw>
                </a:effectLst>
              </a:rPr>
              <a:t>Overflow into corridors</a:t>
            </a:r>
          </a:p>
          <a:p>
            <a:pPr lvl="1">
              <a:spcAft>
                <a:spcPts val="600"/>
              </a:spcAft>
            </a:pPr>
            <a:r>
              <a:rPr lang="en-US" sz="3000" dirty="0">
                <a:effectLst>
                  <a:outerShdw blurRad="38100" dist="38100" dir="2700000" algn="tl">
                    <a:srgbClr val="000000">
                      <a:alpha val="43137"/>
                    </a:srgbClr>
                  </a:outerShdw>
                </a:effectLst>
              </a:rPr>
              <a:t>By end of first day, 100 were attending people with influenza</a:t>
            </a:r>
          </a:p>
          <a:p>
            <a:pPr lvl="1">
              <a:spcAft>
                <a:spcPts val="600"/>
              </a:spcAft>
            </a:pPr>
            <a:r>
              <a:rPr lang="en-US" sz="3000" dirty="0">
                <a:effectLst>
                  <a:outerShdw blurRad="38100" dist="38100" dir="2700000" algn="tl">
                    <a:srgbClr val="000000">
                      <a:alpha val="43137"/>
                    </a:srgbClr>
                  </a:outerShdw>
                </a:effectLst>
              </a:rPr>
              <a:t>Over 1000 female volunteers within two days</a:t>
            </a:r>
          </a:p>
          <a:p>
            <a:pPr marL="457200" lvl="1" indent="0">
              <a:spcAft>
                <a:spcPts val="600"/>
              </a:spcAft>
              <a:buNone/>
            </a:pPr>
            <a:endParaRPr lang="en-US" sz="3000"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FED04F39-12E4-9897-1361-8D8AE76F9E35}"/>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C082EF06-0881-AA1A-3302-EC93E6D83A69}"/>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878349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2B444-43A7-0033-FDEB-E42A22E00212}"/>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E960E9DB-BB4B-0DBA-A766-858D04C2144E}"/>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Toronto, Ontario</a:t>
            </a:r>
          </a:p>
        </p:txBody>
      </p:sp>
      <p:sp>
        <p:nvSpPr>
          <p:cNvPr id="229379" name="Rectangle 3">
            <a:extLst>
              <a:ext uri="{FF2B5EF4-FFF2-40B4-BE49-F238E27FC236}">
                <a16:creationId xmlns:a16="http://schemas.microsoft.com/office/drawing/2014/main" id="{D19BEB47-271D-C933-956D-D1BC23C80D33}"/>
              </a:ext>
            </a:extLst>
          </p:cNvPr>
          <p:cNvSpPr>
            <a:spLocks noGrp="1" noChangeArrowheads="1"/>
          </p:cNvSpPr>
          <p:nvPr>
            <p:ph idx="1"/>
          </p:nvPr>
        </p:nvSpPr>
        <p:spPr>
          <a:xfrm>
            <a:off x="304799" y="1752600"/>
            <a:ext cx="11210441" cy="4114800"/>
          </a:xfrm>
        </p:spPr>
        <p:txBody>
          <a:bodyPr/>
          <a:lstStyle/>
          <a:p>
            <a:pPr>
              <a:spcAft>
                <a:spcPts val="600"/>
              </a:spcAft>
            </a:pPr>
            <a:r>
              <a:rPr lang="en-US" dirty="0">
                <a:effectLst>
                  <a:outerShdw blurRad="38100" dist="38100" dir="2700000" algn="tl">
                    <a:srgbClr val="000000">
                      <a:alpha val="43137"/>
                    </a:srgbClr>
                  </a:outerShdw>
                </a:effectLst>
              </a:rPr>
              <a:t>Dr. Margaret Patterson</a:t>
            </a:r>
          </a:p>
          <a:p>
            <a:pPr lvl="1">
              <a:spcAft>
                <a:spcPts val="600"/>
              </a:spcAft>
            </a:pPr>
            <a:r>
              <a:rPr lang="en-US" sz="3000" dirty="0">
                <a:effectLst>
                  <a:outerShdw blurRad="38100" dist="38100" dir="2700000" algn="tl">
                    <a:srgbClr val="000000">
                      <a:alpha val="43137"/>
                    </a:srgbClr>
                  </a:outerShdw>
                </a:effectLst>
              </a:rPr>
              <a:t>Graduates received a pin</a:t>
            </a:r>
          </a:p>
          <a:p>
            <a:pPr lvl="1">
              <a:spcAft>
                <a:spcPts val="600"/>
              </a:spcAft>
            </a:pPr>
            <a:r>
              <a:rPr lang="en-US" sz="3000" dirty="0">
                <a:effectLst>
                  <a:outerShdw blurRad="38100" dist="38100" dir="2700000" algn="tl">
                    <a:srgbClr val="000000">
                      <a:alpha val="43137"/>
                    </a:srgbClr>
                  </a:outerShdw>
                </a:effectLst>
              </a:rPr>
              <a:t>Dr. Peterson named the volunteers “Sisters of Service”</a:t>
            </a:r>
          </a:p>
          <a:p>
            <a:pPr lvl="1">
              <a:spcAft>
                <a:spcPts val="600"/>
              </a:spcAft>
            </a:pPr>
            <a:r>
              <a:rPr lang="en-US" sz="3000" dirty="0">
                <a:effectLst>
                  <a:outerShdw blurRad="38100" dist="38100" dir="2700000" algn="tl">
                    <a:srgbClr val="000000">
                      <a:alpha val="43137"/>
                    </a:srgbClr>
                  </a:outerShdw>
                </a:effectLst>
              </a:rPr>
              <a:t>Provided care to approximately 1,000 families</a:t>
            </a:r>
          </a:p>
          <a:p>
            <a:pPr lvl="1">
              <a:spcAft>
                <a:spcPts val="600"/>
              </a:spcAft>
            </a:pPr>
            <a:r>
              <a:rPr lang="en-US" sz="3000" dirty="0">
                <a:effectLst>
                  <a:outerShdw blurRad="38100" dist="38100" dir="2700000" algn="tl">
                    <a:srgbClr val="000000">
                      <a:alpha val="43137"/>
                    </a:srgbClr>
                  </a:outerShdw>
                </a:effectLst>
              </a:rPr>
              <a:t>Program was taken to other parts across Ontario</a:t>
            </a:r>
          </a:p>
          <a:p>
            <a:pPr lvl="1">
              <a:spcAft>
                <a:spcPts val="600"/>
              </a:spcAft>
            </a:pPr>
            <a:endParaRPr lang="en-US" sz="3000" dirty="0">
              <a:effectLst>
                <a:outerShdw blurRad="38100" dist="38100" dir="2700000" algn="tl">
                  <a:srgbClr val="000000">
                    <a:alpha val="43137"/>
                  </a:srgbClr>
                </a:outerShdw>
              </a:effectLst>
            </a:endParaRPr>
          </a:p>
          <a:p>
            <a:pPr lvl="1">
              <a:spcAft>
                <a:spcPts val="600"/>
              </a:spcAft>
            </a:pPr>
            <a:endParaRPr lang="en-US" sz="3000"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F28B0F9B-9A19-3DC4-C02E-B678609F5F3B}"/>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F5FA2BE3-3930-0823-446B-29B31A2637D4}"/>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833509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5235F-8A53-EFCA-92B9-8D41949AD164}"/>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384D1B80-403C-D563-83AE-E28C3A1ACD5D}"/>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The Role of the Church</a:t>
            </a:r>
          </a:p>
        </p:txBody>
      </p:sp>
      <p:sp>
        <p:nvSpPr>
          <p:cNvPr id="229379" name="Rectangle 3">
            <a:extLst>
              <a:ext uri="{FF2B5EF4-FFF2-40B4-BE49-F238E27FC236}">
                <a16:creationId xmlns:a16="http://schemas.microsoft.com/office/drawing/2014/main" id="{8EFE2BF8-CCE3-2B4B-CA97-190A419B3A8A}"/>
              </a:ext>
            </a:extLst>
          </p:cNvPr>
          <p:cNvSpPr>
            <a:spLocks noGrp="1" noChangeArrowheads="1"/>
          </p:cNvSpPr>
          <p:nvPr>
            <p:ph idx="1"/>
          </p:nvPr>
        </p:nvSpPr>
        <p:spPr>
          <a:xfrm>
            <a:off x="304800" y="1752600"/>
            <a:ext cx="10760242" cy="4114800"/>
          </a:xfrm>
        </p:spPr>
        <p:txBody>
          <a:bodyPr/>
          <a:lstStyle/>
          <a:p>
            <a:r>
              <a:rPr lang="en-US" dirty="0">
                <a:effectLst>
                  <a:outerShdw blurRad="38100" dist="38100" dir="2700000" algn="tl">
                    <a:srgbClr val="000000">
                      <a:alpha val="43137"/>
                    </a:srgbClr>
                  </a:outerShdw>
                </a:effectLst>
              </a:rPr>
              <a:t>Introduction</a:t>
            </a:r>
          </a:p>
          <a:p>
            <a:pPr lvl="1">
              <a:spcAft>
                <a:spcPts val="600"/>
              </a:spcAft>
            </a:pPr>
            <a:r>
              <a:rPr lang="en-US" sz="3000" dirty="0">
                <a:effectLst>
                  <a:outerShdw blurRad="38100" dist="38100" dir="2700000" algn="tl">
                    <a:srgbClr val="000000">
                      <a:alpha val="43137"/>
                    </a:srgbClr>
                  </a:outerShdw>
                </a:effectLst>
              </a:rPr>
              <a:t>Throughout this period, in addition to the persecution, there were recorded plagues.</a:t>
            </a:r>
          </a:p>
          <a:p>
            <a:pPr lvl="2">
              <a:spcAft>
                <a:spcPts val="600"/>
              </a:spcAft>
            </a:pPr>
            <a:r>
              <a:rPr lang="en-US" sz="2800" dirty="0">
                <a:effectLst>
                  <a:outerShdw blurRad="38100" dist="38100" dir="2700000" algn="tl">
                    <a:srgbClr val="000000">
                      <a:alpha val="43137"/>
                    </a:srgbClr>
                  </a:outerShdw>
                </a:effectLst>
              </a:rPr>
              <a:t> The early Christian Church achieved unprecedented growth during the second and third centuries A.D. </a:t>
            </a:r>
          </a:p>
          <a:p>
            <a:pPr lvl="2">
              <a:spcAft>
                <a:spcPts val="600"/>
              </a:spcAft>
            </a:pPr>
            <a:r>
              <a:rPr lang="en-US" sz="2800" dirty="0">
                <a:effectLst>
                  <a:outerShdw blurRad="38100" dist="38100" dir="2700000" algn="tl">
                    <a:srgbClr val="000000">
                      <a:alpha val="43137"/>
                    </a:srgbClr>
                  </a:outerShdw>
                </a:effectLst>
              </a:rPr>
              <a:t>Numerous historical and sociological explanations have been written to account for this phenomenon. </a:t>
            </a:r>
          </a:p>
        </p:txBody>
      </p:sp>
      <p:sp>
        <p:nvSpPr>
          <p:cNvPr id="5" name="TextBox 4">
            <a:extLst>
              <a:ext uri="{FF2B5EF4-FFF2-40B4-BE49-F238E27FC236}">
                <a16:creationId xmlns:a16="http://schemas.microsoft.com/office/drawing/2014/main" id="{9888BD98-BF4F-EF68-EF5C-B13E897F0383}"/>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C07B7086-A375-B10D-62AA-D35985852B5A}"/>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32289986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4F72F-6216-C0DA-FE0C-BCC105F695E4}"/>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B6EB3700-77E9-99C4-0B7F-F9D3314CF839}"/>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Toronto, Ontario</a:t>
            </a:r>
          </a:p>
        </p:txBody>
      </p:sp>
      <p:sp>
        <p:nvSpPr>
          <p:cNvPr id="229379" name="Rectangle 3">
            <a:extLst>
              <a:ext uri="{FF2B5EF4-FFF2-40B4-BE49-F238E27FC236}">
                <a16:creationId xmlns:a16="http://schemas.microsoft.com/office/drawing/2014/main" id="{91C7D9BA-ABB7-2218-6412-84E57A2ECD54}"/>
              </a:ext>
            </a:extLst>
          </p:cNvPr>
          <p:cNvSpPr>
            <a:spLocks noGrp="1" noChangeArrowheads="1"/>
          </p:cNvSpPr>
          <p:nvPr>
            <p:ph idx="1"/>
          </p:nvPr>
        </p:nvSpPr>
        <p:spPr>
          <a:xfrm>
            <a:off x="304800" y="1752600"/>
            <a:ext cx="4768646" cy="4114800"/>
          </a:xfrm>
        </p:spPr>
        <p:txBody>
          <a:bodyPr/>
          <a:lstStyle/>
          <a:p>
            <a:pPr>
              <a:spcAft>
                <a:spcPts val="600"/>
              </a:spcAft>
            </a:pPr>
            <a:r>
              <a:rPr lang="en-US" dirty="0">
                <a:effectLst>
                  <a:outerShdw blurRad="38100" dist="38100" dir="2700000" algn="tl">
                    <a:srgbClr val="000000">
                      <a:alpha val="43137"/>
                    </a:srgbClr>
                  </a:outerShdw>
                </a:effectLst>
              </a:rPr>
              <a:t>Dr. Margaret Patterson, “Sisters of Service”</a:t>
            </a:r>
          </a:p>
          <a:p>
            <a:pPr lvl="1">
              <a:spcAft>
                <a:spcPts val="600"/>
              </a:spcAft>
            </a:pPr>
            <a:r>
              <a:rPr lang="en-US" dirty="0">
                <a:effectLst>
                  <a:outerShdw blurRad="38100" dist="38100" dir="2700000" algn="tl">
                    <a:srgbClr val="000000">
                      <a:alpha val="43137"/>
                    </a:srgbClr>
                  </a:outerShdw>
                </a:effectLst>
              </a:rPr>
              <a:t>Many graduates found themselves in appalling conditions</a:t>
            </a:r>
          </a:p>
          <a:p>
            <a:pPr lvl="1">
              <a:spcAft>
                <a:spcPts val="600"/>
              </a:spcAft>
            </a:pPr>
            <a:r>
              <a:rPr lang="en-US" dirty="0">
                <a:effectLst>
                  <a:outerShdw blurRad="38100" dist="38100" dir="2700000" algn="tl">
                    <a:srgbClr val="000000">
                      <a:alpha val="43137"/>
                    </a:srgbClr>
                  </a:outerShdw>
                </a:effectLst>
              </a:rPr>
              <a:t>Family members were all sick, with adults unable to care for the younger</a:t>
            </a:r>
          </a:p>
          <a:p>
            <a:pPr lvl="1">
              <a:spcAft>
                <a:spcPts val="600"/>
              </a:spcAft>
            </a:pPr>
            <a:endParaRPr lang="en-US" sz="3000" dirty="0">
              <a:effectLst>
                <a:outerShdw blurRad="38100" dist="38100" dir="2700000" algn="tl">
                  <a:srgbClr val="000000">
                    <a:alpha val="43137"/>
                  </a:srgbClr>
                </a:outerShdw>
              </a:effectLst>
            </a:endParaRPr>
          </a:p>
          <a:p>
            <a:pPr lvl="1">
              <a:spcAft>
                <a:spcPts val="600"/>
              </a:spcAft>
            </a:pPr>
            <a:endParaRPr lang="en-US" sz="3000"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7B8EA30A-F9BD-A465-9B6E-FCD2E33CBB39}"/>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5DE11BD7-BD96-AD31-20CB-6CF44CA149DF}"/>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2" name="Picture 1">
            <a:extLst>
              <a:ext uri="{FF2B5EF4-FFF2-40B4-BE49-F238E27FC236}">
                <a16:creationId xmlns:a16="http://schemas.microsoft.com/office/drawing/2014/main" id="{C0AD4168-30CB-4981-E4FD-87592DC8E1C8}"/>
              </a:ext>
            </a:extLst>
          </p:cNvPr>
          <p:cNvPicPr>
            <a:picLocks noChangeAspect="1"/>
          </p:cNvPicPr>
          <p:nvPr/>
        </p:nvPicPr>
        <p:blipFill>
          <a:blip r:embed="rId2"/>
          <a:srcRect l="9040"/>
          <a:stretch>
            <a:fillRect/>
          </a:stretch>
        </p:blipFill>
        <p:spPr>
          <a:xfrm>
            <a:off x="5820697" y="1923154"/>
            <a:ext cx="5555224" cy="4257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385202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7E35C-9C9B-FCC3-F83A-6E8E8D2887C1}"/>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2EB98C2F-C257-46DF-8D25-09398B138DCE}"/>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Toronto, Ontario</a:t>
            </a:r>
          </a:p>
        </p:txBody>
      </p:sp>
      <p:sp>
        <p:nvSpPr>
          <p:cNvPr id="229379" name="Rectangle 3">
            <a:extLst>
              <a:ext uri="{FF2B5EF4-FFF2-40B4-BE49-F238E27FC236}">
                <a16:creationId xmlns:a16="http://schemas.microsoft.com/office/drawing/2014/main" id="{F9F9B8B7-951C-40D3-3A23-AC44C44F5428}"/>
              </a:ext>
            </a:extLst>
          </p:cNvPr>
          <p:cNvSpPr>
            <a:spLocks noGrp="1" noChangeArrowheads="1"/>
          </p:cNvSpPr>
          <p:nvPr>
            <p:ph idx="1"/>
          </p:nvPr>
        </p:nvSpPr>
        <p:spPr>
          <a:xfrm>
            <a:off x="6921909" y="1923154"/>
            <a:ext cx="4768646" cy="4114800"/>
          </a:xfrm>
        </p:spPr>
        <p:txBody>
          <a:bodyPr/>
          <a:lstStyle/>
          <a:p>
            <a:pPr>
              <a:spcAft>
                <a:spcPts val="600"/>
              </a:spcAft>
            </a:pPr>
            <a:r>
              <a:rPr lang="en-US" dirty="0">
                <a:effectLst>
                  <a:outerShdw blurRad="38100" dist="38100" dir="2700000" algn="tl">
                    <a:srgbClr val="000000">
                      <a:alpha val="43137"/>
                    </a:srgbClr>
                  </a:outerShdw>
                </a:effectLst>
              </a:rPr>
              <a:t>Dr. Margaret Patterson, “Sisters of Service”</a:t>
            </a:r>
          </a:p>
          <a:p>
            <a:pPr lvl="1">
              <a:spcAft>
                <a:spcPts val="600"/>
              </a:spcAft>
            </a:pPr>
            <a:r>
              <a:rPr lang="en-US" dirty="0">
                <a:effectLst>
                  <a:outerShdw blurRad="38100" dist="38100" dir="2700000" algn="tl">
                    <a:srgbClr val="000000">
                      <a:alpha val="43137"/>
                    </a:srgbClr>
                  </a:outerShdw>
                </a:effectLst>
              </a:rPr>
              <a:t>With multiple family members sick, they found the conditions appalling</a:t>
            </a:r>
          </a:p>
          <a:p>
            <a:pPr lvl="1">
              <a:spcAft>
                <a:spcPts val="600"/>
              </a:spcAft>
            </a:pPr>
            <a:r>
              <a:rPr lang="en-US" dirty="0">
                <a:effectLst>
                  <a:outerShdw blurRad="38100" dist="38100" dir="2700000" algn="tl">
                    <a:srgbClr val="000000">
                      <a:alpha val="43137"/>
                    </a:srgbClr>
                  </a:outerShdw>
                </a:effectLst>
              </a:rPr>
              <a:t>For many, it was a soul- searching experience</a:t>
            </a:r>
          </a:p>
          <a:p>
            <a:pPr lvl="1">
              <a:spcAft>
                <a:spcPts val="600"/>
              </a:spcAft>
            </a:pPr>
            <a:endParaRPr lang="en-US" sz="3000" dirty="0">
              <a:effectLst>
                <a:outerShdw blurRad="38100" dist="38100" dir="2700000" algn="tl">
                  <a:srgbClr val="000000">
                    <a:alpha val="43137"/>
                  </a:srgbClr>
                </a:outerShdw>
              </a:effectLst>
            </a:endParaRPr>
          </a:p>
          <a:p>
            <a:pPr lvl="1">
              <a:spcAft>
                <a:spcPts val="600"/>
              </a:spcAft>
            </a:pPr>
            <a:endParaRPr lang="en-US" sz="3000"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FBF39433-BB72-B39D-574E-04E404A71208}"/>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4403C366-3CEC-3A08-147F-EA0855F90FE1}"/>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3" name="Picture 2">
            <a:extLst>
              <a:ext uri="{FF2B5EF4-FFF2-40B4-BE49-F238E27FC236}">
                <a16:creationId xmlns:a16="http://schemas.microsoft.com/office/drawing/2014/main" id="{D1F546E6-9807-0996-7C2B-3801009FD1A1}"/>
              </a:ext>
            </a:extLst>
          </p:cNvPr>
          <p:cNvPicPr>
            <a:picLocks noChangeAspect="1"/>
          </p:cNvPicPr>
          <p:nvPr/>
        </p:nvPicPr>
        <p:blipFill>
          <a:blip r:embed="rId2"/>
          <a:srcRect l="1549" r="1170"/>
          <a:stretch>
            <a:fillRect/>
          </a:stretch>
        </p:blipFill>
        <p:spPr>
          <a:xfrm>
            <a:off x="599767" y="1923154"/>
            <a:ext cx="6037008" cy="4511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109541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ECEBA-B7E6-011F-3672-6A9FD2DB5030}"/>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AD69B37E-9212-F328-F164-F5E8AC2B17AF}"/>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Toronto, Ontario</a:t>
            </a:r>
          </a:p>
        </p:txBody>
      </p:sp>
      <p:sp>
        <p:nvSpPr>
          <p:cNvPr id="229379" name="Rectangle 3">
            <a:extLst>
              <a:ext uri="{FF2B5EF4-FFF2-40B4-BE49-F238E27FC236}">
                <a16:creationId xmlns:a16="http://schemas.microsoft.com/office/drawing/2014/main" id="{B6579340-B2AC-FD15-4FFF-023F938CAAD7}"/>
              </a:ext>
            </a:extLst>
          </p:cNvPr>
          <p:cNvSpPr>
            <a:spLocks noGrp="1" noChangeArrowheads="1"/>
          </p:cNvSpPr>
          <p:nvPr>
            <p:ph idx="1"/>
          </p:nvPr>
        </p:nvSpPr>
        <p:spPr>
          <a:xfrm>
            <a:off x="304800" y="1752600"/>
            <a:ext cx="10894142" cy="1252714"/>
          </a:xfrm>
        </p:spPr>
        <p:txBody>
          <a:bodyPr/>
          <a:lstStyle/>
          <a:p>
            <a:pPr>
              <a:spcAft>
                <a:spcPts val="600"/>
              </a:spcAft>
            </a:pPr>
            <a:r>
              <a:rPr lang="en-US" dirty="0">
                <a:effectLst>
                  <a:outerShdw blurRad="38100" dist="38100" dir="2700000" algn="tl">
                    <a:srgbClr val="000000">
                      <a:alpha val="43137"/>
                    </a:srgbClr>
                  </a:outerShdw>
                </a:effectLst>
              </a:rPr>
              <a:t>Sisters of Service</a:t>
            </a:r>
          </a:p>
          <a:p>
            <a:pPr lvl="1">
              <a:spcAft>
                <a:spcPts val="600"/>
              </a:spcAft>
            </a:pPr>
            <a:r>
              <a:rPr lang="en-US" dirty="0">
                <a:effectLst>
                  <a:outerShdw blurRad="38100" dist="38100" dir="2700000" algn="tl">
                    <a:srgbClr val="000000">
                      <a:alpha val="43137"/>
                    </a:srgbClr>
                  </a:outerShdw>
                </a:effectLst>
              </a:rPr>
              <a:t>Catherine Donnelly, a graduate of one of the lectures</a:t>
            </a:r>
          </a:p>
          <a:p>
            <a:pPr marL="914400" lvl="2" indent="0">
              <a:spcAft>
                <a:spcPts val="600"/>
              </a:spcAft>
              <a:buNone/>
            </a:pPr>
            <a:endParaRPr lang="en-US" sz="2600" dirty="0">
              <a:effectLst>
                <a:outerShdw blurRad="38100" dist="38100" dir="2700000" algn="tl">
                  <a:srgbClr val="000000">
                    <a:alpha val="43137"/>
                  </a:srgbClr>
                </a:outerShdw>
              </a:effectLst>
            </a:endParaRPr>
          </a:p>
          <a:p>
            <a:pPr lvl="1">
              <a:spcAft>
                <a:spcPts val="600"/>
              </a:spcAft>
            </a:pPr>
            <a:endParaRPr lang="en-US" sz="3000" dirty="0">
              <a:effectLst>
                <a:outerShdw blurRad="38100" dist="38100" dir="2700000" algn="tl">
                  <a:srgbClr val="000000">
                    <a:alpha val="43137"/>
                  </a:srgbClr>
                </a:outerShdw>
              </a:effectLst>
            </a:endParaRPr>
          </a:p>
          <a:p>
            <a:pPr lvl="1">
              <a:spcAft>
                <a:spcPts val="600"/>
              </a:spcAft>
            </a:pPr>
            <a:endParaRPr lang="en-US" sz="3000"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B4510434-FF4B-6369-2F67-419C8164EBB3}"/>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D43F80A7-9395-5F66-5765-5287448200E7}"/>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3" name="Picture 2">
            <a:extLst>
              <a:ext uri="{FF2B5EF4-FFF2-40B4-BE49-F238E27FC236}">
                <a16:creationId xmlns:a16="http://schemas.microsoft.com/office/drawing/2014/main" id="{724515B4-E5AD-5963-DD3C-73C433FDE9EA}"/>
              </a:ext>
            </a:extLst>
          </p:cNvPr>
          <p:cNvPicPr>
            <a:picLocks noChangeAspect="1"/>
          </p:cNvPicPr>
          <p:nvPr/>
        </p:nvPicPr>
        <p:blipFill>
          <a:blip r:embed="rId2"/>
          <a:stretch>
            <a:fillRect/>
          </a:stretch>
        </p:blipFill>
        <p:spPr>
          <a:xfrm>
            <a:off x="7295536" y="3157714"/>
            <a:ext cx="4216724" cy="2916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5E3BA40D-686F-258F-0B69-532B199AFE35}"/>
              </a:ext>
            </a:extLst>
          </p:cNvPr>
          <p:cNvSpPr txBox="1">
            <a:spLocks noChangeArrowheads="1"/>
          </p:cNvSpPr>
          <p:nvPr/>
        </p:nvSpPr>
        <p:spPr bwMode="auto">
          <a:xfrm>
            <a:off x="304800" y="2900517"/>
            <a:ext cx="6862916"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lvl="1" defTabSz="914400">
              <a:spcAft>
                <a:spcPts val="600"/>
              </a:spcAft>
            </a:pPr>
            <a:r>
              <a:rPr lang="en-US" kern="0" dirty="0">
                <a:effectLst>
                  <a:outerShdw blurRad="38100" dist="38100" dir="2700000" algn="tl">
                    <a:srgbClr val="000000">
                      <a:alpha val="43137"/>
                    </a:srgbClr>
                  </a:outerShdw>
                </a:effectLst>
              </a:rPr>
              <a:t>After training volunteered to nurse the sick in their homes</a:t>
            </a:r>
          </a:p>
          <a:p>
            <a:pPr lvl="2" defTabSz="914400">
              <a:spcAft>
                <a:spcPts val="600"/>
              </a:spcAft>
            </a:pPr>
            <a:r>
              <a:rPr lang="en-US" sz="2600" kern="0" dirty="0">
                <a:effectLst>
                  <a:outerShdw blurRad="38100" dist="38100" dir="2700000" algn="tl">
                    <a:srgbClr val="000000">
                      <a:alpha val="43137"/>
                    </a:srgbClr>
                  </a:outerShdw>
                </a:effectLst>
              </a:rPr>
              <a:t>Came to realize the great lack of spiritual resources for families</a:t>
            </a:r>
          </a:p>
          <a:p>
            <a:pPr lvl="1" defTabSz="914400">
              <a:spcAft>
                <a:spcPts val="600"/>
              </a:spcAft>
            </a:pPr>
            <a:r>
              <a:rPr lang="en-US" kern="0" dirty="0">
                <a:effectLst>
                  <a:outerShdw blurRad="38100" dist="38100" dir="2700000" algn="tl">
                    <a:srgbClr val="000000">
                      <a:alpha val="43137"/>
                    </a:srgbClr>
                  </a:outerShdw>
                </a:effectLst>
              </a:rPr>
              <a:t>Founded Canadian Catholic Women’s Religious Order (SOS) still active today</a:t>
            </a:r>
          </a:p>
          <a:p>
            <a:pPr lvl="2" defTabSz="914400">
              <a:spcAft>
                <a:spcPts val="600"/>
              </a:spcAft>
            </a:pPr>
            <a:endParaRPr lang="en-US" sz="2600" kern="0" dirty="0">
              <a:effectLst>
                <a:outerShdw blurRad="38100" dist="38100" dir="2700000" algn="tl">
                  <a:srgbClr val="000000">
                    <a:alpha val="43137"/>
                  </a:srgbClr>
                </a:outerShdw>
              </a:effectLst>
            </a:endParaRPr>
          </a:p>
          <a:p>
            <a:pPr lvl="1" defTabSz="914400">
              <a:spcAft>
                <a:spcPts val="600"/>
              </a:spcAft>
            </a:pPr>
            <a:endParaRPr lang="en-US" sz="3000" kern="0" dirty="0">
              <a:effectLst>
                <a:outerShdw blurRad="38100" dist="38100" dir="2700000" algn="tl">
                  <a:srgbClr val="000000">
                    <a:alpha val="43137"/>
                  </a:srgbClr>
                </a:outerShdw>
              </a:effectLst>
            </a:endParaRPr>
          </a:p>
          <a:p>
            <a:pPr lvl="1" defTabSz="914400">
              <a:spcAft>
                <a:spcPts val="600"/>
              </a:spcAft>
            </a:pPr>
            <a:endParaRPr lang="en-US" sz="3000"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420448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F98B2-129E-B1A9-DC71-498C16EA8708}"/>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270B9538-9102-10CF-DC61-79C15419F365}"/>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Church Volunteerism</a:t>
            </a:r>
          </a:p>
        </p:txBody>
      </p:sp>
      <p:sp>
        <p:nvSpPr>
          <p:cNvPr id="229379" name="Rectangle 3">
            <a:extLst>
              <a:ext uri="{FF2B5EF4-FFF2-40B4-BE49-F238E27FC236}">
                <a16:creationId xmlns:a16="http://schemas.microsoft.com/office/drawing/2014/main" id="{1445D919-3E24-275C-EBCF-3AAF4F3E137B}"/>
              </a:ext>
            </a:extLst>
          </p:cNvPr>
          <p:cNvSpPr>
            <a:spLocks noGrp="1" noChangeArrowheads="1"/>
          </p:cNvSpPr>
          <p:nvPr>
            <p:ph idx="1"/>
          </p:nvPr>
        </p:nvSpPr>
        <p:spPr>
          <a:xfrm>
            <a:off x="304801" y="1752600"/>
            <a:ext cx="6243484" cy="4114800"/>
          </a:xfrm>
        </p:spPr>
        <p:txBody>
          <a:bodyPr/>
          <a:lstStyle/>
          <a:p>
            <a:pPr>
              <a:spcAft>
                <a:spcPts val="600"/>
              </a:spcAft>
            </a:pPr>
            <a:r>
              <a:rPr lang="en-US" dirty="0">
                <a:effectLst>
                  <a:outerShdw blurRad="38100" dist="38100" dir="2700000" algn="tl">
                    <a:srgbClr val="000000">
                      <a:alpha val="43137"/>
                    </a:srgbClr>
                  </a:outerShdw>
                </a:effectLst>
              </a:rPr>
              <a:t>COVID-19</a:t>
            </a:r>
          </a:p>
          <a:p>
            <a:pPr>
              <a:spcAft>
                <a:spcPts val="600"/>
              </a:spcAft>
            </a:pPr>
            <a:r>
              <a:rPr lang="en-US" dirty="0">
                <a:effectLst>
                  <a:outerShdw blurRad="38100" dist="38100" dir="2700000" algn="tl">
                    <a:srgbClr val="000000">
                      <a:alpha val="43137"/>
                    </a:srgbClr>
                  </a:outerShdw>
                </a:effectLst>
              </a:rPr>
              <a:t>Leaders look back stating:</a:t>
            </a:r>
          </a:p>
          <a:p>
            <a:pPr lvl="1">
              <a:spcAft>
                <a:spcPts val="600"/>
              </a:spcAft>
            </a:pPr>
            <a:r>
              <a:rPr lang="en-US" dirty="0">
                <a:effectLst>
                  <a:outerShdw blurRad="38100" dist="38100" dir="2700000" algn="tl">
                    <a:srgbClr val="000000">
                      <a:alpha val="43137"/>
                    </a:srgbClr>
                  </a:outerShdw>
                </a:effectLst>
              </a:rPr>
              <a:t>“Were we ready? Of course not. We had no time.”</a:t>
            </a:r>
          </a:p>
          <a:p>
            <a:pPr lvl="1">
              <a:spcAft>
                <a:spcPts val="600"/>
              </a:spcAft>
            </a:pPr>
            <a:r>
              <a:rPr lang="en-US" dirty="0">
                <a:effectLst>
                  <a:outerShdw blurRad="38100" dist="38100" dir="2700000" algn="tl">
                    <a:srgbClr val="000000">
                      <a:alpha val="43137"/>
                    </a:srgbClr>
                  </a:outerShdw>
                </a:effectLst>
              </a:rPr>
              <a:t>“We weren’t ready, we still aren’t ready.”</a:t>
            </a:r>
          </a:p>
          <a:p>
            <a:pPr lvl="1">
              <a:spcAft>
                <a:spcPts val="600"/>
              </a:spcAft>
            </a:pPr>
            <a:r>
              <a:rPr lang="en-US" dirty="0">
                <a:effectLst>
                  <a:outerShdw blurRad="38100" dist="38100" dir="2700000" algn="tl">
                    <a:srgbClr val="000000">
                      <a:alpha val="43137"/>
                    </a:srgbClr>
                  </a:outerShdw>
                </a:effectLst>
              </a:rPr>
              <a:t>One article used the word “decimated” when describing the volunteer sector</a:t>
            </a:r>
          </a:p>
          <a:p>
            <a:pPr lvl="1">
              <a:spcAft>
                <a:spcPts val="600"/>
              </a:spcAft>
            </a:pPr>
            <a:endParaRPr lang="en-US" dirty="0">
              <a:effectLst>
                <a:outerShdw blurRad="38100" dist="38100" dir="2700000" algn="tl">
                  <a:srgbClr val="000000">
                    <a:alpha val="43137"/>
                  </a:srgbClr>
                </a:outerShdw>
              </a:effectLst>
            </a:endParaRPr>
          </a:p>
          <a:p>
            <a:pPr lvl="2">
              <a:spcAft>
                <a:spcPts val="600"/>
              </a:spcAft>
            </a:pPr>
            <a:endParaRPr lang="en-US" sz="2600" dirty="0">
              <a:effectLst>
                <a:outerShdw blurRad="38100" dist="38100" dir="2700000" algn="tl">
                  <a:srgbClr val="000000">
                    <a:alpha val="43137"/>
                  </a:srgbClr>
                </a:outerShdw>
              </a:effectLst>
            </a:endParaRPr>
          </a:p>
          <a:p>
            <a:pPr lvl="1">
              <a:spcAft>
                <a:spcPts val="600"/>
              </a:spcAft>
            </a:pPr>
            <a:endParaRPr lang="en-US" sz="3000" dirty="0">
              <a:effectLst>
                <a:outerShdw blurRad="38100" dist="38100" dir="2700000" algn="tl">
                  <a:srgbClr val="000000">
                    <a:alpha val="43137"/>
                  </a:srgbClr>
                </a:outerShdw>
              </a:effectLst>
            </a:endParaRPr>
          </a:p>
          <a:p>
            <a:pPr lvl="1">
              <a:spcAft>
                <a:spcPts val="600"/>
              </a:spcAft>
            </a:pPr>
            <a:endParaRPr lang="en-US" sz="3000"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8CF97DE4-C6DB-2A44-EF2D-69CE98A54322}"/>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1C41A536-2C9D-162F-C091-E843195785BF}"/>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3" name="Picture 2">
            <a:extLst>
              <a:ext uri="{FF2B5EF4-FFF2-40B4-BE49-F238E27FC236}">
                <a16:creationId xmlns:a16="http://schemas.microsoft.com/office/drawing/2014/main" id="{2B8C7EE7-1C59-AE1C-F9C8-77F98092CAC1}"/>
              </a:ext>
            </a:extLst>
          </p:cNvPr>
          <p:cNvPicPr>
            <a:picLocks noChangeAspect="1"/>
          </p:cNvPicPr>
          <p:nvPr/>
        </p:nvPicPr>
        <p:blipFill>
          <a:blip r:embed="rId2"/>
          <a:srcRect l="10147" r="6100"/>
          <a:stretch>
            <a:fillRect/>
          </a:stretch>
        </p:blipFill>
        <p:spPr>
          <a:xfrm>
            <a:off x="6811586" y="2643874"/>
            <a:ext cx="4817921" cy="34879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273023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0AAC9-495D-CC91-8F2F-F5325D1F736D}"/>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304B1D01-ADDB-282C-67BD-94B831134E71}"/>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Church Volunteerism</a:t>
            </a:r>
          </a:p>
        </p:txBody>
      </p:sp>
      <p:sp>
        <p:nvSpPr>
          <p:cNvPr id="229379" name="Rectangle 3">
            <a:extLst>
              <a:ext uri="{FF2B5EF4-FFF2-40B4-BE49-F238E27FC236}">
                <a16:creationId xmlns:a16="http://schemas.microsoft.com/office/drawing/2014/main" id="{593E8BF9-0596-9ECE-F009-BD5F68D10927}"/>
              </a:ext>
            </a:extLst>
          </p:cNvPr>
          <p:cNvSpPr>
            <a:spLocks noGrp="1" noChangeArrowheads="1"/>
          </p:cNvSpPr>
          <p:nvPr>
            <p:ph idx="1"/>
          </p:nvPr>
        </p:nvSpPr>
        <p:spPr>
          <a:xfrm>
            <a:off x="304799" y="1752600"/>
            <a:ext cx="11171576" cy="1806677"/>
          </a:xfrm>
        </p:spPr>
        <p:txBody>
          <a:bodyPr/>
          <a:lstStyle/>
          <a:p>
            <a:pPr>
              <a:spcAft>
                <a:spcPts val="600"/>
              </a:spcAft>
            </a:pPr>
            <a:r>
              <a:rPr lang="en-US" dirty="0">
                <a:effectLst>
                  <a:outerShdw blurRad="38100" dist="38100" dir="2700000" algn="tl">
                    <a:srgbClr val="000000">
                      <a:alpha val="43137"/>
                    </a:srgbClr>
                  </a:outerShdw>
                </a:effectLst>
              </a:rPr>
              <a:t>COVID-19</a:t>
            </a:r>
          </a:p>
          <a:p>
            <a:pPr lvl="1">
              <a:spcAft>
                <a:spcPts val="600"/>
              </a:spcAft>
            </a:pPr>
            <a:r>
              <a:rPr lang="en-US" sz="3000" dirty="0">
                <a:effectLst>
                  <a:outerShdw blurRad="38100" dist="38100" dir="2700000" algn="tl">
                    <a:srgbClr val="000000">
                      <a:alpha val="43137"/>
                    </a:srgbClr>
                  </a:outerShdw>
                </a:effectLst>
              </a:rPr>
              <a:t>Many longtime volunteers backed away</a:t>
            </a:r>
          </a:p>
          <a:p>
            <a:pPr marL="457200" lvl="1" indent="0">
              <a:spcAft>
                <a:spcPts val="600"/>
              </a:spcAft>
              <a:buNone/>
            </a:pPr>
            <a:endParaRPr lang="en-US" dirty="0">
              <a:effectLst>
                <a:outerShdw blurRad="38100" dist="38100" dir="2700000" algn="tl">
                  <a:srgbClr val="000000">
                    <a:alpha val="43137"/>
                  </a:srgbClr>
                </a:outerShdw>
              </a:effectLst>
            </a:endParaRPr>
          </a:p>
          <a:p>
            <a:pPr lvl="2">
              <a:spcAft>
                <a:spcPts val="600"/>
              </a:spcAft>
            </a:pPr>
            <a:endParaRPr lang="en-US" dirty="0">
              <a:effectLst>
                <a:outerShdw blurRad="38100" dist="38100" dir="2700000" algn="tl">
                  <a:srgbClr val="000000">
                    <a:alpha val="43137"/>
                  </a:srgbClr>
                </a:outerShdw>
              </a:effectLst>
            </a:endParaRPr>
          </a:p>
          <a:p>
            <a:pPr lvl="2">
              <a:spcAft>
                <a:spcPts val="600"/>
              </a:spcAft>
            </a:pPr>
            <a:endParaRPr lang="en-US" dirty="0">
              <a:effectLst>
                <a:outerShdw blurRad="38100" dist="38100" dir="2700000" algn="tl">
                  <a:srgbClr val="000000">
                    <a:alpha val="43137"/>
                  </a:srgbClr>
                </a:outerShdw>
              </a:effectLst>
            </a:endParaRPr>
          </a:p>
          <a:p>
            <a:pPr lvl="2">
              <a:spcAft>
                <a:spcPts val="600"/>
              </a:spcAft>
            </a:pPr>
            <a:endParaRPr lang="en-US" sz="2600" dirty="0">
              <a:effectLst>
                <a:outerShdw blurRad="38100" dist="38100" dir="2700000" algn="tl">
                  <a:srgbClr val="000000">
                    <a:alpha val="43137"/>
                  </a:srgbClr>
                </a:outerShdw>
              </a:effectLst>
            </a:endParaRPr>
          </a:p>
          <a:p>
            <a:pPr lvl="1">
              <a:spcAft>
                <a:spcPts val="600"/>
              </a:spcAft>
            </a:pPr>
            <a:endParaRPr lang="en-US" sz="3000" dirty="0">
              <a:effectLst>
                <a:outerShdw blurRad="38100" dist="38100" dir="2700000" algn="tl">
                  <a:srgbClr val="000000">
                    <a:alpha val="43137"/>
                  </a:srgbClr>
                </a:outerShdw>
              </a:effectLst>
            </a:endParaRPr>
          </a:p>
          <a:p>
            <a:pPr lvl="1">
              <a:spcAft>
                <a:spcPts val="600"/>
              </a:spcAft>
            </a:pPr>
            <a:endParaRPr lang="en-US" sz="3000"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BED49ADF-C498-0B92-C8AE-5143ECF99F3F}"/>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FA297696-0BDF-8862-66CF-06B273CE6301}"/>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6" name="Picture 5">
            <a:extLst>
              <a:ext uri="{FF2B5EF4-FFF2-40B4-BE49-F238E27FC236}">
                <a16:creationId xmlns:a16="http://schemas.microsoft.com/office/drawing/2014/main" id="{CF1BD307-C62C-8F41-A30D-19C5B11CB26D}"/>
              </a:ext>
            </a:extLst>
          </p:cNvPr>
          <p:cNvPicPr>
            <a:picLocks noChangeAspect="1"/>
          </p:cNvPicPr>
          <p:nvPr/>
        </p:nvPicPr>
        <p:blipFill>
          <a:blip r:embed="rId2"/>
          <a:srcRect l="2844" t="2041" r="1127" b="3372"/>
          <a:stretch>
            <a:fillRect/>
          </a:stretch>
        </p:blipFill>
        <p:spPr>
          <a:xfrm>
            <a:off x="963560" y="3210683"/>
            <a:ext cx="5670755" cy="31856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3">
            <a:extLst>
              <a:ext uri="{FF2B5EF4-FFF2-40B4-BE49-F238E27FC236}">
                <a16:creationId xmlns:a16="http://schemas.microsoft.com/office/drawing/2014/main" id="{E905B302-FF1B-024D-2459-10710EAB06BF}"/>
              </a:ext>
            </a:extLst>
          </p:cNvPr>
          <p:cNvSpPr txBox="1">
            <a:spLocks noChangeArrowheads="1"/>
          </p:cNvSpPr>
          <p:nvPr/>
        </p:nvSpPr>
        <p:spPr bwMode="auto">
          <a:xfrm>
            <a:off x="6284943" y="3065207"/>
            <a:ext cx="5791201"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lvl="1" defTabSz="914400">
              <a:spcAft>
                <a:spcPts val="600"/>
              </a:spcAft>
            </a:pPr>
            <a:r>
              <a:rPr lang="en-US" kern="0" dirty="0">
                <a:effectLst>
                  <a:outerShdw blurRad="38100" dist="38100" dir="2700000" algn="tl">
                    <a:srgbClr val="000000">
                      <a:alpha val="43137"/>
                    </a:srgbClr>
                  </a:outerShdw>
                </a:effectLst>
              </a:rPr>
              <a:t>Those willing to serve were still unpredictable</a:t>
            </a:r>
          </a:p>
          <a:p>
            <a:pPr lvl="1" defTabSz="914400">
              <a:spcAft>
                <a:spcPts val="600"/>
              </a:spcAft>
            </a:pPr>
            <a:r>
              <a:rPr lang="en-US" kern="0" dirty="0">
                <a:effectLst>
                  <a:outerShdw blurRad="38100" dist="38100" dir="2700000" algn="tl">
                    <a:srgbClr val="000000">
                      <a:alpha val="43137"/>
                    </a:srgbClr>
                  </a:outerShdw>
                </a:effectLst>
              </a:rPr>
              <a:t>Likelihood of illness or exposure at home</a:t>
            </a:r>
          </a:p>
          <a:p>
            <a:pPr lvl="1" defTabSz="914400">
              <a:spcAft>
                <a:spcPts val="600"/>
              </a:spcAft>
            </a:pPr>
            <a:r>
              <a:rPr lang="en-US" kern="0" dirty="0">
                <a:effectLst>
                  <a:outerShdw blurRad="38100" dist="38100" dir="2700000" algn="tl">
                    <a:srgbClr val="000000">
                      <a:alpha val="43137"/>
                    </a:srgbClr>
                  </a:outerShdw>
                </a:effectLst>
              </a:rPr>
              <a:t>Many volunteers called out sick</a:t>
            </a:r>
          </a:p>
          <a:p>
            <a:pPr marL="457200" lvl="1" indent="0" defTabSz="914400">
              <a:spcAft>
                <a:spcPts val="600"/>
              </a:spcAft>
              <a:buFont typeface="Wingdings" pitchFamily="2" charset="2"/>
              <a:buNone/>
            </a:pPr>
            <a:endParaRPr lang="en-US" kern="0" dirty="0">
              <a:effectLst>
                <a:outerShdw blurRad="38100" dist="38100" dir="2700000" algn="tl">
                  <a:srgbClr val="000000">
                    <a:alpha val="43137"/>
                  </a:srgbClr>
                </a:outerShdw>
              </a:effectLst>
            </a:endParaRPr>
          </a:p>
          <a:p>
            <a:pPr lvl="2" defTabSz="914400">
              <a:spcAft>
                <a:spcPts val="600"/>
              </a:spcAft>
            </a:pPr>
            <a:endParaRPr lang="en-US" kern="0" dirty="0">
              <a:effectLst>
                <a:outerShdw blurRad="38100" dist="38100" dir="2700000" algn="tl">
                  <a:srgbClr val="000000">
                    <a:alpha val="43137"/>
                  </a:srgbClr>
                </a:outerShdw>
              </a:effectLst>
            </a:endParaRPr>
          </a:p>
          <a:p>
            <a:pPr lvl="2" defTabSz="914400">
              <a:spcAft>
                <a:spcPts val="600"/>
              </a:spcAft>
            </a:pPr>
            <a:endParaRPr lang="en-US" kern="0" dirty="0">
              <a:effectLst>
                <a:outerShdw blurRad="38100" dist="38100" dir="2700000" algn="tl">
                  <a:srgbClr val="000000">
                    <a:alpha val="43137"/>
                  </a:srgbClr>
                </a:outerShdw>
              </a:effectLst>
            </a:endParaRPr>
          </a:p>
          <a:p>
            <a:pPr lvl="2" defTabSz="914400">
              <a:spcAft>
                <a:spcPts val="600"/>
              </a:spcAft>
            </a:pPr>
            <a:endParaRPr lang="en-US" sz="2600" kern="0" dirty="0">
              <a:effectLst>
                <a:outerShdw blurRad="38100" dist="38100" dir="2700000" algn="tl">
                  <a:srgbClr val="000000">
                    <a:alpha val="43137"/>
                  </a:srgbClr>
                </a:outerShdw>
              </a:effectLst>
            </a:endParaRPr>
          </a:p>
          <a:p>
            <a:pPr lvl="1" defTabSz="914400">
              <a:spcAft>
                <a:spcPts val="600"/>
              </a:spcAft>
            </a:pPr>
            <a:endParaRPr lang="en-US" sz="3000" kern="0" dirty="0">
              <a:effectLst>
                <a:outerShdw blurRad="38100" dist="38100" dir="2700000" algn="tl">
                  <a:srgbClr val="000000">
                    <a:alpha val="43137"/>
                  </a:srgbClr>
                </a:outerShdw>
              </a:effectLst>
            </a:endParaRPr>
          </a:p>
          <a:p>
            <a:pPr lvl="1" defTabSz="914400">
              <a:spcAft>
                <a:spcPts val="600"/>
              </a:spcAft>
            </a:pPr>
            <a:endParaRPr lang="en-US" sz="3000"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15971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DBF27-44E7-44BB-C119-6389ECEE593E}"/>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A14C6ECF-D362-221A-4067-991C4D6B65DB}"/>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Church Volunteerism</a:t>
            </a:r>
          </a:p>
        </p:txBody>
      </p:sp>
      <p:sp>
        <p:nvSpPr>
          <p:cNvPr id="229379" name="Rectangle 3">
            <a:extLst>
              <a:ext uri="{FF2B5EF4-FFF2-40B4-BE49-F238E27FC236}">
                <a16:creationId xmlns:a16="http://schemas.microsoft.com/office/drawing/2014/main" id="{1BB42B28-5183-F832-1C83-D95646DAC62A}"/>
              </a:ext>
            </a:extLst>
          </p:cNvPr>
          <p:cNvSpPr>
            <a:spLocks noGrp="1" noChangeArrowheads="1"/>
          </p:cNvSpPr>
          <p:nvPr>
            <p:ph idx="1"/>
          </p:nvPr>
        </p:nvSpPr>
        <p:spPr>
          <a:xfrm>
            <a:off x="304799" y="1752600"/>
            <a:ext cx="11210441" cy="4114800"/>
          </a:xfrm>
        </p:spPr>
        <p:txBody>
          <a:bodyPr/>
          <a:lstStyle/>
          <a:p>
            <a:pPr>
              <a:spcAft>
                <a:spcPts val="600"/>
              </a:spcAft>
            </a:pPr>
            <a:r>
              <a:rPr lang="en-US" dirty="0">
                <a:effectLst>
                  <a:outerShdw blurRad="38100" dist="38100" dir="2700000" algn="tl">
                    <a:srgbClr val="000000">
                      <a:alpha val="43137"/>
                    </a:srgbClr>
                  </a:outerShdw>
                </a:effectLst>
              </a:rPr>
              <a:t>Hurricane Helene, September 2024</a:t>
            </a:r>
          </a:p>
          <a:p>
            <a:pPr lvl="1">
              <a:spcAft>
                <a:spcPts val="600"/>
              </a:spcAft>
            </a:pPr>
            <a:r>
              <a:rPr lang="en-US" dirty="0">
                <a:effectLst>
                  <a:outerShdw blurRad="38100" dist="38100" dir="2700000" algn="tl">
                    <a:srgbClr val="000000">
                      <a:alpha val="43137"/>
                    </a:srgbClr>
                  </a:outerShdw>
                </a:effectLst>
              </a:rPr>
              <a:t>Widespread catastrophic damage to Southeastern U.S.</a:t>
            </a:r>
          </a:p>
          <a:p>
            <a:pPr lvl="1">
              <a:spcAft>
                <a:spcPts val="600"/>
              </a:spcAft>
            </a:pPr>
            <a:r>
              <a:rPr lang="en-US" dirty="0">
                <a:effectLst>
                  <a:outerShdw blurRad="38100" dist="38100" dir="2700000" algn="tl">
                    <a:srgbClr val="000000">
                      <a:alpha val="43137"/>
                    </a:srgbClr>
                  </a:outerShdw>
                </a:effectLst>
              </a:rPr>
              <a:t>Non-profit disaster relief organizations and local churches banded together</a:t>
            </a:r>
          </a:p>
          <a:p>
            <a:pPr lvl="1">
              <a:spcAft>
                <a:spcPts val="600"/>
              </a:spcAft>
            </a:pPr>
            <a:r>
              <a:rPr lang="en-US" sz="3000" dirty="0">
                <a:effectLst>
                  <a:outerShdw blurRad="38100" dist="38100" dir="2700000" algn="tl">
                    <a:srgbClr val="000000">
                      <a:alpha val="43137"/>
                    </a:srgbClr>
                  </a:outerShdw>
                </a:effectLst>
              </a:rPr>
              <a:t>Organizations included:</a:t>
            </a:r>
          </a:p>
          <a:p>
            <a:pPr lvl="2">
              <a:spcAft>
                <a:spcPts val="600"/>
              </a:spcAft>
            </a:pPr>
            <a:r>
              <a:rPr lang="en-US" sz="2600" dirty="0">
                <a:effectLst>
                  <a:outerShdw blurRad="38100" dist="38100" dir="2700000" algn="tl">
                    <a:srgbClr val="000000">
                      <a:alpha val="43137"/>
                    </a:srgbClr>
                  </a:outerShdw>
                </a:effectLst>
              </a:rPr>
              <a:t>Samaritan’s Purse</a:t>
            </a:r>
          </a:p>
          <a:p>
            <a:pPr lvl="2">
              <a:spcAft>
                <a:spcPts val="600"/>
              </a:spcAft>
            </a:pPr>
            <a:r>
              <a:rPr lang="en-US" sz="2600" dirty="0">
                <a:effectLst>
                  <a:outerShdw blurRad="38100" dist="38100" dir="2700000" algn="tl">
                    <a:srgbClr val="000000">
                      <a:alpha val="43137"/>
                    </a:srgbClr>
                  </a:outerShdw>
                </a:effectLst>
              </a:rPr>
              <a:t>Baptists on Mission</a:t>
            </a:r>
          </a:p>
          <a:p>
            <a:pPr lvl="2">
              <a:spcAft>
                <a:spcPts val="600"/>
              </a:spcAft>
            </a:pPr>
            <a:r>
              <a:rPr lang="en-US" sz="2600" dirty="0">
                <a:effectLst>
                  <a:outerShdw blurRad="38100" dist="38100" dir="2700000" algn="tl">
                    <a:srgbClr val="000000">
                      <a:alpha val="43137"/>
                    </a:srgbClr>
                  </a:outerShdw>
                </a:effectLst>
              </a:rPr>
              <a:t>Mercy Chefs</a:t>
            </a:r>
          </a:p>
          <a:p>
            <a:pPr marL="457200" lvl="1" indent="0">
              <a:spcAft>
                <a:spcPts val="600"/>
              </a:spcAft>
              <a:buNone/>
            </a:pPr>
            <a:endParaRPr lang="en-US" dirty="0">
              <a:effectLst>
                <a:outerShdw blurRad="38100" dist="38100" dir="2700000" algn="tl">
                  <a:srgbClr val="000000">
                    <a:alpha val="43137"/>
                  </a:srgbClr>
                </a:outerShdw>
              </a:effectLst>
            </a:endParaRPr>
          </a:p>
          <a:p>
            <a:pPr lvl="2">
              <a:spcAft>
                <a:spcPts val="600"/>
              </a:spcAft>
            </a:pPr>
            <a:endParaRPr lang="en-US" dirty="0">
              <a:effectLst>
                <a:outerShdw blurRad="38100" dist="38100" dir="2700000" algn="tl">
                  <a:srgbClr val="000000">
                    <a:alpha val="43137"/>
                  </a:srgbClr>
                </a:outerShdw>
              </a:effectLst>
            </a:endParaRPr>
          </a:p>
          <a:p>
            <a:pPr lvl="2">
              <a:spcAft>
                <a:spcPts val="600"/>
              </a:spcAft>
            </a:pPr>
            <a:endParaRPr lang="en-US" dirty="0">
              <a:effectLst>
                <a:outerShdw blurRad="38100" dist="38100" dir="2700000" algn="tl">
                  <a:srgbClr val="000000">
                    <a:alpha val="43137"/>
                  </a:srgbClr>
                </a:outerShdw>
              </a:effectLst>
            </a:endParaRPr>
          </a:p>
          <a:p>
            <a:pPr lvl="2">
              <a:spcAft>
                <a:spcPts val="600"/>
              </a:spcAft>
            </a:pPr>
            <a:endParaRPr lang="en-US" sz="2600" dirty="0">
              <a:effectLst>
                <a:outerShdw blurRad="38100" dist="38100" dir="2700000" algn="tl">
                  <a:srgbClr val="000000">
                    <a:alpha val="43137"/>
                  </a:srgbClr>
                </a:outerShdw>
              </a:effectLst>
            </a:endParaRPr>
          </a:p>
          <a:p>
            <a:pPr lvl="1">
              <a:spcAft>
                <a:spcPts val="600"/>
              </a:spcAft>
            </a:pPr>
            <a:endParaRPr lang="en-US" sz="3000" dirty="0">
              <a:effectLst>
                <a:outerShdw blurRad="38100" dist="38100" dir="2700000" algn="tl">
                  <a:srgbClr val="000000">
                    <a:alpha val="43137"/>
                  </a:srgbClr>
                </a:outerShdw>
              </a:effectLst>
            </a:endParaRPr>
          </a:p>
          <a:p>
            <a:pPr lvl="1">
              <a:spcAft>
                <a:spcPts val="600"/>
              </a:spcAft>
            </a:pPr>
            <a:endParaRPr lang="en-US" sz="3000"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C15829B2-4DB3-2EF7-9109-19C11333F949}"/>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BA2E3C2E-6F61-FFEF-D271-6197E5BE014A}"/>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34448064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E3D05-CD23-37F3-C65A-F4338575F508}"/>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4072F204-D464-1B58-3305-C338CE9D4955}"/>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Church Volunteerism</a:t>
            </a:r>
          </a:p>
        </p:txBody>
      </p:sp>
      <p:sp>
        <p:nvSpPr>
          <p:cNvPr id="229379" name="Rectangle 3">
            <a:extLst>
              <a:ext uri="{FF2B5EF4-FFF2-40B4-BE49-F238E27FC236}">
                <a16:creationId xmlns:a16="http://schemas.microsoft.com/office/drawing/2014/main" id="{91267873-0E6C-CE0C-3C80-DE62CE200A94}"/>
              </a:ext>
            </a:extLst>
          </p:cNvPr>
          <p:cNvSpPr>
            <a:spLocks noGrp="1" noChangeArrowheads="1"/>
          </p:cNvSpPr>
          <p:nvPr>
            <p:ph idx="1"/>
          </p:nvPr>
        </p:nvSpPr>
        <p:spPr>
          <a:xfrm>
            <a:off x="0" y="2281536"/>
            <a:ext cx="11210441" cy="4114800"/>
          </a:xfrm>
        </p:spPr>
        <p:txBody>
          <a:bodyPr/>
          <a:lstStyle/>
          <a:p>
            <a:pPr lvl="1">
              <a:spcAft>
                <a:spcPts val="600"/>
              </a:spcAft>
            </a:pPr>
            <a:r>
              <a:rPr lang="en-US" sz="3000" dirty="0">
                <a:effectLst>
                  <a:outerShdw blurRad="38100" dist="38100" dir="2700000" algn="tl">
                    <a:srgbClr val="000000">
                      <a:alpha val="43137"/>
                    </a:srgbClr>
                  </a:outerShdw>
                </a:effectLst>
              </a:rPr>
              <a:t>Volunteers helped with:</a:t>
            </a:r>
          </a:p>
          <a:p>
            <a:pPr lvl="2">
              <a:spcAft>
                <a:spcPts val="600"/>
              </a:spcAft>
            </a:pPr>
            <a:r>
              <a:rPr lang="en-US" sz="2600" dirty="0">
                <a:effectLst>
                  <a:outerShdw blurRad="38100" dist="38100" dir="2700000" algn="tl">
                    <a:srgbClr val="000000">
                      <a:alpha val="43137"/>
                    </a:srgbClr>
                  </a:outerShdw>
                </a:effectLst>
              </a:rPr>
              <a:t>Clean-up</a:t>
            </a:r>
          </a:p>
          <a:p>
            <a:pPr lvl="2">
              <a:spcAft>
                <a:spcPts val="600"/>
              </a:spcAft>
            </a:pPr>
            <a:r>
              <a:rPr lang="en-US" sz="2600" dirty="0">
                <a:effectLst>
                  <a:outerShdw blurRad="38100" dist="38100" dir="2700000" algn="tl">
                    <a:srgbClr val="000000">
                      <a:alpha val="43137"/>
                    </a:srgbClr>
                  </a:outerShdw>
                </a:effectLst>
              </a:rPr>
              <a:t>Rebuilding</a:t>
            </a:r>
          </a:p>
          <a:p>
            <a:pPr lvl="2">
              <a:spcAft>
                <a:spcPts val="600"/>
              </a:spcAft>
            </a:pPr>
            <a:r>
              <a:rPr lang="en-US" sz="2600" dirty="0">
                <a:effectLst>
                  <a:outerShdw blurRad="38100" dist="38100" dir="2700000" algn="tl">
                    <a:srgbClr val="000000">
                      <a:alpha val="43137"/>
                    </a:srgbClr>
                  </a:outerShdw>
                </a:effectLst>
              </a:rPr>
              <a:t>Distribution of food, water, blankets</a:t>
            </a:r>
          </a:p>
          <a:p>
            <a:pPr lvl="2">
              <a:spcAft>
                <a:spcPts val="600"/>
              </a:spcAft>
            </a:pPr>
            <a:r>
              <a:rPr lang="en-US" sz="2600" dirty="0">
                <a:effectLst>
                  <a:outerShdw blurRad="38100" dist="38100" dir="2700000" algn="tl">
                    <a:srgbClr val="000000">
                      <a:alpha val="43137"/>
                    </a:srgbClr>
                  </a:outerShdw>
                </a:effectLst>
              </a:rPr>
              <a:t>Many brought specialized skills</a:t>
            </a:r>
          </a:p>
          <a:p>
            <a:pPr lvl="3">
              <a:spcAft>
                <a:spcPts val="600"/>
              </a:spcAft>
            </a:pPr>
            <a:r>
              <a:rPr lang="en-US" sz="2400" dirty="0">
                <a:effectLst>
                  <a:outerShdw blurRad="38100" dist="38100" dir="2700000" algn="tl">
                    <a:srgbClr val="000000">
                      <a:alpha val="43137"/>
                    </a:srgbClr>
                  </a:outerShdw>
                </a:effectLst>
              </a:rPr>
              <a:t>Chainsaw teams       </a:t>
            </a:r>
          </a:p>
          <a:p>
            <a:pPr lvl="3">
              <a:spcAft>
                <a:spcPts val="600"/>
              </a:spcAft>
            </a:pPr>
            <a:r>
              <a:rPr lang="en-US" sz="2400" dirty="0">
                <a:effectLst>
                  <a:outerShdw blurRad="38100" dist="38100" dir="2700000" algn="tl">
                    <a:srgbClr val="000000">
                      <a:alpha val="43137"/>
                    </a:srgbClr>
                  </a:outerShdw>
                </a:effectLst>
              </a:rPr>
              <a:t>Laundry services</a:t>
            </a:r>
          </a:p>
          <a:p>
            <a:pPr lvl="3">
              <a:spcAft>
                <a:spcPts val="600"/>
              </a:spcAft>
            </a:pPr>
            <a:r>
              <a:rPr lang="en-US" sz="2400" dirty="0">
                <a:effectLst>
                  <a:outerShdw blurRad="38100" dist="38100" dir="2700000" algn="tl">
                    <a:srgbClr val="000000">
                      <a:alpha val="43137"/>
                    </a:srgbClr>
                  </a:outerShdw>
                </a:effectLst>
              </a:rPr>
              <a:t>Medical professionals</a:t>
            </a:r>
          </a:p>
          <a:p>
            <a:pPr marL="914400" lvl="2" indent="0">
              <a:spcAft>
                <a:spcPts val="600"/>
              </a:spcAft>
              <a:buNone/>
            </a:pPr>
            <a:endParaRPr lang="en-US" dirty="0">
              <a:effectLst>
                <a:outerShdw blurRad="38100" dist="38100" dir="2700000" algn="tl">
                  <a:srgbClr val="000000">
                    <a:alpha val="43137"/>
                  </a:srgbClr>
                </a:outerShdw>
              </a:effectLst>
            </a:endParaRPr>
          </a:p>
          <a:p>
            <a:pPr lvl="2">
              <a:spcAft>
                <a:spcPts val="600"/>
              </a:spcAft>
            </a:pPr>
            <a:endParaRPr lang="en-US" sz="2600" dirty="0">
              <a:effectLst>
                <a:outerShdw blurRad="38100" dist="38100" dir="2700000" algn="tl">
                  <a:srgbClr val="000000">
                    <a:alpha val="43137"/>
                  </a:srgbClr>
                </a:outerShdw>
              </a:effectLst>
            </a:endParaRPr>
          </a:p>
          <a:p>
            <a:pPr lvl="1">
              <a:spcAft>
                <a:spcPts val="600"/>
              </a:spcAft>
            </a:pPr>
            <a:endParaRPr lang="en-US" sz="3000" dirty="0">
              <a:effectLst>
                <a:outerShdw blurRad="38100" dist="38100" dir="2700000" algn="tl">
                  <a:srgbClr val="000000">
                    <a:alpha val="43137"/>
                  </a:srgbClr>
                </a:outerShdw>
              </a:effectLst>
            </a:endParaRPr>
          </a:p>
          <a:p>
            <a:pPr lvl="1">
              <a:spcAft>
                <a:spcPts val="600"/>
              </a:spcAft>
            </a:pPr>
            <a:endParaRPr lang="en-US" sz="3000"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44BDE720-6779-4F51-4E0C-76F039DA38B4}"/>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1116E5A8-5D69-8443-775D-1DDC5BB2CC67}"/>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3" name="Picture 2">
            <a:extLst>
              <a:ext uri="{FF2B5EF4-FFF2-40B4-BE49-F238E27FC236}">
                <a16:creationId xmlns:a16="http://schemas.microsoft.com/office/drawing/2014/main" id="{E08E555F-8A11-D1E7-5D81-61AFA3E46002}"/>
              </a:ext>
            </a:extLst>
          </p:cNvPr>
          <p:cNvPicPr>
            <a:picLocks noChangeAspect="1"/>
          </p:cNvPicPr>
          <p:nvPr/>
        </p:nvPicPr>
        <p:blipFill>
          <a:blip r:embed="rId2"/>
          <a:srcRect l="1274"/>
          <a:stretch>
            <a:fillRect/>
          </a:stretch>
        </p:blipFill>
        <p:spPr>
          <a:xfrm>
            <a:off x="6654089" y="2766911"/>
            <a:ext cx="4861151" cy="3252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89E024FF-C5F7-E055-2493-1D9D33F91DE0}"/>
              </a:ext>
            </a:extLst>
          </p:cNvPr>
          <p:cNvSpPr txBox="1">
            <a:spLocks noChangeArrowheads="1"/>
          </p:cNvSpPr>
          <p:nvPr/>
        </p:nvSpPr>
        <p:spPr bwMode="auto">
          <a:xfrm>
            <a:off x="304800" y="1762622"/>
            <a:ext cx="11210441" cy="6277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defTabSz="914400">
              <a:spcAft>
                <a:spcPts val="600"/>
              </a:spcAft>
            </a:pPr>
            <a:r>
              <a:rPr lang="en-US" kern="0" dirty="0">
                <a:effectLst>
                  <a:outerShdw blurRad="38100" dist="38100" dir="2700000" algn="tl">
                    <a:srgbClr val="000000">
                      <a:alpha val="43137"/>
                    </a:srgbClr>
                  </a:outerShdw>
                </a:effectLst>
              </a:rPr>
              <a:t>Hurricane Helene, September 2024</a:t>
            </a:r>
          </a:p>
          <a:p>
            <a:pPr marL="914400" lvl="2" indent="0" defTabSz="914400">
              <a:spcAft>
                <a:spcPts val="600"/>
              </a:spcAft>
              <a:buFont typeface="Wingdings" pitchFamily="2" charset="2"/>
              <a:buNone/>
            </a:pPr>
            <a:endParaRPr lang="en-US" kern="0" dirty="0">
              <a:effectLst>
                <a:outerShdw blurRad="38100" dist="38100" dir="2700000" algn="tl">
                  <a:srgbClr val="000000">
                    <a:alpha val="43137"/>
                  </a:srgbClr>
                </a:outerShdw>
              </a:effectLst>
            </a:endParaRPr>
          </a:p>
          <a:p>
            <a:pPr marL="914400" lvl="2" indent="0" defTabSz="914400">
              <a:spcAft>
                <a:spcPts val="600"/>
              </a:spcAft>
              <a:buNone/>
            </a:pPr>
            <a:endParaRPr lang="en-US" sz="2600" kern="0" dirty="0">
              <a:effectLst>
                <a:outerShdw blurRad="38100" dist="38100" dir="2700000" algn="tl">
                  <a:srgbClr val="000000">
                    <a:alpha val="43137"/>
                  </a:srgbClr>
                </a:outerShdw>
              </a:effectLst>
            </a:endParaRPr>
          </a:p>
          <a:p>
            <a:pPr lvl="1" defTabSz="914400">
              <a:spcAft>
                <a:spcPts val="600"/>
              </a:spcAft>
            </a:pPr>
            <a:endParaRPr lang="en-US" sz="3000" kern="0" dirty="0">
              <a:effectLst>
                <a:outerShdw blurRad="38100" dist="38100" dir="2700000" algn="tl">
                  <a:srgbClr val="000000">
                    <a:alpha val="43137"/>
                  </a:srgbClr>
                </a:outerShdw>
              </a:effectLst>
            </a:endParaRPr>
          </a:p>
          <a:p>
            <a:pPr lvl="1" defTabSz="914400">
              <a:spcAft>
                <a:spcPts val="600"/>
              </a:spcAft>
            </a:pPr>
            <a:endParaRPr lang="en-US" sz="3000"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34880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A7512-5708-327D-F2C5-78A5E0B07A97}"/>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94E0815A-7586-D190-B9DA-C5A4F4FAB6E4}"/>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Church Volunteerism</a:t>
            </a:r>
          </a:p>
        </p:txBody>
      </p:sp>
      <p:sp>
        <p:nvSpPr>
          <p:cNvPr id="5" name="TextBox 4">
            <a:extLst>
              <a:ext uri="{FF2B5EF4-FFF2-40B4-BE49-F238E27FC236}">
                <a16:creationId xmlns:a16="http://schemas.microsoft.com/office/drawing/2014/main" id="{1B189ABF-B626-CF05-C5B3-ABD3B57E1550}"/>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E7BD0C51-7610-9705-2E58-BADC51FB27DB}"/>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
        <p:nvSpPr>
          <p:cNvPr id="4" name="Rectangle 3">
            <a:extLst>
              <a:ext uri="{FF2B5EF4-FFF2-40B4-BE49-F238E27FC236}">
                <a16:creationId xmlns:a16="http://schemas.microsoft.com/office/drawing/2014/main" id="{712B9450-6288-0BE0-B6E6-33C26BEDA1C8}"/>
              </a:ext>
            </a:extLst>
          </p:cNvPr>
          <p:cNvSpPr txBox="1">
            <a:spLocks noChangeArrowheads="1"/>
          </p:cNvSpPr>
          <p:nvPr/>
        </p:nvSpPr>
        <p:spPr bwMode="auto">
          <a:xfrm>
            <a:off x="304800" y="1708202"/>
            <a:ext cx="11210441" cy="6277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lvl="1" defTabSz="914400">
              <a:spcAft>
                <a:spcPts val="600"/>
              </a:spcAft>
            </a:pPr>
            <a:endParaRPr lang="en-US" sz="3000" kern="0" dirty="0">
              <a:effectLst>
                <a:outerShdw blurRad="38100" dist="38100" dir="2700000" algn="tl">
                  <a:srgbClr val="000000">
                    <a:alpha val="43137"/>
                  </a:srgbClr>
                </a:outerShdw>
              </a:effectLst>
            </a:endParaRPr>
          </a:p>
          <a:p>
            <a:pPr lvl="1" defTabSz="914400">
              <a:spcAft>
                <a:spcPts val="600"/>
              </a:spcAft>
            </a:pPr>
            <a:endParaRPr lang="en-US" sz="3000" kern="0" dirty="0">
              <a:effectLst>
                <a:outerShdw blurRad="38100" dist="38100" dir="2700000" algn="tl">
                  <a:srgbClr val="000000">
                    <a:alpha val="43137"/>
                  </a:srgbClr>
                </a:outerShdw>
              </a:effectLst>
            </a:endParaRPr>
          </a:p>
        </p:txBody>
      </p:sp>
      <p:sp>
        <p:nvSpPr>
          <p:cNvPr id="2" name="Rectangle 3">
            <a:extLst>
              <a:ext uri="{FF2B5EF4-FFF2-40B4-BE49-F238E27FC236}">
                <a16:creationId xmlns:a16="http://schemas.microsoft.com/office/drawing/2014/main" id="{E96FC359-D8D2-76A8-4C12-EB14D5B83C6B}"/>
              </a:ext>
            </a:extLst>
          </p:cNvPr>
          <p:cNvSpPr txBox="1">
            <a:spLocks noChangeArrowheads="1"/>
          </p:cNvSpPr>
          <p:nvPr/>
        </p:nvSpPr>
        <p:spPr bwMode="auto">
          <a:xfrm>
            <a:off x="147483" y="1923154"/>
            <a:ext cx="7010401" cy="6277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defTabSz="914400">
              <a:spcAft>
                <a:spcPts val="600"/>
              </a:spcAft>
            </a:pPr>
            <a:r>
              <a:rPr lang="en-US" kern="0" dirty="0">
                <a:effectLst>
                  <a:outerShdw blurRad="38100" dist="38100" dir="2700000" algn="tl">
                    <a:srgbClr val="000000">
                      <a:alpha val="43137"/>
                    </a:srgbClr>
                  </a:outerShdw>
                </a:effectLst>
              </a:rPr>
              <a:t>Hurricane Helene, September 2024</a:t>
            </a:r>
          </a:p>
          <a:p>
            <a:pPr marL="457200" lvl="1" indent="0" defTabSz="914400">
              <a:spcAft>
                <a:spcPts val="600"/>
              </a:spcAft>
              <a:buFont typeface="Wingdings" pitchFamily="2" charset="2"/>
              <a:buNone/>
            </a:pPr>
            <a:endParaRPr lang="en-US" kern="0" dirty="0">
              <a:effectLst>
                <a:outerShdw blurRad="38100" dist="38100" dir="2700000" algn="tl">
                  <a:srgbClr val="000000">
                    <a:alpha val="43137"/>
                  </a:srgbClr>
                </a:outerShdw>
              </a:effectLst>
            </a:endParaRPr>
          </a:p>
          <a:p>
            <a:pPr lvl="2" defTabSz="914400">
              <a:spcAft>
                <a:spcPts val="600"/>
              </a:spcAft>
            </a:pPr>
            <a:endParaRPr lang="en-US" kern="0" dirty="0">
              <a:effectLst>
                <a:outerShdw blurRad="38100" dist="38100" dir="2700000" algn="tl">
                  <a:srgbClr val="000000">
                    <a:alpha val="43137"/>
                  </a:srgbClr>
                </a:outerShdw>
              </a:effectLst>
            </a:endParaRPr>
          </a:p>
          <a:p>
            <a:pPr lvl="2" defTabSz="914400">
              <a:spcAft>
                <a:spcPts val="600"/>
              </a:spcAft>
            </a:pPr>
            <a:endParaRPr lang="en-US" kern="0" dirty="0">
              <a:effectLst>
                <a:outerShdw blurRad="38100" dist="38100" dir="2700000" algn="tl">
                  <a:srgbClr val="000000">
                    <a:alpha val="43137"/>
                  </a:srgbClr>
                </a:outerShdw>
              </a:effectLst>
            </a:endParaRPr>
          </a:p>
          <a:p>
            <a:pPr lvl="2" defTabSz="914400">
              <a:spcAft>
                <a:spcPts val="600"/>
              </a:spcAft>
            </a:pPr>
            <a:endParaRPr lang="en-US" sz="2600" kern="0" dirty="0">
              <a:effectLst>
                <a:outerShdw blurRad="38100" dist="38100" dir="2700000" algn="tl">
                  <a:srgbClr val="000000">
                    <a:alpha val="43137"/>
                  </a:srgbClr>
                </a:outerShdw>
              </a:effectLst>
            </a:endParaRPr>
          </a:p>
          <a:p>
            <a:pPr lvl="1" defTabSz="914400">
              <a:spcAft>
                <a:spcPts val="600"/>
              </a:spcAft>
            </a:pPr>
            <a:endParaRPr lang="en-US" sz="3000" kern="0" dirty="0">
              <a:effectLst>
                <a:outerShdw blurRad="38100" dist="38100" dir="2700000" algn="tl">
                  <a:srgbClr val="000000">
                    <a:alpha val="43137"/>
                  </a:srgbClr>
                </a:outerShdw>
              </a:effectLst>
            </a:endParaRPr>
          </a:p>
          <a:p>
            <a:pPr lvl="1" defTabSz="914400">
              <a:spcAft>
                <a:spcPts val="600"/>
              </a:spcAft>
            </a:pPr>
            <a:endParaRPr lang="en-US" sz="3000" kern="0" dirty="0">
              <a:effectLst>
                <a:outerShdw blurRad="38100" dist="38100" dir="2700000" algn="tl">
                  <a:srgbClr val="000000">
                    <a:alpha val="43137"/>
                  </a:srgbClr>
                </a:outerShdw>
              </a:effectLst>
            </a:endParaRPr>
          </a:p>
        </p:txBody>
      </p:sp>
      <p:pic>
        <p:nvPicPr>
          <p:cNvPr id="9" name="Picture 8">
            <a:extLst>
              <a:ext uri="{FF2B5EF4-FFF2-40B4-BE49-F238E27FC236}">
                <a16:creationId xmlns:a16="http://schemas.microsoft.com/office/drawing/2014/main" id="{DBF8D683-1BE9-FD0D-21D2-E2F7A4DA7EAB}"/>
              </a:ext>
            </a:extLst>
          </p:cNvPr>
          <p:cNvPicPr>
            <a:picLocks noChangeAspect="1"/>
          </p:cNvPicPr>
          <p:nvPr/>
        </p:nvPicPr>
        <p:blipFill>
          <a:blip r:embed="rId2"/>
          <a:stretch>
            <a:fillRect/>
          </a:stretch>
        </p:blipFill>
        <p:spPr>
          <a:xfrm>
            <a:off x="5691760" y="2603297"/>
            <a:ext cx="5173914" cy="34075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3">
            <a:extLst>
              <a:ext uri="{FF2B5EF4-FFF2-40B4-BE49-F238E27FC236}">
                <a16:creationId xmlns:a16="http://schemas.microsoft.com/office/drawing/2014/main" id="{9942C4B7-CCEB-8F27-A61C-03E1309CA45D}"/>
              </a:ext>
            </a:extLst>
          </p:cNvPr>
          <p:cNvSpPr txBox="1">
            <a:spLocks noChangeArrowheads="1"/>
          </p:cNvSpPr>
          <p:nvPr/>
        </p:nvSpPr>
        <p:spPr bwMode="auto">
          <a:xfrm>
            <a:off x="147482" y="2550907"/>
            <a:ext cx="4768647"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lvl="1" defTabSz="914400">
              <a:spcAft>
                <a:spcPts val="600"/>
              </a:spcAft>
            </a:pPr>
            <a:r>
              <a:rPr lang="en-US" kern="0" dirty="0">
                <a:effectLst>
                  <a:outerShdw blurRad="38100" dist="38100" dir="2700000" algn="tl">
                    <a:srgbClr val="000000">
                      <a:alpha val="43137"/>
                    </a:srgbClr>
                  </a:outerShdw>
                </a:effectLst>
              </a:rPr>
              <a:t>Volunteers not only brought hands on help, even more importantly, they brought spiritual encouragement and the gospel of our Lord, Jesus Christ.</a:t>
            </a:r>
            <a:endParaRPr lang="en-US" sz="2600" kern="0" dirty="0">
              <a:effectLst>
                <a:outerShdw blurRad="38100" dist="38100" dir="2700000" algn="tl">
                  <a:srgbClr val="000000">
                    <a:alpha val="43137"/>
                  </a:srgbClr>
                </a:outerShdw>
              </a:effectLst>
            </a:endParaRPr>
          </a:p>
          <a:p>
            <a:pPr marL="457200" lvl="1" indent="0" defTabSz="914400">
              <a:spcAft>
                <a:spcPts val="600"/>
              </a:spcAft>
              <a:buFont typeface="Wingdings" pitchFamily="2" charset="2"/>
              <a:buNone/>
            </a:pPr>
            <a:endParaRPr lang="en-US" kern="0" dirty="0">
              <a:effectLst>
                <a:outerShdw blurRad="38100" dist="38100" dir="2700000" algn="tl">
                  <a:srgbClr val="000000">
                    <a:alpha val="43137"/>
                  </a:srgbClr>
                </a:outerShdw>
              </a:effectLst>
            </a:endParaRPr>
          </a:p>
          <a:p>
            <a:pPr lvl="2" defTabSz="914400">
              <a:spcAft>
                <a:spcPts val="600"/>
              </a:spcAft>
            </a:pPr>
            <a:endParaRPr lang="en-US" kern="0" dirty="0">
              <a:effectLst>
                <a:outerShdw blurRad="38100" dist="38100" dir="2700000" algn="tl">
                  <a:srgbClr val="000000">
                    <a:alpha val="43137"/>
                  </a:srgbClr>
                </a:outerShdw>
              </a:effectLst>
            </a:endParaRPr>
          </a:p>
          <a:p>
            <a:pPr lvl="2" defTabSz="914400">
              <a:spcAft>
                <a:spcPts val="600"/>
              </a:spcAft>
            </a:pPr>
            <a:endParaRPr lang="en-US" kern="0" dirty="0">
              <a:effectLst>
                <a:outerShdw blurRad="38100" dist="38100" dir="2700000" algn="tl">
                  <a:srgbClr val="000000">
                    <a:alpha val="43137"/>
                  </a:srgbClr>
                </a:outerShdw>
              </a:effectLst>
            </a:endParaRPr>
          </a:p>
          <a:p>
            <a:pPr lvl="2" defTabSz="914400">
              <a:spcAft>
                <a:spcPts val="600"/>
              </a:spcAft>
            </a:pPr>
            <a:endParaRPr lang="en-US" sz="2600" kern="0" dirty="0">
              <a:effectLst>
                <a:outerShdw blurRad="38100" dist="38100" dir="2700000" algn="tl">
                  <a:srgbClr val="000000">
                    <a:alpha val="43137"/>
                  </a:srgbClr>
                </a:outerShdw>
              </a:effectLst>
            </a:endParaRPr>
          </a:p>
          <a:p>
            <a:pPr lvl="1" defTabSz="914400">
              <a:spcAft>
                <a:spcPts val="600"/>
              </a:spcAft>
            </a:pPr>
            <a:endParaRPr lang="en-US" sz="3000" kern="0" dirty="0">
              <a:effectLst>
                <a:outerShdw blurRad="38100" dist="38100" dir="2700000" algn="tl">
                  <a:srgbClr val="000000">
                    <a:alpha val="43137"/>
                  </a:srgbClr>
                </a:outerShdw>
              </a:effectLst>
            </a:endParaRPr>
          </a:p>
          <a:p>
            <a:pPr lvl="1" defTabSz="914400">
              <a:spcAft>
                <a:spcPts val="600"/>
              </a:spcAft>
            </a:pPr>
            <a:endParaRPr lang="en-US" sz="3000"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565833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5806A-D5B7-31B8-C722-D96B7710765D}"/>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3E0F8739-AE2C-BFCE-F453-531098F60057}"/>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Conclusion</a:t>
            </a:r>
          </a:p>
        </p:txBody>
      </p:sp>
      <p:sp>
        <p:nvSpPr>
          <p:cNvPr id="229379" name="Rectangle 3">
            <a:extLst>
              <a:ext uri="{FF2B5EF4-FFF2-40B4-BE49-F238E27FC236}">
                <a16:creationId xmlns:a16="http://schemas.microsoft.com/office/drawing/2014/main" id="{29A52763-2149-CAA7-A695-06FB84BEA384}"/>
              </a:ext>
            </a:extLst>
          </p:cNvPr>
          <p:cNvSpPr>
            <a:spLocks noGrp="1" noChangeArrowheads="1"/>
          </p:cNvSpPr>
          <p:nvPr>
            <p:ph idx="1"/>
          </p:nvPr>
        </p:nvSpPr>
        <p:spPr>
          <a:xfrm>
            <a:off x="304799" y="1752600"/>
            <a:ext cx="11210441" cy="4114800"/>
          </a:xfrm>
        </p:spPr>
        <p:txBody>
          <a:bodyPr/>
          <a:lstStyle/>
          <a:p>
            <a:pPr>
              <a:spcAft>
                <a:spcPts val="600"/>
              </a:spcAft>
            </a:pPr>
            <a:r>
              <a:rPr lang="en-US" sz="3000" dirty="0">
                <a:effectLst>
                  <a:outerShdw blurRad="38100" dist="38100" dir="2700000" algn="tl">
                    <a:srgbClr val="000000">
                      <a:alpha val="43137"/>
                    </a:srgbClr>
                  </a:outerShdw>
                </a:effectLst>
              </a:rPr>
              <a:t>Throughout ancient and modern history there are recorded the sacrificial acts of those who risked everything to further the cause of the Kingdom. </a:t>
            </a:r>
          </a:p>
          <a:p>
            <a:pPr>
              <a:spcAft>
                <a:spcPts val="600"/>
              </a:spcAft>
            </a:pPr>
            <a:r>
              <a:rPr lang="en-US" sz="3000" dirty="0">
                <a:effectLst>
                  <a:outerShdw blurRad="38100" dist="38100" dir="2700000" algn="tl">
                    <a:srgbClr val="000000">
                      <a:alpha val="43137"/>
                    </a:srgbClr>
                  </a:outerShdw>
                </a:effectLst>
              </a:rPr>
              <a:t>These acts, though many performed individually, had an eternal impact on those who were suffering. </a:t>
            </a:r>
          </a:p>
          <a:p>
            <a:pPr>
              <a:spcAft>
                <a:spcPts val="600"/>
              </a:spcAft>
            </a:pPr>
            <a:r>
              <a:rPr lang="en-US" sz="3000" dirty="0">
                <a:effectLst>
                  <a:outerShdw blurRad="38100" dist="38100" dir="2700000" algn="tl">
                    <a:srgbClr val="000000">
                      <a:alpha val="43137"/>
                    </a:srgbClr>
                  </a:outerShdw>
                </a:effectLst>
              </a:rPr>
              <a:t>In God’s sovereign ways, through disasters, plagues, and persecution, by loving our neighbors, Christianity is spread. </a:t>
            </a:r>
          </a:p>
          <a:p>
            <a:pPr lvl="2">
              <a:spcAft>
                <a:spcPts val="600"/>
              </a:spcAft>
            </a:pPr>
            <a:endParaRPr lang="en-US" dirty="0">
              <a:effectLst>
                <a:outerShdw blurRad="38100" dist="38100" dir="2700000" algn="tl">
                  <a:srgbClr val="000000">
                    <a:alpha val="43137"/>
                  </a:srgbClr>
                </a:outerShdw>
              </a:effectLst>
            </a:endParaRPr>
          </a:p>
          <a:p>
            <a:pPr lvl="2">
              <a:spcAft>
                <a:spcPts val="600"/>
              </a:spcAft>
            </a:pPr>
            <a:endParaRPr lang="en-US" sz="2600" dirty="0">
              <a:effectLst>
                <a:outerShdw blurRad="38100" dist="38100" dir="2700000" algn="tl">
                  <a:srgbClr val="000000">
                    <a:alpha val="43137"/>
                  </a:srgbClr>
                </a:outerShdw>
              </a:effectLst>
            </a:endParaRPr>
          </a:p>
          <a:p>
            <a:pPr lvl="1">
              <a:spcAft>
                <a:spcPts val="600"/>
              </a:spcAft>
            </a:pPr>
            <a:endParaRPr lang="en-US" sz="3000" dirty="0">
              <a:effectLst>
                <a:outerShdw blurRad="38100" dist="38100" dir="2700000" algn="tl">
                  <a:srgbClr val="000000">
                    <a:alpha val="43137"/>
                  </a:srgbClr>
                </a:outerShdw>
              </a:effectLst>
            </a:endParaRPr>
          </a:p>
          <a:p>
            <a:pPr lvl="1">
              <a:spcAft>
                <a:spcPts val="600"/>
              </a:spcAft>
            </a:pPr>
            <a:endParaRPr lang="en-US" sz="3000"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4ED96DF1-7EDF-BCBD-EFB3-31AF8F089639}"/>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B0A1B71E-EBF7-5BD8-BE4F-E1BAF34BB413}"/>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16030197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D4D1BAE-0E95-52D3-F580-D83785C84A6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01B87DF-339A-5C0D-A5DE-AAE15CE0E8C7}"/>
              </a:ext>
            </a:extLst>
          </p:cNvPr>
          <p:cNvSpPr txBox="1"/>
          <p:nvPr/>
        </p:nvSpPr>
        <p:spPr>
          <a:xfrm>
            <a:off x="7848600" y="6488668"/>
            <a:ext cx="28194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66">
                    <a:lumMod val="40000"/>
                    <a:lumOff val="60000"/>
                  </a:srgbClr>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7" name="Picture 2" descr="http://saphanatutorial.com/wp-content/uploads/2013/12/SAP-HANA-Questions.jpg">
            <a:extLst>
              <a:ext uri="{FF2B5EF4-FFF2-40B4-BE49-F238E27FC236}">
                <a16:creationId xmlns:a16="http://schemas.microsoft.com/office/drawing/2014/main" id="{7CB00C8A-5A12-F9F8-BBD5-3902A6128ECE}"/>
              </a:ext>
            </a:extLst>
          </p:cNvPr>
          <p:cNvPicPr>
            <a:picLocks noChangeAspect="1" noChangeArrowheads="1"/>
          </p:cNvPicPr>
          <p:nvPr/>
        </p:nvPicPr>
        <p:blipFill>
          <a:blip r:embed="rId2" cstate="print"/>
          <a:srcRect/>
          <a:stretch>
            <a:fillRect/>
          </a:stretch>
        </p:blipFill>
        <p:spPr bwMode="auto">
          <a:xfrm>
            <a:off x="1524000" y="0"/>
            <a:ext cx="9187234" cy="6858000"/>
          </a:xfrm>
          <a:prstGeom prst="rect">
            <a:avLst/>
          </a:prstGeom>
          <a:noFill/>
        </p:spPr>
      </p:pic>
    </p:spTree>
    <p:extLst>
      <p:ext uri="{BB962C8B-B14F-4D97-AF65-F5344CB8AC3E}">
        <p14:creationId xmlns:p14="http://schemas.microsoft.com/office/powerpoint/2010/main" val="1301649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ADCF2-13F1-9A92-DB61-3DA4F21C914F}"/>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94884CF5-6883-605F-0592-5D3BAD549B67}"/>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The Role of the Church</a:t>
            </a:r>
          </a:p>
        </p:txBody>
      </p:sp>
      <p:sp>
        <p:nvSpPr>
          <p:cNvPr id="229379" name="Rectangle 3">
            <a:extLst>
              <a:ext uri="{FF2B5EF4-FFF2-40B4-BE49-F238E27FC236}">
                <a16:creationId xmlns:a16="http://schemas.microsoft.com/office/drawing/2014/main" id="{CD30BD16-3937-4FA2-14DE-C0A40C2C1293}"/>
              </a:ext>
            </a:extLst>
          </p:cNvPr>
          <p:cNvSpPr>
            <a:spLocks noGrp="1" noChangeArrowheads="1"/>
          </p:cNvSpPr>
          <p:nvPr>
            <p:ph idx="1"/>
          </p:nvPr>
        </p:nvSpPr>
        <p:spPr>
          <a:xfrm>
            <a:off x="6017988" y="1923154"/>
            <a:ext cx="5506065" cy="4114800"/>
          </a:xfrm>
        </p:spPr>
        <p:txBody>
          <a:bodyPr/>
          <a:lstStyle/>
          <a:p>
            <a:r>
              <a:rPr lang="en-US" dirty="0">
                <a:effectLst>
                  <a:outerShdw blurRad="38100" dist="38100" dir="2700000" algn="tl">
                    <a:srgbClr val="000000">
                      <a:alpha val="43137"/>
                    </a:srgbClr>
                  </a:outerShdw>
                </a:effectLst>
              </a:rPr>
              <a:t>The Plague of Cyprian</a:t>
            </a:r>
          </a:p>
          <a:p>
            <a:pPr lvl="1">
              <a:spcAft>
                <a:spcPts val="600"/>
              </a:spcAft>
            </a:pPr>
            <a:r>
              <a:rPr lang="en-US" dirty="0">
                <a:effectLst>
                  <a:outerShdw blurRad="38100" dist="38100" dir="2700000" algn="tl">
                    <a:srgbClr val="000000">
                      <a:alpha val="43137"/>
                    </a:srgbClr>
                  </a:outerShdw>
                </a:effectLst>
              </a:rPr>
              <a:t>250 AD to 270 AD</a:t>
            </a:r>
          </a:p>
          <a:p>
            <a:pPr lvl="2">
              <a:spcAft>
                <a:spcPts val="600"/>
              </a:spcAft>
            </a:pPr>
            <a:r>
              <a:rPr lang="en-US" sz="2800" dirty="0">
                <a:effectLst>
                  <a:outerShdw blurRad="38100" dist="38100" dir="2700000" algn="tl">
                    <a:srgbClr val="000000">
                      <a:alpha val="43137"/>
                    </a:srgbClr>
                  </a:outerShdw>
                </a:effectLst>
              </a:rPr>
              <a:t>Believed to be Smallpox</a:t>
            </a:r>
          </a:p>
          <a:p>
            <a:pPr lvl="2">
              <a:spcAft>
                <a:spcPts val="600"/>
              </a:spcAft>
            </a:pPr>
            <a:r>
              <a:rPr lang="en-US" sz="2800" dirty="0">
                <a:effectLst>
                  <a:outerShdw blurRad="38100" dist="38100" dir="2700000" algn="tl">
                    <a:srgbClr val="000000">
                      <a:alpha val="43137"/>
                    </a:srgbClr>
                  </a:outerShdw>
                </a:effectLst>
              </a:rPr>
              <a:t>At its height, 5,000 people died each day in Rome</a:t>
            </a:r>
          </a:p>
          <a:p>
            <a:pPr lvl="2">
              <a:spcAft>
                <a:spcPts val="600"/>
              </a:spcAft>
            </a:pPr>
            <a:r>
              <a:rPr lang="en-US" sz="2800" dirty="0">
                <a:effectLst>
                  <a:outerShdw blurRad="38100" dist="38100" dir="2700000" algn="tl">
                    <a:srgbClr val="000000">
                      <a:alpha val="43137"/>
                    </a:srgbClr>
                  </a:outerShdw>
                </a:effectLst>
              </a:rPr>
              <a:t>People lived in terror</a:t>
            </a:r>
          </a:p>
          <a:p>
            <a:pPr lvl="2">
              <a:spcAft>
                <a:spcPts val="600"/>
              </a:spcAft>
            </a:pPr>
            <a:r>
              <a:rPr lang="en-US" sz="2800" dirty="0">
                <a:effectLst>
                  <a:outerShdw blurRad="38100" dist="38100" dir="2700000" algn="tl">
                    <a:srgbClr val="000000">
                      <a:alpha val="43137"/>
                    </a:srgbClr>
                  </a:outerShdw>
                </a:effectLst>
              </a:rPr>
              <a:t>The pagans blamed and persecuted the Christians</a:t>
            </a:r>
          </a:p>
        </p:txBody>
      </p:sp>
      <p:sp>
        <p:nvSpPr>
          <p:cNvPr id="5" name="TextBox 4">
            <a:extLst>
              <a:ext uri="{FF2B5EF4-FFF2-40B4-BE49-F238E27FC236}">
                <a16:creationId xmlns:a16="http://schemas.microsoft.com/office/drawing/2014/main" id="{33454CEB-EA27-E48F-48DB-05B26629B934}"/>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165B9615-B8B3-42C8-173B-B9E66772F8DB}"/>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2" name="Picture 1">
            <a:extLst>
              <a:ext uri="{FF2B5EF4-FFF2-40B4-BE49-F238E27FC236}">
                <a16:creationId xmlns:a16="http://schemas.microsoft.com/office/drawing/2014/main" id="{71E2CA3C-1F67-6787-B86C-A3A844874DDB}"/>
              </a:ext>
            </a:extLst>
          </p:cNvPr>
          <p:cNvPicPr>
            <a:picLocks noChangeAspect="1"/>
          </p:cNvPicPr>
          <p:nvPr/>
        </p:nvPicPr>
        <p:blipFill>
          <a:blip r:embed="rId2"/>
          <a:srcRect l="1552" t="1773" r="1552" b="2497"/>
          <a:stretch>
            <a:fillRect/>
          </a:stretch>
        </p:blipFill>
        <p:spPr>
          <a:xfrm>
            <a:off x="406253" y="2281535"/>
            <a:ext cx="5525729" cy="41148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923658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C6A64E9-2022-A126-6716-1C132746AC78}"/>
            </a:ext>
          </a:extLst>
        </p:cNvPr>
        <p:cNvGrpSpPr/>
        <p:nvPr/>
      </p:nvGrpSpPr>
      <p:grpSpPr>
        <a:xfrm>
          <a:off x="0" y="0"/>
          <a:ext cx="0" cy="0"/>
          <a:chOff x="0" y="0"/>
          <a:chExt cx="0" cy="0"/>
        </a:xfrm>
      </p:grpSpPr>
      <p:sp>
        <p:nvSpPr>
          <p:cNvPr id="450565" name="Rectangle 5">
            <a:hlinkClick r:id="rId2"/>
            <a:extLst>
              <a:ext uri="{FF2B5EF4-FFF2-40B4-BE49-F238E27FC236}">
                <a16:creationId xmlns:a16="http://schemas.microsoft.com/office/drawing/2014/main" id="{4873C19C-8DBE-74A3-D6FE-1E54893DD438}"/>
              </a:ext>
            </a:extLst>
          </p:cNvPr>
          <p:cNvSpPr>
            <a:spLocks noChangeArrowheads="1"/>
          </p:cNvSpPr>
          <p:nvPr/>
        </p:nvSpPr>
        <p:spPr bwMode="auto">
          <a:xfrm>
            <a:off x="5014913" y="2166938"/>
            <a:ext cx="9144000" cy="369332"/>
          </a:xfrm>
          <a:prstGeom prst="rect">
            <a:avLst/>
          </a:prstGeom>
          <a:noFill/>
          <a:ln w="6350">
            <a:noFill/>
            <a:miter lim="800000"/>
            <a:headEnd/>
            <a:tailEnd/>
          </a:ln>
          <a:effectLst/>
        </p:spPr>
        <p:txBody>
          <a:bodyPr>
            <a:spAutoFit/>
          </a:bodyPr>
          <a:lstStyle/>
          <a:p>
            <a:endParaRPr lang="en-US" dirty="0"/>
          </a:p>
        </p:txBody>
      </p:sp>
      <p:sp>
        <p:nvSpPr>
          <p:cNvPr id="6" name="Rectangle 2">
            <a:extLst>
              <a:ext uri="{FF2B5EF4-FFF2-40B4-BE49-F238E27FC236}">
                <a16:creationId xmlns:a16="http://schemas.microsoft.com/office/drawing/2014/main" id="{EF5DEB9F-AECA-07A1-90D6-3E75DF552582}"/>
              </a:ext>
            </a:extLst>
          </p:cNvPr>
          <p:cNvSpPr txBox="1">
            <a:spLocks noChangeArrowheads="1"/>
          </p:cNvSpPr>
          <p:nvPr/>
        </p:nvSpPr>
        <p:spPr bwMode="auto">
          <a:xfrm>
            <a:off x="371960" y="1305239"/>
            <a:ext cx="11391254" cy="156077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2pPr>
            <a:lvl3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3pPr>
            <a:lvl4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4pPr>
            <a:lvl5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9pPr>
          </a:lstStyle>
          <a:p>
            <a:pPr algn="ctr"/>
            <a:r>
              <a:rPr lang="en-US" sz="3000" i="1" dirty="0">
                <a:solidFill>
                  <a:schemeClr val="bg1"/>
                </a:solidFill>
                <a:effectLst>
                  <a:outerShdw blurRad="38100" dist="38100" dir="2700000" algn="tl">
                    <a:srgbClr val="000000">
                      <a:alpha val="43137"/>
                    </a:srgbClr>
                  </a:outerShdw>
                </a:effectLst>
              </a:rPr>
              <a:t>“If you have run with footmen, and they have tired you out, </a:t>
            </a:r>
            <a:endParaRPr lang="en-US" sz="3000" dirty="0">
              <a:solidFill>
                <a:schemeClr val="bg1"/>
              </a:solidFill>
              <a:effectLst>
                <a:outerShdw blurRad="38100" dist="38100" dir="2700000" algn="tl">
                  <a:srgbClr val="000000">
                    <a:alpha val="43137"/>
                  </a:srgbClr>
                </a:outerShdw>
              </a:effectLst>
            </a:endParaRPr>
          </a:p>
          <a:p>
            <a:pPr algn="ctr"/>
            <a:r>
              <a:rPr lang="en-US" sz="3000" i="1" dirty="0">
                <a:solidFill>
                  <a:schemeClr val="bg1"/>
                </a:solidFill>
                <a:effectLst>
                  <a:outerShdw blurRad="38100" dist="38100" dir="2700000" algn="tl">
                    <a:srgbClr val="000000">
                      <a:alpha val="43137"/>
                    </a:srgbClr>
                  </a:outerShdw>
                </a:effectLst>
              </a:rPr>
              <a:t>then how can you compete with horses? </a:t>
            </a:r>
            <a:endParaRPr lang="en-US" sz="3000" dirty="0">
              <a:solidFill>
                <a:schemeClr val="bg1"/>
              </a:solidFill>
              <a:effectLst>
                <a:outerShdw blurRad="38100" dist="38100" dir="2700000" algn="tl">
                  <a:srgbClr val="000000">
                    <a:alpha val="43137"/>
                  </a:srgbClr>
                </a:outerShdw>
              </a:effectLst>
            </a:endParaRPr>
          </a:p>
          <a:p>
            <a:pPr algn="ctr"/>
            <a:r>
              <a:rPr lang="en-US" sz="3000" i="1" dirty="0">
                <a:solidFill>
                  <a:schemeClr val="bg1"/>
                </a:solidFill>
                <a:effectLst>
                  <a:outerShdw blurRad="38100" dist="38100" dir="2700000" algn="tl">
                    <a:srgbClr val="000000">
                      <a:alpha val="43137"/>
                    </a:srgbClr>
                  </a:outerShdw>
                </a:effectLst>
              </a:rPr>
              <a:t>If you fall down in a land of peace, </a:t>
            </a:r>
            <a:endParaRPr lang="en-US" sz="3000" dirty="0">
              <a:solidFill>
                <a:schemeClr val="bg1"/>
              </a:solidFill>
              <a:effectLst>
                <a:outerShdw blurRad="38100" dist="38100" dir="2700000" algn="tl">
                  <a:srgbClr val="000000">
                    <a:alpha val="43137"/>
                  </a:srgbClr>
                </a:outerShdw>
              </a:effectLst>
            </a:endParaRPr>
          </a:p>
          <a:p>
            <a:pPr algn="ctr"/>
            <a:r>
              <a:rPr lang="en-US" sz="3000" i="1" dirty="0">
                <a:solidFill>
                  <a:schemeClr val="bg1"/>
                </a:solidFill>
                <a:effectLst>
                  <a:outerShdw blurRad="38100" dist="38100" dir="2700000" algn="tl">
                    <a:srgbClr val="000000">
                      <a:alpha val="43137"/>
                    </a:srgbClr>
                  </a:outerShdw>
                </a:effectLst>
              </a:rPr>
              <a:t>how will you do in the thicket by the Jordan?”</a:t>
            </a:r>
            <a:endParaRPr lang="en-US" sz="3000" dirty="0">
              <a:solidFill>
                <a:schemeClr val="bg1"/>
              </a:solidFill>
              <a:effectLst>
                <a:outerShdw blurRad="38100" dist="38100" dir="2700000" algn="tl">
                  <a:srgbClr val="000000">
                    <a:alpha val="43137"/>
                  </a:srgbClr>
                </a:outerShdw>
              </a:effectLst>
            </a:endParaRPr>
          </a:p>
          <a:p>
            <a:pPr algn="ctr"/>
            <a:r>
              <a:rPr lang="en-US" sz="3000" dirty="0">
                <a:solidFill>
                  <a:schemeClr val="bg1"/>
                </a:solidFill>
                <a:effectLst>
                  <a:outerShdw blurRad="38100" dist="38100" dir="2700000" algn="tl">
                    <a:srgbClr val="000000">
                      <a:alpha val="43137"/>
                    </a:srgbClr>
                  </a:outerShdw>
                </a:effectLst>
              </a:rPr>
              <a:t>Jeremiah 12:5</a:t>
            </a:r>
          </a:p>
        </p:txBody>
      </p:sp>
      <p:pic>
        <p:nvPicPr>
          <p:cNvPr id="5" name="Picture 4">
            <a:extLst>
              <a:ext uri="{FF2B5EF4-FFF2-40B4-BE49-F238E27FC236}">
                <a16:creationId xmlns:a16="http://schemas.microsoft.com/office/drawing/2014/main" id="{BBA9F49D-B899-DC33-0FED-88305667CCCF}"/>
              </a:ext>
            </a:extLst>
          </p:cNvPr>
          <p:cNvPicPr>
            <a:picLocks noChangeAspect="1"/>
          </p:cNvPicPr>
          <p:nvPr/>
        </p:nvPicPr>
        <p:blipFill>
          <a:blip r:embed="rId3"/>
          <a:stretch>
            <a:fillRect/>
          </a:stretch>
        </p:blipFill>
        <p:spPr>
          <a:xfrm>
            <a:off x="8001000" y="6431244"/>
            <a:ext cx="2542252" cy="426757"/>
          </a:xfrm>
          <a:prstGeom prst="rect">
            <a:avLst/>
          </a:prstGeom>
        </p:spPr>
      </p:pic>
      <p:pic>
        <p:nvPicPr>
          <p:cNvPr id="2" name="Picture 1">
            <a:extLst>
              <a:ext uri="{FF2B5EF4-FFF2-40B4-BE49-F238E27FC236}">
                <a16:creationId xmlns:a16="http://schemas.microsoft.com/office/drawing/2014/main" id="{7714C0ED-46C2-36AD-4D16-6D227DA154DD}"/>
              </a:ext>
            </a:extLst>
          </p:cNvPr>
          <p:cNvPicPr>
            <a:picLocks noChangeAspect="1"/>
          </p:cNvPicPr>
          <p:nvPr/>
        </p:nvPicPr>
        <p:blipFill>
          <a:blip r:embed="rId4"/>
          <a:stretch>
            <a:fillRect/>
          </a:stretch>
        </p:blipFill>
        <p:spPr>
          <a:xfrm>
            <a:off x="3905597" y="3193110"/>
            <a:ext cx="4380807" cy="2899751"/>
          </a:xfrm>
          <a:prstGeom prst="rect">
            <a:avLst/>
          </a:prstGeom>
          <a:ln w="28575">
            <a:solidFill>
              <a:srgbClr val="000000"/>
            </a:solidFill>
          </a:ln>
        </p:spPr>
      </p:pic>
    </p:spTree>
    <p:extLst>
      <p:ext uri="{BB962C8B-B14F-4D97-AF65-F5344CB8AC3E}">
        <p14:creationId xmlns:p14="http://schemas.microsoft.com/office/powerpoint/2010/main" val="27206548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65" name="Rectangle 5">
            <a:hlinkClick r:id="rId2"/>
          </p:cNvPr>
          <p:cNvSpPr>
            <a:spLocks noChangeArrowheads="1"/>
          </p:cNvSpPr>
          <p:nvPr/>
        </p:nvSpPr>
        <p:spPr bwMode="auto">
          <a:xfrm>
            <a:off x="5014913" y="2166938"/>
            <a:ext cx="9144000" cy="369332"/>
          </a:xfrm>
          <a:prstGeom prst="rect">
            <a:avLst/>
          </a:prstGeom>
          <a:noFill/>
          <a:ln w="6350">
            <a:noFill/>
            <a:miter lim="800000"/>
            <a:headEnd/>
            <a:tailEnd/>
          </a:ln>
          <a:effectLst/>
        </p:spPr>
        <p:txBody>
          <a:bodyPr>
            <a:spAutoFit/>
          </a:bodyPr>
          <a:lstStyle/>
          <a:p>
            <a:endParaRPr lang="en-US" dirty="0"/>
          </a:p>
        </p:txBody>
      </p:sp>
      <p:sp>
        <p:nvSpPr>
          <p:cNvPr id="6" name="Rectangle 2">
            <a:extLst>
              <a:ext uri="{FF2B5EF4-FFF2-40B4-BE49-F238E27FC236}">
                <a16:creationId xmlns:a16="http://schemas.microsoft.com/office/drawing/2014/main" id="{35DB2893-082E-4B29-9063-065711EC291B}"/>
              </a:ext>
            </a:extLst>
          </p:cNvPr>
          <p:cNvSpPr txBox="1">
            <a:spLocks noChangeArrowheads="1"/>
          </p:cNvSpPr>
          <p:nvPr/>
        </p:nvSpPr>
        <p:spPr bwMode="auto">
          <a:xfrm>
            <a:off x="1512711" y="1305239"/>
            <a:ext cx="9067800" cy="156077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2pPr>
            <a:lvl3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3pPr>
            <a:lvl4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4pPr>
            <a:lvl5pPr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9pPr>
          </a:lstStyle>
          <a:p>
            <a:pPr algn="ctr"/>
            <a:r>
              <a:rPr lang="en-US" sz="3600" kern="0" dirty="0">
                <a:solidFill>
                  <a:schemeClr val="bg1"/>
                </a:solidFill>
                <a:effectLst>
                  <a:outerShdw blurRad="38100" dist="38100" dir="2700000" algn="tl">
                    <a:srgbClr val="000000">
                      <a:alpha val="43137"/>
                    </a:srgbClr>
                  </a:outerShdw>
                </a:effectLst>
              </a:rPr>
              <a:t>For more presentations like this </a:t>
            </a:r>
          </a:p>
          <a:p>
            <a:pPr algn="ctr"/>
            <a:r>
              <a:rPr lang="en-US" sz="3600" kern="0" dirty="0">
                <a:solidFill>
                  <a:schemeClr val="bg1"/>
                </a:solidFill>
                <a:effectLst>
                  <a:outerShdw blurRad="38100" dist="38100" dir="2700000" algn="tl">
                    <a:srgbClr val="000000">
                      <a:alpha val="43137"/>
                    </a:srgbClr>
                  </a:outerShdw>
                </a:effectLst>
              </a:rPr>
              <a:t>or for more information</a:t>
            </a:r>
          </a:p>
          <a:p>
            <a:pPr algn="ctr"/>
            <a:r>
              <a:rPr lang="en-US" sz="3600" kern="0" dirty="0">
                <a:solidFill>
                  <a:schemeClr val="bg1"/>
                </a:solidFill>
                <a:effectLst>
                  <a:outerShdw blurRad="38100" dist="38100" dir="2700000" algn="tl">
                    <a:srgbClr val="000000">
                      <a:alpha val="43137"/>
                    </a:srgbClr>
                  </a:outerShdw>
                </a:effectLst>
              </a:rPr>
              <a:t>please visit </a:t>
            </a:r>
          </a:p>
          <a:p>
            <a:pPr algn="ctr"/>
            <a:r>
              <a:rPr lang="en-US" sz="3600" kern="0" dirty="0">
                <a:solidFill>
                  <a:schemeClr val="bg1"/>
                </a:solidFill>
                <a:effectLst>
                  <a:outerShdw blurRad="38100" dist="38100" dir="2700000" algn="tl">
                    <a:srgbClr val="000000">
                      <a:alpha val="43137"/>
                    </a:srgbClr>
                  </a:outerShdw>
                </a:effectLst>
              </a:rPr>
              <a:t>outrunningthehorses.com</a:t>
            </a:r>
          </a:p>
        </p:txBody>
      </p:sp>
      <p:pic>
        <p:nvPicPr>
          <p:cNvPr id="5" name="Picture 4">
            <a:extLst>
              <a:ext uri="{FF2B5EF4-FFF2-40B4-BE49-F238E27FC236}">
                <a16:creationId xmlns:a16="http://schemas.microsoft.com/office/drawing/2014/main" id="{3F48F078-51CA-43AE-B44A-0E94240E0FFF}"/>
              </a:ext>
            </a:extLst>
          </p:cNvPr>
          <p:cNvPicPr>
            <a:picLocks noChangeAspect="1"/>
          </p:cNvPicPr>
          <p:nvPr/>
        </p:nvPicPr>
        <p:blipFill>
          <a:blip r:embed="rId3"/>
          <a:stretch>
            <a:fillRect/>
          </a:stretch>
        </p:blipFill>
        <p:spPr>
          <a:xfrm>
            <a:off x="8001000" y="6431244"/>
            <a:ext cx="2542252" cy="426757"/>
          </a:xfrm>
          <a:prstGeom prst="rect">
            <a:avLst/>
          </a:prstGeom>
        </p:spPr>
      </p:pic>
      <p:pic>
        <p:nvPicPr>
          <p:cNvPr id="2" name="Picture 1">
            <a:extLst>
              <a:ext uri="{FF2B5EF4-FFF2-40B4-BE49-F238E27FC236}">
                <a16:creationId xmlns:a16="http://schemas.microsoft.com/office/drawing/2014/main" id="{AFBE375A-669E-4902-887A-279F7BD39885}"/>
              </a:ext>
            </a:extLst>
          </p:cNvPr>
          <p:cNvPicPr>
            <a:picLocks noChangeAspect="1"/>
          </p:cNvPicPr>
          <p:nvPr/>
        </p:nvPicPr>
        <p:blipFill>
          <a:blip r:embed="rId4"/>
          <a:stretch>
            <a:fillRect/>
          </a:stretch>
        </p:blipFill>
        <p:spPr>
          <a:xfrm>
            <a:off x="3905597" y="3193110"/>
            <a:ext cx="4380807" cy="2899751"/>
          </a:xfrm>
          <a:prstGeom prst="rect">
            <a:avLst/>
          </a:prstGeom>
          <a:ln w="28575">
            <a:solidFill>
              <a:srgbClr val="000000"/>
            </a:solidFill>
          </a:ln>
        </p:spPr>
      </p:pic>
    </p:spTree>
    <p:extLst>
      <p:ext uri="{BB962C8B-B14F-4D97-AF65-F5344CB8AC3E}">
        <p14:creationId xmlns:p14="http://schemas.microsoft.com/office/powerpoint/2010/main" val="3513651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21EFE-1781-0885-286B-287F32410591}"/>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E427A661-6DC0-2AB6-1460-B128519391DF}"/>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The Role of the Church</a:t>
            </a:r>
          </a:p>
        </p:txBody>
      </p:sp>
      <p:sp>
        <p:nvSpPr>
          <p:cNvPr id="229379" name="Rectangle 3">
            <a:extLst>
              <a:ext uri="{FF2B5EF4-FFF2-40B4-BE49-F238E27FC236}">
                <a16:creationId xmlns:a16="http://schemas.microsoft.com/office/drawing/2014/main" id="{441BA6ED-FC2D-CAC4-B3CE-D7450F7CBD17}"/>
              </a:ext>
            </a:extLst>
          </p:cNvPr>
          <p:cNvSpPr>
            <a:spLocks noGrp="1" noChangeArrowheads="1"/>
          </p:cNvSpPr>
          <p:nvPr>
            <p:ph idx="1"/>
          </p:nvPr>
        </p:nvSpPr>
        <p:spPr>
          <a:xfrm>
            <a:off x="304800" y="1752600"/>
            <a:ext cx="10760242" cy="652334"/>
          </a:xfrm>
        </p:spPr>
        <p:txBody>
          <a:bodyPr/>
          <a:lstStyle/>
          <a:p>
            <a:r>
              <a:rPr lang="en-US" dirty="0">
                <a:effectLst>
                  <a:outerShdw blurRad="38100" dist="38100" dir="2700000" algn="tl">
                    <a:srgbClr val="000000">
                      <a:alpha val="43137"/>
                    </a:srgbClr>
                  </a:outerShdw>
                </a:effectLst>
              </a:rPr>
              <a:t>The Plague of Cyprian</a:t>
            </a:r>
          </a:p>
          <a:p>
            <a:pPr lvl="2">
              <a:spcAft>
                <a:spcPts val="600"/>
              </a:spcAft>
            </a:pPr>
            <a:endParaRPr lang="en-US" sz="2800" dirty="0">
              <a:effectLst/>
            </a:endParaRPr>
          </a:p>
          <a:p>
            <a:pPr lvl="2">
              <a:spcAft>
                <a:spcPts val="600"/>
              </a:spcAft>
            </a:pPr>
            <a:endParaRPr lang="en-US" sz="2800" dirty="0">
              <a:effectLst/>
            </a:endParaRPr>
          </a:p>
          <a:p>
            <a:pPr lvl="2">
              <a:spcAft>
                <a:spcPts val="600"/>
              </a:spcAft>
            </a:pPr>
            <a:endParaRPr lang="en-US" sz="2800" dirty="0">
              <a:effectLst/>
            </a:endParaRPr>
          </a:p>
        </p:txBody>
      </p:sp>
      <p:sp>
        <p:nvSpPr>
          <p:cNvPr id="5" name="TextBox 4">
            <a:extLst>
              <a:ext uri="{FF2B5EF4-FFF2-40B4-BE49-F238E27FC236}">
                <a16:creationId xmlns:a16="http://schemas.microsoft.com/office/drawing/2014/main" id="{ACDAEF10-8D51-792E-C82D-5E6F44F9A8DC}"/>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64C5FE00-7C7E-2EC6-6BFE-39F30F4627EE}"/>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2" name="Picture 1">
            <a:extLst>
              <a:ext uri="{FF2B5EF4-FFF2-40B4-BE49-F238E27FC236}">
                <a16:creationId xmlns:a16="http://schemas.microsoft.com/office/drawing/2014/main" id="{6B1822D9-F49F-C6EB-09F4-A15EA1F2B955}"/>
              </a:ext>
            </a:extLst>
          </p:cNvPr>
          <p:cNvPicPr>
            <a:picLocks noChangeAspect="1"/>
          </p:cNvPicPr>
          <p:nvPr/>
        </p:nvPicPr>
        <p:blipFill>
          <a:blip r:embed="rId2"/>
          <a:stretch>
            <a:fillRect/>
          </a:stretch>
        </p:blipFill>
        <p:spPr>
          <a:xfrm>
            <a:off x="8060078" y="918865"/>
            <a:ext cx="2363471" cy="5216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8C04DF20-02C3-3E2F-B3EA-0E9EF134BECF}"/>
              </a:ext>
            </a:extLst>
          </p:cNvPr>
          <p:cNvSpPr txBox="1">
            <a:spLocks noChangeArrowheads="1"/>
          </p:cNvSpPr>
          <p:nvPr/>
        </p:nvSpPr>
        <p:spPr bwMode="auto">
          <a:xfrm>
            <a:off x="427703" y="2404934"/>
            <a:ext cx="699088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lvl="1" defTabSz="914400">
              <a:spcAft>
                <a:spcPts val="600"/>
              </a:spcAft>
            </a:pPr>
            <a:r>
              <a:rPr lang="en-US" kern="0" dirty="0">
                <a:effectLst>
                  <a:outerShdw blurRad="38100" dist="38100" dir="2700000" algn="tl">
                    <a:srgbClr val="000000">
                      <a:alpha val="43137"/>
                    </a:srgbClr>
                  </a:outerShdw>
                </a:effectLst>
              </a:rPr>
              <a:t>Cyprian, the Bishop of Carthage </a:t>
            </a:r>
          </a:p>
          <a:p>
            <a:pPr lvl="2" defTabSz="914400">
              <a:spcAft>
                <a:spcPts val="600"/>
              </a:spcAft>
            </a:pPr>
            <a:r>
              <a:rPr lang="en-US" sz="2800" kern="0" dirty="0">
                <a:effectLst>
                  <a:outerShdw blurRad="38100" dist="38100" dir="2700000" algn="tl">
                    <a:srgbClr val="000000">
                      <a:alpha val="43137"/>
                    </a:srgbClr>
                  </a:outerShdw>
                </a:effectLst>
              </a:rPr>
              <a:t>Pagans abandoned their family members who became sick in the streets</a:t>
            </a:r>
          </a:p>
          <a:p>
            <a:pPr lvl="2" defTabSz="914400">
              <a:spcAft>
                <a:spcPts val="600"/>
              </a:spcAft>
            </a:pPr>
            <a:r>
              <a:rPr lang="en-US" sz="2800" kern="0" dirty="0">
                <a:effectLst>
                  <a:outerShdw blurRad="38100" dist="38100" dir="2700000" algn="tl">
                    <a:srgbClr val="000000">
                      <a:alpha val="43137"/>
                    </a:srgbClr>
                  </a:outerShdw>
                </a:effectLst>
              </a:rPr>
              <a:t>Christians were instructed by Cyprian to care for the sick and bury the dead, including the pagans</a:t>
            </a:r>
          </a:p>
          <a:p>
            <a:pPr lvl="2" defTabSz="914400">
              <a:spcAft>
                <a:spcPts val="600"/>
              </a:spcAft>
            </a:pPr>
            <a:endParaRPr lang="en-US" sz="2800" kern="0" dirty="0">
              <a:effectLst/>
            </a:endParaRPr>
          </a:p>
          <a:p>
            <a:pPr lvl="2" defTabSz="914400">
              <a:spcAft>
                <a:spcPts val="600"/>
              </a:spcAft>
            </a:pPr>
            <a:endParaRPr lang="en-US" sz="2800" kern="0" dirty="0">
              <a:effectLst/>
            </a:endParaRPr>
          </a:p>
          <a:p>
            <a:pPr lvl="2" defTabSz="914400">
              <a:spcAft>
                <a:spcPts val="600"/>
              </a:spcAft>
            </a:pPr>
            <a:endParaRPr lang="en-US" sz="2800" kern="0" dirty="0">
              <a:effectLst/>
            </a:endParaRPr>
          </a:p>
        </p:txBody>
      </p:sp>
    </p:spTree>
    <p:extLst>
      <p:ext uri="{BB962C8B-B14F-4D97-AF65-F5344CB8AC3E}">
        <p14:creationId xmlns:p14="http://schemas.microsoft.com/office/powerpoint/2010/main" val="1103506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D20A0-4BFB-6293-3021-A30C407ACB1D}"/>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447BB567-AF0C-3B81-A3DA-E1F34E115306}"/>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The Role of the Church</a:t>
            </a:r>
          </a:p>
        </p:txBody>
      </p:sp>
      <p:sp>
        <p:nvSpPr>
          <p:cNvPr id="229379" name="Rectangle 3">
            <a:extLst>
              <a:ext uri="{FF2B5EF4-FFF2-40B4-BE49-F238E27FC236}">
                <a16:creationId xmlns:a16="http://schemas.microsoft.com/office/drawing/2014/main" id="{C8AEFF1D-0C17-EDF6-BB54-D385A14F5F7A}"/>
              </a:ext>
            </a:extLst>
          </p:cNvPr>
          <p:cNvSpPr>
            <a:spLocks noGrp="1" noChangeArrowheads="1"/>
          </p:cNvSpPr>
          <p:nvPr>
            <p:ph idx="1"/>
          </p:nvPr>
        </p:nvSpPr>
        <p:spPr>
          <a:xfrm>
            <a:off x="304800" y="1752600"/>
            <a:ext cx="5522533" cy="4114800"/>
          </a:xfrm>
        </p:spPr>
        <p:txBody>
          <a:bodyPr/>
          <a:lstStyle/>
          <a:p>
            <a:r>
              <a:rPr lang="en-US" dirty="0">
                <a:effectLst>
                  <a:outerShdw blurRad="38100" dist="38100" dir="2700000" algn="tl">
                    <a:srgbClr val="000000">
                      <a:alpha val="43137"/>
                    </a:srgbClr>
                  </a:outerShdw>
                </a:effectLst>
              </a:rPr>
              <a:t>The Plague of Cyprian</a:t>
            </a:r>
          </a:p>
          <a:p>
            <a:pPr lvl="1">
              <a:spcAft>
                <a:spcPts val="600"/>
              </a:spcAft>
            </a:pPr>
            <a:r>
              <a:rPr lang="en-US" dirty="0">
                <a:effectLst>
                  <a:outerShdw blurRad="38100" dist="38100" dir="2700000" algn="tl">
                    <a:srgbClr val="000000">
                      <a:alpha val="43137"/>
                    </a:srgbClr>
                  </a:outerShdw>
                </a:effectLst>
              </a:rPr>
              <a:t>Christianity spread</a:t>
            </a:r>
          </a:p>
          <a:p>
            <a:pPr lvl="2">
              <a:spcAft>
                <a:spcPts val="600"/>
              </a:spcAft>
            </a:pPr>
            <a:r>
              <a:rPr lang="en-US" sz="2800" dirty="0">
                <a:effectLst>
                  <a:outerShdw blurRad="38100" dist="38100" dir="2700000" algn="tl">
                    <a:srgbClr val="000000">
                      <a:alpha val="43137"/>
                    </a:srgbClr>
                  </a:outerShdw>
                </a:effectLst>
              </a:rPr>
              <a:t>Christian values of love and charity were expressed by the practices of social service – creating a network of medical care</a:t>
            </a:r>
          </a:p>
          <a:p>
            <a:pPr marL="914400" lvl="2" indent="0">
              <a:spcAft>
                <a:spcPts val="600"/>
              </a:spcAft>
              <a:buNone/>
            </a:pPr>
            <a:endParaRPr lang="en-US" sz="2800" dirty="0">
              <a:effectLst/>
            </a:endParaRPr>
          </a:p>
          <a:p>
            <a:pPr lvl="2">
              <a:spcAft>
                <a:spcPts val="600"/>
              </a:spcAft>
            </a:pPr>
            <a:endParaRPr lang="en-US" sz="2800" dirty="0">
              <a:effectLst/>
            </a:endParaRPr>
          </a:p>
          <a:p>
            <a:pPr lvl="2">
              <a:spcAft>
                <a:spcPts val="600"/>
              </a:spcAft>
            </a:pPr>
            <a:endParaRPr lang="en-US" sz="2800" dirty="0">
              <a:effectLst/>
            </a:endParaRPr>
          </a:p>
        </p:txBody>
      </p:sp>
      <p:sp>
        <p:nvSpPr>
          <p:cNvPr id="5" name="TextBox 4">
            <a:extLst>
              <a:ext uri="{FF2B5EF4-FFF2-40B4-BE49-F238E27FC236}">
                <a16:creationId xmlns:a16="http://schemas.microsoft.com/office/drawing/2014/main" id="{80E34ACD-E077-D90D-A9D5-19973C11284F}"/>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088A354C-EDFB-1F9C-D43B-D3FDBB74F5A0}"/>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3" name="Picture 2">
            <a:extLst>
              <a:ext uri="{FF2B5EF4-FFF2-40B4-BE49-F238E27FC236}">
                <a16:creationId xmlns:a16="http://schemas.microsoft.com/office/drawing/2014/main" id="{00F69F10-F879-EAC6-B0B1-2F83D018CDA9}"/>
              </a:ext>
            </a:extLst>
          </p:cNvPr>
          <p:cNvPicPr>
            <a:picLocks noChangeAspect="1"/>
          </p:cNvPicPr>
          <p:nvPr/>
        </p:nvPicPr>
        <p:blipFill>
          <a:blip r:embed="rId2"/>
          <a:stretch>
            <a:fillRect/>
          </a:stretch>
        </p:blipFill>
        <p:spPr>
          <a:xfrm>
            <a:off x="6207352" y="1752600"/>
            <a:ext cx="5522532" cy="43186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59711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3AC8C-9CEA-6A84-34B2-EBEF10745179}"/>
            </a:ext>
          </a:extLst>
        </p:cNvPr>
        <p:cNvGrpSpPr/>
        <p:nvPr/>
      </p:nvGrpSpPr>
      <p:grpSpPr>
        <a:xfrm>
          <a:off x="0" y="0"/>
          <a:ext cx="0" cy="0"/>
          <a:chOff x="0" y="0"/>
          <a:chExt cx="0" cy="0"/>
        </a:xfrm>
      </p:grpSpPr>
      <p:sp>
        <p:nvSpPr>
          <p:cNvPr id="229378" name="Rectangle 2">
            <a:extLst>
              <a:ext uri="{FF2B5EF4-FFF2-40B4-BE49-F238E27FC236}">
                <a16:creationId xmlns:a16="http://schemas.microsoft.com/office/drawing/2014/main" id="{69978E20-8C37-B8AA-50A2-BCEF4E1370DC}"/>
              </a:ext>
            </a:extLst>
          </p:cNvPr>
          <p:cNvSpPr>
            <a:spLocks noGrp="1" noChangeArrowheads="1"/>
          </p:cNvSpPr>
          <p:nvPr>
            <p:ph type="title"/>
          </p:nvPr>
        </p:nvSpPr>
        <p:spPr/>
        <p:txBody>
          <a:bodyPr/>
          <a:lstStyle/>
          <a:p>
            <a:r>
              <a:rPr lang="en-US" sz="4000" dirty="0">
                <a:effectLst>
                  <a:outerShdw blurRad="38100" dist="38100" dir="2700000" algn="tl">
                    <a:srgbClr val="000000">
                      <a:alpha val="43137"/>
                    </a:srgbClr>
                  </a:outerShdw>
                </a:effectLst>
              </a:rPr>
              <a:t>The Role of the Church</a:t>
            </a:r>
          </a:p>
        </p:txBody>
      </p:sp>
      <p:sp>
        <p:nvSpPr>
          <p:cNvPr id="229379" name="Rectangle 3">
            <a:extLst>
              <a:ext uri="{FF2B5EF4-FFF2-40B4-BE49-F238E27FC236}">
                <a16:creationId xmlns:a16="http://schemas.microsoft.com/office/drawing/2014/main" id="{E1ACD677-F46D-71D5-9EA5-430F5B13A3C6}"/>
              </a:ext>
            </a:extLst>
          </p:cNvPr>
          <p:cNvSpPr>
            <a:spLocks noGrp="1" noChangeArrowheads="1"/>
          </p:cNvSpPr>
          <p:nvPr>
            <p:ph idx="1"/>
          </p:nvPr>
        </p:nvSpPr>
        <p:spPr>
          <a:xfrm>
            <a:off x="304800" y="1752600"/>
            <a:ext cx="10760242" cy="4114800"/>
          </a:xfrm>
        </p:spPr>
        <p:txBody>
          <a:bodyPr/>
          <a:lstStyle/>
          <a:p>
            <a:r>
              <a:rPr lang="en-US" dirty="0">
                <a:effectLst>
                  <a:outerShdw blurRad="38100" dist="38100" dir="2700000" algn="tl">
                    <a:srgbClr val="000000">
                      <a:alpha val="43137"/>
                    </a:srgbClr>
                  </a:outerShdw>
                </a:effectLst>
              </a:rPr>
              <a:t>The Plague of Cyprian</a:t>
            </a:r>
          </a:p>
          <a:p>
            <a:pPr lvl="1">
              <a:spcAft>
                <a:spcPts val="600"/>
              </a:spcAft>
            </a:pPr>
            <a:r>
              <a:rPr lang="en-US" dirty="0">
                <a:effectLst>
                  <a:outerShdw blurRad="38100" dist="38100" dir="2700000" algn="tl">
                    <a:srgbClr val="000000">
                      <a:alpha val="43137"/>
                    </a:srgbClr>
                  </a:outerShdw>
                </a:effectLst>
              </a:rPr>
              <a:t>Christianity spread</a:t>
            </a:r>
          </a:p>
          <a:p>
            <a:pPr lvl="2">
              <a:spcAft>
                <a:spcPts val="600"/>
              </a:spcAft>
            </a:pPr>
            <a:r>
              <a:rPr lang="en-US" sz="2800" dirty="0">
                <a:effectLst>
                  <a:outerShdw blurRad="38100" dist="38100" dir="2700000" algn="tl">
                    <a:srgbClr val="000000">
                      <a:alpha val="43137"/>
                    </a:srgbClr>
                  </a:outerShdw>
                </a:effectLst>
              </a:rPr>
              <a:t>Christians offered a satisfactory explanation for the catastrophic events</a:t>
            </a:r>
          </a:p>
          <a:p>
            <a:pPr lvl="2">
              <a:spcAft>
                <a:spcPts val="600"/>
              </a:spcAft>
            </a:pPr>
            <a:r>
              <a:rPr lang="en-US" sz="2800" dirty="0">
                <a:effectLst>
                  <a:outerShdw blurRad="38100" dist="38100" dir="2700000" algn="tl">
                    <a:srgbClr val="000000">
                      <a:alpha val="43137"/>
                    </a:srgbClr>
                  </a:outerShdw>
                </a:effectLst>
              </a:rPr>
              <a:t>Even with minimal medical care, the survival rate among Christians was substantially higher</a:t>
            </a:r>
          </a:p>
          <a:p>
            <a:pPr marL="914400" lvl="2" indent="0">
              <a:spcAft>
                <a:spcPts val="600"/>
              </a:spcAft>
              <a:buNone/>
            </a:pPr>
            <a:endParaRPr lang="en-US" sz="2800" dirty="0">
              <a:effectLst/>
            </a:endParaRPr>
          </a:p>
          <a:p>
            <a:pPr lvl="2">
              <a:spcAft>
                <a:spcPts val="600"/>
              </a:spcAft>
            </a:pPr>
            <a:endParaRPr lang="en-US" sz="2800" dirty="0">
              <a:effectLst/>
            </a:endParaRPr>
          </a:p>
          <a:p>
            <a:pPr lvl="2">
              <a:spcAft>
                <a:spcPts val="600"/>
              </a:spcAft>
            </a:pPr>
            <a:endParaRPr lang="en-US" sz="2800" dirty="0">
              <a:effectLst/>
            </a:endParaRPr>
          </a:p>
        </p:txBody>
      </p:sp>
      <p:sp>
        <p:nvSpPr>
          <p:cNvPr id="5" name="TextBox 4">
            <a:extLst>
              <a:ext uri="{FF2B5EF4-FFF2-40B4-BE49-F238E27FC236}">
                <a16:creationId xmlns:a16="http://schemas.microsoft.com/office/drawing/2014/main" id="{3712A71E-C979-DCD1-B836-F4112C630845}"/>
              </a:ext>
            </a:extLst>
          </p:cNvPr>
          <p:cNvSpPr txBox="1"/>
          <p:nvPr/>
        </p:nvSpPr>
        <p:spPr>
          <a:xfrm>
            <a:off x="1587691" y="134246"/>
            <a:ext cx="899284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otype Corsiva" panose="03010101010201010101" pitchFamily="66" charset="0"/>
              </a:rPr>
              <a:t>Ministering to the Community in a Time of Crisis</a:t>
            </a:r>
          </a:p>
        </p:txBody>
      </p:sp>
      <p:sp>
        <p:nvSpPr>
          <p:cNvPr id="8" name="TextBox 7">
            <a:extLst>
              <a:ext uri="{FF2B5EF4-FFF2-40B4-BE49-F238E27FC236}">
                <a16:creationId xmlns:a16="http://schemas.microsoft.com/office/drawing/2014/main" id="{367BDF31-9558-103A-6F3C-8C07E8E80215}"/>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spTree>
    <p:extLst>
      <p:ext uri="{BB962C8B-B14F-4D97-AF65-F5344CB8AC3E}">
        <p14:creationId xmlns:p14="http://schemas.microsoft.com/office/powerpoint/2010/main" val="2662338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A9E77-FC7A-CCEC-99E6-653DE6797A5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5675EEB-77C2-4DE2-246F-579B859ABEAA}"/>
              </a:ext>
            </a:extLst>
          </p:cNvPr>
          <p:cNvSpPr txBox="1"/>
          <p:nvPr/>
        </p:nvSpPr>
        <p:spPr>
          <a:xfrm>
            <a:off x="6477000" y="6396336"/>
            <a:ext cx="4588042" cy="461665"/>
          </a:xfrm>
          <a:prstGeom prst="rect">
            <a:avLst/>
          </a:prstGeom>
          <a:noFill/>
        </p:spPr>
        <p:txBody>
          <a:bodyPr wrap="square">
            <a:spAutoFit/>
          </a:bodyPr>
          <a:lstStyle/>
          <a:p>
            <a:pPr algn="ctr" defTabSz="914400" fontAlgn="base">
              <a:spcBef>
                <a:spcPct val="0"/>
              </a:spcBef>
              <a:spcAft>
                <a:spcPct val="0"/>
              </a:spcAft>
              <a:defRPr/>
            </a:pPr>
            <a:r>
              <a:rPr lang="en-US" sz="2400" dirty="0">
                <a:solidFill>
                  <a:srgbClr val="000066">
                    <a:lumMod val="40000"/>
                    <a:lumOff val="6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outrunningthehorses.com</a:t>
            </a:r>
          </a:p>
        </p:txBody>
      </p:sp>
      <p:pic>
        <p:nvPicPr>
          <p:cNvPr id="6" name="Picture 5" descr="A close up of a paper&#10;&#10;AI-generated content may be incorrect.">
            <a:extLst>
              <a:ext uri="{FF2B5EF4-FFF2-40B4-BE49-F238E27FC236}">
                <a16:creationId xmlns:a16="http://schemas.microsoft.com/office/drawing/2014/main" id="{4248D216-3421-60EA-6BFD-288D6A52FAD3}"/>
              </a:ext>
            </a:extLst>
          </p:cNvPr>
          <p:cNvPicPr>
            <a:picLocks noChangeAspect="1"/>
          </p:cNvPicPr>
          <p:nvPr/>
        </p:nvPicPr>
        <p:blipFill>
          <a:blip r:embed="rId2">
            <a:extLst>
              <a:ext uri="{28A0092B-C50C-407E-A947-70E740481C1C}">
                <a14:useLocalDpi xmlns:a14="http://schemas.microsoft.com/office/drawing/2010/main" val="0"/>
              </a:ext>
            </a:extLst>
          </a:blip>
          <a:srcRect l="10549" t="16772" r="11372" b="11921"/>
          <a:stretch>
            <a:fillRect/>
          </a:stretch>
        </p:blipFill>
        <p:spPr>
          <a:xfrm>
            <a:off x="166176" y="343036"/>
            <a:ext cx="11853104" cy="6284132"/>
          </a:xfrm>
          <a:prstGeom prst="rect">
            <a:avLst/>
          </a:prstGeom>
        </p:spPr>
      </p:pic>
      <p:sp>
        <p:nvSpPr>
          <p:cNvPr id="2" name="Rectangle 3">
            <a:extLst>
              <a:ext uri="{FF2B5EF4-FFF2-40B4-BE49-F238E27FC236}">
                <a16:creationId xmlns:a16="http://schemas.microsoft.com/office/drawing/2014/main" id="{1DC781F6-9EF8-4326-4502-1DEF0B8F76D1}"/>
              </a:ext>
            </a:extLst>
          </p:cNvPr>
          <p:cNvSpPr txBox="1">
            <a:spLocks noChangeArrowheads="1"/>
          </p:cNvSpPr>
          <p:nvPr/>
        </p:nvSpPr>
        <p:spPr bwMode="auto">
          <a:xfrm>
            <a:off x="829274" y="1249637"/>
            <a:ext cx="10235768" cy="43587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C0C0C0"/>
                  </a:outerShdw>
                </a:effectLst>
                <a:latin typeface="+mn-lt"/>
              </a:defRPr>
            </a:lvl9pPr>
          </a:lstStyle>
          <a:p>
            <a:pPr marL="0" indent="0" algn="ctr" defTabSz="914400">
              <a:buFont typeface="Wingdings" pitchFamily="2" charset="2"/>
              <a:buNone/>
            </a:pPr>
            <a:r>
              <a:rPr lang="en-US" b="1" kern="0" dirty="0">
                <a:solidFill>
                  <a:srgbClr val="000000"/>
                </a:solidFill>
                <a:effectLst>
                  <a:outerShdw blurRad="38100" dist="38100" dir="2700000" algn="tl">
                    <a:srgbClr val="000000">
                      <a:alpha val="43137"/>
                    </a:srgbClr>
                  </a:outerShdw>
                </a:effectLst>
                <a:latin typeface="Papyrus" panose="03070502060502030205" pitchFamily="66" charset="0"/>
              </a:rPr>
              <a:t>“All day long some of them [Christians] tended                                    to the dying and to their burial,                                                                             countless numbers with no one to care for them.                                        Others gathered from all parts of the city                                                  a multitude of those withered from famine                                            and distributed bread to them all,                                                        so that their deeds were on everyone’s lips,                                   and they glorified the God of the Christians.</a:t>
            </a:r>
          </a:p>
          <a:p>
            <a:pPr marL="0" indent="0" algn="r" defTabSz="914400">
              <a:buNone/>
            </a:pPr>
            <a:r>
              <a:rPr lang="en-US" b="1" dirty="0">
                <a:solidFill>
                  <a:srgbClr val="000000"/>
                </a:solidFill>
                <a:effectLst>
                  <a:outerShdw blurRad="38100" dist="38100" dir="2700000" algn="tl">
                    <a:srgbClr val="000000">
                      <a:alpha val="43137"/>
                    </a:srgbClr>
                  </a:outerShdw>
                </a:effectLst>
                <a:latin typeface="Papyrus" panose="03070502060502030205" pitchFamily="66" charset="0"/>
              </a:rPr>
              <a:t>Eusebius the Historian</a:t>
            </a:r>
            <a:endParaRPr lang="en-US" b="1" kern="0" dirty="0">
              <a:solidFill>
                <a:srgbClr val="000000"/>
              </a:solidFill>
              <a:effectLst>
                <a:outerShdw blurRad="38100" dist="38100" dir="2700000" algn="tl">
                  <a:srgbClr val="000000">
                    <a:alpha val="43137"/>
                  </a:srgbClr>
                </a:outerShdw>
              </a:effectLst>
              <a:latin typeface="Papyrus" panose="03070502060502030205" pitchFamily="66" charset="0"/>
            </a:endParaRPr>
          </a:p>
          <a:p>
            <a:pPr marL="0" indent="0" algn="ctr" defTabSz="914400">
              <a:buFont typeface="Wingdings" pitchFamily="2" charset="2"/>
              <a:buNone/>
            </a:pPr>
            <a:endParaRPr lang="en-US" b="1" kern="0" dirty="0">
              <a:solidFill>
                <a:srgbClr val="000000"/>
              </a:solidFill>
              <a:effectLst>
                <a:outerShdw blurRad="38100" dist="38100" dir="2700000" algn="tl">
                  <a:srgbClr val="000000">
                    <a:alpha val="43137"/>
                  </a:srgbClr>
                </a:outerShdw>
              </a:effectLst>
              <a:latin typeface="Papyrus" panose="03070502060502030205" pitchFamily="66" charset="0"/>
            </a:endParaRPr>
          </a:p>
          <a:p>
            <a:pPr marL="0" indent="0" algn="ctr" defTabSz="914400">
              <a:buFont typeface="Wingdings" pitchFamily="2" charset="2"/>
              <a:buNone/>
            </a:pPr>
            <a:r>
              <a:rPr lang="en-US" b="1" kern="0" dirty="0">
                <a:solidFill>
                  <a:srgbClr val="000000"/>
                </a:solidFill>
                <a:effectLst>
                  <a:outerShdw blurRad="38100" dist="38100" dir="2700000" algn="tl">
                    <a:srgbClr val="000000">
                      <a:alpha val="43137"/>
                    </a:srgbClr>
                  </a:outerShdw>
                </a:effectLst>
                <a:latin typeface="Papyrus" panose="03070502060502030205" pitchFamily="66" charset="0"/>
              </a:rPr>
              <a:t>                 </a:t>
            </a:r>
            <a:r>
              <a:rPr lang="en-US" sz="3000" b="1" kern="0" dirty="0">
                <a:solidFill>
                  <a:srgbClr val="000000"/>
                </a:solidFill>
                <a:effectLst/>
                <a:latin typeface="Papyrus" panose="03070502060502030205" pitchFamily="66" charset="0"/>
              </a:rPr>
              <a:t>            </a:t>
            </a:r>
          </a:p>
          <a:p>
            <a:pPr lvl="2" defTabSz="914400">
              <a:spcAft>
                <a:spcPts val="600"/>
              </a:spcAft>
            </a:pPr>
            <a:endParaRPr lang="en-US" sz="3000" kern="0" dirty="0">
              <a:effectLst/>
            </a:endParaRPr>
          </a:p>
          <a:p>
            <a:pPr lvl="2" defTabSz="914400">
              <a:spcAft>
                <a:spcPts val="600"/>
              </a:spcAft>
            </a:pPr>
            <a:endParaRPr lang="en-US" sz="2800" kern="0" dirty="0">
              <a:effectLst/>
            </a:endParaRPr>
          </a:p>
        </p:txBody>
      </p:sp>
    </p:spTree>
    <p:extLst>
      <p:ext uri="{BB962C8B-B14F-4D97-AF65-F5344CB8AC3E}">
        <p14:creationId xmlns:p14="http://schemas.microsoft.com/office/powerpoint/2010/main" val="571529254"/>
      </p:ext>
    </p:extLst>
  </p:cSld>
  <p:clrMapOvr>
    <a:masterClrMapping/>
  </p:clrMapOvr>
</p:sld>
</file>

<file path=ppt/theme/theme1.xml><?xml version="1.0" encoding="utf-8"?>
<a:theme xmlns:a="http://schemas.openxmlformats.org/drawingml/2006/main" name="Whirlpool">
  <a:themeElements>
    <a:clrScheme name="">
      <a:dk1>
        <a:srgbClr val="FFFFFF"/>
      </a:dk1>
      <a:lt1>
        <a:srgbClr val="FFFFFF"/>
      </a:lt1>
      <a:dk2>
        <a:srgbClr val="CCFFFF"/>
      </a:dk2>
      <a:lt2>
        <a:srgbClr val="000066"/>
      </a:lt2>
      <a:accent1>
        <a:srgbClr val="CC99FF"/>
      </a:accent1>
      <a:accent2>
        <a:srgbClr val="9999FF"/>
      </a:accent2>
      <a:accent3>
        <a:srgbClr val="FFFFFF"/>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Whirlpool 1">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
      <a:clrScheme name="Whirlpool 3">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1371</TotalTime>
  <Words>2564</Words>
  <Application>Microsoft Office PowerPoint</Application>
  <PresentationFormat>Widescreen</PresentationFormat>
  <Paragraphs>356</Paragraphs>
  <Slides>51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Bookman Old Style</vt:lpstr>
      <vt:lpstr>Calibri</vt:lpstr>
      <vt:lpstr>Monotype Corsiva</vt:lpstr>
      <vt:lpstr>Papyrus</vt:lpstr>
      <vt:lpstr>Tahoma</vt:lpstr>
      <vt:lpstr>Times New Roman</vt:lpstr>
      <vt:lpstr>Wingdings</vt:lpstr>
      <vt:lpstr>Whirlpool</vt:lpstr>
      <vt:lpstr>PowerPoint Presentation</vt:lpstr>
      <vt:lpstr>PowerPoint Presentation</vt:lpstr>
      <vt:lpstr>The Role of the Church</vt:lpstr>
      <vt:lpstr>The Role of the Church</vt:lpstr>
      <vt:lpstr>The Role of the Church</vt:lpstr>
      <vt:lpstr>The Role of the Church</vt:lpstr>
      <vt:lpstr>The Role of the Church</vt:lpstr>
      <vt:lpstr>The Role of the Church</vt:lpstr>
      <vt:lpstr>PowerPoint Presentation</vt:lpstr>
      <vt:lpstr>PowerPoint Presentation</vt:lpstr>
      <vt:lpstr>The Role of the Church</vt:lpstr>
      <vt:lpstr>PowerPoint Presentation</vt:lpstr>
      <vt:lpstr>PowerPoint Presentation</vt:lpstr>
      <vt:lpstr>The Role of the Church</vt:lpstr>
      <vt:lpstr>The Role of the Church</vt:lpstr>
      <vt:lpstr>The Role of the Church</vt:lpstr>
      <vt:lpstr>PowerPoint Presentation</vt:lpstr>
      <vt:lpstr>PowerPoint Presentation</vt:lpstr>
      <vt:lpstr>The Role of the Church</vt:lpstr>
      <vt:lpstr>The Role of the Church</vt:lpstr>
      <vt:lpstr>The Role of the Church</vt:lpstr>
      <vt:lpstr>The Role of the Church</vt:lpstr>
      <vt:lpstr>The Role of the Church</vt:lpstr>
      <vt:lpstr>The Role of the Church</vt:lpstr>
      <vt:lpstr>The Role of the Church</vt:lpstr>
      <vt:lpstr>The Role of the Church</vt:lpstr>
      <vt:lpstr>The Role of the Church</vt:lpstr>
      <vt:lpstr>The Role of the Church</vt:lpstr>
      <vt:lpstr>The Role of the Church</vt:lpstr>
      <vt:lpstr>The Role of the Church</vt:lpstr>
      <vt:lpstr>PowerPoint Presentation</vt:lpstr>
      <vt:lpstr>PowerPoint Presentation</vt:lpstr>
      <vt:lpstr>Outlook, Saskatchewan</vt:lpstr>
      <vt:lpstr>The Role of the Church</vt:lpstr>
      <vt:lpstr>The Role of the Church</vt:lpstr>
      <vt:lpstr>PowerPoint Presentation</vt:lpstr>
      <vt:lpstr>Toronto, Ontario</vt:lpstr>
      <vt:lpstr>Toronto, Ontario</vt:lpstr>
      <vt:lpstr>Toronto, Ontario</vt:lpstr>
      <vt:lpstr>Toronto, Ontario</vt:lpstr>
      <vt:lpstr>Toronto, Ontario</vt:lpstr>
      <vt:lpstr>Toronto, Ontario</vt:lpstr>
      <vt:lpstr>Church Volunteerism</vt:lpstr>
      <vt:lpstr>Church Volunteerism</vt:lpstr>
      <vt:lpstr>Church Volunteerism</vt:lpstr>
      <vt:lpstr>Church Volunteerism</vt:lpstr>
      <vt:lpstr>Church Volunteerism</vt:lpstr>
      <vt:lpstr>Conclusion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mw gade</dc:creator>
  <cp:lastModifiedBy>mw gade</cp:lastModifiedBy>
  <cp:revision>20</cp:revision>
  <dcterms:created xsi:type="dcterms:W3CDTF">2025-07-16T21:51:30Z</dcterms:created>
  <dcterms:modified xsi:type="dcterms:W3CDTF">2026-03-09T16:41:53Z</dcterms:modified>
</cp:coreProperties>
</file>