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54"/>
  </p:notesMasterIdLst>
  <p:handoutMasterIdLst>
    <p:handoutMasterId r:id="rId55"/>
  </p:handoutMasterIdLst>
  <p:sldIdLst>
    <p:sldId id="861" r:id="rId3"/>
    <p:sldId id="745" r:id="rId4"/>
    <p:sldId id="746" r:id="rId5"/>
    <p:sldId id="860" r:id="rId6"/>
    <p:sldId id="751" r:id="rId7"/>
    <p:sldId id="753" r:id="rId8"/>
    <p:sldId id="756" r:id="rId9"/>
    <p:sldId id="862" r:id="rId10"/>
    <p:sldId id="768" r:id="rId11"/>
    <p:sldId id="769" r:id="rId12"/>
    <p:sldId id="770" r:id="rId13"/>
    <p:sldId id="771" r:id="rId14"/>
    <p:sldId id="778" r:id="rId15"/>
    <p:sldId id="772" r:id="rId16"/>
    <p:sldId id="773" r:id="rId17"/>
    <p:sldId id="774" r:id="rId18"/>
    <p:sldId id="775" r:id="rId19"/>
    <p:sldId id="776" r:id="rId20"/>
    <p:sldId id="859" r:id="rId21"/>
    <p:sldId id="777" r:id="rId22"/>
    <p:sldId id="779" r:id="rId23"/>
    <p:sldId id="780" r:id="rId24"/>
    <p:sldId id="781" r:id="rId25"/>
    <p:sldId id="849" r:id="rId26"/>
    <p:sldId id="850" r:id="rId27"/>
    <p:sldId id="851" r:id="rId28"/>
    <p:sldId id="852" r:id="rId29"/>
    <p:sldId id="853" r:id="rId30"/>
    <p:sldId id="854" r:id="rId31"/>
    <p:sldId id="782" r:id="rId32"/>
    <p:sldId id="783" r:id="rId33"/>
    <p:sldId id="784" r:id="rId34"/>
    <p:sldId id="785" r:id="rId35"/>
    <p:sldId id="855" r:id="rId36"/>
    <p:sldId id="786" r:id="rId37"/>
    <p:sldId id="787" r:id="rId38"/>
    <p:sldId id="788" r:id="rId39"/>
    <p:sldId id="789" r:id="rId40"/>
    <p:sldId id="790" r:id="rId41"/>
    <p:sldId id="791" r:id="rId42"/>
    <p:sldId id="792" r:id="rId43"/>
    <p:sldId id="793" r:id="rId44"/>
    <p:sldId id="794" r:id="rId45"/>
    <p:sldId id="795" r:id="rId46"/>
    <p:sldId id="796" r:id="rId47"/>
    <p:sldId id="797" r:id="rId48"/>
    <p:sldId id="840" r:id="rId49"/>
    <p:sldId id="841" r:id="rId50"/>
    <p:sldId id="845" r:id="rId51"/>
    <p:sldId id="686" r:id="rId52"/>
    <p:sldId id="842" r:id="rId5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99"/>
    <a:srgbClr val="CCECFF"/>
    <a:srgbClr val="CCFFFF"/>
    <a:srgbClr val="9EB6DA"/>
    <a:srgbClr val="E8C840"/>
    <a:srgbClr val="CC99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0" autoAdjust="0"/>
    <p:restoredTop sz="95152" autoAdjust="0"/>
  </p:normalViewPr>
  <p:slideViewPr>
    <p:cSldViewPr>
      <p:cViewPr varScale="1">
        <p:scale>
          <a:sx n="57" d="100"/>
          <a:sy n="57" d="100"/>
        </p:scale>
        <p:origin x="84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80B356-2F19-4AE2-B380-D1F575388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92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9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7388"/>
            <a:ext cx="4586287" cy="3440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92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56100"/>
            <a:ext cx="5029200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92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1220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92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1220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103F59-0F7F-49C8-B03A-242FA644F4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103F59-0F7F-49C8-B03A-242FA644F4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939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514600"/>
            <a:ext cx="7467600" cy="762000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1A76D3A1-0BF0-403A-B275-F93F38D204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8585D-1DF0-4164-8F03-2C5A85F1D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1CC1-8415-41E5-B0EE-37A6440E1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514600"/>
            <a:ext cx="7467600" cy="762000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1A76D3A1-0BF0-403A-B275-F93F38D204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66351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757C2-A93C-409E-9101-80FA26F018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3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FE5F9-BA70-4861-99C3-42698580DC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00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9175-7F14-4369-A54E-8AE53F1210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6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2B04D-81FB-476A-AE40-DF484C8B66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74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6F848-656A-48D5-9DC6-28CA6BEEB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43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911D8-10B5-403B-8054-DFADA8808C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45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9C51B-C7B6-4EED-91E2-DE3458986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9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757C2-A93C-409E-9101-80FA26F01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4EADC-78A4-4DC5-9611-818AD6156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4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8585D-1DF0-4164-8F03-2C5A85F1D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36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1CC1-8415-41E5-B0EE-37A6440E1C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6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FE5F9-BA70-4861-99C3-42698580D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9175-7F14-4369-A54E-8AE53F1210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2B04D-81FB-476A-AE40-DF484C8B6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6F848-656A-48D5-9DC6-28CA6BEEB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911D8-10B5-403B-8054-DFADA8808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9C51B-C7B6-4EED-91E2-DE3458986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4EADC-78A4-4DC5-9611-818AD6156B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7EE7F0-78D0-4114-8839-71C1B34B5C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r>
              <a:rPr lang="en-US"/>
              <a:t>outrunningthehorses.com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7EE7F0-78D0-4114-8839-71C1B34B5C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4266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igitaljournal.com/photo/060817avianflubirdfluvirus.jpg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journal.com/photo/060817avianflubirdfluvirus.jpg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igitaljournal.com/photo/060817avianflubirdfluvirus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>
            <a:hlinkClick r:id="rId2"/>
          </p:cNvPr>
          <p:cNvSpPr>
            <a:spLocks noChangeArrowheads="1"/>
          </p:cNvSpPr>
          <p:nvPr/>
        </p:nvSpPr>
        <p:spPr bwMode="auto">
          <a:xfrm>
            <a:off x="3490913" y="2166938"/>
            <a:ext cx="9144000" cy="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DB2893-082E-4B29-9063-065711EC2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69036"/>
            <a:ext cx="9067800" cy="70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Caring for the Sick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Part One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E5738-9568-4300-B824-9E534B4B680E}"/>
              </a:ext>
            </a:extLst>
          </p:cNvPr>
          <p:cNvSpPr txBox="1"/>
          <p:nvPr/>
        </p:nvSpPr>
        <p:spPr>
          <a:xfrm>
            <a:off x="453590" y="6016875"/>
            <a:ext cx="8153400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outrunningthehorses.com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E375CD-3A98-4B99-A841-357B1ED96FF2}"/>
              </a:ext>
            </a:extLst>
          </p:cNvPr>
          <p:cNvSpPr txBox="1"/>
          <p:nvPr/>
        </p:nvSpPr>
        <p:spPr>
          <a:xfrm>
            <a:off x="15433" y="1102505"/>
            <a:ext cx="899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Ministering to the Community in a Time of Crisis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2986A-6413-432E-9C96-5DF690F1A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127" y="1724898"/>
            <a:ext cx="4648200" cy="3111712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bg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248633-89C7-4B93-0BCB-D1B8014B8689}"/>
              </a:ext>
            </a:extLst>
          </p:cNvPr>
          <p:cNvSpPr txBox="1"/>
          <p:nvPr/>
        </p:nvSpPr>
        <p:spPr>
          <a:xfrm>
            <a:off x="298367" y="49754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Pandemic Plan for the Church</a:t>
            </a:r>
          </a:p>
        </p:txBody>
      </p:sp>
    </p:spTree>
    <p:extLst>
      <p:ext uri="{BB962C8B-B14F-4D97-AF65-F5344CB8AC3E}">
        <p14:creationId xmlns:p14="http://schemas.microsoft.com/office/powerpoint/2010/main" val="1242862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and COVID-19 – Key Differences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seems to: 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 more easily than influenza 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more serious illnesses in some people 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longer before people show symptoms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 people to be contagious for a longer period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0CC11C-6B69-EC86-5E7B-A0D99636F4BC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23180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and COVID-19 – Similarities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signs and symptoms are similar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hard to differentiate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people may present with mild cases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 more severe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everyone will present with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symptoms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 can be determined by a test performed by a healthcare provider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1CF1C9-3938-C94E-D98C-472FDCC0353C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67047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of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Signs and Symptoms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or feeling feverish/chills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Cough, sore throat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Runny or stuffy nose 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 or body aches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 (tiredness)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Vomiting and diarrhea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common in children than adults</a:t>
            </a:r>
          </a:p>
          <a:p>
            <a:pPr lvl="2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0C0E69-8378-BEEC-F0BF-2F61ED50160A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48646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Signs and Symptoms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Incubation Period – (the time between the exposure to the pathogen and the appearance of symptoms) 2 days on average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last up to 4 days in some cases</a:t>
            </a:r>
          </a:p>
          <a:p>
            <a:pPr lvl="2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1BDC5-33AC-BA2D-DBAB-5CA39D8F0445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5568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Signs and Symptoms (continued)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emergency medical attention for the following: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Difficulty breathing or shortness of breath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Persistent pain or pressure in the chest or abdomen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Persistent dizziness, confusion, inability to arouse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Seizures</a:t>
            </a: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67AAAC-9728-E5C9-E1BC-326A7FF3D7BA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200748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Signs and Symptoms (continued)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emergency medical attention for the following: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urinating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muscle pain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weakness or unsteadiness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or cough that improve but then return or worsen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Worsening of chronic medical conditions</a:t>
            </a: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054E38-16CE-65E5-3238-DA1F3E7BAF21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586279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complication of influenza include: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Bacterial infections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Pneumonia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 or sinus infections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Dehydration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Worsening of existing medical conditions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BF9719-1B6B-EFEA-6EBD-382200D85254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201023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your healthcare provider if patient: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 infant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elderly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a condition that requires special care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a pre-existing condition</a:t>
            </a: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BCF5DE-AFD8-A0A3-D956-56BBB72F0E77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011848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pre-existing conditions to be concerned: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condition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Congestive heart failure (CHF)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COPD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Asthma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Emphysema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bronchitis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DC85C1-6CD0-EB20-E3D4-DD20024514BF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748663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9DA91-8945-1EB7-9B0A-54A63BCC9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C726CB80-1326-CA28-E134-954BF40E6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264D6503-E947-32BD-FF7F-7B75BF7FE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 drugs may be a treatment option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can make the illness milder and shorten the time you are sick.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may prevent some complications such as pneumonia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taken early in the sickness, within two days symptoms begin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6CFAD-7847-1F69-07A3-34603F2A4559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68251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>
            <a:hlinkClick r:id="rId2"/>
          </p:cNvPr>
          <p:cNvSpPr>
            <a:spLocks noChangeArrowheads="1"/>
          </p:cNvSpPr>
          <p:nvPr/>
        </p:nvSpPr>
        <p:spPr bwMode="auto">
          <a:xfrm>
            <a:off x="3490913" y="2166938"/>
            <a:ext cx="9144000" cy="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A84A89D-C0DC-463E-8F2E-B292F0424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9075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algn="ctr"/>
            <a:br>
              <a:rPr 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3F449-4ABE-462D-9519-4CE2171ED578}"/>
              </a:ext>
            </a:extLst>
          </p:cNvPr>
          <p:cNvSpPr txBox="1"/>
          <p:nvPr/>
        </p:nvSpPr>
        <p:spPr>
          <a:xfrm>
            <a:off x="0" y="228123"/>
            <a:ext cx="914400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“For I was hungry,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you gave Me something to eat,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was thirsty,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you gave me something to drink;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was a stranger,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you invited Me in;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naked, and you clothed Me;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was sick, and you visited Me…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Truly I say to you,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the extent that you did it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one of these brothers of Mine,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 the least of them,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did it to Me.”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Matthew 25:35-40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DF746F-E97D-E18A-7AED-03A226C3D530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423676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Incubation period is 2 to 14 days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person may be contagious 48 to 72 hours before starting to experience symptoms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without symptoms may be more likely to spread the illness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unlikely to be isolating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not know to adopt behaviors designed to prevent spread</a:t>
            </a:r>
          </a:p>
          <a:p>
            <a:pPr lvl="2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A024DE-F11F-FFA0-F8A1-744CF185E0AC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843891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or chills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Cough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Shortness of breath or difficulty breathing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 or body aches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loss of taste or smell</a:t>
            </a:r>
          </a:p>
          <a:p>
            <a:pPr marL="914400" lvl="2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3DFDA9-6F19-84FE-68F7-FAF565BF405E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508807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(continued)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Sore throat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Congestion or runny nose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Nausea or vomiting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Diarrhea</a:t>
            </a:r>
          </a:p>
          <a:p>
            <a:pPr marL="914400" lvl="2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508B23-88E4-EC3E-9C98-B5714E025D02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926919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emergency medical care if patient is experiencing: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 breathing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Persistent pain or pressure in the chest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confusion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Inability to wake or stay awake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Bluish lips or face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FBE358-E08F-7369-4130-E00FF5C07901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539282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585B9-E5BA-6ADE-6DAB-0800BEF13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BF4C6FD4-4137-DD55-A5EC-4DC0F24CD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171BFCED-425F-A05B-3687-268F08E97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incubation period for human infection with the A(H5N1) virus is usually 3 to 5 days but can be as long as 7 to 10 days.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varies depending on the strain, the dose, the route of exposure, and the species of the bird.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959D09-829C-C643-0548-F1109F2C6A86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05750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F75C1-564D-1FCB-6E4C-81CC19820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88ECB4A8-E03E-26C4-0850-C39013EDB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043C745B-55E5-AE96-BE84-1A5545DCE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or feeling feverish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Chills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redness, irritation, conjunctivitis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Respiratory symptoms such as 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ough, shortness  of breath, sore throat, runny or stuffy nose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 or body aches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Tiredness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7BAA56-6EAE-7948-1DF4-1C9B3AA74562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356266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58A22-2391-5347-E912-17ED02FA4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67BA3C07-2B2E-9819-32F7-0F26D7469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4AC1C595-F826-FE1C-3B6C-63EDE456B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Respiratory</a:t>
            </a:r>
            <a:r>
              <a:rPr kumimoji="0" lang="en-US" sz="3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Illness </a:t>
            </a: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Shortness of 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breath/Difficulty breathing</a:t>
            </a:r>
            <a:endParaRPr lang="en-US" sz="3200" kern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Pneumonia (bacterial/viral)</a:t>
            </a:r>
            <a:endParaRPr kumimoji="0" lang="en-US" sz="3200" b="0" i="0" u="none" strike="noStrike" kern="0" cap="none" spc="0" normalizeH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Acute respiratory distress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Crackling sound on inhalation</a:t>
            </a:r>
            <a:endParaRPr lang="en-US" sz="3200" kern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Respiratory failure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B808C9-2904-8CF2-1D3D-67E902A98C3B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632764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CA921-A436-BC59-94F0-06E998631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63845801-FCA9-185B-D41B-C54CD85E4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213DBA4-0E2E-AD78-7181-08022654A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FF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Further Signs and Symptoms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cs typeface="Times New Roman" pitchFamily="18" charset="0"/>
              </a:rPr>
              <a:t>Chest pain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cs typeface="Times New Roman" pitchFamily="18" charset="0"/>
              </a:rPr>
              <a:t>Bleeding from the nose and gums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cs typeface="Times New Roman" pitchFamily="18" charset="0"/>
              </a:rPr>
              <a:t>Acute encephalitis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cs typeface="Times New Roman" pitchFamily="18" charset="0"/>
              </a:rPr>
              <a:t>Myocardial Infarction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cs typeface="Times New Roman" pitchFamily="18" charset="0"/>
              </a:rPr>
              <a:t>Multi-organ dysfunction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FF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Deterioration is rapid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5DC6F5-5CAA-D6F2-3578-BE8615347BF4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19438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468AE-75D5-CBC9-E425-E726E0EB8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EFB1EFE9-FA54-7832-4064-150AEBB20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978421A-7665-C0B2-AF91-357A5FC57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For more information on the Avian Influenza and its affect on humans see the PowerPoint presentation titled:</a:t>
            </a:r>
          </a:p>
          <a:p>
            <a:pPr marL="0" indent="0" algn="l">
              <a:spcBef>
                <a:spcPct val="20000"/>
              </a:spcBef>
              <a:buClr>
                <a:schemeClr val="accent1"/>
              </a:buClr>
              <a:buSzPct val="80000"/>
              <a:buNone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ct val="20000"/>
              </a:spcBef>
              <a:buClr>
                <a:schemeClr val="accent1"/>
              </a:buClr>
              <a:buSzPct val="80000"/>
              <a:buNone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“Pathophysiology of Avian Influenza”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67DF2-24B5-13EE-D8D6-2C5927ADB74D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35958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0D46B-1518-27FA-3EE1-96985EA90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48C2B293-6672-EBB1-872F-43E3904D1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E287A685-5B2E-4DE2-B91C-FD8AF6E5C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All viruses may cause a “Cytokine Storm” when a person is infected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However, a cytokine storm is what distinguishes the Avian Influenza from other flu viruses.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9465F4-A94D-0E16-788E-2DE48A42CE03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14340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Disclaimer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Disclaimer</a:t>
            </a:r>
          </a:p>
          <a:p>
            <a:pPr lvl="1">
              <a:spcAft>
                <a:spcPts val="600"/>
              </a:spcAft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information is for educational purposes only and does constitute professional medical advice or diagnosis.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 your medical provider if there are any questions or concerns.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8B1D88-914D-1D36-F317-2668598AE4E4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611274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caring for a sick person it is imperative to limit contact with those who are healthy</a:t>
            </a:r>
          </a:p>
          <a:p>
            <a:pPr marL="0" indent="0">
              <a:buNone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addition to practicing good hand hygiene and wearing PPE, the placement of the sick person will help control the spread of the disease.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4F6B93-7085-047F-B233-EA743ED4A222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821540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the sick person in a room separate from others: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spare bedroom with its own bathroom is preferable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place the person in a room shared by others, especially common living areas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room should have good ventilation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door closed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78777C-C480-8A36-CEB7-75A1EC5CA7FB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18208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the sick person in a room separate from others: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 visitors to just the caregiver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close contact; keep a distance of six feet if possible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room and the bathroom should be cleaned daily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FDFFBB-4804-CE14-000E-8A1C904919BA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997203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contact of the infected person with others </a:t>
            </a: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they must enter common areas they should: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Wear a face mask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 their mouth when coughing or sneezing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good hand hygiene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1ED64-6B7A-D701-E46D-F4B362C8A87B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117456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30444-AECD-E71E-55F2-BD20DDD83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8D987DCE-6D7E-508C-E724-2FD776E9F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D40C68E3-7D40-F7C5-557A-A04404C59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sick person should isolate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home and avoid contact with others for at least twenty-four hours after the fever is gone without use of any fever reducing medications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26EF20-7246-50E4-8B92-494A2086A9AA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794302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body’s normal temperature is orally 98.6˚ F (37˚C) or 99˚F (37.2˚C) rectally.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temperatures can vary as much as 1˚ F (0.6˚C) throughout the day.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keep in mind that these are average body temperatures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Someone’s normal temperature may be above or below that of the average.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average person can tolerate fevers well</a:t>
            </a:r>
          </a:p>
          <a:p>
            <a:pPr marL="457200" lvl="1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B47BC4-1294-A9E3-0F78-9D9330985F71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964002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body’s defense mechanism to fight bacteria or viruses that cannot live in higher temperature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considered significant unless it is above 100.4˚ F (38˚C)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grade temperatures, fevers should be left untreated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a fever of 103˚F (40˚C) or higher requires treatment and medical advice, </a:t>
            </a:r>
          </a:p>
          <a:p>
            <a:pPr lvl="2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Especially in children and infants</a:t>
            </a: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84EDE6-66BD-B164-6B91-22AFF2B6121C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750039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fever can last up to three to four days, come and go, and then gradually go away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 is part of the healing process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if other symptoms such as: trouble breathing; stiff neck; lethargy; chest pain; delirium; or seizures occur; contact your healthcare provider immediately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AC8575-7CF2-36D8-ECCC-1130981AC9D0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814885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 of treating a fever are: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 plenty of liquids – dehydration comes easily with fevers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antipyretic and pain killing medications,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sure to read the labels for dosing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C3BD3-E1FB-D1E1-AE59-0E02A87DD085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42797488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Non-steroidal anti-inflammatory (NSAIDs) medication such Ibuprofen (Advil, Motrin)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- 200mg tablets take one to two tablets every four to six hours.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– 5mg/kg every six to eight hours (maximum 40 mg/kg/day).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25A90B-DD28-08F1-077C-F625BB865BFE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04758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FEFCD4-81B8-6A63-4E1F-709E40B6E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CDB79577-2C30-92D5-C695-A30BEAA39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 (Part One)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A7A07C97-A811-177E-D4BD-2C003DDE3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 have shown that even basic health care such as adequate water, food, and warmth can result in a much higher percentage rate of survival of a disease.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1918 Influenza, it was determined that many died simply because there was no one to look after the sick and provide them these basic essential needs.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B4784F-F678-450E-9A9F-2F472BC764F6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9636871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Acetaminophen (Tylenol)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– 325mg-500mg tablets, take one to two tablets every four to six hours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– 10-15 mg/kg every four to six hours (maximum 65mg/kg/day)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label for dosing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doses can cause liver damage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6AEAE4-E806-DC0C-9CF9-D99987C5D92C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0696896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- 325mg-1000mg every four to six hours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give aspirin to children less than eighteen years of age as it can cause Reye’s syndrome (a rare but serious disease affecting the liver and brain)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21A2C1-C069-6ACE-5330-8531440D545D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7817050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give any medication to babies before consulting your pediatrician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refer to medication labels when administering to children or infants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465FC5-1B44-CBEA-E319-1A8DAE0357FE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4401704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patient gets plenty of rest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room temperature at about 70˚ to 74˚F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cool, loose, comfortable clothes on patient to prevent trapping of body heat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 child to have a blanket but remove it when chills stop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Shivering can raise the body temperature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F4D19B-AE1D-F15E-329E-51D3A4508395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5021505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fever is high: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a lukewarm bath to help lower temperature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antipyretic medications before the bath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bath is not an option, press damp wash cloths on the face, chest, back, wrists or legs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159736-E308-A229-01E3-3D90216BD9B9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504802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fever is high: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patient doesn’t get chilled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 not to allow temperature change to happen too quickly 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can induce seizures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Antibacterial medications may be needed as well as an antiviral medication to treat any condition that has developed such as bacterial pneumonia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269098-F89D-008F-6F59-3FCDE29BB25E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4658236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Seek Medical Care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child younger than 3 months with a 100.4°F (38°C) or higher fever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to 24 months old with 102°F (38.9°C) or higher fever that lasts more than a day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child with fever who is listless, irritable, or vomiting repeatedly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adult with a 103°F (39.4°C) or higher fever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FD82C7-5B4A-82A1-A717-DE08C41AA696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41907248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Seek Emergency Care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medical attention if the following signs or symptoms arise for the patient: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Chest pain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Difficulty breathing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 breathing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Bluish or gray discoloration of the lips or skin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Uncontrolled vomiting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Uncontrolled diarrhea</a:t>
            </a: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2D57C4-44A0-60DF-44B9-8C5114CCEBB0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813623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Seek Emergency Care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medical attention if the following signs or symptoms arise for the patient: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Dehydration that results in: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Dizziness when standing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urination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tears in infants when crying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Seizures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Altered mental status, confusion, or less responsive</a:t>
            </a:r>
          </a:p>
          <a:p>
            <a:pPr lvl="2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D19F21-93BE-555A-34E6-44A1CE2730A9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797968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43052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  <a:p>
            <a:pPr lvl="1"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caring for the sick it is important to know: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signs and symptoms of the disease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patient to avoid additional infections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treat the various symptoms</a:t>
            </a:r>
          </a:p>
          <a:p>
            <a:pPr lvl="2"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seek medical or emergency care</a:t>
            </a:r>
          </a:p>
          <a:p>
            <a:pPr lvl="2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C75038-6BD6-9617-E7C2-06C9565F532F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96708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 (Part One)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elements of caring for the sick may change dependent on the pathophysiology (the process of the disease) of the virus or disease.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and seasonal influenza present with similar symptoms, as well as the current strain of the circulating Avian Influenza.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DEA764-E3D9-3683-59E9-2B6CA8B65BA6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6950373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098" name="Picture 2" descr="http://saphanatutorial.com/wp-content/uploads/2013/12/SAP-HANA-Ques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7234" cy="6858000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3011DC-DE37-BF82-B9D2-B52FFAF310BD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8795857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>
            <a:hlinkClick r:id="rId2"/>
          </p:cNvPr>
          <p:cNvSpPr>
            <a:spLocks noChangeArrowheads="1"/>
          </p:cNvSpPr>
          <p:nvPr/>
        </p:nvSpPr>
        <p:spPr bwMode="auto">
          <a:xfrm>
            <a:off x="3490913" y="2166938"/>
            <a:ext cx="9144000" cy="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DB2893-082E-4B29-9063-065711EC2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289" y="1305238"/>
            <a:ext cx="9067800" cy="156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algn="ctr"/>
            <a:r>
              <a:rPr 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presentations like this </a:t>
            </a:r>
          </a:p>
          <a:p>
            <a:pPr algn="ctr"/>
            <a:r>
              <a:rPr 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for more information</a:t>
            </a:r>
          </a:p>
          <a:p>
            <a:pPr algn="ctr"/>
            <a:r>
              <a:rPr 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visit </a:t>
            </a:r>
          </a:p>
          <a:p>
            <a:pPr algn="ctr"/>
            <a:r>
              <a:rPr 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outrunningthehorses.com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BE375A-669E-4902-887A-279F7BD39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596" y="3193109"/>
            <a:ext cx="4380807" cy="2899751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257655-C55B-084C-260B-73AE5ED3A410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51365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 (Part One)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6868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 to be discussed in Part One: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 of COVID-19, Seasonal Influenza, and Avian Influenza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place the sick person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fever</a:t>
            </a:r>
          </a:p>
          <a:p>
            <a:pPr marL="457200" lvl="1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C99FF"/>
              </a:buClr>
              <a:buNone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62A2A7-943A-3627-5165-D4CFCFDBBB1F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62016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 (Part One)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 to be discussed Part Two: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cough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nausea and vomiting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diarrhea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for dehydration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seek emergency care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CD893D-A938-8C06-7C55-4B103CB7733A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41309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EFE78-2D28-459B-D509-A0E17A28F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B5900D9F-5B40-0405-D8F7-C3DD0F377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the Sick (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One)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42C0573C-0361-A392-066B-136BB146B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information on preventing a Cytokine Storm see the PowerPoint presentation titled “Preventing a Cytokine Storm”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1C0F42-440A-33EA-3CFB-C70CA247CF81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504271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COVID-19, Seasonal Influenza, and Avian Influenza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contagious respiratory illnesses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caused by different viruses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is caused by a new coronavirus (called SARS-CoV-2)</a:t>
            </a: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Seasonal Influenza is caused by 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A(H1N1) and A(H3N2)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 is caused by HPAI (highly pathogenic avian influenza) H5N1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7E530F-E929-805D-8D32-5F85DF362DEB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453452998"/>
      </p:ext>
    </p:extLst>
  </p:cSld>
  <p:clrMapOvr>
    <a:masterClrMapping/>
  </p:clrMapOvr>
</p:sld>
</file>

<file path=ppt/theme/theme1.xml><?xml version="1.0" encoding="utf-8"?>
<a:theme xmlns:a="http://schemas.openxmlformats.org/drawingml/2006/main" name="Whirlpool">
  <a:themeElements>
    <a:clrScheme name="">
      <a:dk1>
        <a:srgbClr val="FFFFFF"/>
      </a:dk1>
      <a:lt1>
        <a:srgbClr val="FFFFFF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FFFFFF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hirlpool">
  <a:themeElements>
    <a:clrScheme name="">
      <a:dk1>
        <a:srgbClr val="FFFFFF"/>
      </a:dk1>
      <a:lt1>
        <a:srgbClr val="FFFFFF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FFFFFF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5657</TotalTime>
  <Words>2342</Words>
  <Application>Microsoft Office PowerPoint</Application>
  <PresentationFormat>On-screen Show (4:3)</PresentationFormat>
  <Paragraphs>358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Calibri</vt:lpstr>
      <vt:lpstr>Monotype Corsiva</vt:lpstr>
      <vt:lpstr>Tahoma</vt:lpstr>
      <vt:lpstr>Times New Roman</vt:lpstr>
      <vt:lpstr>Wingdings</vt:lpstr>
      <vt:lpstr>Whirlpool</vt:lpstr>
      <vt:lpstr>1_Whirlpool</vt:lpstr>
      <vt:lpstr>PowerPoint Presentation</vt:lpstr>
      <vt:lpstr>PowerPoint Presentation</vt:lpstr>
      <vt:lpstr>Disclaimer</vt:lpstr>
      <vt:lpstr>Caring for the Sick (Part One)</vt:lpstr>
      <vt:lpstr>Caring for the Sick (Part One)</vt:lpstr>
      <vt:lpstr>Caring for the Sick (Part One)</vt:lpstr>
      <vt:lpstr>Caring for the Sick (Part One)</vt:lpstr>
      <vt:lpstr>Caring for the Sick (Part One)</vt:lpstr>
      <vt:lpstr>Signs and Symptoms</vt:lpstr>
      <vt:lpstr>Signs and Symptoms</vt:lpstr>
      <vt:lpstr>Signs and Symptoms</vt:lpstr>
      <vt:lpstr>Signs and Symptoms of  Influenza</vt:lpstr>
      <vt:lpstr>Signs and Symptoms Influenza</vt:lpstr>
      <vt:lpstr>Signs and Symptoms Influenza</vt:lpstr>
      <vt:lpstr>Signs and Symptoms Influenza</vt:lpstr>
      <vt:lpstr>Signs and Symptoms Influenza</vt:lpstr>
      <vt:lpstr>Signs and Symptoms  Influenza</vt:lpstr>
      <vt:lpstr>Signs and Symptoms  Influenza</vt:lpstr>
      <vt:lpstr>Signs and Symptoms  Influenza</vt:lpstr>
      <vt:lpstr>Signs and Symptoms COVID-19</vt:lpstr>
      <vt:lpstr>Signs and Symptoms  COVID-19</vt:lpstr>
      <vt:lpstr>Signs and Symptoms  COVID-19</vt:lpstr>
      <vt:lpstr>Signs and Symptoms COVID-19</vt:lpstr>
      <vt:lpstr>Signs and Symptoms Avian Influenza</vt:lpstr>
      <vt:lpstr>Signs and Symptoms Avian Influenza</vt:lpstr>
      <vt:lpstr>Signs and Symptoms Avian Influenza</vt:lpstr>
      <vt:lpstr>Signs and Symptoms Avian Influenza</vt:lpstr>
      <vt:lpstr>Signs and Symptoms Avian Influenza</vt:lpstr>
      <vt:lpstr>Signs and Symptoms</vt:lpstr>
      <vt:lpstr> Where to Place the Sick Person</vt:lpstr>
      <vt:lpstr> Where to Place the Sick Person</vt:lpstr>
      <vt:lpstr> Where to Place the Sick Person</vt:lpstr>
      <vt:lpstr> Where to Place the Sick Person</vt:lpstr>
      <vt:lpstr> Where to Place the Sick Person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Treatment for Fever</vt:lpstr>
      <vt:lpstr> When to Seek Emergency Care</vt:lpstr>
      <vt:lpstr> When to Seek Emergency Care</vt:lpstr>
      <vt:lpstr>Caring for the Sick</vt:lpstr>
      <vt:lpstr>Questions?</vt:lpstr>
      <vt:lpstr>PowerPoint Presentation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Avian Flu And the EMS Healthcare Provider</dc:title>
  <dc:creator>Marcus Gade</dc:creator>
  <cp:lastModifiedBy>mw gade</cp:lastModifiedBy>
  <cp:revision>355</cp:revision>
  <cp:lastPrinted>1601-01-01T00:00:00Z</cp:lastPrinted>
  <dcterms:created xsi:type="dcterms:W3CDTF">2006-10-31T00:26:40Z</dcterms:created>
  <dcterms:modified xsi:type="dcterms:W3CDTF">2024-11-29T21:45:05Z</dcterms:modified>
</cp:coreProperties>
</file>