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902" r:id="rId3"/>
    <p:sldId id="896" r:id="rId4"/>
    <p:sldId id="898" r:id="rId5"/>
    <p:sldId id="897" r:id="rId6"/>
    <p:sldId id="899" r:id="rId7"/>
    <p:sldId id="900" r:id="rId8"/>
    <p:sldId id="927" r:id="rId9"/>
    <p:sldId id="901" r:id="rId10"/>
    <p:sldId id="903" r:id="rId11"/>
    <p:sldId id="904" r:id="rId12"/>
    <p:sldId id="906" r:id="rId13"/>
    <p:sldId id="907" r:id="rId14"/>
    <p:sldId id="913" r:id="rId15"/>
    <p:sldId id="915" r:id="rId16"/>
    <p:sldId id="909" r:id="rId17"/>
    <p:sldId id="905" r:id="rId18"/>
    <p:sldId id="911" r:id="rId19"/>
    <p:sldId id="908" r:id="rId20"/>
    <p:sldId id="910" r:id="rId21"/>
    <p:sldId id="912" r:id="rId22"/>
    <p:sldId id="916" r:id="rId23"/>
    <p:sldId id="918" r:id="rId24"/>
    <p:sldId id="919" r:id="rId25"/>
    <p:sldId id="917" r:id="rId26"/>
    <p:sldId id="920" r:id="rId27"/>
    <p:sldId id="921" r:id="rId28"/>
    <p:sldId id="922" r:id="rId29"/>
    <p:sldId id="923" r:id="rId30"/>
    <p:sldId id="924" r:id="rId31"/>
    <p:sldId id="925" r:id="rId32"/>
    <p:sldId id="926" r:id="rId33"/>
    <p:sldId id="929" r:id="rId34"/>
    <p:sldId id="930" r:id="rId35"/>
    <p:sldId id="932" r:id="rId36"/>
    <p:sldId id="933" r:id="rId37"/>
    <p:sldId id="850" r:id="rId38"/>
    <p:sldId id="934" r:id="rId39"/>
    <p:sldId id="895" r:id="rId40"/>
    <p:sldId id="842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31B96B-AED3-4779-87F2-106C2C88D186}">
          <p14:sldIdLst>
            <p14:sldId id="256"/>
            <p14:sldId id="902"/>
            <p14:sldId id="896"/>
            <p14:sldId id="898"/>
            <p14:sldId id="897"/>
            <p14:sldId id="899"/>
            <p14:sldId id="900"/>
            <p14:sldId id="927"/>
            <p14:sldId id="901"/>
            <p14:sldId id="903"/>
            <p14:sldId id="904"/>
            <p14:sldId id="906"/>
            <p14:sldId id="907"/>
            <p14:sldId id="913"/>
            <p14:sldId id="915"/>
            <p14:sldId id="909"/>
            <p14:sldId id="905"/>
            <p14:sldId id="911"/>
            <p14:sldId id="908"/>
            <p14:sldId id="910"/>
            <p14:sldId id="912"/>
            <p14:sldId id="916"/>
            <p14:sldId id="918"/>
            <p14:sldId id="919"/>
            <p14:sldId id="917"/>
            <p14:sldId id="920"/>
            <p14:sldId id="921"/>
            <p14:sldId id="922"/>
            <p14:sldId id="923"/>
            <p14:sldId id="924"/>
            <p14:sldId id="925"/>
            <p14:sldId id="926"/>
            <p14:sldId id="929"/>
            <p14:sldId id="930"/>
            <p14:sldId id="932"/>
            <p14:sldId id="933"/>
            <p14:sldId id="850"/>
            <p14:sldId id="934"/>
            <p14:sldId id="895"/>
            <p14:sldId id="842"/>
          </p14:sldIdLst>
        </p14:section>
        <p14:section name="Untitled Section" id="{A149817D-FF64-4E86-8A54-E4CDDB83333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1100667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20800" y="1152942"/>
            <a:ext cx="9956800" cy="2123658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117600" y="6248400"/>
            <a:ext cx="23368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45600" y="6248400"/>
            <a:ext cx="2540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1" y="3543300"/>
            <a:ext cx="4457700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</p:spTree>
    <p:extLst>
      <p:ext uri="{BB962C8B-B14F-4D97-AF65-F5344CB8AC3E}">
        <p14:creationId xmlns:p14="http://schemas.microsoft.com/office/powerpoint/2010/main" val="17548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0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0" y="457200"/>
            <a:ext cx="27432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8026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0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1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5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3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0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5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1" y="1638300"/>
            <a:ext cx="4457700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</p:spTree>
    <p:extLst>
      <p:ext uri="{BB962C8B-B14F-4D97-AF65-F5344CB8AC3E}">
        <p14:creationId xmlns:p14="http://schemas.microsoft.com/office/powerpoint/2010/main" val="38684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27A8F0-73E6-55CF-62A8-1E7AA84BA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9D50C-B27B-2DE1-0DFC-77E2C2E20AA2}"/>
              </a:ext>
            </a:extLst>
          </p:cNvPr>
          <p:cNvSpPr txBox="1"/>
          <p:nvPr/>
        </p:nvSpPr>
        <p:spPr>
          <a:xfrm>
            <a:off x="-15433" y="49754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Pandemic Plan for the Church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8E7AE-C732-F798-B8A5-2778AF6A25EB}"/>
              </a:ext>
            </a:extLst>
          </p:cNvPr>
          <p:cNvSpPr txBox="1"/>
          <p:nvPr/>
        </p:nvSpPr>
        <p:spPr>
          <a:xfrm>
            <a:off x="15433" y="1102505"/>
            <a:ext cx="1216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763D2EE-4C59-2453-6B22-0AA4CDD08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3" y="5314466"/>
            <a:ext cx="12158240" cy="70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endParaRPr lang="en-US" sz="4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</a:p>
          <a:p>
            <a:pPr algn="ctr"/>
            <a:r>
              <a:rPr 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&amp; Physiology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DEFDCC-DA30-7F49-8644-A71F9672D587}"/>
              </a:ext>
            </a:extLst>
          </p:cNvPr>
          <p:cNvSpPr txBox="1"/>
          <p:nvPr/>
        </p:nvSpPr>
        <p:spPr>
          <a:xfrm>
            <a:off x="453589" y="6016875"/>
            <a:ext cx="11521533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 descr="A diagram of a person's body&#10;&#10;AI-generated content may be incorrect.">
            <a:extLst>
              <a:ext uri="{FF2B5EF4-FFF2-40B4-BE49-F238E27FC236}">
                <a16:creationId xmlns:a16="http://schemas.microsoft.com/office/drawing/2014/main" id="{3F4E6A4B-8B49-B67A-36CB-9D6AD4A87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34" y="1732470"/>
            <a:ext cx="3686732" cy="2850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2645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2F450-8E3C-E113-777F-83C71090F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C541611E-125B-618D-17A7-603F39E76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Respiratory Tract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E5C19551-964A-7D14-0126-2F4450A43C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1" y="1752600"/>
            <a:ext cx="5791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</a:t>
            </a:r>
          </a:p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sinuses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in the nasopharynx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filled spaces lined with mucous membranes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is filtered, dust and other particles are trapped, as well as being warmed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4B023-6D9B-B56B-7202-31D33058C7AE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4D6A22-D260-E48D-9DAA-C578FE7C9F05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4725A4-04BB-7C4B-7746-65BB9D91066D}"/>
              </a:ext>
            </a:extLst>
          </p:cNvPr>
          <p:cNvGrpSpPr>
            <a:grpSpLocks/>
          </p:cNvGrpSpPr>
          <p:nvPr/>
        </p:nvGrpSpPr>
        <p:grpSpPr bwMode="auto">
          <a:xfrm>
            <a:off x="6949942" y="2096729"/>
            <a:ext cx="4115100" cy="4228653"/>
            <a:chOff x="1087512" y="1097368"/>
            <a:chExt cx="37006" cy="387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21A40B-74E2-4D86-F039-95DF085988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12" y="1097368"/>
              <a:ext cx="37006" cy="3877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0FC2D617-DC63-95FB-4C25-3E88656E2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7512" y="1097385"/>
              <a:ext cx="1925" cy="20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689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338EC-F139-0224-AFF5-5AC7BA7A7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DC6148F8-1F3D-FA2C-0726-E01D2B672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Respiratory Tract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05FD98B-7041-5BD8-31C7-4633DC6A28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86399" y="2169752"/>
            <a:ext cx="6262777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Oropharynx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behind the mouth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also enters the body through the mouth then through the oropharynx</a:t>
            </a:r>
            <a:r>
              <a:rPr lang="en-US" dirty="0">
                <a:effectLst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pharynx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throat) is the area that encompasses both the nasopharynx and the oropharynx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42155-A142-8BA3-4BEE-4D4BE9CD6768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BBF0F-3578-0145-B511-31C56B993441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A diagram of the anatomy of the throat&#10;&#10;AI-generated content may be incorrect.">
            <a:extLst>
              <a:ext uri="{FF2B5EF4-FFF2-40B4-BE49-F238E27FC236}">
                <a16:creationId xmlns:a16="http://schemas.microsoft.com/office/drawing/2014/main" id="{8DFA3E90-8842-D753-03C8-A3A124238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r="2676"/>
          <a:stretch>
            <a:fillRect/>
          </a:stretch>
        </p:blipFill>
        <p:spPr bwMode="auto">
          <a:xfrm>
            <a:off x="828145" y="2520348"/>
            <a:ext cx="4445697" cy="3870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DD2E5517-0547-B345-1197-1B4DD7F76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14" y="1785657"/>
            <a:ext cx="5791200" cy="70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</a:t>
            </a:r>
          </a:p>
        </p:txBody>
      </p:sp>
    </p:spTree>
    <p:extLst>
      <p:ext uri="{BB962C8B-B14F-4D97-AF65-F5344CB8AC3E}">
        <p14:creationId xmlns:p14="http://schemas.microsoft.com/office/powerpoint/2010/main" val="843726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EA826-35B6-DFB7-55BF-EE9C52AC0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A3BE4F14-0F46-D58D-2EAA-18F3BE4CB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Respiratory Tract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900952A-69F0-6EF1-6B73-1B32BC1517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4802038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Larynx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the epiglottis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known as the voice box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Contains the vocal cords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0F55C-9A28-D3DF-4012-4602DC416F3C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8AF84-C898-7204-E751-159ADF98943B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A diagram of a person's body&#10;&#10;AI-generated content may be incorrect.">
            <a:extLst>
              <a:ext uri="{FF2B5EF4-FFF2-40B4-BE49-F238E27FC236}">
                <a16:creationId xmlns:a16="http://schemas.microsoft.com/office/drawing/2014/main" id="{723729AB-D94C-F29A-133B-3749FAB7F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34" y="1752600"/>
            <a:ext cx="5336877" cy="4414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245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31145-FE0C-F554-E56F-99BCB7F6A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D1F7DEB8-A52A-3910-A675-492635C83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61664"/>
            <a:ext cx="103632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Respiratory Tract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07A1E751-8134-42C8-4CC1-02E8F5B333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28622" y="2281536"/>
            <a:ext cx="643642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trachea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known as the windpipe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tube that carries the inhaled and exhaled air to and from the lungs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162F03-A798-C7AD-CD1B-77C9216FE55A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29FDF6-695A-E7E8-252F-020625A8D9AC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33B405-A86B-6405-3ABE-94B75D286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4802038" cy="65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474A25-B625-7B26-C417-5F70396CE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90" y="2482670"/>
            <a:ext cx="3676474" cy="3913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3772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13ED0-449B-4734-819E-2E4D82BDD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82E04A9A-3855-4E2D-2D1B-13D6FAA7F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Respiratory Tract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C212BC25-70E2-4630-3C14-CB3B359FBD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28622" y="2281536"/>
            <a:ext cx="643642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Lungs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in the thoracic cavity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lungs are organs in which the exchange of  atmospheric oxygen and the waste carbon dioxide take place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CBD344-4E19-00CF-F24B-24C6F26BCAA7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6C25AE-CC16-5B74-050C-3F900D7F9F90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A6FC55-26AA-2F29-9B49-ACDA76A81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4802038" cy="65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D7F519-9C40-1286-7588-8B69BCFBC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92" y="2558647"/>
            <a:ext cx="3726638" cy="3688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9435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A7426-7B74-C42E-CFDE-211851CE9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3B8DC69-C602-5E42-430A-06CE57F65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Respiratory Tract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910834AE-68A6-0E73-7B9A-8D4C2A151D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28622" y="2281536"/>
            <a:ext cx="643642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Lungs</a:t>
            </a:r>
          </a:p>
          <a:p>
            <a:pPr lvl="1" defTabSz="914400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Oxygenated blood is carried from the lungs to the heart, then is pumped to the body</a:t>
            </a:r>
          </a:p>
          <a:p>
            <a:pPr lvl="1" defTabSz="91440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Deoxygenated blood returns to the heart from the body, then to the lungs for the waste carbon dioxide to be expelled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6EB0F-04A0-CCD7-4137-0D3A9393DDA1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5F0CC1-F1FF-8404-A14E-C794E4AB0F6F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E184F9-0C85-C1BF-9F8A-EB99F0149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4802038" cy="65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301DF-4324-09DC-42F7-94B0387CF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92" y="2558647"/>
            <a:ext cx="3726638" cy="3688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84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A9DBC-057A-8DB3-E206-C5146D6BD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9AD79D77-E945-050C-BE16-62D7A8547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Respiratory Tract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67C9047C-277A-5FCE-EF2F-5766D7D6E2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6172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</a:t>
            </a:r>
          </a:p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Bronchi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 where the trachea meets the lungs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splits (bifurcates) into two branches called bronchi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branch is called a bronchus and goes to each lung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F91CD-A678-B6C3-BFF6-C6F432CFA0FA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CA4DB7-CE0D-AD21-C8BE-3E0311FC7A3B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A diagram of a human lungs&#10;&#10;AI-generated content may be incorrect.">
            <a:extLst>
              <a:ext uri="{FF2B5EF4-FFF2-40B4-BE49-F238E27FC236}">
                <a16:creationId xmlns:a16="http://schemas.microsoft.com/office/drawing/2014/main" id="{47A9BB5D-359F-A5B1-24C1-846B4A2C0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5"/>
          <a:stretch>
            <a:fillRect/>
          </a:stretch>
        </p:blipFill>
        <p:spPr bwMode="auto">
          <a:xfrm>
            <a:off x="6605608" y="2952714"/>
            <a:ext cx="5015284" cy="3306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3584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7D889-EF73-0A19-06AD-649A0ED8E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CC60AD53-E4E1-F499-001E-BBDFF3513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Respiratory Tract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2C935682-B39C-8959-985B-03CBBC437C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10760242" cy="64554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F7179A-5C71-43AE-C398-530EFFDA0571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D5E544-BF6C-BF9E-88C7-9199C47DFD41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DDFC1CB-C763-3324-D2C3-73AABAD13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205593"/>
            <a:ext cx="6147985" cy="219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Bronchioles</a:t>
            </a:r>
          </a:p>
          <a:p>
            <a:pPr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Bronchi continue to branch off and split into smaller branches called bronchioles</a:t>
            </a:r>
          </a:p>
          <a:p>
            <a:pPr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these bronchioles continue to branch and split, the air passages continue to get smaller </a:t>
            </a:r>
          </a:p>
          <a:p>
            <a:pPr defTabSz="914400"/>
            <a:endParaRPr 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F11B29-3FE1-79C5-2C6E-1EA951769F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6" y="2398142"/>
            <a:ext cx="4647460" cy="374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6711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46815-2DFF-98FE-B88A-274BB1EE4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52757256-762D-518D-292C-7354C7778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Respiratory Tract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E3306939-E7F0-E2BD-68EA-4E05F34953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10760242" cy="64554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C6C42-BE75-02AD-B71C-6616DC6E6E82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2213B3-F1A5-9DB6-C445-BF57FC032B0A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FC664BC-08A2-1E8D-60A6-FBEC9776D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9" y="2245743"/>
            <a:ext cx="5538385" cy="294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defTabSz="91440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Alveoli</a:t>
            </a:r>
          </a:p>
          <a:p>
            <a:pPr lvl="1" defTabSz="91440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small air sacs at the end of the bronchioles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defTabSz="91440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crucial for gas exchange</a:t>
            </a:r>
          </a:p>
          <a:p>
            <a:pPr lvl="1" defTabSz="914400"/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71D3D1-A8C4-26C5-99D1-307A74646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34" y="2398143"/>
            <a:ext cx="5044387" cy="3845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667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7DDD0-7F33-B10E-E214-899649B94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10275E26-AB41-3CB7-34BA-24FDF7434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Respiratory Tract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13E30F33-E1FC-D665-B58A-1711D0043A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5791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Alveoli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 during inhalation to take in O2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 during exhalation to release CO2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DEBAE-7966-B849-6480-5A7495250869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7A874C-6078-DEA0-EBD3-8335D73ED00B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A diagram of a human body&#10;&#10;AI-generated content may be incorrect.">
            <a:extLst>
              <a:ext uri="{FF2B5EF4-FFF2-40B4-BE49-F238E27FC236}">
                <a16:creationId xmlns:a16="http://schemas.microsoft.com/office/drawing/2014/main" id="{EB25B3A8-30A7-7689-E84C-DCC6D9C46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773" y="1940868"/>
            <a:ext cx="5134495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344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7C29D-2084-FD7D-7260-6F5124942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17ECBCF7-09BE-23DF-DAE9-4449EAE37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2730D917-F0AB-88E7-E617-058375F3F4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10760242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 will cover the anatomy and physiology of the respiratory system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is the study of body structure 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Physiology is the study of body function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these will help in 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and treatment of an ill person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E827EA-6D26-7FC5-D709-3C3668CCB5A8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D62409-08F9-919A-144F-143F6967E196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426618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6DC34-E13D-B97F-21D0-40E608EE3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A4B6F674-5120-23A7-F986-6DD07B3F51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Respiratory Tract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ABAE826C-B48F-9A73-A66D-D6CC73EF0F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10760242" cy="64554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5A7F1F-146A-360F-7D83-26F6678E6154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15E00C-5FBB-5161-583D-47969A8BA11E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AA3E366-3969-98B9-1791-596A0CB06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205593"/>
            <a:ext cx="6147985" cy="219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Alveoli</a:t>
            </a:r>
          </a:p>
          <a:p>
            <a:pPr lvl="2" defTabSz="914400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Oxygenated blood is carried from the lungs to the heart, then is pumped to the body</a:t>
            </a:r>
          </a:p>
          <a:p>
            <a:pPr lvl="2" defTabSz="9144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Deoxygenated blood returns from the body to the heart, then to the lungs for the waste carbon dioxide to be expelled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diagram of the lungs&#10;&#10;AI-generated content may be incorrect.">
            <a:extLst>
              <a:ext uri="{FF2B5EF4-FFF2-40B4-BE49-F238E27FC236}">
                <a16:creationId xmlns:a16="http://schemas.microsoft.com/office/drawing/2014/main" id="{C6503AD1-DC8A-9FC0-5218-48A2339B6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" y="2472036"/>
            <a:ext cx="4524375" cy="392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0451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A8F0C-6258-EC33-F39B-B2FC90D59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50B1410B-A965-62B6-0193-13DFFEE4D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Respiratory Tract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903F4D48-6EF8-ADC2-71DA-6EC707E1C6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5791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Diaphragm 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large muscular structure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Divides the chest cavity from abdominal cavity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966BFE-AEE4-5503-8339-B24D31DE846D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328AB-9316-A1C5-A9F6-361C57D9011E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A diagram of a skeleton&#10;&#10;AI-generated content may be incorrect.">
            <a:extLst>
              <a:ext uri="{FF2B5EF4-FFF2-40B4-BE49-F238E27FC236}">
                <a16:creationId xmlns:a16="http://schemas.microsoft.com/office/drawing/2014/main" id="{1172F1E6-9F05-84FE-CB08-9C6F61672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8045"/>
            <a:ext cx="4837409" cy="4438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102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60CB1-3697-2844-8620-911CE12A3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8FABC8BB-7FBE-3F09-95A9-1904F5C80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Respiratory Tract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B5772E6A-43A4-AE21-238E-446F90946C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5791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9E643C-EEA9-C565-B6E2-DE807A487763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92689-A7D7-5D96-306A-C8DC017AFA66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376F97-DD65-1740-F0CE-16C187A4E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" y="2509786"/>
            <a:ext cx="5767700" cy="3510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158228-1E92-2AAE-B977-FE975322B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473" y="2297513"/>
            <a:ext cx="5498392" cy="340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Diaphragm </a:t>
            </a:r>
          </a:p>
          <a:p>
            <a:pPr lvl="2"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intercostal rib muscles create negative and positive pressure to enable inhalation and exhalation</a:t>
            </a:r>
          </a:p>
        </p:txBody>
      </p:sp>
    </p:spTree>
    <p:extLst>
      <p:ext uri="{BB962C8B-B14F-4D97-AF65-F5344CB8AC3E}">
        <p14:creationId xmlns:p14="http://schemas.microsoft.com/office/powerpoint/2010/main" val="1954506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71CAF-724F-9B82-82B8-59DFA224F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08732BFB-BE66-FAE7-AB97-833FEB494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B08D4AC5-2E01-D53B-1FA9-DB32116F3C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7010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Inhalation 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an active process involving the muscles of the rib cage and the lowering of the diaphragm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these engage, they cause negative pressure drawing in atmospheric air into the lungs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A74D9-5087-3055-F0EF-86DCFE323C8B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FD16C-6CED-1ED3-5C50-3BB1C825D4CA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A diagram of a person's breathing&#10;&#10;AI-generated content may be incorrect.">
            <a:extLst>
              <a:ext uri="{FF2B5EF4-FFF2-40B4-BE49-F238E27FC236}">
                <a16:creationId xmlns:a16="http://schemas.microsoft.com/office/drawing/2014/main" id="{82461718-D964-F6AC-680A-EA5B22733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990"/>
          <a:stretch>
            <a:fillRect/>
          </a:stretch>
        </p:blipFill>
        <p:spPr>
          <a:xfrm>
            <a:off x="8073127" y="1683400"/>
            <a:ext cx="2347582" cy="418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0859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9F23C-E078-F235-655C-68F2A24CD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7FF74002-F16D-D099-8644-EC4D68828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A479CA0-258B-53E9-9A49-0BE0F62F1C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7010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Exhalation 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passive process in which the muscles relax and the diaphragm rises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pressure is formed, pushing the air out of the lungs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D8646-1943-8279-D9FB-7DCF9A4B3D8F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192EC-B3F4-17BD-4353-8E8DA1EB0036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A diagram of a person's breathing&#10;&#10;AI-generated content may be incorrect.">
            <a:extLst>
              <a:ext uri="{FF2B5EF4-FFF2-40B4-BE49-F238E27FC236}">
                <a16:creationId xmlns:a16="http://schemas.microsoft.com/office/drawing/2014/main" id="{B9AD4585-E867-42CB-1A90-CF679ACB0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5" r="175"/>
          <a:stretch>
            <a:fillRect/>
          </a:stretch>
        </p:blipFill>
        <p:spPr>
          <a:xfrm>
            <a:off x="8073127" y="1683400"/>
            <a:ext cx="2378563" cy="418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1694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75134-9226-15D8-E552-8CB35FC4E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B02CD3FF-8EA0-E95D-9663-BB92E1DFD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BA0ED866-404D-86E5-4D6E-6AA17871DA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10760242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Physiology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function of the respiratory system is to facilitate the action of inhalation and exhalation, and to affect the process of ventilation, the exchange of gasses.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F1C349-4098-A34B-B652-0D4D9BDF5B2F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C0F7D-5B7A-1206-F3E2-996A7D197469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381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4152A-2BB7-FDC3-F278-D221BBB25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191E11EE-60F4-A30E-CCFD-795374C23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7B9042C0-A5AA-B1A4-DED2-CEC8B4E546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10760242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Ventilation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actual process of gas exchange in the alveoli 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inhalation, air is brought down to the alveoli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single alveolus has a thin wall, only one cell thick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surrounded by pulmonary capillaries which bring circulating blood to the alveoli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28C00C-05F5-2C77-2B68-FBAB5EF9903B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ED9168-DB54-941C-1CDE-F377A6059E84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82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34A0B-62F5-A61D-0136-327079D50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C7D87320-4D1C-2BD0-B65E-1CB0E5ED7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5165E74C-AF27-397F-A9A7-F1C897F62B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10760242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Ventilation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Occurring at the same time: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 is passed through to the pulmonary capillaries</a:t>
            </a:r>
          </a:p>
          <a:p>
            <a:pPr lvl="4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brought to the bloodstream and to the body’s tissues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dioxide from the body is passed from the capillaries into the alveoli</a:t>
            </a:r>
          </a:p>
          <a:p>
            <a:pPr lvl="4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expelled through exhalation</a:t>
            </a:r>
          </a:p>
          <a:p>
            <a:pPr marL="914400" lvl="2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59439B-90B8-06A3-7E4B-6D5D4A60FB18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7C527-E2BD-0403-D7ED-51F6B31805DE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76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EEE1E-72F3-8F2C-44B6-16DD0997D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4E0E94B2-4860-8605-54CE-7E2196D45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45E6A1E8-C4CD-CDD1-148F-7C1A3D6CC0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10760242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Ventilation </a:t>
            </a:r>
          </a:p>
          <a:p>
            <a:pPr marL="914400" lvl="2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23208-F217-5F7B-094A-F957C2481BDE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E2D50-43D3-F5AA-24A1-63E89FC051D4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E69E6B-F94C-3C0F-652C-905B8BA11D99}"/>
              </a:ext>
            </a:extLst>
          </p:cNvPr>
          <p:cNvGrpSpPr>
            <a:grpSpLocks/>
          </p:cNvGrpSpPr>
          <p:nvPr/>
        </p:nvGrpSpPr>
        <p:grpSpPr bwMode="auto">
          <a:xfrm>
            <a:off x="3113849" y="2953574"/>
            <a:ext cx="5940529" cy="3259660"/>
            <a:chOff x="1072940" y="1062586"/>
            <a:chExt cx="57021" cy="282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34BC5E-52CF-5F98-5152-A4D7F6BEE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940" y="1062586"/>
              <a:ext cx="57021" cy="282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</a:extLst>
          </p:spPr>
        </p:pic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30068F27-5371-FF9C-0F48-BAC5DDC39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2940" y="1062586"/>
              <a:ext cx="3353" cy="3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0045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33F75-8524-7D93-8A41-7787CAF91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0BED6076-3823-C221-16A3-4D0787CE2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F0C81342-0B53-8621-F1E0-291DB2ACFC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6026989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Physiology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Surfactant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substance produced by alveolar cells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coats the inner surface of the alveoli</a:t>
            </a:r>
          </a:p>
          <a:p>
            <a:pPr marL="914400" lvl="2" indent="0">
              <a:buNone/>
            </a:pPr>
            <a:r>
              <a:rPr lang="en-US" sz="2800" dirty="0">
                <a:effectLst/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F43EF0-F8AE-7E0C-43BB-C57C5035B15A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70ED07-EAE5-E8B9-F845-090F2D67A6C1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A diagram of alveoli and alveoli&#10;&#10;AI-generated content may be incorrect.">
            <a:extLst>
              <a:ext uri="{FF2B5EF4-FFF2-40B4-BE49-F238E27FC236}">
                <a16:creationId xmlns:a16="http://schemas.microsoft.com/office/drawing/2014/main" id="{BDD9525D-2A83-7D96-CD10-E516A36764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3"/>
          <a:stretch>
            <a:fillRect/>
          </a:stretch>
        </p:blipFill>
        <p:spPr bwMode="auto">
          <a:xfrm>
            <a:off x="6338054" y="1752599"/>
            <a:ext cx="4329946" cy="3837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939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9692A-A032-6602-5978-665F79039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5F1F5AE2-03F2-16C3-9102-2E577198D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BEE19017-1FAE-A27C-B5BE-5940C2F2D6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6026989" cy="41148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Cell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building block of the human body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cells contain structures that perform specific functions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628DF8-1747-8DEC-483F-8CD708783D3D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0A1CA-34D6-F39D-3DEF-36925D960825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A diagram of a cell&#10;&#10;AI-generated content may be incorrect.">
            <a:extLst>
              <a:ext uri="{FF2B5EF4-FFF2-40B4-BE49-F238E27FC236}">
                <a16:creationId xmlns:a16="http://schemas.microsoft.com/office/drawing/2014/main" id="{E5F77C9A-80B6-41EC-BFA9-4F4290C52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8"/>
          <a:stretch>
            <a:fillRect/>
          </a:stretch>
        </p:blipFill>
        <p:spPr bwMode="auto">
          <a:xfrm>
            <a:off x="6331789" y="2279279"/>
            <a:ext cx="4973734" cy="3740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6001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3DE7-C4A3-CCDE-C281-271E0AF15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291DED1-FD7B-DF47-859F-7D3F78B92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916FEBF-3D6A-7181-7E8E-9F94CA5926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10760242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Physiology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Surfactant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Allows  the surface to be more pliable when inflating during inspiration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Prevents the alveolus from collapsing during expiration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Aids in the ease of breathing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3FC8E-EE3B-9808-D7C5-FC5A1DD05233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50A77-D9F5-2004-8264-7A44DE5100A2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37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5AFBB-6A31-8BD0-516B-04D35E964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2B6E926E-7192-3E3F-6FBA-49BF063EA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74DDBEEC-46B9-6860-2ACC-8600BF637C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1" y="1752600"/>
            <a:ext cx="6172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Physiology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Pneumonia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alveoli become compromised by infection such as pneumonia, fluid, or pus will gather in the alveolus affecting gas exchange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61CEC-52E4-36CE-BCE1-62A54C36DF40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B59062-E903-A8B9-0ECE-B3ACC0AA40A1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EE6A89E-3FDB-B5DA-8808-729813204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5">
            <a:extLst>
              <a:ext uri="{FF2B5EF4-FFF2-40B4-BE49-F238E27FC236}">
                <a16:creationId xmlns:a16="http://schemas.microsoft.com/office/drawing/2014/main" id="{CDF81728-B869-A38B-9F9D-F2A059DA0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001" y="1740842"/>
            <a:ext cx="4273041" cy="379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003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1B9F3-624F-9EF0-DA1D-B375B814B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138EBC7F-70E6-0AE3-AD8A-B073FB3CF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880ED1B4-593B-85BF-9FBD-1117DF3D74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10760242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Upper Respiratory Tract Diseases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Cold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Strep Throat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Sinusitis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Laryngitis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Tonsilitis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D00CE-BFE8-88DA-0DB9-C9027033B7B7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AB24DF-FEF6-4DD4-5CAF-B32BE89D54B6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18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83A8A-5122-B054-3137-558902515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EEAD4A9F-EB21-871C-5412-69EA04F61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78F59DA9-64F0-8ADC-E2A9-D25FD0C861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10760242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Lower Respiratory Tract Diseases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Asthma – a chronic disease in which certain triggers can cause the airways to become inflamed and fill with mucus.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airways narrow, and breathing can become difficult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642C6-A6F1-E4D0-07CF-B8FC5F244532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88038-C989-CC0D-FCC4-11582B1C0CBC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52CB80-6656-B835-CACD-A69B65B05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911" y="3926457"/>
            <a:ext cx="5018405" cy="2429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425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7A5D1-B3A3-7002-16B2-C3DC4590E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A934896C-7A01-8E3E-6472-A9E9B6581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B740173B-246B-0EDC-3F69-9F4070EB5C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9173497" cy="107663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Lower Respiratory Tract Diseases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47C59-0BD8-0490-573B-CA8862453AFC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A9481E-757C-3194-6B25-4CCE8092B2BF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A diagram of a human lungs&#10;&#10;AI-generated content may be incorrect.">
            <a:extLst>
              <a:ext uri="{FF2B5EF4-FFF2-40B4-BE49-F238E27FC236}">
                <a16:creationId xmlns:a16="http://schemas.microsoft.com/office/drawing/2014/main" id="{15C8D9FE-D711-67F8-08D7-E6D2CCF14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19" y="2358575"/>
            <a:ext cx="4570740" cy="3820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F7BDBF-94EF-27F1-26EB-9DEC5457B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58575"/>
            <a:ext cx="682061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Bronchitis – is swelling in the bronchi</a:t>
            </a:r>
          </a:p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Bronchi fill with sticky mucus, making it difficult to breathe </a:t>
            </a:r>
          </a:p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causes a cough with mucus which can last two to three weeks </a:t>
            </a:r>
          </a:p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usually caused by a virus</a:t>
            </a:r>
          </a:p>
        </p:txBody>
      </p:sp>
    </p:spTree>
    <p:extLst>
      <p:ext uri="{BB962C8B-B14F-4D97-AF65-F5344CB8AC3E}">
        <p14:creationId xmlns:p14="http://schemas.microsoft.com/office/powerpoint/2010/main" val="768189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534E7-1505-6C9C-F4AE-875000BEE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5DD8C24F-9C0D-365D-2012-065EC672C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E1D526CA-CF4C-4B77-2F00-EA11D0339C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9173497" cy="107663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Lower Respiratory Tract Diseases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7FBAEB-3C9A-A056-C4F0-3D85D50C2621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052586-7783-2D2A-2686-1E37FF626D5B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A9207-4DCA-5BE9-6A37-4D9AD348D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787" y="2388072"/>
            <a:ext cx="682061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Pneumonia – is inflammation of one or both lungs that can be caused by bacteria or a virus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alveoli fill with pus and mucus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swelling of the air sacs makes them unable to expand easily and inhibits gas exchange</a:t>
            </a:r>
          </a:p>
        </p:txBody>
      </p:sp>
      <p:pic>
        <p:nvPicPr>
          <p:cNvPr id="2" name="Picture 1" descr="A diagram of a human body&#10;&#10;AI-generated content may be incorrect.">
            <a:extLst>
              <a:ext uri="{FF2B5EF4-FFF2-40B4-BE49-F238E27FC236}">
                <a16:creationId xmlns:a16="http://schemas.microsoft.com/office/drawing/2014/main" id="{12E34A29-E71F-9752-8A11-87CFB6F73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4" y="2479758"/>
            <a:ext cx="4198374" cy="3558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7150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5A839-5B6B-5219-FA2D-A28621D21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85476CBC-3759-59DE-204B-0A6016F72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C00D521A-B572-E3B5-0264-F79030129C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9173497" cy="107663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Obstructive Pulmonary Disease (COPD)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B9702F-4EBF-A4B3-F475-3887A5821A64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F29CF-8035-D5EB-EB01-906086369493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179CB2-F627-EBD0-1929-18779D124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787" y="2388072"/>
            <a:ext cx="682061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chronic progressive lung disease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the airways in the lungs to become swollen and blocked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Shortness of breath and increasing difficulty with everyday activities are two common problems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Emphysema and chronic bronchitis are two common diseases that cause COPD</a:t>
            </a:r>
          </a:p>
        </p:txBody>
      </p:sp>
      <p:pic>
        <p:nvPicPr>
          <p:cNvPr id="3" name="Picture 2" descr="A diagram of a human body&#10;&#10;AI-generated content may be incorrect.">
            <a:extLst>
              <a:ext uri="{FF2B5EF4-FFF2-40B4-BE49-F238E27FC236}">
                <a16:creationId xmlns:a16="http://schemas.microsoft.com/office/drawing/2014/main" id="{C3C0A90E-E9BD-BAEE-2AA1-502546D67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0" y="2539517"/>
            <a:ext cx="4441898" cy="341304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742570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5235F-8A53-EFCA-92B9-8D41949AD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84D1B80-403C-D563-83AE-E28C3A1AC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8EFE2BF8-CCE3-2B4B-CA97-190A419B3A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10760242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of those who died from the 1918 Influenza, and those who recently from the HPAI H5N1 virus succumbed through pneumonia and acute respiratory distress syndrome (ARDS)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because the primary target for replication of these viruses is the respiratory epithelial cells (cells that line the cavity of the body)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the respiratory system and how it works will help us to recognize, treat, and even prevent complications to this illness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8BD98-BF4F-EF68-EF5C-B13E897F0383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B7086-A375-B10D-62AA-D35985852B5A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228998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D4D1BAE-0E95-52D3-F580-D83785C84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1B87DF-339A-5C0D-A5DE-AAE15CE0E8C7}"/>
              </a:ext>
            </a:extLst>
          </p:cNvPr>
          <p:cNvSpPr txBox="1"/>
          <p:nvPr/>
        </p:nvSpPr>
        <p:spPr>
          <a:xfrm>
            <a:off x="7848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7" name="Picture 2" descr="http://saphanatutorial.com/wp-content/uploads/2013/12/SAP-HANA-Questions.jpg">
            <a:extLst>
              <a:ext uri="{FF2B5EF4-FFF2-40B4-BE49-F238E27FC236}">
                <a16:creationId xmlns:a16="http://schemas.microsoft.com/office/drawing/2014/main" id="{7CB00C8A-5A12-F9F8-BBD5-3902A6128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8723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16498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C6A64E9-2022-A126-6716-1C132746A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  <a:extLst>
              <a:ext uri="{FF2B5EF4-FFF2-40B4-BE49-F238E27FC236}">
                <a16:creationId xmlns:a16="http://schemas.microsoft.com/office/drawing/2014/main" id="{4873C19C-8DBE-74A3-D6FE-1E54893DD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913" y="2166938"/>
            <a:ext cx="91440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F5DEB9F-AECA-07A1-90D6-3E75DF552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60" y="1305239"/>
            <a:ext cx="11391254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“If you have run with footmen, and they have tired you out,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how can you compete with horses?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fall down in a land of peace,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will you do in the thicket by the Jordan?”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12:5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9F49D-B899-DC33-0FED-88305667C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6431244"/>
            <a:ext cx="2542252" cy="4267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14C0ED-46C2-36AD-4D16-6D227DA15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597" y="3193110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2065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84BB5-478C-0BE2-7559-29FD38908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D7D15FEA-6317-661A-66B9-FBD4D512D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E2E40DF9-A5CB-B9E8-E121-EEC09E69BE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10760242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Cell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 is the conversion of glucose and other nutrients into energy inside the cell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 is used by the cell to metabolize glucose into energy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195D74-23BE-1E82-DECF-6F51E57C5203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A969D7-A481-EB25-1A65-FABA420926E1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A black arrow pointing to a black arrow&#10;&#10;AI-generated content may be incorrect.">
            <a:extLst>
              <a:ext uri="{FF2B5EF4-FFF2-40B4-BE49-F238E27FC236}">
                <a16:creationId xmlns:a16="http://schemas.microsoft.com/office/drawing/2014/main" id="{3923A49F-444A-010B-BDCB-424D2C9AD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07"/>
          <a:stretch>
            <a:fillRect/>
          </a:stretch>
        </p:blipFill>
        <p:spPr bwMode="auto">
          <a:xfrm>
            <a:off x="2452476" y="4476750"/>
            <a:ext cx="6464890" cy="1543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93323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5014913" y="2166938"/>
            <a:ext cx="91440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711" y="1305239"/>
            <a:ext cx="9067800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presentations like this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for more information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visit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outrunningthehorses.com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8F078-51CA-43AE-B44A-0E94240E0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6431244"/>
            <a:ext cx="2542252" cy="4267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BE375A-669E-4902-887A-279F7BD39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597" y="3193110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1365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8E9FE-F19A-4B21-C0DC-8F79403E9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AEBC3DBE-2E85-8D77-01F5-05082A1DC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416F80A7-C125-0A23-2E98-5E1B3DFF66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10760242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Cell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breathe to allow for the ventilation of atmospheric air (approximately 21% oxygen) to provide gas exchange at the cellular level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 (O2) is inhaled and taken into the blood stream and carbon dioxide (CO2) is picked up from the blood and expelled through exhalation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C3A68-E186-65F8-8B2E-B31D34DF4E98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8BBE80-82D5-1B61-5B7C-444337CCFCA1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BF044-5F2E-6825-34A4-7AA05AE23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1C28681B-2097-28FE-EF86-734FB700C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605F7B9A-53D2-79A5-E60E-0A8EE11568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10760242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Cell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this exchange is compromised, hypoxia can occur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Hypoxia is when there is not enough oxygen for the body’s tissues and cells to function properly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can be a serious medical issue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Prolonged hypoxia can lead to loss of consciousness and even death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2DB74-DE1F-F90C-92D3-B491BC69BB93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99E7B-3B4D-83DD-36A8-5021FF6B49D2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0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DC3D9-2FAD-117B-5A47-33BF9CA15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EDE52CF1-FE8C-6F88-D38F-63110AA99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31703271-4471-A71E-5CA0-7CAE321ADD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10760242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Cell</a:t>
            </a:r>
          </a:p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many causes of hypoxia, including: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Breathing problems such as COPD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factors such as carbon monoxide poisoning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Circulatory issues with the heart or blood vessels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Obstruction from mucous or pus caused by pneumonia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2F3B2E-0DAD-DD67-3A70-B3AF178B84DF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E68753-CB1A-B889-E00E-628974400464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6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43293-1FD0-8F2F-AB97-B11B64A5E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D5E0BA12-9FD1-51C8-9631-D7326496D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8B61EE2A-478F-C31F-F4EF-B4F5B8315F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4424516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Anatomy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Respiratory System is comprised of upper and lower parts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divided below the larynx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9E0683-BF8A-16DE-55A0-AF93C8E266A9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9E9BE-A146-793F-39BF-F070C2A20531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A diagram of a person's body&#10;&#10;AI-generated content may be incorrect.">
            <a:extLst>
              <a:ext uri="{FF2B5EF4-FFF2-40B4-BE49-F238E27FC236}">
                <a16:creationId xmlns:a16="http://schemas.microsoft.com/office/drawing/2014/main" id="{5A455A98-EBCB-C7E8-3F9D-74E299511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23154"/>
            <a:ext cx="5645479" cy="4365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07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7FE53-846B-D045-9FC2-ABC559877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056A3809-F079-C16A-41E0-9EEF36A48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Respiratory Tract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37B172A2-2685-5DD8-B5BF-1F02B02155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6026989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Nasopharynx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behind the nose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enters the body through the mouth and nose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moves down from the nose through the nasopharynx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03DA2-D1AC-92CD-DD99-5A275960D332}"/>
              </a:ext>
            </a:extLst>
          </p:cNvPr>
          <p:cNvSpPr txBox="1"/>
          <p:nvPr/>
        </p:nvSpPr>
        <p:spPr>
          <a:xfrm>
            <a:off x="1587691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94EB2-A0C9-5F27-7CE0-44E4793A7016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sz="2400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A diagram of the human body&#10;&#10;AI-generated content may be incorrect.">
            <a:extLst>
              <a:ext uri="{FF2B5EF4-FFF2-40B4-BE49-F238E27FC236}">
                <a16:creationId xmlns:a16="http://schemas.microsoft.com/office/drawing/2014/main" id="{E0B6F0F2-D03D-13C2-A7F1-041A2AFA1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98" y="1464386"/>
            <a:ext cx="3508302" cy="4862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4684060"/>
      </p:ext>
    </p:extLst>
  </p:cSld>
  <p:clrMapOvr>
    <a:masterClrMapping/>
  </p:clrMapOvr>
</p:sld>
</file>

<file path=ppt/theme/theme1.xml><?xml version="1.0" encoding="utf-8"?>
<a:theme xmlns:a="http://schemas.openxmlformats.org/drawingml/2006/main" name="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</TotalTime>
  <Words>1722</Words>
  <Application>Microsoft Office PowerPoint</Application>
  <PresentationFormat>Widescreen</PresentationFormat>
  <Paragraphs>281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Aptos</vt:lpstr>
      <vt:lpstr>Calibri</vt:lpstr>
      <vt:lpstr>Monotype Corsiva</vt:lpstr>
      <vt:lpstr>Tahoma</vt:lpstr>
      <vt:lpstr>Wingdings</vt:lpstr>
      <vt:lpstr>Whirlpool</vt:lpstr>
      <vt:lpstr>PowerPoint Presentation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Upper Respiratory Tract</vt:lpstr>
      <vt:lpstr>Upper Respiratory Tract</vt:lpstr>
      <vt:lpstr>Upper Respiratory Tract</vt:lpstr>
      <vt:lpstr>Upper Respiratory Tract</vt:lpstr>
      <vt:lpstr>Lower Respiratory Tract</vt:lpstr>
      <vt:lpstr>Lower Respiratory Tract</vt:lpstr>
      <vt:lpstr>Lower Respiratory Tract</vt:lpstr>
      <vt:lpstr>Lower Respiratory Tract</vt:lpstr>
      <vt:lpstr>Lower Respiratory Tract</vt:lpstr>
      <vt:lpstr>Lower Respiratory Tract</vt:lpstr>
      <vt:lpstr>Lower Respiratory Tract</vt:lpstr>
      <vt:lpstr>Lower Respiratory Tract</vt:lpstr>
      <vt:lpstr>Lower Respiratory Tract</vt:lpstr>
      <vt:lpstr>Lower Respiratory Tract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mw gade</dc:creator>
  <cp:lastModifiedBy>mw gade</cp:lastModifiedBy>
  <cp:revision>30</cp:revision>
  <dcterms:created xsi:type="dcterms:W3CDTF">2025-07-16T21:51:30Z</dcterms:created>
  <dcterms:modified xsi:type="dcterms:W3CDTF">2026-03-09T16:52:31Z</dcterms:modified>
</cp:coreProperties>
</file>