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60"/>
  </p:notesMasterIdLst>
  <p:handoutMasterIdLst>
    <p:handoutMasterId r:id="rId61"/>
  </p:handoutMasterIdLst>
  <p:sldIdLst>
    <p:sldId id="901" r:id="rId2"/>
    <p:sldId id="900" r:id="rId3"/>
    <p:sldId id="757" r:id="rId4"/>
    <p:sldId id="746" r:id="rId5"/>
    <p:sldId id="849" r:id="rId6"/>
    <p:sldId id="848" r:id="rId7"/>
    <p:sldId id="843" r:id="rId8"/>
    <p:sldId id="844" r:id="rId9"/>
    <p:sldId id="850" r:id="rId10"/>
    <p:sldId id="851" r:id="rId11"/>
    <p:sldId id="852" r:id="rId12"/>
    <p:sldId id="853" r:id="rId13"/>
    <p:sldId id="758" r:id="rId14"/>
    <p:sldId id="760" r:id="rId15"/>
    <p:sldId id="761" r:id="rId16"/>
    <p:sldId id="762" r:id="rId17"/>
    <p:sldId id="854" r:id="rId18"/>
    <p:sldId id="855" r:id="rId19"/>
    <p:sldId id="859" r:id="rId20"/>
    <p:sldId id="860" r:id="rId21"/>
    <p:sldId id="862" r:id="rId22"/>
    <p:sldId id="863" r:id="rId23"/>
    <p:sldId id="864" r:id="rId24"/>
    <p:sldId id="866" r:id="rId25"/>
    <p:sldId id="867" r:id="rId26"/>
    <p:sldId id="868" r:id="rId27"/>
    <p:sldId id="869" r:id="rId28"/>
    <p:sldId id="871" r:id="rId29"/>
    <p:sldId id="872" r:id="rId30"/>
    <p:sldId id="861" r:id="rId31"/>
    <p:sldId id="857" r:id="rId32"/>
    <p:sldId id="874" r:id="rId33"/>
    <p:sldId id="875" r:id="rId34"/>
    <p:sldId id="876" r:id="rId35"/>
    <p:sldId id="878" r:id="rId36"/>
    <p:sldId id="879" r:id="rId37"/>
    <p:sldId id="880" r:id="rId38"/>
    <p:sldId id="881" r:id="rId39"/>
    <p:sldId id="882" r:id="rId40"/>
    <p:sldId id="883" r:id="rId41"/>
    <p:sldId id="884" r:id="rId42"/>
    <p:sldId id="885" r:id="rId43"/>
    <p:sldId id="886" r:id="rId44"/>
    <p:sldId id="887" r:id="rId45"/>
    <p:sldId id="888" r:id="rId46"/>
    <p:sldId id="889" r:id="rId47"/>
    <p:sldId id="897" r:id="rId48"/>
    <p:sldId id="893" r:id="rId49"/>
    <p:sldId id="894" r:id="rId50"/>
    <p:sldId id="890" r:id="rId51"/>
    <p:sldId id="891" r:id="rId52"/>
    <p:sldId id="892" r:id="rId53"/>
    <p:sldId id="895" r:id="rId54"/>
    <p:sldId id="896" r:id="rId55"/>
    <p:sldId id="898" r:id="rId56"/>
    <p:sldId id="899" r:id="rId57"/>
    <p:sldId id="798" r:id="rId58"/>
    <p:sldId id="842" r:id="rId59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333399"/>
    <a:srgbClr val="CCECFF"/>
    <a:srgbClr val="CCFFFF"/>
    <a:srgbClr val="9EB6DA"/>
    <a:srgbClr val="E8C840"/>
    <a:srgbClr val="CC9900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93" autoAdjust="0"/>
    <p:restoredTop sz="95152" autoAdjust="0"/>
  </p:normalViewPr>
  <p:slideViewPr>
    <p:cSldViewPr>
      <p:cViewPr varScale="1">
        <p:scale>
          <a:sx n="69" d="100"/>
          <a:sy n="69" d="100"/>
        </p:scale>
        <p:origin x="60" y="3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799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187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187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880B356-2F19-4AE2-B380-D1F57538852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39267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39268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5063" y="687388"/>
            <a:ext cx="4586287" cy="34401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39269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56100"/>
            <a:ext cx="5029200" cy="412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9270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1220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39271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71220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F103F59-0F7F-49C8-B03A-242FA644F43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103F59-0F7F-49C8-B03A-242FA644F431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3602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03F59-0F7F-49C8-B03A-242FA644F431}" type="slidenum">
              <a:rPr lang="en-US" smtClean="0"/>
              <a:pPr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333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ltGray">
          <a:xfrm>
            <a:off x="0" y="0"/>
            <a:ext cx="825500" cy="6858000"/>
          </a:xfrm>
          <a:prstGeom prst="rect">
            <a:avLst/>
          </a:prstGeom>
          <a:solidFill>
            <a:schemeClr val="tx2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kumimoji="1"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90600" y="2514600"/>
            <a:ext cx="7467600" cy="762000"/>
          </a:xfrm>
        </p:spPr>
        <p:txBody>
          <a:bodyPr>
            <a:spAutoFit/>
          </a:bodyPr>
          <a:lstStyle>
            <a:lvl1pPr>
              <a:defRPr sz="6600">
                <a:solidFill>
                  <a:srgbClr val="CC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4000">
                <a:solidFill>
                  <a:srgbClr val="CCECFF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838200" y="6248400"/>
            <a:ext cx="1752600" cy="457200"/>
          </a:xfrm>
        </p:spPr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276600" y="6248400"/>
            <a:ext cx="2895600" cy="457200"/>
          </a:xfrm>
        </p:spPr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934200" y="6248400"/>
            <a:ext cx="1905000" cy="457200"/>
          </a:xfrm>
        </p:spPr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fld id="{1A76D3A1-0BF0-403A-B275-F93F38D2046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ltGray">
          <a:xfrm>
            <a:off x="0" y="3543300"/>
            <a:ext cx="3343275" cy="122238"/>
          </a:xfrm>
          <a:prstGeom prst="rect">
            <a:avLst/>
          </a:prstGeom>
          <a:solidFill>
            <a:schemeClr val="bg2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kumimoji="1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88585D-1DF0-4164-8F03-2C5A85F1D14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0800" y="457200"/>
            <a:ext cx="20574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457200"/>
            <a:ext cx="60198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591CC1-8415-41E5-B0EE-37A6440E1C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4757C2-A93C-409E-9101-80FA26F018F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6FE5F9-BA70-4861-99C3-42698580DC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569175-7F14-4369-A54E-8AE53F1210E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02B04D-81FB-476A-AE40-DF484C8B66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06F848-656A-48D5-9DC6-28CA6BEEB46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E911D8-10B5-403B-8054-DFADA8808CF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69C51B-C7B6-4EED-91E2-DE34589861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54EADC-78A4-4DC5-9611-818AD6156B1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457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50000"/>
              </a:spcBef>
              <a:defRPr sz="1400"/>
            </a:lvl1pPr>
          </a:lstStyle>
          <a:p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/>
            </a:lvl1pPr>
          </a:lstStyle>
          <a:p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/>
            </a:lvl1pPr>
          </a:lstStyle>
          <a:p>
            <a:fld id="{5F7EE7F0-78D0-4114-8839-71C1B34B5C1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gray">
          <a:xfrm>
            <a:off x="0" y="1638300"/>
            <a:ext cx="3343275" cy="122238"/>
          </a:xfrm>
          <a:prstGeom prst="rect">
            <a:avLst/>
          </a:prstGeom>
          <a:solidFill>
            <a:schemeClr val="bg2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kumimoji="1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digitaljournal.com/photo/060817avianflubirdfluvirus.jpg" TargetMode="Externa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ww.digitaljournal.com/photo/060817avianflubirdfluvirus.jpg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5" name="Rectangle 5">
            <a:hlinkClick r:id="rId2"/>
          </p:cNvPr>
          <p:cNvSpPr>
            <a:spLocks noChangeArrowheads="1"/>
          </p:cNvSpPr>
          <p:nvPr/>
        </p:nvSpPr>
        <p:spPr bwMode="auto">
          <a:xfrm>
            <a:off x="3490913" y="2166938"/>
            <a:ext cx="9144000" cy="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35DB2893-082E-4B29-9063-065711EC29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927" y="5502955"/>
            <a:ext cx="9067800" cy="702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Infection Control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</a:rPr>
              <a:t>Personal Protection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/>
              <a:ea typeface="+mj-ea"/>
              <a:cs typeface="+mj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8EE5738-9568-4300-B824-9E534B4B680E}"/>
              </a:ext>
            </a:extLst>
          </p:cNvPr>
          <p:cNvSpPr txBox="1"/>
          <p:nvPr/>
        </p:nvSpPr>
        <p:spPr>
          <a:xfrm>
            <a:off x="450273" y="6205364"/>
            <a:ext cx="8153400" cy="523220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E375CD-3A98-4B99-A841-357B1ED96FF2}"/>
              </a:ext>
            </a:extLst>
          </p:cNvPr>
          <p:cNvSpPr txBox="1"/>
          <p:nvPr/>
        </p:nvSpPr>
        <p:spPr>
          <a:xfrm>
            <a:off x="15433" y="1102505"/>
            <a:ext cx="89928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anose="03010101010201010101" pitchFamily="66" charset="0"/>
                <a:ea typeface="+mn-ea"/>
                <a:cs typeface="+mn-cs"/>
              </a:rPr>
              <a:t>Ministering to the Community in a Time of Crisis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A248633-89C7-4B93-0BCB-D1B8014B8689}"/>
              </a:ext>
            </a:extLst>
          </p:cNvPr>
          <p:cNvSpPr txBox="1"/>
          <p:nvPr/>
        </p:nvSpPr>
        <p:spPr>
          <a:xfrm>
            <a:off x="298367" y="497544"/>
            <a:ext cx="845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Pandemic Plan for the Church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930AC9-6930-A447-3341-8A9AA03BF7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0331" y="1736968"/>
            <a:ext cx="2053283" cy="3051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5715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b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Lessons Learned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752600"/>
            <a:ext cx="8686800" cy="41148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Lessons Learned from SARS, MERS, Ebola</a:t>
            </a:r>
          </a:p>
          <a:p>
            <a:pPr lvl="1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spread of MERS in Saudi Arabia and South Korea occurred mostly in the hospital setting</a:t>
            </a:r>
          </a:p>
          <a:p>
            <a:pPr lvl="2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determined the source of these is the lack of compliance of healthcare workers practicing strict infection control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F831C5-C2D6-CFA4-5A26-1F3E6EDD0D67}"/>
              </a:ext>
            </a:extLst>
          </p:cNvPr>
          <p:cNvSpPr txBox="1"/>
          <p:nvPr/>
        </p:nvSpPr>
        <p:spPr>
          <a:xfrm>
            <a:off x="6172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19505431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b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Lessons Learned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752600"/>
            <a:ext cx="8686800" cy="41148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Lessons Learned from SARS, MERS, Ebola</a:t>
            </a:r>
          </a:p>
          <a:p>
            <a:pPr lvl="1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spread of Ebola in Texas was due to an employer not providing the proper protection equipment (PPE)</a:t>
            </a:r>
          </a:p>
          <a:p>
            <a:pPr lvl="2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Employers bear responsibility as well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DC0A7E-964A-C70C-8A20-F25F90919BDD}"/>
              </a:ext>
            </a:extLst>
          </p:cNvPr>
          <p:cNvSpPr txBox="1"/>
          <p:nvPr/>
        </p:nvSpPr>
        <p:spPr>
          <a:xfrm>
            <a:off x="6172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8582583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b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Lessons Learned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752600"/>
            <a:ext cx="8686800" cy="41148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Lessons Learned from SARS, MERS, Ebola</a:t>
            </a:r>
          </a:p>
          <a:p>
            <a:pPr lvl="1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These lessons should urge all those who care for the sick to maintain strict adherence to infection control measures</a:t>
            </a:r>
          </a:p>
          <a:p>
            <a:pPr lvl="1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the Church encourages those to reach out to our neighbors, we as leaders too must ensure proper procedures are followed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6FA6D0-566D-F496-C547-1B5FFF25B849}"/>
              </a:ext>
            </a:extLst>
          </p:cNvPr>
          <p:cNvSpPr txBox="1"/>
          <p:nvPr/>
        </p:nvSpPr>
        <p:spPr>
          <a:xfrm>
            <a:off x="6172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6059148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Infection Control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199" y="1752600"/>
            <a:ext cx="8992847" cy="41148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Ways to avoid infection: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Avoid touching your face.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Cover your nose and mouth with a tissue when you cough or sneeze, throw the tissue away in a waste basket.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a tissue is not available, cough or sneeze into the sleeve of your bent elbow.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Good hand hygiene – wash your hands often with soap and water, especially after you sneeze or cough.</a:t>
            </a:r>
          </a:p>
        </p:txBody>
      </p:sp>
    </p:spTree>
    <p:extLst>
      <p:ext uri="{BB962C8B-B14F-4D97-AF65-F5344CB8AC3E}">
        <p14:creationId xmlns:p14="http://schemas.microsoft.com/office/powerpoint/2010/main" val="7727201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Infection Control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199" y="1752600"/>
            <a:ext cx="8992847" cy="41148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Ways to avoid infection: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 disposable paper towels for hand washing, or designate cloth towels to family members.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 an alcohol-based hand rub if soap is not available.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Instruct others to use good sneeze and cough etiquette.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Avoid being close-up and face to face with someone who is sick – try to keep a six-foot distance between you and the patient.</a:t>
            </a:r>
          </a:p>
        </p:txBody>
      </p:sp>
    </p:spTree>
    <p:extLst>
      <p:ext uri="{BB962C8B-B14F-4D97-AF65-F5344CB8AC3E}">
        <p14:creationId xmlns:p14="http://schemas.microsoft.com/office/powerpoint/2010/main" val="30439736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Infection Control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199" y="1752600"/>
            <a:ext cx="8992847" cy="41148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Ways to avoid infection: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Place the chin of a small child on your shoulder in case they cough or sneeze.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Wear a facemask or respirator.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Place a facemask on the patient as well.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Contact your healthcare provider about taking antiviral medication for both the patient and yourself.</a:t>
            </a:r>
          </a:p>
          <a:p>
            <a:pPr marL="457200" lvl="1" indent="0">
              <a:buNone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759893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Infection Control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199" y="1752600"/>
            <a:ext cx="8992847" cy="41148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Ways to avoid infection: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possible, avoid having someone with increased risks to be a caregiver, such as a pregnant woman, or a person with comorbidities.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possible, have only one member in the household be the care giver.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Ensure good ventilation in common areas of the house, open windows in kitchen, living areas, and bathrooms.</a:t>
            </a:r>
          </a:p>
        </p:txBody>
      </p:sp>
    </p:spTree>
    <p:extLst>
      <p:ext uri="{BB962C8B-B14F-4D97-AF65-F5344CB8AC3E}">
        <p14:creationId xmlns:p14="http://schemas.microsoft.com/office/powerpoint/2010/main" val="22629910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b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Standard Precautions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752600"/>
            <a:ext cx="8686800" cy="41148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Standard precautions are the basic, minimum precautions to take to reduce the risk of spread of a disease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basic level of infection control should be practiced in the care of ALL patients</a:t>
            </a: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7B8648-409F-38B1-2C6A-05E62B25566C}"/>
              </a:ext>
            </a:extLst>
          </p:cNvPr>
          <p:cNvSpPr txBox="1"/>
          <p:nvPr/>
        </p:nvSpPr>
        <p:spPr>
          <a:xfrm>
            <a:off x="6172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24654940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Infection Control</a:t>
            </a:r>
            <a:b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Standard Precautions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752600"/>
            <a:ext cx="8686800" cy="41148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Standard Precautions include:</a:t>
            </a:r>
          </a:p>
          <a:p>
            <a:pPr lvl="1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Proper hand hygiene</a:t>
            </a:r>
          </a:p>
          <a:p>
            <a:pPr lvl="1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Respiratory Hygiene</a:t>
            </a:r>
          </a:p>
          <a:p>
            <a:pPr lvl="1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Personal Protective Equipment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6D1BB6-74CD-664A-04DE-B2CCD80D862C}"/>
              </a:ext>
            </a:extLst>
          </p:cNvPr>
          <p:cNvSpPr txBox="1"/>
          <p:nvPr/>
        </p:nvSpPr>
        <p:spPr>
          <a:xfrm>
            <a:off x="6172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6410713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Infection Control</a:t>
            </a:r>
            <a:b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Standard Precautions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752600"/>
            <a:ext cx="8686800" cy="41148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Proper Hand Hygiene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Viruses can be spread by touching a contaminated surface then touching mucous membranes</a:t>
            </a:r>
          </a:p>
          <a:p>
            <a:pPr lvl="2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Eyes</a:t>
            </a:r>
          </a:p>
          <a:p>
            <a:pPr lvl="2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Nose </a:t>
            </a:r>
          </a:p>
          <a:p>
            <a:pPr lvl="2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Mouth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4279F6-0AF8-4CCB-8EE1-E9DAB6DED3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762"/>
          <a:stretch/>
        </p:blipFill>
        <p:spPr>
          <a:xfrm>
            <a:off x="3377074" y="3657600"/>
            <a:ext cx="4623926" cy="2590800"/>
          </a:xfrm>
          <a:prstGeom prst="rect">
            <a:avLst/>
          </a:prstGeom>
          <a:ln w="28575">
            <a:solidFill>
              <a:srgbClr val="000000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85E5D1D-C3DF-29EF-5053-2E5A6F737D8D}"/>
              </a:ext>
            </a:extLst>
          </p:cNvPr>
          <p:cNvSpPr txBox="1"/>
          <p:nvPr/>
        </p:nvSpPr>
        <p:spPr>
          <a:xfrm>
            <a:off x="6172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2525284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Outrunningthehorses.com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752600"/>
            <a:ext cx="8992847" cy="4114800"/>
          </a:xfrm>
        </p:spPr>
        <p:txBody>
          <a:bodyPr/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These PowerPoint Presentations are written and provided to prepare the Body of Christ for disasters such as the current pandemic</a:t>
            </a:r>
          </a:p>
          <a:p>
            <a:pPr marL="0" indent="0">
              <a:buNone/>
            </a:pP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These trainings are meant to enable people to safely care for themselves and minister to their neighbors</a:t>
            </a:r>
          </a:p>
          <a:p>
            <a:pPr marL="0" indent="0">
              <a:buNone/>
            </a:pP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being properly equipped we are then able to bring the gospel of our Lord, Jesus Christ into the situation</a:t>
            </a:r>
          </a:p>
          <a:p>
            <a:pPr marL="0" indent="0">
              <a:buNone/>
            </a:pP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more information, please visit outrunningthehorses.com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444B31-37FC-FCE2-1CDD-52863A061E54}"/>
              </a:ext>
            </a:extLst>
          </p:cNvPr>
          <p:cNvSpPr txBox="1"/>
          <p:nvPr/>
        </p:nvSpPr>
        <p:spPr>
          <a:xfrm>
            <a:off x="6172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24229827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Infection Control</a:t>
            </a:r>
            <a:b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Standard Precautions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752600"/>
            <a:ext cx="8686800" cy="41148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Proper Hand Hygiene</a:t>
            </a:r>
          </a:p>
          <a:p>
            <a:pPr lvl="1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Proper hand hygiene is the best defense in controlling spread of infection</a:t>
            </a:r>
          </a:p>
          <a:p>
            <a:pPr lvl="2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Requires good hand washing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5C2C1E-D0A1-4CB5-8766-5F8DB2F271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5170" y="4010378"/>
            <a:ext cx="3153659" cy="2362200"/>
          </a:xfrm>
          <a:prstGeom prst="rect">
            <a:avLst/>
          </a:prstGeom>
          <a:ln w="28575">
            <a:solidFill>
              <a:srgbClr val="000000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24396A2-C31E-293A-30BB-88C3444AEB11}"/>
              </a:ext>
            </a:extLst>
          </p:cNvPr>
          <p:cNvSpPr txBox="1"/>
          <p:nvPr/>
        </p:nvSpPr>
        <p:spPr>
          <a:xfrm>
            <a:off x="6172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26713949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Infection Control</a:t>
            </a:r>
            <a:b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Standard Precautions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752600"/>
            <a:ext cx="8686800" cy="41148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Hand washing tips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amount of time should take about 40-60 seconds 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Remove hand and arm jewelry</a:t>
            </a:r>
          </a:p>
          <a:p>
            <a:pPr lvl="2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Jewelry is very hard to clean, and bacteria and viruses can hide beneath and in the crevices of rings and bracelets, even with good hand washing 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Wet hands with warm water </a:t>
            </a:r>
          </a:p>
          <a:p>
            <a:pPr lvl="1"/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24CB66-959F-F86A-433C-E686991FEDCF}"/>
              </a:ext>
            </a:extLst>
          </p:cNvPr>
          <p:cNvSpPr txBox="1"/>
          <p:nvPr/>
        </p:nvSpPr>
        <p:spPr>
          <a:xfrm>
            <a:off x="6172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38196327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Infection Control</a:t>
            </a:r>
            <a:b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Standard Precautions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752600"/>
            <a:ext cx="8686800" cy="41148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Hand washing tips (continued)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Apply liquid or foam soap</a:t>
            </a:r>
          </a:p>
          <a:p>
            <a:pPr lvl="2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not use bar soap as it may hold bacteria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Vigorously lather all surfaces of hands for a minimum of 15 – 30 seconds rubbing to remove dirt and bacteria 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Pay particular attention to fingertips, between fingers, backs of hands and base of the thumbs</a:t>
            </a:r>
          </a:p>
          <a:p>
            <a:pPr lvl="2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These are commonly missed areas</a:t>
            </a:r>
          </a:p>
          <a:p>
            <a:pPr lvl="1"/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457380-64BC-F894-4B18-C838799D89AB}"/>
              </a:ext>
            </a:extLst>
          </p:cNvPr>
          <p:cNvSpPr txBox="1"/>
          <p:nvPr/>
        </p:nvSpPr>
        <p:spPr>
          <a:xfrm>
            <a:off x="6172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17501698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Infection Control</a:t>
            </a:r>
            <a:b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Standard Precautions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752600"/>
            <a:ext cx="8686800" cy="41148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Hand washing tips (continued)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Using a rubbing motion, thoroughly rinse soap from hands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Dry hands by blotting hands gently with a paper towel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Turn off taps with a paper towel, to avoid recontamination of your hands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you use a hand dryer, do not use your clean hands to press the buttons to turn it on </a:t>
            </a:r>
          </a:p>
          <a:p>
            <a:pPr lvl="1"/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273EC1-7D5F-94BA-7533-528B843A7497}"/>
              </a:ext>
            </a:extLst>
          </p:cNvPr>
          <p:cNvSpPr txBox="1"/>
          <p:nvPr/>
        </p:nvSpPr>
        <p:spPr>
          <a:xfrm>
            <a:off x="6172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13516013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Infection Control</a:t>
            </a:r>
            <a:b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Standard Precautions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752600"/>
            <a:ext cx="8686800" cy="41148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Proper Hand Hygiene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Alcohol-Based Hand Rub</a:t>
            </a:r>
          </a:p>
          <a:p>
            <a:pPr lvl="2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Alcohol sanitizer is the preferred method for decontaminating hands</a:t>
            </a:r>
          </a:p>
          <a:p>
            <a:pPr lvl="2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Hand washing with soap and running water should be performed when hands are visibly soiled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0BA618A-E100-20D1-EA19-662E7ED0A7AF}"/>
              </a:ext>
            </a:extLst>
          </p:cNvPr>
          <p:cNvSpPr txBox="1"/>
          <p:nvPr/>
        </p:nvSpPr>
        <p:spPr>
          <a:xfrm>
            <a:off x="6172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34716622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Infection Control</a:t>
            </a:r>
            <a:b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Standard Precautions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752600"/>
            <a:ext cx="8686800" cy="41148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Proper Hand Hygiene 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Indications for hand hygiene:</a:t>
            </a:r>
          </a:p>
          <a:p>
            <a:pPr lvl="2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Before and after any direct patient contact and between patients</a:t>
            </a:r>
          </a:p>
          <a:p>
            <a:pPr lvl="2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After touching blood, body fluids, secretions, excretions, non-intact skin, and contaminated items, even if gloves are worn</a:t>
            </a:r>
          </a:p>
          <a:p>
            <a:pPr lvl="2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Immediately after gloves are removed</a:t>
            </a:r>
          </a:p>
          <a:p>
            <a:pPr lvl="1"/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23514F-E68C-E984-26A3-4107A96AF322}"/>
              </a:ext>
            </a:extLst>
          </p:cNvPr>
          <p:cNvSpPr txBox="1"/>
          <p:nvPr/>
        </p:nvSpPr>
        <p:spPr>
          <a:xfrm>
            <a:off x="6172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25115891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Infection Control</a:t>
            </a:r>
            <a:b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Standard Precautions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752600"/>
            <a:ext cx="8686800" cy="41148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Proper Hand Hygiene 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Indications for hand hygiene (cont’d):</a:t>
            </a:r>
          </a:p>
          <a:p>
            <a:pPr lvl="2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During patient care, when moving from a contaminated to a clean body site of the patient </a:t>
            </a:r>
          </a:p>
          <a:p>
            <a:pPr lvl="2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After handling any objects in the immediate vicinity of the patient</a:t>
            </a:r>
          </a:p>
          <a:p>
            <a:pPr lvl="1"/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374D10-CF05-ADFC-DE1D-8DF22D8258D6}"/>
              </a:ext>
            </a:extLst>
          </p:cNvPr>
          <p:cNvSpPr txBox="1"/>
          <p:nvPr/>
        </p:nvSpPr>
        <p:spPr>
          <a:xfrm>
            <a:off x="6172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28438353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Infection Control</a:t>
            </a:r>
            <a:b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Standard Precautions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752600"/>
            <a:ext cx="8686800" cy="41148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Proper Hand Hygiene 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Indications for hand hygiene (cont’d):</a:t>
            </a:r>
          </a:p>
          <a:p>
            <a:pPr lvl="2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After personal bodily functions, such as using the toilet or blowing one’s nose.</a:t>
            </a:r>
          </a:p>
          <a:p>
            <a:pPr lvl="2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Before preparing, handling, serving or eating food</a:t>
            </a:r>
          </a:p>
          <a:p>
            <a:pPr lvl="1"/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089C66-2AC0-439D-A007-FBC0339315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0850" y="4549122"/>
            <a:ext cx="2857500" cy="1600200"/>
          </a:xfrm>
          <a:prstGeom prst="rect">
            <a:avLst/>
          </a:prstGeom>
          <a:ln w="28575">
            <a:solidFill>
              <a:srgbClr val="000000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8EF2458-20E6-6BC6-074F-6091B30C81E5}"/>
              </a:ext>
            </a:extLst>
          </p:cNvPr>
          <p:cNvSpPr txBox="1"/>
          <p:nvPr/>
        </p:nvSpPr>
        <p:spPr>
          <a:xfrm>
            <a:off x="6172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26760436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Infection Control</a:t>
            </a:r>
            <a:b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Standard Precautions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752600"/>
            <a:ext cx="8686800" cy="41148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Respiratory Hygiene 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Instruct people with respiratory symptoms to cover their coughs and sneezes </a:t>
            </a:r>
          </a:p>
          <a:p>
            <a:pPr lvl="2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 should do so into the bend of their elbow, not into their bare hands</a:t>
            </a:r>
          </a:p>
          <a:p>
            <a:pPr lvl="3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 better they should use a tissue or a mask</a:t>
            </a:r>
          </a:p>
          <a:p>
            <a:pPr lvl="3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These should be properly disposed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BC30C3-C71C-F6E1-13BD-A91DD0737D2C}"/>
              </a:ext>
            </a:extLst>
          </p:cNvPr>
          <p:cNvSpPr txBox="1"/>
          <p:nvPr/>
        </p:nvSpPr>
        <p:spPr>
          <a:xfrm>
            <a:off x="6172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2308399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Infection Control</a:t>
            </a:r>
            <a:b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Standard Precautions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752600"/>
            <a:ext cx="8686800" cy="41148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Respiratory Hygiene 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Hand hygiene after contact with respiratory secretions should be performed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Respiratory etiquette should be practiced by all people, not just the patient</a:t>
            </a:r>
          </a:p>
          <a:p>
            <a:pPr lvl="2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Masks and tissues should be in abundant supply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AF23650-F993-AF33-25D9-80BABB2C7AD9}"/>
              </a:ext>
            </a:extLst>
          </p:cNvPr>
          <p:cNvSpPr txBox="1"/>
          <p:nvPr/>
        </p:nvSpPr>
        <p:spPr>
          <a:xfrm>
            <a:off x="6172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2451353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Infection Control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752600"/>
            <a:ext cx="8458200" cy="41148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Infection control is the discipline concerned with preventing the spread of infection 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essential to practice this discipline without exception</a:t>
            </a: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6E1860-7CFD-4560-283B-95AEC9F1694F}"/>
              </a:ext>
            </a:extLst>
          </p:cNvPr>
          <p:cNvSpPr txBox="1"/>
          <p:nvPr/>
        </p:nvSpPr>
        <p:spPr>
          <a:xfrm>
            <a:off x="6172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13262136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Infection Control</a:t>
            </a:r>
            <a:b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Ways Infection Can Spread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752600"/>
            <a:ext cx="8686800" cy="41148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type of personal protective equipment (PPE) used will be determined by the mode of transmission of the disease</a:t>
            </a:r>
          </a:p>
          <a:p>
            <a:pPr lvl="1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Three types of transmission: </a:t>
            </a:r>
          </a:p>
          <a:p>
            <a:pPr lvl="3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Contact </a:t>
            </a:r>
          </a:p>
          <a:p>
            <a:pPr lvl="3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Droplet</a:t>
            </a:r>
          </a:p>
          <a:p>
            <a:pPr lvl="3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Airborne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C24AFD-E6F5-E6B6-71CD-280C56942185}"/>
              </a:ext>
            </a:extLst>
          </p:cNvPr>
          <p:cNvSpPr txBox="1"/>
          <p:nvPr/>
        </p:nvSpPr>
        <p:spPr>
          <a:xfrm>
            <a:off x="6172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22136980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Infection Control</a:t>
            </a:r>
            <a:b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Ways Infection Can Spread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752600"/>
            <a:ext cx="8686800" cy="41148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Contact Transmission</a:t>
            </a:r>
          </a:p>
          <a:p>
            <a:pPr lvl="1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Having direct contact with the ill person can facilitate direct contact transmission</a:t>
            </a:r>
          </a:p>
          <a:p>
            <a:pPr lvl="2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Skin-to-skin</a:t>
            </a:r>
          </a:p>
          <a:p>
            <a:pPr lvl="1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Indirect contact transmission occurs by touching a contaminated surface or object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35802A-83E3-CD06-0C3A-39762688A1FD}"/>
              </a:ext>
            </a:extLst>
          </p:cNvPr>
          <p:cNvSpPr txBox="1"/>
          <p:nvPr/>
        </p:nvSpPr>
        <p:spPr>
          <a:xfrm>
            <a:off x="6172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7511869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Infection Control</a:t>
            </a:r>
            <a:b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Ways Infection Can Spread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752600"/>
            <a:ext cx="8686800" cy="41148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Contact Transmission</a:t>
            </a:r>
          </a:p>
          <a:p>
            <a:pPr lvl="1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Contaminated surfaces can include:</a:t>
            </a:r>
          </a:p>
          <a:p>
            <a:pPr lvl="2"/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Tops of furniture</a:t>
            </a:r>
          </a:p>
          <a:p>
            <a:pPr lvl="2"/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Kitchen, and bathroom counter tops</a:t>
            </a:r>
          </a:p>
          <a:p>
            <a:pPr lvl="2"/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Thermometers</a:t>
            </a:r>
          </a:p>
          <a:p>
            <a:pPr lvl="2"/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Bed and linens, etc.</a:t>
            </a:r>
          </a:p>
          <a:p>
            <a:pPr lvl="2"/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Patient’s belongings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017F00-CFD9-4B69-8580-2F733C9CFA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4115232"/>
            <a:ext cx="3429000" cy="2271713"/>
          </a:xfrm>
          <a:prstGeom prst="rect">
            <a:avLst/>
          </a:prstGeom>
          <a:ln w="28575">
            <a:solidFill>
              <a:srgbClr val="000000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792D385-8F6F-0FBE-357D-AB14BA9B48E3}"/>
              </a:ext>
            </a:extLst>
          </p:cNvPr>
          <p:cNvSpPr txBox="1"/>
          <p:nvPr/>
        </p:nvSpPr>
        <p:spPr>
          <a:xfrm>
            <a:off x="6172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26576139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Infection Control</a:t>
            </a:r>
            <a:b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Ways Infection Can Spread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752600"/>
            <a:ext cx="8686800" cy="41148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Contact Transmission</a:t>
            </a:r>
          </a:p>
          <a:p>
            <a:pPr lvl="1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Pathogens may be carried in:</a:t>
            </a:r>
          </a:p>
          <a:p>
            <a:pPr lvl="2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Draining wounds</a:t>
            </a:r>
          </a:p>
          <a:p>
            <a:pPr lvl="2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Secretions</a:t>
            </a:r>
          </a:p>
          <a:p>
            <a:pPr lvl="2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Pressure ulcers</a:t>
            </a:r>
          </a:p>
          <a:p>
            <a:pPr lvl="2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Tubes such as ostomy or feeding tubes</a:t>
            </a:r>
          </a:p>
          <a:p>
            <a:pPr lvl="2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Bags draining body fluids including Foley bags</a:t>
            </a:r>
          </a:p>
          <a:p>
            <a:pPr lvl="2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Feces</a:t>
            </a:r>
          </a:p>
          <a:p>
            <a:pPr lvl="2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Generalized rash/skin lesions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DDF20F-E595-8EDA-FE39-712E893F0B8A}"/>
              </a:ext>
            </a:extLst>
          </p:cNvPr>
          <p:cNvSpPr txBox="1"/>
          <p:nvPr/>
        </p:nvSpPr>
        <p:spPr>
          <a:xfrm>
            <a:off x="6172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2545733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Infection Control</a:t>
            </a:r>
            <a:b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Ways Infection Can Spread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752600"/>
            <a:ext cx="8686800" cy="41148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Droplet Transmission</a:t>
            </a:r>
          </a:p>
          <a:p>
            <a:pPr lvl="1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Occurs when pathogens are carried in large droplets within three feet or more of the infected person</a:t>
            </a:r>
          </a:p>
          <a:p>
            <a:pPr lvl="1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can occur with coughing, sneezing, and talking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72B6A7-800B-4E5E-B107-B479912488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3075" y="4549122"/>
            <a:ext cx="3034425" cy="1699278"/>
          </a:xfrm>
          <a:prstGeom prst="rect">
            <a:avLst/>
          </a:prstGeom>
          <a:ln w="28575">
            <a:solidFill>
              <a:srgbClr val="000000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B634505-12AA-1EC1-CEEB-FD708D1DEA4F}"/>
              </a:ext>
            </a:extLst>
          </p:cNvPr>
          <p:cNvSpPr txBox="1"/>
          <p:nvPr/>
        </p:nvSpPr>
        <p:spPr>
          <a:xfrm>
            <a:off x="6172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38231907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Infection Control</a:t>
            </a:r>
            <a:b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Ways Infection Can Spread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752600"/>
            <a:ext cx="8686800" cy="41148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Airborne Transmission</a:t>
            </a:r>
          </a:p>
          <a:p>
            <a:pPr lvl="1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Occurs when the pathogen is contained in very small, fine particles of evaporated droplets or dusts</a:t>
            </a:r>
          </a:p>
          <a:p>
            <a:pPr lvl="1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Because these particles are smaller and lighter, they can remain in the air for a longer length of time and can travel along currents farther than droplets.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64E7295-5FC3-1A77-4C2C-53E5FE7335C4}"/>
              </a:ext>
            </a:extLst>
          </p:cNvPr>
          <p:cNvSpPr txBox="1"/>
          <p:nvPr/>
        </p:nvSpPr>
        <p:spPr>
          <a:xfrm>
            <a:off x="6172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5784587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Infection Control</a:t>
            </a:r>
            <a:b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Ways Infection Can Spread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752600"/>
            <a:ext cx="8686800" cy="41148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Airborne Transmission</a:t>
            </a:r>
          </a:p>
          <a:p>
            <a:pPr lvl="1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Examples of pathogens carried in airborne transmission are:</a:t>
            </a:r>
          </a:p>
          <a:p>
            <a:pPr lvl="2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Influenza (Seasonal, H5N1, H7N9)</a:t>
            </a:r>
          </a:p>
          <a:p>
            <a:pPr lvl="2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Coronavirus (SARS-CoV-2, MERS)</a:t>
            </a:r>
          </a:p>
          <a:p>
            <a:pPr lvl="2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Tuberculosis</a:t>
            </a:r>
          </a:p>
          <a:p>
            <a:pPr lvl="2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Measles</a:t>
            </a:r>
          </a:p>
          <a:p>
            <a:pPr lvl="2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Chickenpox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ECBC87-9C1F-A38D-85B1-44E0FA3DA7E2}"/>
              </a:ext>
            </a:extLst>
          </p:cNvPr>
          <p:cNvSpPr txBox="1"/>
          <p:nvPr/>
        </p:nvSpPr>
        <p:spPr>
          <a:xfrm>
            <a:off x="6172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255109289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Infection Control</a:t>
            </a:r>
            <a:b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Personal Protective Equipment (PPE)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752600"/>
            <a:ext cx="8686800" cy="41148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Personal Protective Equipment (PPE)</a:t>
            </a:r>
          </a:p>
          <a:p>
            <a:pPr marL="457200" lvl="1" indent="0">
              <a:buNone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14B24E-8CFB-48A1-96C8-8FBAC79C02E8}"/>
              </a:ext>
            </a:extLst>
          </p:cNvPr>
          <p:cNvSpPr txBox="1"/>
          <p:nvPr/>
        </p:nvSpPr>
        <p:spPr>
          <a:xfrm>
            <a:off x="63690" y="2362200"/>
            <a:ext cx="572751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70000"/>
              <a:buFont typeface="Wingdings" pitchFamily="2" charset="2"/>
              <a:buChar char="n"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</a:rPr>
              <a:t>PPE is designed to protect the wearer from injury or the spread of infection or illness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70000"/>
              <a:buFont typeface="Wingdings" pitchFamily="2" charset="2"/>
              <a:buChar char="n"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</a:rPr>
              <a:t>The type of illness and care should determine the type of PPE to be worn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C4A490A-261A-4935-AD4B-2942EEAFAF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3698" y="2472236"/>
            <a:ext cx="2972130" cy="3799571"/>
          </a:xfrm>
          <a:prstGeom prst="rect">
            <a:avLst/>
          </a:prstGeom>
          <a:ln w="28575">
            <a:solidFill>
              <a:srgbClr val="000000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5CE0E-1AC3-349F-70DE-ADF0ACB3CE41}"/>
              </a:ext>
            </a:extLst>
          </p:cNvPr>
          <p:cNvSpPr txBox="1"/>
          <p:nvPr/>
        </p:nvSpPr>
        <p:spPr>
          <a:xfrm>
            <a:off x="6172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42879518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Infection Control</a:t>
            </a:r>
            <a:b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Personal Protective Equipment (PPE)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752600"/>
            <a:ext cx="8686800" cy="41148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Personal Protective Equipment (PPE)</a:t>
            </a:r>
          </a:p>
          <a:p>
            <a:pPr marL="457200" lvl="1" indent="0">
              <a:buNone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9E7C4E-24D3-4742-AB36-2318F94FCFA4}"/>
              </a:ext>
            </a:extLst>
          </p:cNvPr>
          <p:cNvSpPr txBox="1"/>
          <p:nvPr/>
        </p:nvSpPr>
        <p:spPr>
          <a:xfrm>
            <a:off x="381000" y="2362200"/>
            <a:ext cx="519411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70000"/>
              <a:buFont typeface="Wingdings" pitchFamily="2" charset="2"/>
              <a:buChar char="n"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</a:rPr>
              <a:t>First ASSESS THE RISK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70000"/>
              <a:buFont typeface="Wingdings" pitchFamily="2" charset="2"/>
              <a:buChar char="n"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</a:rPr>
              <a:t>Determine and don the necessary PPE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70000"/>
              <a:buFont typeface="Wingdings" pitchFamily="2" charset="2"/>
              <a:buChar char="n"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</a:rPr>
              <a:t>BEFORE any patient care takes place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899D873-FE71-4D02-B244-A3E16B7755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6352" y="2367844"/>
            <a:ext cx="2609314" cy="387739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D66A54D-5719-D621-39ED-2BE3B741450B}"/>
              </a:ext>
            </a:extLst>
          </p:cNvPr>
          <p:cNvSpPr txBox="1"/>
          <p:nvPr/>
        </p:nvSpPr>
        <p:spPr>
          <a:xfrm>
            <a:off x="6172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382422187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Infection Control</a:t>
            </a:r>
            <a:b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Personal Protective Equipment (PPE)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752600"/>
            <a:ext cx="8686800" cy="41148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should use Personal Protective Equipment?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individuals who provide direct patient care 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family members coming in contact with patient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visitors coming in contact with patient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Anyone handling linens, utensils, equipment, trash that comes from the patient’s area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0D0D9A-0F85-E99E-BD1F-E130CEB37330}"/>
              </a:ext>
            </a:extLst>
          </p:cNvPr>
          <p:cNvSpPr txBox="1"/>
          <p:nvPr/>
        </p:nvSpPr>
        <p:spPr>
          <a:xfrm>
            <a:off x="6172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15236089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Infection Control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752600"/>
            <a:ext cx="8458200" cy="41148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</a:t>
            </a:r>
          </a:p>
          <a:p>
            <a:pPr lvl="1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Disease is spread by the transmission of pathogens</a:t>
            </a:r>
          </a:p>
          <a:p>
            <a:pPr lvl="2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pathogen is a virus, bacteria or any other microorganism that has the ability to cause illness</a:t>
            </a:r>
          </a:p>
          <a:p>
            <a:pPr lvl="2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Pathogens spread differently depending on their method transmission from person-to-person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363514-ACC3-2271-36B7-890901D654BF}"/>
              </a:ext>
            </a:extLst>
          </p:cNvPr>
          <p:cNvSpPr txBox="1"/>
          <p:nvPr/>
        </p:nvSpPr>
        <p:spPr>
          <a:xfrm>
            <a:off x="6172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161127494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Infection Control</a:t>
            </a:r>
            <a:b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Personal Protective Equipment (PPE)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752600"/>
            <a:ext cx="8686800" cy="41148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Selection of Personal Protection Equipment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Determining the type of PPE is based on the type of care that will be provided.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159CBC-1CD1-4DAE-A7F2-E69512528B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6100" y="3429000"/>
            <a:ext cx="2971800" cy="2971800"/>
          </a:xfrm>
          <a:prstGeom prst="rect">
            <a:avLst/>
          </a:prstGeom>
          <a:ln w="28575">
            <a:solidFill>
              <a:srgbClr val="000000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25B13E1-840D-23AC-1CE3-206DEBEDC0E7}"/>
              </a:ext>
            </a:extLst>
          </p:cNvPr>
          <p:cNvSpPr txBox="1"/>
          <p:nvPr/>
        </p:nvSpPr>
        <p:spPr>
          <a:xfrm>
            <a:off x="6172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22721520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Infection Control</a:t>
            </a:r>
            <a:b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Personal Protective Equipment (PPE)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752600"/>
            <a:ext cx="8686800" cy="41148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Disposable Gloves</a:t>
            </a:r>
          </a:p>
          <a:p>
            <a:pPr lvl="1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 of gloves made of </a:t>
            </a:r>
          </a:p>
          <a:p>
            <a:pPr lvl="2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Latex</a:t>
            </a:r>
          </a:p>
          <a:p>
            <a:pPr lvl="2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Vinyl</a:t>
            </a:r>
          </a:p>
          <a:p>
            <a:pPr lvl="2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Nitrile</a:t>
            </a:r>
          </a:p>
          <a:p>
            <a:pPr lvl="2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 other synthetic materials as appropriate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5DFEC6-E1F0-49B2-9B4D-117F51356F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2886376"/>
            <a:ext cx="3292125" cy="1847248"/>
          </a:xfrm>
          <a:prstGeom prst="rect">
            <a:avLst/>
          </a:prstGeom>
          <a:ln w="28575">
            <a:solidFill>
              <a:srgbClr val="000000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7E267B5-8F13-77A0-5F65-06660ACA49DF}"/>
              </a:ext>
            </a:extLst>
          </p:cNvPr>
          <p:cNvSpPr txBox="1"/>
          <p:nvPr/>
        </p:nvSpPr>
        <p:spPr>
          <a:xfrm>
            <a:off x="6172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215302755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Infection Control</a:t>
            </a:r>
            <a:b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Personal Protective Equipment (PPE)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752600"/>
            <a:ext cx="8686800" cy="41148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Disposable Gloves</a:t>
            </a:r>
          </a:p>
          <a:p>
            <a:pPr lvl="1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there is contact with:</a:t>
            </a:r>
          </a:p>
          <a:p>
            <a:pPr lvl="2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Blood and other bodily fluids</a:t>
            </a:r>
          </a:p>
          <a:p>
            <a:pPr lvl="3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Secretions</a:t>
            </a:r>
          </a:p>
          <a:p>
            <a:pPr lvl="3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Excretions</a:t>
            </a:r>
          </a:p>
          <a:p>
            <a:pPr lvl="3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Mucous membranes</a:t>
            </a:r>
          </a:p>
          <a:p>
            <a:pPr lvl="3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Including respiratory secretions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2D42BB-57DE-85D8-FBEA-DA25FBEF4F48}"/>
              </a:ext>
            </a:extLst>
          </p:cNvPr>
          <p:cNvSpPr txBox="1"/>
          <p:nvPr/>
        </p:nvSpPr>
        <p:spPr>
          <a:xfrm>
            <a:off x="6172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411673234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Infection Control</a:t>
            </a:r>
            <a:b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Personal Protective Equipment (PPE)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752600"/>
            <a:ext cx="8686800" cy="41148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Recommendations for use:</a:t>
            </a:r>
          </a:p>
          <a:p>
            <a:pPr lvl="1"/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Change between tasks and procedures on the same patient after contact with potentially infectious material </a:t>
            </a:r>
          </a:p>
          <a:p>
            <a:pPr lvl="1"/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Remove after use and discard, before touching non-contaminated items and surfaces, and before going to another patient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852E60-200C-4E81-1CBD-B71088946691}"/>
              </a:ext>
            </a:extLst>
          </p:cNvPr>
          <p:cNvSpPr txBox="1"/>
          <p:nvPr/>
        </p:nvSpPr>
        <p:spPr>
          <a:xfrm>
            <a:off x="6172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30116102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Infection Control</a:t>
            </a:r>
            <a:b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Personal Protective Equipment (PPE)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752600"/>
            <a:ext cx="8686800" cy="41148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Recommendations for use:</a:t>
            </a:r>
          </a:p>
          <a:p>
            <a:pPr lvl="1"/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gloves are torn, cut, or punctured they should be removed and replaced.</a:t>
            </a:r>
          </a:p>
          <a:p>
            <a:pPr lvl="1"/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Gloves do not eliminate the need for hand washing</a:t>
            </a:r>
          </a:p>
          <a:p>
            <a:pPr lvl="2"/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Perform hand hygiene immediately after removal.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3D0505-3336-7F16-9B4E-2BE287B33C28}"/>
              </a:ext>
            </a:extLst>
          </p:cNvPr>
          <p:cNvSpPr txBox="1"/>
          <p:nvPr/>
        </p:nvSpPr>
        <p:spPr>
          <a:xfrm>
            <a:off x="6172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7002269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Infection Control</a:t>
            </a:r>
            <a:b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Personal Protective Equipment (PPE)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752600"/>
            <a:ext cx="8686800" cy="41148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Goggles, Face Shields, Facial Protection</a:t>
            </a:r>
          </a:p>
          <a:p>
            <a:pPr lvl="1"/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a pathogen is airborne transmitted the caregiver should protect themselves from sprays of infectious material </a:t>
            </a:r>
          </a:p>
          <a:p>
            <a:pPr lvl="1"/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Goggles or face shields should be worn </a:t>
            </a:r>
            <a:endParaRPr lang="en-US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6939AF-FDE2-4E48-A8F0-346B4A0019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7432" y="4540827"/>
            <a:ext cx="3042168" cy="1700931"/>
          </a:xfrm>
          <a:prstGeom prst="rect">
            <a:avLst/>
          </a:prstGeom>
          <a:ln w="28575">
            <a:solidFill>
              <a:srgbClr val="000000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B71B9FE-5AC7-412B-8B84-D8DDDB3FD5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8818" y="4513118"/>
            <a:ext cx="1657350" cy="1866900"/>
          </a:xfrm>
          <a:prstGeom prst="rect">
            <a:avLst/>
          </a:prstGeom>
          <a:ln w="28575">
            <a:solidFill>
              <a:srgbClr val="000000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3EBE9DD-9183-8054-9C65-785D81FABA03}"/>
              </a:ext>
            </a:extLst>
          </p:cNvPr>
          <p:cNvSpPr txBox="1"/>
          <p:nvPr/>
        </p:nvSpPr>
        <p:spPr>
          <a:xfrm>
            <a:off x="6172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299118927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Infection Control</a:t>
            </a:r>
            <a:b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Personal Protective Equipment (PPE)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752600"/>
            <a:ext cx="8686800" cy="41148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Goggles, Face Shields, Facial Protection</a:t>
            </a:r>
          </a:p>
          <a:p>
            <a:pPr lvl="1"/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Wear a surgical or procedure mask and eye protection (face shield, goggles) to protect mucous membranes</a:t>
            </a:r>
          </a:p>
          <a:p>
            <a:pPr lvl="1"/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Eyeglasses worn daily are not as effective as goggles</a:t>
            </a:r>
          </a:p>
          <a:p>
            <a:pPr lvl="2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Goggles protect eyes from the front and the sides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D78BFD-339C-3B64-D3CF-CA8B3D0E39FD}"/>
              </a:ext>
            </a:extLst>
          </p:cNvPr>
          <p:cNvSpPr txBox="1"/>
          <p:nvPr/>
        </p:nvSpPr>
        <p:spPr>
          <a:xfrm>
            <a:off x="6172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421997733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Infection Control</a:t>
            </a:r>
            <a:b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Personal Protective Equipment (PPE)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752600"/>
            <a:ext cx="8686800" cy="41148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Goggles, Face Shields, Facial Protection</a:t>
            </a:r>
          </a:p>
          <a:p>
            <a:pPr lvl="1"/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face mask does not provide the protection needed to safeguard the caregiver</a:t>
            </a:r>
          </a:p>
          <a:p>
            <a:pPr lvl="2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Requiring the sick person to wear a face mask will help keep the larger droplets from spreading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an N95 mask is not available, a face shield is recommended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4125BE-0002-80DE-78BD-E387C0374A4A}"/>
              </a:ext>
            </a:extLst>
          </p:cNvPr>
          <p:cNvSpPr txBox="1"/>
          <p:nvPr/>
        </p:nvSpPr>
        <p:spPr>
          <a:xfrm>
            <a:off x="6172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366327496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Infection Control</a:t>
            </a:r>
            <a:b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Personal Protective Equipment (PPE)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752600"/>
            <a:ext cx="8686800" cy="41148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Goggles, Face Shields, Facial Protection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Respirators</a:t>
            </a:r>
          </a:p>
          <a:p>
            <a:pPr lvl="2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Face masks are not effective against a small particle such a virus</a:t>
            </a:r>
          </a:p>
          <a:p>
            <a:pPr lvl="2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use of NIOSH 95 Particulate Filtering Respirators is recommended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C8AB8D-AB49-4BC5-803E-D5457ADC5472}"/>
              </a:ext>
            </a:extLst>
          </p:cNvPr>
          <p:cNvSpPr txBox="1"/>
          <p:nvPr/>
        </p:nvSpPr>
        <p:spPr>
          <a:xfrm>
            <a:off x="7451434" y="1665279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F2F856-4916-4A94-B58B-6767B6757025}"/>
              </a:ext>
            </a:extLst>
          </p:cNvPr>
          <p:cNvSpPr txBox="1"/>
          <p:nvPr/>
        </p:nvSpPr>
        <p:spPr>
          <a:xfrm>
            <a:off x="2041234" y="6154122"/>
            <a:ext cx="2619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BC4205F-C694-467F-B911-1BA65ECE8D35}"/>
              </a:ext>
            </a:extLst>
          </p:cNvPr>
          <p:cNvSpPr txBox="1"/>
          <p:nvPr/>
        </p:nvSpPr>
        <p:spPr>
          <a:xfrm>
            <a:off x="76200" y="4722837"/>
            <a:ext cx="47162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99FF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</a:rPr>
              <a:t>An N95 respirator filters at least 95% of airborne particles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62BCE2D-4DF0-423C-8834-2E829AB8A6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2905" y="4731057"/>
            <a:ext cx="2168529" cy="164044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BF9AB13-F5A3-3D2F-B45C-6590EC4FC4F3}"/>
              </a:ext>
            </a:extLst>
          </p:cNvPr>
          <p:cNvSpPr txBox="1"/>
          <p:nvPr/>
        </p:nvSpPr>
        <p:spPr>
          <a:xfrm>
            <a:off x="6172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313118903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Infection Control</a:t>
            </a:r>
            <a:b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Personal Protective Equipment (PPE)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752600"/>
            <a:ext cx="8686800" cy="41148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Goggles, Face Shields, Facial Protection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Respirators</a:t>
            </a:r>
          </a:p>
          <a:p>
            <a:pPr lvl="2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effective use of these face masks requires fit testing to ensure a proper fit</a:t>
            </a:r>
          </a:p>
          <a:p>
            <a:pPr lvl="2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Contact your local health department, occupational medical provider, urgent care, or fire department to inquire about fit testing for your church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4C499A-A5D8-A831-029E-2536AA664E72}"/>
              </a:ext>
            </a:extLst>
          </p:cNvPr>
          <p:cNvSpPr txBox="1"/>
          <p:nvPr/>
        </p:nvSpPr>
        <p:spPr>
          <a:xfrm>
            <a:off x="6172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27712167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Infection Control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752600"/>
            <a:ext cx="8458200" cy="41148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</a:t>
            </a:r>
          </a:p>
          <a:p>
            <a:pPr lvl="1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Pathogens spread differently depending on their method of transmission from person-to-person</a:t>
            </a:r>
          </a:p>
          <a:p>
            <a:pPr lvl="2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Regardless of the method of transmission, standard precautions are the basic, minimum precautions to take for all patient contact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16A38E-3081-26A7-1ADD-CFE0DDD52701}"/>
              </a:ext>
            </a:extLst>
          </p:cNvPr>
          <p:cNvSpPr txBox="1"/>
          <p:nvPr/>
        </p:nvSpPr>
        <p:spPr>
          <a:xfrm>
            <a:off x="6172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16763503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Infection Control</a:t>
            </a:r>
            <a:b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Personal Protective Equipment (PPE)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752600"/>
            <a:ext cx="8686800" cy="41148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Gowns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it is anticipated that soiling of clothes with blood or other bodily fluids, including respiratory secretions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A446C9-04D4-463A-ACF9-FFCC863F2B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3581400"/>
            <a:ext cx="2745581" cy="2745581"/>
          </a:xfrm>
          <a:prstGeom prst="rect">
            <a:avLst/>
          </a:prstGeom>
          <a:ln w="28575">
            <a:solidFill>
              <a:srgbClr val="000000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FAB4EC0-A828-31B7-CE5B-BA9EF156234B}"/>
              </a:ext>
            </a:extLst>
          </p:cNvPr>
          <p:cNvSpPr txBox="1"/>
          <p:nvPr/>
        </p:nvSpPr>
        <p:spPr>
          <a:xfrm>
            <a:off x="6172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137219387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Infection Control</a:t>
            </a:r>
            <a:b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Personal Protective Equipment (PPE)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752600"/>
            <a:ext cx="8686800" cy="41148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Gowns – Recommendations for Use: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 be disposable or reusable and made of washable cloth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Should be the appropriate size to fully cover the areas requiring protection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Any situation that requires a gown also requires gloves, a mask and goggles</a:t>
            </a:r>
          </a:p>
          <a:p>
            <a:pPr lvl="1"/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6B8A92-FCC5-15DA-CCF1-167BD666978C}"/>
              </a:ext>
            </a:extLst>
          </p:cNvPr>
          <p:cNvSpPr txBox="1"/>
          <p:nvPr/>
        </p:nvSpPr>
        <p:spPr>
          <a:xfrm>
            <a:off x="6172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43268024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Infection Control</a:t>
            </a:r>
            <a:b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Personal Protective Equipment (PPE)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752600"/>
            <a:ext cx="8686800" cy="41148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Gowns – Recommendations for Use: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Remove soiled gown as soon as possible</a:t>
            </a:r>
          </a:p>
          <a:p>
            <a:pPr lvl="2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Placed in a laundry receptacle or waste container, designated for soiled gowns</a:t>
            </a:r>
          </a:p>
          <a:p>
            <a:pPr lvl="2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not mix with other laundry</a:t>
            </a:r>
          </a:p>
          <a:p>
            <a:pPr lvl="2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removing a gown, do so using extreme care so not to shake, rub, or splash and bodily fluids onto yourself</a:t>
            </a:r>
          </a:p>
          <a:p>
            <a:pPr lvl="2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Hand hygiene should follow</a:t>
            </a:r>
          </a:p>
          <a:p>
            <a:pPr lvl="2"/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69322D-E6D2-15E5-9E9C-55FEFCE47410}"/>
              </a:ext>
            </a:extLst>
          </p:cNvPr>
          <p:cNvSpPr txBox="1"/>
          <p:nvPr/>
        </p:nvSpPr>
        <p:spPr>
          <a:xfrm>
            <a:off x="6172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42898433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Infection Control</a:t>
            </a:r>
            <a:b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Conclusion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752600"/>
            <a:ext cx="8686800" cy="4114800"/>
          </a:xfrm>
        </p:spPr>
        <p:txBody>
          <a:bodyPr/>
          <a:lstStyle/>
          <a:p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performing any patient care standard precautions are to be used at all times</a:t>
            </a:r>
          </a:p>
          <a:p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Dependent on the pathogen and its mode of transmission, additional PPE should be used to prevent spread of the disease</a:t>
            </a:r>
          </a:p>
          <a:p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assessing the risk will determine the type of PPE to use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0C8CF3-F6D0-2F26-D117-116107679EE9}"/>
              </a:ext>
            </a:extLst>
          </p:cNvPr>
          <p:cNvSpPr txBox="1"/>
          <p:nvPr/>
        </p:nvSpPr>
        <p:spPr>
          <a:xfrm>
            <a:off x="6172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141532445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Infection Control</a:t>
            </a:r>
            <a:b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Conclusion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752600"/>
            <a:ext cx="8686800" cy="41148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current COVID-19 and Avian Influenza viruses circulating can be transmitted through airborne droplets</a:t>
            </a:r>
          </a:p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PPE required for performing patient care for this pathogen is:</a:t>
            </a:r>
          </a:p>
          <a:p>
            <a:pPr lvl="1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Disposable gloves</a:t>
            </a:r>
          </a:p>
          <a:p>
            <a:pPr lvl="1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Goggles/Face Shield</a:t>
            </a:r>
          </a:p>
          <a:p>
            <a:pPr lvl="1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Surgical mask or N95</a:t>
            </a:r>
          </a:p>
          <a:p>
            <a:pPr lvl="1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Gown</a:t>
            </a:r>
          </a:p>
          <a:p>
            <a:pPr lvl="1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Face mask on the patient</a:t>
            </a:r>
          </a:p>
          <a:p>
            <a:pPr marL="457200" lvl="1" indent="0">
              <a:buNone/>
            </a:pP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09DFAE-EDC8-B105-0C82-5C311907DE59}"/>
              </a:ext>
            </a:extLst>
          </p:cNvPr>
          <p:cNvSpPr txBox="1"/>
          <p:nvPr/>
        </p:nvSpPr>
        <p:spPr>
          <a:xfrm>
            <a:off x="6172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113578861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Infection Control</a:t>
            </a:r>
            <a:b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Conclusion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752600"/>
            <a:ext cx="8686800" cy="41148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Lessons learned from SARS, MERS, and Ebola state that outbreaks are caused by healthcare providers and caregivers not using proper precautions and adhering to strict infection control guidelines</a:t>
            </a:r>
          </a:p>
          <a:p>
            <a:pPr marL="0" indent="0">
              <a:buNone/>
            </a:pP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>
              <a:buNone/>
            </a:pP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F05AC5-97B7-4E9B-ABC9-D75E3E1B1725}"/>
              </a:ext>
            </a:extLst>
          </p:cNvPr>
          <p:cNvSpPr txBox="1"/>
          <p:nvPr/>
        </p:nvSpPr>
        <p:spPr>
          <a:xfrm>
            <a:off x="63690" y="134246"/>
            <a:ext cx="8992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Ministering to the Community in a Time of Crisis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AF5CB2-52A5-A37F-876E-6FB046F90A43}"/>
              </a:ext>
            </a:extLst>
          </p:cNvPr>
          <p:cNvSpPr txBox="1"/>
          <p:nvPr/>
        </p:nvSpPr>
        <p:spPr>
          <a:xfrm>
            <a:off x="6172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222916890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Infection Control</a:t>
            </a:r>
            <a:b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Conclusion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752600"/>
            <a:ext cx="8686800" cy="41148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we as Christians reach out to our neighbors in this time of crisis, we must be wise and adhere to infection control measures</a:t>
            </a:r>
          </a:p>
          <a:p>
            <a:pPr marL="0" indent="0">
              <a:buNone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>
              <a:buNone/>
            </a:pP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EEFECE-CCD6-7D62-2C4F-766DA0F42D9C}"/>
              </a:ext>
            </a:extLst>
          </p:cNvPr>
          <p:cNvSpPr txBox="1"/>
          <p:nvPr/>
        </p:nvSpPr>
        <p:spPr>
          <a:xfrm>
            <a:off x="6172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405198431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pic>
        <p:nvPicPr>
          <p:cNvPr id="4098" name="Picture 2" descr="http://saphanatutorial.com/wp-content/uploads/2013/12/SAP-HANA-Question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87234" cy="6858000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1B3EF3D-DB89-6BE1-FD78-3418203F2C08}"/>
              </a:ext>
            </a:extLst>
          </p:cNvPr>
          <p:cNvSpPr txBox="1"/>
          <p:nvPr/>
        </p:nvSpPr>
        <p:spPr>
          <a:xfrm>
            <a:off x="6172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387958575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5" name="Rectangle 5">
            <a:hlinkClick r:id="rId2"/>
          </p:cNvPr>
          <p:cNvSpPr>
            <a:spLocks noChangeArrowheads="1"/>
          </p:cNvSpPr>
          <p:nvPr/>
        </p:nvSpPr>
        <p:spPr bwMode="auto">
          <a:xfrm>
            <a:off x="3490913" y="2166938"/>
            <a:ext cx="9144000" cy="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35DB2893-082E-4B29-9063-065711EC29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1289" y="1305238"/>
            <a:ext cx="9067800" cy="1560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9pPr>
          </a:lstStyle>
          <a:p>
            <a:pPr algn="ctr"/>
            <a:r>
              <a:rPr lang="en-US" sz="36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more presentations like this </a:t>
            </a:r>
          </a:p>
          <a:p>
            <a:pPr algn="ctr"/>
            <a:r>
              <a:rPr lang="en-US" sz="36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 for more information</a:t>
            </a:r>
          </a:p>
          <a:p>
            <a:pPr algn="ctr"/>
            <a:r>
              <a:rPr lang="en-US" sz="36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please visit </a:t>
            </a:r>
          </a:p>
          <a:p>
            <a:pPr algn="ctr"/>
            <a:r>
              <a:rPr lang="en-US" sz="36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outrunningthehorses.com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FBE375A-669E-4902-887A-279F7BD398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1596" y="3193109"/>
            <a:ext cx="4380807" cy="2899751"/>
          </a:xfrm>
          <a:prstGeom prst="rect">
            <a:avLst/>
          </a:prstGeom>
          <a:ln w="28575">
            <a:solidFill>
              <a:srgbClr val="000000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74AD8CF-EF79-2753-1508-1A0A84DDFFC0}"/>
              </a:ext>
            </a:extLst>
          </p:cNvPr>
          <p:cNvSpPr txBox="1"/>
          <p:nvPr/>
        </p:nvSpPr>
        <p:spPr>
          <a:xfrm>
            <a:off x="6172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3513651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Infection Control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752600"/>
            <a:ext cx="8458200" cy="41148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</a:t>
            </a:r>
          </a:p>
          <a:p>
            <a:pPr lvl="1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Encouraging Christians to visit the sick without knowledge and training on proper precautions would be foolhardy</a:t>
            </a:r>
          </a:p>
          <a:p>
            <a:pPr lvl="1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discipline of infection control should be considered standard operating procedures and should never be compromised </a:t>
            </a:r>
          </a:p>
          <a:p>
            <a:pPr lvl="1"/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19B915-65AB-ACBF-BEA6-DBB0A41F54EE}"/>
              </a:ext>
            </a:extLst>
          </p:cNvPr>
          <p:cNvSpPr txBox="1"/>
          <p:nvPr/>
        </p:nvSpPr>
        <p:spPr>
          <a:xfrm>
            <a:off x="6172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5880102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Infection Control</a:t>
            </a:r>
            <a:b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Objectives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752600"/>
            <a:ext cx="8458200" cy="41148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following will be discussed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Lessons learned from SARS, MERS, and Ebola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Universal ways to avoid infection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Standard Precautions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Proper Hand Hygiene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Respiratory Hygiene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Personal Protective Equipment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Ways Infection can spread</a:t>
            </a:r>
          </a:p>
          <a:p>
            <a:pPr marL="457200" lvl="1" indent="0">
              <a:buNone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0A19D0-0226-0A45-9E32-FC8D5A1ADD3A}"/>
              </a:ext>
            </a:extLst>
          </p:cNvPr>
          <p:cNvSpPr txBox="1"/>
          <p:nvPr/>
        </p:nvSpPr>
        <p:spPr>
          <a:xfrm>
            <a:off x="6172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27961904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Infection Control</a:t>
            </a:r>
            <a:b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Objectives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752600"/>
            <a:ext cx="8458200" cy="41148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following will be discussed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Respiratory Protection 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Disinfecting Surfaces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Laundry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Using Bleach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Proper Disposal of Waste</a:t>
            </a:r>
          </a:p>
          <a:p>
            <a:pPr lvl="1"/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9DE4A5-7C18-E76F-8EC8-AA3454023595}"/>
              </a:ext>
            </a:extLst>
          </p:cNvPr>
          <p:cNvSpPr txBox="1"/>
          <p:nvPr/>
        </p:nvSpPr>
        <p:spPr>
          <a:xfrm>
            <a:off x="6172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12283787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Infection Control</a:t>
            </a:r>
            <a:b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Lessons Learned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752600"/>
            <a:ext cx="8686800" cy="41148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Lessons Learned from SARS, MERS, Ebola</a:t>
            </a:r>
          </a:p>
          <a:p>
            <a:pPr lvl="1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Many lessons can be learned from the 2003 outbreak of SARS</a:t>
            </a:r>
          </a:p>
          <a:p>
            <a:pPr lvl="2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Observations of healthcare workers displayed numerous violations in infection control</a:t>
            </a:r>
          </a:p>
          <a:p>
            <a:pPr lvl="2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led to the lack of containment and the spread of SARS across continents</a:t>
            </a:r>
          </a:p>
          <a:p>
            <a:pPr lvl="1"/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7660B5-C0B9-C550-6A82-E3BA748BCC89}"/>
              </a:ext>
            </a:extLst>
          </p:cNvPr>
          <p:cNvSpPr txBox="1"/>
          <p:nvPr/>
        </p:nvSpPr>
        <p:spPr>
          <a:xfrm>
            <a:off x="6172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3254642602"/>
      </p:ext>
    </p:extLst>
  </p:cSld>
  <p:clrMapOvr>
    <a:masterClrMapping/>
  </p:clrMapOvr>
</p:sld>
</file>

<file path=ppt/theme/theme1.xml><?xml version="1.0" encoding="utf-8"?>
<a:theme xmlns:a="http://schemas.openxmlformats.org/drawingml/2006/main" name="Whirlpool">
  <a:themeElements>
    <a:clrScheme name="">
      <a:dk1>
        <a:srgbClr val="FFFFFF"/>
      </a:dk1>
      <a:lt1>
        <a:srgbClr val="FFFFFF"/>
      </a:lt1>
      <a:dk2>
        <a:srgbClr val="CCFFFF"/>
      </a:dk2>
      <a:lt2>
        <a:srgbClr val="000066"/>
      </a:lt2>
      <a:accent1>
        <a:srgbClr val="CC99FF"/>
      </a:accent1>
      <a:accent2>
        <a:srgbClr val="9999FF"/>
      </a:accent2>
      <a:accent3>
        <a:srgbClr val="FFFFFF"/>
      </a:accent3>
      <a:accent4>
        <a:srgbClr val="DADADA"/>
      </a:accent4>
      <a:accent5>
        <a:srgbClr val="E2CAFF"/>
      </a:accent5>
      <a:accent6>
        <a:srgbClr val="8A8AE7"/>
      </a:accent6>
      <a:hlink>
        <a:srgbClr val="99CCFF"/>
      </a:hlink>
      <a:folHlink>
        <a:srgbClr val="0066FF"/>
      </a:folHlink>
    </a:clrScheme>
    <a:fontScheme name="Whirlpool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Whirlpool 1">
        <a:dk1>
          <a:srgbClr val="000066"/>
        </a:dk1>
        <a:lt1>
          <a:srgbClr val="FFFFFF"/>
        </a:lt1>
        <a:dk2>
          <a:srgbClr val="6699FF"/>
        </a:dk2>
        <a:lt2>
          <a:srgbClr val="CCFFFF"/>
        </a:lt2>
        <a:accent1>
          <a:srgbClr val="CC99FF"/>
        </a:accent1>
        <a:accent2>
          <a:srgbClr val="9999FF"/>
        </a:accent2>
        <a:accent3>
          <a:srgbClr val="B8CAFF"/>
        </a:accent3>
        <a:accent4>
          <a:srgbClr val="DADADA"/>
        </a:accent4>
        <a:accent5>
          <a:srgbClr val="E2CAFF"/>
        </a:accent5>
        <a:accent6>
          <a:srgbClr val="8A8AE7"/>
        </a:accent6>
        <a:hlink>
          <a:srgbClr val="99CC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rlpool 2">
        <a:dk1>
          <a:srgbClr val="393939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868686"/>
        </a:accent2>
        <a:accent3>
          <a:srgbClr val="AAAAAA"/>
        </a:accent3>
        <a:accent4>
          <a:srgbClr val="DADADA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rlpool 3">
        <a:dk1>
          <a:srgbClr val="000066"/>
        </a:dk1>
        <a:lt1>
          <a:srgbClr val="FFFFFF"/>
        </a:lt1>
        <a:dk2>
          <a:srgbClr val="0000CC"/>
        </a:dk2>
        <a:lt2>
          <a:srgbClr val="CCFFFF"/>
        </a:lt2>
        <a:accent1>
          <a:srgbClr val="CC99FF"/>
        </a:accent1>
        <a:accent2>
          <a:srgbClr val="9999FF"/>
        </a:accent2>
        <a:accent3>
          <a:srgbClr val="AAAAE2"/>
        </a:accent3>
        <a:accent4>
          <a:srgbClr val="DADADA"/>
        </a:accent4>
        <a:accent5>
          <a:srgbClr val="E2CAFF"/>
        </a:accent5>
        <a:accent6>
          <a:srgbClr val="8A8AE7"/>
        </a:accent6>
        <a:hlink>
          <a:srgbClr val="99CC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5581</TotalTime>
  <Words>2598</Words>
  <Application>Microsoft Office PowerPoint</Application>
  <PresentationFormat>On-screen Show (4:3)</PresentationFormat>
  <Paragraphs>363</Paragraphs>
  <Slides>58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4" baseType="lpstr">
      <vt:lpstr>Calibri</vt:lpstr>
      <vt:lpstr>Monotype Corsiva</vt:lpstr>
      <vt:lpstr>Tahoma</vt:lpstr>
      <vt:lpstr>Times New Roman</vt:lpstr>
      <vt:lpstr>Wingdings</vt:lpstr>
      <vt:lpstr>Whirlpool</vt:lpstr>
      <vt:lpstr>PowerPoint Presentation</vt:lpstr>
      <vt:lpstr>Outrunningthehorses.com</vt:lpstr>
      <vt:lpstr>Infection Control</vt:lpstr>
      <vt:lpstr>Infection Control</vt:lpstr>
      <vt:lpstr>Infection Control</vt:lpstr>
      <vt:lpstr>Infection Control</vt:lpstr>
      <vt:lpstr>Infection Control Objectives</vt:lpstr>
      <vt:lpstr>Infection Control Objectives</vt:lpstr>
      <vt:lpstr>Infection Control Lessons Learned</vt:lpstr>
      <vt:lpstr> Lessons Learned</vt:lpstr>
      <vt:lpstr> Lessons Learned</vt:lpstr>
      <vt:lpstr> Lessons Learned</vt:lpstr>
      <vt:lpstr>Infection Control</vt:lpstr>
      <vt:lpstr>Infection Control</vt:lpstr>
      <vt:lpstr>Infection Control</vt:lpstr>
      <vt:lpstr>Infection Control</vt:lpstr>
      <vt:lpstr> Standard Precautions</vt:lpstr>
      <vt:lpstr>Infection Control Standard Precautions</vt:lpstr>
      <vt:lpstr>Infection Control Standard Precautions</vt:lpstr>
      <vt:lpstr>Infection Control Standard Precautions</vt:lpstr>
      <vt:lpstr>Infection Control Standard Precautions</vt:lpstr>
      <vt:lpstr>Infection Control Standard Precautions</vt:lpstr>
      <vt:lpstr>Infection Control Standard Precautions</vt:lpstr>
      <vt:lpstr>Infection Control Standard Precautions</vt:lpstr>
      <vt:lpstr>Infection Control Standard Precautions</vt:lpstr>
      <vt:lpstr>Infection Control Standard Precautions</vt:lpstr>
      <vt:lpstr>Infection Control Standard Precautions</vt:lpstr>
      <vt:lpstr>Infection Control Standard Precautions</vt:lpstr>
      <vt:lpstr>Infection Control Standard Precautions</vt:lpstr>
      <vt:lpstr>Infection Control Ways Infection Can Spread</vt:lpstr>
      <vt:lpstr>Infection Control Ways Infection Can Spread</vt:lpstr>
      <vt:lpstr>Infection Control Ways Infection Can Spread</vt:lpstr>
      <vt:lpstr>Infection Control Ways Infection Can Spread</vt:lpstr>
      <vt:lpstr>Infection Control Ways Infection Can Spread</vt:lpstr>
      <vt:lpstr>Infection Control Ways Infection Can Spread</vt:lpstr>
      <vt:lpstr>Infection Control Ways Infection Can Spread</vt:lpstr>
      <vt:lpstr>Infection Control Personal Protective Equipment (PPE)</vt:lpstr>
      <vt:lpstr>Infection Control Personal Protective Equipment (PPE)</vt:lpstr>
      <vt:lpstr>Infection Control Personal Protective Equipment (PPE)</vt:lpstr>
      <vt:lpstr>Infection Control Personal Protective Equipment (PPE)</vt:lpstr>
      <vt:lpstr>Infection Control Personal Protective Equipment (PPE)</vt:lpstr>
      <vt:lpstr>Infection Control Personal Protective Equipment (PPE)</vt:lpstr>
      <vt:lpstr>Infection Control Personal Protective Equipment (PPE)</vt:lpstr>
      <vt:lpstr>Infection Control Personal Protective Equipment (PPE)</vt:lpstr>
      <vt:lpstr>Infection Control Personal Protective Equipment (PPE)</vt:lpstr>
      <vt:lpstr>Infection Control Personal Protective Equipment (PPE)</vt:lpstr>
      <vt:lpstr>Infection Control Personal Protective Equipment (PPE)</vt:lpstr>
      <vt:lpstr>Infection Control Personal Protective Equipment (PPE)</vt:lpstr>
      <vt:lpstr>Infection Control Personal Protective Equipment (PPE)</vt:lpstr>
      <vt:lpstr>Infection Control Personal Protective Equipment (PPE)</vt:lpstr>
      <vt:lpstr>Infection Control Personal Protective Equipment (PPE)</vt:lpstr>
      <vt:lpstr>Infection Control Personal Protective Equipment (PPE)</vt:lpstr>
      <vt:lpstr>Infection Control Conclusion</vt:lpstr>
      <vt:lpstr>Infection Control Conclusion</vt:lpstr>
      <vt:lpstr>Infection Control Conclusion</vt:lpstr>
      <vt:lpstr>Infection Control Conclusion</vt:lpstr>
      <vt:lpstr>Questions?</vt:lpstr>
      <vt:lpstr>PowerPoint Presentation</vt:lpstr>
    </vt:vector>
  </TitlesOfParts>
  <Company>Dell Computer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Avian Flu And the EMS Healthcare Provider</dc:title>
  <dc:creator>Marcus Gade</dc:creator>
  <cp:lastModifiedBy>mw gade</cp:lastModifiedBy>
  <cp:revision>370</cp:revision>
  <cp:lastPrinted>1601-01-01T00:00:00Z</cp:lastPrinted>
  <dcterms:created xsi:type="dcterms:W3CDTF">2006-10-31T00:26:40Z</dcterms:created>
  <dcterms:modified xsi:type="dcterms:W3CDTF">2024-11-29T22:59:09Z</dcterms:modified>
</cp:coreProperties>
</file>