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48"/>
  </p:notesMasterIdLst>
  <p:sldIdLst>
    <p:sldId id="256" r:id="rId2"/>
    <p:sldId id="850" r:id="rId3"/>
    <p:sldId id="860" r:id="rId4"/>
    <p:sldId id="751" r:id="rId5"/>
    <p:sldId id="897" r:id="rId6"/>
    <p:sldId id="753" r:id="rId7"/>
    <p:sldId id="898" r:id="rId8"/>
    <p:sldId id="899" r:id="rId9"/>
    <p:sldId id="900" r:id="rId10"/>
    <p:sldId id="902" r:id="rId11"/>
    <p:sldId id="901" r:id="rId12"/>
    <p:sldId id="903" r:id="rId13"/>
    <p:sldId id="904" r:id="rId14"/>
    <p:sldId id="907" r:id="rId15"/>
    <p:sldId id="905" r:id="rId16"/>
    <p:sldId id="906" r:id="rId17"/>
    <p:sldId id="908" r:id="rId18"/>
    <p:sldId id="909" r:id="rId19"/>
    <p:sldId id="782" r:id="rId20"/>
    <p:sldId id="910" r:id="rId21"/>
    <p:sldId id="911" r:id="rId22"/>
    <p:sldId id="769" r:id="rId23"/>
    <p:sldId id="913" r:id="rId24"/>
    <p:sldId id="771" r:id="rId25"/>
    <p:sldId id="778" r:id="rId26"/>
    <p:sldId id="776" r:id="rId27"/>
    <p:sldId id="775" r:id="rId28"/>
    <p:sldId id="859" r:id="rId29"/>
    <p:sldId id="779" r:id="rId30"/>
    <p:sldId id="912" r:id="rId31"/>
    <p:sldId id="914" r:id="rId32"/>
    <p:sldId id="918" r:id="rId33"/>
    <p:sldId id="919" r:id="rId34"/>
    <p:sldId id="917" r:id="rId35"/>
    <p:sldId id="896" r:id="rId36"/>
    <p:sldId id="915" r:id="rId37"/>
    <p:sldId id="916" r:id="rId38"/>
    <p:sldId id="773" r:id="rId39"/>
    <p:sldId id="922" r:id="rId40"/>
    <p:sldId id="772" r:id="rId41"/>
    <p:sldId id="841" r:id="rId42"/>
    <p:sldId id="920" r:id="rId43"/>
    <p:sldId id="845" r:id="rId44"/>
    <p:sldId id="921" r:id="rId45"/>
    <p:sldId id="895" r:id="rId46"/>
    <p:sldId id="842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31B96B-AED3-4779-87F2-106C2C88D186}">
          <p14:sldIdLst>
            <p14:sldId id="256"/>
            <p14:sldId id="850"/>
            <p14:sldId id="860"/>
            <p14:sldId id="751"/>
            <p14:sldId id="897"/>
            <p14:sldId id="753"/>
            <p14:sldId id="898"/>
            <p14:sldId id="899"/>
            <p14:sldId id="900"/>
            <p14:sldId id="902"/>
            <p14:sldId id="901"/>
            <p14:sldId id="903"/>
            <p14:sldId id="904"/>
            <p14:sldId id="907"/>
            <p14:sldId id="905"/>
            <p14:sldId id="906"/>
            <p14:sldId id="908"/>
            <p14:sldId id="909"/>
            <p14:sldId id="782"/>
            <p14:sldId id="910"/>
            <p14:sldId id="911"/>
            <p14:sldId id="769"/>
            <p14:sldId id="913"/>
            <p14:sldId id="771"/>
            <p14:sldId id="778"/>
            <p14:sldId id="776"/>
            <p14:sldId id="775"/>
            <p14:sldId id="859"/>
            <p14:sldId id="779"/>
            <p14:sldId id="912"/>
            <p14:sldId id="914"/>
            <p14:sldId id="918"/>
            <p14:sldId id="919"/>
            <p14:sldId id="917"/>
            <p14:sldId id="896"/>
            <p14:sldId id="915"/>
            <p14:sldId id="916"/>
            <p14:sldId id="773"/>
            <p14:sldId id="922"/>
            <p14:sldId id="772"/>
            <p14:sldId id="841"/>
            <p14:sldId id="920"/>
            <p14:sldId id="845"/>
            <p14:sldId id="921"/>
            <p14:sldId id="895"/>
            <p14:sldId id="842"/>
          </p14:sldIdLst>
        </p14:section>
        <p14:section name="Untitled Section" id="{A149817D-FF64-4E86-8A54-E4CDDB833332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94660"/>
  </p:normalViewPr>
  <p:slideViewPr>
    <p:cSldViewPr snapToGrid="0">
      <p:cViewPr varScale="1">
        <p:scale>
          <a:sx n="58" d="100"/>
          <a:sy n="58" d="100"/>
        </p:scale>
        <p:origin x="84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15DE1-AE9F-4B90-B4F9-6CAAF12375B9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F7FCF-97E6-4DA9-BC28-A44C222C0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65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A95C2-45BB-4831-39E8-C9F5EBCBF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DE0125-4C95-A137-9780-5E9CA58DA6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8D792B-FDF8-FAC9-93C9-5C04BDFB2B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50D8B-D14F-C16D-AF63-87F446B954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103F59-0F7F-49C8-B03A-242FA644F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45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1100667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18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20800" y="1152942"/>
            <a:ext cx="9956800" cy="2123658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1117600" y="6248400"/>
            <a:ext cx="23368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245600" y="6248400"/>
            <a:ext cx="2540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1A76D3A1-0BF0-403A-B275-F93F38D204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ltGray">
          <a:xfrm>
            <a:off x="1" y="3543300"/>
            <a:ext cx="4457700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1800"/>
          </a:p>
        </p:txBody>
      </p:sp>
    </p:spTree>
    <p:extLst>
      <p:ext uri="{BB962C8B-B14F-4D97-AF65-F5344CB8AC3E}">
        <p14:creationId xmlns:p14="http://schemas.microsoft.com/office/powerpoint/2010/main" val="17548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8585D-1DF0-4164-8F03-2C5A85F1D1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0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4400" y="457200"/>
            <a:ext cx="27432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80264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1CC1-8415-41E5-B0EE-37A6440E1C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0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757C2-A93C-409E-9101-80FA26F018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1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FE5F9-BA70-4861-99C3-42698580DC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56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69175-7F14-4369-A54E-8AE53F1210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3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2B04D-81FB-476A-AE40-DF484C8B66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0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6F848-656A-48D5-9DC6-28CA6BEEB4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0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911D8-10B5-403B-8054-DFADA8808C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5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9C51B-C7B6-4EED-91E2-DE34589861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4EADC-78A4-4DC5-9611-818AD6156B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5F7EE7F0-78D0-4114-8839-71C1B34B5C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1" y="1638300"/>
            <a:ext cx="4457700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1800"/>
          </a:p>
        </p:txBody>
      </p:sp>
    </p:spTree>
    <p:extLst>
      <p:ext uri="{BB962C8B-B14F-4D97-AF65-F5344CB8AC3E}">
        <p14:creationId xmlns:p14="http://schemas.microsoft.com/office/powerpoint/2010/main" val="38684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digitaljournal.com/photo/060817avianflubirdfluvirus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digitaljournal.com/photo/060817avianflubirdfluvirus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27A8F0-73E6-55CF-62A8-1E7AA84BA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29D50C-B27B-2DE1-0DFC-77E2C2E20AA2}"/>
              </a:ext>
            </a:extLst>
          </p:cNvPr>
          <p:cNvSpPr txBox="1"/>
          <p:nvPr/>
        </p:nvSpPr>
        <p:spPr>
          <a:xfrm>
            <a:off x="-15433" y="49754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Pandemic Plan for the Church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48E7AE-C732-F798-B8A5-2778AF6A25EB}"/>
              </a:ext>
            </a:extLst>
          </p:cNvPr>
          <p:cNvSpPr txBox="1"/>
          <p:nvPr/>
        </p:nvSpPr>
        <p:spPr>
          <a:xfrm>
            <a:off x="15433" y="1102505"/>
            <a:ext cx="12161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4763D2EE-4C59-2453-6B22-0AA4CDD08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93" y="5506230"/>
            <a:ext cx="12158240" cy="70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endParaRPr lang="en-US" sz="4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Sick</a:t>
            </a:r>
          </a:p>
          <a:p>
            <a:pPr algn="ctr"/>
            <a:r>
              <a:rPr lang="en-US" sz="4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DEFDCC-DA30-7F49-8644-A71F9672D587}"/>
              </a:ext>
            </a:extLst>
          </p:cNvPr>
          <p:cNvSpPr txBox="1"/>
          <p:nvPr/>
        </p:nvSpPr>
        <p:spPr>
          <a:xfrm>
            <a:off x="453589" y="6016875"/>
            <a:ext cx="11521533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12986A-6413-432E-9C96-5DF690F1A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467" y="1669246"/>
            <a:ext cx="4648200" cy="311171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chemeClr val="bg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72645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D9934-45A5-28EE-4DF0-EF25AE4DE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261CF2E0-3AA6-C629-041D-93DCAE0E16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Sick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19CD0671-1263-8397-8CDA-77F88896F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799" y="1752600"/>
            <a:ext cx="10796337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these in mind: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possible, avoid having a caregiver with increased risks, such as a pregnant woman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only one member of the household be the caregiver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Ensure good ventilation in common areas of the house, open windows in the kitchen and bathrooms if possible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have sick people provide care for infants, children or the elderly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 yourself and family members for symptoms</a:t>
            </a:r>
          </a:p>
          <a:p>
            <a:pPr marL="457200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rgbClr val="CC99FF"/>
              </a:buClr>
              <a:buNone/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477603-83E2-211E-D6BD-486EEFA801B9}"/>
              </a:ext>
            </a:extLst>
          </p:cNvPr>
          <p:cNvSpPr txBox="1"/>
          <p:nvPr/>
        </p:nvSpPr>
        <p:spPr>
          <a:xfrm>
            <a:off x="7848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403151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0D497-83B1-2AFC-2E77-20B6E6E56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38B70CB7-542C-2766-C594-E146CC66D2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Sick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Protect Yourself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81EFDBDA-4795-497D-82C4-BDE360A6CB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799" y="1752600"/>
            <a:ext cx="10796337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Protection Equipment (PPE)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illnesses being discussed are airborne transmitted.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see the Personal Protection Equipment section in the document and PowerPoint presentation titled “Infection Control” for more information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rgbClr val="CC99FF"/>
              </a:buClr>
              <a:buNone/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B78452-C8E9-1288-DE05-AB8D72C6290A}"/>
              </a:ext>
            </a:extLst>
          </p:cNvPr>
          <p:cNvSpPr txBox="1"/>
          <p:nvPr/>
        </p:nvSpPr>
        <p:spPr>
          <a:xfrm>
            <a:off x="7848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645071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820D3-1F47-254B-83B1-F8B9DC465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59A7ED45-2AB4-98BB-6BC9-BF814FE98B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Sick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Protect Yourself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3C90E185-E9D9-A0FB-86EB-29F19BA29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799" y="1752600"/>
            <a:ext cx="10796337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Protection Equipment (PPE)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PPE required for an airborne transmitted disease are: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Clean, non-sterile gloves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 mask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Goggles or face shield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 gown – disposable or fabric that is washable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a face mask on the patient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rgbClr val="CC99FF"/>
              </a:buClr>
              <a:buNone/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EA4095-2F0C-E7D3-82D5-763F4A67472D}"/>
              </a:ext>
            </a:extLst>
          </p:cNvPr>
          <p:cNvSpPr txBox="1"/>
          <p:nvPr/>
        </p:nvSpPr>
        <p:spPr>
          <a:xfrm>
            <a:off x="7848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724249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73DE3-680B-DCB7-ABD6-9C447C429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06B3077A-8104-8425-DC52-D91791EF61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799" y="457200"/>
            <a:ext cx="11694695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Sick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Isolation/Quarantine/Incubation/Contagious Periods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B4F7E71C-A48A-BDFA-F8F4-E89D84391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799" y="1752600"/>
            <a:ext cx="10796337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Isolation/Quarantine/Incubation/Contagious Periods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Isolation and quarantine are strategies for separating individuals with a confirmed contagious disease</a:t>
            </a:r>
          </a:p>
          <a:p>
            <a:pPr lvl="2">
              <a:spcAft>
                <a:spcPts val="600"/>
              </a:spcAft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Isolation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applies to individuals who are sick or have tested positive for a contagious disease. It involves separating them from others</a:t>
            </a:r>
          </a:p>
          <a:p>
            <a:pPr lvl="2"/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Quarantine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applies to separating individuals who have been exposed to a contagious disease but are not yet sick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rgbClr val="CC99FF"/>
              </a:buClr>
              <a:buNone/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37070F-E0A3-0F5F-779E-E10E9C7DA0E3}"/>
              </a:ext>
            </a:extLst>
          </p:cNvPr>
          <p:cNvSpPr txBox="1"/>
          <p:nvPr/>
        </p:nvSpPr>
        <p:spPr>
          <a:xfrm>
            <a:off x="7848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412981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5345E-134A-1314-B3EE-DB0DB243F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2E52DC63-E29F-24B2-3FF5-69311A681C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799" y="457200"/>
            <a:ext cx="11694695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Sick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Isolation/Quarantine/Incubation/Contagious Periods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566FF89A-C13D-850F-8908-B6E9F8DFFD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799" y="1752600"/>
            <a:ext cx="10796337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Isolation/Quarantine/Incubation/Contagious Periods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end isolation if you're fever-free (without meds) for 24 hours and symptoms are improving. 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rgbClr val="CC99FF"/>
              </a:buClr>
              <a:buNone/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C0101F-B7BC-3650-76D3-CE5B910F29C4}"/>
              </a:ext>
            </a:extLst>
          </p:cNvPr>
          <p:cNvSpPr txBox="1"/>
          <p:nvPr/>
        </p:nvSpPr>
        <p:spPr>
          <a:xfrm>
            <a:off x="7848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645647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B217F-C5EA-8F68-7E3D-15FF7B269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BABE891A-DAA1-E6DB-7D7E-9DD4C17DE7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799" y="457200"/>
            <a:ext cx="11694695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Sick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Isolation/Quarantine/Incubation/Contagious Periods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1DC07837-A5FC-E681-1FF0-74D695B109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799" y="1752600"/>
            <a:ext cx="10796337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Isolation/Quarantine/Incubation/Contagious Periods </a:t>
            </a:r>
          </a:p>
          <a:p>
            <a:pPr lvl="1">
              <a:spcAft>
                <a:spcPts val="600"/>
              </a:spcAft>
            </a:pP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Incubation Period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the time between exposure to a pathogen and the first appearance of symptoms. </a:t>
            </a:r>
          </a:p>
          <a:p>
            <a:pPr lvl="1"/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Contagious Period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the timeframe when an infected person can transmit a disease to others. It often begins 1-2 days before symptoms appear and can last 5-7 days after the sickness starts. 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rgbClr val="CC99FF"/>
              </a:buClr>
              <a:buNone/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A9D1F0-4ACE-BBEB-DCB8-C4FA207C2F90}"/>
              </a:ext>
            </a:extLst>
          </p:cNvPr>
          <p:cNvSpPr txBox="1"/>
          <p:nvPr/>
        </p:nvSpPr>
        <p:spPr>
          <a:xfrm>
            <a:off x="7848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983035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D8E27-68C8-2730-4C68-49A4B7716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7A2FB87C-C60C-3335-819A-51F55E66CC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799" y="457200"/>
            <a:ext cx="11694695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Sick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Isolation/Quarantine/Incubation/Contagious Periods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2460174C-E39A-BC21-E6D1-4B19F8503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799" y="1752600"/>
            <a:ext cx="11293643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Seasonal Influenza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Incubation period is typically 1-4 days after exposure to the virus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Isolation should be at least 24 hours after fever has resolved (without the use of fever reducing medication) and symptoms are improving</a:t>
            </a:r>
          </a:p>
          <a:p>
            <a:pPr lvl="1"/>
            <a:r>
              <a:rPr lang="en-US" dirty="0">
                <a:effectLst/>
              </a:rPr>
              <a:t>Contagious period can begin from one day before symptoms appear and up to five to seven days after becoming sick</a:t>
            </a:r>
          </a:p>
          <a:p>
            <a:pPr lvl="2"/>
            <a:r>
              <a:rPr lang="en-US" sz="2600" dirty="0">
                <a:effectLst/>
              </a:rPr>
              <a:t>A person is most contagious  during the first three days of illness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Aft>
                <a:spcPts val="600"/>
              </a:spcAft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rgbClr val="CC99FF"/>
              </a:buClr>
              <a:buNone/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02E858-A4DD-B8BA-3562-319C53145D29}"/>
              </a:ext>
            </a:extLst>
          </p:cNvPr>
          <p:cNvSpPr txBox="1"/>
          <p:nvPr/>
        </p:nvSpPr>
        <p:spPr>
          <a:xfrm>
            <a:off x="7848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156856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9AAD9-0525-1EB6-F25A-BBF1D93A0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67EC602D-F7B0-F90A-E294-75C3595338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799" y="457200"/>
            <a:ext cx="11694695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Sick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Isolation/Quarantine/Incubation/Contagious Periods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094A63CF-DEFD-24D4-BB00-87040A1D78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799" y="1752600"/>
            <a:ext cx="11293643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Incubation period typically ranges from 2 -14 days after exposure to the virus. Symptoms often appear withing 3-5 days on average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Isolation for COVID-19 should take place for at least 24 hours after fever has resolved (without the use of fever reducing medication) and symptoms are improving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/>
              </a:rPr>
              <a:t>Contagious period begins for 1–2 days before symptoms start and up to 8–10 days after, with the highest risk in the first few days of illness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rgbClr val="CC99FF"/>
              </a:buClr>
              <a:buNone/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1C35D2-2FB2-E612-37EB-3F37166FFBAC}"/>
              </a:ext>
            </a:extLst>
          </p:cNvPr>
          <p:cNvSpPr txBox="1"/>
          <p:nvPr/>
        </p:nvSpPr>
        <p:spPr>
          <a:xfrm>
            <a:off x="7848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042112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3CA92-F7EE-4862-543B-F510C0DF3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441345E9-7A14-D132-9AE2-6336A8BFFA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799" y="457200"/>
            <a:ext cx="11694695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Sick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Isolation/Quarantine/Incubation/Contagious Periods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DD048FD0-8351-8237-592E-9B9CAE54A7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799" y="1752600"/>
            <a:ext cx="11293643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H5N1 (Avian Influenza)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Incubation period in humans is typically 3 to 5 days, but can range from 2 to 10 days, some reports suggesting up to 17 days. 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to this variability, exposed individuals should monitor for symptoms for 10 days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Isolation should take place immediately if symptoms develop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Contagious period begins for 1–2 days before symptoms start and up to 8–10 days after, with the highest risk in the first few days of illness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rgbClr val="CC99FF"/>
              </a:buClr>
              <a:buNone/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18978-9241-BF18-1519-B46AEC2F7C3C}"/>
              </a:ext>
            </a:extLst>
          </p:cNvPr>
          <p:cNvSpPr txBox="1"/>
          <p:nvPr/>
        </p:nvSpPr>
        <p:spPr>
          <a:xfrm>
            <a:off x="7848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413708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Sick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to Place the Sick Person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752600"/>
            <a:ext cx="11197389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caring for a sick person it is imperative to limit contact with those who are healthy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the sick person in a room separate from others 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spare bedroom with its own bathroom is preferable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place the person in a room shared by others, especially common living areas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room should have good ventilation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4F6B93-7085-047F-B233-EA743ED4A222}"/>
              </a:ext>
            </a:extLst>
          </p:cNvPr>
          <p:cNvSpPr txBox="1"/>
          <p:nvPr/>
        </p:nvSpPr>
        <p:spPr>
          <a:xfrm>
            <a:off x="7848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821540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5235F-8A53-EFCA-92B9-8D41949AD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384D1B80-403C-D563-83AE-E28C3A1ACD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Sick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8EFE2BF8-CCE3-2B4B-CA97-190A419B3A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10760242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Disclaimer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information is for educational purposes only and does constitute professional medical advice or diagnosis.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 your medical provider if there are any questions or concerns.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7B7086-A375-B10D-62AA-D35985852B5A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228998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CD423-3E62-35DB-FBBF-5941B0CD3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21D77F75-0DE0-46A9-3B7A-E85DE3C120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Sick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to Place the Sick Person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CE292D46-93AA-9CF0-E6FF-457422BE2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799" y="1752600"/>
            <a:ext cx="11197389" cy="4114800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the door closed</a:t>
            </a:r>
          </a:p>
          <a:p>
            <a:pPr lvl="0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 visitors to just the caregiver</a:t>
            </a:r>
          </a:p>
          <a:p>
            <a:pPr lvl="0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close contact; keep a distance of six feet if possible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room and the bathroom should be cleaned daily.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see the chapter on “Infection Control” for more information on “Disinfecting Surfaces”. </a:t>
            </a:r>
          </a:p>
          <a:p>
            <a:pPr lvl="0"/>
            <a:endParaRPr lang="en-US" sz="2000" dirty="0">
              <a:effectLst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0E3E5D-4A56-8F91-34D7-E6AF326BF8EE}"/>
              </a:ext>
            </a:extLst>
          </p:cNvPr>
          <p:cNvSpPr txBox="1"/>
          <p:nvPr/>
        </p:nvSpPr>
        <p:spPr>
          <a:xfrm>
            <a:off x="7848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4015939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05E9A-2354-21B8-FCE8-E644FB36A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6CA7E565-6354-0B74-7DEF-C334E089D0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Sick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to Place the Sick Person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1CEEA705-96E5-0BB9-27FB-65F5E5306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799" y="1752600"/>
            <a:ext cx="11197389" cy="4114800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 infected person must enter common areas or come in contact with others, they should: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Wear a face mask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 proper respiratory etiquette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 proper hand hygiene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a distance of six feet from others if possible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9EFCB6-A435-5298-E83F-7D4E6A330E11}"/>
              </a:ext>
            </a:extLst>
          </p:cNvPr>
          <p:cNvSpPr txBox="1"/>
          <p:nvPr/>
        </p:nvSpPr>
        <p:spPr>
          <a:xfrm>
            <a:off x="7848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206553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Sick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 and Symptoms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940716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 and symptoms of an illness are ways to discern and help diagnose illness in a person.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 are objective, observable, or measurable indicators such as a fever, rash, or high blood pressure, swelling, coughing, vomiting etc.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Symptoms are the subjective experiences reported by the patient, such as pain, dizziness, fatigue, nausea, numbness, etc.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0CC11C-6B69-EC86-5E7B-A0D99636F4BC}"/>
              </a:ext>
            </a:extLst>
          </p:cNvPr>
          <p:cNvSpPr txBox="1"/>
          <p:nvPr/>
        </p:nvSpPr>
        <p:spPr>
          <a:xfrm>
            <a:off x="7848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231803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62456-7988-19F0-2B23-F428DC6EB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1AE31A3E-0E53-F427-B22D-2337577EA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Sick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 and Symptoms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FD099692-898D-BEB2-CFBF-B23330235E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940716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illnesses share in various signs and symptoms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present with mild cases others more severe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may be difficult for a healthcare provider to diagnose an illness without a definitive test such as flu, COVID, strep, etc.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44E0E1-385A-ACC9-027C-8BB5829EC104}"/>
              </a:ext>
            </a:extLst>
          </p:cNvPr>
          <p:cNvSpPr txBox="1"/>
          <p:nvPr/>
        </p:nvSpPr>
        <p:spPr>
          <a:xfrm>
            <a:off x="7848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107AEF-3F0C-4348-3CBC-7ED4C95F8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616" y="4004412"/>
            <a:ext cx="3581084" cy="239638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127822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Sick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 and Symptoms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6304547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Signs and Symptoms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0C0E69-8378-BEEC-F0BF-2F61ED50160A}"/>
              </a:ext>
            </a:extLst>
          </p:cNvPr>
          <p:cNvSpPr txBox="1"/>
          <p:nvPr/>
        </p:nvSpPr>
        <p:spPr>
          <a:xfrm>
            <a:off x="7848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B899546-51C1-0D65-40BB-19622B867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3579" y="2286000"/>
            <a:ext cx="647298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Headache</a:t>
            </a:r>
          </a:p>
          <a:p>
            <a:pPr lvl="1"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Fatigue (tiredness)</a:t>
            </a:r>
          </a:p>
          <a:p>
            <a:pPr lvl="1"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Nausea/vomiting/diarrhea</a:t>
            </a:r>
          </a:p>
          <a:p>
            <a:pPr lvl="2" defTabSz="914400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common in children than adults</a:t>
            </a:r>
          </a:p>
          <a:p>
            <a:pPr lvl="2" defTabSz="914400"/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defTabSz="914400">
              <a:buFont typeface="Wingdings" pitchFamily="2" charset="2"/>
              <a:buNone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E41E60-03B9-0FB8-D29C-851327A1E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556661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457200" lvl="1" indent="0" defTabSz="914400">
              <a:buNone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Fever or feeling feverish/chills</a:t>
            </a:r>
          </a:p>
          <a:p>
            <a:pPr lvl="1"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Cough, sore throat</a:t>
            </a:r>
          </a:p>
          <a:p>
            <a:pPr lvl="1"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Congestion, runny or stuffy nose </a:t>
            </a:r>
          </a:p>
          <a:p>
            <a:pPr lvl="1"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 or body aches</a:t>
            </a:r>
          </a:p>
          <a:p>
            <a:pPr lvl="1"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Chills</a:t>
            </a:r>
          </a:p>
          <a:p>
            <a:pPr marL="914400" lvl="2" indent="0" defTabSz="914400">
              <a:buNone/>
            </a:pP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defTabSz="914400">
              <a:buFont typeface="Wingdings" pitchFamily="2" charset="2"/>
              <a:buNone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6461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Sick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 and Symptoms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0584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Signs and Symptoms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Complications Include: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Bacterial infections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Pneumonia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 and sinus infections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Dehydration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Worsening of existing medical conditions</a:t>
            </a:r>
          </a:p>
          <a:p>
            <a:pPr lvl="2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11BDC5-33AC-BA2D-DBAB-5CA39D8F0445}"/>
              </a:ext>
            </a:extLst>
          </p:cNvPr>
          <p:cNvSpPr txBox="1"/>
          <p:nvPr/>
        </p:nvSpPr>
        <p:spPr>
          <a:xfrm>
            <a:off x="7848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55683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Sick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 and Symptoms 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238452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pre-existing conditions to be concerned: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 condition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Congestive heart failure (CHF)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COPD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Asthma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Emphysema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 bronchitis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Pregnancy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DC85C1-6CD0-EB20-E3D4-DD20024514BF}"/>
              </a:ext>
            </a:extLst>
          </p:cNvPr>
          <p:cNvSpPr txBox="1"/>
          <p:nvPr/>
        </p:nvSpPr>
        <p:spPr>
          <a:xfrm>
            <a:off x="7848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748663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Sick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 and Symptoms 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0584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your healthcare provider if patient: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an infant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elderly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a condition that requires special care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a pre-existing condition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BCF5DE-AFD8-A0A3-D956-56BBB72F0E77}"/>
              </a:ext>
            </a:extLst>
          </p:cNvPr>
          <p:cNvSpPr txBox="1"/>
          <p:nvPr/>
        </p:nvSpPr>
        <p:spPr>
          <a:xfrm>
            <a:off x="7848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011848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9DA91-8945-1EB7-9B0A-54A63BCC9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C726CB80-1326-CA28-E134-954BF40E62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Sick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 and Symptoms 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264D6503-E947-32BD-FF7F-7B75BF7FE0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238452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Antiviral drugs may be a treatment option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can make the illness milder and shorten the time of the illness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may prevent some complications such as pneumonia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be taken early in the sickness, within two days symptoms begin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06CFAD-7847-1F69-07A3-34603F2A4559}"/>
              </a:ext>
            </a:extLst>
          </p:cNvPr>
          <p:cNvSpPr txBox="1"/>
          <p:nvPr/>
        </p:nvSpPr>
        <p:spPr>
          <a:xfrm>
            <a:off x="7848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682516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Sick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 and Symptoms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238452" cy="621632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 Signs and Symptoms</a:t>
            </a:r>
          </a:p>
          <a:p>
            <a:pPr marL="914400" lvl="2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3DFDA9-6F19-84FE-68F7-FAF565BF405E}"/>
              </a:ext>
            </a:extLst>
          </p:cNvPr>
          <p:cNvSpPr txBox="1"/>
          <p:nvPr/>
        </p:nvSpPr>
        <p:spPr>
          <a:xfrm>
            <a:off x="7848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5C8A64C-9EC7-7D99-FCDB-5FF09C82A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74" y="2373868"/>
            <a:ext cx="584112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Fever or chills</a:t>
            </a:r>
          </a:p>
          <a:p>
            <a:pPr lvl="1"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Sore throat</a:t>
            </a:r>
          </a:p>
          <a:p>
            <a:pPr lvl="1"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Congestion</a:t>
            </a:r>
          </a:p>
          <a:p>
            <a:pPr lvl="1"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Runny nose</a:t>
            </a:r>
          </a:p>
          <a:p>
            <a:pPr lvl="1"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Cough</a:t>
            </a:r>
          </a:p>
          <a:p>
            <a:pPr lvl="1"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Shortness of breath or difficulty breathing</a:t>
            </a:r>
          </a:p>
          <a:p>
            <a:pPr marL="914400" lvl="2" indent="0" defTabSz="914400">
              <a:buFont typeface="Wingdings" pitchFamily="2" charset="2"/>
              <a:buNone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61705" y="2286000"/>
            <a:ext cx="584112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Diarrhea</a:t>
            </a:r>
          </a:p>
          <a:p>
            <a:pPr lvl="1"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Fatigue</a:t>
            </a:r>
          </a:p>
          <a:p>
            <a:pPr lvl="1"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 or body aches</a:t>
            </a:r>
          </a:p>
          <a:p>
            <a:pPr lvl="1"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Headache</a:t>
            </a:r>
          </a:p>
          <a:p>
            <a:pPr lvl="1"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loss of taste or smell</a:t>
            </a:r>
          </a:p>
          <a:p>
            <a:pPr marL="457200" lvl="1" indent="0" defTabSz="914400">
              <a:buNone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2" indent="0" defTabSz="914400">
              <a:buFont typeface="Wingdings" pitchFamily="2" charset="2"/>
              <a:buNone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8807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EFCD4-81B8-6A63-4E1F-709E40B6E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CDB79577-2C30-92D5-C695-A30BEAA394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Sick (Part One)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A7A07C97-A811-177E-D4BD-2C003DDE3A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799" y="1752600"/>
            <a:ext cx="10363199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Studies have shown that even basic health care such as adequate water, food, and warmth can result in a much higher percentage rate of survival of a disease.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the 1918 Influenza, it was determined that many died simply because there was no one to look after the sick and provide them these basic essential needs.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4784F-F678-450E-9A9F-2F472BC764F6}"/>
              </a:ext>
            </a:extLst>
          </p:cNvPr>
          <p:cNvSpPr txBox="1"/>
          <p:nvPr/>
        </p:nvSpPr>
        <p:spPr>
          <a:xfrm>
            <a:off x="7848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963687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4FEB8-BFD5-80B3-EC8E-D239DF865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3CB1CC6B-CF8B-966F-46DC-65AD8315A5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Sick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 and Symptoms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23AB5B8B-5A9B-A347-55F3-B9DF34B58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940716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and COVID-19 – Key Differences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 seems to: 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Spread more easily than influenza 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 more serious illnesses in some people 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longer before people show symptoms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Enable people to be contagious for a longer period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3E892E-02E7-8B33-20DE-BFC554E81C23}"/>
              </a:ext>
            </a:extLst>
          </p:cNvPr>
          <p:cNvSpPr txBox="1"/>
          <p:nvPr/>
        </p:nvSpPr>
        <p:spPr>
          <a:xfrm>
            <a:off x="7848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0861183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5CAF4-9FE6-51F3-764C-5A92F8B88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8A3D76CA-822B-2138-CB9A-EB0BDE5E63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Sick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 and Symptoms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F0AF5363-1267-B81A-0565-3CC75D80B5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238452" cy="621268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HPAI H5N1 Signs and Symptoms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A4A11D-007A-51CA-67B0-A5A0DD88AFE4}"/>
              </a:ext>
            </a:extLst>
          </p:cNvPr>
          <p:cNvSpPr txBox="1"/>
          <p:nvPr/>
        </p:nvSpPr>
        <p:spPr>
          <a:xfrm>
            <a:off x="7848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9272352-C7A8-1D3E-E0FD-96963BC2A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73868"/>
            <a:ext cx="1023845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with the current strain of HPAI H5N1 circulating have presented with the following symptoms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may change depending on any mutations the virus may have undergone at the time it becomes a pandemic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Notice many are similar to seasonal influenza</a:t>
            </a:r>
          </a:p>
        </p:txBody>
      </p:sp>
    </p:spTree>
    <p:extLst>
      <p:ext uri="{BB962C8B-B14F-4D97-AF65-F5344CB8AC3E}">
        <p14:creationId xmlns:p14="http://schemas.microsoft.com/office/powerpoint/2010/main" val="2541911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456B8-470A-8A6B-CBFD-ABE5274AE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4596C463-6CA6-84DE-3102-384E3C7200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Sick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 and Symptoms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D3FE7A1B-1BEB-285B-6CD6-E2A55FC563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238452" cy="621268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HPAI H5N1 Signs and Symptoms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76DB82-1E2E-6AEE-D4E1-BA9D63BA474B}"/>
              </a:ext>
            </a:extLst>
          </p:cNvPr>
          <p:cNvSpPr txBox="1"/>
          <p:nvPr/>
        </p:nvSpPr>
        <p:spPr>
          <a:xfrm>
            <a:off x="7848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15F989F-113D-DFB1-73D4-D0F95E334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73868"/>
            <a:ext cx="1023845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sequencing of a human H5N1 sample showed that the transmission results might involve the eyes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Notably, the patient reported only conjunctivitis with no respiratory symptoms</a:t>
            </a:r>
          </a:p>
        </p:txBody>
      </p:sp>
    </p:spTree>
    <p:extLst>
      <p:ext uri="{BB962C8B-B14F-4D97-AF65-F5344CB8AC3E}">
        <p14:creationId xmlns:p14="http://schemas.microsoft.com/office/powerpoint/2010/main" val="618961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B7F4D-4931-CA12-5E75-C28A14899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3F9B7F66-513B-3152-3619-EF13DCBBF4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Sick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 and Symptoms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587E3E4B-AF57-5E28-C26D-10503344AE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238452" cy="621268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HPAI H5N1 Signs and Symptoms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D6E2A8-213D-ED0A-10CA-71CC83F2635A}"/>
              </a:ext>
            </a:extLst>
          </p:cNvPr>
          <p:cNvSpPr txBox="1"/>
          <p:nvPr/>
        </p:nvSpPr>
        <p:spPr>
          <a:xfrm>
            <a:off x="7848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8EFD6B3-7091-8FD1-7942-644294D7A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73868"/>
            <a:ext cx="588952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sequencing of a human H5N1 sample showed that the transmission results might involve the eyes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patient reported only conjunctivitis with no respiratory symptoms</a:t>
            </a:r>
            <a:r>
              <a:rPr lang="en-US" baseline="30000" dirty="0">
                <a:effectLst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7A04F7-501D-D009-A2D9-A155A38A18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00"/>
          <a:stretch>
            <a:fillRect/>
          </a:stretch>
        </p:blipFill>
        <p:spPr>
          <a:xfrm>
            <a:off x="6754761" y="2527130"/>
            <a:ext cx="5132439" cy="31878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1912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D7C19-3C54-B182-3062-19310A696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1E830948-2E90-5419-4349-1A8F9B758E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Sick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 and Symptoms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4775E148-12DF-EB8C-0A2F-AE3D740289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238452" cy="621268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HPAI H5N1 Signs and Symptoms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65AFC0-01C5-ACC0-8711-1BB567BFA2B2}"/>
              </a:ext>
            </a:extLst>
          </p:cNvPr>
          <p:cNvSpPr txBox="1"/>
          <p:nvPr/>
        </p:nvSpPr>
        <p:spPr>
          <a:xfrm>
            <a:off x="7848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2744BB1-0E31-F0FC-F69B-E68909E78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73868"/>
            <a:ext cx="602826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Conjunctivitis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Fever (over 100.4° degrees F)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Cough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Sore throat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Headache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Aching bones, joints and muscles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7DEB4A-E96D-63B1-A4B3-C58ABAFF1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867" y="2373868"/>
            <a:ext cx="626533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Nasal congestion, and runny nose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Bleeding from the nose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Bleeding from the gums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Malaise</a:t>
            </a:r>
          </a:p>
          <a:p>
            <a:pPr lvl="1"/>
            <a:r>
              <a:rPr lang="en-US" dirty="0">
                <a:effectLst/>
              </a:rPr>
              <a:t>Loss of appetite/Nausea</a:t>
            </a:r>
            <a:endParaRPr lang="en-US" sz="1600" dirty="0">
              <a:effectLst/>
            </a:endParaRPr>
          </a:p>
          <a:p>
            <a:pPr lvl="1"/>
            <a:r>
              <a:rPr lang="en-US" dirty="0">
                <a:effectLst/>
              </a:rPr>
              <a:t>Abdominal pain</a:t>
            </a:r>
            <a:endParaRPr lang="en-US" sz="1600" dirty="0">
              <a:effectLst/>
            </a:endParaRPr>
          </a:p>
          <a:p>
            <a:pPr lvl="1"/>
            <a:r>
              <a:rPr lang="en-US" dirty="0">
                <a:effectLst/>
              </a:rPr>
              <a:t>Vomiting/Diarrhea</a:t>
            </a:r>
            <a:endParaRPr lang="en-US" sz="1600" dirty="0">
              <a:effectLst/>
            </a:endParaRPr>
          </a:p>
          <a:p>
            <a:pPr marL="457200" lvl="1" indent="0">
              <a:buNone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1610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F75C1-564D-1FCB-6E4C-81CC19820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88ECB4A8-E03E-26C4-0850-C39013EDB3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Sick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 and Symptoms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043C745B-55E5-AE96-BE84-1A5545DCE8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238452" cy="621268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HPAI H5N1 Signs and Symptoms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7BAA56-6EAE-7948-1DF4-1C9B3AA74562}"/>
              </a:ext>
            </a:extLst>
          </p:cNvPr>
          <p:cNvSpPr txBox="1"/>
          <p:nvPr/>
        </p:nvSpPr>
        <p:spPr>
          <a:xfrm>
            <a:off x="7848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9E1C730-F9A5-AE08-0825-250318B11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73868"/>
            <a:ext cx="602826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Neurological changes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Altered level of consciousness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Seizures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 sweats and chills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Headache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Sleeping difficulties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A69306-0DC1-D92F-1BA9-8BF247762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867" y="2373868"/>
            <a:ext cx="626533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respiratory tract infection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Pneumonia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Breathing difficulties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Sputum is sometimes bloody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Chest pain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Tachycardia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Myocardial infarction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62663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3ACD2-35A2-DD4D-B636-D1D807D90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C7EEC39D-4255-FC76-F7DB-30F2FF3603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Sick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 and Symptoms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DE6DF07E-9819-00EA-9EC4-C14499870C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238452" cy="621268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HPAI H5N1 Signs and Symptoms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FECC16-E46D-AB2A-360F-119C388CC731}"/>
              </a:ext>
            </a:extLst>
          </p:cNvPr>
          <p:cNvSpPr txBox="1"/>
          <p:nvPr/>
        </p:nvSpPr>
        <p:spPr>
          <a:xfrm>
            <a:off x="7848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21F8531-D187-C617-E956-34CB20E21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1" y="2373868"/>
            <a:ext cx="5791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Hypotension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encephalitis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Respiratory Distress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Crackling sound on inhalation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failure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Multi-organ dysfunction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2025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D8902-93DE-3CAA-72A2-0738CD90F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ADA32DE0-1E06-9F99-F68A-46DC8D33C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Sick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 and Symptoms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3F6DDF90-C02A-99A6-1CB0-551D9F234A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238452" cy="621268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HPAI H5N1 Signs and Symptoms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FD79EB-DC53-5937-37F7-AFD54AC76593}"/>
              </a:ext>
            </a:extLst>
          </p:cNvPr>
          <p:cNvSpPr txBox="1"/>
          <p:nvPr/>
        </p:nvSpPr>
        <p:spPr>
          <a:xfrm>
            <a:off x="7848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DF12CE5-3906-5AE8-BF63-D0FE47DDD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1" y="2373868"/>
            <a:ext cx="5791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Deterioration is rapid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7709D6-3B10-7B35-D227-969DC60F2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774" y="3024897"/>
            <a:ext cx="5014452" cy="33759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9071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Sick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to Seek Medical Attention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0584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many illnesses can be managed at home, there are some signs and symptoms that indicate the need for professional medical attention</a:t>
            </a:r>
          </a:p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Seek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emergency medical attention for the following: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Chest pain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 muscle pain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 weakness or unsteadiness</a:t>
            </a:r>
          </a:p>
          <a:p>
            <a:pPr lvl="2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054E38-16CE-65E5-3238-DA1F3E7BAF21}"/>
              </a:ext>
            </a:extLst>
          </p:cNvPr>
          <p:cNvSpPr txBox="1"/>
          <p:nvPr/>
        </p:nvSpPr>
        <p:spPr>
          <a:xfrm>
            <a:off x="7848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5862792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0471E-9C74-AD02-3892-C35A909B9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1E7D53A9-5F00-8692-5C64-ABE0DC2185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Sick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to Seek Medical Attention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B342B1A8-B87D-52C2-E932-16522E4283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0584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Seek emergency medical attention for the following: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Chest pain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 muscle pain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 weakness or unsteadiness</a:t>
            </a:r>
          </a:p>
          <a:p>
            <a:pPr lvl="2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C8758A-1933-09B6-B5E0-081D5853D5F4}"/>
              </a:ext>
            </a:extLst>
          </p:cNvPr>
          <p:cNvSpPr txBox="1"/>
          <p:nvPr/>
        </p:nvSpPr>
        <p:spPr>
          <a:xfrm>
            <a:off x="7848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656134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Sick (Part One)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752600"/>
            <a:ext cx="10363199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elements of caring for the sick may change dependent on the pathophysiology (the process of the disease in the human body) of the virus or disease.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 and seasonal influenza present with similar symptoms, as well as the current strain of the circulating Avian H5N1 Influenza.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DEA764-E3D9-3683-59E9-2B6CA8B65BA6}"/>
              </a:ext>
            </a:extLst>
          </p:cNvPr>
          <p:cNvSpPr txBox="1"/>
          <p:nvPr/>
        </p:nvSpPr>
        <p:spPr>
          <a:xfrm>
            <a:off x="7848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6950373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Sick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to Seek Medical Attention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752600"/>
            <a:ext cx="10828421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Seek emergency medical attention for the following: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Chest Pain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Difficulty breathing or shortness of breath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Bluish lips or face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Persistent pain or pressure in the chest or abdomen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Persistent dizziness, confusion, inability to arouse</a:t>
            </a:r>
          </a:p>
          <a:p>
            <a:pPr marL="457200" lvl="1" indent="0">
              <a:buNone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67AAAC-9728-E5C9-E1BC-326A7FF3D7BA}"/>
              </a:ext>
            </a:extLst>
          </p:cNvPr>
          <p:cNvSpPr txBox="1"/>
          <p:nvPr/>
        </p:nvSpPr>
        <p:spPr>
          <a:xfrm>
            <a:off x="7848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2007486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Sick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to Seek Emergency Care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982632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Seek medical attention for the following: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Uncontrolled vomiting or diarrhea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Fever or cough that improve but then return or worsen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Worsening of chronic medical conditions</a:t>
            </a:r>
          </a:p>
          <a:p>
            <a:pPr lvl="2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D19F21-93BE-555A-34E6-44A1CE2730A9}"/>
              </a:ext>
            </a:extLst>
          </p:cNvPr>
          <p:cNvSpPr txBox="1"/>
          <p:nvPr/>
        </p:nvSpPr>
        <p:spPr>
          <a:xfrm>
            <a:off x="7848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7979689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DE621-D9CF-7096-39C2-6ECE4A534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179A4578-76C6-84C0-E8E3-14912BBDF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Sick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to Seek Emergency Care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1E37B27B-46E2-7AFE-B28A-CF6194A602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238452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Seek medical attention for the following: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Dehydration that results in: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Dizziness when standing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urination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tears in infants when crying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Seizures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Altered mental status, confusion, or less responsive</a:t>
            </a:r>
          </a:p>
          <a:p>
            <a:pPr lvl="2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9D90F2-B96F-EB1D-D29D-2F70973B98E1}"/>
              </a:ext>
            </a:extLst>
          </p:cNvPr>
          <p:cNvSpPr txBox="1"/>
          <p:nvPr/>
        </p:nvSpPr>
        <p:spPr>
          <a:xfrm>
            <a:off x="7848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3155065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Sick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238452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caring for the sick it is important to know: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properly protect yourself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it means to isolate and quarantine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to place the patient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signs and symptoms of the disease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to seek medical or emergency care</a:t>
            </a:r>
          </a:p>
          <a:p>
            <a:pPr lvl="2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C75038-6BD6-9617-E7C2-06C9565F532F}"/>
              </a:ext>
            </a:extLst>
          </p:cNvPr>
          <p:cNvSpPr txBox="1"/>
          <p:nvPr/>
        </p:nvSpPr>
        <p:spPr>
          <a:xfrm>
            <a:off x="7848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9670842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AD6E92D-4FC3-A61D-976E-623139EEA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aphanatutorial.com/wp-content/uploads/2013/12/SAP-HANA-Questions.jpg">
            <a:extLst>
              <a:ext uri="{FF2B5EF4-FFF2-40B4-BE49-F238E27FC236}">
                <a16:creationId xmlns:a16="http://schemas.microsoft.com/office/drawing/2014/main" id="{BBA7854D-0BD0-5E28-0625-E2603F1FF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0441" y="422946"/>
            <a:ext cx="9371117" cy="6012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E95B5F-4395-E458-89C6-E70350FA673D}"/>
              </a:ext>
            </a:extLst>
          </p:cNvPr>
          <p:cNvSpPr txBox="1"/>
          <p:nvPr/>
        </p:nvSpPr>
        <p:spPr>
          <a:xfrm>
            <a:off x="7848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3238176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C6A64E9-2022-A126-6716-1C132746A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5" name="Rectangle 5">
            <a:hlinkClick r:id="rId2"/>
            <a:extLst>
              <a:ext uri="{FF2B5EF4-FFF2-40B4-BE49-F238E27FC236}">
                <a16:creationId xmlns:a16="http://schemas.microsoft.com/office/drawing/2014/main" id="{4873C19C-8DBE-74A3-D6FE-1E54893DD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4913" y="2166938"/>
            <a:ext cx="914400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F5DEB9F-AECA-07A1-90D6-3E75DF552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60" y="1305239"/>
            <a:ext cx="11391254" cy="156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“If you have run with footmen, and they have tired you out, 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how can you compete with horses? 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fall down in a land of peace, 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will you do in the thicket by the Jordan?”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Jeremiah 12:5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A9F49D-B899-DC33-0FED-88305667C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6431244"/>
            <a:ext cx="2542252" cy="4267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14C0ED-46C2-36AD-4D16-6D227DA15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597" y="3193110"/>
            <a:ext cx="4380807" cy="2899751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7206548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5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5014913" y="2166938"/>
            <a:ext cx="914400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5DB2893-082E-4B29-9063-065711EC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2711" y="1305239"/>
            <a:ext cx="9067800" cy="156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presentations like this </a:t>
            </a:r>
          </a:p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for more information</a:t>
            </a:r>
          </a:p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visit </a:t>
            </a:r>
          </a:p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outrunningthehorses.com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48F078-51CA-43AE-B44A-0E94240E0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6431244"/>
            <a:ext cx="2542252" cy="4267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BE375A-669E-4902-887A-279F7BD39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597" y="3193110"/>
            <a:ext cx="4380807" cy="2899751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513651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52398-65F9-DBBB-88B6-FD860592F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2B050430-7FC3-9B71-8F69-D5684FDF9F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Sick (Part One)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FCBA89DE-8026-FFB8-8C1D-0C5725B726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799" y="1752600"/>
            <a:ext cx="10363199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Risks to Consider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Calling on Christians to care for people in a pandemic situation is asking them to put their own lives at risk dependent on the lethality of the circulating virus. 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deep, personal conviction must be present to serve in this manner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7B487D-A553-0B50-201E-B69DC3FC8A28}"/>
              </a:ext>
            </a:extLst>
          </p:cNvPr>
          <p:cNvSpPr txBox="1"/>
          <p:nvPr/>
        </p:nvSpPr>
        <p:spPr>
          <a:xfrm>
            <a:off x="7848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706065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Sick (Part One)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363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Topics to be discussed in Part One: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Protect Yourself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Isolation, Quarantine, Incubation Period, Contagious Period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to Place the Sick Person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 and Symptoms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Prescriptions Medications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to Seek Medical Attention</a:t>
            </a:r>
          </a:p>
          <a:p>
            <a:pPr marL="457200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rgbClr val="CC99FF"/>
              </a:buClr>
              <a:buNone/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62A2A7-943A-3627-5165-D4CFCFDBBB1F}"/>
              </a:ext>
            </a:extLst>
          </p:cNvPr>
          <p:cNvSpPr txBox="1"/>
          <p:nvPr/>
        </p:nvSpPr>
        <p:spPr>
          <a:xfrm>
            <a:off x="7848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620160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043AA-86CD-C8F0-DEBE-D91829FFB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E90DF678-D75A-DEDD-1AAC-67B3C38717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Sick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Protect Yourself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0889763C-86E2-3939-3864-B630A4A0D5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363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 vaccine is available, consider becoming vaccinated against the circulating strain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rgbClr val="CC99FF"/>
              </a:buClr>
              <a:buNone/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CAD4D-54D7-2EA4-D3A4-75E77F5B4BED}"/>
              </a:ext>
            </a:extLst>
          </p:cNvPr>
          <p:cNvSpPr txBox="1"/>
          <p:nvPr/>
        </p:nvSpPr>
        <p:spPr>
          <a:xfrm>
            <a:off x="7848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4FF910-5173-E9EE-27AB-E5AEDF0D5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397" y="3158877"/>
            <a:ext cx="5559206" cy="3121063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963305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34467-B970-C71B-E17E-1E28F95F9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42BDF946-3276-9E66-ECAA-14EBFED21E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Sick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Protect Yourself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83A01709-68B7-7BF0-3B77-35B5640437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799" y="1752600"/>
            <a:ext cx="10796337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Non-pharmaceutical ways to protect yourself and others: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hand hygiene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disposable paper towels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alcohol-based hand rub if soap is not available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touching your face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proper respirator etiquette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 others to use proper respiratory etiquette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to keep a six-foot distance between you and the patient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rgbClr val="CC99FF"/>
              </a:buClr>
              <a:buNone/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587A10-38DB-A4BC-690A-F03E2AAA597D}"/>
              </a:ext>
            </a:extLst>
          </p:cNvPr>
          <p:cNvSpPr txBox="1"/>
          <p:nvPr/>
        </p:nvSpPr>
        <p:spPr>
          <a:xfrm>
            <a:off x="7848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935324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33BA3-1DF7-766A-0AE2-75A0B4206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CA216045-079F-8AF3-B731-503496B6BF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Sick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Protect Yourself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7457C467-3AED-665F-AAFB-A2CD2B7E48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799" y="1752600"/>
            <a:ext cx="10796337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Non-pharmaceutical ways to protect yourself and others: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the chin of a small child on your shoulder in case they cough or sneeze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share personal household items (towels, pillow, utensils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Wear a face mask or respirator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a face mask on the patient as well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 and disinfect frequently touched surfaces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Eat good foods, drink plenty of fluids, get ample rest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rgbClr val="CC99FF"/>
              </a:buClr>
              <a:buNone/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0661AB-9BB6-827D-CEDD-EA3BA9F14FA8}"/>
              </a:ext>
            </a:extLst>
          </p:cNvPr>
          <p:cNvSpPr txBox="1"/>
          <p:nvPr/>
        </p:nvSpPr>
        <p:spPr>
          <a:xfrm>
            <a:off x="7848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328760334"/>
      </p:ext>
    </p:extLst>
  </p:cSld>
  <p:clrMapOvr>
    <a:masterClrMapping/>
  </p:clrMapOvr>
</p:sld>
</file>

<file path=ppt/theme/theme1.xml><?xml version="1.0" encoding="utf-8"?>
<a:theme xmlns:a="http://schemas.openxmlformats.org/drawingml/2006/main" name="Whirlpool">
  <a:themeElements>
    <a:clrScheme name="">
      <a:dk1>
        <a:srgbClr val="FFFFFF"/>
      </a:dk1>
      <a:lt1>
        <a:srgbClr val="FFFFFF"/>
      </a:lt1>
      <a:dk2>
        <a:srgbClr val="CCFFFF"/>
      </a:dk2>
      <a:lt2>
        <a:srgbClr val="000066"/>
      </a:lt2>
      <a:accent1>
        <a:srgbClr val="CC99FF"/>
      </a:accent1>
      <a:accent2>
        <a:srgbClr val="9999FF"/>
      </a:accent2>
      <a:accent3>
        <a:srgbClr val="FFFFFF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1821</TotalTime>
  <Words>2383</Words>
  <Application>Microsoft Office PowerPoint</Application>
  <PresentationFormat>Widescreen</PresentationFormat>
  <Paragraphs>352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Aptos</vt:lpstr>
      <vt:lpstr>Calibri</vt:lpstr>
      <vt:lpstr>Monotype Corsiva</vt:lpstr>
      <vt:lpstr>Tahoma</vt:lpstr>
      <vt:lpstr>Times New Roman</vt:lpstr>
      <vt:lpstr>Wingdings</vt:lpstr>
      <vt:lpstr>Whirlpool</vt:lpstr>
      <vt:lpstr>PowerPoint Presentation</vt:lpstr>
      <vt:lpstr>Caring for the Sick</vt:lpstr>
      <vt:lpstr>Caring for the Sick (Part One)</vt:lpstr>
      <vt:lpstr>Caring for the Sick (Part One)</vt:lpstr>
      <vt:lpstr>Caring for the Sick (Part One)</vt:lpstr>
      <vt:lpstr>Caring for the Sick (Part One)</vt:lpstr>
      <vt:lpstr>Caring for the Sick How to Protect Yourself</vt:lpstr>
      <vt:lpstr>Caring for the Sick How to Protect Yourself</vt:lpstr>
      <vt:lpstr>Caring for the Sick How to Protect Yourself</vt:lpstr>
      <vt:lpstr>Caring for the Sick</vt:lpstr>
      <vt:lpstr>Caring for the Sick How to Protect Yourself</vt:lpstr>
      <vt:lpstr>Caring for the Sick How to Protect Yourself</vt:lpstr>
      <vt:lpstr>Caring for the Sick Isolation/Quarantine/Incubation/Contagious Periods</vt:lpstr>
      <vt:lpstr>Caring for the Sick Isolation/Quarantine/Incubation/Contagious Periods</vt:lpstr>
      <vt:lpstr>Caring for the Sick Isolation/Quarantine/Incubation/Contagious Periods</vt:lpstr>
      <vt:lpstr>Caring for the Sick Isolation/Quarantine/Incubation/Contagious Periods</vt:lpstr>
      <vt:lpstr>Caring for the Sick Isolation/Quarantine/Incubation/Contagious Periods</vt:lpstr>
      <vt:lpstr>Caring for the Sick Isolation/Quarantine/Incubation/Contagious Periods</vt:lpstr>
      <vt:lpstr>Caring for the Sick Where to Place the Sick Person</vt:lpstr>
      <vt:lpstr>Caring for the Sick Where to Place the Sick Person</vt:lpstr>
      <vt:lpstr>Caring for the Sick Where to Place the Sick Person</vt:lpstr>
      <vt:lpstr> Caring for the Sick Signs and Symptoms</vt:lpstr>
      <vt:lpstr> Caring for the Sick Signs and Symptoms</vt:lpstr>
      <vt:lpstr> Caring for the Sick Signs and Symptoms</vt:lpstr>
      <vt:lpstr> Caring for the Sick Signs and Symptoms</vt:lpstr>
      <vt:lpstr> Caring for the Sick Signs and Symptoms </vt:lpstr>
      <vt:lpstr> Caring for the Sick Signs and Symptoms </vt:lpstr>
      <vt:lpstr>Caring for the Sick Signs and Symptoms </vt:lpstr>
      <vt:lpstr>Caring for the Sick Signs and Symptoms</vt:lpstr>
      <vt:lpstr> Caring for the Sick Signs and Symptoms</vt:lpstr>
      <vt:lpstr> Caring for the Sick Signs and Symptoms</vt:lpstr>
      <vt:lpstr> Caring for the Sick Signs and Symptoms</vt:lpstr>
      <vt:lpstr> Caring for the Sick Signs and Symptoms</vt:lpstr>
      <vt:lpstr> Caring for the Sick Signs and Symptoms</vt:lpstr>
      <vt:lpstr> Caring for the Sick Signs and Symptoms</vt:lpstr>
      <vt:lpstr> Caring for the Sick Signs and Symptoms</vt:lpstr>
      <vt:lpstr> Caring for the Sick Signs and Symptoms</vt:lpstr>
      <vt:lpstr>Caring for the Sick When to Seek Medical Attention</vt:lpstr>
      <vt:lpstr>Caring for the Sick When to Seek Medical Attention</vt:lpstr>
      <vt:lpstr>Caring for the Sick When to Seek Medical Attention</vt:lpstr>
      <vt:lpstr>Caring for the Sick When to Seek Emergency Care</vt:lpstr>
      <vt:lpstr>Caring for the Sick When to Seek Emergency Care</vt:lpstr>
      <vt:lpstr>Caring for the Sick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mw gade</dc:creator>
  <cp:lastModifiedBy>mw gade</cp:lastModifiedBy>
  <cp:revision>30</cp:revision>
  <dcterms:created xsi:type="dcterms:W3CDTF">2025-07-16T21:51:30Z</dcterms:created>
  <dcterms:modified xsi:type="dcterms:W3CDTF">2026-02-18T18:20:03Z</dcterms:modified>
</cp:coreProperties>
</file>