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71"/>
  </p:notesMasterIdLst>
  <p:sldIdLst>
    <p:sldId id="256" r:id="rId2"/>
    <p:sldId id="850" r:id="rId3"/>
    <p:sldId id="818" r:id="rId4"/>
    <p:sldId id="1023" r:id="rId5"/>
    <p:sldId id="994" r:id="rId6"/>
    <p:sldId id="1022" r:id="rId7"/>
    <p:sldId id="995" r:id="rId8"/>
    <p:sldId id="996" r:id="rId9"/>
    <p:sldId id="760" r:id="rId10"/>
    <p:sldId id="997" r:id="rId11"/>
    <p:sldId id="998" r:id="rId12"/>
    <p:sldId id="999" r:id="rId13"/>
    <p:sldId id="942" r:id="rId14"/>
    <p:sldId id="1000" r:id="rId15"/>
    <p:sldId id="1001" r:id="rId16"/>
    <p:sldId id="1024" r:id="rId17"/>
    <p:sldId id="948" r:id="rId18"/>
    <p:sldId id="949" r:id="rId19"/>
    <p:sldId id="945" r:id="rId20"/>
    <p:sldId id="1005" r:id="rId21"/>
    <p:sldId id="1004" r:id="rId22"/>
    <p:sldId id="1002" r:id="rId23"/>
    <p:sldId id="1006" r:id="rId24"/>
    <p:sldId id="1007" r:id="rId25"/>
    <p:sldId id="1008" r:id="rId26"/>
    <p:sldId id="1009" r:id="rId27"/>
    <p:sldId id="954" r:id="rId28"/>
    <p:sldId id="955" r:id="rId29"/>
    <p:sldId id="956" r:id="rId30"/>
    <p:sldId id="957" r:id="rId31"/>
    <p:sldId id="958" r:id="rId32"/>
    <p:sldId id="959" r:id="rId33"/>
    <p:sldId id="960" r:id="rId34"/>
    <p:sldId id="1010" r:id="rId35"/>
    <p:sldId id="1011" r:id="rId36"/>
    <p:sldId id="1012" r:id="rId37"/>
    <p:sldId id="961" r:id="rId38"/>
    <p:sldId id="965" r:id="rId39"/>
    <p:sldId id="1013" r:id="rId40"/>
    <p:sldId id="1014" r:id="rId41"/>
    <p:sldId id="968" r:id="rId42"/>
    <p:sldId id="969" r:id="rId43"/>
    <p:sldId id="973" r:id="rId44"/>
    <p:sldId id="974" r:id="rId45"/>
    <p:sldId id="975" r:id="rId46"/>
    <p:sldId id="976" r:id="rId47"/>
    <p:sldId id="1016" r:id="rId48"/>
    <p:sldId id="1017" r:id="rId49"/>
    <p:sldId id="979" r:id="rId50"/>
    <p:sldId id="977" r:id="rId51"/>
    <p:sldId id="980" r:id="rId52"/>
    <p:sldId id="981" r:id="rId53"/>
    <p:sldId id="1018" r:id="rId54"/>
    <p:sldId id="1019" r:id="rId55"/>
    <p:sldId id="978" r:id="rId56"/>
    <p:sldId id="1020" r:id="rId57"/>
    <p:sldId id="984" r:id="rId58"/>
    <p:sldId id="1021" r:id="rId59"/>
    <p:sldId id="983" r:id="rId60"/>
    <p:sldId id="986" r:id="rId61"/>
    <p:sldId id="987" r:id="rId62"/>
    <p:sldId id="989" r:id="rId63"/>
    <p:sldId id="985" r:id="rId64"/>
    <p:sldId id="988" r:id="rId65"/>
    <p:sldId id="990" r:id="rId66"/>
    <p:sldId id="991" r:id="rId67"/>
    <p:sldId id="798" r:id="rId68"/>
    <p:sldId id="895" r:id="rId69"/>
    <p:sldId id="842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31B96B-AED3-4779-87F2-106C2C88D186}">
          <p14:sldIdLst>
            <p14:sldId id="256"/>
            <p14:sldId id="850"/>
            <p14:sldId id="818"/>
            <p14:sldId id="1023"/>
            <p14:sldId id="994"/>
            <p14:sldId id="1022"/>
            <p14:sldId id="995"/>
            <p14:sldId id="996"/>
            <p14:sldId id="760"/>
            <p14:sldId id="997"/>
            <p14:sldId id="998"/>
            <p14:sldId id="999"/>
            <p14:sldId id="942"/>
            <p14:sldId id="1000"/>
            <p14:sldId id="1001"/>
            <p14:sldId id="1024"/>
            <p14:sldId id="948"/>
            <p14:sldId id="949"/>
            <p14:sldId id="945"/>
            <p14:sldId id="1005"/>
            <p14:sldId id="1004"/>
            <p14:sldId id="1002"/>
            <p14:sldId id="1006"/>
            <p14:sldId id="1007"/>
            <p14:sldId id="1008"/>
            <p14:sldId id="1009"/>
            <p14:sldId id="954"/>
            <p14:sldId id="955"/>
            <p14:sldId id="956"/>
            <p14:sldId id="957"/>
            <p14:sldId id="958"/>
            <p14:sldId id="959"/>
            <p14:sldId id="960"/>
            <p14:sldId id="1010"/>
            <p14:sldId id="1011"/>
            <p14:sldId id="1012"/>
            <p14:sldId id="961"/>
            <p14:sldId id="965"/>
            <p14:sldId id="1013"/>
            <p14:sldId id="1014"/>
            <p14:sldId id="968"/>
            <p14:sldId id="969"/>
            <p14:sldId id="973"/>
            <p14:sldId id="974"/>
            <p14:sldId id="975"/>
            <p14:sldId id="976"/>
            <p14:sldId id="1016"/>
            <p14:sldId id="1017"/>
            <p14:sldId id="979"/>
            <p14:sldId id="977"/>
            <p14:sldId id="980"/>
            <p14:sldId id="981"/>
            <p14:sldId id="1018"/>
            <p14:sldId id="1019"/>
            <p14:sldId id="978"/>
            <p14:sldId id="1020"/>
            <p14:sldId id="984"/>
            <p14:sldId id="1021"/>
            <p14:sldId id="983"/>
            <p14:sldId id="986"/>
            <p14:sldId id="987"/>
            <p14:sldId id="989"/>
            <p14:sldId id="985"/>
            <p14:sldId id="988"/>
            <p14:sldId id="990"/>
            <p14:sldId id="991"/>
            <p14:sldId id="798"/>
            <p14:sldId id="895"/>
            <p14:sldId id="842"/>
          </p14:sldIdLst>
        </p14:section>
        <p14:section name="Untitled Section" id="{A149817D-FF64-4E86-8A54-E4CDDB8333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9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113B0-7295-4885-838F-534F5535A51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F55E7-58A4-43A3-A840-E52B717A8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3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03F59-0F7F-49C8-B03A-242FA644F431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3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1152942"/>
            <a:ext cx="9956800" cy="2123658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117600" y="6248400"/>
            <a:ext cx="2336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368800" y="6248400"/>
            <a:ext cx="3860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245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1A76D3A1-0BF0-403A-B275-F93F38D204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17548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8585D-1DF0-4164-8F03-2C5A85F1D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91CC1-8415-41E5-B0EE-37A6440E1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757C2-A93C-409E-9101-80FA26F018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FE5F9-BA70-4861-99C3-42698580D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5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69175-7F14-4369-A54E-8AE53F121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2B04D-81FB-476A-AE40-DF484C8B66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6F848-656A-48D5-9DC6-28CA6BEEB4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911D8-10B5-403B-8054-DFADA8808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5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C51B-C7B6-4EED-91E2-DE3458986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4EADC-78A4-4DC5-9611-818AD6156B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5F7EE7F0-78D0-4114-8839-71C1B34B5C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" y="1638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1800"/>
          </a:p>
        </p:txBody>
      </p:sp>
    </p:spTree>
    <p:extLst>
      <p:ext uri="{BB962C8B-B14F-4D97-AF65-F5344CB8AC3E}">
        <p14:creationId xmlns:p14="http://schemas.microsoft.com/office/powerpoint/2010/main" val="38684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digitaljournal.com/photo/060817avianflubirdfluvirus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27A8F0-73E6-55CF-62A8-1E7AA84BA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29D50C-B27B-2DE1-0DFC-77E2C2E20AA2}"/>
              </a:ext>
            </a:extLst>
          </p:cNvPr>
          <p:cNvSpPr txBox="1"/>
          <p:nvPr/>
        </p:nvSpPr>
        <p:spPr>
          <a:xfrm>
            <a:off x="-15433" y="39461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Pandemic Plan for the Church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8E7AE-C732-F798-B8A5-2778AF6A25EB}"/>
              </a:ext>
            </a:extLst>
          </p:cNvPr>
          <p:cNvSpPr txBox="1"/>
          <p:nvPr/>
        </p:nvSpPr>
        <p:spPr>
          <a:xfrm>
            <a:off x="15433" y="1017361"/>
            <a:ext cx="1216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Ministering to the Community in a Time of Crisis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763D2EE-4C59-2453-6B22-0AA4CDD0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3" y="5314466"/>
            <a:ext cx="12158240" cy="70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endParaRPr 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We’ve Learned From COVID-19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EFDCC-DA30-7F49-8644-A71F9672D587}"/>
              </a:ext>
            </a:extLst>
          </p:cNvPr>
          <p:cNvSpPr txBox="1"/>
          <p:nvPr/>
        </p:nvSpPr>
        <p:spPr>
          <a:xfrm>
            <a:off x="453589" y="6016875"/>
            <a:ext cx="11521533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A454E-2A19-D667-9781-C09F78271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731" y="1716075"/>
            <a:ext cx="3204537" cy="2888009"/>
          </a:xfrm>
          <a:prstGeom prst="rect">
            <a:avLst/>
          </a:prstGeom>
          <a:ln w="5715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645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75AB9-1B66-6F5E-BA79-B35C4CAC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E3818B30-BBB3-0450-6AE1-391C4AB1D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828421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acute overproduction and uncontrolled release of pro-inflammatory markers, both locally and systemically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Triggering widespread inflammation that can damage organs and lead to multi-organ failure - A life-threatening condition</a:t>
            </a:r>
          </a:p>
          <a:p>
            <a:pPr lvl="1">
              <a:lnSpc>
                <a:spcPct val="12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7AD56-463F-7E51-8C9D-84E57C5837EC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86F02C0-143D-F3CB-B823-ECD517A0A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9844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</p:txBody>
      </p:sp>
    </p:spTree>
    <p:extLst>
      <p:ext uri="{BB962C8B-B14F-4D97-AF65-F5344CB8AC3E}">
        <p14:creationId xmlns:p14="http://schemas.microsoft.com/office/powerpoint/2010/main" val="1697989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68A9-66D7-7C2A-6D30-926DBE82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ED1C8E96-8104-06C1-93DA-A71A3F25E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828421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descriptive term to encompass the cascading events that can ultimately result in multi-organ failure and death.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this inflammation triggered by cytokines that causes the severe complication of Acute Respiratory Distress Syndrome (ARDS)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53E6D-71AF-E8EA-CEAB-EA21825AAEBB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3557B4-FC29-2DE9-6EE9-CA4402AD2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694695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</p:txBody>
      </p:sp>
    </p:spTree>
    <p:extLst>
      <p:ext uri="{BB962C8B-B14F-4D97-AF65-F5344CB8AC3E}">
        <p14:creationId xmlns:p14="http://schemas.microsoft.com/office/powerpoint/2010/main" val="189920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7816B-69FA-0341-D9AD-1AB9C8A2D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F7846FAC-2AE4-B797-A510-AB1E65169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828421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of this inflammatory response prevents subsequent infections such as pneumonia or damage to the organs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H5N1, SARS, MERS, COVID-19, and the seasonal flu have similar pathologies, and all can trigger cytokine storms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see the document and PowerPoint presentation titled “Pathophysiology of Avian Influenza.”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970E4-E07F-9D9E-4FE0-278A20C7600A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A586D3E-4373-7B2F-FE0E-126E77CFC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710737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</p:txBody>
      </p:sp>
    </p:spTree>
    <p:extLst>
      <p:ext uri="{BB962C8B-B14F-4D97-AF65-F5344CB8AC3E}">
        <p14:creationId xmlns:p14="http://schemas.microsoft.com/office/powerpoint/2010/main" val="358386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E59B0-38BC-FD64-658D-1A728F44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972535AF-970B-AD3A-1939-5BDDCD066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62737" cy="70585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Respiratory Distress Syndrome (ARDS)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3994654-F70A-7500-54B4-08DABC185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BA59C-839C-66C3-914E-73154E418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78" y="2534653"/>
            <a:ext cx="5316587" cy="417195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A66CB-1362-E30F-5D67-F75DCA2CEB75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561774-0463-6661-710F-D3A591E1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34653"/>
            <a:ext cx="4122821" cy="386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defTabSz="914400">
              <a:lnSpc>
                <a:spcPct val="120000"/>
              </a:lnSpc>
            </a:pP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severe, life-threatening lung condition that occurs in the alveoli and bronchial epithelial cells</a:t>
            </a:r>
          </a:p>
        </p:txBody>
      </p:sp>
    </p:spTree>
    <p:extLst>
      <p:ext uri="{BB962C8B-B14F-4D97-AF65-F5344CB8AC3E}">
        <p14:creationId xmlns:p14="http://schemas.microsoft.com/office/powerpoint/2010/main" val="25518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4273-0E3B-53AE-339B-B10AFC29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0EF67481-4834-0342-1222-5559EACC0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764253" cy="5029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Respiratory Distress Syndrome (ARDS)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 fills the alveoli preventing oxygen from entering the bloodstream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 alveoli collapse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 hypoxemia (below normal level of oxygen in the blood)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to a cascade of problems which affect the body’s tissue and organs</a:t>
            </a:r>
          </a:p>
          <a:p>
            <a:pPr lvl="1">
              <a:lnSpc>
                <a:spcPct val="120000"/>
              </a:lnSpc>
            </a:pPr>
            <a:endParaRPr lang="en-US" dirty="0">
              <a:effectLst/>
            </a:endParaRPr>
          </a:p>
          <a:p>
            <a:pPr algn="ctr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4AB3-4B8B-15D5-FCC7-054B7413E5C1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FA762F-A61A-D543-7EAC-F5707C610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</a:t>
            </a:r>
          </a:p>
        </p:txBody>
      </p:sp>
    </p:spTree>
    <p:extLst>
      <p:ext uri="{BB962C8B-B14F-4D97-AF65-F5344CB8AC3E}">
        <p14:creationId xmlns:p14="http://schemas.microsoft.com/office/powerpoint/2010/main" val="155484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02B1-11B3-E97F-5C9C-1F953F04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299B7EC6-94AB-5F69-ACF7-CD2D6DE8D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6464969" cy="5029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and Symptoms of ARDS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shortness of breath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breathing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Fingernails, lips or skin may turn blue (cyanosis)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fatigue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blood pressure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Confusion</a:t>
            </a:r>
          </a:p>
          <a:p>
            <a:pPr>
              <a:lnSpc>
                <a:spcPct val="12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</a:pPr>
            <a:endParaRPr lang="en-US" dirty="0">
              <a:effectLst/>
            </a:endParaRPr>
          </a:p>
          <a:p>
            <a:pPr algn="ctr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C5466-781C-5B3E-24FA-7FD74C8EACE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12284-B663-DBDF-A20A-B7E1BBDE4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768" y="2534288"/>
            <a:ext cx="4717325" cy="328640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F19F604-9C0C-B539-3E6D-076E73351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74282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</a:t>
            </a:r>
          </a:p>
        </p:txBody>
      </p:sp>
    </p:spTree>
    <p:extLst>
      <p:ext uri="{BB962C8B-B14F-4D97-AF65-F5344CB8AC3E}">
        <p14:creationId xmlns:p14="http://schemas.microsoft.com/office/powerpoint/2010/main" val="802969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45B5D-BE03-A096-F27F-B7BDD01F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909F9158-A684-794E-A2B4-A18DB5742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780296" cy="5029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 vs Pneumonia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 is a systemic inflammatory condition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Pneumonia is an infection that causes inflammation in one or both lungs</a:t>
            </a:r>
          </a:p>
          <a:p>
            <a:pPr>
              <a:lnSpc>
                <a:spcPct val="12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</a:pPr>
            <a:endParaRPr lang="en-US" dirty="0">
              <a:effectLst/>
            </a:endParaRPr>
          </a:p>
          <a:p>
            <a:pPr algn="ctr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69B8CC-7387-4C54-4B59-6C0D187FC801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C92EAB1-49D2-FEA7-AFF9-32801B35B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74282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D79EA-4018-A510-EC36-8AB0A028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r="64263"/>
          <a:stretch>
            <a:fillRect/>
          </a:stretch>
        </p:blipFill>
        <p:spPr bwMode="auto">
          <a:xfrm>
            <a:off x="3173078" y="3541751"/>
            <a:ext cx="2333343" cy="2780480"/>
          </a:xfrm>
          <a:prstGeom prst="rect">
            <a:avLst/>
          </a:prstGeom>
          <a:ln w="38100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E0ECD-C87A-0DA7-A6FF-D52ECCA1B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8" t="15300"/>
          <a:stretch>
            <a:fillRect/>
          </a:stretch>
        </p:blipFill>
        <p:spPr bwMode="auto">
          <a:xfrm>
            <a:off x="5928061" y="3541751"/>
            <a:ext cx="2124075" cy="2780480"/>
          </a:xfrm>
          <a:prstGeom prst="rect">
            <a:avLst/>
          </a:prstGeom>
          <a:ln w="38100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36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DD7C-4C38-3DDC-E081-D3B8104F1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4D88903-2BEA-7E19-B8C1-67E2957C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 is a fat-soluble-vitamin essential for: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Bone health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Immune function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Calcium absorption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21EAD-B08B-4DC1-F7B3-C9E8C3FDB4DC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9B869F-D10E-7DD5-0CDC-44E31552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74282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897B21-8ECD-8363-F7A1-449ADF2E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08" y="2558839"/>
            <a:ext cx="2415880" cy="373309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23012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A6482-9F24-30A5-94A2-604D90D8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83A1160-DC3B-EC2C-FB24-7D9D53B0D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10780295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Evidence that 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may prevent or improve outcomes in many infectious and inflammatory conditions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Including acute and chronic respiratory infections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Those who received vitamin D therapy showed: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70% reduction in viral respiratory tract infections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4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AED49-41A4-A038-4DDF-A1E5F15C3392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8ECD2A7-8261-2BEB-3A9A-DA002CCA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824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5894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EA370-452A-574E-4D5B-E34753A88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49F9E84-3165-2B32-8A7D-EB5A4B9D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79" y="1938250"/>
            <a:ext cx="9990221" cy="10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defRPr/>
            </a:pPr>
            <a:endParaRPr lang="en-US" sz="34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B2A91-D0AD-EC70-43E0-1D1C40CD5B59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71A3031-037B-DFBB-83F4-7082D367F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8" y="1914986"/>
            <a:ext cx="10134600" cy="59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Studies have shown there is a high prevalence of vitamin D deficiency worldwide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Low levels of vitamin D may: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096E185-3B13-6917-0935-86D804A8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3589421"/>
            <a:ext cx="579120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371600" lvl="2" indent="-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9000"/>
              <a:buFont typeface="Wingdings" panose="05000000000000000000" pitchFamily="2" charset="2"/>
              <a:buChar char="§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Increase the risk of severe COVID-19 symptoms</a:t>
            </a:r>
          </a:p>
          <a:p>
            <a:pPr marL="1371600" lvl="2" indent="-4572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9000"/>
              <a:buFont typeface="Wingdings" panose="05000000000000000000" pitchFamily="2" charset="2"/>
              <a:buChar char="§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Lengthen time of recovery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8A2ABB-702F-DD7A-0308-F0A5BDB36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1"/>
          <a:stretch>
            <a:fillRect/>
          </a:stretch>
        </p:blipFill>
        <p:spPr>
          <a:xfrm>
            <a:off x="6240381" y="2689827"/>
            <a:ext cx="5037221" cy="334565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C20DF3-A222-EB65-FB09-8AF083D4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66261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65195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235F-8A53-EFCA-92B9-8D41949A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384D1B80-403C-D563-83AE-E28C3A1AC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8EFE2BF8-CCE3-2B4B-CA97-190A419B3A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10760242" cy="4114800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material is meant as informative and not as medical advice</a:t>
            </a:r>
          </a:p>
          <a:p>
            <a:pPr lvl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contact your doctor if you have these symptoms or any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B7086-A375-B10D-62AA-D35985852B5A}"/>
              </a:ext>
            </a:extLst>
          </p:cNvPr>
          <p:cNvSpPr txBox="1"/>
          <p:nvPr/>
        </p:nvSpPr>
        <p:spPr>
          <a:xfrm>
            <a:off x="6477000" y="6396336"/>
            <a:ext cx="45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22899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2CF2-49CB-F213-735C-6D0CA7784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93B206C-5B67-D03A-09CC-CE19E8A6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79" y="1938250"/>
            <a:ext cx="9990221" cy="10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defTabSz="9144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defRPr/>
            </a:pPr>
            <a:endParaRPr lang="en-US" sz="34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8E19D-0400-E87E-C0A1-3806CBACCE43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43ADCD2-F10E-BDC9-F545-F86D36B4C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59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These studies found other benefits to Vitamin D while treating COVID-19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01499-2C1F-786E-CF48-DB018CF8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65" y="2598457"/>
            <a:ext cx="2860449" cy="389021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655ABB0-9D8F-7100-6085-CB0E284D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79" y="2898263"/>
            <a:ext cx="5715000" cy="59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Found to boost your immune system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Help control inflammation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3C6AB-438C-D010-34BA-00549D85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0400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68ED-607A-C997-988F-45084979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7F347-8DB8-3DB2-F4B1-7B311CFC4E9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B6327-6C5C-677C-8582-C5DD14C1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45" y="1827013"/>
            <a:ext cx="10170696" cy="44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457200"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benefits … are so clear and the risks so minimal that we believe physicians should be recommending supplemental Vitamin D right away…We already know from past studies that Vitamin D blunts cytokine storms in cases of flu. In cases of COVID-19, vitamin D therapy may allow time for a patient’s own immune defenses to kick in before it’s too late.”</a:t>
            </a:r>
          </a:p>
          <a:p>
            <a:pPr marL="457200" marR="457200"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457200"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James Mullin of Lankenau Inst. For Medical Research</a:t>
            </a:r>
          </a:p>
          <a:p>
            <a:pPr marL="457200" marR="457200"/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C754325-18F4-D1D4-5E2E-F727990C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34274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5573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255B5-3B25-9E59-DAA1-E58364F5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3963DB3-87E1-F7DC-8D61-7BE999B92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10523622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 and the Sun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Different from others in that a major source comes from the sun’s UV light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F4640-0FE5-3BE8-6FE9-32919239833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7414F42-E7B0-FFAD-861B-FD92B2D8C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3676815"/>
            <a:ext cx="5470359" cy="275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Exposure to the sun allows skin to convert vitamin D from cholesterol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Best way to get vitamin D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740984-F646-A819-980C-8D9475F3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629" y="3429000"/>
            <a:ext cx="4069855" cy="26662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E2709FD-96FD-50E3-EBC1-0CD2F26D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34274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50031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5F38C-492E-C576-32E0-0BD81B43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44AB6A4-4BB3-1AD2-6E7C-07E815D16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vs. 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 is found in two different forms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D3(cholecalciferol) 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D2 (ergocalciferol) 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EB8C4-FE05-AD86-DE4B-8CBDDAB7A39B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93D76-F435-C6C6-7144-4A8FCF1D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37" y="3264851"/>
            <a:ext cx="1631448" cy="2682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A2D34C-0C06-7936-8021-38F43DC1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385" y="3264851"/>
            <a:ext cx="1454409" cy="2682101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4F3519-6832-E1CF-8095-6112F409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863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1F59C-795D-DDC1-4F12-2AFADBF4E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C7C8546-5863-294C-50F7-A90592F32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Found in the skin after sunshine converts cholesterol into pre-vitamin cholecalciferol (D</a:t>
            </a:r>
            <a:r>
              <a:rPr lang="en-US" sz="28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Naturally found in the body and in normally manufactured supplements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Studies show that vitamin D</a:t>
            </a:r>
            <a:r>
              <a:rPr lang="en-US" sz="28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increases levels of </a:t>
            </a: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calcidiol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(molecule in blood to measure levels) more efficiently than vitamin D</a:t>
            </a:r>
            <a:r>
              <a:rPr lang="en-US" sz="28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</a:t>
            </a:r>
            <a:endParaRPr lang="en-US" sz="2800" kern="0" baseline="-25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50345-D9AF-A018-D394-7A71006545F4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6ED711C-E1A0-AE3A-206D-4A723678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9844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0969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83A93-8CA5-544C-297B-F52F2DA6D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2750FA5-9756-56F0-449F-F312E37BA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 </a:t>
            </a: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is found in animal products:</a:t>
            </a:r>
            <a:endParaRPr lang="en-US" sz="3000" kern="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Egg yolks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Oily fish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Liver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Fortified foods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Some supplements</a:t>
            </a:r>
            <a:endParaRPr lang="en-US" sz="2800" kern="0" baseline="-2500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5BD4C-8E0A-F325-03E1-7BE7849AF3E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81397-AC38-4ED7-FC0F-1688EAA20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17" y="3096564"/>
            <a:ext cx="4944165" cy="189574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D1CACC3-FB4D-9B55-E6B7-700258F4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1823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2608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8B6AC-A5C5-C3D6-FE4C-04FA1A20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28B34E1-6086-B8DD-EEFA-6DCDFF7C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</a:t>
            </a:r>
            <a:r>
              <a:rPr lang="en-US" sz="3000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  </a:t>
            </a: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found in supplements that are derived from: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Plants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Mushrooms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Vegan supplements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DCB20-5531-E45F-76A4-7EC1465FECA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509DA-0B8D-D07F-6DFE-3E85BD28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481" y="2727158"/>
            <a:ext cx="3176619" cy="313083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21C02FF-BC0A-49EB-BED1-327756AF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909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62D01-D5BE-89B9-46C1-775B4FBE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E536BDC-957A-03B5-7E07-27F1B00E2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Recommended Dietary Allowances for Vitamin D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</a:t>
            </a: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ny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people are deficient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Recommendations vary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Mayo Clinic recommends adult get at lease 600 IU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However, 1,000 to 2,000 IU per day is generally safe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C07D3-5916-E468-C055-EE87F23EED57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CD0CBB5-C57F-07DD-EE00-39CF8717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646568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68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9D85C-7DC5-C0EA-F130-2B3DD764D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E7E9B8-29DF-2354-9447-46CFE9CA011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E3E3C-5D35-A033-AD38-2FF57159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838545"/>
            <a:ext cx="6477000" cy="467783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20E9592-8299-1B1D-8A2B-62D23D4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8581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38736-9AE4-56CE-2572-E9C985978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E8B6394-BD6A-DDDB-7783-9E688FA4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If you acquire a respiratory illness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Increasing supplementation either 5,000 to 10,000 IUs a day (taken 5,000 IUs 2 times a day) is recommended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This will help correct or prevent deficiency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B1762-2609-AF4D-B27C-DDEC2A0C882F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EBCE9-42F4-7B8B-6B3F-4A47FF55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37"/>
          <a:stretch>
            <a:fillRect/>
          </a:stretch>
        </p:blipFill>
        <p:spPr>
          <a:xfrm>
            <a:off x="3867684" y="4319273"/>
            <a:ext cx="3237431" cy="197266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57BCDB0-419D-E5DB-1DF3-F0CD7E8B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006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2.cdn.turner.com/cnnnext/dam/assets/130428204735-01-bird-flu-0428-horizontal-large-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321" y="3276600"/>
            <a:ext cx="5562600" cy="3239756"/>
          </a:xfrm>
          <a:prstGeom prst="rect">
            <a:avLst/>
          </a:prstGeom>
          <a:ln w="57150" cap="sq">
            <a:solidFill>
              <a:schemeClr val="bg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" y="19573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“Cytokine Storm”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what makes Avian Influenza so deadly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2E8226-CD9F-D5AD-4AAD-5726C2847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60914-87A4-05A3-2F35-9849B5A940C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948420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932EB-B011-8611-7796-9EAA18F0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171554D-D82E-6A6B-7415-D92077A80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10363199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How to Take Vitamin D</a:t>
            </a:r>
            <a:endParaRPr lang="en-US" sz="3200" kern="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Fat soluble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Does not dissolve in water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Best absorbed when taken with high fat foods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Some studies state taking vitamin K2 along with vitamin D will enhance bone and cardiovascular health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A2840-1626-6287-FEB9-3182A230F2DD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6A29A9-4A83-133C-92BC-7A8D8425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926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D6C1-167E-FD33-827F-29DF46720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004BE24-F844-0F41-F901-48C1C3823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5550568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How to Get More Vitamin D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Get more sunlight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Exposure to sunlight 10 to 15 minutes three times a week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 aware you will need more sunlight time in the winter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C6A75-2C31-69C9-1690-E97F7D5032C9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A327A-C590-C769-EB25-C7F3F189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34" y="2739189"/>
            <a:ext cx="4835860" cy="29718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97EE43E9-815C-AF3A-5843-F2D7DB0F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50316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29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913F-6379-7A40-F67D-44557FF5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2B6883C-6BF9-BDF8-0643-F74A8409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69" y="2546973"/>
            <a:ext cx="8305800" cy="58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Foods rich in Vitamin D</a:t>
            </a:r>
            <a:r>
              <a: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include: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E6DF5-892C-5BCB-6371-3A9AF39E8EA4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75CDED-F5E7-ABAC-1605-96612A516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20" y="3169846"/>
            <a:ext cx="5036128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Oily fish (salmon, rainbow trout, tuna, sardines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Red meat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Egg yolks 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059B6-972F-4008-C7E6-3A79652F2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236" y="3108923"/>
            <a:ext cx="4959927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Fortified: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Orange Juice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Milk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Almond milk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Rice milk</a:t>
            </a: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2C35CDC-093E-6B90-2239-F59C196A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5550568" cy="78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How to Get More Vitamin D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800" kern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C309A54-F7EE-A273-2DE1-B88F9961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34274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53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14D04-E9EA-A033-584E-3B670EF5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A00349-2A1D-6F13-D72B-8E7FD367C39D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CCCBDC-9221-0FD3-A951-A1634BF74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10748211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Cytokine Storm is the result of histamine activated pathways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histamine is a chemical that’s released by white blood cells in your immune system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 sends messages between cells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Like cytokines it induces inflammation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45DDBE-C6C2-586A-9DD7-795DD003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710737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8886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3B7D-0A1E-56E9-95D1-2C6482CF3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1503A-2428-22F6-1C56-DC24967E3028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89DA62C-FC87-208F-E1A8-31B5016B1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Some functions of histamines in the body include: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Tells your stomach cells to make gastric acid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Helps your brain to stay awake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Increases blood flow and causes inflammation in nearby tissue 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Widening of blood vessels (vascular </a:t>
            </a: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permability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Causing leaking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Causing tissues to swell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09AE124-8A59-43B2-D7A3-89ED9D21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678653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114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F5C3B-BD5F-51C4-7A3C-48E72D7B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B5F09-A1B4-DC20-294D-9921F841A11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227A20-F342-F70E-A693-3EFC38FA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Some functions of histamines in the body include: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Helps protect us from foreign invaders (antigens) by expelling the antigen from the body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Runny nose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Causes sneezing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Watery eyes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Itchy skin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EB336-6DE4-EAF1-802F-BF35B61E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33928"/>
            <a:ext cx="4160815" cy="276687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D1B8169-83C2-1A94-9C04-E2EAA279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66261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2624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2E9A7-1F83-D4A8-8768-41B9E243C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87D9CD-AB24-8D9C-AC2D-D4E5DEB90951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FAC492-6EF1-9117-F4EA-DC856F26A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Histamine effects also include: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Anaphylaxis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Rash/urticaria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Increase heart rate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7F982-3074-F004-0BB9-D6A02B107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186" y="3041008"/>
            <a:ext cx="2279814" cy="305419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5AC298-BA06-CE89-3900-9C62009F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9"/>
          <a:stretch>
            <a:fillRect/>
          </a:stretch>
        </p:blipFill>
        <p:spPr>
          <a:xfrm>
            <a:off x="4507832" y="4259212"/>
            <a:ext cx="3651754" cy="183598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8269856-DBA8-CDEB-A62C-F6E00557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614484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757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523B1-F8E2-65DE-56F9-7EF911682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85F6CD-DBB8-6090-EF68-BDC1CB060B32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A123086-9CCD-3A17-7459-C26643557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Substances that may trigger overreaction include: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Food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Dust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Pollen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Venom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Antigens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083AD-7157-2FC5-828A-6C9CD40B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6"/>
          <a:stretch>
            <a:fillRect/>
          </a:stretch>
        </p:blipFill>
        <p:spPr>
          <a:xfrm>
            <a:off x="7080810" y="2709809"/>
            <a:ext cx="2251012" cy="1780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19D06-13A7-15B1-9A6C-5A676B88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41" y="4426935"/>
            <a:ext cx="2223203" cy="1780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BDB99-1587-73B4-C853-C750CFD4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41" y="2709809"/>
            <a:ext cx="2714969" cy="1780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1E4E8-9A26-E420-3148-C62B3E90F6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62"/>
          <a:stretch>
            <a:fillRect/>
          </a:stretch>
        </p:blipFill>
        <p:spPr>
          <a:xfrm>
            <a:off x="6589045" y="4499292"/>
            <a:ext cx="2742777" cy="1707691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0B4B4AA2-1D8C-C414-832C-7271FD78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726779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541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3F4A-654E-8C44-98FB-5C6591F8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E67EA-0801-D77B-BE61-A3CE3D28AA68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67D9D7-C405-732F-C9EA-5FB8619C7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Histamine pathways can trigger inflammation responses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Acute Respiratory Distress Syndrome (ARDS)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Deep vein thrombosis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Damage to organs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Four Classes of Histamines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H1, H2, H3, H4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H1 and H2 have gained the most clinical attention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1276D0-955F-273A-010B-736B59AC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1823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9830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3DBC-82EA-2AD0-0F65-A5ECB9D0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FD2FE-B513-43B4-0A19-A31975AABBE4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DCF79EE-238B-BDE2-221F-25E4791C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H1 Receptors Mediate: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Allergic reactions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Inflammation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Respiratory tracts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Vascular permeability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95BC7-19A0-A1B8-BB2C-8FE54A759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201" y="1993668"/>
            <a:ext cx="5638545" cy="3675612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C887012A-BF3F-8449-22F8-94AD4EC3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66261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583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4A14C-5FCB-B567-0A75-782B0277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EB4B8F-2F61-C588-68D9-901B30B1145C}"/>
              </a:ext>
            </a:extLst>
          </p:cNvPr>
          <p:cNvSpPr txBox="1"/>
          <p:nvPr/>
        </p:nvSpPr>
        <p:spPr>
          <a:xfrm>
            <a:off x="0" y="231032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inflammation triggered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immune response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produce what is called a cytokine storm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can progress into 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Acute Respiratory Distress Syndrome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4CA33A-D116-7D27-D85D-2B4A29A36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C956A-039C-C6D6-954F-D101A9B8D8FA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008927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84CE1-7801-83E9-D8E5-0B838702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2D097-4811-F663-E336-AD587D8F2594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159D06-7BE0-916A-2F3C-0F151590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51054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H2 Receptors Mediate: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Gastric acid secretion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Mast cells that produce histamines and cytokines 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Clinical strategy is to use both in combination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4DA83-FD15-CB4C-E715-B82125B1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938250"/>
            <a:ext cx="5323537" cy="36855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02129B6-F4A2-58F1-9C9E-6F900BFD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614484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5361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5360-830B-6F76-D05E-F637E8803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D84BBA-186D-FFBB-9B5A-CDA413F1EB8D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91C4F6D-B0AC-BB06-F8D6-D3A2790F9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10134601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H1 Inhibitor Antihistamines	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Start treatment with antihistamines every 12 hours at the first symptoms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Those recommended include: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Dexchlorpheniramine (</a:t>
            </a: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Polaramine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 2 mg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Cetirizine (Zyrtec) 10 mg 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Loratadine (Claritin) 10 mg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C3E8291-F1F0-643A-1D9E-7D9E9CB1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66261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610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D5BE-5664-DF5C-B86D-21F9200A4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C45760-BAD3-258F-F68F-E1E5FFABA9A5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9FE9F81-431F-9846-4A89-6A29909E4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H2 Inhibitor Antihistamines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Famotidine (Pepcid AC) 80 mg three times per day for a maximum of 14 day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Side effects can include: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Headache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Constipation/diarrhea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Pregnant women should consult their doctor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Children younger than 12 should not take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Older adults may be more sensitive to side effects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2CBD508-C028-9447-65E2-CFFAE984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59844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Antihistamines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8419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D69D4-C274-9739-7553-B99573C6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91BE0-DFB9-6650-FCF1-D4BE8B01DF7F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A81CF73-B212-EDBE-9735-E145D951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73914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Zinc</a:t>
            </a: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is an essential mineral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Necessary for development and function of T cells in immune system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Responsible for fighting infections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Regulates cytokine expression suppressing inflammation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E5BEA41-2AD8-E2BC-0F42-9A941E06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Zinc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3852C-B1CF-37F4-BA18-E05D9202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681" y="2438532"/>
            <a:ext cx="2467319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10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783DC-D369-630D-131F-E467B4D4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61D604-BB21-EB9B-DBEA-B1F730EA1BB8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2DE558C-0FA0-3C69-5494-FE02E0A8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938250"/>
            <a:ext cx="7391401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Zinc is an essential mineral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Proven to have antiviral effects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Reduces replication of the influenza virus and COVID-19 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Inactivation of RNA replication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Helps inhibit the viral load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ED71E-8DF2-10AF-131C-F03BDB9E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06" y="1938250"/>
            <a:ext cx="2407411" cy="383540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5A65BAB8-6261-5909-A7C9-9404D7ED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57200"/>
            <a:ext cx="11742821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8511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1D406DF-F8B0-8B63-9765-51AD6C0C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A525C4-F8D1-526F-34C1-0F7ABF086893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pic>
        <p:nvPicPr>
          <p:cNvPr id="4" name="Picture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FCAF6A1B-FF67-74CB-0D0A-162B1671A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60" y="1217291"/>
            <a:ext cx="5059279" cy="5131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91F24-611D-8574-A41B-A3FEC705A7C1}"/>
              </a:ext>
            </a:extLst>
          </p:cNvPr>
          <p:cNvSpPr txBox="1"/>
          <p:nvPr/>
        </p:nvSpPr>
        <p:spPr>
          <a:xfrm>
            <a:off x="2249160" y="369332"/>
            <a:ext cx="8164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Recommended Zinc Intake</a:t>
            </a:r>
          </a:p>
        </p:txBody>
      </p:sp>
    </p:spTree>
    <p:extLst>
      <p:ext uri="{BB962C8B-B14F-4D97-AF65-F5344CB8AC3E}">
        <p14:creationId xmlns:p14="http://schemas.microsoft.com/office/powerpoint/2010/main" val="4142993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2914-8EF7-291A-F5B0-31731C4FF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C2C84-3146-C8A9-D8B9-DA55B36C2A99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0C4C42-958E-1E4B-4E3B-610B5E872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Zinc dosage while experiencing symptoms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Consider increased daily amount as high as 50 mg 2 times a day for a short duration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90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Higher intakes can cause: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Nausea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Vomiting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loss of appetite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71E3D89-13E0-2796-CB88-390559D74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136" y="4210871"/>
            <a:ext cx="4588042" cy="2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 cramps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Diarrhea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Headaches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3640683-C09C-899B-9690-8B7ED26E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11646568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9278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A9B98-FA34-6943-2478-4771176AB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68B73D3F-189E-3177-8AE6-6BCC11611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8305800" cy="1143000"/>
          </a:xfrm>
        </p:spPr>
        <p:txBody>
          <a:bodyPr/>
          <a:lstStyle/>
          <a:p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0C6BC-66CA-2F86-E308-2445FB838BB7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20C3F7-2303-9439-9E0E-53252B681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 (ascorbic acid)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Essential organic water-soluble compound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Many roles in immune system</a:t>
            </a:r>
          </a:p>
          <a:p>
            <a:pPr marL="1714500" lvl="3" indent="-342900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Repairing tissues</a:t>
            </a:r>
          </a:p>
          <a:p>
            <a:pPr marL="2171700" lvl="4" indent="-342900">
              <a:spcBef>
                <a:spcPct val="20000"/>
              </a:spcBef>
              <a:spcAft>
                <a:spcPts val="600"/>
              </a:spcAft>
              <a:buClr>
                <a:srgbClr val="E682D3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Skin</a:t>
            </a:r>
          </a:p>
          <a:p>
            <a:pPr marL="2171700" lvl="4" indent="-342900">
              <a:spcBef>
                <a:spcPct val="20000"/>
              </a:spcBef>
              <a:spcAft>
                <a:spcPts val="600"/>
              </a:spcAft>
              <a:buClr>
                <a:srgbClr val="E682D3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Blood vessels</a:t>
            </a:r>
          </a:p>
          <a:p>
            <a:pPr marL="2171700" lvl="4" indent="-342900">
              <a:spcBef>
                <a:spcPct val="20000"/>
              </a:spcBef>
              <a:spcAft>
                <a:spcPts val="600"/>
              </a:spcAft>
              <a:buClr>
                <a:srgbClr val="E682D3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Muscles</a:t>
            </a:r>
          </a:p>
          <a:p>
            <a:pPr marL="2171700" lvl="4" indent="-342900">
              <a:spcBef>
                <a:spcPct val="20000"/>
              </a:spcBef>
              <a:spcAft>
                <a:spcPts val="600"/>
              </a:spcAft>
              <a:buClr>
                <a:srgbClr val="E682D3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Bones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DA287E8-EC8E-9FBE-9DF0-22C34BAFB1D8}"/>
              </a:ext>
            </a:extLst>
          </p:cNvPr>
          <p:cNvSpPr txBox="1">
            <a:spLocks/>
          </p:cNvSpPr>
          <p:nvPr/>
        </p:nvSpPr>
        <p:spPr bwMode="auto">
          <a:xfrm>
            <a:off x="304799" y="457200"/>
            <a:ext cx="11758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003882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6C73-0B41-1DBC-9925-9439447C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95171E71-5F0F-8280-B2B9-E684BE22A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8305800" cy="1143000"/>
          </a:xfrm>
        </p:spPr>
        <p:txBody>
          <a:bodyPr/>
          <a:lstStyle/>
          <a:p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E9005-F759-29AD-0755-2CDC5A295379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98D439-EC50-689F-1187-4C5D6BEB4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7202905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 (ascorbic acid)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Synthesis of collagen providing structure and repair and integrity to: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Skin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Bones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Blood vessels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Muscles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Connective Tissue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30018-C7AF-EE56-7D46-2E165783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131" y="1908639"/>
            <a:ext cx="3785937" cy="458002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6BFD4CB-8718-3EC1-F161-64EE1A7CD848}"/>
              </a:ext>
            </a:extLst>
          </p:cNvPr>
          <p:cNvSpPr txBox="1">
            <a:spLocks/>
          </p:cNvSpPr>
          <p:nvPr/>
        </p:nvSpPr>
        <p:spPr bwMode="auto">
          <a:xfrm>
            <a:off x="304799" y="457200"/>
            <a:ext cx="11758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4047082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755C-5A29-5559-AF7E-8AB467D9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1D2698D2-4ED4-BF7C-C87A-AC10F63E9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8305800" cy="1143000"/>
          </a:xfrm>
        </p:spPr>
        <p:txBody>
          <a:bodyPr/>
          <a:lstStyle/>
          <a:p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B7EF1-71B2-22D7-F8BC-90EB4BBA6BED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CB861D4-EE2A-75D3-6E97-4FC355A98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6256422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Powerful antioxidant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Protects cells and DNA from free radical damage caused by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Stress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Damage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Chronic Disease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AB7D8-FF32-AC75-FE23-3CD4F590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943" y="2307582"/>
            <a:ext cx="2145772" cy="376541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1C20CBA9-4077-B3D7-07E6-2A64BAF11C1B}"/>
              </a:ext>
            </a:extLst>
          </p:cNvPr>
          <p:cNvSpPr txBox="1">
            <a:spLocks/>
          </p:cNvSpPr>
          <p:nvPr/>
        </p:nvSpPr>
        <p:spPr bwMode="auto">
          <a:xfrm>
            <a:off x="304799" y="457200"/>
            <a:ext cx="11758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05900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83DA-3274-11EE-7AF8-F2643880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0B19C3BA-B73E-8413-ACA2-E5A0F47C6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363199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42% of patients hospitalized with COVID-19 pneumonia developed Acute Respiratory Distress Syndrome (ARDS)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 involves severe inflammation, fluid buildup in the air sacs (alveoli) and low blood oxygen levels, requiring intensive care management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2EF408-7CF3-A4DB-E66C-3B95E62A8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630527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DDBE57-6925-3169-5696-EF3AE23A2751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2026300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874C-9AAB-6E6B-8717-EFE6D07BD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6425B-9328-5FC5-0DC2-39663C6F00C1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5AC4815-C3E8-1072-8C62-443D99CAB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601579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Antiviral Properties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Stimulates interferon 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Blocks replication of viruses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Enhances antiviral activity in epithelial cells of the lungs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4EEA3A-F023-63A1-B8E3-AA2AC7C0A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59" y="2124877"/>
            <a:ext cx="4517377" cy="357007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40C8DBA3-D09E-1176-4BF5-2EF143D2DA8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710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460609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EF6D4-DCFD-1B38-1FA2-42AE42E6F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ED21F-4B70-32E9-FCAF-45A3D56FC68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267C429-DEC6-BC68-7B42-C36E785BB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</a:t>
            </a: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nti-inflammatory effects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Prevents hyperactivation of immune cells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Decreases inflammatory markers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Leads to lowering inflammatory cytokine production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Prevents ARDS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7E3CB8D-2CDB-8B02-F734-A9BBFBED17F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66261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341470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AEA6E-6026-A4F7-E189-44A006AB9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E8CB4-2920-7763-9842-88CEA683C517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9E882BC-3111-6ED7-B778-0D5D6843D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Is water soluble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Not stored in the body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Side effects are rare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Amounts greater than 2,000 mg a day not recommended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Can lead to stomach upset, diarrhea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E16AE5C-B502-D9F9-CEA8-524AFBDB019E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663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286600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D732-BC25-8045-18B8-E00A584CF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A9760-96B3-4683-C323-FE597EB65AAB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B32A4FB-0C1B-50FF-464B-8DD5F9659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Found in fruits and vegetables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Citrus and peppers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Is water soluble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Not stored in the body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Deficiencies can lead to scurvy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Side effects are rare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Amounts greater than 2,000 mg a day not recommended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Can lead to stomach upset, diarrhea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C47038A-D788-E8B5-BE2B-66DBA7AEB93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6946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685866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B993F-F6B4-AFA1-B2E6-58925B2A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D78D7-9003-5B42-435E-2F67768E1B9A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32BAC0A-D936-5202-FD31-79981D64D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Found in fruits and vegetables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Citrus and peppers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Is water soluble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Not stored in the body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Deficiencies can lead to scurvy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D18C2-6004-487D-8974-2C0790C5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60" y="2181725"/>
            <a:ext cx="4994880" cy="318893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71C6752-477C-82E7-8E23-EC979EEBDE99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6465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939585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377D3-FF41-506D-0C28-17D9114BE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F1C111-2B23-784C-9EB4-BFD0AE36BC0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750BBE-6194-4603-BB87-DB701456E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 Recommended Daily Amount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Men: 90 mg a day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Women: 75 mg a day 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During pregnancy: 85 – 120 mg a day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Smokers need an extra 35 mg per day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5B72D5-5512-E83B-6C2D-5FCB9AB4169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503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94331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6FFA-1CCB-51CA-BE9C-4A71AC8C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01B84-9E3F-B641-C339-7A9B2067913D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A4C1C5B-F81F-C37C-B81B-C4779C8E5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 Recommended Daily Amount for Children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1-3 years: 15 mg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4-8 years: 25 mg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9-13 years: 45 mg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14-18 years: 75 mg (boys), 65 mg (girls)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F66CF71-364E-37CD-D882-2645E422550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503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7635383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C4B1-4826-9DBC-B20B-16E1E538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B900F7-8442-ADF4-3CEC-78EA6AADFBB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ED2F246-C010-775A-DBB9-6F2A8D33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603832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Increase your daily dosage while experiencing symptoms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High-dose vitamin C supplementation can alleviate inflammatory response and hinder the aggravation of COVID-19 and Influenza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 is recommended to take 1,000 mg of Vitamin C per day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Spread supplementation throughout the day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BFE4EC1-CC5B-4509-A44B-D757120320F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3427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7157999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2DDC5-A116-61E0-95CE-53F70E12E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1A229-5EBD-827D-CF54-EEA177F9F8F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784523-E7DB-E78B-18FF-9143E6613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603832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Increase your daily dosage while experiencing symptoms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Serious side effects from too much vitamin C are rare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However, amounts greater than 2,000 mg a day are not recommended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High doses can lead to: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 upset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Diarrhea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Kidney stones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BF7668D-69BF-D839-7A47-4C167AC65582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6946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 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739493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48278-2842-982D-FF75-BA65492D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DD173B-F3D2-845F-F98D-6DDFD77B929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A656A9-61F7-083D-2E72-DD35B0DA1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8117305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Aspirin (Acetylsalicylic acid)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Classified as a non-steroidal anti-inflammatory drug (NSAID)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Used to reduce pain and inflammation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38C0CE8-F18D-7C08-0893-242EA6D0172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88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6AA61-FB41-D604-7132-A7CD67B4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697" y="1719024"/>
            <a:ext cx="2779020" cy="415695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0819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FA59-FAD1-ACA0-458C-1A963085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AF43EC7E-3E3C-D49F-1E9D-4986F8CDE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363199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42% of patients hospitalized with COVID-19 pneumonia developed Acute Respiratory Distress Syndrome (ARDS)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ARDS involves severe inflammation, fluid buildup in the air sacs (alveoli) and low blood oxygen levels, requiring intensive care management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4E122E-6F3A-EC01-BFBD-F8C7FE62F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887200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0D2E69-1B44-FCC8-4286-5D525E05821B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783573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EFFFF-B025-3DDF-4E40-43A497668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D7106B-2FF5-EF92-8CA8-55DB99155CEF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036701-5258-9951-4E0A-9DCE1D9B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Aspirin uses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Reduce fever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Reduce inflammation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Relieve mild to moderate pain from: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Muscle aches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Toothaches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Common cold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Headaches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4E0EB-8E58-D941-4E14-575133411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174" y="3049734"/>
            <a:ext cx="4203032" cy="335106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7C36F429-990B-C526-81E3-182044B05738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66261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148262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AF04B-BCD1-C020-2E74-F380C83B8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A6982-182A-8A64-C9E9-A29B46C890EC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D535E40-1494-EFC4-4611-5A582D2E5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Blocks and enzyme called cyclooxygenase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Cyclooxygenase produces hormones called </a:t>
            </a: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prostanoids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Prostanoids</a:t>
            </a: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cause platelets to stick together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Role of platelets is to stick together and block cuts and breaks in blood vessels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Blocking these reduces formation of clots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81C1AA8-492E-2795-CED7-2032FB5E9F0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6144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6110005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4D6B5-AF2B-24C1-B17D-0D52B720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C167EC-D1D9-1C26-3820-95EAD9FA8DAF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2DD7163-A23C-0489-9125-5600EFE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57912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Blood Clots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cascade of inflammatory mediators may cause some to develop blood clots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To prevent blood clots, take 325 mg per 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7FBC1-C294-63E1-3F83-BE53A2D01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64" y="2610039"/>
            <a:ext cx="5065610" cy="286878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9290A63-5FC0-5330-3733-9A585FB27E1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984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187585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D206B-25D5-B4E5-4F24-DF5B0B6A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056CD-1A74-E1CA-9DA9-52612BD4E8F7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F299A71-7249-DEFF-C958-912929157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 not take aspirin if you experience the following: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E956ED-16B8-9D7F-F656-A10C35E71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95" y="2516384"/>
            <a:ext cx="38481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Allergy to ibuprofen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Stomach ulcer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Stroke victim (unless doctor recommended)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Indigestion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E4A9CE-E03E-B47E-D5E8-D57DF5B5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792" y="2509750"/>
            <a:ext cx="3848100" cy="41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Asthma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Gout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Heavy periods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Pregnant or trying to get pregnant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Breastfeeding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7B895A5-6AFF-9A27-2624-56373138446D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799" y="457200"/>
            <a:ext cx="1166261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213278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A893C-E742-0653-C85C-9E5F3918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456D0-BDAA-F33F-4633-FD350FE686C2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5360D4-FA5D-FA8C-E1D7-8AA7A8F4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 not take give aspirin to children or teenagers without checking with your child’s doctor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80341-1E57-4C7B-2F17-E34A27F20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9601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It can cause a serious illness called Reye’s syndrome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0E25F-6504-E631-8347-A4639064A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7"/>
          <a:stretch>
            <a:fillRect/>
          </a:stretch>
        </p:blipFill>
        <p:spPr>
          <a:xfrm>
            <a:off x="3788374" y="3565887"/>
            <a:ext cx="4615251" cy="2922781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6190AE8-6052-351A-FF27-2EEC06BB42A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984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Aspirin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17567436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E3F8-A8D0-D1F8-6E19-3E044449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AFCBB-31D0-9C16-005E-60FC0C171217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D60A9C-9D9D-6216-2CA4-A6082B3DD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13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Scientists have a better understanding of the pathophysiology ARDS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Studies performed during the COVID-19 pandemic proved several over the counter (OTC) medicines have been found to have effects in preventing a cytokine storm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83E7FE0-FA42-A283-EB94-0D5AFC7EAC8D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9356789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0DDA7-9F43-2CF7-FBEE-CCCAD166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9F0CB-D4B4-C8B1-0B55-E129A47A68E6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D4C4C07-C3D5-7DB8-1758-7B401B91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3825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following OTC medicines are recommended in preventing a cytokine storm: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D3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Antihistamines</a:t>
            </a:r>
          </a:p>
          <a:p>
            <a:pPr marL="1257300" lvl="2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Claritin </a:t>
            </a:r>
          </a:p>
          <a:p>
            <a:pPr marL="1257300" lvl="2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Pepcid AC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Zinc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Vitamin C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Aspirin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EC2122E-96DC-0AF5-6021-469E51E971D9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04800" y="457200"/>
            <a:ext cx="115663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defTabSz="914400"/>
            <a:r>
              <a:rPr lang="en-US" sz="3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980415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aphanatutorial.com/wp-content/uploads/2013/12/SAP-HANA-Ques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87234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3EF3D-DB89-6BE1-FD78-3418203F2C08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879585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C6A64E9-2022-A126-6716-1C132746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  <a:extLst>
              <a:ext uri="{FF2B5EF4-FFF2-40B4-BE49-F238E27FC236}">
                <a16:creationId xmlns:a16="http://schemas.microsoft.com/office/drawing/2014/main" id="{4873C19C-8DBE-74A3-D6FE-1E54893D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5DEB9F-AECA-07A1-90D6-3E75DF55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60" y="1305239"/>
            <a:ext cx="11391254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you have run with footmen, and they have tired you out,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how can you compete with horses?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fall down in a land of peace,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you do in the thicket by the Jordan?”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12:5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9F49D-B899-DC33-0FED-88305667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4C0ED-46C2-36AD-4D16-6D227DA1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0654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5" name="Rectangle 5">
            <a:hlinkClick r:id="rId2"/>
          </p:cNvPr>
          <p:cNvSpPr>
            <a:spLocks noChangeArrowheads="1"/>
          </p:cNvSpPr>
          <p:nvPr/>
        </p:nvSpPr>
        <p:spPr bwMode="auto">
          <a:xfrm>
            <a:off x="5014913" y="2166938"/>
            <a:ext cx="9144000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DB2893-082E-4B29-9063-065711EC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711" y="1305239"/>
            <a:ext cx="9067800" cy="15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presentations like this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for more information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visit </a:t>
            </a:r>
          </a:p>
          <a:p>
            <a:pPr algn="ctr"/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outrunningthehorses.com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8F078-51CA-43AE-B44A-0E94240E0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431244"/>
            <a:ext cx="2542252" cy="426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E375A-669E-4902-887A-279F7BD3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97" y="3193110"/>
            <a:ext cx="4380807" cy="2899751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1365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6D8A1-0641-8FBD-0706-1B37C829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5DA82680-781C-14BE-3E28-7ACD20E71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363199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the better understanding of the pathophysiology of COVID-19, the search for new interventions remains ongoing.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 have taken to study medicines and molecules with anti-inflammatory and strong antioxidant potentials</a:t>
            </a:r>
            <a:r>
              <a:rPr lang="en-US" dirty="0">
                <a:effectLst/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37E98EB-2582-D4D3-C69F-70572A602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646568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C5758-C789-EC64-ACD8-6245886B0998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183046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6E782-30DC-0FAC-1952-84DA6108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>
            <a:extLst>
              <a:ext uri="{FF2B5EF4-FFF2-40B4-BE49-F238E27FC236}">
                <a16:creationId xmlns:a16="http://schemas.microsoft.com/office/drawing/2014/main" id="{BD5EE4AA-AE73-89AE-7B04-FF338B201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828800"/>
            <a:ext cx="10363199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COVID-19, studies have been documented on the role of pro-inflammatory cytokines, and related complications.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presentation is a summary of some of the over the counter (OTC) medicines that have been put into practice during the COVID-19 Pandemic, in the effort of preventing a cytokine storm that may lead to ARDS.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A730D5-10C7-F9B3-3067-C7A00F9DF87E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B744A25-96AE-7BA7-86DB-DC11D6027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662612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</a:p>
        </p:txBody>
      </p:sp>
    </p:spTree>
    <p:extLst>
      <p:ext uri="{BB962C8B-B14F-4D97-AF65-F5344CB8AC3E}">
        <p14:creationId xmlns:p14="http://schemas.microsoft.com/office/powerpoint/2010/main" val="161121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10716126" cy="481263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 hormone like substances that act as messenger molecules and regulators in the immune system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primarily in response to pathogens (any agent that can cause disease)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excessive number amount can cause too much fluid build- up, this is called a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5BB7A3-EF00-9A00-85E9-EF0ACBFAF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799" y="457200"/>
            <a:ext cx="11726779" cy="1143000"/>
          </a:xfrm>
        </p:spPr>
        <p:txBody>
          <a:bodyPr/>
          <a:lstStyle/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Prevent Acute Respiratory Distress Syndrome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Cytokine Storm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C76C7-72E1-56B4-E9BB-804B36EE7550}"/>
              </a:ext>
            </a:extLst>
          </p:cNvPr>
          <p:cNvSpPr txBox="1"/>
          <p:nvPr/>
        </p:nvSpPr>
        <p:spPr>
          <a:xfrm>
            <a:off x="7696200" y="648866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6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outrunningthehorses.com</a:t>
            </a:r>
          </a:p>
        </p:txBody>
      </p:sp>
    </p:spTree>
    <p:extLst>
      <p:ext uri="{BB962C8B-B14F-4D97-AF65-F5344CB8AC3E}">
        <p14:creationId xmlns:p14="http://schemas.microsoft.com/office/powerpoint/2010/main" val="3832687570"/>
      </p:ext>
    </p:extLst>
  </p:cSld>
  <p:clrMapOvr>
    <a:masterClrMapping/>
  </p:clrMapOvr>
</p:sld>
</file>

<file path=ppt/theme/theme1.xml><?xml version="1.0" encoding="utf-8"?>
<a:theme xmlns:a="http://schemas.openxmlformats.org/drawingml/2006/main" name="Whirlpool">
  <a:themeElements>
    <a:clrScheme name="">
      <a:dk1>
        <a:srgbClr val="FFFFFF"/>
      </a:dk1>
      <a:lt1>
        <a:srgbClr val="FFFFFF"/>
      </a:lt1>
      <a:dk2>
        <a:srgbClr val="CCFFFF"/>
      </a:dk2>
      <a:lt2>
        <a:srgbClr val="000066"/>
      </a:lt2>
      <a:accent1>
        <a:srgbClr val="CC99FF"/>
      </a:accent1>
      <a:accent2>
        <a:srgbClr val="9999FF"/>
      </a:accent2>
      <a:accent3>
        <a:srgbClr val="FFFFFF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2846</Words>
  <Application>Microsoft Office PowerPoint</Application>
  <PresentationFormat>Widescreen</PresentationFormat>
  <Paragraphs>470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Aptos</vt:lpstr>
      <vt:lpstr>Arial</vt:lpstr>
      <vt:lpstr>Calibri</vt:lpstr>
      <vt:lpstr>Monotype Corsiva</vt:lpstr>
      <vt:lpstr>Tahoma</vt:lpstr>
      <vt:lpstr>Times New Roman</vt:lpstr>
      <vt:lpstr>Wingdings</vt:lpstr>
      <vt:lpstr>Whirlpool</vt:lpstr>
      <vt:lpstr>PowerPoint Presentation</vt:lpstr>
      <vt:lpstr>How to Prevent Acute Respiratory Distress</vt:lpstr>
      <vt:lpstr>How to Prevent Acute Respiratory Distress</vt:lpstr>
      <vt:lpstr>How to Prevent Acute Respiratory Distress Syndrome</vt:lpstr>
      <vt:lpstr>How to Prevent Acute Respiratory Distress Syndrome</vt:lpstr>
      <vt:lpstr>How to Prevent Acute Respiratory Distress Syndrome</vt:lpstr>
      <vt:lpstr>How to Prevent Acute Respiratory Distress Syndrome</vt:lpstr>
      <vt:lpstr>How to Prevent Acute Respiratory Distress Syndrome</vt:lpstr>
      <vt:lpstr>How to Prevent Acute Respiratory Distress Syndrome Cytokine Storm</vt:lpstr>
      <vt:lpstr>How to Prevent Acute Respiratory Distress Syndrome Cytokine Storm</vt:lpstr>
      <vt:lpstr>How to Prevent Acute Respiratory Distress Syndrome Cytokine Storm</vt:lpstr>
      <vt:lpstr>How to Prevent Acute Respiratory Distress Syndrome Cytokine Storm</vt:lpstr>
      <vt:lpstr>How to Prevent Acute Respiratory Distress Syndrome ARDS</vt:lpstr>
      <vt:lpstr>How to Prevent Acute Respiratory Distress Syndrome ARDS</vt:lpstr>
      <vt:lpstr>How to Prevent Acute Respiratory Distress Syndrome ARDS</vt:lpstr>
      <vt:lpstr>How to Prevent Acute Respiratory Distress Syndrome ARDS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Vitamin D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Antihistamines</vt:lpstr>
      <vt:lpstr>How to Prevent Acute Respiratory Distress Syndrome Zinc</vt:lpstr>
      <vt:lpstr>How to Prevent Acute Respiratory Distress Syndrome Zinc</vt:lpstr>
      <vt:lpstr>PowerPoint Presentation</vt:lpstr>
      <vt:lpstr>How to Prevent Acute Respiratory Distress Syndrome Zinc</vt:lpstr>
      <vt:lpstr> </vt:lpstr>
      <vt:lpstr> </vt:lpstr>
      <vt:lpstr> 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Vitamin C</vt:lpstr>
      <vt:lpstr>How to Prevent Acute Respiratory Distress Syndrome Aspirin</vt:lpstr>
      <vt:lpstr>How to Prevent Acute Respiratory Distress Syndrome Aspirin</vt:lpstr>
      <vt:lpstr>How to Prevent Acute Respiratory Distress Syndrome Aspirin</vt:lpstr>
      <vt:lpstr>How to Prevent Acute Respiratory Distress Syndrome Aspirin</vt:lpstr>
      <vt:lpstr>How to Prevent Acute Respiratory Distress Syndrome Aspirin</vt:lpstr>
      <vt:lpstr>How to Prevent Acute Respiratory Distress Syndrome Aspirin</vt:lpstr>
      <vt:lpstr>How to Prevent Acute Respiratory Distress Syndrome Conclusion</vt:lpstr>
      <vt:lpstr>How to Prevent Acute Respiratory Distress Syndrome Conclusion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mw gade</dc:creator>
  <cp:lastModifiedBy>mw gade</cp:lastModifiedBy>
  <cp:revision>32</cp:revision>
  <dcterms:created xsi:type="dcterms:W3CDTF">2025-07-16T21:51:30Z</dcterms:created>
  <dcterms:modified xsi:type="dcterms:W3CDTF">2026-02-24T22:38:46Z</dcterms:modified>
</cp:coreProperties>
</file>