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2" r:id="rId1"/>
  </p:sldMasterIdLst>
  <p:sldIdLst>
    <p:sldId id="256" r:id="rId2"/>
    <p:sldId id="902" r:id="rId3"/>
    <p:sldId id="928" r:id="rId4"/>
    <p:sldId id="850" r:id="rId5"/>
    <p:sldId id="901" r:id="rId6"/>
    <p:sldId id="903" r:id="rId7"/>
    <p:sldId id="898" r:id="rId8"/>
    <p:sldId id="906" r:id="rId9"/>
    <p:sldId id="942" r:id="rId10"/>
    <p:sldId id="943" r:id="rId11"/>
    <p:sldId id="931" r:id="rId12"/>
    <p:sldId id="930" r:id="rId13"/>
    <p:sldId id="911" r:id="rId14"/>
    <p:sldId id="941" r:id="rId15"/>
    <p:sldId id="915" r:id="rId16"/>
    <p:sldId id="926" r:id="rId17"/>
    <p:sldId id="927" r:id="rId18"/>
    <p:sldId id="937" r:id="rId19"/>
    <p:sldId id="972" r:id="rId20"/>
    <p:sldId id="946" r:id="rId21"/>
    <p:sldId id="947" r:id="rId22"/>
    <p:sldId id="949" r:id="rId23"/>
    <p:sldId id="950" r:id="rId24"/>
    <p:sldId id="951" r:id="rId25"/>
    <p:sldId id="953" r:id="rId26"/>
    <p:sldId id="954" r:id="rId27"/>
    <p:sldId id="896" r:id="rId28"/>
    <p:sldId id="955" r:id="rId29"/>
    <p:sldId id="944" r:id="rId30"/>
    <p:sldId id="934" r:id="rId31"/>
    <p:sldId id="935" r:id="rId32"/>
    <p:sldId id="936" r:id="rId33"/>
    <p:sldId id="933" r:id="rId34"/>
    <p:sldId id="938" r:id="rId35"/>
    <p:sldId id="956" r:id="rId36"/>
    <p:sldId id="914" r:id="rId37"/>
    <p:sldId id="963" r:id="rId38"/>
    <p:sldId id="957" r:id="rId39"/>
    <p:sldId id="958" r:id="rId40"/>
    <p:sldId id="905" r:id="rId41"/>
    <p:sldId id="959" r:id="rId42"/>
    <p:sldId id="904" r:id="rId43"/>
    <p:sldId id="973" r:id="rId44"/>
    <p:sldId id="965" r:id="rId45"/>
    <p:sldId id="974" r:id="rId46"/>
    <p:sldId id="975" r:id="rId47"/>
    <p:sldId id="976" r:id="rId48"/>
    <p:sldId id="977" r:id="rId49"/>
    <p:sldId id="978" r:id="rId50"/>
    <p:sldId id="979" r:id="rId51"/>
    <p:sldId id="981" r:id="rId52"/>
    <p:sldId id="966" r:id="rId53"/>
    <p:sldId id="968" r:id="rId54"/>
    <p:sldId id="960" r:id="rId55"/>
    <p:sldId id="982" r:id="rId56"/>
    <p:sldId id="971" r:id="rId57"/>
    <p:sldId id="895" r:id="rId58"/>
    <p:sldId id="842"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31B96B-AED3-4779-87F2-106C2C88D186}">
          <p14:sldIdLst>
            <p14:sldId id="256"/>
            <p14:sldId id="902"/>
            <p14:sldId id="928"/>
            <p14:sldId id="850"/>
            <p14:sldId id="901"/>
            <p14:sldId id="903"/>
            <p14:sldId id="898"/>
            <p14:sldId id="906"/>
            <p14:sldId id="942"/>
            <p14:sldId id="943"/>
            <p14:sldId id="931"/>
            <p14:sldId id="930"/>
            <p14:sldId id="911"/>
            <p14:sldId id="941"/>
            <p14:sldId id="915"/>
            <p14:sldId id="926"/>
            <p14:sldId id="927"/>
            <p14:sldId id="937"/>
            <p14:sldId id="972"/>
            <p14:sldId id="946"/>
            <p14:sldId id="947"/>
            <p14:sldId id="949"/>
            <p14:sldId id="950"/>
            <p14:sldId id="951"/>
            <p14:sldId id="953"/>
            <p14:sldId id="954"/>
            <p14:sldId id="896"/>
            <p14:sldId id="955"/>
            <p14:sldId id="944"/>
            <p14:sldId id="934"/>
            <p14:sldId id="935"/>
            <p14:sldId id="936"/>
            <p14:sldId id="933"/>
            <p14:sldId id="938"/>
            <p14:sldId id="956"/>
            <p14:sldId id="914"/>
            <p14:sldId id="963"/>
            <p14:sldId id="957"/>
            <p14:sldId id="958"/>
            <p14:sldId id="905"/>
            <p14:sldId id="959"/>
            <p14:sldId id="904"/>
            <p14:sldId id="973"/>
            <p14:sldId id="965"/>
            <p14:sldId id="974"/>
            <p14:sldId id="975"/>
            <p14:sldId id="976"/>
            <p14:sldId id="977"/>
            <p14:sldId id="978"/>
            <p14:sldId id="979"/>
            <p14:sldId id="981"/>
            <p14:sldId id="966"/>
            <p14:sldId id="968"/>
            <p14:sldId id="960"/>
            <p14:sldId id="982"/>
            <p14:sldId id="971"/>
            <p14:sldId id="895"/>
            <p14:sldId id="842"/>
          </p14:sldIdLst>
        </p14:section>
        <p14:section name="Untitled Section" id="{A149817D-FF64-4E86-8A54-E4CDDB8333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660"/>
  </p:normalViewPr>
  <p:slideViewPr>
    <p:cSldViewPr snapToGrid="0">
      <p:cViewPr varScale="1">
        <p:scale>
          <a:sx n="62" d="100"/>
          <a:sy n="62" d="100"/>
        </p:scale>
        <p:origin x="78"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0" y="0"/>
            <a:ext cx="1100667" cy="6858000"/>
          </a:xfrm>
          <a:prstGeom prst="rect">
            <a:avLst/>
          </a:prstGeom>
          <a:solidFill>
            <a:schemeClr val="tx2">
              <a:alpha val="50000"/>
            </a:schemeClr>
          </a:solidFill>
          <a:ln w="9525">
            <a:noFill/>
            <a:miter lim="800000"/>
            <a:headEnd/>
            <a:tailEnd/>
          </a:ln>
        </p:spPr>
        <p:txBody>
          <a:bodyPr wrap="none" anchor="ctr"/>
          <a:lstStyle/>
          <a:p>
            <a:endParaRPr kumimoji="1" lang="en-US" sz="1800"/>
          </a:p>
        </p:txBody>
      </p:sp>
      <p:sp>
        <p:nvSpPr>
          <p:cNvPr id="3075" name="Rectangle 3"/>
          <p:cNvSpPr>
            <a:spLocks noGrp="1" noChangeArrowheads="1"/>
          </p:cNvSpPr>
          <p:nvPr>
            <p:ph type="ctrTitle"/>
          </p:nvPr>
        </p:nvSpPr>
        <p:spPr>
          <a:xfrm>
            <a:off x="1320800" y="1152942"/>
            <a:ext cx="9956800" cy="2123658"/>
          </a:xfrm>
        </p:spPr>
        <p:txBody>
          <a:bodyPr>
            <a:spAutoFit/>
          </a:bodyPr>
          <a:lstStyle>
            <a:lvl1pPr>
              <a:defRPr sz="6600">
                <a:solidFill>
                  <a:srgbClr val="CCFFFF"/>
                </a:solidFill>
              </a:defRPr>
            </a:lvl1pPr>
          </a:lstStyle>
          <a:p>
            <a:r>
              <a:rPr lang="en-US"/>
              <a:t>Click to edit Master title style</a:t>
            </a:r>
          </a:p>
        </p:txBody>
      </p:sp>
      <p:sp>
        <p:nvSpPr>
          <p:cNvPr id="3076" name="Rectangle 4"/>
          <p:cNvSpPr>
            <a:spLocks noGrp="1" noChangeArrowheads="1"/>
          </p:cNvSpPr>
          <p:nvPr>
            <p:ph type="subTitle" idx="1"/>
          </p:nvPr>
        </p:nvSpPr>
        <p:spPr>
          <a:xfrm>
            <a:off x="1930400" y="3886200"/>
            <a:ext cx="8534400" cy="1752600"/>
          </a:xfrm>
        </p:spPr>
        <p:txBody>
          <a:bodyPr/>
          <a:lstStyle>
            <a:lvl1pPr marL="0" indent="0" algn="ctr">
              <a:buFont typeface="Wingdings" pitchFamily="2" charset="2"/>
              <a:buNone/>
              <a:defRPr sz="4000">
                <a:solidFill>
                  <a:srgbClr val="CCECFF"/>
                </a:solidFill>
              </a:defRPr>
            </a:lvl1pPr>
          </a:lstStyle>
          <a:p>
            <a:r>
              <a:rPr lang="en-US"/>
              <a:t>Click to edit Master subtitle style</a:t>
            </a:r>
          </a:p>
        </p:txBody>
      </p:sp>
      <p:sp>
        <p:nvSpPr>
          <p:cNvPr id="3077" name="Rectangle 5"/>
          <p:cNvSpPr>
            <a:spLocks noGrp="1" noChangeArrowheads="1"/>
          </p:cNvSpPr>
          <p:nvPr>
            <p:ph type="dt" sz="half" idx="2"/>
          </p:nvPr>
        </p:nvSpPr>
        <p:spPr>
          <a:xfrm>
            <a:off x="1117600" y="6248400"/>
            <a:ext cx="2336800" cy="457200"/>
          </a:xfrm>
        </p:spPr>
        <p:txBody>
          <a:bodyPr/>
          <a:lstStyle>
            <a:lvl1pPr>
              <a:defRPr>
                <a:solidFill>
                  <a:srgbClr val="CCECFF"/>
                </a:solidFill>
              </a:defRPr>
            </a:lvl1pPr>
          </a:lstStyle>
          <a:p>
            <a:endParaRPr lang="en-US"/>
          </a:p>
        </p:txBody>
      </p:sp>
      <p:sp>
        <p:nvSpPr>
          <p:cNvPr id="3078" name="Rectangle 6"/>
          <p:cNvSpPr>
            <a:spLocks noGrp="1" noChangeArrowheads="1"/>
          </p:cNvSpPr>
          <p:nvPr>
            <p:ph type="ftr" sz="quarter" idx="3"/>
          </p:nvPr>
        </p:nvSpPr>
        <p:spPr>
          <a:xfrm>
            <a:off x="4368800" y="6248400"/>
            <a:ext cx="3860800" cy="457200"/>
          </a:xfrm>
        </p:spPr>
        <p:txBody>
          <a:bodyPr/>
          <a:lstStyle>
            <a:lvl1pPr>
              <a:defRPr>
                <a:solidFill>
                  <a:srgbClr val="CCECFF"/>
                </a:solidFill>
              </a:defRPr>
            </a:lvl1pPr>
          </a:lstStyle>
          <a:p>
            <a:endParaRPr lang="en-US"/>
          </a:p>
        </p:txBody>
      </p:sp>
      <p:sp>
        <p:nvSpPr>
          <p:cNvPr id="3079" name="Rectangle 7"/>
          <p:cNvSpPr>
            <a:spLocks noGrp="1" noChangeArrowheads="1"/>
          </p:cNvSpPr>
          <p:nvPr>
            <p:ph type="sldNum" sz="quarter" idx="4"/>
          </p:nvPr>
        </p:nvSpPr>
        <p:spPr>
          <a:xfrm>
            <a:off x="9245600" y="6248400"/>
            <a:ext cx="2540000" cy="457200"/>
          </a:xfrm>
        </p:spPr>
        <p:txBody>
          <a:bodyPr/>
          <a:lstStyle>
            <a:lvl1pPr>
              <a:defRPr>
                <a:solidFill>
                  <a:srgbClr val="CCECFF"/>
                </a:solidFill>
              </a:defRPr>
            </a:lvl1pPr>
          </a:lstStyle>
          <a:p>
            <a:fld id="{1A76D3A1-0BF0-403A-B275-F93F38D20466}" type="slidenum">
              <a:rPr lang="en-US"/>
              <a:pPr/>
              <a:t>‹#›</a:t>
            </a:fld>
            <a:endParaRPr lang="en-US"/>
          </a:p>
        </p:txBody>
      </p:sp>
      <p:sp>
        <p:nvSpPr>
          <p:cNvPr id="3080" name="Rectangle 8"/>
          <p:cNvSpPr>
            <a:spLocks noChangeArrowheads="1"/>
          </p:cNvSpPr>
          <p:nvPr/>
        </p:nvSpPr>
        <p:spPr bwMode="ltGray">
          <a:xfrm>
            <a:off x="1" y="3543300"/>
            <a:ext cx="4457700" cy="122238"/>
          </a:xfrm>
          <a:prstGeom prst="rect">
            <a:avLst/>
          </a:prstGeom>
          <a:solidFill>
            <a:schemeClr val="bg2">
              <a:alpha val="50000"/>
            </a:schemeClr>
          </a:solidFill>
          <a:ln w="9525">
            <a:noFill/>
            <a:miter lim="800000"/>
            <a:headEnd/>
            <a:tailEnd/>
          </a:ln>
        </p:spPr>
        <p:txBody>
          <a:bodyPr wrap="none" anchor="ctr"/>
          <a:lstStyle/>
          <a:p>
            <a:endParaRPr kumimoji="1" lang="en-US" sz="1800"/>
          </a:p>
        </p:txBody>
      </p:sp>
    </p:spTree>
    <p:extLst>
      <p:ext uri="{BB962C8B-B14F-4D97-AF65-F5344CB8AC3E}">
        <p14:creationId xmlns:p14="http://schemas.microsoft.com/office/powerpoint/2010/main" val="17548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88585D-1DF0-4164-8F03-2C5A85F1D144}" type="slidenum">
              <a:rPr lang="en-US"/>
              <a:pPr/>
              <a:t>‹#›</a:t>
            </a:fld>
            <a:endParaRPr lang="en-US"/>
          </a:p>
        </p:txBody>
      </p:sp>
    </p:spTree>
    <p:extLst>
      <p:ext uri="{BB962C8B-B14F-4D97-AF65-F5344CB8AC3E}">
        <p14:creationId xmlns:p14="http://schemas.microsoft.com/office/powerpoint/2010/main" val="66580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457200"/>
            <a:ext cx="27432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57200"/>
            <a:ext cx="8026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91CC1-8415-41E5-B0EE-37A6440E1C95}" type="slidenum">
              <a:rPr lang="en-US"/>
              <a:pPr/>
              <a:t>‹#›</a:t>
            </a:fld>
            <a:endParaRPr lang="en-US"/>
          </a:p>
        </p:txBody>
      </p:sp>
    </p:spTree>
    <p:extLst>
      <p:ext uri="{BB962C8B-B14F-4D97-AF65-F5344CB8AC3E}">
        <p14:creationId xmlns:p14="http://schemas.microsoft.com/office/powerpoint/2010/main" val="319690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4757C2-A93C-409E-9101-80FA26F018F0}" type="slidenum">
              <a:rPr lang="en-US"/>
              <a:pPr/>
              <a:t>‹#›</a:t>
            </a:fld>
            <a:endParaRPr lang="en-US"/>
          </a:p>
        </p:txBody>
      </p:sp>
    </p:spTree>
    <p:extLst>
      <p:ext uri="{BB962C8B-B14F-4D97-AF65-F5344CB8AC3E}">
        <p14:creationId xmlns:p14="http://schemas.microsoft.com/office/powerpoint/2010/main" val="327261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FE5F9-BA70-4861-99C3-42698580DC47}" type="slidenum">
              <a:rPr lang="en-US"/>
              <a:pPr/>
              <a:t>‹#›</a:t>
            </a:fld>
            <a:endParaRPr lang="en-US"/>
          </a:p>
        </p:txBody>
      </p:sp>
    </p:spTree>
    <p:extLst>
      <p:ext uri="{BB962C8B-B14F-4D97-AF65-F5344CB8AC3E}">
        <p14:creationId xmlns:p14="http://schemas.microsoft.com/office/powerpoint/2010/main" val="376925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569175-7F14-4369-A54E-8AE53F1210EF}" type="slidenum">
              <a:rPr lang="en-US"/>
              <a:pPr/>
              <a:t>‹#›</a:t>
            </a:fld>
            <a:endParaRPr lang="en-US"/>
          </a:p>
        </p:txBody>
      </p:sp>
    </p:spTree>
    <p:extLst>
      <p:ext uri="{BB962C8B-B14F-4D97-AF65-F5344CB8AC3E}">
        <p14:creationId xmlns:p14="http://schemas.microsoft.com/office/powerpoint/2010/main" val="374743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B02B04D-81FB-476A-AE40-DF484C8B66E4}" type="slidenum">
              <a:rPr lang="en-US"/>
              <a:pPr/>
              <a:t>‹#›</a:t>
            </a:fld>
            <a:endParaRPr lang="en-US"/>
          </a:p>
        </p:txBody>
      </p:sp>
    </p:spTree>
    <p:extLst>
      <p:ext uri="{BB962C8B-B14F-4D97-AF65-F5344CB8AC3E}">
        <p14:creationId xmlns:p14="http://schemas.microsoft.com/office/powerpoint/2010/main" val="357900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806F848-656A-48D5-9DC6-28CA6BEEB46B}" type="slidenum">
              <a:rPr lang="en-US"/>
              <a:pPr/>
              <a:t>‹#›</a:t>
            </a:fld>
            <a:endParaRPr lang="en-US"/>
          </a:p>
        </p:txBody>
      </p:sp>
    </p:spTree>
    <p:extLst>
      <p:ext uri="{BB962C8B-B14F-4D97-AF65-F5344CB8AC3E}">
        <p14:creationId xmlns:p14="http://schemas.microsoft.com/office/powerpoint/2010/main" val="323250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1E911D8-10B5-403B-8054-DFADA8808CF4}" type="slidenum">
              <a:rPr lang="en-US"/>
              <a:pPr/>
              <a:t>‹#›</a:t>
            </a:fld>
            <a:endParaRPr lang="en-US"/>
          </a:p>
        </p:txBody>
      </p:sp>
    </p:spTree>
    <p:extLst>
      <p:ext uri="{BB962C8B-B14F-4D97-AF65-F5344CB8AC3E}">
        <p14:creationId xmlns:p14="http://schemas.microsoft.com/office/powerpoint/2010/main" val="375955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69C51B-C7B6-4EED-91E2-DE34589861C3}" type="slidenum">
              <a:rPr lang="en-US"/>
              <a:pPr/>
              <a:t>‹#›</a:t>
            </a:fld>
            <a:endParaRPr lang="en-US"/>
          </a:p>
        </p:txBody>
      </p:sp>
    </p:spTree>
    <p:extLst>
      <p:ext uri="{BB962C8B-B14F-4D97-AF65-F5344CB8AC3E}">
        <p14:creationId xmlns:p14="http://schemas.microsoft.com/office/powerpoint/2010/main" val="27553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54EADC-78A4-4DC5-9611-818AD6156B1E}" type="slidenum">
              <a:rPr lang="en-US"/>
              <a:pPr/>
              <a:t>‹#›</a:t>
            </a:fld>
            <a:endParaRPr lang="en-US"/>
          </a:p>
        </p:txBody>
      </p:sp>
    </p:spTree>
    <p:extLst>
      <p:ext uri="{BB962C8B-B14F-4D97-AF65-F5344CB8AC3E}">
        <p14:creationId xmlns:p14="http://schemas.microsoft.com/office/powerpoint/2010/main" val="18045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457200"/>
            <a:ext cx="10363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a:lvl1pPr>
          </a:lstStyle>
          <a:p>
            <a:endParaRPr lang="en-US"/>
          </a:p>
        </p:txBody>
      </p:sp>
      <p:sp>
        <p:nvSpPr>
          <p:cNvPr id="2053"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p>
        </p:txBody>
      </p:sp>
      <p:sp>
        <p:nvSpPr>
          <p:cNvPr id="2054"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5F7EE7F0-78D0-4114-8839-71C1B34B5C1F}" type="slidenum">
              <a:rPr lang="en-US"/>
              <a:pPr/>
              <a:t>‹#›</a:t>
            </a:fld>
            <a:endParaRPr lang="en-US"/>
          </a:p>
        </p:txBody>
      </p:sp>
      <p:sp>
        <p:nvSpPr>
          <p:cNvPr id="2055" name="Rectangle 7"/>
          <p:cNvSpPr>
            <a:spLocks noChangeArrowheads="1"/>
          </p:cNvSpPr>
          <p:nvPr/>
        </p:nvSpPr>
        <p:spPr bwMode="gray">
          <a:xfrm>
            <a:off x="1" y="1638300"/>
            <a:ext cx="4457700" cy="122238"/>
          </a:xfrm>
          <a:prstGeom prst="rect">
            <a:avLst/>
          </a:prstGeom>
          <a:solidFill>
            <a:schemeClr val="bg2">
              <a:alpha val="50000"/>
            </a:schemeClr>
          </a:solidFill>
          <a:ln w="9525">
            <a:noFill/>
            <a:miter lim="800000"/>
            <a:headEnd/>
            <a:tailEnd/>
          </a:ln>
        </p:spPr>
        <p:txBody>
          <a:bodyPr wrap="none" anchor="ctr"/>
          <a:lstStyle/>
          <a:p>
            <a:endParaRPr kumimoji="1" lang="en-US" sz="1800"/>
          </a:p>
        </p:txBody>
      </p:sp>
    </p:spTree>
    <p:extLst>
      <p:ext uri="{BB962C8B-B14F-4D97-AF65-F5344CB8AC3E}">
        <p14:creationId xmlns:p14="http://schemas.microsoft.com/office/powerpoint/2010/main" val="38684765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www.usaid.gov/press/frontlines/fl_oct05/images/Avianflu.jp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http://www.usaid.gov/press/frontlines/fl_oct05/images/Avianflu.jp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digitaljournal.com/photo/060817avianflubirdfluvirus.jpg"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digitaljournal.com/photo/060817avianflubirdfluvirus.jpg"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27A8F0-73E6-55CF-62A8-1E7AA84BA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229D50C-B27B-2DE1-0DFC-77E2C2E20AA2}"/>
              </a:ext>
            </a:extLst>
          </p:cNvPr>
          <p:cNvSpPr txBox="1"/>
          <p:nvPr/>
        </p:nvSpPr>
        <p:spPr>
          <a:xfrm>
            <a:off x="-15433" y="497544"/>
            <a:ext cx="12192000"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Pandemic Plan for the Church</a:t>
            </a:r>
          </a:p>
        </p:txBody>
      </p:sp>
      <p:sp>
        <p:nvSpPr>
          <p:cNvPr id="10" name="TextBox 9">
            <a:extLst>
              <a:ext uri="{FF2B5EF4-FFF2-40B4-BE49-F238E27FC236}">
                <a16:creationId xmlns:a16="http://schemas.microsoft.com/office/drawing/2014/main" id="{3F48E7AE-C732-F798-B8A5-2778AF6A25EB}"/>
              </a:ext>
            </a:extLst>
          </p:cNvPr>
          <p:cNvSpPr txBox="1"/>
          <p:nvPr/>
        </p:nvSpPr>
        <p:spPr>
          <a:xfrm>
            <a:off x="15433" y="1102505"/>
            <a:ext cx="12161134"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11" name="Rectangle 2">
            <a:extLst>
              <a:ext uri="{FF2B5EF4-FFF2-40B4-BE49-F238E27FC236}">
                <a16:creationId xmlns:a16="http://schemas.microsoft.com/office/drawing/2014/main" id="{4763D2EE-4C59-2453-6B22-0AA4CDD083CE}"/>
              </a:ext>
            </a:extLst>
          </p:cNvPr>
          <p:cNvSpPr txBox="1">
            <a:spLocks noChangeArrowheads="1"/>
          </p:cNvSpPr>
          <p:nvPr/>
        </p:nvSpPr>
        <p:spPr bwMode="auto">
          <a:xfrm>
            <a:off x="49193" y="5277630"/>
            <a:ext cx="12158240" cy="70240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a:lstStyle>
          <a:p>
            <a:pPr algn="ctr"/>
            <a:endParaRPr lang="en-US" sz="4000" kern="0" dirty="0">
              <a:solidFill>
                <a:schemeClr val="bg1"/>
              </a:solidFill>
              <a:effectLst>
                <a:outerShdw blurRad="38100" dist="38100" dir="2700000" algn="tl">
                  <a:srgbClr val="000000">
                    <a:alpha val="43137"/>
                  </a:srgbClr>
                </a:outerShdw>
              </a:effectLst>
            </a:endParaRPr>
          </a:p>
          <a:p>
            <a:pPr algn="ctr"/>
            <a:endParaRPr lang="en-US" sz="4800" kern="0" dirty="0">
              <a:solidFill>
                <a:schemeClr val="bg1"/>
              </a:solidFill>
              <a:effectLst>
                <a:outerShdw blurRad="38100" dist="38100" dir="2700000" algn="tl">
                  <a:srgbClr val="000000">
                    <a:alpha val="43137"/>
                  </a:srgbClr>
                </a:outerShdw>
              </a:effectLst>
            </a:endParaRPr>
          </a:p>
          <a:p>
            <a:pPr algn="ctr"/>
            <a:endParaRPr lang="en-US" sz="4800" kern="0" dirty="0">
              <a:solidFill>
                <a:schemeClr val="bg1"/>
              </a:solidFill>
              <a:effectLst>
                <a:outerShdw blurRad="38100" dist="38100" dir="2700000" algn="tl">
                  <a:srgbClr val="000000">
                    <a:alpha val="43137"/>
                  </a:srgbClr>
                </a:outerShdw>
              </a:effectLst>
            </a:endParaRPr>
          </a:p>
          <a:p>
            <a:pPr algn="ctr"/>
            <a:r>
              <a:rPr lang="en-US" sz="4600" kern="0" dirty="0">
                <a:solidFill>
                  <a:schemeClr val="bg1"/>
                </a:solidFill>
                <a:effectLst>
                  <a:outerShdw blurRad="38100" dist="38100" dir="2700000" algn="tl">
                    <a:srgbClr val="000000">
                      <a:alpha val="43137"/>
                    </a:srgbClr>
                  </a:outerShdw>
                </a:effectLst>
              </a:rPr>
              <a:t>Avian Influenza</a:t>
            </a:r>
          </a:p>
        </p:txBody>
      </p:sp>
      <p:sp>
        <p:nvSpPr>
          <p:cNvPr id="12" name="TextBox 11">
            <a:extLst>
              <a:ext uri="{FF2B5EF4-FFF2-40B4-BE49-F238E27FC236}">
                <a16:creationId xmlns:a16="http://schemas.microsoft.com/office/drawing/2014/main" id="{81DEFDCC-DA30-7F49-8644-A71F9672D587}"/>
              </a:ext>
            </a:extLst>
          </p:cNvPr>
          <p:cNvSpPr txBox="1"/>
          <p:nvPr/>
        </p:nvSpPr>
        <p:spPr>
          <a:xfrm>
            <a:off x="453589" y="6016875"/>
            <a:ext cx="11521533" cy="584775"/>
          </a:xfrm>
          <a:prstGeom prst="rect">
            <a:avLst/>
          </a:prstGeom>
          <a:noFill/>
          <a:ln w="12700">
            <a:noFill/>
          </a:ln>
        </p:spPr>
        <p:txBody>
          <a:bodyPr wrap="square" rtlCol="0">
            <a:spAutoFit/>
          </a:bodyPr>
          <a:lstStyle/>
          <a:p>
            <a:pPr algn="ctr"/>
            <a:r>
              <a:rPr lang="en-US" sz="3200" dirty="0">
                <a:solidFill>
                  <a:schemeClr val="bg2">
                    <a:lumMod val="40000"/>
                    <a:lumOff val="6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a:extLst>
              <a:ext uri="{FF2B5EF4-FFF2-40B4-BE49-F238E27FC236}">
                <a16:creationId xmlns:a16="http://schemas.microsoft.com/office/drawing/2014/main" id="{B31A2BF0-D8E5-DC3D-1FDF-EC56028AD22F}"/>
              </a:ext>
            </a:extLst>
          </p:cNvPr>
          <p:cNvPicPr>
            <a:picLocks noChangeAspect="1"/>
          </p:cNvPicPr>
          <p:nvPr/>
        </p:nvPicPr>
        <p:blipFill>
          <a:blip r:embed="rId3"/>
          <a:stretch>
            <a:fillRect/>
          </a:stretch>
        </p:blipFill>
        <p:spPr>
          <a:xfrm>
            <a:off x="3759329" y="1769204"/>
            <a:ext cx="4642476" cy="3173253"/>
          </a:xfrm>
          <a:prstGeom prst="rect">
            <a:avLst/>
          </a:prstGeom>
        </p:spPr>
      </p:pic>
    </p:spTree>
    <p:extLst>
      <p:ext uri="{BB962C8B-B14F-4D97-AF65-F5344CB8AC3E}">
        <p14:creationId xmlns:p14="http://schemas.microsoft.com/office/powerpoint/2010/main" val="127264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9B54F-3F60-010C-B330-D518C83980E8}"/>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6F5392F8-44E7-D517-98E4-D7571E99A9D3}"/>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Qinghai Lake, China</a:t>
            </a:r>
          </a:p>
        </p:txBody>
      </p:sp>
      <p:sp>
        <p:nvSpPr>
          <p:cNvPr id="229379" name="Rectangle 3">
            <a:extLst>
              <a:ext uri="{FF2B5EF4-FFF2-40B4-BE49-F238E27FC236}">
                <a16:creationId xmlns:a16="http://schemas.microsoft.com/office/drawing/2014/main" id="{E4A0A6BD-159A-FA60-8D10-E5164A67F4FC}"/>
              </a:ext>
            </a:extLst>
          </p:cNvPr>
          <p:cNvSpPr>
            <a:spLocks noGrp="1" noChangeArrowheads="1"/>
          </p:cNvSpPr>
          <p:nvPr>
            <p:ph idx="1"/>
          </p:nvPr>
        </p:nvSpPr>
        <p:spPr>
          <a:xfrm>
            <a:off x="304800" y="1752600"/>
            <a:ext cx="6002694" cy="4114800"/>
          </a:xfrm>
        </p:spPr>
        <p:txBody>
          <a:bodyPr/>
          <a:lstStyle/>
          <a:p>
            <a:pPr>
              <a:spcAft>
                <a:spcPts val="600"/>
              </a:spcAft>
            </a:pPr>
            <a:r>
              <a:rPr lang="en-US" dirty="0">
                <a:effectLst>
                  <a:outerShdw blurRad="38100" dist="38100" dir="2700000" algn="tl">
                    <a:srgbClr val="000000">
                      <a:alpha val="43137"/>
                    </a:srgbClr>
                  </a:outerShdw>
                </a:effectLst>
              </a:rPr>
              <a:t>Qinghai Lake, China</a:t>
            </a:r>
          </a:p>
          <a:p>
            <a:pPr lvl="1">
              <a:spcAft>
                <a:spcPts val="600"/>
              </a:spcAft>
            </a:pPr>
            <a:r>
              <a:rPr lang="en-US" dirty="0">
                <a:effectLst>
                  <a:outerShdw blurRad="38100" dist="38100" dir="2700000" algn="tl">
                    <a:srgbClr val="000000">
                      <a:alpha val="43137"/>
                    </a:srgbClr>
                  </a:outerShdw>
                </a:effectLst>
              </a:rPr>
              <a:t>Bird Island photo taken June 3, 2005 after quarantine</a:t>
            </a:r>
          </a:p>
          <a:p>
            <a:pPr lvl="1">
              <a:spcAft>
                <a:spcPts val="600"/>
              </a:spcAft>
            </a:pPr>
            <a:r>
              <a:rPr lang="en-US" dirty="0">
                <a:effectLst>
                  <a:outerShdw blurRad="38100" dist="38100" dir="2700000" algn="tl">
                    <a:srgbClr val="000000">
                      <a:alpha val="43137"/>
                    </a:srgbClr>
                  </a:outerShdw>
                </a:effectLst>
              </a:rPr>
              <a:t>Photographer remains anonymous for consideration of his/her safety</a:t>
            </a:r>
          </a:p>
          <a:p>
            <a:pPr marL="0" indent="0">
              <a:buNone/>
            </a:pP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1F1820B6-5DB5-E33E-5363-BDAC16191E9A}"/>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DA195607-929D-9C70-233D-F80E75E95931}"/>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a:extLst>
              <a:ext uri="{FF2B5EF4-FFF2-40B4-BE49-F238E27FC236}">
                <a16:creationId xmlns:a16="http://schemas.microsoft.com/office/drawing/2014/main" id="{EE27A998-7643-42B4-2082-8589E51A2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1923154"/>
            <a:ext cx="5003800" cy="3752850"/>
          </a:xfrm>
          <a:prstGeom prst="rect">
            <a:avLst/>
          </a:prstGeom>
          <a:ln w="57150">
            <a:solidFill>
              <a:srgbClr val="333399"/>
            </a:solidFill>
          </a:ln>
        </p:spPr>
      </p:pic>
    </p:spTree>
    <p:extLst>
      <p:ext uri="{BB962C8B-B14F-4D97-AF65-F5344CB8AC3E}">
        <p14:creationId xmlns:p14="http://schemas.microsoft.com/office/powerpoint/2010/main" val="2319406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DA952-22C6-6CC7-39B3-5B9E5B729704}"/>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E294C5A3-D57D-738C-D57C-3314D63EEF2B}"/>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China Prohibits News</a:t>
            </a:r>
          </a:p>
        </p:txBody>
      </p:sp>
      <p:sp>
        <p:nvSpPr>
          <p:cNvPr id="5" name="TextBox 4">
            <a:extLst>
              <a:ext uri="{FF2B5EF4-FFF2-40B4-BE49-F238E27FC236}">
                <a16:creationId xmlns:a16="http://schemas.microsoft.com/office/drawing/2014/main" id="{C89702B7-196D-F731-1335-48FB2BDB862F}"/>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0B37B47F-9B03-4729-A97C-6FA41E008EF3}"/>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
        <p:nvSpPr>
          <p:cNvPr id="3" name="Rectangle 3">
            <a:extLst>
              <a:ext uri="{FF2B5EF4-FFF2-40B4-BE49-F238E27FC236}">
                <a16:creationId xmlns:a16="http://schemas.microsoft.com/office/drawing/2014/main" id="{E85A5018-F56B-E2BA-0B88-BB0C0354773D}"/>
              </a:ext>
            </a:extLst>
          </p:cNvPr>
          <p:cNvSpPr txBox="1">
            <a:spLocks noGrp="1" noChangeArrowheads="1"/>
          </p:cNvSpPr>
          <p:nvPr>
            <p:ph idx="1"/>
          </p:nvPr>
        </p:nvSpPr>
        <p:spPr bwMode="auto">
          <a:xfrm>
            <a:off x="304800" y="1752600"/>
            <a:ext cx="10275888" cy="1265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r>
              <a:rPr lang="en-US" dirty="0">
                <a:effectLst>
                  <a:outerShdw blurRad="38100" dist="38100" dir="2700000" algn="tl">
                    <a:srgbClr val="000000">
                      <a:alpha val="43137"/>
                    </a:srgbClr>
                  </a:outerShdw>
                </a:effectLst>
              </a:rPr>
              <a:t>Chinese prohibit news</a:t>
            </a:r>
          </a:p>
          <a:p>
            <a:pPr lvl="1"/>
            <a:r>
              <a:rPr lang="en-US" dirty="0">
                <a:effectLst>
                  <a:outerShdw blurRad="38100" dist="38100" dir="2700000" algn="tl">
                    <a:srgbClr val="000000">
                      <a:alpha val="43137"/>
                    </a:srgbClr>
                  </a:outerShdw>
                </a:effectLst>
              </a:rPr>
              <a:t>Response to requesting permission to use photograph:</a:t>
            </a:r>
          </a:p>
          <a:p>
            <a:pPr lvl="1"/>
            <a:endParaRPr lang="en-US" dirty="0"/>
          </a:p>
          <a:p>
            <a:pPr lvl="1">
              <a:buFont typeface="Wingdings" pitchFamily="2" charset="2"/>
              <a:buNone/>
            </a:pPr>
            <a:endParaRPr lang="en-US" kern="0" dirty="0"/>
          </a:p>
          <a:p>
            <a:pPr lvl="1">
              <a:buFont typeface="Wingdings" pitchFamily="2" charset="2"/>
              <a:buNone/>
            </a:pPr>
            <a:endParaRPr lang="en-US" kern="0" dirty="0"/>
          </a:p>
        </p:txBody>
      </p:sp>
      <p:sp>
        <p:nvSpPr>
          <p:cNvPr id="2" name="Rectangle 3">
            <a:extLst>
              <a:ext uri="{FF2B5EF4-FFF2-40B4-BE49-F238E27FC236}">
                <a16:creationId xmlns:a16="http://schemas.microsoft.com/office/drawing/2014/main" id="{2D71C307-8773-A7C3-2CA9-39418854D10A}"/>
              </a:ext>
            </a:extLst>
          </p:cNvPr>
          <p:cNvSpPr txBox="1">
            <a:spLocks noChangeArrowheads="1"/>
          </p:cNvSpPr>
          <p:nvPr/>
        </p:nvSpPr>
        <p:spPr bwMode="auto">
          <a:xfrm>
            <a:off x="388374" y="2385551"/>
            <a:ext cx="9453717" cy="4349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1" defTabSz="914400"/>
            <a:endParaRPr lang="en-US" kern="0" dirty="0"/>
          </a:p>
          <a:p>
            <a:pPr lvl="1" algn="just" defTabSz="914400">
              <a:buFont typeface="Wingdings" pitchFamily="2" charset="2"/>
              <a:buNone/>
            </a:pPr>
            <a:r>
              <a:rPr lang="en-US" kern="0" dirty="0">
                <a:effectLst>
                  <a:outerShdw blurRad="38100" dist="38100" dir="2700000" algn="tl">
                    <a:srgbClr val="000000">
                      <a:alpha val="43137"/>
                    </a:srgbClr>
                  </a:outerShdw>
                </a:effectLst>
              </a:rPr>
              <a:t>   “May 27, 2005 – Bird Island blockade, the picture provided by insiders for safety reasons can not provide information on the person, you can understand the serious harm through the pictures of avian flu, almost the entire Bird Island birds of hell, we will try to collect … photographic evidence to refute the government's absurd remarks.”</a:t>
            </a:r>
          </a:p>
          <a:p>
            <a:pPr lvl="1" defTabSz="914400">
              <a:buFont typeface="Wingdings" pitchFamily="2" charset="2"/>
              <a:buNone/>
            </a:pPr>
            <a:endParaRPr lang="en-US" kern="0" dirty="0"/>
          </a:p>
          <a:p>
            <a:pPr lvl="1" defTabSz="914400">
              <a:buFont typeface="Wingdings" pitchFamily="2" charset="2"/>
              <a:buNone/>
            </a:pPr>
            <a:endParaRPr lang="en-US" kern="0" dirty="0"/>
          </a:p>
        </p:txBody>
      </p:sp>
    </p:spTree>
    <p:extLst>
      <p:ext uri="{BB962C8B-B14F-4D97-AF65-F5344CB8AC3E}">
        <p14:creationId xmlns:p14="http://schemas.microsoft.com/office/powerpoint/2010/main" val="3245919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096A2-499E-7D10-E348-D153AB234353}"/>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0634C070-E520-74E3-2D47-10BD9F67CDAE}"/>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China Prohibits News</a:t>
            </a:r>
          </a:p>
        </p:txBody>
      </p:sp>
      <p:sp>
        <p:nvSpPr>
          <p:cNvPr id="5" name="TextBox 4">
            <a:extLst>
              <a:ext uri="{FF2B5EF4-FFF2-40B4-BE49-F238E27FC236}">
                <a16:creationId xmlns:a16="http://schemas.microsoft.com/office/drawing/2014/main" id="{1BA1061F-A0B4-8272-3319-35588A0C00E9}"/>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767BB9C9-8248-EE31-8497-685C6C226A75}"/>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
        <p:nvSpPr>
          <p:cNvPr id="3" name="Rectangle 3">
            <a:extLst>
              <a:ext uri="{FF2B5EF4-FFF2-40B4-BE49-F238E27FC236}">
                <a16:creationId xmlns:a16="http://schemas.microsoft.com/office/drawing/2014/main" id="{F03EDD41-4E0E-6461-D4DB-9D5D538251F6}"/>
              </a:ext>
            </a:extLst>
          </p:cNvPr>
          <p:cNvSpPr txBox="1">
            <a:spLocks noGrp="1" noChangeArrowheads="1"/>
          </p:cNvSpPr>
          <p:nvPr>
            <p:ph idx="1"/>
          </p:nvPr>
        </p:nvSpPr>
        <p:spPr bwMode="auto">
          <a:xfrm>
            <a:off x="304800" y="1752600"/>
            <a:ext cx="10275888"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r>
              <a:rPr lang="en-US" kern="0" dirty="0">
                <a:effectLst>
                  <a:outerShdw blurRad="38100" dist="38100" dir="2700000" algn="tl">
                    <a:srgbClr val="000000">
                      <a:alpha val="43137"/>
                    </a:srgbClr>
                  </a:outerShdw>
                </a:effectLst>
              </a:rPr>
              <a:t>Chinese denied the H5N1 outbreak July 19, 2005</a:t>
            </a:r>
            <a:endParaRPr lang="en-US" kern="0" dirty="0"/>
          </a:p>
          <a:p>
            <a:pPr lvl="1">
              <a:buFont typeface="Wingdings" pitchFamily="2" charset="2"/>
              <a:buNone/>
            </a:pPr>
            <a:endParaRPr lang="en-US" kern="0" dirty="0"/>
          </a:p>
          <a:p>
            <a:pPr lvl="1">
              <a:buFont typeface="Wingdings" pitchFamily="2" charset="2"/>
              <a:buNone/>
            </a:pPr>
            <a:endParaRPr lang="en-US" kern="0" dirty="0"/>
          </a:p>
        </p:txBody>
      </p:sp>
      <p:pic>
        <p:nvPicPr>
          <p:cNvPr id="4" name="Picture 3">
            <a:extLst>
              <a:ext uri="{FF2B5EF4-FFF2-40B4-BE49-F238E27FC236}">
                <a16:creationId xmlns:a16="http://schemas.microsoft.com/office/drawing/2014/main" id="{B7269F90-4390-A296-AFAE-86E2A1FCF88F}"/>
              </a:ext>
            </a:extLst>
          </p:cNvPr>
          <p:cNvPicPr>
            <a:picLocks noChangeAspect="1"/>
          </p:cNvPicPr>
          <p:nvPr/>
        </p:nvPicPr>
        <p:blipFill rotWithShape="1">
          <a:blip r:embed="rId2"/>
          <a:srcRect l="28333" t="16297" r="30000" b="6666"/>
          <a:stretch/>
        </p:blipFill>
        <p:spPr>
          <a:xfrm>
            <a:off x="3810769" y="2435534"/>
            <a:ext cx="3808463" cy="3960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3401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113C3-7275-73A5-FACF-853D589046C8}"/>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C4D38325-B7AD-23BE-6174-065A58158272}"/>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China Prohibits News</a:t>
            </a:r>
          </a:p>
        </p:txBody>
      </p:sp>
      <p:sp>
        <p:nvSpPr>
          <p:cNvPr id="229379" name="Rectangle 3">
            <a:extLst>
              <a:ext uri="{FF2B5EF4-FFF2-40B4-BE49-F238E27FC236}">
                <a16:creationId xmlns:a16="http://schemas.microsoft.com/office/drawing/2014/main" id="{282FB67C-C16E-917F-C57E-454E779BB3E1}"/>
              </a:ext>
            </a:extLst>
          </p:cNvPr>
          <p:cNvSpPr>
            <a:spLocks noGrp="1" noChangeArrowheads="1"/>
          </p:cNvSpPr>
          <p:nvPr>
            <p:ph idx="1"/>
          </p:nvPr>
        </p:nvSpPr>
        <p:spPr>
          <a:xfrm>
            <a:off x="304799" y="1752600"/>
            <a:ext cx="11002297" cy="4114800"/>
          </a:xfrm>
        </p:spPr>
        <p:txBody>
          <a:bodyPr/>
          <a:lstStyle/>
          <a:p>
            <a:r>
              <a:rPr lang="en-US" dirty="0">
                <a:effectLst>
                  <a:outerShdw blurRad="38100" dist="38100" dir="2700000" algn="tl">
                    <a:srgbClr val="000000">
                      <a:alpha val="43137"/>
                    </a:srgbClr>
                  </a:outerShdw>
                </a:effectLst>
              </a:rPr>
              <a:t>Chinese authorities clamp down heavily on scientists whose research differs from their own</a:t>
            </a:r>
          </a:p>
          <a:p>
            <a:pPr lvl="1"/>
            <a:r>
              <a:rPr lang="en-US" dirty="0">
                <a:effectLst>
                  <a:outerShdw blurRad="38100" dist="38100" dir="2700000" algn="tl">
                    <a:srgbClr val="000000">
                      <a:alpha val="43137"/>
                    </a:srgbClr>
                  </a:outerShdw>
                </a:effectLst>
              </a:rPr>
              <a:t>Originally stated the disease spread from outside China’s borders</a:t>
            </a:r>
          </a:p>
          <a:p>
            <a:pPr lvl="1"/>
            <a:r>
              <a:rPr lang="en-US" dirty="0">
                <a:effectLst>
                  <a:outerShdw blurRad="38100" dist="38100" dir="2700000" algn="tl">
                    <a:srgbClr val="000000">
                      <a:alpha val="43137"/>
                    </a:srgbClr>
                  </a:outerShdw>
                </a:effectLst>
              </a:rPr>
              <a:t>Government has issued regulations restricting research into H5N1 to three government laboratories</a:t>
            </a:r>
          </a:p>
          <a:p>
            <a:pPr lvl="1"/>
            <a:r>
              <a:rPr lang="en-US" dirty="0">
                <a:effectLst>
                  <a:outerShdw blurRad="38100" dist="38100" dir="2700000" algn="tl">
                    <a:srgbClr val="000000">
                      <a:alpha val="43137"/>
                    </a:srgbClr>
                  </a:outerShdw>
                </a:effectLst>
              </a:rPr>
              <a:t>Information that is released is closely guarded</a:t>
            </a:r>
          </a:p>
          <a:p>
            <a:pPr lvl="1"/>
            <a:r>
              <a:rPr lang="en-US" dirty="0">
                <a:effectLst>
                  <a:outerShdw blurRad="38100" dist="38100" dir="2700000" algn="tl">
                    <a:srgbClr val="000000">
                      <a:alpha val="43137"/>
                    </a:srgbClr>
                  </a:outerShdw>
                </a:effectLst>
              </a:rPr>
              <a:t>Those who witness outbreaks are not allowed to speak to outside authorities</a:t>
            </a:r>
          </a:p>
          <a:p>
            <a:pPr lvl="1"/>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FAEFE07A-3A60-B904-52FE-097C00F0D186}"/>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6F5EF776-D826-2EA6-E44E-025342A07E5A}"/>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31316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BCEFB-BAAC-590F-7982-401B9E2719CD}"/>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4E340A1F-CCDD-ED33-5D90-C338E5592771}"/>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Qinghai Lake, China</a:t>
            </a:r>
          </a:p>
        </p:txBody>
      </p:sp>
      <p:sp>
        <p:nvSpPr>
          <p:cNvPr id="229379" name="Rectangle 3">
            <a:extLst>
              <a:ext uri="{FF2B5EF4-FFF2-40B4-BE49-F238E27FC236}">
                <a16:creationId xmlns:a16="http://schemas.microsoft.com/office/drawing/2014/main" id="{3606004B-9946-0F24-45D8-28D1E80A4438}"/>
              </a:ext>
            </a:extLst>
          </p:cNvPr>
          <p:cNvSpPr>
            <a:spLocks noGrp="1" noChangeArrowheads="1"/>
          </p:cNvSpPr>
          <p:nvPr>
            <p:ph idx="1"/>
          </p:nvPr>
        </p:nvSpPr>
        <p:spPr>
          <a:xfrm>
            <a:off x="304800" y="1752600"/>
            <a:ext cx="6502400" cy="4114800"/>
          </a:xfrm>
        </p:spPr>
        <p:txBody>
          <a:bodyPr/>
          <a:lstStyle/>
          <a:p>
            <a:r>
              <a:rPr lang="en-US" dirty="0">
                <a:effectLst>
                  <a:outerShdw blurRad="38100" dist="38100" dir="2700000" algn="tl">
                    <a:srgbClr val="000000">
                      <a:alpha val="43137"/>
                    </a:srgbClr>
                  </a:outerShdw>
                </a:effectLst>
              </a:rPr>
              <a:t>Qinghai Lake, China</a:t>
            </a:r>
          </a:p>
          <a:p>
            <a:pPr lvl="1">
              <a:spcAft>
                <a:spcPts val="600"/>
              </a:spcAft>
            </a:pPr>
            <a:r>
              <a:rPr lang="en-US" dirty="0">
                <a:effectLst>
                  <a:outerShdw blurRad="38100" dist="38100" dir="2700000" algn="tl">
                    <a:srgbClr val="000000">
                      <a:alpha val="43137"/>
                    </a:srgbClr>
                  </a:outerShdw>
                </a:effectLst>
              </a:rPr>
              <a:t>From bird migration, it spread beyond Asia into Europe and Africa</a:t>
            </a:r>
          </a:p>
          <a:p>
            <a:pPr lvl="1">
              <a:spcAft>
                <a:spcPts val="600"/>
              </a:spcAft>
            </a:pPr>
            <a:r>
              <a:rPr lang="en-US" dirty="0">
                <a:effectLst>
                  <a:outerShdw blurRad="38100" dist="38100" dir="2700000" algn="tl">
                    <a:srgbClr val="000000">
                      <a:alpha val="43137"/>
                    </a:srgbClr>
                  </a:outerShdw>
                </a:effectLst>
              </a:rPr>
              <a:t>Now it is worldwide</a:t>
            </a:r>
          </a:p>
          <a:p>
            <a:pPr lvl="1">
              <a:spcAft>
                <a:spcPts val="600"/>
              </a:spcAft>
            </a:pPr>
            <a:r>
              <a:rPr lang="en-US" dirty="0">
                <a:effectLst>
                  <a:outerShdw blurRad="38100" dist="38100" dir="2700000" algn="tl">
                    <a:srgbClr val="000000">
                      <a:alpha val="43137"/>
                    </a:srgbClr>
                  </a:outerShdw>
                </a:effectLst>
              </a:rPr>
              <a:t>Epicenter of pandemics caused in 1957 and 1968</a:t>
            </a:r>
          </a:p>
        </p:txBody>
      </p:sp>
      <p:sp>
        <p:nvSpPr>
          <p:cNvPr id="5" name="TextBox 4">
            <a:extLst>
              <a:ext uri="{FF2B5EF4-FFF2-40B4-BE49-F238E27FC236}">
                <a16:creationId xmlns:a16="http://schemas.microsoft.com/office/drawing/2014/main" id="{2725F4B2-3110-EBB8-AF8F-B811880700EB}"/>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3A4AA982-A93D-D4AB-75C9-84571BC40425}"/>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Content Placeholder 4">
            <a:extLst>
              <a:ext uri="{FF2B5EF4-FFF2-40B4-BE49-F238E27FC236}">
                <a16:creationId xmlns:a16="http://schemas.microsoft.com/office/drawing/2014/main" id="{AED5C4B1-3225-63D6-3941-2F9B749BE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908801" y="1923154"/>
            <a:ext cx="4978399" cy="3733800"/>
          </a:xfrm>
          <a:prstGeom prst="rect">
            <a:avLst/>
          </a:prstGeom>
          <a:noFill/>
          <a:ln w="57150">
            <a:solidFill>
              <a:schemeClr val="bg2"/>
            </a:solidFill>
            <a:miter lim="800000"/>
            <a:headEnd/>
            <a:tailEnd/>
          </a:ln>
        </p:spPr>
      </p:pic>
    </p:spTree>
    <p:extLst>
      <p:ext uri="{BB962C8B-B14F-4D97-AF65-F5344CB8AC3E}">
        <p14:creationId xmlns:p14="http://schemas.microsoft.com/office/powerpoint/2010/main" val="3608532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50BA2-B2FA-8919-1A36-9702412CBF42}"/>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E8A65277-8A11-F91D-1D97-F6DEE8FDE02D}"/>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Spread of Avian Influenza</a:t>
            </a:r>
          </a:p>
        </p:txBody>
      </p:sp>
      <p:sp>
        <p:nvSpPr>
          <p:cNvPr id="229379" name="Rectangle 3">
            <a:extLst>
              <a:ext uri="{FF2B5EF4-FFF2-40B4-BE49-F238E27FC236}">
                <a16:creationId xmlns:a16="http://schemas.microsoft.com/office/drawing/2014/main" id="{2CF33DF6-F541-D28A-9FDB-5CBF9B160A95}"/>
              </a:ext>
            </a:extLst>
          </p:cNvPr>
          <p:cNvSpPr>
            <a:spLocks noGrp="1" noChangeArrowheads="1"/>
          </p:cNvSpPr>
          <p:nvPr>
            <p:ph idx="1"/>
          </p:nvPr>
        </p:nvSpPr>
        <p:spPr>
          <a:xfrm>
            <a:off x="191727" y="1865035"/>
            <a:ext cx="5928855" cy="4114800"/>
          </a:xfrm>
        </p:spPr>
        <p:txBody>
          <a:bodyPr/>
          <a:lstStyle/>
          <a:p>
            <a:r>
              <a:rPr lang="en-US" sz="3000" dirty="0">
                <a:effectLst>
                  <a:outerShdw blurRad="38100" dist="38100" dir="2700000" algn="tl">
                    <a:srgbClr val="000000">
                      <a:alpha val="43137"/>
                    </a:srgbClr>
                  </a:outerShdw>
                </a:effectLst>
                <a:cs typeface="Times New Roman" pitchFamily="18" charset="0"/>
              </a:rPr>
              <a:t>Migratory Flyways</a:t>
            </a:r>
          </a:p>
          <a:p>
            <a:pPr lvl="1"/>
            <a:r>
              <a:rPr lang="en-US" dirty="0">
                <a:effectLst>
                  <a:outerShdw blurRad="38100" dist="38100" dir="2700000" algn="tl">
                    <a:srgbClr val="000000">
                      <a:alpha val="43137"/>
                    </a:srgbClr>
                  </a:outerShdw>
                </a:effectLst>
              </a:rPr>
              <a:t>Migratory birds infected with H5N1 began carrying virus to other parts of the world</a:t>
            </a:r>
          </a:p>
          <a:p>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692D1CB2-4791-9FA6-B9C3-A2CFF9B30555}"/>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49B89C7D-15E8-352B-B5DA-F8E9A4FFA568}"/>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descr="Map showing migration routes of waterfowl to and from area with avian flu outbreak.">
            <a:extLst>
              <a:ext uri="{FF2B5EF4-FFF2-40B4-BE49-F238E27FC236}">
                <a16:creationId xmlns:a16="http://schemas.microsoft.com/office/drawing/2014/main" id="{F8D1553F-0960-AB8E-6C75-21AC230870DD}"/>
              </a:ext>
            </a:extLst>
          </p:cNvPr>
          <p:cNvPicPr>
            <a:picLocks noChangeAspect="1" noChangeArrowheads="1"/>
          </p:cNvPicPr>
          <p:nvPr/>
        </p:nvPicPr>
        <p:blipFill>
          <a:blip r:embed="rId2" r:link="rId3" cstate="print"/>
          <a:srcRect/>
          <a:stretch>
            <a:fillRect/>
          </a:stretch>
        </p:blipFill>
        <p:spPr bwMode="auto">
          <a:xfrm>
            <a:off x="6233654" y="2220401"/>
            <a:ext cx="5211094" cy="4038597"/>
          </a:xfrm>
          <a:prstGeom prst="rect">
            <a:avLst/>
          </a:prstGeom>
          <a:noFill/>
          <a:ln w="19050">
            <a:solidFill>
              <a:srgbClr val="000000"/>
            </a:solidFill>
            <a:miter lim="800000"/>
            <a:headEnd/>
            <a:tailEnd/>
          </a:ln>
        </p:spPr>
      </p:pic>
      <p:sp>
        <p:nvSpPr>
          <p:cNvPr id="3" name="Rectangle 3">
            <a:extLst>
              <a:ext uri="{FF2B5EF4-FFF2-40B4-BE49-F238E27FC236}">
                <a16:creationId xmlns:a16="http://schemas.microsoft.com/office/drawing/2014/main" id="{F0D27ADC-441A-CB9D-5EFD-2A443878AB84}"/>
              </a:ext>
            </a:extLst>
          </p:cNvPr>
          <p:cNvSpPr txBox="1">
            <a:spLocks noChangeArrowheads="1"/>
          </p:cNvSpPr>
          <p:nvPr/>
        </p:nvSpPr>
        <p:spPr bwMode="auto">
          <a:xfrm>
            <a:off x="191727" y="3731342"/>
            <a:ext cx="5638801" cy="17299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2" defTabSz="914400"/>
            <a:r>
              <a:rPr lang="en-US" sz="2800" kern="0" dirty="0">
                <a:effectLst>
                  <a:outerShdw blurRad="38100" dist="38100" dir="2700000" algn="tl">
                    <a:srgbClr val="000000">
                      <a:alpha val="43137"/>
                    </a:srgbClr>
                  </a:outerShdw>
                </a:effectLst>
                <a:cs typeface="Times New Roman" pitchFamily="18" charset="0"/>
              </a:rPr>
              <a:t>Birds can cover up to hundreds of miles per day</a:t>
            </a:r>
          </a:p>
          <a:p>
            <a:pPr lvl="2" defTabSz="914400">
              <a:spcBef>
                <a:spcPct val="40000"/>
              </a:spcBef>
            </a:pPr>
            <a:r>
              <a:rPr lang="en-US" sz="2800" kern="0" dirty="0">
                <a:effectLst>
                  <a:outerShdw blurRad="38100" dist="38100" dir="2700000" algn="tl">
                    <a:srgbClr val="000000">
                      <a:alpha val="43137"/>
                    </a:srgbClr>
                  </a:outerShdw>
                </a:effectLst>
                <a:cs typeface="Times New Roman" pitchFamily="18" charset="0"/>
              </a:rPr>
              <a:t>Can cross the borders of two or more countries</a:t>
            </a:r>
          </a:p>
          <a:p>
            <a:pPr lvl="1" defTabSz="914400"/>
            <a:endParaRPr lang="en-US" kern="0" dirty="0">
              <a:effectLst>
                <a:outerShdw blurRad="38100" dist="38100" dir="2700000" algn="tl">
                  <a:srgbClr val="000000">
                    <a:alpha val="43137"/>
                  </a:srgbClr>
                </a:outerShdw>
              </a:effectLst>
            </a:endParaRPr>
          </a:p>
          <a:p>
            <a:pPr defTabSz="914400"/>
            <a:endParaRPr lang="en-US"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781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ABE96-55B8-BF00-BCEC-ECED8BA07858}"/>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59E626AF-81FF-9D29-F86A-299BBEEB837F}"/>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Spread of Avian Influenza</a:t>
            </a:r>
          </a:p>
        </p:txBody>
      </p:sp>
      <p:sp>
        <p:nvSpPr>
          <p:cNvPr id="229379" name="Rectangle 3">
            <a:extLst>
              <a:ext uri="{FF2B5EF4-FFF2-40B4-BE49-F238E27FC236}">
                <a16:creationId xmlns:a16="http://schemas.microsoft.com/office/drawing/2014/main" id="{BE8F9DB8-9C6D-51E3-9D9C-89A2F34B088E}"/>
              </a:ext>
            </a:extLst>
          </p:cNvPr>
          <p:cNvSpPr>
            <a:spLocks noGrp="1" noChangeArrowheads="1"/>
          </p:cNvSpPr>
          <p:nvPr>
            <p:ph idx="1"/>
          </p:nvPr>
        </p:nvSpPr>
        <p:spPr>
          <a:xfrm>
            <a:off x="400049" y="1653353"/>
            <a:ext cx="11391901" cy="4114800"/>
          </a:xfrm>
        </p:spPr>
        <p:txBody>
          <a:bodyPr/>
          <a:lstStyle/>
          <a:p>
            <a:r>
              <a:rPr lang="en-US" dirty="0">
                <a:effectLst>
                  <a:outerShdw blurRad="38100" dist="38100" dir="2700000" algn="tl">
                    <a:srgbClr val="000000">
                      <a:alpha val="43137"/>
                    </a:srgbClr>
                  </a:outerShdw>
                </a:effectLst>
              </a:rPr>
              <a:t>Spread of Influenza followed migration  routes</a:t>
            </a:r>
          </a:p>
          <a:p>
            <a:pPr lvl="1"/>
            <a:r>
              <a:rPr lang="en-US" dirty="0">
                <a:effectLst>
                  <a:outerShdw blurRad="38100" dist="38100" dir="2700000" algn="tl">
                    <a:srgbClr val="000000">
                      <a:alpha val="43137"/>
                    </a:srgbClr>
                  </a:outerShdw>
                </a:effectLst>
              </a:rPr>
              <a:t>Outbreaks ensued where birds migrated</a:t>
            </a:r>
          </a:p>
          <a:p>
            <a:pPr lvl="2"/>
            <a:r>
              <a:rPr lang="en-US" sz="2800" dirty="0">
                <a:effectLst>
                  <a:outerShdw blurRad="38100" dist="38100" dir="2700000" algn="tl">
                    <a:srgbClr val="000000">
                      <a:alpha val="43137"/>
                    </a:srgbClr>
                  </a:outerShdw>
                </a:effectLst>
              </a:rPr>
              <a:t>India</a:t>
            </a:r>
          </a:p>
          <a:p>
            <a:pPr lvl="2"/>
            <a:r>
              <a:rPr lang="en-US" sz="2800" dirty="0">
                <a:effectLst>
                  <a:outerShdw blurRad="38100" dist="38100" dir="2700000" algn="tl">
                    <a:srgbClr val="000000">
                      <a:alpha val="43137"/>
                    </a:srgbClr>
                  </a:outerShdw>
                </a:effectLst>
              </a:rPr>
              <a:t>Russia</a:t>
            </a:r>
          </a:p>
          <a:p>
            <a:pPr lvl="2"/>
            <a:r>
              <a:rPr lang="en-US" sz="2800" dirty="0">
                <a:effectLst>
                  <a:outerShdw blurRad="38100" dist="38100" dir="2700000" algn="tl">
                    <a:srgbClr val="000000">
                      <a:alpha val="43137"/>
                    </a:srgbClr>
                  </a:outerShdw>
                </a:effectLst>
              </a:rPr>
              <a:t>Asia</a:t>
            </a:r>
          </a:p>
          <a:p>
            <a:pPr lvl="2"/>
            <a:r>
              <a:rPr lang="en-US" sz="2800" dirty="0">
                <a:effectLst>
                  <a:outerShdw blurRad="38100" dist="38100" dir="2700000" algn="tl">
                    <a:srgbClr val="000000">
                      <a:alpha val="43137"/>
                    </a:srgbClr>
                  </a:outerShdw>
                </a:effectLst>
              </a:rPr>
              <a:t>Europe</a:t>
            </a:r>
          </a:p>
          <a:p>
            <a:pPr lvl="2"/>
            <a:r>
              <a:rPr lang="en-US" sz="2800" dirty="0">
                <a:effectLst>
                  <a:outerShdw blurRad="38100" dist="38100" dir="2700000" algn="tl">
                    <a:srgbClr val="000000">
                      <a:alpha val="43137"/>
                    </a:srgbClr>
                  </a:outerShdw>
                </a:effectLst>
              </a:rPr>
              <a:t>Africa</a:t>
            </a:r>
          </a:p>
          <a:p>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B088B851-831C-47F8-24DE-123381E7E7E7}"/>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C177DF2F-1094-2E00-4EF0-665FB07BE794}"/>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descr="Map showing migration routes of waterfowl to and from area with avian flu outbreak.">
            <a:extLst>
              <a:ext uri="{FF2B5EF4-FFF2-40B4-BE49-F238E27FC236}">
                <a16:creationId xmlns:a16="http://schemas.microsoft.com/office/drawing/2014/main" id="{DF85686C-C036-0A35-74A8-04FC28E97FBD}"/>
              </a:ext>
            </a:extLst>
          </p:cNvPr>
          <p:cNvPicPr>
            <a:picLocks noChangeAspect="1" noChangeArrowheads="1"/>
          </p:cNvPicPr>
          <p:nvPr/>
        </p:nvPicPr>
        <p:blipFill>
          <a:blip r:embed="rId2" r:link="rId3" cstate="print"/>
          <a:srcRect/>
          <a:stretch>
            <a:fillRect/>
          </a:stretch>
        </p:blipFill>
        <p:spPr bwMode="auto">
          <a:xfrm>
            <a:off x="6267914" y="2811982"/>
            <a:ext cx="4624973" cy="3584354"/>
          </a:xfrm>
          <a:prstGeom prst="rect">
            <a:avLst/>
          </a:prstGeom>
          <a:noFill/>
          <a:ln w="38100">
            <a:solidFill>
              <a:srgbClr val="000000"/>
            </a:solidFill>
            <a:miter lim="800000"/>
            <a:headEnd/>
            <a:tailEnd/>
          </a:ln>
        </p:spPr>
      </p:pic>
      <p:sp>
        <p:nvSpPr>
          <p:cNvPr id="3" name="Rectangle 3">
            <a:extLst>
              <a:ext uri="{FF2B5EF4-FFF2-40B4-BE49-F238E27FC236}">
                <a16:creationId xmlns:a16="http://schemas.microsoft.com/office/drawing/2014/main" id="{EE7B297B-B469-2B52-8280-1428260C34DC}"/>
              </a:ext>
            </a:extLst>
          </p:cNvPr>
          <p:cNvSpPr txBox="1">
            <a:spLocks noChangeArrowheads="1"/>
          </p:cNvSpPr>
          <p:nvPr/>
        </p:nvSpPr>
        <p:spPr bwMode="auto">
          <a:xfrm>
            <a:off x="2002671" y="2663789"/>
            <a:ext cx="3461935" cy="2858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2" defTabSz="914400"/>
            <a:r>
              <a:rPr lang="en-US" sz="2800" kern="0" dirty="0">
                <a:effectLst>
                  <a:outerShdw blurRad="38100" dist="38100" dir="2700000" algn="tl">
                    <a:srgbClr val="000000">
                      <a:alpha val="43137"/>
                    </a:srgbClr>
                  </a:outerShdw>
                </a:effectLst>
              </a:rPr>
              <a:t>Hong Kong</a:t>
            </a:r>
          </a:p>
          <a:p>
            <a:pPr lvl="2" defTabSz="914400"/>
            <a:r>
              <a:rPr lang="en-US" sz="2800" kern="0" dirty="0">
                <a:effectLst>
                  <a:outerShdw blurRad="38100" dist="38100" dir="2700000" algn="tl">
                    <a:srgbClr val="000000">
                      <a:alpha val="43137"/>
                    </a:srgbClr>
                  </a:outerShdw>
                </a:effectLst>
              </a:rPr>
              <a:t>Southeast Asia</a:t>
            </a:r>
          </a:p>
          <a:p>
            <a:pPr lvl="2" defTabSz="914400"/>
            <a:r>
              <a:rPr lang="en-US" sz="2800" kern="0" dirty="0">
                <a:effectLst>
                  <a:outerShdw blurRad="38100" dist="38100" dir="2700000" algn="tl">
                    <a:srgbClr val="000000">
                      <a:alpha val="43137"/>
                    </a:srgbClr>
                  </a:outerShdw>
                </a:effectLst>
              </a:rPr>
              <a:t>Canada</a:t>
            </a:r>
          </a:p>
          <a:p>
            <a:pPr lvl="2" defTabSz="914400"/>
            <a:r>
              <a:rPr lang="en-US" sz="2800" kern="0" dirty="0">
                <a:effectLst>
                  <a:outerShdw blurRad="38100" dist="38100" dir="2700000" algn="tl">
                    <a:srgbClr val="000000">
                      <a:alpha val="43137"/>
                    </a:srgbClr>
                  </a:outerShdw>
                </a:effectLst>
              </a:rPr>
              <a:t>United States</a:t>
            </a:r>
          </a:p>
          <a:p>
            <a:pPr defTabSz="914400"/>
            <a:endParaRPr lang="en-US"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780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2D86C-37C3-29E4-7D48-CF6C2EB26916}"/>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CF1C924A-D6A0-5845-F563-5CED67F04948}"/>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Spread of Avian Influenza</a:t>
            </a:r>
          </a:p>
        </p:txBody>
      </p:sp>
      <p:sp>
        <p:nvSpPr>
          <p:cNvPr id="229379" name="Rectangle 3">
            <a:extLst>
              <a:ext uri="{FF2B5EF4-FFF2-40B4-BE49-F238E27FC236}">
                <a16:creationId xmlns:a16="http://schemas.microsoft.com/office/drawing/2014/main" id="{74921E96-B01D-4E79-2765-DFACA5023298}"/>
              </a:ext>
            </a:extLst>
          </p:cNvPr>
          <p:cNvSpPr>
            <a:spLocks noGrp="1" noChangeArrowheads="1"/>
          </p:cNvSpPr>
          <p:nvPr>
            <p:ph idx="1"/>
          </p:nvPr>
        </p:nvSpPr>
        <p:spPr>
          <a:xfrm>
            <a:off x="304799" y="1752600"/>
            <a:ext cx="11002297" cy="4114800"/>
          </a:xfrm>
        </p:spPr>
        <p:txBody>
          <a:bodyPr/>
          <a:lstStyle/>
          <a:p>
            <a:r>
              <a:rPr lang="en-US" sz="3000" dirty="0">
                <a:effectLst>
                  <a:outerShdw blurRad="38100" dist="38100" dir="2700000" algn="tl">
                    <a:srgbClr val="000000">
                      <a:alpha val="43137"/>
                    </a:srgbClr>
                  </a:outerShdw>
                </a:effectLst>
              </a:rPr>
              <a:t>A Crossroad of two international flyways</a:t>
            </a:r>
          </a:p>
          <a:p>
            <a:pPr lvl="1"/>
            <a:r>
              <a:rPr lang="en-US" dirty="0">
                <a:effectLst>
                  <a:outerShdw blurRad="38100" dist="38100" dir="2700000" algn="tl">
                    <a:srgbClr val="000000">
                      <a:alpha val="43137"/>
                    </a:srgbClr>
                  </a:outerShdw>
                </a:effectLst>
              </a:rPr>
              <a:t>One on Asian side/one on North American side</a:t>
            </a:r>
          </a:p>
          <a:p>
            <a:pPr lvl="1"/>
            <a:r>
              <a:rPr lang="en-US" dirty="0">
                <a:effectLst>
                  <a:outerShdw blurRad="38100" dist="38100" dir="2700000" algn="tl">
                    <a:srgbClr val="000000">
                      <a:alpha val="43137"/>
                    </a:srgbClr>
                  </a:outerShdw>
                </a:effectLst>
              </a:rPr>
              <a:t>Early 2015 the H5N1 reached North America through Alaska</a:t>
            </a:r>
          </a:p>
          <a:p>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869A95AD-323B-1586-3F18-4AA8DD2DD8C7}"/>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CC95CB85-85B8-B257-B0F8-438669FA1ADB}"/>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a:extLst>
              <a:ext uri="{FF2B5EF4-FFF2-40B4-BE49-F238E27FC236}">
                <a16:creationId xmlns:a16="http://schemas.microsoft.com/office/drawing/2014/main" id="{8E781AE5-8772-6F49-E391-A0590F4E5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114" y="3434368"/>
            <a:ext cx="5850572" cy="2961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Arrow: Up 2">
            <a:extLst>
              <a:ext uri="{FF2B5EF4-FFF2-40B4-BE49-F238E27FC236}">
                <a16:creationId xmlns:a16="http://schemas.microsoft.com/office/drawing/2014/main" id="{478BFA28-B643-C711-9119-10F876188147}"/>
              </a:ext>
            </a:extLst>
          </p:cNvPr>
          <p:cNvSpPr/>
          <p:nvPr/>
        </p:nvSpPr>
        <p:spPr bwMode="auto">
          <a:xfrm rot="8858352">
            <a:off x="5858513" y="3303646"/>
            <a:ext cx="307820" cy="781712"/>
          </a:xfrm>
          <a:prstGeom prst="upArrow">
            <a:avLst/>
          </a:prstGeom>
          <a:solidFill>
            <a:srgbClr val="FF3300"/>
          </a:solidFill>
          <a:ln w="635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19582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6E93D-4A07-B98A-25FB-3C146E126BDD}"/>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3BF602D9-DF58-162A-1911-0D547D3C4B28}"/>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Antigenic Mutation</a:t>
            </a:r>
          </a:p>
        </p:txBody>
      </p:sp>
      <p:sp>
        <p:nvSpPr>
          <p:cNvPr id="229379" name="Rectangle 3">
            <a:extLst>
              <a:ext uri="{FF2B5EF4-FFF2-40B4-BE49-F238E27FC236}">
                <a16:creationId xmlns:a16="http://schemas.microsoft.com/office/drawing/2014/main" id="{3973C4DF-9ABD-D46A-0D92-92B5B7D190F2}"/>
              </a:ext>
            </a:extLst>
          </p:cNvPr>
          <p:cNvSpPr>
            <a:spLocks noGrp="1" noChangeArrowheads="1"/>
          </p:cNvSpPr>
          <p:nvPr>
            <p:ph idx="1"/>
          </p:nvPr>
        </p:nvSpPr>
        <p:spPr>
          <a:xfrm>
            <a:off x="304800" y="1752600"/>
            <a:ext cx="10275738" cy="4114800"/>
          </a:xfrm>
        </p:spPr>
        <p:txBody>
          <a:bodyPr/>
          <a:lstStyle/>
          <a:p>
            <a:r>
              <a:rPr lang="en-US" dirty="0">
                <a:effectLst>
                  <a:outerShdw blurRad="38100" dist="38100" dir="2700000" algn="tl">
                    <a:srgbClr val="000000">
                      <a:alpha val="43137"/>
                    </a:srgbClr>
                  </a:outerShdw>
                </a:effectLst>
                <a:cs typeface="Times New Roman" pitchFamily="18" charset="0"/>
              </a:rPr>
              <a:t>Avian viruses primarily infect birds</a:t>
            </a:r>
          </a:p>
          <a:p>
            <a:pPr lvl="1"/>
            <a:r>
              <a:rPr lang="en-US" dirty="0">
                <a:effectLst>
                  <a:outerShdw blurRad="38100" dist="38100" dir="2700000" algn="tl">
                    <a:srgbClr val="000000">
                      <a:alpha val="43137"/>
                    </a:srgbClr>
                  </a:outerShdw>
                </a:effectLst>
                <a:cs typeface="Times New Roman" pitchFamily="18" charset="0"/>
              </a:rPr>
              <a:t>Do not commonly infect humans</a:t>
            </a:r>
          </a:p>
          <a:p>
            <a:pPr lvl="1"/>
            <a:r>
              <a:rPr lang="en-US" dirty="0">
                <a:effectLst>
                  <a:outerShdw blurRad="38100" dist="38100" dir="2700000" algn="tl">
                    <a:srgbClr val="000000">
                      <a:alpha val="43137"/>
                    </a:srgbClr>
                  </a:outerShdw>
                </a:effectLst>
                <a:cs typeface="Times New Roman" pitchFamily="18" charset="0"/>
              </a:rPr>
              <a:t>Due to antigenic mutation viruses have crossed species:</a:t>
            </a:r>
          </a:p>
          <a:p>
            <a:pPr lvl="2"/>
            <a:r>
              <a:rPr lang="en-US" sz="2800" dirty="0">
                <a:effectLst>
                  <a:outerShdw blurRad="38100" dist="38100" dir="2700000" algn="tl">
                    <a:srgbClr val="000000">
                      <a:alpha val="43137"/>
                    </a:srgbClr>
                  </a:outerShdw>
                </a:effectLst>
                <a:cs typeface="Times New Roman" pitchFamily="18" charset="0"/>
              </a:rPr>
              <a:t>H5N1 (Bird Flu)</a:t>
            </a:r>
          </a:p>
          <a:p>
            <a:pPr lvl="2"/>
            <a:r>
              <a:rPr lang="en-US" sz="2800" dirty="0">
                <a:effectLst>
                  <a:outerShdw blurRad="38100" dist="38100" dir="2700000" algn="tl">
                    <a:srgbClr val="000000">
                      <a:alpha val="43137"/>
                    </a:srgbClr>
                  </a:outerShdw>
                </a:effectLst>
                <a:cs typeface="Times New Roman" pitchFamily="18" charset="0"/>
              </a:rPr>
              <a:t>H7N9</a:t>
            </a:r>
          </a:p>
          <a:p>
            <a:pPr lvl="2"/>
            <a:r>
              <a:rPr lang="en-US" sz="2800" dirty="0">
                <a:effectLst>
                  <a:outerShdw blurRad="38100" dist="38100" dir="2700000" algn="tl">
                    <a:srgbClr val="000000">
                      <a:alpha val="43137"/>
                    </a:srgbClr>
                  </a:outerShdw>
                </a:effectLst>
                <a:cs typeface="Times New Roman" pitchFamily="18" charset="0"/>
              </a:rPr>
              <a:t>H1N1 (Swine Flu)</a:t>
            </a:r>
          </a:p>
          <a:p>
            <a:pPr lvl="2"/>
            <a:r>
              <a:rPr lang="en-US" sz="2800" dirty="0">
                <a:effectLst>
                  <a:outerShdw blurRad="38100" dist="38100" dir="2700000" algn="tl">
                    <a:srgbClr val="000000">
                      <a:alpha val="43137"/>
                    </a:srgbClr>
                  </a:outerShdw>
                </a:effectLst>
                <a:cs typeface="Times New Roman" pitchFamily="18" charset="0"/>
              </a:rPr>
              <a:t>1918 Influenza</a:t>
            </a:r>
          </a:p>
          <a:p>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E12A1A56-055E-916C-90DB-DC827C5B7F68}"/>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8D3392C7-B005-8E7D-B825-D9C063BDBFDB}"/>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4" name="Picture 3">
            <a:extLst>
              <a:ext uri="{FF2B5EF4-FFF2-40B4-BE49-F238E27FC236}">
                <a16:creationId xmlns:a16="http://schemas.microsoft.com/office/drawing/2014/main" id="{FC14563B-FDCB-7053-05EC-F0E1B8D71484}"/>
              </a:ext>
            </a:extLst>
          </p:cNvPr>
          <p:cNvPicPr>
            <a:picLocks noChangeAspect="1"/>
          </p:cNvPicPr>
          <p:nvPr/>
        </p:nvPicPr>
        <p:blipFill>
          <a:blip r:embed="rId2"/>
          <a:stretch>
            <a:fillRect/>
          </a:stretch>
        </p:blipFill>
        <p:spPr>
          <a:xfrm>
            <a:off x="6477000" y="3549400"/>
            <a:ext cx="3728264" cy="2470400"/>
          </a:xfrm>
          <a:prstGeom prst="rect">
            <a:avLst/>
          </a:prstGeom>
          <a:ln w="38100">
            <a:solidFill>
              <a:srgbClr val="000000"/>
            </a:solidFill>
          </a:ln>
        </p:spPr>
      </p:pic>
    </p:spTree>
    <p:extLst>
      <p:ext uri="{BB962C8B-B14F-4D97-AF65-F5344CB8AC3E}">
        <p14:creationId xmlns:p14="http://schemas.microsoft.com/office/powerpoint/2010/main" val="3542363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5ADF2-D095-FA1D-CDD7-CB2F467CCB7B}"/>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680CD006-2983-38EC-46CE-AB5D431D4A0C}"/>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Antigenic Mutation</a:t>
            </a:r>
          </a:p>
        </p:txBody>
      </p:sp>
      <p:sp>
        <p:nvSpPr>
          <p:cNvPr id="229379" name="Rectangle 3">
            <a:extLst>
              <a:ext uri="{FF2B5EF4-FFF2-40B4-BE49-F238E27FC236}">
                <a16:creationId xmlns:a16="http://schemas.microsoft.com/office/drawing/2014/main" id="{5CA569F4-D03D-05D5-DD62-D244DECBECE8}"/>
              </a:ext>
            </a:extLst>
          </p:cNvPr>
          <p:cNvSpPr>
            <a:spLocks noGrp="1" noChangeArrowheads="1"/>
          </p:cNvSpPr>
          <p:nvPr>
            <p:ph idx="1"/>
          </p:nvPr>
        </p:nvSpPr>
        <p:spPr>
          <a:xfrm>
            <a:off x="304800" y="1752600"/>
            <a:ext cx="10275738" cy="4114800"/>
          </a:xfrm>
        </p:spPr>
        <p:txBody>
          <a:bodyPr/>
          <a:lstStyle/>
          <a:p>
            <a:r>
              <a:rPr lang="en-US" dirty="0">
                <a:effectLst>
                  <a:outerShdw blurRad="38100" dist="38100" dir="2700000" algn="tl">
                    <a:srgbClr val="000000">
                      <a:alpha val="43137"/>
                    </a:srgbClr>
                  </a:outerShdw>
                </a:effectLst>
                <a:cs typeface="Times New Roman" pitchFamily="18" charset="0"/>
              </a:rPr>
              <a:t>Protein antigens on virus outer shell (Hs and Ns)</a:t>
            </a:r>
          </a:p>
          <a:p>
            <a:pPr lvl="1"/>
            <a:r>
              <a:rPr lang="en-US" dirty="0">
                <a:effectLst>
                  <a:outerShdw blurRad="38100" dist="38100" dir="2700000" algn="tl">
                    <a:srgbClr val="000000">
                      <a:alpha val="43137"/>
                    </a:srgbClr>
                  </a:outerShdw>
                </a:effectLst>
                <a:cs typeface="Times New Roman" pitchFamily="18" charset="0"/>
              </a:rPr>
              <a:t>Hemagglutinin</a:t>
            </a:r>
          </a:p>
          <a:p>
            <a:pPr lvl="1"/>
            <a:r>
              <a:rPr lang="en-US" dirty="0">
                <a:effectLst>
                  <a:outerShdw blurRad="38100" dist="38100" dir="2700000" algn="tl">
                    <a:srgbClr val="000000">
                      <a:alpha val="43137"/>
                    </a:srgbClr>
                  </a:outerShdw>
                </a:effectLst>
                <a:cs typeface="Times New Roman" pitchFamily="18" charset="0"/>
              </a:rPr>
              <a:t>Neuraminidase</a:t>
            </a:r>
          </a:p>
          <a:p>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F2917E6C-92F6-5E27-D3D9-75D6A2092EB1}"/>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A6D38581-5A41-6FED-2920-A0BFB39DEA8D}"/>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a:extLst>
              <a:ext uri="{FF2B5EF4-FFF2-40B4-BE49-F238E27FC236}">
                <a16:creationId xmlns:a16="http://schemas.microsoft.com/office/drawing/2014/main" id="{BD8439FD-4865-0727-938D-DC99EEF462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7986" y="2468329"/>
            <a:ext cx="5414434" cy="39280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3">
            <a:extLst>
              <a:ext uri="{FF2B5EF4-FFF2-40B4-BE49-F238E27FC236}">
                <a16:creationId xmlns:a16="http://schemas.microsoft.com/office/drawing/2014/main" id="{C4B8B5A3-76E0-D36B-6ECC-F85A0B82AE3E}"/>
              </a:ext>
            </a:extLst>
          </p:cNvPr>
          <p:cNvSpPr txBox="1">
            <a:spLocks noChangeArrowheads="1"/>
          </p:cNvSpPr>
          <p:nvPr/>
        </p:nvSpPr>
        <p:spPr bwMode="auto">
          <a:xfrm>
            <a:off x="392263" y="3429000"/>
            <a:ext cx="3978260" cy="32947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defTabSz="914400"/>
            <a:r>
              <a:rPr lang="en-US" sz="3000" kern="0" dirty="0">
                <a:effectLst>
                  <a:outerShdw blurRad="38100" dist="38100" dir="2700000" algn="tl">
                    <a:srgbClr val="000000">
                      <a:alpha val="43137"/>
                    </a:srgbClr>
                  </a:outerShdw>
                </a:effectLst>
              </a:rPr>
              <a:t>Important structures for the spread of the virus</a:t>
            </a:r>
          </a:p>
        </p:txBody>
      </p:sp>
    </p:spTree>
    <p:extLst>
      <p:ext uri="{BB962C8B-B14F-4D97-AF65-F5344CB8AC3E}">
        <p14:creationId xmlns:p14="http://schemas.microsoft.com/office/powerpoint/2010/main" val="301947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92C90-CB3A-5896-48D3-794ABA769240}"/>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A0BF1CC0-55F5-9B7C-1750-95027EE8B1E8}"/>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p>
        </p:txBody>
      </p:sp>
      <p:sp>
        <p:nvSpPr>
          <p:cNvPr id="229379" name="Rectangle 3">
            <a:extLst>
              <a:ext uri="{FF2B5EF4-FFF2-40B4-BE49-F238E27FC236}">
                <a16:creationId xmlns:a16="http://schemas.microsoft.com/office/drawing/2014/main" id="{A3B05963-942B-8EB2-E993-7A49E5953E4B}"/>
              </a:ext>
            </a:extLst>
          </p:cNvPr>
          <p:cNvSpPr>
            <a:spLocks noGrp="1" noChangeArrowheads="1"/>
          </p:cNvSpPr>
          <p:nvPr>
            <p:ph idx="1"/>
          </p:nvPr>
        </p:nvSpPr>
        <p:spPr>
          <a:xfrm>
            <a:off x="304800" y="1752600"/>
            <a:ext cx="6518788" cy="4114800"/>
          </a:xfrm>
        </p:spPr>
        <p:txBody>
          <a:bodyPr/>
          <a:lstStyle/>
          <a:p>
            <a:pPr>
              <a:spcAft>
                <a:spcPts val="600"/>
              </a:spcAft>
            </a:pPr>
            <a:r>
              <a:rPr lang="en-US" sz="3000" dirty="0">
                <a:effectLst>
                  <a:outerShdw blurRad="38100" dist="38100" dir="2700000" algn="tl">
                    <a:srgbClr val="000000">
                      <a:alpha val="43137"/>
                    </a:srgbClr>
                  </a:outerShdw>
                </a:effectLst>
              </a:rPr>
              <a:t>Avian Influenza also known as:</a:t>
            </a:r>
          </a:p>
          <a:p>
            <a:pPr lvl="2">
              <a:spcAft>
                <a:spcPts val="600"/>
              </a:spcAft>
            </a:pPr>
            <a:r>
              <a:rPr lang="en-US" sz="2800" dirty="0">
                <a:effectLst>
                  <a:outerShdw blurRad="38100" dist="38100" dir="2700000" algn="tl">
                    <a:srgbClr val="000000">
                      <a:alpha val="43137"/>
                    </a:srgbClr>
                  </a:outerShdw>
                </a:effectLst>
              </a:rPr>
              <a:t>Highly pathogenic avian influenza (HPAI) H5N1</a:t>
            </a:r>
          </a:p>
          <a:p>
            <a:pPr lvl="2">
              <a:spcAft>
                <a:spcPts val="600"/>
              </a:spcAft>
            </a:pPr>
            <a:r>
              <a:rPr lang="en-US" sz="2800" dirty="0">
                <a:effectLst>
                  <a:outerShdw blurRad="38100" dist="38100" dir="2700000" algn="tl">
                    <a:srgbClr val="000000">
                      <a:alpha val="43137"/>
                    </a:srgbClr>
                  </a:outerShdw>
                </a:effectLst>
              </a:rPr>
              <a:t>Bird Flu</a:t>
            </a:r>
          </a:p>
          <a:p>
            <a:pPr lvl="1">
              <a:spcAft>
                <a:spcPts val="600"/>
              </a:spcAft>
            </a:pPr>
            <a:r>
              <a:rPr lang="en-US" dirty="0">
                <a:effectLst>
                  <a:outerShdw blurRad="38100" dist="38100" dir="2700000" algn="tl">
                    <a:srgbClr val="000000">
                      <a:alpha val="43137"/>
                    </a:srgbClr>
                  </a:outerShdw>
                </a:effectLst>
              </a:rPr>
              <a:t>Refers to Influenza A viruses that occur naturally among birds</a:t>
            </a:r>
          </a:p>
          <a:p>
            <a:pPr lvl="3">
              <a:spcAft>
                <a:spcPts val="600"/>
              </a:spcAft>
            </a:pPr>
            <a:r>
              <a:rPr lang="en-US" sz="2400" dirty="0">
                <a:effectLst>
                  <a:outerShdw blurRad="38100" dist="38100" dir="2700000" algn="tl">
                    <a:srgbClr val="000000">
                      <a:alpha val="43137"/>
                    </a:srgbClr>
                  </a:outerShdw>
                </a:effectLst>
              </a:rPr>
              <a:t>Waterfowl (wild ducks) are a natural reservoir</a:t>
            </a:r>
          </a:p>
          <a:p>
            <a:pPr lvl="3">
              <a:spcAft>
                <a:spcPts val="600"/>
              </a:spcAft>
            </a:pPr>
            <a:r>
              <a:rPr lang="en-US" sz="2400" dirty="0">
                <a:effectLst>
                  <a:outerShdw blurRad="38100" dist="38100" dir="2700000" algn="tl">
                    <a:srgbClr val="000000">
                      <a:alpha val="43137"/>
                    </a:srgbClr>
                  </a:outerShdw>
                </a:effectLst>
              </a:rPr>
              <a:t>The most resistant to infection</a:t>
            </a:r>
          </a:p>
          <a:p>
            <a:pPr lvl="3">
              <a:spcAft>
                <a:spcPts val="600"/>
              </a:spcAft>
            </a:pP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611FD8C-6849-35F3-92A7-E08FA527A040}"/>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3FD8279D-7FB0-9599-FAEA-BD57FFF42618}"/>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4" name="Picture 3">
            <a:extLst>
              <a:ext uri="{FF2B5EF4-FFF2-40B4-BE49-F238E27FC236}">
                <a16:creationId xmlns:a16="http://schemas.microsoft.com/office/drawing/2014/main" id="{7759EB06-84A8-D126-2EE3-21B0C611C9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8341" y="2459255"/>
            <a:ext cx="3686908" cy="2854017"/>
          </a:xfrm>
          <a:prstGeom prst="rect">
            <a:avLst/>
          </a:prstGeom>
          <a:ln w="57150">
            <a:solidFill>
              <a:schemeClr val="bg2"/>
            </a:solidFill>
          </a:ln>
        </p:spPr>
      </p:pic>
    </p:spTree>
    <p:extLst>
      <p:ext uri="{BB962C8B-B14F-4D97-AF65-F5344CB8AC3E}">
        <p14:creationId xmlns:p14="http://schemas.microsoft.com/office/powerpoint/2010/main" val="361239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95DF4-5A34-CC6F-F39D-65663134CAD2}"/>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ED99E7B3-6E8C-F473-F08B-C34C6F5EEF45}"/>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Antigenic Mutation</a:t>
            </a:r>
          </a:p>
        </p:txBody>
      </p:sp>
      <p:sp>
        <p:nvSpPr>
          <p:cNvPr id="229379" name="Rectangle 3">
            <a:extLst>
              <a:ext uri="{FF2B5EF4-FFF2-40B4-BE49-F238E27FC236}">
                <a16:creationId xmlns:a16="http://schemas.microsoft.com/office/drawing/2014/main" id="{AB01B2DE-EA83-0EFA-6CB1-5601BA0DB7BB}"/>
              </a:ext>
            </a:extLst>
          </p:cNvPr>
          <p:cNvSpPr>
            <a:spLocks noGrp="1" noChangeArrowheads="1"/>
          </p:cNvSpPr>
          <p:nvPr>
            <p:ph idx="1"/>
          </p:nvPr>
        </p:nvSpPr>
        <p:spPr>
          <a:xfrm>
            <a:off x="304800" y="1752600"/>
            <a:ext cx="10275738" cy="4114800"/>
          </a:xfrm>
        </p:spPr>
        <p:txBody>
          <a:bodyPr/>
          <a:lstStyle/>
          <a:p>
            <a:r>
              <a:rPr lang="en-US" dirty="0">
                <a:effectLst>
                  <a:outerShdw blurRad="38100" dist="38100" dir="2700000" algn="tl">
                    <a:srgbClr val="000000">
                      <a:alpha val="43137"/>
                    </a:srgbClr>
                  </a:outerShdw>
                </a:effectLst>
                <a:cs typeface="Times New Roman" pitchFamily="18" charset="0"/>
              </a:rPr>
              <a:t>Protein antigens on virus outer shell (Hs and Ns)</a:t>
            </a:r>
          </a:p>
          <a:p>
            <a:pPr lvl="1"/>
            <a:r>
              <a:rPr lang="en-US" dirty="0">
                <a:effectLst>
                  <a:outerShdw blurRad="38100" dist="38100" dir="2700000" algn="tl">
                    <a:srgbClr val="000000">
                      <a:alpha val="43137"/>
                    </a:srgbClr>
                  </a:outerShdw>
                </a:effectLst>
                <a:cs typeface="Times New Roman" pitchFamily="18" charset="0"/>
              </a:rPr>
              <a:t>Immune system recognizes virus by these</a:t>
            </a:r>
          </a:p>
          <a:p>
            <a:pPr lvl="1"/>
            <a:r>
              <a:rPr lang="en-US" dirty="0">
                <a:effectLst>
                  <a:outerShdw blurRad="38100" dist="38100" dir="2700000" algn="tl">
                    <a:srgbClr val="000000">
                      <a:alpha val="43137"/>
                    </a:srgbClr>
                  </a:outerShdw>
                </a:effectLst>
                <a:cs typeface="Times New Roman" pitchFamily="18" charset="0"/>
              </a:rPr>
              <a:t>During replication mutation can take place</a:t>
            </a:r>
          </a:p>
          <a:p>
            <a:pPr lvl="1"/>
            <a:r>
              <a:rPr lang="en-US" dirty="0">
                <a:effectLst>
                  <a:outerShdw blurRad="38100" dist="38100" dir="2700000" algn="tl">
                    <a:srgbClr val="000000">
                      <a:alpha val="43137"/>
                    </a:srgbClr>
                  </a:outerShdw>
                </a:effectLst>
                <a:cs typeface="Times New Roman" pitchFamily="18" charset="0"/>
              </a:rPr>
              <a:t>Normal part of the virus’ lifecycle</a:t>
            </a:r>
          </a:p>
          <a:p>
            <a:pPr lvl="1"/>
            <a:r>
              <a:rPr lang="en-US" dirty="0">
                <a:effectLst>
                  <a:outerShdw blurRad="38100" dist="38100" dir="2700000" algn="tl">
                    <a:srgbClr val="000000">
                      <a:alpha val="43137"/>
                    </a:srgbClr>
                  </a:outerShdw>
                </a:effectLst>
                <a:cs typeface="Times New Roman" pitchFamily="18" charset="0"/>
              </a:rPr>
              <a:t>Can result in viruses jumping between species</a:t>
            </a:r>
          </a:p>
          <a:p>
            <a:pPr lvl="2"/>
            <a:r>
              <a:rPr lang="en-US" sz="2800" dirty="0">
                <a:effectLst>
                  <a:outerShdw blurRad="38100" dist="38100" dir="2700000" algn="tl">
                    <a:srgbClr val="000000">
                      <a:alpha val="43137"/>
                    </a:srgbClr>
                  </a:outerShdw>
                </a:effectLst>
                <a:cs typeface="Times New Roman" pitchFamily="18" charset="0"/>
              </a:rPr>
              <a:t>Ability to infect humans</a:t>
            </a:r>
          </a:p>
          <a:p>
            <a:pPr lvl="2"/>
            <a:r>
              <a:rPr lang="en-US" sz="2800" dirty="0">
                <a:effectLst>
                  <a:outerShdw blurRad="38100" dist="38100" dir="2700000" algn="tl">
                    <a:srgbClr val="000000">
                      <a:alpha val="43137"/>
                    </a:srgbClr>
                  </a:outerShdw>
                </a:effectLst>
                <a:cs typeface="Times New Roman" pitchFamily="18" charset="0"/>
              </a:rPr>
              <a:t>Ability to be cause human-to-human transmission </a:t>
            </a: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18ADB819-11FE-D777-ADC8-3A01BFCAB9BA}"/>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69D21428-4349-918F-6B0C-E619EFE1D2CA}"/>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1354133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43788-F48F-C93D-8B6A-48F17027B382}"/>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5C80446F-6CEF-E9DB-5D13-B1EEC0F558AD}"/>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Antigenic Mutation</a:t>
            </a:r>
          </a:p>
        </p:txBody>
      </p:sp>
      <p:sp>
        <p:nvSpPr>
          <p:cNvPr id="229379" name="Rectangle 3">
            <a:extLst>
              <a:ext uri="{FF2B5EF4-FFF2-40B4-BE49-F238E27FC236}">
                <a16:creationId xmlns:a16="http://schemas.microsoft.com/office/drawing/2014/main" id="{118F44BC-D108-D421-AF7F-8BFD47C127F9}"/>
              </a:ext>
            </a:extLst>
          </p:cNvPr>
          <p:cNvSpPr>
            <a:spLocks noGrp="1" noChangeArrowheads="1"/>
          </p:cNvSpPr>
          <p:nvPr>
            <p:ph idx="1"/>
          </p:nvPr>
        </p:nvSpPr>
        <p:spPr>
          <a:xfrm>
            <a:off x="304800" y="1752600"/>
            <a:ext cx="5143500" cy="4114800"/>
          </a:xfrm>
        </p:spPr>
        <p:txBody>
          <a:bodyPr/>
          <a:lstStyle/>
          <a:p>
            <a:r>
              <a:rPr lang="en-US" dirty="0">
                <a:effectLst>
                  <a:outerShdw blurRad="38100" dist="38100" dir="2700000" algn="tl">
                    <a:srgbClr val="000000">
                      <a:alpha val="43137"/>
                    </a:srgbClr>
                  </a:outerShdw>
                </a:effectLst>
                <a:cs typeface="Times New Roman" pitchFamily="18" charset="0"/>
              </a:rPr>
              <a:t>Antigenic Drift</a:t>
            </a:r>
          </a:p>
          <a:p>
            <a:pPr lvl="1">
              <a:spcAft>
                <a:spcPts val="600"/>
              </a:spcAft>
            </a:pPr>
            <a:r>
              <a:rPr lang="en-US" dirty="0">
                <a:effectLst>
                  <a:outerShdw blurRad="38100" dist="38100" dir="2700000" algn="tl">
                    <a:srgbClr val="000000">
                      <a:alpha val="43137"/>
                    </a:srgbClr>
                  </a:outerShdw>
                </a:effectLst>
                <a:cs typeface="Times New Roman" pitchFamily="18" charset="0"/>
              </a:rPr>
              <a:t>Small changes that happen continually over time</a:t>
            </a:r>
          </a:p>
          <a:p>
            <a:pPr lvl="1">
              <a:spcAft>
                <a:spcPts val="600"/>
              </a:spcAft>
            </a:pPr>
            <a:r>
              <a:rPr lang="en-US" dirty="0">
                <a:effectLst>
                  <a:outerShdw blurRad="38100" dist="38100" dir="2700000" algn="tl">
                    <a:srgbClr val="000000">
                      <a:alpha val="43137"/>
                    </a:srgbClr>
                  </a:outerShdw>
                </a:effectLst>
                <a:cs typeface="Times New Roman" pitchFamily="18" charset="0"/>
              </a:rPr>
              <a:t>Produces new viral strains not recognized by immune system</a:t>
            </a:r>
          </a:p>
          <a:p>
            <a:pPr lvl="1"/>
            <a:r>
              <a:rPr lang="en-US" dirty="0">
                <a:effectLst>
                  <a:outerShdw blurRad="38100" dist="38100" dir="2700000" algn="tl">
                    <a:srgbClr val="000000">
                      <a:alpha val="43137"/>
                    </a:srgbClr>
                  </a:outerShdw>
                </a:effectLst>
                <a:cs typeface="Times New Roman" pitchFamily="18" charset="0"/>
              </a:rPr>
              <a:t>Why a new seasonal flu vaccine is made every year</a:t>
            </a: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A4B0EE4D-9687-AA3A-B4D9-FC06D8FFFD5C}"/>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80A447DE-F0EF-BAE1-CCE9-9DE0BEE37215}"/>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9" name="Picture 8" descr="A diagram of a virus&#10;&#10;AI-generated content may be incorrect.">
            <a:extLst>
              <a:ext uri="{FF2B5EF4-FFF2-40B4-BE49-F238E27FC236}">
                <a16:creationId xmlns:a16="http://schemas.microsoft.com/office/drawing/2014/main" id="{DC4FB727-62F4-5DD4-BEAA-2FFC551B8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2895" y="2402266"/>
            <a:ext cx="5736252" cy="2815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87903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1D6C7-E9E5-B9FA-96F8-7BAB500B1394}"/>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10D981E6-C8FC-BE05-61FA-E15B4A178232}"/>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Antigenic Mutation</a:t>
            </a:r>
          </a:p>
        </p:txBody>
      </p:sp>
      <p:sp>
        <p:nvSpPr>
          <p:cNvPr id="229379" name="Rectangle 3">
            <a:extLst>
              <a:ext uri="{FF2B5EF4-FFF2-40B4-BE49-F238E27FC236}">
                <a16:creationId xmlns:a16="http://schemas.microsoft.com/office/drawing/2014/main" id="{32E2888E-63D0-14C3-31A4-0F9B1129DDFF}"/>
              </a:ext>
            </a:extLst>
          </p:cNvPr>
          <p:cNvSpPr>
            <a:spLocks noGrp="1" noChangeArrowheads="1"/>
          </p:cNvSpPr>
          <p:nvPr>
            <p:ph idx="1"/>
          </p:nvPr>
        </p:nvSpPr>
        <p:spPr>
          <a:xfrm>
            <a:off x="304800" y="1752600"/>
            <a:ext cx="5143500" cy="4114800"/>
          </a:xfrm>
        </p:spPr>
        <p:txBody>
          <a:bodyPr/>
          <a:lstStyle/>
          <a:p>
            <a:r>
              <a:rPr lang="en-US" dirty="0">
                <a:effectLst>
                  <a:outerShdw blurRad="38100" dist="38100" dir="2700000" algn="tl">
                    <a:srgbClr val="000000">
                      <a:alpha val="43137"/>
                    </a:srgbClr>
                  </a:outerShdw>
                </a:effectLst>
                <a:cs typeface="Times New Roman" pitchFamily="18" charset="0"/>
              </a:rPr>
              <a:t>Antigenic Shift</a:t>
            </a:r>
          </a:p>
          <a:p>
            <a:pPr lvl="1">
              <a:spcAft>
                <a:spcPts val="600"/>
              </a:spcAft>
            </a:pPr>
            <a:r>
              <a:rPr lang="en-US" dirty="0">
                <a:effectLst>
                  <a:outerShdw blurRad="38100" dist="38100" dir="2700000" algn="tl">
                    <a:srgbClr val="000000">
                      <a:alpha val="43137"/>
                    </a:srgbClr>
                  </a:outerShdw>
                </a:effectLst>
                <a:cs typeface="Times New Roman" pitchFamily="18" charset="0"/>
              </a:rPr>
              <a:t>Significant change in the virus</a:t>
            </a:r>
          </a:p>
          <a:p>
            <a:pPr lvl="1">
              <a:spcAft>
                <a:spcPts val="600"/>
              </a:spcAft>
            </a:pPr>
            <a:r>
              <a:rPr lang="en-US" dirty="0">
                <a:effectLst>
                  <a:outerShdw blurRad="38100" dist="38100" dir="2700000" algn="tl">
                    <a:srgbClr val="000000">
                      <a:alpha val="43137"/>
                    </a:srgbClr>
                  </a:outerShdw>
                </a:effectLst>
                <a:cs typeface="Times New Roman" pitchFamily="18" charset="0"/>
              </a:rPr>
              <a:t>Forms new hemagglutinin and/or neuraminidase</a:t>
            </a:r>
          </a:p>
          <a:p>
            <a:pPr lvl="1">
              <a:spcAft>
                <a:spcPts val="600"/>
              </a:spcAft>
            </a:pPr>
            <a:r>
              <a:rPr lang="en-US" dirty="0">
                <a:effectLst>
                  <a:outerShdw blurRad="38100" dist="38100" dir="2700000" algn="tl">
                    <a:srgbClr val="000000">
                      <a:alpha val="43137"/>
                    </a:srgbClr>
                  </a:outerShdw>
                </a:effectLst>
                <a:cs typeface="Times New Roman" pitchFamily="18" charset="0"/>
              </a:rPr>
              <a:t>Resulting in a whole new influenza A virus subtype</a:t>
            </a: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4E78BDA3-07E4-3C97-5A34-80FC6371C2EB}"/>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ACF8536C-D532-3138-ADC2-727F4A5DD9D9}"/>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descr="A diagram of a virus&#10;&#10;AI-generated content may be incorrect.">
            <a:extLst>
              <a:ext uri="{FF2B5EF4-FFF2-40B4-BE49-F238E27FC236}">
                <a16:creationId xmlns:a16="http://schemas.microsoft.com/office/drawing/2014/main" id="{613EA2E4-CBB9-FBA1-26B5-F0F6F9DF5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2895" y="2413000"/>
            <a:ext cx="5736252" cy="2809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0696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E1FCD-3784-CC8F-2EE7-B3C78E1A4AD6}"/>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461F9590-ADA5-17F1-8E29-8F9CCDB11955}"/>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Antigenic Mutation</a:t>
            </a:r>
          </a:p>
        </p:txBody>
      </p:sp>
      <p:sp>
        <p:nvSpPr>
          <p:cNvPr id="229379" name="Rectangle 3">
            <a:extLst>
              <a:ext uri="{FF2B5EF4-FFF2-40B4-BE49-F238E27FC236}">
                <a16:creationId xmlns:a16="http://schemas.microsoft.com/office/drawing/2014/main" id="{7C4DE159-CBD9-A2C6-4725-DFA1DC7E90F7}"/>
              </a:ext>
            </a:extLst>
          </p:cNvPr>
          <p:cNvSpPr>
            <a:spLocks noGrp="1" noChangeArrowheads="1"/>
          </p:cNvSpPr>
          <p:nvPr>
            <p:ph idx="1"/>
          </p:nvPr>
        </p:nvSpPr>
        <p:spPr>
          <a:xfrm>
            <a:off x="304800" y="1752600"/>
            <a:ext cx="6172200" cy="4114800"/>
          </a:xfrm>
        </p:spPr>
        <p:txBody>
          <a:bodyPr/>
          <a:lstStyle/>
          <a:p>
            <a:r>
              <a:rPr lang="en-US" dirty="0">
                <a:effectLst>
                  <a:outerShdw blurRad="38100" dist="38100" dir="2700000" algn="tl">
                    <a:srgbClr val="000000">
                      <a:alpha val="43137"/>
                    </a:srgbClr>
                  </a:outerShdw>
                </a:effectLst>
                <a:cs typeface="Times New Roman" pitchFamily="18" charset="0"/>
              </a:rPr>
              <a:t>Antigenic Drift (within species)</a:t>
            </a:r>
          </a:p>
        </p:txBody>
      </p:sp>
      <p:sp>
        <p:nvSpPr>
          <p:cNvPr id="5" name="TextBox 4">
            <a:extLst>
              <a:ext uri="{FF2B5EF4-FFF2-40B4-BE49-F238E27FC236}">
                <a16:creationId xmlns:a16="http://schemas.microsoft.com/office/drawing/2014/main" id="{D98798A3-A234-E040-EE9F-272A3B0DC100}"/>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3839E488-B191-4B7E-F73B-2D0A2F70E44C}"/>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grpSp>
        <p:nvGrpSpPr>
          <p:cNvPr id="3" name="Group 3">
            <a:extLst>
              <a:ext uri="{FF2B5EF4-FFF2-40B4-BE49-F238E27FC236}">
                <a16:creationId xmlns:a16="http://schemas.microsoft.com/office/drawing/2014/main" id="{12E72D15-8B09-D9EB-2CE2-CAE933268733}"/>
              </a:ext>
            </a:extLst>
          </p:cNvPr>
          <p:cNvGrpSpPr>
            <a:grpSpLocks/>
          </p:cNvGrpSpPr>
          <p:nvPr/>
        </p:nvGrpSpPr>
        <p:grpSpPr bwMode="auto">
          <a:xfrm>
            <a:off x="1905000" y="3276600"/>
            <a:ext cx="1066800" cy="2070100"/>
            <a:chOff x="6640" y="1709"/>
            <a:chExt cx="2985" cy="3502"/>
          </a:xfrm>
        </p:grpSpPr>
        <p:sp>
          <p:nvSpPr>
            <p:cNvPr id="4" name="Freeform 4">
              <a:extLst>
                <a:ext uri="{FF2B5EF4-FFF2-40B4-BE49-F238E27FC236}">
                  <a16:creationId xmlns:a16="http://schemas.microsoft.com/office/drawing/2014/main" id="{DE076CA7-BFAF-EFF8-94A1-4D1FA8E32FE2}"/>
                </a:ext>
              </a:extLst>
            </p:cNvPr>
            <p:cNvSpPr>
              <a:spLocks/>
            </p:cNvSpPr>
            <p:nvPr/>
          </p:nvSpPr>
          <p:spPr bwMode="auto">
            <a:xfrm>
              <a:off x="8516" y="3716"/>
              <a:ext cx="613" cy="617"/>
            </a:xfrm>
            <a:custGeom>
              <a:avLst/>
              <a:gdLst/>
              <a:ahLst/>
              <a:cxnLst>
                <a:cxn ang="0">
                  <a:pos x="0" y="0"/>
                </a:cxn>
                <a:cxn ang="0">
                  <a:pos x="184" y="331"/>
                </a:cxn>
                <a:cxn ang="0">
                  <a:pos x="447" y="617"/>
                </a:cxn>
                <a:cxn ang="0">
                  <a:pos x="613" y="453"/>
                </a:cxn>
                <a:cxn ang="0">
                  <a:pos x="263" y="267"/>
                </a:cxn>
                <a:cxn ang="0">
                  <a:pos x="127" y="28"/>
                </a:cxn>
                <a:cxn ang="0">
                  <a:pos x="0" y="0"/>
                </a:cxn>
                <a:cxn ang="0">
                  <a:pos x="0" y="0"/>
                </a:cxn>
              </a:cxnLst>
              <a:rect l="0" t="0" r="r" b="b"/>
              <a:pathLst>
                <a:path w="613" h="617">
                  <a:moveTo>
                    <a:pt x="0" y="0"/>
                  </a:moveTo>
                  <a:lnTo>
                    <a:pt x="184" y="331"/>
                  </a:lnTo>
                  <a:lnTo>
                    <a:pt x="447" y="617"/>
                  </a:lnTo>
                  <a:lnTo>
                    <a:pt x="613" y="453"/>
                  </a:lnTo>
                  <a:lnTo>
                    <a:pt x="263" y="267"/>
                  </a:lnTo>
                  <a:lnTo>
                    <a:pt x="127" y="28"/>
                  </a:lnTo>
                  <a:lnTo>
                    <a:pt x="0" y="0"/>
                  </a:lnTo>
                  <a:lnTo>
                    <a:pt x="0" y="0"/>
                  </a:lnTo>
                  <a:close/>
                </a:path>
              </a:pathLst>
            </a:custGeom>
            <a:solidFill>
              <a:srgbClr val="B8B8D9"/>
            </a:solidFill>
            <a:ln w="9525">
              <a:noFill/>
              <a:round/>
              <a:headEnd/>
              <a:tailEnd/>
            </a:ln>
          </p:spPr>
          <p:txBody>
            <a:bodyPr/>
            <a:lstStyle/>
            <a:p>
              <a:endParaRPr lang="en-US" dirty="0"/>
            </a:p>
          </p:txBody>
        </p:sp>
        <p:sp>
          <p:nvSpPr>
            <p:cNvPr id="6" name="Freeform 5">
              <a:extLst>
                <a:ext uri="{FF2B5EF4-FFF2-40B4-BE49-F238E27FC236}">
                  <a16:creationId xmlns:a16="http://schemas.microsoft.com/office/drawing/2014/main" id="{054F2C00-7C80-48B8-F3FE-421FB6473AA7}"/>
                </a:ext>
              </a:extLst>
            </p:cNvPr>
            <p:cNvSpPr>
              <a:spLocks/>
            </p:cNvSpPr>
            <p:nvPr/>
          </p:nvSpPr>
          <p:spPr bwMode="auto">
            <a:xfrm>
              <a:off x="6889" y="2435"/>
              <a:ext cx="575" cy="367"/>
            </a:xfrm>
            <a:custGeom>
              <a:avLst/>
              <a:gdLst/>
              <a:ahLst/>
              <a:cxnLst>
                <a:cxn ang="0">
                  <a:pos x="0" y="171"/>
                </a:cxn>
                <a:cxn ang="0">
                  <a:pos x="319" y="367"/>
                </a:cxn>
                <a:cxn ang="0">
                  <a:pos x="575" y="265"/>
                </a:cxn>
                <a:cxn ang="0">
                  <a:pos x="515" y="102"/>
                </a:cxn>
                <a:cxn ang="0">
                  <a:pos x="292" y="0"/>
                </a:cxn>
                <a:cxn ang="0">
                  <a:pos x="0" y="171"/>
                </a:cxn>
                <a:cxn ang="0">
                  <a:pos x="0" y="171"/>
                </a:cxn>
              </a:cxnLst>
              <a:rect l="0" t="0" r="r" b="b"/>
              <a:pathLst>
                <a:path w="575" h="367">
                  <a:moveTo>
                    <a:pt x="0" y="171"/>
                  </a:moveTo>
                  <a:lnTo>
                    <a:pt x="319" y="367"/>
                  </a:lnTo>
                  <a:lnTo>
                    <a:pt x="575" y="265"/>
                  </a:lnTo>
                  <a:lnTo>
                    <a:pt x="515" y="102"/>
                  </a:lnTo>
                  <a:lnTo>
                    <a:pt x="292" y="0"/>
                  </a:lnTo>
                  <a:lnTo>
                    <a:pt x="0" y="171"/>
                  </a:lnTo>
                  <a:lnTo>
                    <a:pt x="0" y="171"/>
                  </a:lnTo>
                  <a:close/>
                </a:path>
              </a:pathLst>
            </a:custGeom>
            <a:solidFill>
              <a:srgbClr val="B8B8D9"/>
            </a:solidFill>
            <a:ln w="9525">
              <a:noFill/>
              <a:round/>
              <a:headEnd/>
              <a:tailEnd/>
            </a:ln>
          </p:spPr>
          <p:txBody>
            <a:bodyPr/>
            <a:lstStyle/>
            <a:p>
              <a:endParaRPr lang="en-US" dirty="0"/>
            </a:p>
          </p:txBody>
        </p:sp>
        <p:sp>
          <p:nvSpPr>
            <p:cNvPr id="7" name="Freeform 6">
              <a:extLst>
                <a:ext uri="{FF2B5EF4-FFF2-40B4-BE49-F238E27FC236}">
                  <a16:creationId xmlns:a16="http://schemas.microsoft.com/office/drawing/2014/main" id="{0424E85D-C8A2-D068-8247-5DA6ABD1230D}"/>
                </a:ext>
              </a:extLst>
            </p:cNvPr>
            <p:cNvSpPr>
              <a:spLocks/>
            </p:cNvSpPr>
            <p:nvPr/>
          </p:nvSpPr>
          <p:spPr bwMode="auto">
            <a:xfrm>
              <a:off x="7010" y="1883"/>
              <a:ext cx="2606" cy="3328"/>
            </a:xfrm>
            <a:custGeom>
              <a:avLst/>
              <a:gdLst/>
              <a:ahLst/>
              <a:cxnLst>
                <a:cxn ang="0">
                  <a:pos x="0" y="3328"/>
                </a:cxn>
                <a:cxn ang="0">
                  <a:pos x="38" y="2289"/>
                </a:cxn>
                <a:cxn ang="0">
                  <a:pos x="122" y="1870"/>
                </a:cxn>
                <a:cxn ang="0">
                  <a:pos x="464" y="1524"/>
                </a:cxn>
                <a:cxn ang="0">
                  <a:pos x="1025" y="1191"/>
                </a:cxn>
                <a:cxn ang="0">
                  <a:pos x="1313" y="576"/>
                </a:cxn>
                <a:cxn ang="0">
                  <a:pos x="1548" y="223"/>
                </a:cxn>
                <a:cxn ang="0">
                  <a:pos x="1933" y="112"/>
                </a:cxn>
                <a:cxn ang="0">
                  <a:pos x="2606" y="0"/>
                </a:cxn>
                <a:cxn ang="0">
                  <a:pos x="2515" y="138"/>
                </a:cxn>
                <a:cxn ang="0">
                  <a:pos x="2429" y="269"/>
                </a:cxn>
                <a:cxn ang="0">
                  <a:pos x="2324" y="300"/>
                </a:cxn>
                <a:cxn ang="0">
                  <a:pos x="2279" y="406"/>
                </a:cxn>
                <a:cxn ang="0">
                  <a:pos x="2156" y="438"/>
                </a:cxn>
                <a:cxn ang="0">
                  <a:pos x="2136" y="590"/>
                </a:cxn>
                <a:cxn ang="0">
                  <a:pos x="1992" y="608"/>
                </a:cxn>
                <a:cxn ang="0">
                  <a:pos x="1953" y="746"/>
                </a:cxn>
                <a:cxn ang="0">
                  <a:pos x="1854" y="798"/>
                </a:cxn>
                <a:cxn ang="0">
                  <a:pos x="1842" y="948"/>
                </a:cxn>
                <a:cxn ang="0">
                  <a:pos x="1769" y="1047"/>
                </a:cxn>
                <a:cxn ang="0">
                  <a:pos x="1737" y="1159"/>
                </a:cxn>
                <a:cxn ang="0">
                  <a:pos x="1625" y="1262"/>
                </a:cxn>
                <a:cxn ang="0">
                  <a:pos x="2129" y="1667"/>
                </a:cxn>
                <a:cxn ang="0">
                  <a:pos x="2266" y="1898"/>
                </a:cxn>
                <a:cxn ang="0">
                  <a:pos x="1724" y="1936"/>
                </a:cxn>
                <a:cxn ang="0">
                  <a:pos x="1246" y="1845"/>
                </a:cxn>
                <a:cxn ang="0">
                  <a:pos x="1136" y="1890"/>
                </a:cxn>
                <a:cxn ang="0">
                  <a:pos x="1078" y="2015"/>
                </a:cxn>
                <a:cxn ang="0">
                  <a:pos x="914" y="2054"/>
                </a:cxn>
                <a:cxn ang="0">
                  <a:pos x="849" y="2192"/>
                </a:cxn>
                <a:cxn ang="0">
                  <a:pos x="705" y="2303"/>
                </a:cxn>
                <a:cxn ang="0">
                  <a:pos x="606" y="2609"/>
                </a:cxn>
                <a:cxn ang="0">
                  <a:pos x="547" y="2662"/>
                </a:cxn>
                <a:cxn ang="0">
                  <a:pos x="529" y="2826"/>
                </a:cxn>
                <a:cxn ang="0">
                  <a:pos x="436" y="2931"/>
                </a:cxn>
                <a:cxn ang="0">
                  <a:pos x="417" y="3139"/>
                </a:cxn>
                <a:cxn ang="0">
                  <a:pos x="365" y="3204"/>
                </a:cxn>
                <a:cxn ang="0">
                  <a:pos x="261" y="3088"/>
                </a:cxn>
                <a:cxn ang="0">
                  <a:pos x="0" y="3328"/>
                </a:cxn>
                <a:cxn ang="0">
                  <a:pos x="0" y="3328"/>
                </a:cxn>
              </a:cxnLst>
              <a:rect l="0" t="0" r="r" b="b"/>
              <a:pathLst>
                <a:path w="2606" h="3328">
                  <a:moveTo>
                    <a:pt x="0" y="3328"/>
                  </a:moveTo>
                  <a:lnTo>
                    <a:pt x="38" y="2289"/>
                  </a:lnTo>
                  <a:lnTo>
                    <a:pt x="122" y="1870"/>
                  </a:lnTo>
                  <a:lnTo>
                    <a:pt x="464" y="1524"/>
                  </a:lnTo>
                  <a:lnTo>
                    <a:pt x="1025" y="1191"/>
                  </a:lnTo>
                  <a:lnTo>
                    <a:pt x="1313" y="576"/>
                  </a:lnTo>
                  <a:lnTo>
                    <a:pt x="1548" y="223"/>
                  </a:lnTo>
                  <a:lnTo>
                    <a:pt x="1933" y="112"/>
                  </a:lnTo>
                  <a:lnTo>
                    <a:pt x="2606" y="0"/>
                  </a:lnTo>
                  <a:lnTo>
                    <a:pt x="2515" y="138"/>
                  </a:lnTo>
                  <a:lnTo>
                    <a:pt x="2429" y="269"/>
                  </a:lnTo>
                  <a:lnTo>
                    <a:pt x="2324" y="300"/>
                  </a:lnTo>
                  <a:lnTo>
                    <a:pt x="2279" y="406"/>
                  </a:lnTo>
                  <a:lnTo>
                    <a:pt x="2156" y="438"/>
                  </a:lnTo>
                  <a:lnTo>
                    <a:pt x="2136" y="590"/>
                  </a:lnTo>
                  <a:lnTo>
                    <a:pt x="1992" y="608"/>
                  </a:lnTo>
                  <a:lnTo>
                    <a:pt x="1953" y="746"/>
                  </a:lnTo>
                  <a:lnTo>
                    <a:pt x="1854" y="798"/>
                  </a:lnTo>
                  <a:lnTo>
                    <a:pt x="1842" y="948"/>
                  </a:lnTo>
                  <a:lnTo>
                    <a:pt x="1769" y="1047"/>
                  </a:lnTo>
                  <a:lnTo>
                    <a:pt x="1737" y="1159"/>
                  </a:lnTo>
                  <a:lnTo>
                    <a:pt x="1625" y="1262"/>
                  </a:lnTo>
                  <a:lnTo>
                    <a:pt x="2129" y="1667"/>
                  </a:lnTo>
                  <a:lnTo>
                    <a:pt x="2266" y="1898"/>
                  </a:lnTo>
                  <a:lnTo>
                    <a:pt x="1724" y="1936"/>
                  </a:lnTo>
                  <a:lnTo>
                    <a:pt x="1246" y="1845"/>
                  </a:lnTo>
                  <a:lnTo>
                    <a:pt x="1136" y="1890"/>
                  </a:lnTo>
                  <a:lnTo>
                    <a:pt x="1078" y="2015"/>
                  </a:lnTo>
                  <a:lnTo>
                    <a:pt x="914" y="2054"/>
                  </a:lnTo>
                  <a:lnTo>
                    <a:pt x="849" y="2192"/>
                  </a:lnTo>
                  <a:lnTo>
                    <a:pt x="705" y="2303"/>
                  </a:lnTo>
                  <a:lnTo>
                    <a:pt x="606" y="2609"/>
                  </a:lnTo>
                  <a:lnTo>
                    <a:pt x="547" y="2662"/>
                  </a:lnTo>
                  <a:lnTo>
                    <a:pt x="529" y="2826"/>
                  </a:lnTo>
                  <a:lnTo>
                    <a:pt x="436" y="2931"/>
                  </a:lnTo>
                  <a:lnTo>
                    <a:pt x="417" y="3139"/>
                  </a:lnTo>
                  <a:lnTo>
                    <a:pt x="365" y="3204"/>
                  </a:lnTo>
                  <a:lnTo>
                    <a:pt x="261" y="3088"/>
                  </a:lnTo>
                  <a:lnTo>
                    <a:pt x="0" y="3328"/>
                  </a:lnTo>
                  <a:lnTo>
                    <a:pt x="0" y="3328"/>
                  </a:lnTo>
                  <a:close/>
                </a:path>
              </a:pathLst>
            </a:custGeom>
            <a:solidFill>
              <a:srgbClr val="B8B8D9"/>
            </a:solidFill>
            <a:ln w="9525">
              <a:noFill/>
              <a:round/>
              <a:headEnd/>
              <a:tailEnd/>
            </a:ln>
          </p:spPr>
          <p:txBody>
            <a:bodyPr/>
            <a:lstStyle/>
            <a:p>
              <a:endParaRPr lang="en-US" dirty="0"/>
            </a:p>
          </p:txBody>
        </p:sp>
        <p:sp>
          <p:nvSpPr>
            <p:cNvPr id="9" name="Freeform 7">
              <a:extLst>
                <a:ext uri="{FF2B5EF4-FFF2-40B4-BE49-F238E27FC236}">
                  <a16:creationId xmlns:a16="http://schemas.microsoft.com/office/drawing/2014/main" id="{8492D976-96E3-C63F-E5B1-60C1E052682D}"/>
                </a:ext>
              </a:extLst>
            </p:cNvPr>
            <p:cNvSpPr>
              <a:spLocks/>
            </p:cNvSpPr>
            <p:nvPr/>
          </p:nvSpPr>
          <p:spPr bwMode="auto">
            <a:xfrm>
              <a:off x="6655" y="2355"/>
              <a:ext cx="1428" cy="790"/>
            </a:xfrm>
            <a:custGeom>
              <a:avLst/>
              <a:gdLst/>
              <a:ahLst/>
              <a:cxnLst>
                <a:cxn ang="0">
                  <a:pos x="274" y="104"/>
                </a:cxn>
                <a:cxn ang="0">
                  <a:pos x="330" y="39"/>
                </a:cxn>
                <a:cxn ang="0">
                  <a:pos x="386" y="8"/>
                </a:cxn>
                <a:cxn ang="0">
                  <a:pos x="508" y="0"/>
                </a:cxn>
                <a:cxn ang="0">
                  <a:pos x="655" y="39"/>
                </a:cxn>
                <a:cxn ang="0">
                  <a:pos x="732" y="84"/>
                </a:cxn>
                <a:cxn ang="0">
                  <a:pos x="782" y="128"/>
                </a:cxn>
                <a:cxn ang="0">
                  <a:pos x="819" y="169"/>
                </a:cxn>
                <a:cxn ang="0">
                  <a:pos x="842" y="198"/>
                </a:cxn>
                <a:cxn ang="0">
                  <a:pos x="896" y="274"/>
                </a:cxn>
                <a:cxn ang="0">
                  <a:pos x="976" y="393"/>
                </a:cxn>
                <a:cxn ang="0">
                  <a:pos x="1007" y="435"/>
                </a:cxn>
                <a:cxn ang="0">
                  <a:pos x="1041" y="472"/>
                </a:cxn>
                <a:cxn ang="0">
                  <a:pos x="1088" y="512"/>
                </a:cxn>
                <a:cxn ang="0">
                  <a:pos x="1143" y="541"/>
                </a:cxn>
                <a:cxn ang="0">
                  <a:pos x="1286" y="575"/>
                </a:cxn>
                <a:cxn ang="0">
                  <a:pos x="1428" y="611"/>
                </a:cxn>
                <a:cxn ang="0">
                  <a:pos x="1241" y="790"/>
                </a:cxn>
                <a:cxn ang="0">
                  <a:pos x="1075" y="745"/>
                </a:cxn>
                <a:cxn ang="0">
                  <a:pos x="976" y="713"/>
                </a:cxn>
                <a:cxn ang="0">
                  <a:pos x="874" y="677"/>
                </a:cxn>
                <a:cxn ang="0">
                  <a:pos x="778" y="636"/>
                </a:cxn>
                <a:cxn ang="0">
                  <a:pos x="698" y="594"/>
                </a:cxn>
                <a:cxn ang="0">
                  <a:pos x="649" y="551"/>
                </a:cxn>
                <a:cxn ang="0">
                  <a:pos x="614" y="510"/>
                </a:cxn>
                <a:cxn ang="0">
                  <a:pos x="582" y="478"/>
                </a:cxn>
                <a:cxn ang="0">
                  <a:pos x="551" y="452"/>
                </a:cxn>
                <a:cxn ang="0">
                  <a:pos x="500" y="414"/>
                </a:cxn>
                <a:cxn ang="0">
                  <a:pos x="466" y="396"/>
                </a:cxn>
                <a:cxn ang="0">
                  <a:pos x="614" y="356"/>
                </a:cxn>
                <a:cxn ang="0">
                  <a:pos x="700" y="306"/>
                </a:cxn>
                <a:cxn ang="0">
                  <a:pos x="713" y="255"/>
                </a:cxn>
                <a:cxn ang="0">
                  <a:pos x="690" y="218"/>
                </a:cxn>
                <a:cxn ang="0">
                  <a:pos x="662" y="190"/>
                </a:cxn>
                <a:cxn ang="0">
                  <a:pos x="621" y="164"/>
                </a:cxn>
                <a:cxn ang="0">
                  <a:pos x="537" y="161"/>
                </a:cxn>
                <a:cxn ang="0">
                  <a:pos x="421" y="210"/>
                </a:cxn>
                <a:cxn ang="0">
                  <a:pos x="373" y="252"/>
                </a:cxn>
                <a:cxn ang="0">
                  <a:pos x="341" y="288"/>
                </a:cxn>
                <a:cxn ang="0">
                  <a:pos x="33" y="144"/>
                </a:cxn>
                <a:cxn ang="0">
                  <a:pos x="39" y="62"/>
                </a:cxn>
              </a:cxnLst>
              <a:rect l="0" t="0" r="r" b="b"/>
              <a:pathLst>
                <a:path w="1428" h="790">
                  <a:moveTo>
                    <a:pt x="39" y="62"/>
                  </a:moveTo>
                  <a:lnTo>
                    <a:pt x="274" y="104"/>
                  </a:lnTo>
                  <a:lnTo>
                    <a:pt x="308" y="57"/>
                  </a:lnTo>
                  <a:lnTo>
                    <a:pt x="330" y="39"/>
                  </a:lnTo>
                  <a:lnTo>
                    <a:pt x="355" y="22"/>
                  </a:lnTo>
                  <a:lnTo>
                    <a:pt x="386" y="8"/>
                  </a:lnTo>
                  <a:lnTo>
                    <a:pt x="421" y="0"/>
                  </a:lnTo>
                  <a:lnTo>
                    <a:pt x="508" y="0"/>
                  </a:lnTo>
                  <a:lnTo>
                    <a:pt x="604" y="19"/>
                  </a:lnTo>
                  <a:lnTo>
                    <a:pt x="655" y="39"/>
                  </a:lnTo>
                  <a:lnTo>
                    <a:pt x="706" y="67"/>
                  </a:lnTo>
                  <a:lnTo>
                    <a:pt x="732" y="84"/>
                  </a:lnTo>
                  <a:lnTo>
                    <a:pt x="757" y="105"/>
                  </a:lnTo>
                  <a:lnTo>
                    <a:pt x="782" y="128"/>
                  </a:lnTo>
                  <a:lnTo>
                    <a:pt x="808" y="155"/>
                  </a:lnTo>
                  <a:lnTo>
                    <a:pt x="819" y="169"/>
                  </a:lnTo>
                  <a:lnTo>
                    <a:pt x="831" y="184"/>
                  </a:lnTo>
                  <a:lnTo>
                    <a:pt x="842" y="198"/>
                  </a:lnTo>
                  <a:lnTo>
                    <a:pt x="854" y="213"/>
                  </a:lnTo>
                  <a:lnTo>
                    <a:pt x="896" y="274"/>
                  </a:lnTo>
                  <a:lnTo>
                    <a:pt x="936" y="336"/>
                  </a:lnTo>
                  <a:lnTo>
                    <a:pt x="976" y="393"/>
                  </a:lnTo>
                  <a:lnTo>
                    <a:pt x="997" y="421"/>
                  </a:lnTo>
                  <a:lnTo>
                    <a:pt x="1007" y="435"/>
                  </a:lnTo>
                  <a:lnTo>
                    <a:pt x="1018" y="448"/>
                  </a:lnTo>
                  <a:lnTo>
                    <a:pt x="1041" y="472"/>
                  </a:lnTo>
                  <a:lnTo>
                    <a:pt x="1065" y="493"/>
                  </a:lnTo>
                  <a:lnTo>
                    <a:pt x="1088" y="512"/>
                  </a:lnTo>
                  <a:lnTo>
                    <a:pt x="1116" y="529"/>
                  </a:lnTo>
                  <a:lnTo>
                    <a:pt x="1143" y="541"/>
                  </a:lnTo>
                  <a:lnTo>
                    <a:pt x="1174" y="551"/>
                  </a:lnTo>
                  <a:lnTo>
                    <a:pt x="1286" y="575"/>
                  </a:lnTo>
                  <a:lnTo>
                    <a:pt x="1365" y="595"/>
                  </a:lnTo>
                  <a:lnTo>
                    <a:pt x="1428" y="611"/>
                  </a:lnTo>
                  <a:lnTo>
                    <a:pt x="1394" y="747"/>
                  </a:lnTo>
                  <a:lnTo>
                    <a:pt x="1241" y="790"/>
                  </a:lnTo>
                  <a:lnTo>
                    <a:pt x="1159" y="769"/>
                  </a:lnTo>
                  <a:lnTo>
                    <a:pt x="1075" y="745"/>
                  </a:lnTo>
                  <a:lnTo>
                    <a:pt x="1027" y="730"/>
                  </a:lnTo>
                  <a:lnTo>
                    <a:pt x="976" y="713"/>
                  </a:lnTo>
                  <a:lnTo>
                    <a:pt x="925" y="696"/>
                  </a:lnTo>
                  <a:lnTo>
                    <a:pt x="874" y="677"/>
                  </a:lnTo>
                  <a:lnTo>
                    <a:pt x="823" y="657"/>
                  </a:lnTo>
                  <a:lnTo>
                    <a:pt x="778" y="636"/>
                  </a:lnTo>
                  <a:lnTo>
                    <a:pt x="735" y="615"/>
                  </a:lnTo>
                  <a:lnTo>
                    <a:pt x="698" y="594"/>
                  </a:lnTo>
                  <a:lnTo>
                    <a:pt x="670" y="571"/>
                  </a:lnTo>
                  <a:lnTo>
                    <a:pt x="649" y="551"/>
                  </a:lnTo>
                  <a:lnTo>
                    <a:pt x="632" y="529"/>
                  </a:lnTo>
                  <a:lnTo>
                    <a:pt x="614" y="510"/>
                  </a:lnTo>
                  <a:lnTo>
                    <a:pt x="599" y="493"/>
                  </a:lnTo>
                  <a:lnTo>
                    <a:pt x="582" y="478"/>
                  </a:lnTo>
                  <a:lnTo>
                    <a:pt x="567" y="462"/>
                  </a:lnTo>
                  <a:lnTo>
                    <a:pt x="551" y="452"/>
                  </a:lnTo>
                  <a:lnTo>
                    <a:pt x="525" y="428"/>
                  </a:lnTo>
                  <a:lnTo>
                    <a:pt x="500" y="414"/>
                  </a:lnTo>
                  <a:lnTo>
                    <a:pt x="481" y="404"/>
                  </a:lnTo>
                  <a:lnTo>
                    <a:pt x="466" y="396"/>
                  </a:lnTo>
                  <a:lnTo>
                    <a:pt x="514" y="385"/>
                  </a:lnTo>
                  <a:lnTo>
                    <a:pt x="614" y="356"/>
                  </a:lnTo>
                  <a:lnTo>
                    <a:pt x="662" y="332"/>
                  </a:lnTo>
                  <a:lnTo>
                    <a:pt x="700" y="306"/>
                  </a:lnTo>
                  <a:lnTo>
                    <a:pt x="717" y="274"/>
                  </a:lnTo>
                  <a:lnTo>
                    <a:pt x="713" y="255"/>
                  </a:lnTo>
                  <a:lnTo>
                    <a:pt x="704" y="237"/>
                  </a:lnTo>
                  <a:lnTo>
                    <a:pt x="690" y="218"/>
                  </a:lnTo>
                  <a:lnTo>
                    <a:pt x="676" y="203"/>
                  </a:lnTo>
                  <a:lnTo>
                    <a:pt x="662" y="190"/>
                  </a:lnTo>
                  <a:lnTo>
                    <a:pt x="649" y="179"/>
                  </a:lnTo>
                  <a:lnTo>
                    <a:pt x="621" y="164"/>
                  </a:lnTo>
                  <a:lnTo>
                    <a:pt x="594" y="156"/>
                  </a:lnTo>
                  <a:lnTo>
                    <a:pt x="537" y="161"/>
                  </a:lnTo>
                  <a:lnTo>
                    <a:pt x="480" y="178"/>
                  </a:lnTo>
                  <a:lnTo>
                    <a:pt x="421" y="210"/>
                  </a:lnTo>
                  <a:lnTo>
                    <a:pt x="396" y="230"/>
                  </a:lnTo>
                  <a:lnTo>
                    <a:pt x="373" y="252"/>
                  </a:lnTo>
                  <a:lnTo>
                    <a:pt x="355" y="272"/>
                  </a:lnTo>
                  <a:lnTo>
                    <a:pt x="341" y="288"/>
                  </a:lnTo>
                  <a:lnTo>
                    <a:pt x="330" y="303"/>
                  </a:lnTo>
                  <a:lnTo>
                    <a:pt x="33" y="144"/>
                  </a:lnTo>
                  <a:lnTo>
                    <a:pt x="0" y="107"/>
                  </a:lnTo>
                  <a:lnTo>
                    <a:pt x="39" y="62"/>
                  </a:lnTo>
                  <a:lnTo>
                    <a:pt x="39" y="62"/>
                  </a:lnTo>
                  <a:close/>
                </a:path>
              </a:pathLst>
            </a:custGeom>
            <a:solidFill>
              <a:srgbClr val="B8B8D9"/>
            </a:solidFill>
            <a:ln w="9525">
              <a:noFill/>
              <a:round/>
              <a:headEnd/>
              <a:tailEnd/>
            </a:ln>
          </p:spPr>
          <p:txBody>
            <a:bodyPr/>
            <a:lstStyle/>
            <a:p>
              <a:endParaRPr lang="en-US" dirty="0"/>
            </a:p>
          </p:txBody>
        </p:sp>
        <p:sp>
          <p:nvSpPr>
            <p:cNvPr id="10" name="Freeform 8">
              <a:extLst>
                <a:ext uri="{FF2B5EF4-FFF2-40B4-BE49-F238E27FC236}">
                  <a16:creationId xmlns:a16="http://schemas.microsoft.com/office/drawing/2014/main" id="{6FFF9315-22C2-84A8-F7AB-D255FB5C6146}"/>
                </a:ext>
              </a:extLst>
            </p:cNvPr>
            <p:cNvSpPr>
              <a:spLocks/>
            </p:cNvSpPr>
            <p:nvPr/>
          </p:nvSpPr>
          <p:spPr bwMode="auto">
            <a:xfrm>
              <a:off x="6959" y="3059"/>
              <a:ext cx="1200" cy="2152"/>
            </a:xfrm>
            <a:custGeom>
              <a:avLst/>
              <a:gdLst/>
              <a:ahLst/>
              <a:cxnLst>
                <a:cxn ang="0">
                  <a:pos x="989" y="20"/>
                </a:cxn>
                <a:cxn ang="0">
                  <a:pos x="921" y="60"/>
                </a:cxn>
                <a:cxn ang="0">
                  <a:pos x="875" y="88"/>
                </a:cxn>
                <a:cxn ang="0">
                  <a:pos x="824" y="119"/>
                </a:cxn>
                <a:cxn ang="0">
                  <a:pos x="767" y="154"/>
                </a:cxn>
                <a:cxn ang="0">
                  <a:pos x="703" y="193"/>
                </a:cxn>
                <a:cxn ang="0">
                  <a:pos x="640" y="235"/>
                </a:cxn>
                <a:cxn ang="0">
                  <a:pos x="573" y="276"/>
                </a:cxn>
                <a:cxn ang="0">
                  <a:pos x="508" y="321"/>
                </a:cxn>
                <a:cxn ang="0">
                  <a:pos x="444" y="365"/>
                </a:cxn>
                <a:cxn ang="0">
                  <a:pos x="382" y="409"/>
                </a:cxn>
                <a:cxn ang="0">
                  <a:pos x="324" y="453"/>
                </a:cxn>
                <a:cxn ang="0">
                  <a:pos x="272" y="494"/>
                </a:cxn>
                <a:cxn ang="0">
                  <a:pos x="225" y="533"/>
                </a:cxn>
                <a:cxn ang="0">
                  <a:pos x="185" y="575"/>
                </a:cxn>
                <a:cxn ang="0">
                  <a:pos x="119" y="685"/>
                </a:cxn>
                <a:cxn ang="0">
                  <a:pos x="52" y="884"/>
                </a:cxn>
                <a:cxn ang="0">
                  <a:pos x="0" y="1311"/>
                </a:cxn>
                <a:cxn ang="0">
                  <a:pos x="14" y="1696"/>
                </a:cxn>
                <a:cxn ang="0">
                  <a:pos x="46" y="2152"/>
                </a:cxn>
                <a:cxn ang="0">
                  <a:pos x="160" y="1469"/>
                </a:cxn>
                <a:cxn ang="0">
                  <a:pos x="194" y="1142"/>
                </a:cxn>
                <a:cxn ang="0">
                  <a:pos x="233" y="943"/>
                </a:cxn>
                <a:cxn ang="0">
                  <a:pos x="275" y="816"/>
                </a:cxn>
                <a:cxn ang="0">
                  <a:pos x="328" y="720"/>
                </a:cxn>
                <a:cxn ang="0">
                  <a:pos x="348" y="692"/>
                </a:cxn>
                <a:cxn ang="0">
                  <a:pos x="371" y="666"/>
                </a:cxn>
                <a:cxn ang="0">
                  <a:pos x="397" y="638"/>
                </a:cxn>
                <a:cxn ang="0">
                  <a:pos x="425" y="609"/>
                </a:cxn>
                <a:cxn ang="0">
                  <a:pos x="470" y="564"/>
                </a:cxn>
                <a:cxn ang="0">
                  <a:pos x="501" y="535"/>
                </a:cxn>
                <a:cxn ang="0">
                  <a:pos x="535" y="505"/>
                </a:cxn>
                <a:cxn ang="0">
                  <a:pos x="569" y="474"/>
                </a:cxn>
                <a:cxn ang="0">
                  <a:pos x="604" y="443"/>
                </a:cxn>
                <a:cxn ang="0">
                  <a:pos x="641" y="414"/>
                </a:cxn>
                <a:cxn ang="0">
                  <a:pos x="677" y="383"/>
                </a:cxn>
                <a:cxn ang="0">
                  <a:pos x="714" y="354"/>
                </a:cxn>
                <a:cxn ang="0">
                  <a:pos x="750" y="326"/>
                </a:cxn>
                <a:cxn ang="0">
                  <a:pos x="787" y="296"/>
                </a:cxn>
                <a:cxn ang="0">
                  <a:pos x="824" y="269"/>
                </a:cxn>
                <a:cxn ang="0">
                  <a:pos x="860" y="241"/>
                </a:cxn>
                <a:cxn ang="0">
                  <a:pos x="912" y="202"/>
                </a:cxn>
                <a:cxn ang="0">
                  <a:pos x="979" y="153"/>
                </a:cxn>
                <a:cxn ang="0">
                  <a:pos x="1039" y="111"/>
                </a:cxn>
                <a:cxn ang="0">
                  <a:pos x="1093" y="72"/>
                </a:cxn>
                <a:cxn ang="0">
                  <a:pos x="1136" y="41"/>
                </a:cxn>
                <a:cxn ang="0">
                  <a:pos x="1200" y="0"/>
                </a:cxn>
                <a:cxn ang="0">
                  <a:pos x="1014" y="6"/>
                </a:cxn>
              </a:cxnLst>
              <a:rect l="0" t="0" r="r" b="b"/>
              <a:pathLst>
                <a:path w="1200" h="2152">
                  <a:moveTo>
                    <a:pt x="1014" y="6"/>
                  </a:moveTo>
                  <a:lnTo>
                    <a:pt x="989" y="20"/>
                  </a:lnTo>
                  <a:lnTo>
                    <a:pt x="960" y="37"/>
                  </a:lnTo>
                  <a:lnTo>
                    <a:pt x="921" y="60"/>
                  </a:lnTo>
                  <a:lnTo>
                    <a:pt x="901" y="72"/>
                  </a:lnTo>
                  <a:lnTo>
                    <a:pt x="875" y="88"/>
                  </a:lnTo>
                  <a:lnTo>
                    <a:pt x="852" y="103"/>
                  </a:lnTo>
                  <a:lnTo>
                    <a:pt x="824" y="119"/>
                  </a:lnTo>
                  <a:lnTo>
                    <a:pt x="795" y="137"/>
                  </a:lnTo>
                  <a:lnTo>
                    <a:pt x="767" y="154"/>
                  </a:lnTo>
                  <a:lnTo>
                    <a:pt x="736" y="173"/>
                  </a:lnTo>
                  <a:lnTo>
                    <a:pt x="703" y="193"/>
                  </a:lnTo>
                  <a:lnTo>
                    <a:pt x="672" y="215"/>
                  </a:lnTo>
                  <a:lnTo>
                    <a:pt x="640" y="235"/>
                  </a:lnTo>
                  <a:lnTo>
                    <a:pt x="607" y="256"/>
                  </a:lnTo>
                  <a:lnTo>
                    <a:pt x="573" y="276"/>
                  </a:lnTo>
                  <a:lnTo>
                    <a:pt x="541" y="298"/>
                  </a:lnTo>
                  <a:lnTo>
                    <a:pt x="508" y="321"/>
                  </a:lnTo>
                  <a:lnTo>
                    <a:pt x="476" y="343"/>
                  </a:lnTo>
                  <a:lnTo>
                    <a:pt x="444" y="365"/>
                  </a:lnTo>
                  <a:lnTo>
                    <a:pt x="413" y="388"/>
                  </a:lnTo>
                  <a:lnTo>
                    <a:pt x="382" y="409"/>
                  </a:lnTo>
                  <a:lnTo>
                    <a:pt x="352" y="431"/>
                  </a:lnTo>
                  <a:lnTo>
                    <a:pt x="324" y="453"/>
                  </a:lnTo>
                  <a:lnTo>
                    <a:pt x="297" y="474"/>
                  </a:lnTo>
                  <a:lnTo>
                    <a:pt x="272" y="494"/>
                  </a:lnTo>
                  <a:lnTo>
                    <a:pt x="247" y="513"/>
                  </a:lnTo>
                  <a:lnTo>
                    <a:pt x="225" y="533"/>
                  </a:lnTo>
                  <a:lnTo>
                    <a:pt x="205" y="555"/>
                  </a:lnTo>
                  <a:lnTo>
                    <a:pt x="185" y="575"/>
                  </a:lnTo>
                  <a:lnTo>
                    <a:pt x="150" y="626"/>
                  </a:lnTo>
                  <a:lnTo>
                    <a:pt x="119" y="685"/>
                  </a:lnTo>
                  <a:lnTo>
                    <a:pt x="92" y="746"/>
                  </a:lnTo>
                  <a:lnTo>
                    <a:pt x="52" y="884"/>
                  </a:lnTo>
                  <a:lnTo>
                    <a:pt x="24" y="1031"/>
                  </a:lnTo>
                  <a:lnTo>
                    <a:pt x="0" y="1311"/>
                  </a:lnTo>
                  <a:lnTo>
                    <a:pt x="3" y="1515"/>
                  </a:lnTo>
                  <a:lnTo>
                    <a:pt x="14" y="1696"/>
                  </a:lnTo>
                  <a:lnTo>
                    <a:pt x="29" y="1911"/>
                  </a:lnTo>
                  <a:lnTo>
                    <a:pt x="46" y="2152"/>
                  </a:lnTo>
                  <a:lnTo>
                    <a:pt x="148" y="2007"/>
                  </a:lnTo>
                  <a:lnTo>
                    <a:pt x="160" y="1469"/>
                  </a:lnTo>
                  <a:lnTo>
                    <a:pt x="179" y="1251"/>
                  </a:lnTo>
                  <a:lnTo>
                    <a:pt x="194" y="1142"/>
                  </a:lnTo>
                  <a:lnTo>
                    <a:pt x="210" y="1039"/>
                  </a:lnTo>
                  <a:lnTo>
                    <a:pt x="233" y="943"/>
                  </a:lnTo>
                  <a:lnTo>
                    <a:pt x="259" y="856"/>
                  </a:lnTo>
                  <a:lnTo>
                    <a:pt x="275" y="816"/>
                  </a:lnTo>
                  <a:lnTo>
                    <a:pt x="290" y="780"/>
                  </a:lnTo>
                  <a:lnTo>
                    <a:pt x="328" y="720"/>
                  </a:lnTo>
                  <a:lnTo>
                    <a:pt x="337" y="708"/>
                  </a:lnTo>
                  <a:lnTo>
                    <a:pt x="348" y="692"/>
                  </a:lnTo>
                  <a:lnTo>
                    <a:pt x="358" y="680"/>
                  </a:lnTo>
                  <a:lnTo>
                    <a:pt x="371" y="666"/>
                  </a:lnTo>
                  <a:lnTo>
                    <a:pt x="383" y="652"/>
                  </a:lnTo>
                  <a:lnTo>
                    <a:pt x="397" y="638"/>
                  </a:lnTo>
                  <a:lnTo>
                    <a:pt x="409" y="623"/>
                  </a:lnTo>
                  <a:lnTo>
                    <a:pt x="425" y="609"/>
                  </a:lnTo>
                  <a:lnTo>
                    <a:pt x="454" y="579"/>
                  </a:lnTo>
                  <a:lnTo>
                    <a:pt x="470" y="564"/>
                  </a:lnTo>
                  <a:lnTo>
                    <a:pt x="485" y="550"/>
                  </a:lnTo>
                  <a:lnTo>
                    <a:pt x="501" y="535"/>
                  </a:lnTo>
                  <a:lnTo>
                    <a:pt x="518" y="521"/>
                  </a:lnTo>
                  <a:lnTo>
                    <a:pt x="535" y="505"/>
                  </a:lnTo>
                  <a:lnTo>
                    <a:pt x="552" y="490"/>
                  </a:lnTo>
                  <a:lnTo>
                    <a:pt x="569" y="474"/>
                  </a:lnTo>
                  <a:lnTo>
                    <a:pt x="586" y="459"/>
                  </a:lnTo>
                  <a:lnTo>
                    <a:pt x="604" y="443"/>
                  </a:lnTo>
                  <a:lnTo>
                    <a:pt x="623" y="428"/>
                  </a:lnTo>
                  <a:lnTo>
                    <a:pt x="641" y="414"/>
                  </a:lnTo>
                  <a:lnTo>
                    <a:pt x="657" y="399"/>
                  </a:lnTo>
                  <a:lnTo>
                    <a:pt x="677" y="383"/>
                  </a:lnTo>
                  <a:lnTo>
                    <a:pt x="696" y="369"/>
                  </a:lnTo>
                  <a:lnTo>
                    <a:pt x="714" y="354"/>
                  </a:lnTo>
                  <a:lnTo>
                    <a:pt x="731" y="340"/>
                  </a:lnTo>
                  <a:lnTo>
                    <a:pt x="750" y="326"/>
                  </a:lnTo>
                  <a:lnTo>
                    <a:pt x="768" y="310"/>
                  </a:lnTo>
                  <a:lnTo>
                    <a:pt x="787" y="296"/>
                  </a:lnTo>
                  <a:lnTo>
                    <a:pt x="805" y="283"/>
                  </a:lnTo>
                  <a:lnTo>
                    <a:pt x="824" y="269"/>
                  </a:lnTo>
                  <a:lnTo>
                    <a:pt x="841" y="255"/>
                  </a:lnTo>
                  <a:lnTo>
                    <a:pt x="860" y="241"/>
                  </a:lnTo>
                  <a:lnTo>
                    <a:pt x="877" y="228"/>
                  </a:lnTo>
                  <a:lnTo>
                    <a:pt x="912" y="202"/>
                  </a:lnTo>
                  <a:lnTo>
                    <a:pt x="946" y="177"/>
                  </a:lnTo>
                  <a:lnTo>
                    <a:pt x="979" y="153"/>
                  </a:lnTo>
                  <a:lnTo>
                    <a:pt x="1010" y="131"/>
                  </a:lnTo>
                  <a:lnTo>
                    <a:pt x="1039" y="111"/>
                  </a:lnTo>
                  <a:lnTo>
                    <a:pt x="1067" y="91"/>
                  </a:lnTo>
                  <a:lnTo>
                    <a:pt x="1093" y="72"/>
                  </a:lnTo>
                  <a:lnTo>
                    <a:pt x="1116" y="57"/>
                  </a:lnTo>
                  <a:lnTo>
                    <a:pt x="1136" y="41"/>
                  </a:lnTo>
                  <a:lnTo>
                    <a:pt x="1170" y="20"/>
                  </a:lnTo>
                  <a:lnTo>
                    <a:pt x="1200" y="0"/>
                  </a:lnTo>
                  <a:lnTo>
                    <a:pt x="1014" y="6"/>
                  </a:lnTo>
                  <a:lnTo>
                    <a:pt x="1014" y="6"/>
                  </a:lnTo>
                  <a:close/>
                </a:path>
              </a:pathLst>
            </a:custGeom>
            <a:solidFill>
              <a:srgbClr val="B8B8D9"/>
            </a:solidFill>
            <a:ln w="9525">
              <a:noFill/>
              <a:round/>
              <a:headEnd/>
              <a:tailEnd/>
            </a:ln>
          </p:spPr>
          <p:txBody>
            <a:bodyPr/>
            <a:lstStyle/>
            <a:p>
              <a:endParaRPr lang="en-US" dirty="0"/>
            </a:p>
          </p:txBody>
        </p:sp>
        <p:sp>
          <p:nvSpPr>
            <p:cNvPr id="11" name="Freeform 9">
              <a:extLst>
                <a:ext uri="{FF2B5EF4-FFF2-40B4-BE49-F238E27FC236}">
                  <a16:creationId xmlns:a16="http://schemas.microsoft.com/office/drawing/2014/main" id="{2E1C4010-A935-9F9D-1101-FBEA5049116A}"/>
                </a:ext>
              </a:extLst>
            </p:cNvPr>
            <p:cNvSpPr>
              <a:spLocks/>
            </p:cNvSpPr>
            <p:nvPr/>
          </p:nvSpPr>
          <p:spPr bwMode="auto">
            <a:xfrm>
              <a:off x="7197" y="4730"/>
              <a:ext cx="219" cy="373"/>
            </a:xfrm>
            <a:custGeom>
              <a:avLst/>
              <a:gdLst/>
              <a:ahLst/>
              <a:cxnLst>
                <a:cxn ang="0">
                  <a:pos x="49" y="0"/>
                </a:cxn>
                <a:cxn ang="0">
                  <a:pos x="57" y="11"/>
                </a:cxn>
                <a:cxn ang="0">
                  <a:pos x="79" y="39"/>
                </a:cxn>
                <a:cxn ang="0">
                  <a:pos x="107" y="79"/>
                </a:cxn>
                <a:cxn ang="0">
                  <a:pos x="141" y="127"/>
                </a:cxn>
                <a:cxn ang="0">
                  <a:pos x="171" y="178"/>
                </a:cxn>
                <a:cxn ang="0">
                  <a:pos x="201" y="231"/>
                </a:cxn>
                <a:cxn ang="0">
                  <a:pos x="219" y="308"/>
                </a:cxn>
                <a:cxn ang="0">
                  <a:pos x="202" y="348"/>
                </a:cxn>
                <a:cxn ang="0">
                  <a:pos x="190" y="360"/>
                </a:cxn>
                <a:cxn ang="0">
                  <a:pos x="181" y="368"/>
                </a:cxn>
                <a:cxn ang="0">
                  <a:pos x="154" y="373"/>
                </a:cxn>
                <a:cxn ang="0">
                  <a:pos x="0" y="99"/>
                </a:cxn>
                <a:cxn ang="0">
                  <a:pos x="49" y="0"/>
                </a:cxn>
                <a:cxn ang="0">
                  <a:pos x="49" y="0"/>
                </a:cxn>
              </a:cxnLst>
              <a:rect l="0" t="0" r="r" b="b"/>
              <a:pathLst>
                <a:path w="219" h="373">
                  <a:moveTo>
                    <a:pt x="49" y="0"/>
                  </a:moveTo>
                  <a:lnTo>
                    <a:pt x="57" y="11"/>
                  </a:lnTo>
                  <a:lnTo>
                    <a:pt x="79" y="39"/>
                  </a:lnTo>
                  <a:lnTo>
                    <a:pt x="107" y="79"/>
                  </a:lnTo>
                  <a:lnTo>
                    <a:pt x="141" y="127"/>
                  </a:lnTo>
                  <a:lnTo>
                    <a:pt x="171" y="178"/>
                  </a:lnTo>
                  <a:lnTo>
                    <a:pt x="201" y="231"/>
                  </a:lnTo>
                  <a:lnTo>
                    <a:pt x="219" y="308"/>
                  </a:lnTo>
                  <a:lnTo>
                    <a:pt x="202" y="348"/>
                  </a:lnTo>
                  <a:lnTo>
                    <a:pt x="190" y="360"/>
                  </a:lnTo>
                  <a:lnTo>
                    <a:pt x="181" y="368"/>
                  </a:lnTo>
                  <a:lnTo>
                    <a:pt x="154" y="373"/>
                  </a:lnTo>
                  <a:lnTo>
                    <a:pt x="0" y="99"/>
                  </a:lnTo>
                  <a:lnTo>
                    <a:pt x="49" y="0"/>
                  </a:lnTo>
                  <a:lnTo>
                    <a:pt x="49" y="0"/>
                  </a:lnTo>
                  <a:close/>
                </a:path>
              </a:pathLst>
            </a:custGeom>
            <a:solidFill>
              <a:srgbClr val="B8B8D9"/>
            </a:solidFill>
            <a:ln w="9525">
              <a:noFill/>
              <a:round/>
              <a:headEnd/>
              <a:tailEnd/>
            </a:ln>
          </p:spPr>
          <p:txBody>
            <a:bodyPr/>
            <a:lstStyle/>
            <a:p>
              <a:endParaRPr lang="en-US" dirty="0"/>
            </a:p>
          </p:txBody>
        </p:sp>
        <p:sp>
          <p:nvSpPr>
            <p:cNvPr id="12" name="Freeform 10">
              <a:extLst>
                <a:ext uri="{FF2B5EF4-FFF2-40B4-BE49-F238E27FC236}">
                  <a16:creationId xmlns:a16="http://schemas.microsoft.com/office/drawing/2014/main" id="{4388384B-4610-E013-3DC9-789B757BA7E2}"/>
                </a:ext>
              </a:extLst>
            </p:cNvPr>
            <p:cNvSpPr>
              <a:spLocks/>
            </p:cNvSpPr>
            <p:nvPr/>
          </p:nvSpPr>
          <p:spPr bwMode="auto">
            <a:xfrm>
              <a:off x="7287" y="4399"/>
              <a:ext cx="273" cy="379"/>
            </a:xfrm>
            <a:custGeom>
              <a:avLst/>
              <a:gdLst/>
              <a:ahLst/>
              <a:cxnLst>
                <a:cxn ang="0">
                  <a:pos x="10" y="0"/>
                </a:cxn>
                <a:cxn ang="0">
                  <a:pos x="23" y="6"/>
                </a:cxn>
                <a:cxn ang="0">
                  <a:pos x="54" y="25"/>
                </a:cxn>
                <a:cxn ang="0">
                  <a:pos x="74" y="37"/>
                </a:cxn>
                <a:cxn ang="0">
                  <a:pos x="97" y="53"/>
                </a:cxn>
                <a:cxn ang="0">
                  <a:pos x="122" y="68"/>
                </a:cxn>
                <a:cxn ang="0">
                  <a:pos x="146" y="87"/>
                </a:cxn>
                <a:cxn ang="0">
                  <a:pos x="171" y="107"/>
                </a:cxn>
                <a:cxn ang="0">
                  <a:pos x="194" y="129"/>
                </a:cxn>
                <a:cxn ang="0">
                  <a:pos x="218" y="149"/>
                </a:cxn>
                <a:cxn ang="0">
                  <a:pos x="238" y="172"/>
                </a:cxn>
                <a:cxn ang="0">
                  <a:pos x="266" y="218"/>
                </a:cxn>
                <a:cxn ang="0">
                  <a:pos x="273" y="265"/>
                </a:cxn>
                <a:cxn ang="0">
                  <a:pos x="261" y="334"/>
                </a:cxn>
                <a:cxn ang="0">
                  <a:pos x="242" y="367"/>
                </a:cxn>
                <a:cxn ang="0">
                  <a:pos x="219" y="379"/>
                </a:cxn>
                <a:cxn ang="0">
                  <a:pos x="0" y="127"/>
                </a:cxn>
                <a:cxn ang="0">
                  <a:pos x="10" y="0"/>
                </a:cxn>
                <a:cxn ang="0">
                  <a:pos x="10" y="0"/>
                </a:cxn>
              </a:cxnLst>
              <a:rect l="0" t="0" r="r" b="b"/>
              <a:pathLst>
                <a:path w="273" h="379">
                  <a:moveTo>
                    <a:pt x="10" y="0"/>
                  </a:moveTo>
                  <a:lnTo>
                    <a:pt x="23" y="6"/>
                  </a:lnTo>
                  <a:lnTo>
                    <a:pt x="54" y="25"/>
                  </a:lnTo>
                  <a:lnTo>
                    <a:pt x="74" y="37"/>
                  </a:lnTo>
                  <a:lnTo>
                    <a:pt x="97" y="53"/>
                  </a:lnTo>
                  <a:lnTo>
                    <a:pt x="122" y="68"/>
                  </a:lnTo>
                  <a:lnTo>
                    <a:pt x="146" y="87"/>
                  </a:lnTo>
                  <a:lnTo>
                    <a:pt x="171" y="107"/>
                  </a:lnTo>
                  <a:lnTo>
                    <a:pt x="194" y="129"/>
                  </a:lnTo>
                  <a:lnTo>
                    <a:pt x="218" y="149"/>
                  </a:lnTo>
                  <a:lnTo>
                    <a:pt x="238" y="172"/>
                  </a:lnTo>
                  <a:lnTo>
                    <a:pt x="266" y="218"/>
                  </a:lnTo>
                  <a:lnTo>
                    <a:pt x="273" y="265"/>
                  </a:lnTo>
                  <a:lnTo>
                    <a:pt x="261" y="334"/>
                  </a:lnTo>
                  <a:lnTo>
                    <a:pt x="242" y="367"/>
                  </a:lnTo>
                  <a:lnTo>
                    <a:pt x="219" y="379"/>
                  </a:lnTo>
                  <a:lnTo>
                    <a:pt x="0" y="127"/>
                  </a:lnTo>
                  <a:lnTo>
                    <a:pt x="10" y="0"/>
                  </a:lnTo>
                  <a:lnTo>
                    <a:pt x="10" y="0"/>
                  </a:lnTo>
                  <a:close/>
                </a:path>
              </a:pathLst>
            </a:custGeom>
            <a:solidFill>
              <a:srgbClr val="B8B8D9"/>
            </a:solidFill>
            <a:ln w="9525">
              <a:noFill/>
              <a:round/>
              <a:headEnd/>
              <a:tailEnd/>
            </a:ln>
          </p:spPr>
          <p:txBody>
            <a:bodyPr/>
            <a:lstStyle/>
            <a:p>
              <a:endParaRPr lang="en-US" dirty="0"/>
            </a:p>
          </p:txBody>
        </p:sp>
        <p:sp>
          <p:nvSpPr>
            <p:cNvPr id="13" name="Freeform 11">
              <a:extLst>
                <a:ext uri="{FF2B5EF4-FFF2-40B4-BE49-F238E27FC236}">
                  <a16:creationId xmlns:a16="http://schemas.microsoft.com/office/drawing/2014/main" id="{C0666C67-20F7-CDDF-8FAC-9E2857348F30}"/>
                </a:ext>
              </a:extLst>
            </p:cNvPr>
            <p:cNvSpPr>
              <a:spLocks/>
            </p:cNvSpPr>
            <p:nvPr/>
          </p:nvSpPr>
          <p:spPr bwMode="auto">
            <a:xfrm>
              <a:off x="7368" y="4164"/>
              <a:ext cx="270" cy="340"/>
            </a:xfrm>
            <a:custGeom>
              <a:avLst/>
              <a:gdLst/>
              <a:ahLst/>
              <a:cxnLst>
                <a:cxn ang="0">
                  <a:pos x="16" y="0"/>
                </a:cxn>
                <a:cxn ang="0">
                  <a:pos x="0" y="136"/>
                </a:cxn>
                <a:cxn ang="0">
                  <a:pos x="259" y="340"/>
                </a:cxn>
                <a:cxn ang="0">
                  <a:pos x="270" y="192"/>
                </a:cxn>
                <a:cxn ang="0">
                  <a:pos x="245" y="155"/>
                </a:cxn>
                <a:cxn ang="0">
                  <a:pos x="228" y="138"/>
                </a:cxn>
                <a:cxn ang="0">
                  <a:pos x="209" y="121"/>
                </a:cxn>
                <a:cxn ang="0">
                  <a:pos x="189" y="104"/>
                </a:cxn>
                <a:cxn ang="0">
                  <a:pos x="168" y="88"/>
                </a:cxn>
                <a:cxn ang="0">
                  <a:pos x="146" y="73"/>
                </a:cxn>
                <a:cxn ang="0">
                  <a:pos x="126" y="59"/>
                </a:cxn>
                <a:cxn ang="0">
                  <a:pos x="84" y="34"/>
                </a:cxn>
                <a:cxn ang="0">
                  <a:pos x="50" y="16"/>
                </a:cxn>
                <a:cxn ang="0">
                  <a:pos x="16" y="0"/>
                </a:cxn>
                <a:cxn ang="0">
                  <a:pos x="16" y="0"/>
                </a:cxn>
              </a:cxnLst>
              <a:rect l="0" t="0" r="r" b="b"/>
              <a:pathLst>
                <a:path w="270" h="340">
                  <a:moveTo>
                    <a:pt x="16" y="0"/>
                  </a:moveTo>
                  <a:lnTo>
                    <a:pt x="0" y="136"/>
                  </a:lnTo>
                  <a:lnTo>
                    <a:pt x="259" y="340"/>
                  </a:lnTo>
                  <a:lnTo>
                    <a:pt x="270" y="192"/>
                  </a:lnTo>
                  <a:lnTo>
                    <a:pt x="245" y="155"/>
                  </a:lnTo>
                  <a:lnTo>
                    <a:pt x="228" y="138"/>
                  </a:lnTo>
                  <a:lnTo>
                    <a:pt x="209" y="121"/>
                  </a:lnTo>
                  <a:lnTo>
                    <a:pt x="189" y="104"/>
                  </a:lnTo>
                  <a:lnTo>
                    <a:pt x="168" y="88"/>
                  </a:lnTo>
                  <a:lnTo>
                    <a:pt x="146" y="73"/>
                  </a:lnTo>
                  <a:lnTo>
                    <a:pt x="126" y="59"/>
                  </a:lnTo>
                  <a:lnTo>
                    <a:pt x="84" y="34"/>
                  </a:lnTo>
                  <a:lnTo>
                    <a:pt x="50" y="16"/>
                  </a:lnTo>
                  <a:lnTo>
                    <a:pt x="16" y="0"/>
                  </a:lnTo>
                  <a:lnTo>
                    <a:pt x="16" y="0"/>
                  </a:lnTo>
                  <a:close/>
                </a:path>
              </a:pathLst>
            </a:custGeom>
            <a:solidFill>
              <a:srgbClr val="B8B8D9"/>
            </a:solidFill>
            <a:ln w="9525">
              <a:noFill/>
              <a:round/>
              <a:headEnd/>
              <a:tailEnd/>
            </a:ln>
          </p:spPr>
          <p:txBody>
            <a:bodyPr/>
            <a:lstStyle/>
            <a:p>
              <a:endParaRPr lang="en-US" dirty="0"/>
            </a:p>
          </p:txBody>
        </p:sp>
        <p:sp>
          <p:nvSpPr>
            <p:cNvPr id="14" name="Freeform 12">
              <a:extLst>
                <a:ext uri="{FF2B5EF4-FFF2-40B4-BE49-F238E27FC236}">
                  <a16:creationId xmlns:a16="http://schemas.microsoft.com/office/drawing/2014/main" id="{AA020C6D-8F2E-4358-3AA7-DA9912248F20}"/>
                </a:ext>
              </a:extLst>
            </p:cNvPr>
            <p:cNvSpPr>
              <a:spLocks/>
            </p:cNvSpPr>
            <p:nvPr/>
          </p:nvSpPr>
          <p:spPr bwMode="auto">
            <a:xfrm>
              <a:off x="7452" y="3911"/>
              <a:ext cx="278" cy="329"/>
            </a:xfrm>
            <a:custGeom>
              <a:avLst/>
              <a:gdLst/>
              <a:ahLst/>
              <a:cxnLst>
                <a:cxn ang="0">
                  <a:pos x="0" y="0"/>
                </a:cxn>
                <a:cxn ang="0">
                  <a:pos x="0" y="143"/>
                </a:cxn>
                <a:cxn ang="0">
                  <a:pos x="274" y="329"/>
                </a:cxn>
                <a:cxn ang="0">
                  <a:pos x="278" y="193"/>
                </a:cxn>
                <a:cxn ang="0">
                  <a:pos x="263" y="173"/>
                </a:cxn>
                <a:cxn ang="0">
                  <a:pos x="244" y="154"/>
                </a:cxn>
                <a:cxn ang="0">
                  <a:pos x="224" y="136"/>
                </a:cxn>
                <a:cxn ang="0">
                  <a:pos x="203" y="119"/>
                </a:cxn>
                <a:cxn ang="0">
                  <a:pos x="179" y="102"/>
                </a:cxn>
                <a:cxn ang="0">
                  <a:pos x="156" y="86"/>
                </a:cxn>
                <a:cxn ang="0">
                  <a:pos x="133" y="71"/>
                </a:cxn>
                <a:cxn ang="0">
                  <a:pos x="110" y="57"/>
                </a:cxn>
                <a:cxn ang="0">
                  <a:pos x="68" y="34"/>
                </a:cxn>
                <a:cxn ang="0">
                  <a:pos x="31" y="15"/>
                </a:cxn>
                <a:cxn ang="0">
                  <a:pos x="0" y="0"/>
                </a:cxn>
                <a:cxn ang="0">
                  <a:pos x="0" y="0"/>
                </a:cxn>
              </a:cxnLst>
              <a:rect l="0" t="0" r="r" b="b"/>
              <a:pathLst>
                <a:path w="278" h="329">
                  <a:moveTo>
                    <a:pt x="0" y="0"/>
                  </a:moveTo>
                  <a:lnTo>
                    <a:pt x="0" y="143"/>
                  </a:lnTo>
                  <a:lnTo>
                    <a:pt x="274" y="329"/>
                  </a:lnTo>
                  <a:lnTo>
                    <a:pt x="278" y="193"/>
                  </a:lnTo>
                  <a:lnTo>
                    <a:pt x="263" y="173"/>
                  </a:lnTo>
                  <a:lnTo>
                    <a:pt x="244" y="154"/>
                  </a:lnTo>
                  <a:lnTo>
                    <a:pt x="224" y="136"/>
                  </a:lnTo>
                  <a:lnTo>
                    <a:pt x="203" y="119"/>
                  </a:lnTo>
                  <a:lnTo>
                    <a:pt x="179" y="102"/>
                  </a:lnTo>
                  <a:lnTo>
                    <a:pt x="156" y="86"/>
                  </a:lnTo>
                  <a:lnTo>
                    <a:pt x="133" y="71"/>
                  </a:lnTo>
                  <a:lnTo>
                    <a:pt x="110" y="57"/>
                  </a:lnTo>
                  <a:lnTo>
                    <a:pt x="68" y="34"/>
                  </a:lnTo>
                  <a:lnTo>
                    <a:pt x="31" y="15"/>
                  </a:lnTo>
                  <a:lnTo>
                    <a:pt x="0" y="0"/>
                  </a:lnTo>
                  <a:lnTo>
                    <a:pt x="0" y="0"/>
                  </a:lnTo>
                  <a:close/>
                </a:path>
              </a:pathLst>
            </a:custGeom>
            <a:solidFill>
              <a:srgbClr val="B8B8D9"/>
            </a:solidFill>
            <a:ln w="9525">
              <a:noFill/>
              <a:round/>
              <a:headEnd/>
              <a:tailEnd/>
            </a:ln>
          </p:spPr>
          <p:txBody>
            <a:bodyPr/>
            <a:lstStyle/>
            <a:p>
              <a:endParaRPr lang="en-US" dirty="0"/>
            </a:p>
          </p:txBody>
        </p:sp>
        <p:sp>
          <p:nvSpPr>
            <p:cNvPr id="15" name="Freeform 13">
              <a:extLst>
                <a:ext uri="{FF2B5EF4-FFF2-40B4-BE49-F238E27FC236}">
                  <a16:creationId xmlns:a16="http://schemas.microsoft.com/office/drawing/2014/main" id="{9DB6B9CD-21FD-2528-A4F7-C6D6CA6CE2E4}"/>
                </a:ext>
              </a:extLst>
            </p:cNvPr>
            <p:cNvSpPr>
              <a:spLocks/>
            </p:cNvSpPr>
            <p:nvPr/>
          </p:nvSpPr>
          <p:spPr bwMode="auto">
            <a:xfrm>
              <a:off x="7648" y="3697"/>
              <a:ext cx="335" cy="306"/>
            </a:xfrm>
            <a:custGeom>
              <a:avLst/>
              <a:gdLst/>
              <a:ahLst/>
              <a:cxnLst>
                <a:cxn ang="0">
                  <a:pos x="39" y="0"/>
                </a:cxn>
                <a:cxn ang="0">
                  <a:pos x="0" y="108"/>
                </a:cxn>
                <a:cxn ang="0">
                  <a:pos x="259" y="306"/>
                </a:cxn>
                <a:cxn ang="0">
                  <a:pos x="297" y="305"/>
                </a:cxn>
                <a:cxn ang="0">
                  <a:pos x="335" y="241"/>
                </a:cxn>
                <a:cxn ang="0">
                  <a:pos x="324" y="207"/>
                </a:cxn>
                <a:cxn ang="0">
                  <a:pos x="308" y="189"/>
                </a:cxn>
                <a:cxn ang="0">
                  <a:pos x="290" y="169"/>
                </a:cxn>
                <a:cxn ang="0">
                  <a:pos x="266" y="149"/>
                </a:cxn>
                <a:cxn ang="0">
                  <a:pos x="242" y="129"/>
                </a:cxn>
                <a:cxn ang="0">
                  <a:pos x="214" y="108"/>
                </a:cxn>
                <a:cxn ang="0">
                  <a:pos x="186" y="90"/>
                </a:cxn>
                <a:cxn ang="0">
                  <a:pos x="160" y="71"/>
                </a:cxn>
                <a:cxn ang="0">
                  <a:pos x="132" y="54"/>
                </a:cxn>
                <a:cxn ang="0">
                  <a:pos x="109" y="39"/>
                </a:cxn>
                <a:cxn ang="0">
                  <a:pos x="85" y="27"/>
                </a:cxn>
                <a:cxn ang="0">
                  <a:pos x="51" y="6"/>
                </a:cxn>
                <a:cxn ang="0">
                  <a:pos x="39" y="0"/>
                </a:cxn>
                <a:cxn ang="0">
                  <a:pos x="39" y="0"/>
                </a:cxn>
              </a:cxnLst>
              <a:rect l="0" t="0" r="r" b="b"/>
              <a:pathLst>
                <a:path w="335" h="306">
                  <a:moveTo>
                    <a:pt x="39" y="0"/>
                  </a:moveTo>
                  <a:lnTo>
                    <a:pt x="0" y="108"/>
                  </a:lnTo>
                  <a:lnTo>
                    <a:pt x="259" y="306"/>
                  </a:lnTo>
                  <a:lnTo>
                    <a:pt x="297" y="305"/>
                  </a:lnTo>
                  <a:lnTo>
                    <a:pt x="335" y="241"/>
                  </a:lnTo>
                  <a:lnTo>
                    <a:pt x="324" y="207"/>
                  </a:lnTo>
                  <a:lnTo>
                    <a:pt x="308" y="189"/>
                  </a:lnTo>
                  <a:lnTo>
                    <a:pt x="290" y="169"/>
                  </a:lnTo>
                  <a:lnTo>
                    <a:pt x="266" y="149"/>
                  </a:lnTo>
                  <a:lnTo>
                    <a:pt x="242" y="129"/>
                  </a:lnTo>
                  <a:lnTo>
                    <a:pt x="214" y="108"/>
                  </a:lnTo>
                  <a:lnTo>
                    <a:pt x="186" y="90"/>
                  </a:lnTo>
                  <a:lnTo>
                    <a:pt x="160" y="71"/>
                  </a:lnTo>
                  <a:lnTo>
                    <a:pt x="132" y="54"/>
                  </a:lnTo>
                  <a:lnTo>
                    <a:pt x="109" y="39"/>
                  </a:lnTo>
                  <a:lnTo>
                    <a:pt x="85" y="27"/>
                  </a:lnTo>
                  <a:lnTo>
                    <a:pt x="51" y="6"/>
                  </a:lnTo>
                  <a:lnTo>
                    <a:pt x="39" y="0"/>
                  </a:lnTo>
                  <a:lnTo>
                    <a:pt x="39" y="0"/>
                  </a:lnTo>
                  <a:close/>
                </a:path>
              </a:pathLst>
            </a:custGeom>
            <a:solidFill>
              <a:srgbClr val="B8B8D9"/>
            </a:solidFill>
            <a:ln w="9525">
              <a:noFill/>
              <a:round/>
              <a:headEnd/>
              <a:tailEnd/>
            </a:ln>
          </p:spPr>
          <p:txBody>
            <a:bodyPr/>
            <a:lstStyle/>
            <a:p>
              <a:endParaRPr lang="en-US" dirty="0"/>
            </a:p>
          </p:txBody>
        </p:sp>
        <p:sp>
          <p:nvSpPr>
            <p:cNvPr id="16" name="Freeform 14">
              <a:extLst>
                <a:ext uri="{FF2B5EF4-FFF2-40B4-BE49-F238E27FC236}">
                  <a16:creationId xmlns:a16="http://schemas.microsoft.com/office/drawing/2014/main" id="{DF4609E9-941A-682C-E5F4-A8E55EFCB31A}"/>
                </a:ext>
              </a:extLst>
            </p:cNvPr>
            <p:cNvSpPr>
              <a:spLocks/>
            </p:cNvSpPr>
            <p:nvPr/>
          </p:nvSpPr>
          <p:spPr bwMode="auto">
            <a:xfrm>
              <a:off x="7842" y="3515"/>
              <a:ext cx="366" cy="298"/>
            </a:xfrm>
            <a:custGeom>
              <a:avLst/>
              <a:gdLst/>
              <a:ahLst/>
              <a:cxnLst>
                <a:cxn ang="0">
                  <a:pos x="54" y="0"/>
                </a:cxn>
                <a:cxn ang="0">
                  <a:pos x="0" y="77"/>
                </a:cxn>
                <a:cxn ang="0">
                  <a:pos x="312" y="298"/>
                </a:cxn>
                <a:cxn ang="0">
                  <a:pos x="366" y="215"/>
                </a:cxn>
                <a:cxn ang="0">
                  <a:pos x="351" y="184"/>
                </a:cxn>
                <a:cxn ang="0">
                  <a:pos x="334" y="168"/>
                </a:cxn>
                <a:cxn ang="0">
                  <a:pos x="314" y="151"/>
                </a:cxn>
                <a:cxn ang="0">
                  <a:pos x="289" y="133"/>
                </a:cxn>
                <a:cxn ang="0">
                  <a:pos x="263" y="114"/>
                </a:cxn>
                <a:cxn ang="0">
                  <a:pos x="233" y="99"/>
                </a:cxn>
                <a:cxn ang="0">
                  <a:pos x="205" y="80"/>
                </a:cxn>
                <a:cxn ang="0">
                  <a:pos x="176" y="65"/>
                </a:cxn>
                <a:cxn ang="0">
                  <a:pos x="150" y="49"/>
                </a:cxn>
                <a:cxn ang="0">
                  <a:pos x="123" y="35"/>
                </a:cxn>
                <a:cxn ang="0">
                  <a:pos x="102" y="23"/>
                </a:cxn>
                <a:cxn ang="0">
                  <a:pos x="66" y="6"/>
                </a:cxn>
                <a:cxn ang="0">
                  <a:pos x="54" y="0"/>
                </a:cxn>
                <a:cxn ang="0">
                  <a:pos x="54" y="0"/>
                </a:cxn>
              </a:cxnLst>
              <a:rect l="0" t="0" r="r" b="b"/>
              <a:pathLst>
                <a:path w="366" h="298">
                  <a:moveTo>
                    <a:pt x="54" y="0"/>
                  </a:moveTo>
                  <a:lnTo>
                    <a:pt x="0" y="77"/>
                  </a:lnTo>
                  <a:lnTo>
                    <a:pt x="312" y="298"/>
                  </a:lnTo>
                  <a:lnTo>
                    <a:pt x="366" y="215"/>
                  </a:lnTo>
                  <a:lnTo>
                    <a:pt x="351" y="184"/>
                  </a:lnTo>
                  <a:lnTo>
                    <a:pt x="334" y="168"/>
                  </a:lnTo>
                  <a:lnTo>
                    <a:pt x="314" y="151"/>
                  </a:lnTo>
                  <a:lnTo>
                    <a:pt x="289" y="133"/>
                  </a:lnTo>
                  <a:lnTo>
                    <a:pt x="263" y="114"/>
                  </a:lnTo>
                  <a:lnTo>
                    <a:pt x="233" y="99"/>
                  </a:lnTo>
                  <a:lnTo>
                    <a:pt x="205" y="80"/>
                  </a:lnTo>
                  <a:lnTo>
                    <a:pt x="176" y="65"/>
                  </a:lnTo>
                  <a:lnTo>
                    <a:pt x="150" y="49"/>
                  </a:lnTo>
                  <a:lnTo>
                    <a:pt x="123" y="35"/>
                  </a:lnTo>
                  <a:lnTo>
                    <a:pt x="102" y="23"/>
                  </a:lnTo>
                  <a:lnTo>
                    <a:pt x="66" y="6"/>
                  </a:lnTo>
                  <a:lnTo>
                    <a:pt x="54" y="0"/>
                  </a:lnTo>
                  <a:lnTo>
                    <a:pt x="54" y="0"/>
                  </a:lnTo>
                  <a:close/>
                </a:path>
              </a:pathLst>
            </a:custGeom>
            <a:solidFill>
              <a:srgbClr val="B8B8D9"/>
            </a:solidFill>
            <a:ln w="9525">
              <a:noFill/>
              <a:round/>
              <a:headEnd/>
              <a:tailEnd/>
            </a:ln>
          </p:spPr>
          <p:txBody>
            <a:bodyPr/>
            <a:lstStyle/>
            <a:p>
              <a:endParaRPr lang="en-US" dirty="0"/>
            </a:p>
          </p:txBody>
        </p:sp>
        <p:sp>
          <p:nvSpPr>
            <p:cNvPr id="17" name="Freeform 15">
              <a:extLst>
                <a:ext uri="{FF2B5EF4-FFF2-40B4-BE49-F238E27FC236}">
                  <a16:creationId xmlns:a16="http://schemas.microsoft.com/office/drawing/2014/main" id="{86E77651-019C-F79D-E506-CDDDF49BF3AB}"/>
                </a:ext>
              </a:extLst>
            </p:cNvPr>
            <p:cNvSpPr>
              <a:spLocks/>
            </p:cNvSpPr>
            <p:nvPr/>
          </p:nvSpPr>
          <p:spPr bwMode="auto">
            <a:xfrm>
              <a:off x="8017" y="2977"/>
              <a:ext cx="1608" cy="1043"/>
            </a:xfrm>
            <a:custGeom>
              <a:avLst/>
              <a:gdLst/>
              <a:ahLst/>
              <a:cxnLst>
                <a:cxn ang="0">
                  <a:pos x="245" y="20"/>
                </a:cxn>
                <a:cxn ang="0">
                  <a:pos x="420" y="63"/>
                </a:cxn>
                <a:cxn ang="0">
                  <a:pos x="552" y="108"/>
                </a:cxn>
                <a:cxn ang="0">
                  <a:pos x="620" y="139"/>
                </a:cxn>
                <a:cxn ang="0">
                  <a:pos x="689" y="173"/>
                </a:cxn>
                <a:cxn ang="0">
                  <a:pos x="760" y="213"/>
                </a:cxn>
                <a:cxn ang="0">
                  <a:pos x="827" y="255"/>
                </a:cxn>
                <a:cxn ang="0">
                  <a:pos x="887" y="297"/>
                </a:cxn>
                <a:cxn ang="0">
                  <a:pos x="941" y="334"/>
                </a:cxn>
                <a:cxn ang="0">
                  <a:pos x="989" y="369"/>
                </a:cxn>
                <a:cxn ang="0">
                  <a:pos x="1033" y="403"/>
                </a:cxn>
                <a:cxn ang="0">
                  <a:pos x="1070" y="434"/>
                </a:cxn>
                <a:cxn ang="0">
                  <a:pos x="1102" y="462"/>
                </a:cxn>
                <a:cxn ang="0">
                  <a:pos x="1153" y="510"/>
                </a:cxn>
                <a:cxn ang="0">
                  <a:pos x="1187" y="549"/>
                </a:cxn>
                <a:cxn ang="0">
                  <a:pos x="1218" y="590"/>
                </a:cxn>
                <a:cxn ang="0">
                  <a:pos x="1449" y="678"/>
                </a:cxn>
                <a:cxn ang="0">
                  <a:pos x="1498" y="720"/>
                </a:cxn>
                <a:cxn ang="0">
                  <a:pos x="1538" y="759"/>
                </a:cxn>
                <a:cxn ang="0">
                  <a:pos x="1608" y="881"/>
                </a:cxn>
                <a:cxn ang="0">
                  <a:pos x="1586" y="952"/>
                </a:cxn>
                <a:cxn ang="0">
                  <a:pos x="1534" y="989"/>
                </a:cxn>
                <a:cxn ang="0">
                  <a:pos x="1469" y="1017"/>
                </a:cxn>
                <a:cxn ang="0">
                  <a:pos x="1373" y="1039"/>
                </a:cxn>
                <a:cxn ang="0">
                  <a:pos x="1181" y="1036"/>
                </a:cxn>
                <a:cxn ang="0">
                  <a:pos x="1102" y="703"/>
                </a:cxn>
                <a:cxn ang="0">
                  <a:pos x="1068" y="668"/>
                </a:cxn>
                <a:cxn ang="0">
                  <a:pos x="1030" y="629"/>
                </a:cxn>
                <a:cxn ang="0">
                  <a:pos x="999" y="597"/>
                </a:cxn>
                <a:cxn ang="0">
                  <a:pos x="962" y="561"/>
                </a:cxn>
                <a:cxn ang="0">
                  <a:pos x="921" y="522"/>
                </a:cxn>
                <a:cxn ang="0">
                  <a:pos x="876" y="484"/>
                </a:cxn>
                <a:cxn ang="0">
                  <a:pos x="832" y="442"/>
                </a:cxn>
                <a:cxn ang="0">
                  <a:pos x="784" y="403"/>
                </a:cxn>
                <a:cxn ang="0">
                  <a:pos x="736" y="361"/>
                </a:cxn>
                <a:cxn ang="0">
                  <a:pos x="688" y="326"/>
                </a:cxn>
                <a:cxn ang="0">
                  <a:pos x="638" y="292"/>
                </a:cxn>
                <a:cxn ang="0">
                  <a:pos x="590" y="263"/>
                </a:cxn>
                <a:cxn ang="0">
                  <a:pos x="524" y="227"/>
                </a:cxn>
                <a:cxn ang="0">
                  <a:pos x="436" y="193"/>
                </a:cxn>
                <a:cxn ang="0">
                  <a:pos x="346" y="165"/>
                </a:cxn>
                <a:cxn ang="0">
                  <a:pos x="176" y="133"/>
                </a:cxn>
                <a:cxn ang="0">
                  <a:pos x="17" y="0"/>
                </a:cxn>
              </a:cxnLst>
              <a:rect l="0" t="0" r="r" b="b"/>
              <a:pathLst>
                <a:path w="1608" h="1043">
                  <a:moveTo>
                    <a:pt x="17" y="0"/>
                  </a:moveTo>
                  <a:lnTo>
                    <a:pt x="245" y="20"/>
                  </a:lnTo>
                  <a:lnTo>
                    <a:pt x="358" y="44"/>
                  </a:lnTo>
                  <a:lnTo>
                    <a:pt x="420" y="63"/>
                  </a:lnTo>
                  <a:lnTo>
                    <a:pt x="485" y="83"/>
                  </a:lnTo>
                  <a:lnTo>
                    <a:pt x="552" y="108"/>
                  </a:lnTo>
                  <a:lnTo>
                    <a:pt x="586" y="123"/>
                  </a:lnTo>
                  <a:lnTo>
                    <a:pt x="620" y="139"/>
                  </a:lnTo>
                  <a:lnTo>
                    <a:pt x="654" y="156"/>
                  </a:lnTo>
                  <a:lnTo>
                    <a:pt x="689" y="173"/>
                  </a:lnTo>
                  <a:lnTo>
                    <a:pt x="725" y="193"/>
                  </a:lnTo>
                  <a:lnTo>
                    <a:pt x="760" y="213"/>
                  </a:lnTo>
                  <a:lnTo>
                    <a:pt x="795" y="235"/>
                  </a:lnTo>
                  <a:lnTo>
                    <a:pt x="827" y="255"/>
                  </a:lnTo>
                  <a:lnTo>
                    <a:pt x="858" y="276"/>
                  </a:lnTo>
                  <a:lnTo>
                    <a:pt x="887" y="297"/>
                  </a:lnTo>
                  <a:lnTo>
                    <a:pt x="915" y="315"/>
                  </a:lnTo>
                  <a:lnTo>
                    <a:pt x="941" y="334"/>
                  </a:lnTo>
                  <a:lnTo>
                    <a:pt x="966" y="352"/>
                  </a:lnTo>
                  <a:lnTo>
                    <a:pt x="989" y="369"/>
                  </a:lnTo>
                  <a:lnTo>
                    <a:pt x="1013" y="385"/>
                  </a:lnTo>
                  <a:lnTo>
                    <a:pt x="1033" y="403"/>
                  </a:lnTo>
                  <a:lnTo>
                    <a:pt x="1053" y="419"/>
                  </a:lnTo>
                  <a:lnTo>
                    <a:pt x="1070" y="434"/>
                  </a:lnTo>
                  <a:lnTo>
                    <a:pt x="1087" y="448"/>
                  </a:lnTo>
                  <a:lnTo>
                    <a:pt x="1102" y="462"/>
                  </a:lnTo>
                  <a:lnTo>
                    <a:pt x="1130" y="488"/>
                  </a:lnTo>
                  <a:lnTo>
                    <a:pt x="1153" y="510"/>
                  </a:lnTo>
                  <a:lnTo>
                    <a:pt x="1172" y="532"/>
                  </a:lnTo>
                  <a:lnTo>
                    <a:pt x="1187" y="549"/>
                  </a:lnTo>
                  <a:lnTo>
                    <a:pt x="1200" y="562"/>
                  </a:lnTo>
                  <a:lnTo>
                    <a:pt x="1218" y="590"/>
                  </a:lnTo>
                  <a:lnTo>
                    <a:pt x="1436" y="671"/>
                  </a:lnTo>
                  <a:lnTo>
                    <a:pt x="1449" y="678"/>
                  </a:lnTo>
                  <a:lnTo>
                    <a:pt x="1480" y="702"/>
                  </a:lnTo>
                  <a:lnTo>
                    <a:pt x="1498" y="720"/>
                  </a:lnTo>
                  <a:lnTo>
                    <a:pt x="1518" y="737"/>
                  </a:lnTo>
                  <a:lnTo>
                    <a:pt x="1538" y="759"/>
                  </a:lnTo>
                  <a:lnTo>
                    <a:pt x="1557" y="782"/>
                  </a:lnTo>
                  <a:lnTo>
                    <a:pt x="1608" y="881"/>
                  </a:lnTo>
                  <a:lnTo>
                    <a:pt x="1602" y="929"/>
                  </a:lnTo>
                  <a:lnTo>
                    <a:pt x="1586" y="952"/>
                  </a:lnTo>
                  <a:lnTo>
                    <a:pt x="1563" y="972"/>
                  </a:lnTo>
                  <a:lnTo>
                    <a:pt x="1534" y="989"/>
                  </a:lnTo>
                  <a:lnTo>
                    <a:pt x="1503" y="1005"/>
                  </a:lnTo>
                  <a:lnTo>
                    <a:pt x="1469" y="1017"/>
                  </a:lnTo>
                  <a:lnTo>
                    <a:pt x="1438" y="1026"/>
                  </a:lnTo>
                  <a:lnTo>
                    <a:pt x="1373" y="1039"/>
                  </a:lnTo>
                  <a:lnTo>
                    <a:pt x="1314" y="1043"/>
                  </a:lnTo>
                  <a:lnTo>
                    <a:pt x="1181" y="1036"/>
                  </a:lnTo>
                  <a:lnTo>
                    <a:pt x="849" y="813"/>
                  </a:lnTo>
                  <a:lnTo>
                    <a:pt x="1102" y="703"/>
                  </a:lnTo>
                  <a:lnTo>
                    <a:pt x="1087" y="686"/>
                  </a:lnTo>
                  <a:lnTo>
                    <a:pt x="1068" y="668"/>
                  </a:lnTo>
                  <a:lnTo>
                    <a:pt x="1044" y="643"/>
                  </a:lnTo>
                  <a:lnTo>
                    <a:pt x="1030" y="629"/>
                  </a:lnTo>
                  <a:lnTo>
                    <a:pt x="1014" y="614"/>
                  </a:lnTo>
                  <a:lnTo>
                    <a:pt x="999" y="597"/>
                  </a:lnTo>
                  <a:lnTo>
                    <a:pt x="980" y="580"/>
                  </a:lnTo>
                  <a:lnTo>
                    <a:pt x="962" y="561"/>
                  </a:lnTo>
                  <a:lnTo>
                    <a:pt x="941" y="542"/>
                  </a:lnTo>
                  <a:lnTo>
                    <a:pt x="921" y="522"/>
                  </a:lnTo>
                  <a:lnTo>
                    <a:pt x="898" y="502"/>
                  </a:lnTo>
                  <a:lnTo>
                    <a:pt x="876" y="484"/>
                  </a:lnTo>
                  <a:lnTo>
                    <a:pt x="855" y="462"/>
                  </a:lnTo>
                  <a:lnTo>
                    <a:pt x="832" y="442"/>
                  </a:lnTo>
                  <a:lnTo>
                    <a:pt x="808" y="422"/>
                  </a:lnTo>
                  <a:lnTo>
                    <a:pt x="784" y="403"/>
                  </a:lnTo>
                  <a:lnTo>
                    <a:pt x="760" y="382"/>
                  </a:lnTo>
                  <a:lnTo>
                    <a:pt x="736" y="361"/>
                  </a:lnTo>
                  <a:lnTo>
                    <a:pt x="711" y="343"/>
                  </a:lnTo>
                  <a:lnTo>
                    <a:pt x="688" y="326"/>
                  </a:lnTo>
                  <a:lnTo>
                    <a:pt x="663" y="307"/>
                  </a:lnTo>
                  <a:lnTo>
                    <a:pt x="638" y="292"/>
                  </a:lnTo>
                  <a:lnTo>
                    <a:pt x="615" y="276"/>
                  </a:lnTo>
                  <a:lnTo>
                    <a:pt x="590" y="263"/>
                  </a:lnTo>
                  <a:lnTo>
                    <a:pt x="569" y="249"/>
                  </a:lnTo>
                  <a:lnTo>
                    <a:pt x="524" y="227"/>
                  </a:lnTo>
                  <a:lnTo>
                    <a:pt x="481" y="208"/>
                  </a:lnTo>
                  <a:lnTo>
                    <a:pt x="436" y="193"/>
                  </a:lnTo>
                  <a:lnTo>
                    <a:pt x="391" y="177"/>
                  </a:lnTo>
                  <a:lnTo>
                    <a:pt x="346" y="165"/>
                  </a:lnTo>
                  <a:lnTo>
                    <a:pt x="258" y="147"/>
                  </a:lnTo>
                  <a:lnTo>
                    <a:pt x="176" y="133"/>
                  </a:lnTo>
                  <a:lnTo>
                    <a:pt x="0" y="116"/>
                  </a:lnTo>
                  <a:lnTo>
                    <a:pt x="17" y="0"/>
                  </a:lnTo>
                  <a:lnTo>
                    <a:pt x="17" y="0"/>
                  </a:lnTo>
                  <a:close/>
                </a:path>
              </a:pathLst>
            </a:custGeom>
            <a:solidFill>
              <a:srgbClr val="B8B8D9"/>
            </a:solidFill>
            <a:ln w="9525">
              <a:noFill/>
              <a:round/>
              <a:headEnd/>
              <a:tailEnd/>
            </a:ln>
          </p:spPr>
          <p:txBody>
            <a:bodyPr/>
            <a:lstStyle/>
            <a:p>
              <a:endParaRPr lang="en-US" dirty="0"/>
            </a:p>
          </p:txBody>
        </p:sp>
        <p:sp>
          <p:nvSpPr>
            <p:cNvPr id="18" name="Freeform 16">
              <a:extLst>
                <a:ext uri="{FF2B5EF4-FFF2-40B4-BE49-F238E27FC236}">
                  <a16:creationId xmlns:a16="http://schemas.microsoft.com/office/drawing/2014/main" id="{60C7C366-EA4F-4919-65D5-BE61FCC31DB3}"/>
                </a:ext>
              </a:extLst>
            </p:cNvPr>
            <p:cNvSpPr>
              <a:spLocks/>
            </p:cNvSpPr>
            <p:nvPr/>
          </p:nvSpPr>
          <p:spPr bwMode="auto">
            <a:xfrm>
              <a:off x="8041" y="1894"/>
              <a:ext cx="1559" cy="1124"/>
            </a:xfrm>
            <a:custGeom>
              <a:avLst/>
              <a:gdLst/>
              <a:ahLst/>
              <a:cxnLst>
                <a:cxn ang="0">
                  <a:pos x="25" y="970"/>
                </a:cxn>
                <a:cxn ang="0">
                  <a:pos x="76" y="793"/>
                </a:cxn>
                <a:cxn ang="0">
                  <a:pos x="129" y="653"/>
                </a:cxn>
                <a:cxn ang="0">
                  <a:pos x="197" y="509"/>
                </a:cxn>
                <a:cxn ang="0">
                  <a:pos x="279" y="373"/>
                </a:cxn>
                <a:cxn ang="0">
                  <a:pos x="316" y="326"/>
                </a:cxn>
                <a:cxn ang="0">
                  <a:pos x="341" y="299"/>
                </a:cxn>
                <a:cxn ang="0">
                  <a:pos x="367" y="271"/>
                </a:cxn>
                <a:cxn ang="0">
                  <a:pos x="407" y="234"/>
                </a:cxn>
                <a:cxn ang="0">
                  <a:pos x="466" y="192"/>
                </a:cxn>
                <a:cxn ang="0">
                  <a:pos x="535" y="156"/>
                </a:cxn>
                <a:cxn ang="0">
                  <a:pos x="614" y="125"/>
                </a:cxn>
                <a:cxn ang="0">
                  <a:pos x="699" y="99"/>
                </a:cxn>
                <a:cxn ang="0">
                  <a:pos x="835" y="67"/>
                </a:cxn>
                <a:cxn ang="0">
                  <a:pos x="1024" y="36"/>
                </a:cxn>
                <a:cxn ang="0">
                  <a:pos x="1287" y="9"/>
                </a:cxn>
                <a:cxn ang="0">
                  <a:pos x="1559" y="0"/>
                </a:cxn>
                <a:cxn ang="0">
                  <a:pos x="1453" y="48"/>
                </a:cxn>
                <a:cxn ang="0">
                  <a:pos x="1292" y="79"/>
                </a:cxn>
                <a:cxn ang="0">
                  <a:pos x="1139" y="113"/>
                </a:cxn>
                <a:cxn ang="0">
                  <a:pos x="967" y="156"/>
                </a:cxn>
                <a:cxn ang="0">
                  <a:pos x="800" y="207"/>
                </a:cxn>
                <a:cxn ang="0">
                  <a:pos x="687" y="249"/>
                </a:cxn>
                <a:cxn ang="0">
                  <a:pos x="620" y="279"/>
                </a:cxn>
                <a:cxn ang="0">
                  <a:pos x="565" y="311"/>
                </a:cxn>
                <a:cxn ang="0">
                  <a:pos x="508" y="359"/>
                </a:cxn>
                <a:cxn ang="0">
                  <a:pos x="419" y="495"/>
                </a:cxn>
                <a:cxn ang="0">
                  <a:pos x="359" y="614"/>
                </a:cxn>
                <a:cxn ang="0">
                  <a:pos x="303" y="742"/>
                </a:cxn>
                <a:cxn ang="0">
                  <a:pos x="252" y="869"/>
                </a:cxn>
                <a:cxn ang="0">
                  <a:pos x="209" y="982"/>
                </a:cxn>
                <a:cxn ang="0">
                  <a:pos x="166" y="1100"/>
                </a:cxn>
                <a:cxn ang="0">
                  <a:pos x="0" y="1073"/>
                </a:cxn>
              </a:cxnLst>
              <a:rect l="0" t="0" r="r" b="b"/>
              <a:pathLst>
                <a:path w="1559" h="1124">
                  <a:moveTo>
                    <a:pt x="0" y="1073"/>
                  </a:moveTo>
                  <a:lnTo>
                    <a:pt x="25" y="970"/>
                  </a:lnTo>
                  <a:lnTo>
                    <a:pt x="58" y="860"/>
                  </a:lnTo>
                  <a:lnTo>
                    <a:pt x="76" y="793"/>
                  </a:lnTo>
                  <a:lnTo>
                    <a:pt x="102" y="725"/>
                  </a:lnTo>
                  <a:lnTo>
                    <a:pt x="129" y="653"/>
                  </a:lnTo>
                  <a:lnTo>
                    <a:pt x="161" y="580"/>
                  </a:lnTo>
                  <a:lnTo>
                    <a:pt x="197" y="509"/>
                  </a:lnTo>
                  <a:lnTo>
                    <a:pt x="237" y="439"/>
                  </a:lnTo>
                  <a:lnTo>
                    <a:pt x="279" y="373"/>
                  </a:lnTo>
                  <a:lnTo>
                    <a:pt x="303" y="342"/>
                  </a:lnTo>
                  <a:lnTo>
                    <a:pt x="316" y="326"/>
                  </a:lnTo>
                  <a:lnTo>
                    <a:pt x="328" y="313"/>
                  </a:lnTo>
                  <a:lnTo>
                    <a:pt x="341" y="299"/>
                  </a:lnTo>
                  <a:lnTo>
                    <a:pt x="353" y="285"/>
                  </a:lnTo>
                  <a:lnTo>
                    <a:pt x="367" y="271"/>
                  </a:lnTo>
                  <a:lnTo>
                    <a:pt x="381" y="258"/>
                  </a:lnTo>
                  <a:lnTo>
                    <a:pt x="407" y="234"/>
                  </a:lnTo>
                  <a:lnTo>
                    <a:pt x="436" y="212"/>
                  </a:lnTo>
                  <a:lnTo>
                    <a:pt x="466" y="192"/>
                  </a:lnTo>
                  <a:lnTo>
                    <a:pt x="500" y="173"/>
                  </a:lnTo>
                  <a:lnTo>
                    <a:pt x="535" y="156"/>
                  </a:lnTo>
                  <a:lnTo>
                    <a:pt x="574" y="139"/>
                  </a:lnTo>
                  <a:lnTo>
                    <a:pt x="614" y="125"/>
                  </a:lnTo>
                  <a:lnTo>
                    <a:pt x="656" y="112"/>
                  </a:lnTo>
                  <a:lnTo>
                    <a:pt x="699" y="99"/>
                  </a:lnTo>
                  <a:lnTo>
                    <a:pt x="744" y="87"/>
                  </a:lnTo>
                  <a:lnTo>
                    <a:pt x="835" y="67"/>
                  </a:lnTo>
                  <a:lnTo>
                    <a:pt x="928" y="48"/>
                  </a:lnTo>
                  <a:lnTo>
                    <a:pt x="1024" y="36"/>
                  </a:lnTo>
                  <a:lnTo>
                    <a:pt x="1115" y="25"/>
                  </a:lnTo>
                  <a:lnTo>
                    <a:pt x="1287" y="9"/>
                  </a:lnTo>
                  <a:lnTo>
                    <a:pt x="1428" y="2"/>
                  </a:lnTo>
                  <a:lnTo>
                    <a:pt x="1559" y="0"/>
                  </a:lnTo>
                  <a:lnTo>
                    <a:pt x="1490" y="40"/>
                  </a:lnTo>
                  <a:lnTo>
                    <a:pt x="1453" y="48"/>
                  </a:lnTo>
                  <a:lnTo>
                    <a:pt x="1357" y="67"/>
                  </a:lnTo>
                  <a:lnTo>
                    <a:pt x="1292" y="79"/>
                  </a:lnTo>
                  <a:lnTo>
                    <a:pt x="1218" y="95"/>
                  </a:lnTo>
                  <a:lnTo>
                    <a:pt x="1139" y="113"/>
                  </a:lnTo>
                  <a:lnTo>
                    <a:pt x="1054" y="133"/>
                  </a:lnTo>
                  <a:lnTo>
                    <a:pt x="967" y="156"/>
                  </a:lnTo>
                  <a:lnTo>
                    <a:pt x="882" y="181"/>
                  </a:lnTo>
                  <a:lnTo>
                    <a:pt x="800" y="207"/>
                  </a:lnTo>
                  <a:lnTo>
                    <a:pt x="723" y="235"/>
                  </a:lnTo>
                  <a:lnTo>
                    <a:pt x="687" y="249"/>
                  </a:lnTo>
                  <a:lnTo>
                    <a:pt x="653" y="265"/>
                  </a:lnTo>
                  <a:lnTo>
                    <a:pt x="620" y="279"/>
                  </a:lnTo>
                  <a:lnTo>
                    <a:pt x="591" y="294"/>
                  </a:lnTo>
                  <a:lnTo>
                    <a:pt x="565" y="311"/>
                  </a:lnTo>
                  <a:lnTo>
                    <a:pt x="542" y="326"/>
                  </a:lnTo>
                  <a:lnTo>
                    <a:pt x="508" y="359"/>
                  </a:lnTo>
                  <a:lnTo>
                    <a:pt x="449" y="442"/>
                  </a:lnTo>
                  <a:lnTo>
                    <a:pt x="419" y="495"/>
                  </a:lnTo>
                  <a:lnTo>
                    <a:pt x="388" y="552"/>
                  </a:lnTo>
                  <a:lnTo>
                    <a:pt x="359" y="614"/>
                  </a:lnTo>
                  <a:lnTo>
                    <a:pt x="331" y="679"/>
                  </a:lnTo>
                  <a:lnTo>
                    <a:pt x="303" y="742"/>
                  </a:lnTo>
                  <a:lnTo>
                    <a:pt x="276" y="807"/>
                  </a:lnTo>
                  <a:lnTo>
                    <a:pt x="252" y="869"/>
                  </a:lnTo>
                  <a:lnTo>
                    <a:pt x="229" y="928"/>
                  </a:lnTo>
                  <a:lnTo>
                    <a:pt x="209" y="982"/>
                  </a:lnTo>
                  <a:lnTo>
                    <a:pt x="191" y="1030"/>
                  </a:lnTo>
                  <a:lnTo>
                    <a:pt x="166" y="1100"/>
                  </a:lnTo>
                  <a:lnTo>
                    <a:pt x="158" y="1124"/>
                  </a:lnTo>
                  <a:lnTo>
                    <a:pt x="0" y="1073"/>
                  </a:lnTo>
                  <a:lnTo>
                    <a:pt x="0" y="1073"/>
                  </a:lnTo>
                  <a:close/>
                </a:path>
              </a:pathLst>
            </a:custGeom>
            <a:solidFill>
              <a:srgbClr val="B8B8D9"/>
            </a:solidFill>
            <a:ln w="9525">
              <a:noFill/>
              <a:round/>
              <a:headEnd/>
              <a:tailEnd/>
            </a:ln>
          </p:spPr>
          <p:txBody>
            <a:bodyPr/>
            <a:lstStyle/>
            <a:p>
              <a:endParaRPr lang="en-US" dirty="0"/>
            </a:p>
          </p:txBody>
        </p:sp>
        <p:sp>
          <p:nvSpPr>
            <p:cNvPr id="19" name="Freeform 17">
              <a:extLst>
                <a:ext uri="{FF2B5EF4-FFF2-40B4-BE49-F238E27FC236}">
                  <a16:creationId xmlns:a16="http://schemas.microsoft.com/office/drawing/2014/main" id="{E8EE678C-FDBA-7766-F3BB-51AC5625890B}"/>
                </a:ext>
              </a:extLst>
            </p:cNvPr>
            <p:cNvSpPr>
              <a:spLocks/>
            </p:cNvSpPr>
            <p:nvPr/>
          </p:nvSpPr>
          <p:spPr bwMode="auto">
            <a:xfrm>
              <a:off x="8269" y="3685"/>
              <a:ext cx="929" cy="168"/>
            </a:xfrm>
            <a:custGeom>
              <a:avLst/>
              <a:gdLst/>
              <a:ahLst/>
              <a:cxnLst>
                <a:cxn ang="0">
                  <a:pos x="0" y="0"/>
                </a:cxn>
                <a:cxn ang="0">
                  <a:pos x="38" y="88"/>
                </a:cxn>
                <a:cxn ang="0">
                  <a:pos x="74" y="100"/>
                </a:cxn>
                <a:cxn ang="0">
                  <a:pos x="116" y="111"/>
                </a:cxn>
                <a:cxn ang="0">
                  <a:pos x="168" y="124"/>
                </a:cxn>
                <a:cxn ang="0">
                  <a:pos x="233" y="139"/>
                </a:cxn>
                <a:cxn ang="0">
                  <a:pos x="304" y="151"/>
                </a:cxn>
                <a:cxn ang="0">
                  <a:pos x="382" y="162"/>
                </a:cxn>
                <a:cxn ang="0">
                  <a:pos x="464" y="168"/>
                </a:cxn>
                <a:cxn ang="0">
                  <a:pos x="778" y="167"/>
                </a:cxn>
                <a:cxn ang="0">
                  <a:pos x="929" y="156"/>
                </a:cxn>
                <a:cxn ang="0">
                  <a:pos x="829" y="28"/>
                </a:cxn>
                <a:cxn ang="0">
                  <a:pos x="662" y="32"/>
                </a:cxn>
                <a:cxn ang="0">
                  <a:pos x="352" y="32"/>
                </a:cxn>
                <a:cxn ang="0">
                  <a:pos x="103" y="14"/>
                </a:cxn>
                <a:cxn ang="0">
                  <a:pos x="0" y="0"/>
                </a:cxn>
                <a:cxn ang="0">
                  <a:pos x="0" y="0"/>
                </a:cxn>
              </a:cxnLst>
              <a:rect l="0" t="0" r="r" b="b"/>
              <a:pathLst>
                <a:path w="929" h="168">
                  <a:moveTo>
                    <a:pt x="0" y="0"/>
                  </a:moveTo>
                  <a:lnTo>
                    <a:pt x="38" y="88"/>
                  </a:lnTo>
                  <a:lnTo>
                    <a:pt x="74" y="100"/>
                  </a:lnTo>
                  <a:lnTo>
                    <a:pt x="116" y="111"/>
                  </a:lnTo>
                  <a:lnTo>
                    <a:pt x="168" y="124"/>
                  </a:lnTo>
                  <a:lnTo>
                    <a:pt x="233" y="139"/>
                  </a:lnTo>
                  <a:lnTo>
                    <a:pt x="304" y="151"/>
                  </a:lnTo>
                  <a:lnTo>
                    <a:pt x="382" y="162"/>
                  </a:lnTo>
                  <a:lnTo>
                    <a:pt x="464" y="168"/>
                  </a:lnTo>
                  <a:lnTo>
                    <a:pt x="778" y="167"/>
                  </a:lnTo>
                  <a:lnTo>
                    <a:pt x="929" y="156"/>
                  </a:lnTo>
                  <a:lnTo>
                    <a:pt x="829" y="28"/>
                  </a:lnTo>
                  <a:lnTo>
                    <a:pt x="662" y="32"/>
                  </a:lnTo>
                  <a:lnTo>
                    <a:pt x="352" y="32"/>
                  </a:lnTo>
                  <a:lnTo>
                    <a:pt x="103" y="14"/>
                  </a:lnTo>
                  <a:lnTo>
                    <a:pt x="0" y="0"/>
                  </a:lnTo>
                  <a:lnTo>
                    <a:pt x="0" y="0"/>
                  </a:lnTo>
                  <a:close/>
                </a:path>
              </a:pathLst>
            </a:custGeom>
            <a:solidFill>
              <a:srgbClr val="B8B8D9"/>
            </a:solidFill>
            <a:ln w="9525">
              <a:noFill/>
              <a:round/>
              <a:headEnd/>
              <a:tailEnd/>
            </a:ln>
          </p:spPr>
          <p:txBody>
            <a:bodyPr/>
            <a:lstStyle/>
            <a:p>
              <a:endParaRPr lang="en-US" dirty="0"/>
            </a:p>
          </p:txBody>
        </p:sp>
        <p:sp>
          <p:nvSpPr>
            <p:cNvPr id="20" name="Freeform 18">
              <a:extLst>
                <a:ext uri="{FF2B5EF4-FFF2-40B4-BE49-F238E27FC236}">
                  <a16:creationId xmlns:a16="http://schemas.microsoft.com/office/drawing/2014/main" id="{94C5CFA3-90D5-5B83-79AB-F3CEA005C6BC}"/>
                </a:ext>
              </a:extLst>
            </p:cNvPr>
            <p:cNvSpPr>
              <a:spLocks/>
            </p:cNvSpPr>
            <p:nvPr/>
          </p:nvSpPr>
          <p:spPr bwMode="auto">
            <a:xfrm>
              <a:off x="8515" y="2906"/>
              <a:ext cx="259" cy="163"/>
            </a:xfrm>
            <a:custGeom>
              <a:avLst/>
              <a:gdLst/>
              <a:ahLst/>
              <a:cxnLst>
                <a:cxn ang="0">
                  <a:pos x="6" y="0"/>
                </a:cxn>
                <a:cxn ang="0">
                  <a:pos x="131" y="23"/>
                </a:cxn>
                <a:cxn ang="0">
                  <a:pos x="218" y="51"/>
                </a:cxn>
                <a:cxn ang="0">
                  <a:pos x="247" y="69"/>
                </a:cxn>
                <a:cxn ang="0">
                  <a:pos x="259" y="91"/>
                </a:cxn>
                <a:cxn ang="0">
                  <a:pos x="250" y="126"/>
                </a:cxn>
                <a:cxn ang="0">
                  <a:pos x="241" y="139"/>
                </a:cxn>
                <a:cxn ang="0">
                  <a:pos x="232" y="148"/>
                </a:cxn>
                <a:cxn ang="0">
                  <a:pos x="201" y="163"/>
                </a:cxn>
                <a:cxn ang="0">
                  <a:pos x="0" y="54"/>
                </a:cxn>
                <a:cxn ang="0">
                  <a:pos x="6" y="0"/>
                </a:cxn>
                <a:cxn ang="0">
                  <a:pos x="6" y="0"/>
                </a:cxn>
              </a:cxnLst>
              <a:rect l="0" t="0" r="r" b="b"/>
              <a:pathLst>
                <a:path w="259" h="163">
                  <a:moveTo>
                    <a:pt x="6" y="0"/>
                  </a:moveTo>
                  <a:lnTo>
                    <a:pt x="131" y="23"/>
                  </a:lnTo>
                  <a:lnTo>
                    <a:pt x="218" y="51"/>
                  </a:lnTo>
                  <a:lnTo>
                    <a:pt x="247" y="69"/>
                  </a:lnTo>
                  <a:lnTo>
                    <a:pt x="259" y="91"/>
                  </a:lnTo>
                  <a:lnTo>
                    <a:pt x="250" y="126"/>
                  </a:lnTo>
                  <a:lnTo>
                    <a:pt x="241" y="139"/>
                  </a:lnTo>
                  <a:lnTo>
                    <a:pt x="232" y="148"/>
                  </a:lnTo>
                  <a:lnTo>
                    <a:pt x="201" y="163"/>
                  </a:lnTo>
                  <a:lnTo>
                    <a:pt x="0" y="54"/>
                  </a:lnTo>
                  <a:lnTo>
                    <a:pt x="6" y="0"/>
                  </a:lnTo>
                  <a:lnTo>
                    <a:pt x="6" y="0"/>
                  </a:lnTo>
                  <a:close/>
                </a:path>
              </a:pathLst>
            </a:custGeom>
            <a:solidFill>
              <a:srgbClr val="B8B8D9"/>
            </a:solidFill>
            <a:ln w="9525">
              <a:noFill/>
              <a:round/>
              <a:headEnd/>
              <a:tailEnd/>
            </a:ln>
          </p:spPr>
          <p:txBody>
            <a:bodyPr/>
            <a:lstStyle/>
            <a:p>
              <a:endParaRPr lang="en-US" dirty="0"/>
            </a:p>
          </p:txBody>
        </p:sp>
        <p:sp>
          <p:nvSpPr>
            <p:cNvPr id="21" name="Freeform 19">
              <a:extLst>
                <a:ext uri="{FF2B5EF4-FFF2-40B4-BE49-F238E27FC236}">
                  <a16:creationId xmlns:a16="http://schemas.microsoft.com/office/drawing/2014/main" id="{503DF130-1D69-5DB0-5624-72B10735390C}"/>
                </a:ext>
              </a:extLst>
            </p:cNvPr>
            <p:cNvSpPr>
              <a:spLocks/>
            </p:cNvSpPr>
            <p:nvPr/>
          </p:nvSpPr>
          <p:spPr bwMode="auto">
            <a:xfrm>
              <a:off x="8576" y="2674"/>
              <a:ext cx="282" cy="184"/>
            </a:xfrm>
            <a:custGeom>
              <a:avLst/>
              <a:gdLst/>
              <a:ahLst/>
              <a:cxnLst>
                <a:cxn ang="0">
                  <a:pos x="22" y="0"/>
                </a:cxn>
                <a:cxn ang="0">
                  <a:pos x="144" y="15"/>
                </a:cxn>
                <a:cxn ang="0">
                  <a:pos x="234" y="34"/>
                </a:cxn>
                <a:cxn ang="0">
                  <a:pos x="282" y="63"/>
                </a:cxn>
                <a:cxn ang="0">
                  <a:pos x="282" y="139"/>
                </a:cxn>
                <a:cxn ang="0">
                  <a:pos x="271" y="184"/>
                </a:cxn>
                <a:cxn ang="0">
                  <a:pos x="0" y="88"/>
                </a:cxn>
                <a:cxn ang="0">
                  <a:pos x="22" y="0"/>
                </a:cxn>
                <a:cxn ang="0">
                  <a:pos x="22" y="0"/>
                </a:cxn>
              </a:cxnLst>
              <a:rect l="0" t="0" r="r" b="b"/>
              <a:pathLst>
                <a:path w="282" h="184">
                  <a:moveTo>
                    <a:pt x="22" y="0"/>
                  </a:moveTo>
                  <a:lnTo>
                    <a:pt x="144" y="15"/>
                  </a:lnTo>
                  <a:lnTo>
                    <a:pt x="234" y="34"/>
                  </a:lnTo>
                  <a:lnTo>
                    <a:pt x="282" y="63"/>
                  </a:lnTo>
                  <a:lnTo>
                    <a:pt x="282" y="139"/>
                  </a:lnTo>
                  <a:lnTo>
                    <a:pt x="271" y="184"/>
                  </a:lnTo>
                  <a:lnTo>
                    <a:pt x="0" y="88"/>
                  </a:lnTo>
                  <a:lnTo>
                    <a:pt x="22" y="0"/>
                  </a:lnTo>
                  <a:lnTo>
                    <a:pt x="22" y="0"/>
                  </a:lnTo>
                  <a:close/>
                </a:path>
              </a:pathLst>
            </a:custGeom>
            <a:solidFill>
              <a:srgbClr val="B8B8D9"/>
            </a:solidFill>
            <a:ln w="9525">
              <a:noFill/>
              <a:round/>
              <a:headEnd/>
              <a:tailEnd/>
            </a:ln>
          </p:spPr>
          <p:txBody>
            <a:bodyPr/>
            <a:lstStyle/>
            <a:p>
              <a:endParaRPr lang="en-US" dirty="0"/>
            </a:p>
          </p:txBody>
        </p:sp>
        <p:sp>
          <p:nvSpPr>
            <p:cNvPr id="22" name="Freeform 20">
              <a:extLst>
                <a:ext uri="{FF2B5EF4-FFF2-40B4-BE49-F238E27FC236}">
                  <a16:creationId xmlns:a16="http://schemas.microsoft.com/office/drawing/2014/main" id="{AD566784-C4EF-0340-A49D-6B7A13716BAE}"/>
                </a:ext>
              </a:extLst>
            </p:cNvPr>
            <p:cNvSpPr>
              <a:spLocks/>
            </p:cNvSpPr>
            <p:nvPr/>
          </p:nvSpPr>
          <p:spPr bwMode="auto">
            <a:xfrm>
              <a:off x="8706" y="2462"/>
              <a:ext cx="282" cy="193"/>
            </a:xfrm>
            <a:custGeom>
              <a:avLst/>
              <a:gdLst/>
              <a:ahLst/>
              <a:cxnLst>
                <a:cxn ang="0">
                  <a:pos x="0" y="91"/>
                </a:cxn>
                <a:cxn ang="0">
                  <a:pos x="249" y="193"/>
                </a:cxn>
                <a:cxn ang="0">
                  <a:pos x="273" y="147"/>
                </a:cxn>
                <a:cxn ang="0">
                  <a:pos x="282" y="65"/>
                </a:cxn>
                <a:cxn ang="0">
                  <a:pos x="268" y="49"/>
                </a:cxn>
                <a:cxn ang="0">
                  <a:pos x="240" y="35"/>
                </a:cxn>
                <a:cxn ang="0">
                  <a:pos x="206" y="23"/>
                </a:cxn>
                <a:cxn ang="0">
                  <a:pos x="169" y="15"/>
                </a:cxn>
                <a:cxn ang="0">
                  <a:pos x="71" y="0"/>
                </a:cxn>
                <a:cxn ang="0">
                  <a:pos x="0" y="91"/>
                </a:cxn>
                <a:cxn ang="0">
                  <a:pos x="0" y="91"/>
                </a:cxn>
              </a:cxnLst>
              <a:rect l="0" t="0" r="r" b="b"/>
              <a:pathLst>
                <a:path w="282" h="193">
                  <a:moveTo>
                    <a:pt x="0" y="91"/>
                  </a:moveTo>
                  <a:lnTo>
                    <a:pt x="249" y="193"/>
                  </a:lnTo>
                  <a:lnTo>
                    <a:pt x="273" y="147"/>
                  </a:lnTo>
                  <a:lnTo>
                    <a:pt x="282" y="65"/>
                  </a:lnTo>
                  <a:lnTo>
                    <a:pt x="268" y="49"/>
                  </a:lnTo>
                  <a:lnTo>
                    <a:pt x="240" y="35"/>
                  </a:lnTo>
                  <a:lnTo>
                    <a:pt x="206" y="23"/>
                  </a:lnTo>
                  <a:lnTo>
                    <a:pt x="169" y="15"/>
                  </a:lnTo>
                  <a:lnTo>
                    <a:pt x="71" y="0"/>
                  </a:lnTo>
                  <a:lnTo>
                    <a:pt x="0" y="91"/>
                  </a:lnTo>
                  <a:lnTo>
                    <a:pt x="0" y="91"/>
                  </a:lnTo>
                  <a:close/>
                </a:path>
              </a:pathLst>
            </a:custGeom>
            <a:solidFill>
              <a:srgbClr val="B8B8D9"/>
            </a:solidFill>
            <a:ln w="9525">
              <a:noFill/>
              <a:round/>
              <a:headEnd/>
              <a:tailEnd/>
            </a:ln>
          </p:spPr>
          <p:txBody>
            <a:bodyPr/>
            <a:lstStyle/>
            <a:p>
              <a:endParaRPr lang="en-US" dirty="0"/>
            </a:p>
          </p:txBody>
        </p:sp>
        <p:sp>
          <p:nvSpPr>
            <p:cNvPr id="23" name="Freeform 21">
              <a:extLst>
                <a:ext uri="{FF2B5EF4-FFF2-40B4-BE49-F238E27FC236}">
                  <a16:creationId xmlns:a16="http://schemas.microsoft.com/office/drawing/2014/main" id="{50EBED8E-DB35-D251-3870-DD22CFD5F8D9}"/>
                </a:ext>
              </a:extLst>
            </p:cNvPr>
            <p:cNvSpPr>
              <a:spLocks/>
            </p:cNvSpPr>
            <p:nvPr/>
          </p:nvSpPr>
          <p:spPr bwMode="auto">
            <a:xfrm>
              <a:off x="8909" y="2304"/>
              <a:ext cx="252" cy="184"/>
            </a:xfrm>
            <a:custGeom>
              <a:avLst/>
              <a:gdLst/>
              <a:ahLst/>
              <a:cxnLst>
                <a:cxn ang="0">
                  <a:pos x="0" y="56"/>
                </a:cxn>
                <a:cxn ang="0">
                  <a:pos x="220" y="184"/>
                </a:cxn>
                <a:cxn ang="0">
                  <a:pos x="229" y="175"/>
                </a:cxn>
                <a:cxn ang="0">
                  <a:pos x="246" y="153"/>
                </a:cxn>
                <a:cxn ang="0">
                  <a:pos x="252" y="77"/>
                </a:cxn>
                <a:cxn ang="0">
                  <a:pos x="244" y="66"/>
                </a:cxn>
                <a:cxn ang="0">
                  <a:pos x="235" y="57"/>
                </a:cxn>
                <a:cxn ang="0">
                  <a:pos x="207" y="40"/>
                </a:cxn>
                <a:cxn ang="0">
                  <a:pos x="175" y="28"/>
                </a:cxn>
                <a:cxn ang="0">
                  <a:pos x="139" y="17"/>
                </a:cxn>
                <a:cxn ang="0">
                  <a:pos x="48" y="0"/>
                </a:cxn>
                <a:cxn ang="0">
                  <a:pos x="0" y="56"/>
                </a:cxn>
                <a:cxn ang="0">
                  <a:pos x="0" y="56"/>
                </a:cxn>
              </a:cxnLst>
              <a:rect l="0" t="0" r="r" b="b"/>
              <a:pathLst>
                <a:path w="252" h="184">
                  <a:moveTo>
                    <a:pt x="0" y="56"/>
                  </a:moveTo>
                  <a:lnTo>
                    <a:pt x="220" y="184"/>
                  </a:lnTo>
                  <a:lnTo>
                    <a:pt x="229" y="175"/>
                  </a:lnTo>
                  <a:lnTo>
                    <a:pt x="246" y="153"/>
                  </a:lnTo>
                  <a:lnTo>
                    <a:pt x="252" y="77"/>
                  </a:lnTo>
                  <a:lnTo>
                    <a:pt x="244" y="66"/>
                  </a:lnTo>
                  <a:lnTo>
                    <a:pt x="235" y="57"/>
                  </a:lnTo>
                  <a:lnTo>
                    <a:pt x="207" y="40"/>
                  </a:lnTo>
                  <a:lnTo>
                    <a:pt x="175" y="28"/>
                  </a:lnTo>
                  <a:lnTo>
                    <a:pt x="139" y="17"/>
                  </a:lnTo>
                  <a:lnTo>
                    <a:pt x="48" y="0"/>
                  </a:lnTo>
                  <a:lnTo>
                    <a:pt x="0" y="56"/>
                  </a:lnTo>
                  <a:lnTo>
                    <a:pt x="0" y="56"/>
                  </a:lnTo>
                  <a:close/>
                </a:path>
              </a:pathLst>
            </a:custGeom>
            <a:solidFill>
              <a:srgbClr val="B8B8D9"/>
            </a:solidFill>
            <a:ln w="9525">
              <a:noFill/>
              <a:round/>
              <a:headEnd/>
              <a:tailEnd/>
            </a:ln>
          </p:spPr>
          <p:txBody>
            <a:bodyPr/>
            <a:lstStyle/>
            <a:p>
              <a:endParaRPr lang="en-US" dirty="0"/>
            </a:p>
          </p:txBody>
        </p:sp>
        <p:sp>
          <p:nvSpPr>
            <p:cNvPr id="24" name="Freeform 22">
              <a:extLst>
                <a:ext uri="{FF2B5EF4-FFF2-40B4-BE49-F238E27FC236}">
                  <a16:creationId xmlns:a16="http://schemas.microsoft.com/office/drawing/2014/main" id="{DCE37110-D771-CC8F-6DD1-3E3FCAFD8802}"/>
                </a:ext>
              </a:extLst>
            </p:cNvPr>
            <p:cNvSpPr>
              <a:spLocks/>
            </p:cNvSpPr>
            <p:nvPr/>
          </p:nvSpPr>
          <p:spPr bwMode="auto">
            <a:xfrm>
              <a:off x="9099" y="2162"/>
              <a:ext cx="212" cy="147"/>
            </a:xfrm>
            <a:custGeom>
              <a:avLst/>
              <a:gdLst/>
              <a:ahLst/>
              <a:cxnLst>
                <a:cxn ang="0">
                  <a:pos x="0" y="32"/>
                </a:cxn>
                <a:cxn ang="0">
                  <a:pos x="180" y="147"/>
                </a:cxn>
                <a:cxn ang="0">
                  <a:pos x="187" y="139"/>
                </a:cxn>
                <a:cxn ang="0">
                  <a:pos x="206" y="119"/>
                </a:cxn>
                <a:cxn ang="0">
                  <a:pos x="212" y="66"/>
                </a:cxn>
                <a:cxn ang="0">
                  <a:pos x="198" y="52"/>
                </a:cxn>
                <a:cxn ang="0">
                  <a:pos x="180" y="41"/>
                </a:cxn>
                <a:cxn ang="0">
                  <a:pos x="133" y="20"/>
                </a:cxn>
                <a:cxn ang="0">
                  <a:pos x="91" y="6"/>
                </a:cxn>
                <a:cxn ang="0">
                  <a:pos x="73" y="0"/>
                </a:cxn>
                <a:cxn ang="0">
                  <a:pos x="0" y="32"/>
                </a:cxn>
                <a:cxn ang="0">
                  <a:pos x="0" y="32"/>
                </a:cxn>
              </a:cxnLst>
              <a:rect l="0" t="0" r="r" b="b"/>
              <a:pathLst>
                <a:path w="212" h="147">
                  <a:moveTo>
                    <a:pt x="0" y="32"/>
                  </a:moveTo>
                  <a:lnTo>
                    <a:pt x="180" y="147"/>
                  </a:lnTo>
                  <a:lnTo>
                    <a:pt x="187" y="139"/>
                  </a:lnTo>
                  <a:lnTo>
                    <a:pt x="206" y="119"/>
                  </a:lnTo>
                  <a:lnTo>
                    <a:pt x="212" y="66"/>
                  </a:lnTo>
                  <a:lnTo>
                    <a:pt x="198" y="52"/>
                  </a:lnTo>
                  <a:lnTo>
                    <a:pt x="180" y="41"/>
                  </a:lnTo>
                  <a:lnTo>
                    <a:pt x="133" y="20"/>
                  </a:lnTo>
                  <a:lnTo>
                    <a:pt x="91" y="6"/>
                  </a:lnTo>
                  <a:lnTo>
                    <a:pt x="73" y="0"/>
                  </a:lnTo>
                  <a:lnTo>
                    <a:pt x="0" y="32"/>
                  </a:lnTo>
                  <a:lnTo>
                    <a:pt x="0" y="32"/>
                  </a:lnTo>
                  <a:close/>
                </a:path>
              </a:pathLst>
            </a:custGeom>
            <a:solidFill>
              <a:srgbClr val="B8B8D9"/>
            </a:solidFill>
            <a:ln w="9525">
              <a:noFill/>
              <a:round/>
              <a:headEnd/>
              <a:tailEnd/>
            </a:ln>
          </p:spPr>
          <p:txBody>
            <a:bodyPr/>
            <a:lstStyle/>
            <a:p>
              <a:endParaRPr lang="en-US" dirty="0"/>
            </a:p>
          </p:txBody>
        </p:sp>
        <p:sp>
          <p:nvSpPr>
            <p:cNvPr id="25" name="Freeform 23">
              <a:extLst>
                <a:ext uri="{FF2B5EF4-FFF2-40B4-BE49-F238E27FC236}">
                  <a16:creationId xmlns:a16="http://schemas.microsoft.com/office/drawing/2014/main" id="{E9BA3BD6-57E8-C06B-1121-F35F10FE0CB9}"/>
                </a:ext>
              </a:extLst>
            </p:cNvPr>
            <p:cNvSpPr>
              <a:spLocks/>
            </p:cNvSpPr>
            <p:nvPr/>
          </p:nvSpPr>
          <p:spPr bwMode="auto">
            <a:xfrm>
              <a:off x="9279" y="2061"/>
              <a:ext cx="171" cy="95"/>
            </a:xfrm>
            <a:custGeom>
              <a:avLst/>
              <a:gdLst/>
              <a:ahLst/>
              <a:cxnLst>
                <a:cxn ang="0">
                  <a:pos x="0" y="31"/>
                </a:cxn>
                <a:cxn ang="0">
                  <a:pos x="145" y="95"/>
                </a:cxn>
                <a:cxn ang="0">
                  <a:pos x="153" y="87"/>
                </a:cxn>
                <a:cxn ang="0">
                  <a:pos x="168" y="68"/>
                </a:cxn>
                <a:cxn ang="0">
                  <a:pos x="171" y="20"/>
                </a:cxn>
                <a:cxn ang="0">
                  <a:pos x="157" y="11"/>
                </a:cxn>
                <a:cxn ang="0">
                  <a:pos x="137" y="5"/>
                </a:cxn>
                <a:cxn ang="0">
                  <a:pos x="92" y="0"/>
                </a:cxn>
                <a:cxn ang="0">
                  <a:pos x="32" y="6"/>
                </a:cxn>
                <a:cxn ang="0">
                  <a:pos x="0" y="31"/>
                </a:cxn>
                <a:cxn ang="0">
                  <a:pos x="0" y="31"/>
                </a:cxn>
              </a:cxnLst>
              <a:rect l="0" t="0" r="r" b="b"/>
              <a:pathLst>
                <a:path w="171" h="95">
                  <a:moveTo>
                    <a:pt x="0" y="31"/>
                  </a:moveTo>
                  <a:lnTo>
                    <a:pt x="145" y="95"/>
                  </a:lnTo>
                  <a:lnTo>
                    <a:pt x="153" y="87"/>
                  </a:lnTo>
                  <a:lnTo>
                    <a:pt x="168" y="68"/>
                  </a:lnTo>
                  <a:lnTo>
                    <a:pt x="171" y="20"/>
                  </a:lnTo>
                  <a:lnTo>
                    <a:pt x="157" y="11"/>
                  </a:lnTo>
                  <a:lnTo>
                    <a:pt x="137" y="5"/>
                  </a:lnTo>
                  <a:lnTo>
                    <a:pt x="92" y="0"/>
                  </a:lnTo>
                  <a:lnTo>
                    <a:pt x="32" y="6"/>
                  </a:lnTo>
                  <a:lnTo>
                    <a:pt x="0" y="31"/>
                  </a:lnTo>
                  <a:lnTo>
                    <a:pt x="0" y="31"/>
                  </a:lnTo>
                  <a:close/>
                </a:path>
              </a:pathLst>
            </a:custGeom>
            <a:solidFill>
              <a:srgbClr val="B8B8D9"/>
            </a:solidFill>
            <a:ln w="9525">
              <a:noFill/>
              <a:round/>
              <a:headEnd/>
              <a:tailEnd/>
            </a:ln>
          </p:spPr>
          <p:txBody>
            <a:bodyPr/>
            <a:lstStyle/>
            <a:p>
              <a:endParaRPr lang="en-US" dirty="0"/>
            </a:p>
          </p:txBody>
        </p:sp>
        <p:sp>
          <p:nvSpPr>
            <p:cNvPr id="26" name="Freeform 24">
              <a:extLst>
                <a:ext uri="{FF2B5EF4-FFF2-40B4-BE49-F238E27FC236}">
                  <a16:creationId xmlns:a16="http://schemas.microsoft.com/office/drawing/2014/main" id="{447655E6-CB90-43F8-ACEE-1C8DE0A46DBD}"/>
                </a:ext>
              </a:extLst>
            </p:cNvPr>
            <p:cNvSpPr>
              <a:spLocks/>
            </p:cNvSpPr>
            <p:nvPr/>
          </p:nvSpPr>
          <p:spPr bwMode="auto">
            <a:xfrm>
              <a:off x="6852" y="2261"/>
              <a:ext cx="575" cy="366"/>
            </a:xfrm>
            <a:custGeom>
              <a:avLst/>
              <a:gdLst/>
              <a:ahLst/>
              <a:cxnLst>
                <a:cxn ang="0">
                  <a:pos x="0" y="170"/>
                </a:cxn>
                <a:cxn ang="0">
                  <a:pos x="319" y="366"/>
                </a:cxn>
                <a:cxn ang="0">
                  <a:pos x="575" y="264"/>
                </a:cxn>
                <a:cxn ang="0">
                  <a:pos x="515" y="102"/>
                </a:cxn>
                <a:cxn ang="0">
                  <a:pos x="292" y="0"/>
                </a:cxn>
                <a:cxn ang="0">
                  <a:pos x="0" y="170"/>
                </a:cxn>
                <a:cxn ang="0">
                  <a:pos x="0" y="170"/>
                </a:cxn>
              </a:cxnLst>
              <a:rect l="0" t="0" r="r" b="b"/>
              <a:pathLst>
                <a:path w="575" h="366">
                  <a:moveTo>
                    <a:pt x="0" y="170"/>
                  </a:moveTo>
                  <a:lnTo>
                    <a:pt x="319" y="366"/>
                  </a:lnTo>
                  <a:lnTo>
                    <a:pt x="575" y="264"/>
                  </a:lnTo>
                  <a:lnTo>
                    <a:pt x="515" y="102"/>
                  </a:lnTo>
                  <a:lnTo>
                    <a:pt x="292" y="0"/>
                  </a:lnTo>
                  <a:lnTo>
                    <a:pt x="0" y="170"/>
                  </a:lnTo>
                  <a:lnTo>
                    <a:pt x="0" y="170"/>
                  </a:lnTo>
                  <a:close/>
                </a:path>
              </a:pathLst>
            </a:custGeom>
            <a:solidFill>
              <a:srgbClr val="FFFFFF"/>
            </a:solidFill>
            <a:ln w="9525">
              <a:noFill/>
              <a:round/>
              <a:headEnd/>
              <a:tailEnd/>
            </a:ln>
          </p:spPr>
          <p:txBody>
            <a:bodyPr/>
            <a:lstStyle/>
            <a:p>
              <a:endParaRPr lang="en-US" dirty="0"/>
            </a:p>
          </p:txBody>
        </p:sp>
        <p:sp>
          <p:nvSpPr>
            <p:cNvPr id="27" name="Freeform 25">
              <a:extLst>
                <a:ext uri="{FF2B5EF4-FFF2-40B4-BE49-F238E27FC236}">
                  <a16:creationId xmlns:a16="http://schemas.microsoft.com/office/drawing/2014/main" id="{E52C71AE-3E86-FF87-6647-4DB2C55607D9}"/>
                </a:ext>
              </a:extLst>
            </p:cNvPr>
            <p:cNvSpPr>
              <a:spLocks/>
            </p:cNvSpPr>
            <p:nvPr/>
          </p:nvSpPr>
          <p:spPr bwMode="auto">
            <a:xfrm>
              <a:off x="6973" y="1709"/>
              <a:ext cx="2606" cy="3335"/>
            </a:xfrm>
            <a:custGeom>
              <a:avLst/>
              <a:gdLst/>
              <a:ahLst/>
              <a:cxnLst>
                <a:cxn ang="0">
                  <a:pos x="0" y="3335"/>
                </a:cxn>
                <a:cxn ang="0">
                  <a:pos x="38" y="2288"/>
                </a:cxn>
                <a:cxn ang="0">
                  <a:pos x="123" y="1871"/>
                </a:cxn>
                <a:cxn ang="0">
                  <a:pos x="464" y="1523"/>
                </a:cxn>
                <a:cxn ang="0">
                  <a:pos x="1025" y="1190"/>
                </a:cxn>
                <a:cxn ang="0">
                  <a:pos x="1311" y="575"/>
                </a:cxn>
                <a:cxn ang="0">
                  <a:pos x="1548" y="222"/>
                </a:cxn>
                <a:cxn ang="0">
                  <a:pos x="1933" y="111"/>
                </a:cxn>
                <a:cxn ang="0">
                  <a:pos x="2606" y="0"/>
                </a:cxn>
                <a:cxn ang="0">
                  <a:pos x="2514" y="137"/>
                </a:cxn>
                <a:cxn ang="0">
                  <a:pos x="2429" y="267"/>
                </a:cxn>
                <a:cxn ang="0">
                  <a:pos x="2324" y="301"/>
                </a:cxn>
                <a:cxn ang="0">
                  <a:pos x="2279" y="405"/>
                </a:cxn>
                <a:cxn ang="0">
                  <a:pos x="2156" y="437"/>
                </a:cxn>
                <a:cxn ang="0">
                  <a:pos x="2135" y="589"/>
                </a:cxn>
                <a:cxn ang="0">
                  <a:pos x="1992" y="607"/>
                </a:cxn>
                <a:cxn ang="0">
                  <a:pos x="1953" y="745"/>
                </a:cxn>
                <a:cxn ang="0">
                  <a:pos x="1854" y="798"/>
                </a:cxn>
                <a:cxn ang="0">
                  <a:pos x="1842" y="948"/>
                </a:cxn>
                <a:cxn ang="0">
                  <a:pos x="1769" y="1047"/>
                </a:cxn>
                <a:cxn ang="0">
                  <a:pos x="1736" y="1156"/>
                </a:cxn>
                <a:cxn ang="0">
                  <a:pos x="1625" y="1261"/>
                </a:cxn>
                <a:cxn ang="0">
                  <a:pos x="2129" y="1667"/>
                </a:cxn>
                <a:cxn ang="0">
                  <a:pos x="2265" y="1895"/>
                </a:cxn>
                <a:cxn ang="0">
                  <a:pos x="1724" y="1936"/>
                </a:cxn>
                <a:cxn ang="0">
                  <a:pos x="1246" y="1844"/>
                </a:cxn>
                <a:cxn ang="0">
                  <a:pos x="1136" y="1889"/>
                </a:cxn>
                <a:cxn ang="0">
                  <a:pos x="1078" y="2015"/>
                </a:cxn>
                <a:cxn ang="0">
                  <a:pos x="914" y="2053"/>
                </a:cxn>
                <a:cxn ang="0">
                  <a:pos x="849" y="2191"/>
                </a:cxn>
                <a:cxn ang="0">
                  <a:pos x="705" y="2301"/>
                </a:cxn>
                <a:cxn ang="0">
                  <a:pos x="606" y="2608"/>
                </a:cxn>
                <a:cxn ang="0">
                  <a:pos x="547" y="2661"/>
                </a:cxn>
                <a:cxn ang="0">
                  <a:pos x="528" y="2825"/>
                </a:cxn>
                <a:cxn ang="0">
                  <a:pos x="436" y="2930"/>
                </a:cxn>
                <a:cxn ang="0">
                  <a:pos x="417" y="3139"/>
                </a:cxn>
                <a:cxn ang="0">
                  <a:pos x="365" y="3204"/>
                </a:cxn>
                <a:cxn ang="0">
                  <a:pos x="261" y="3086"/>
                </a:cxn>
                <a:cxn ang="0">
                  <a:pos x="0" y="3335"/>
                </a:cxn>
                <a:cxn ang="0">
                  <a:pos x="0" y="3335"/>
                </a:cxn>
              </a:cxnLst>
              <a:rect l="0" t="0" r="r" b="b"/>
              <a:pathLst>
                <a:path w="2606" h="3335">
                  <a:moveTo>
                    <a:pt x="0" y="3335"/>
                  </a:moveTo>
                  <a:lnTo>
                    <a:pt x="38" y="2288"/>
                  </a:lnTo>
                  <a:lnTo>
                    <a:pt x="123" y="1871"/>
                  </a:lnTo>
                  <a:lnTo>
                    <a:pt x="464" y="1523"/>
                  </a:lnTo>
                  <a:lnTo>
                    <a:pt x="1025" y="1190"/>
                  </a:lnTo>
                  <a:lnTo>
                    <a:pt x="1311" y="575"/>
                  </a:lnTo>
                  <a:lnTo>
                    <a:pt x="1548" y="222"/>
                  </a:lnTo>
                  <a:lnTo>
                    <a:pt x="1933" y="111"/>
                  </a:lnTo>
                  <a:lnTo>
                    <a:pt x="2606" y="0"/>
                  </a:lnTo>
                  <a:lnTo>
                    <a:pt x="2514" y="137"/>
                  </a:lnTo>
                  <a:lnTo>
                    <a:pt x="2429" y="267"/>
                  </a:lnTo>
                  <a:lnTo>
                    <a:pt x="2324" y="301"/>
                  </a:lnTo>
                  <a:lnTo>
                    <a:pt x="2279" y="405"/>
                  </a:lnTo>
                  <a:lnTo>
                    <a:pt x="2156" y="437"/>
                  </a:lnTo>
                  <a:lnTo>
                    <a:pt x="2135" y="589"/>
                  </a:lnTo>
                  <a:lnTo>
                    <a:pt x="1992" y="607"/>
                  </a:lnTo>
                  <a:lnTo>
                    <a:pt x="1953" y="745"/>
                  </a:lnTo>
                  <a:lnTo>
                    <a:pt x="1854" y="798"/>
                  </a:lnTo>
                  <a:lnTo>
                    <a:pt x="1842" y="948"/>
                  </a:lnTo>
                  <a:lnTo>
                    <a:pt x="1769" y="1047"/>
                  </a:lnTo>
                  <a:lnTo>
                    <a:pt x="1736" y="1156"/>
                  </a:lnTo>
                  <a:lnTo>
                    <a:pt x="1625" y="1261"/>
                  </a:lnTo>
                  <a:lnTo>
                    <a:pt x="2129" y="1667"/>
                  </a:lnTo>
                  <a:lnTo>
                    <a:pt x="2265" y="1895"/>
                  </a:lnTo>
                  <a:lnTo>
                    <a:pt x="1724" y="1936"/>
                  </a:lnTo>
                  <a:lnTo>
                    <a:pt x="1246" y="1844"/>
                  </a:lnTo>
                  <a:lnTo>
                    <a:pt x="1136" y="1889"/>
                  </a:lnTo>
                  <a:lnTo>
                    <a:pt x="1078" y="2015"/>
                  </a:lnTo>
                  <a:lnTo>
                    <a:pt x="914" y="2053"/>
                  </a:lnTo>
                  <a:lnTo>
                    <a:pt x="849" y="2191"/>
                  </a:lnTo>
                  <a:lnTo>
                    <a:pt x="705" y="2301"/>
                  </a:lnTo>
                  <a:lnTo>
                    <a:pt x="606" y="2608"/>
                  </a:lnTo>
                  <a:lnTo>
                    <a:pt x="547" y="2661"/>
                  </a:lnTo>
                  <a:lnTo>
                    <a:pt x="528" y="2825"/>
                  </a:lnTo>
                  <a:lnTo>
                    <a:pt x="436" y="2930"/>
                  </a:lnTo>
                  <a:lnTo>
                    <a:pt x="417" y="3139"/>
                  </a:lnTo>
                  <a:lnTo>
                    <a:pt x="365" y="3204"/>
                  </a:lnTo>
                  <a:lnTo>
                    <a:pt x="261" y="3086"/>
                  </a:lnTo>
                  <a:lnTo>
                    <a:pt x="0" y="3335"/>
                  </a:lnTo>
                  <a:lnTo>
                    <a:pt x="0" y="3335"/>
                  </a:lnTo>
                  <a:close/>
                </a:path>
              </a:pathLst>
            </a:custGeom>
            <a:solidFill>
              <a:srgbClr val="756868"/>
            </a:solidFill>
            <a:ln w="9525">
              <a:noFill/>
              <a:round/>
              <a:headEnd/>
              <a:tailEnd/>
            </a:ln>
          </p:spPr>
          <p:txBody>
            <a:bodyPr/>
            <a:lstStyle/>
            <a:p>
              <a:endParaRPr lang="en-US" dirty="0"/>
            </a:p>
          </p:txBody>
        </p:sp>
        <p:sp>
          <p:nvSpPr>
            <p:cNvPr id="28" name="Freeform 26">
              <a:extLst>
                <a:ext uri="{FF2B5EF4-FFF2-40B4-BE49-F238E27FC236}">
                  <a16:creationId xmlns:a16="http://schemas.microsoft.com/office/drawing/2014/main" id="{CA0B2D0D-DD22-5B29-775E-83703CA3BE0C}"/>
                </a:ext>
              </a:extLst>
            </p:cNvPr>
            <p:cNvSpPr>
              <a:spLocks/>
            </p:cNvSpPr>
            <p:nvPr/>
          </p:nvSpPr>
          <p:spPr bwMode="auto">
            <a:xfrm>
              <a:off x="6640" y="2179"/>
              <a:ext cx="1406" cy="791"/>
            </a:xfrm>
            <a:custGeom>
              <a:avLst/>
              <a:gdLst/>
              <a:ahLst/>
              <a:cxnLst>
                <a:cxn ang="0">
                  <a:pos x="252" y="105"/>
                </a:cxn>
                <a:cxn ang="0">
                  <a:pos x="308" y="38"/>
                </a:cxn>
                <a:cxn ang="0">
                  <a:pos x="365" y="11"/>
                </a:cxn>
                <a:cxn ang="0">
                  <a:pos x="486" y="0"/>
                </a:cxn>
                <a:cxn ang="0">
                  <a:pos x="633" y="38"/>
                </a:cxn>
                <a:cxn ang="0">
                  <a:pos x="710" y="85"/>
                </a:cxn>
                <a:cxn ang="0">
                  <a:pos x="759" y="130"/>
                </a:cxn>
                <a:cxn ang="0">
                  <a:pos x="797" y="170"/>
                </a:cxn>
                <a:cxn ang="0">
                  <a:pos x="820" y="199"/>
                </a:cxn>
                <a:cxn ang="0">
                  <a:pos x="874" y="275"/>
                </a:cxn>
                <a:cxn ang="0">
                  <a:pos x="954" y="394"/>
                </a:cxn>
                <a:cxn ang="0">
                  <a:pos x="985" y="436"/>
                </a:cxn>
                <a:cxn ang="0">
                  <a:pos x="1019" y="473"/>
                </a:cxn>
                <a:cxn ang="0">
                  <a:pos x="1066" y="513"/>
                </a:cxn>
                <a:cxn ang="0">
                  <a:pos x="1121" y="542"/>
                </a:cxn>
                <a:cxn ang="0">
                  <a:pos x="1264" y="577"/>
                </a:cxn>
                <a:cxn ang="0">
                  <a:pos x="1406" y="612"/>
                </a:cxn>
                <a:cxn ang="0">
                  <a:pos x="1219" y="791"/>
                </a:cxn>
                <a:cxn ang="0">
                  <a:pos x="1053" y="745"/>
                </a:cxn>
                <a:cxn ang="0">
                  <a:pos x="954" y="714"/>
                </a:cxn>
                <a:cxn ang="0">
                  <a:pos x="852" y="679"/>
                </a:cxn>
                <a:cxn ang="0">
                  <a:pos x="756" y="637"/>
                </a:cxn>
                <a:cxn ang="0">
                  <a:pos x="676" y="595"/>
                </a:cxn>
                <a:cxn ang="0">
                  <a:pos x="626" y="552"/>
                </a:cxn>
                <a:cxn ang="0">
                  <a:pos x="594" y="512"/>
                </a:cxn>
                <a:cxn ang="0">
                  <a:pos x="560" y="479"/>
                </a:cxn>
                <a:cxn ang="0">
                  <a:pos x="529" y="451"/>
                </a:cxn>
                <a:cxn ang="0">
                  <a:pos x="478" y="416"/>
                </a:cxn>
                <a:cxn ang="0">
                  <a:pos x="444" y="397"/>
                </a:cxn>
                <a:cxn ang="0">
                  <a:pos x="592" y="357"/>
                </a:cxn>
                <a:cxn ang="0">
                  <a:pos x="677" y="306"/>
                </a:cxn>
                <a:cxn ang="0">
                  <a:pos x="693" y="256"/>
                </a:cxn>
                <a:cxn ang="0">
                  <a:pos x="668" y="219"/>
                </a:cxn>
                <a:cxn ang="0">
                  <a:pos x="640" y="191"/>
                </a:cxn>
                <a:cxn ang="0">
                  <a:pos x="599" y="165"/>
                </a:cxn>
                <a:cxn ang="0">
                  <a:pos x="515" y="161"/>
                </a:cxn>
                <a:cxn ang="0">
                  <a:pos x="399" y="212"/>
                </a:cxn>
                <a:cxn ang="0">
                  <a:pos x="351" y="252"/>
                </a:cxn>
                <a:cxn ang="0">
                  <a:pos x="319" y="289"/>
                </a:cxn>
                <a:cxn ang="0">
                  <a:pos x="11" y="145"/>
                </a:cxn>
                <a:cxn ang="0">
                  <a:pos x="17" y="63"/>
                </a:cxn>
              </a:cxnLst>
              <a:rect l="0" t="0" r="r" b="b"/>
              <a:pathLst>
                <a:path w="1406" h="791">
                  <a:moveTo>
                    <a:pt x="17" y="63"/>
                  </a:moveTo>
                  <a:lnTo>
                    <a:pt x="252" y="105"/>
                  </a:lnTo>
                  <a:lnTo>
                    <a:pt x="288" y="57"/>
                  </a:lnTo>
                  <a:lnTo>
                    <a:pt x="308" y="38"/>
                  </a:lnTo>
                  <a:lnTo>
                    <a:pt x="334" y="23"/>
                  </a:lnTo>
                  <a:lnTo>
                    <a:pt x="365" y="11"/>
                  </a:lnTo>
                  <a:lnTo>
                    <a:pt x="399" y="1"/>
                  </a:lnTo>
                  <a:lnTo>
                    <a:pt x="486" y="0"/>
                  </a:lnTo>
                  <a:lnTo>
                    <a:pt x="582" y="18"/>
                  </a:lnTo>
                  <a:lnTo>
                    <a:pt x="633" y="38"/>
                  </a:lnTo>
                  <a:lnTo>
                    <a:pt x="684" y="68"/>
                  </a:lnTo>
                  <a:lnTo>
                    <a:pt x="710" y="85"/>
                  </a:lnTo>
                  <a:lnTo>
                    <a:pt x="735" y="106"/>
                  </a:lnTo>
                  <a:lnTo>
                    <a:pt x="759" y="130"/>
                  </a:lnTo>
                  <a:lnTo>
                    <a:pt x="786" y="156"/>
                  </a:lnTo>
                  <a:lnTo>
                    <a:pt x="797" y="170"/>
                  </a:lnTo>
                  <a:lnTo>
                    <a:pt x="809" y="184"/>
                  </a:lnTo>
                  <a:lnTo>
                    <a:pt x="820" y="199"/>
                  </a:lnTo>
                  <a:lnTo>
                    <a:pt x="832" y="215"/>
                  </a:lnTo>
                  <a:lnTo>
                    <a:pt x="874" y="275"/>
                  </a:lnTo>
                  <a:lnTo>
                    <a:pt x="914" y="337"/>
                  </a:lnTo>
                  <a:lnTo>
                    <a:pt x="954" y="394"/>
                  </a:lnTo>
                  <a:lnTo>
                    <a:pt x="974" y="422"/>
                  </a:lnTo>
                  <a:lnTo>
                    <a:pt x="985" y="436"/>
                  </a:lnTo>
                  <a:lnTo>
                    <a:pt x="996" y="448"/>
                  </a:lnTo>
                  <a:lnTo>
                    <a:pt x="1019" y="473"/>
                  </a:lnTo>
                  <a:lnTo>
                    <a:pt x="1042" y="493"/>
                  </a:lnTo>
                  <a:lnTo>
                    <a:pt x="1066" y="513"/>
                  </a:lnTo>
                  <a:lnTo>
                    <a:pt x="1093" y="530"/>
                  </a:lnTo>
                  <a:lnTo>
                    <a:pt x="1121" y="542"/>
                  </a:lnTo>
                  <a:lnTo>
                    <a:pt x="1152" y="552"/>
                  </a:lnTo>
                  <a:lnTo>
                    <a:pt x="1264" y="577"/>
                  </a:lnTo>
                  <a:lnTo>
                    <a:pt x="1343" y="597"/>
                  </a:lnTo>
                  <a:lnTo>
                    <a:pt x="1406" y="612"/>
                  </a:lnTo>
                  <a:lnTo>
                    <a:pt x="1373" y="750"/>
                  </a:lnTo>
                  <a:lnTo>
                    <a:pt x="1219" y="791"/>
                  </a:lnTo>
                  <a:lnTo>
                    <a:pt x="1137" y="770"/>
                  </a:lnTo>
                  <a:lnTo>
                    <a:pt x="1053" y="745"/>
                  </a:lnTo>
                  <a:lnTo>
                    <a:pt x="1005" y="730"/>
                  </a:lnTo>
                  <a:lnTo>
                    <a:pt x="954" y="714"/>
                  </a:lnTo>
                  <a:lnTo>
                    <a:pt x="903" y="697"/>
                  </a:lnTo>
                  <a:lnTo>
                    <a:pt x="852" y="679"/>
                  </a:lnTo>
                  <a:lnTo>
                    <a:pt x="801" y="657"/>
                  </a:lnTo>
                  <a:lnTo>
                    <a:pt x="756" y="637"/>
                  </a:lnTo>
                  <a:lnTo>
                    <a:pt x="713" y="617"/>
                  </a:lnTo>
                  <a:lnTo>
                    <a:pt x="676" y="595"/>
                  </a:lnTo>
                  <a:lnTo>
                    <a:pt x="648" y="573"/>
                  </a:lnTo>
                  <a:lnTo>
                    <a:pt x="626" y="552"/>
                  </a:lnTo>
                  <a:lnTo>
                    <a:pt x="609" y="530"/>
                  </a:lnTo>
                  <a:lnTo>
                    <a:pt x="594" y="512"/>
                  </a:lnTo>
                  <a:lnTo>
                    <a:pt x="577" y="493"/>
                  </a:lnTo>
                  <a:lnTo>
                    <a:pt x="560" y="479"/>
                  </a:lnTo>
                  <a:lnTo>
                    <a:pt x="544" y="464"/>
                  </a:lnTo>
                  <a:lnTo>
                    <a:pt x="529" y="451"/>
                  </a:lnTo>
                  <a:lnTo>
                    <a:pt x="503" y="431"/>
                  </a:lnTo>
                  <a:lnTo>
                    <a:pt x="478" y="416"/>
                  </a:lnTo>
                  <a:lnTo>
                    <a:pt x="459" y="405"/>
                  </a:lnTo>
                  <a:lnTo>
                    <a:pt x="444" y="397"/>
                  </a:lnTo>
                  <a:lnTo>
                    <a:pt x="492" y="386"/>
                  </a:lnTo>
                  <a:lnTo>
                    <a:pt x="592" y="357"/>
                  </a:lnTo>
                  <a:lnTo>
                    <a:pt x="640" y="334"/>
                  </a:lnTo>
                  <a:lnTo>
                    <a:pt x="677" y="306"/>
                  </a:lnTo>
                  <a:lnTo>
                    <a:pt x="694" y="275"/>
                  </a:lnTo>
                  <a:lnTo>
                    <a:pt x="693" y="256"/>
                  </a:lnTo>
                  <a:lnTo>
                    <a:pt x="682" y="238"/>
                  </a:lnTo>
                  <a:lnTo>
                    <a:pt x="668" y="219"/>
                  </a:lnTo>
                  <a:lnTo>
                    <a:pt x="654" y="204"/>
                  </a:lnTo>
                  <a:lnTo>
                    <a:pt x="640" y="191"/>
                  </a:lnTo>
                  <a:lnTo>
                    <a:pt x="626" y="181"/>
                  </a:lnTo>
                  <a:lnTo>
                    <a:pt x="599" y="165"/>
                  </a:lnTo>
                  <a:lnTo>
                    <a:pt x="572" y="157"/>
                  </a:lnTo>
                  <a:lnTo>
                    <a:pt x="515" y="161"/>
                  </a:lnTo>
                  <a:lnTo>
                    <a:pt x="458" y="179"/>
                  </a:lnTo>
                  <a:lnTo>
                    <a:pt x="399" y="212"/>
                  </a:lnTo>
                  <a:lnTo>
                    <a:pt x="374" y="232"/>
                  </a:lnTo>
                  <a:lnTo>
                    <a:pt x="351" y="252"/>
                  </a:lnTo>
                  <a:lnTo>
                    <a:pt x="334" y="272"/>
                  </a:lnTo>
                  <a:lnTo>
                    <a:pt x="319" y="289"/>
                  </a:lnTo>
                  <a:lnTo>
                    <a:pt x="308" y="304"/>
                  </a:lnTo>
                  <a:lnTo>
                    <a:pt x="11" y="145"/>
                  </a:lnTo>
                  <a:lnTo>
                    <a:pt x="0" y="106"/>
                  </a:lnTo>
                  <a:lnTo>
                    <a:pt x="17" y="63"/>
                  </a:lnTo>
                  <a:lnTo>
                    <a:pt x="17" y="63"/>
                  </a:lnTo>
                  <a:close/>
                </a:path>
              </a:pathLst>
            </a:custGeom>
            <a:solidFill>
              <a:srgbClr val="000000"/>
            </a:solidFill>
            <a:ln w="9525">
              <a:noFill/>
              <a:round/>
              <a:headEnd/>
              <a:tailEnd/>
            </a:ln>
          </p:spPr>
          <p:txBody>
            <a:bodyPr/>
            <a:lstStyle/>
            <a:p>
              <a:endParaRPr lang="en-US" dirty="0"/>
            </a:p>
          </p:txBody>
        </p:sp>
        <p:sp>
          <p:nvSpPr>
            <p:cNvPr id="29" name="Freeform 27">
              <a:extLst>
                <a:ext uri="{FF2B5EF4-FFF2-40B4-BE49-F238E27FC236}">
                  <a16:creationId xmlns:a16="http://schemas.microsoft.com/office/drawing/2014/main" id="{61301FF6-22F9-7ACF-4FD2-68D42A269479}"/>
                </a:ext>
              </a:extLst>
            </p:cNvPr>
            <p:cNvSpPr>
              <a:spLocks/>
            </p:cNvSpPr>
            <p:nvPr/>
          </p:nvSpPr>
          <p:spPr bwMode="auto">
            <a:xfrm>
              <a:off x="6923" y="2946"/>
              <a:ext cx="1200" cy="2168"/>
            </a:xfrm>
            <a:custGeom>
              <a:avLst/>
              <a:gdLst/>
              <a:ahLst/>
              <a:cxnLst>
                <a:cxn ang="0">
                  <a:pos x="988" y="21"/>
                </a:cxn>
                <a:cxn ang="0">
                  <a:pos x="922" y="60"/>
                </a:cxn>
                <a:cxn ang="0">
                  <a:pos x="875" y="88"/>
                </a:cxn>
                <a:cxn ang="0">
                  <a:pos x="823" y="120"/>
                </a:cxn>
                <a:cxn ang="0">
                  <a:pos x="766" y="154"/>
                </a:cxn>
                <a:cxn ang="0">
                  <a:pos x="704" y="193"/>
                </a:cxn>
                <a:cxn ang="0">
                  <a:pos x="639" y="235"/>
                </a:cxn>
                <a:cxn ang="0">
                  <a:pos x="574" y="278"/>
                </a:cxn>
                <a:cxn ang="0">
                  <a:pos x="509" y="321"/>
                </a:cxn>
                <a:cxn ang="0">
                  <a:pos x="444" y="366"/>
                </a:cxn>
                <a:cxn ang="0">
                  <a:pos x="382" y="409"/>
                </a:cxn>
                <a:cxn ang="0">
                  <a:pos x="325" y="453"/>
                </a:cxn>
                <a:cxn ang="0">
                  <a:pos x="271" y="495"/>
                </a:cxn>
                <a:cxn ang="0">
                  <a:pos x="224" y="533"/>
                </a:cxn>
                <a:cxn ang="0">
                  <a:pos x="184" y="575"/>
                </a:cxn>
                <a:cxn ang="0">
                  <a:pos x="118" y="683"/>
                </a:cxn>
                <a:cxn ang="0">
                  <a:pos x="51" y="883"/>
                </a:cxn>
                <a:cxn ang="0">
                  <a:pos x="0" y="1311"/>
                </a:cxn>
                <a:cxn ang="0">
                  <a:pos x="12" y="1694"/>
                </a:cxn>
                <a:cxn ang="0">
                  <a:pos x="46" y="2168"/>
                </a:cxn>
                <a:cxn ang="0">
                  <a:pos x="159" y="1469"/>
                </a:cxn>
                <a:cxn ang="0">
                  <a:pos x="192" y="1142"/>
                </a:cxn>
                <a:cxn ang="0">
                  <a:pos x="234" y="943"/>
                </a:cxn>
                <a:cxn ang="0">
                  <a:pos x="274" y="818"/>
                </a:cxn>
                <a:cxn ang="0">
                  <a:pos x="326" y="719"/>
                </a:cxn>
                <a:cxn ang="0">
                  <a:pos x="348" y="692"/>
                </a:cxn>
                <a:cxn ang="0">
                  <a:pos x="371" y="665"/>
                </a:cxn>
                <a:cxn ang="0">
                  <a:pos x="398" y="638"/>
                </a:cxn>
                <a:cxn ang="0">
                  <a:pos x="424" y="609"/>
                </a:cxn>
                <a:cxn ang="0">
                  <a:pos x="470" y="564"/>
                </a:cxn>
                <a:cxn ang="0">
                  <a:pos x="501" y="535"/>
                </a:cxn>
                <a:cxn ang="0">
                  <a:pos x="534" y="504"/>
                </a:cxn>
                <a:cxn ang="0">
                  <a:pos x="569" y="474"/>
                </a:cxn>
                <a:cxn ang="0">
                  <a:pos x="603" y="444"/>
                </a:cxn>
                <a:cxn ang="0">
                  <a:pos x="640" y="413"/>
                </a:cxn>
                <a:cxn ang="0">
                  <a:pos x="676" y="385"/>
                </a:cxn>
                <a:cxn ang="0">
                  <a:pos x="713" y="354"/>
                </a:cxn>
                <a:cxn ang="0">
                  <a:pos x="750" y="326"/>
                </a:cxn>
                <a:cxn ang="0">
                  <a:pos x="786" y="297"/>
                </a:cxn>
                <a:cxn ang="0">
                  <a:pos x="823" y="267"/>
                </a:cxn>
                <a:cxn ang="0">
                  <a:pos x="858" y="241"/>
                </a:cxn>
                <a:cxn ang="0">
                  <a:pos x="911" y="202"/>
                </a:cxn>
                <a:cxn ang="0">
                  <a:pos x="978" y="153"/>
                </a:cxn>
                <a:cxn ang="0">
                  <a:pos x="1039" y="111"/>
                </a:cxn>
                <a:cxn ang="0">
                  <a:pos x="1092" y="72"/>
                </a:cxn>
                <a:cxn ang="0">
                  <a:pos x="1135" y="41"/>
                </a:cxn>
                <a:cxn ang="0">
                  <a:pos x="1200" y="0"/>
                </a:cxn>
                <a:cxn ang="0">
                  <a:pos x="1013" y="6"/>
                </a:cxn>
              </a:cxnLst>
              <a:rect l="0" t="0" r="r" b="b"/>
              <a:pathLst>
                <a:path w="1200" h="2168">
                  <a:moveTo>
                    <a:pt x="1013" y="6"/>
                  </a:moveTo>
                  <a:lnTo>
                    <a:pt x="988" y="21"/>
                  </a:lnTo>
                  <a:lnTo>
                    <a:pt x="959" y="37"/>
                  </a:lnTo>
                  <a:lnTo>
                    <a:pt x="922" y="60"/>
                  </a:lnTo>
                  <a:lnTo>
                    <a:pt x="900" y="72"/>
                  </a:lnTo>
                  <a:lnTo>
                    <a:pt x="875" y="88"/>
                  </a:lnTo>
                  <a:lnTo>
                    <a:pt x="851" y="103"/>
                  </a:lnTo>
                  <a:lnTo>
                    <a:pt x="823" y="120"/>
                  </a:lnTo>
                  <a:lnTo>
                    <a:pt x="795" y="137"/>
                  </a:lnTo>
                  <a:lnTo>
                    <a:pt x="766" y="154"/>
                  </a:lnTo>
                  <a:lnTo>
                    <a:pt x="735" y="174"/>
                  </a:lnTo>
                  <a:lnTo>
                    <a:pt x="704" y="193"/>
                  </a:lnTo>
                  <a:lnTo>
                    <a:pt x="671" y="213"/>
                  </a:lnTo>
                  <a:lnTo>
                    <a:pt x="639" y="235"/>
                  </a:lnTo>
                  <a:lnTo>
                    <a:pt x="606" y="256"/>
                  </a:lnTo>
                  <a:lnTo>
                    <a:pt x="574" y="278"/>
                  </a:lnTo>
                  <a:lnTo>
                    <a:pt x="540" y="298"/>
                  </a:lnTo>
                  <a:lnTo>
                    <a:pt x="509" y="321"/>
                  </a:lnTo>
                  <a:lnTo>
                    <a:pt x="475" y="343"/>
                  </a:lnTo>
                  <a:lnTo>
                    <a:pt x="444" y="366"/>
                  </a:lnTo>
                  <a:lnTo>
                    <a:pt x="411" y="388"/>
                  </a:lnTo>
                  <a:lnTo>
                    <a:pt x="382" y="409"/>
                  </a:lnTo>
                  <a:lnTo>
                    <a:pt x="351" y="431"/>
                  </a:lnTo>
                  <a:lnTo>
                    <a:pt x="325" y="453"/>
                  </a:lnTo>
                  <a:lnTo>
                    <a:pt x="295" y="474"/>
                  </a:lnTo>
                  <a:lnTo>
                    <a:pt x="271" y="495"/>
                  </a:lnTo>
                  <a:lnTo>
                    <a:pt x="248" y="515"/>
                  </a:lnTo>
                  <a:lnTo>
                    <a:pt x="224" y="533"/>
                  </a:lnTo>
                  <a:lnTo>
                    <a:pt x="204" y="553"/>
                  </a:lnTo>
                  <a:lnTo>
                    <a:pt x="184" y="575"/>
                  </a:lnTo>
                  <a:lnTo>
                    <a:pt x="149" y="626"/>
                  </a:lnTo>
                  <a:lnTo>
                    <a:pt x="118" y="683"/>
                  </a:lnTo>
                  <a:lnTo>
                    <a:pt x="93" y="747"/>
                  </a:lnTo>
                  <a:lnTo>
                    <a:pt x="51" y="883"/>
                  </a:lnTo>
                  <a:lnTo>
                    <a:pt x="23" y="1031"/>
                  </a:lnTo>
                  <a:lnTo>
                    <a:pt x="0" y="1311"/>
                  </a:lnTo>
                  <a:lnTo>
                    <a:pt x="2" y="1515"/>
                  </a:lnTo>
                  <a:lnTo>
                    <a:pt x="12" y="1694"/>
                  </a:lnTo>
                  <a:lnTo>
                    <a:pt x="28" y="1911"/>
                  </a:lnTo>
                  <a:lnTo>
                    <a:pt x="46" y="2168"/>
                  </a:lnTo>
                  <a:lnTo>
                    <a:pt x="149" y="2007"/>
                  </a:lnTo>
                  <a:lnTo>
                    <a:pt x="159" y="1469"/>
                  </a:lnTo>
                  <a:lnTo>
                    <a:pt x="179" y="1251"/>
                  </a:lnTo>
                  <a:lnTo>
                    <a:pt x="192" y="1142"/>
                  </a:lnTo>
                  <a:lnTo>
                    <a:pt x="210" y="1039"/>
                  </a:lnTo>
                  <a:lnTo>
                    <a:pt x="234" y="943"/>
                  </a:lnTo>
                  <a:lnTo>
                    <a:pt x="260" y="856"/>
                  </a:lnTo>
                  <a:lnTo>
                    <a:pt x="274" y="818"/>
                  </a:lnTo>
                  <a:lnTo>
                    <a:pt x="291" y="782"/>
                  </a:lnTo>
                  <a:lnTo>
                    <a:pt x="326" y="719"/>
                  </a:lnTo>
                  <a:lnTo>
                    <a:pt x="337" y="708"/>
                  </a:lnTo>
                  <a:lnTo>
                    <a:pt x="348" y="692"/>
                  </a:lnTo>
                  <a:lnTo>
                    <a:pt x="359" y="680"/>
                  </a:lnTo>
                  <a:lnTo>
                    <a:pt x="371" y="665"/>
                  </a:lnTo>
                  <a:lnTo>
                    <a:pt x="384" y="652"/>
                  </a:lnTo>
                  <a:lnTo>
                    <a:pt x="398" y="638"/>
                  </a:lnTo>
                  <a:lnTo>
                    <a:pt x="410" y="623"/>
                  </a:lnTo>
                  <a:lnTo>
                    <a:pt x="424" y="609"/>
                  </a:lnTo>
                  <a:lnTo>
                    <a:pt x="455" y="580"/>
                  </a:lnTo>
                  <a:lnTo>
                    <a:pt x="470" y="564"/>
                  </a:lnTo>
                  <a:lnTo>
                    <a:pt x="484" y="550"/>
                  </a:lnTo>
                  <a:lnTo>
                    <a:pt x="501" y="535"/>
                  </a:lnTo>
                  <a:lnTo>
                    <a:pt x="517" y="519"/>
                  </a:lnTo>
                  <a:lnTo>
                    <a:pt x="534" y="504"/>
                  </a:lnTo>
                  <a:lnTo>
                    <a:pt x="551" y="490"/>
                  </a:lnTo>
                  <a:lnTo>
                    <a:pt x="569" y="474"/>
                  </a:lnTo>
                  <a:lnTo>
                    <a:pt x="586" y="459"/>
                  </a:lnTo>
                  <a:lnTo>
                    <a:pt x="603" y="444"/>
                  </a:lnTo>
                  <a:lnTo>
                    <a:pt x="622" y="428"/>
                  </a:lnTo>
                  <a:lnTo>
                    <a:pt x="640" y="413"/>
                  </a:lnTo>
                  <a:lnTo>
                    <a:pt x="657" y="400"/>
                  </a:lnTo>
                  <a:lnTo>
                    <a:pt x="676" y="385"/>
                  </a:lnTo>
                  <a:lnTo>
                    <a:pt x="693" y="369"/>
                  </a:lnTo>
                  <a:lnTo>
                    <a:pt x="713" y="354"/>
                  </a:lnTo>
                  <a:lnTo>
                    <a:pt x="732" y="340"/>
                  </a:lnTo>
                  <a:lnTo>
                    <a:pt x="750" y="326"/>
                  </a:lnTo>
                  <a:lnTo>
                    <a:pt x="769" y="312"/>
                  </a:lnTo>
                  <a:lnTo>
                    <a:pt x="786" y="297"/>
                  </a:lnTo>
                  <a:lnTo>
                    <a:pt x="804" y="283"/>
                  </a:lnTo>
                  <a:lnTo>
                    <a:pt x="823" y="267"/>
                  </a:lnTo>
                  <a:lnTo>
                    <a:pt x="841" y="255"/>
                  </a:lnTo>
                  <a:lnTo>
                    <a:pt x="858" y="241"/>
                  </a:lnTo>
                  <a:lnTo>
                    <a:pt x="875" y="229"/>
                  </a:lnTo>
                  <a:lnTo>
                    <a:pt x="911" y="202"/>
                  </a:lnTo>
                  <a:lnTo>
                    <a:pt x="945" y="178"/>
                  </a:lnTo>
                  <a:lnTo>
                    <a:pt x="978" y="153"/>
                  </a:lnTo>
                  <a:lnTo>
                    <a:pt x="1010" y="131"/>
                  </a:lnTo>
                  <a:lnTo>
                    <a:pt x="1039" y="111"/>
                  </a:lnTo>
                  <a:lnTo>
                    <a:pt x="1067" y="91"/>
                  </a:lnTo>
                  <a:lnTo>
                    <a:pt x="1092" y="72"/>
                  </a:lnTo>
                  <a:lnTo>
                    <a:pt x="1115" y="57"/>
                  </a:lnTo>
                  <a:lnTo>
                    <a:pt x="1135" y="41"/>
                  </a:lnTo>
                  <a:lnTo>
                    <a:pt x="1169" y="20"/>
                  </a:lnTo>
                  <a:lnTo>
                    <a:pt x="1200" y="0"/>
                  </a:lnTo>
                  <a:lnTo>
                    <a:pt x="1013" y="6"/>
                  </a:lnTo>
                  <a:lnTo>
                    <a:pt x="1013" y="6"/>
                  </a:lnTo>
                  <a:close/>
                </a:path>
              </a:pathLst>
            </a:custGeom>
            <a:solidFill>
              <a:srgbClr val="D1BDBD"/>
            </a:solidFill>
            <a:ln w="9525">
              <a:noFill/>
              <a:round/>
              <a:headEnd/>
              <a:tailEnd/>
            </a:ln>
          </p:spPr>
          <p:txBody>
            <a:bodyPr/>
            <a:lstStyle/>
            <a:p>
              <a:endParaRPr lang="en-US" dirty="0"/>
            </a:p>
          </p:txBody>
        </p:sp>
        <p:sp>
          <p:nvSpPr>
            <p:cNvPr id="30" name="Freeform 28">
              <a:extLst>
                <a:ext uri="{FF2B5EF4-FFF2-40B4-BE49-F238E27FC236}">
                  <a16:creationId xmlns:a16="http://schemas.microsoft.com/office/drawing/2014/main" id="{588B9C13-C639-B561-D2EE-142322038CCC}"/>
                </a:ext>
              </a:extLst>
            </p:cNvPr>
            <p:cNvSpPr>
              <a:spLocks/>
            </p:cNvSpPr>
            <p:nvPr/>
          </p:nvSpPr>
          <p:spPr bwMode="auto">
            <a:xfrm>
              <a:off x="7160" y="4617"/>
              <a:ext cx="219" cy="374"/>
            </a:xfrm>
            <a:custGeom>
              <a:avLst/>
              <a:gdLst/>
              <a:ahLst/>
              <a:cxnLst>
                <a:cxn ang="0">
                  <a:pos x="51" y="0"/>
                </a:cxn>
                <a:cxn ang="0">
                  <a:pos x="57" y="11"/>
                </a:cxn>
                <a:cxn ang="0">
                  <a:pos x="79" y="39"/>
                </a:cxn>
                <a:cxn ang="0">
                  <a:pos x="108" y="79"/>
                </a:cxn>
                <a:cxn ang="0">
                  <a:pos x="142" y="129"/>
                </a:cxn>
                <a:cxn ang="0">
                  <a:pos x="173" y="180"/>
                </a:cxn>
                <a:cxn ang="0">
                  <a:pos x="201" y="231"/>
                </a:cxn>
                <a:cxn ang="0">
                  <a:pos x="219" y="308"/>
                </a:cxn>
                <a:cxn ang="0">
                  <a:pos x="202" y="348"/>
                </a:cxn>
                <a:cxn ang="0">
                  <a:pos x="191" y="361"/>
                </a:cxn>
                <a:cxn ang="0">
                  <a:pos x="181" y="367"/>
                </a:cxn>
                <a:cxn ang="0">
                  <a:pos x="154" y="374"/>
                </a:cxn>
                <a:cxn ang="0">
                  <a:pos x="0" y="99"/>
                </a:cxn>
                <a:cxn ang="0">
                  <a:pos x="51" y="0"/>
                </a:cxn>
                <a:cxn ang="0">
                  <a:pos x="51" y="0"/>
                </a:cxn>
              </a:cxnLst>
              <a:rect l="0" t="0" r="r" b="b"/>
              <a:pathLst>
                <a:path w="219" h="374">
                  <a:moveTo>
                    <a:pt x="51" y="0"/>
                  </a:moveTo>
                  <a:lnTo>
                    <a:pt x="57" y="11"/>
                  </a:lnTo>
                  <a:lnTo>
                    <a:pt x="79" y="39"/>
                  </a:lnTo>
                  <a:lnTo>
                    <a:pt x="108" y="79"/>
                  </a:lnTo>
                  <a:lnTo>
                    <a:pt x="142" y="129"/>
                  </a:lnTo>
                  <a:lnTo>
                    <a:pt x="173" y="180"/>
                  </a:lnTo>
                  <a:lnTo>
                    <a:pt x="201" y="231"/>
                  </a:lnTo>
                  <a:lnTo>
                    <a:pt x="219" y="308"/>
                  </a:lnTo>
                  <a:lnTo>
                    <a:pt x="202" y="348"/>
                  </a:lnTo>
                  <a:lnTo>
                    <a:pt x="191" y="361"/>
                  </a:lnTo>
                  <a:lnTo>
                    <a:pt x="181" y="367"/>
                  </a:lnTo>
                  <a:lnTo>
                    <a:pt x="154" y="374"/>
                  </a:lnTo>
                  <a:lnTo>
                    <a:pt x="0" y="99"/>
                  </a:lnTo>
                  <a:lnTo>
                    <a:pt x="51" y="0"/>
                  </a:lnTo>
                  <a:lnTo>
                    <a:pt x="51" y="0"/>
                  </a:lnTo>
                  <a:close/>
                </a:path>
              </a:pathLst>
            </a:custGeom>
            <a:solidFill>
              <a:srgbClr val="D1BDBD"/>
            </a:solidFill>
            <a:ln w="9525">
              <a:noFill/>
              <a:round/>
              <a:headEnd/>
              <a:tailEnd/>
            </a:ln>
          </p:spPr>
          <p:txBody>
            <a:bodyPr/>
            <a:lstStyle/>
            <a:p>
              <a:endParaRPr lang="en-US" dirty="0"/>
            </a:p>
          </p:txBody>
        </p:sp>
        <p:sp>
          <p:nvSpPr>
            <p:cNvPr id="31" name="Freeform 29">
              <a:extLst>
                <a:ext uri="{FF2B5EF4-FFF2-40B4-BE49-F238E27FC236}">
                  <a16:creationId xmlns:a16="http://schemas.microsoft.com/office/drawing/2014/main" id="{4FA14BD8-3739-5AAD-A982-FE2DDDC74ED3}"/>
                </a:ext>
              </a:extLst>
            </p:cNvPr>
            <p:cNvSpPr>
              <a:spLocks/>
            </p:cNvSpPr>
            <p:nvPr/>
          </p:nvSpPr>
          <p:spPr bwMode="auto">
            <a:xfrm>
              <a:off x="7249" y="4288"/>
              <a:ext cx="276" cy="379"/>
            </a:xfrm>
            <a:custGeom>
              <a:avLst/>
              <a:gdLst/>
              <a:ahLst/>
              <a:cxnLst>
                <a:cxn ang="0">
                  <a:pos x="11" y="0"/>
                </a:cxn>
                <a:cxn ang="0">
                  <a:pos x="24" y="6"/>
                </a:cxn>
                <a:cxn ang="0">
                  <a:pos x="55" y="23"/>
                </a:cxn>
                <a:cxn ang="0">
                  <a:pos x="75" y="37"/>
                </a:cxn>
                <a:cxn ang="0">
                  <a:pos x="98" y="51"/>
                </a:cxn>
                <a:cxn ang="0">
                  <a:pos x="123" y="68"/>
                </a:cxn>
                <a:cxn ang="0">
                  <a:pos x="147" y="85"/>
                </a:cxn>
                <a:cxn ang="0">
                  <a:pos x="172" y="107"/>
                </a:cxn>
                <a:cxn ang="0">
                  <a:pos x="197" y="127"/>
                </a:cxn>
                <a:cxn ang="0">
                  <a:pos x="218" y="148"/>
                </a:cxn>
                <a:cxn ang="0">
                  <a:pos x="239" y="170"/>
                </a:cxn>
                <a:cxn ang="0">
                  <a:pos x="266" y="216"/>
                </a:cxn>
                <a:cxn ang="0">
                  <a:pos x="276" y="263"/>
                </a:cxn>
                <a:cxn ang="0">
                  <a:pos x="262" y="332"/>
                </a:cxn>
                <a:cxn ang="0">
                  <a:pos x="243" y="366"/>
                </a:cxn>
                <a:cxn ang="0">
                  <a:pos x="220" y="379"/>
                </a:cxn>
                <a:cxn ang="0">
                  <a:pos x="0" y="125"/>
                </a:cxn>
                <a:cxn ang="0">
                  <a:pos x="11" y="0"/>
                </a:cxn>
                <a:cxn ang="0">
                  <a:pos x="11" y="0"/>
                </a:cxn>
              </a:cxnLst>
              <a:rect l="0" t="0" r="r" b="b"/>
              <a:pathLst>
                <a:path w="276" h="379">
                  <a:moveTo>
                    <a:pt x="11" y="0"/>
                  </a:moveTo>
                  <a:lnTo>
                    <a:pt x="24" y="6"/>
                  </a:lnTo>
                  <a:lnTo>
                    <a:pt x="55" y="23"/>
                  </a:lnTo>
                  <a:lnTo>
                    <a:pt x="75" y="37"/>
                  </a:lnTo>
                  <a:lnTo>
                    <a:pt x="98" y="51"/>
                  </a:lnTo>
                  <a:lnTo>
                    <a:pt x="123" y="68"/>
                  </a:lnTo>
                  <a:lnTo>
                    <a:pt x="147" y="85"/>
                  </a:lnTo>
                  <a:lnTo>
                    <a:pt x="172" y="107"/>
                  </a:lnTo>
                  <a:lnTo>
                    <a:pt x="197" y="127"/>
                  </a:lnTo>
                  <a:lnTo>
                    <a:pt x="218" y="148"/>
                  </a:lnTo>
                  <a:lnTo>
                    <a:pt x="239" y="170"/>
                  </a:lnTo>
                  <a:lnTo>
                    <a:pt x="266" y="216"/>
                  </a:lnTo>
                  <a:lnTo>
                    <a:pt x="276" y="263"/>
                  </a:lnTo>
                  <a:lnTo>
                    <a:pt x="262" y="332"/>
                  </a:lnTo>
                  <a:lnTo>
                    <a:pt x="243" y="366"/>
                  </a:lnTo>
                  <a:lnTo>
                    <a:pt x="220" y="379"/>
                  </a:lnTo>
                  <a:lnTo>
                    <a:pt x="0" y="125"/>
                  </a:lnTo>
                  <a:lnTo>
                    <a:pt x="11" y="0"/>
                  </a:lnTo>
                  <a:lnTo>
                    <a:pt x="11" y="0"/>
                  </a:lnTo>
                  <a:close/>
                </a:path>
              </a:pathLst>
            </a:custGeom>
            <a:solidFill>
              <a:srgbClr val="D1BDBD"/>
            </a:solidFill>
            <a:ln w="9525">
              <a:noFill/>
              <a:round/>
              <a:headEnd/>
              <a:tailEnd/>
            </a:ln>
          </p:spPr>
          <p:txBody>
            <a:bodyPr/>
            <a:lstStyle/>
            <a:p>
              <a:endParaRPr lang="en-US" dirty="0"/>
            </a:p>
          </p:txBody>
        </p:sp>
        <p:sp>
          <p:nvSpPr>
            <p:cNvPr id="32" name="Freeform 30">
              <a:extLst>
                <a:ext uri="{FF2B5EF4-FFF2-40B4-BE49-F238E27FC236}">
                  <a16:creationId xmlns:a16="http://schemas.microsoft.com/office/drawing/2014/main" id="{DC3E1FF6-22B3-3FA2-532F-AFCE894DD9EC}"/>
                </a:ext>
              </a:extLst>
            </p:cNvPr>
            <p:cNvSpPr>
              <a:spLocks/>
            </p:cNvSpPr>
            <p:nvPr/>
          </p:nvSpPr>
          <p:spPr bwMode="auto">
            <a:xfrm>
              <a:off x="7331" y="4051"/>
              <a:ext cx="269" cy="341"/>
            </a:xfrm>
            <a:custGeom>
              <a:avLst/>
              <a:gdLst/>
              <a:ahLst/>
              <a:cxnLst>
                <a:cxn ang="0">
                  <a:pos x="17" y="0"/>
                </a:cxn>
                <a:cxn ang="0">
                  <a:pos x="0" y="136"/>
                </a:cxn>
                <a:cxn ang="0">
                  <a:pos x="259" y="341"/>
                </a:cxn>
                <a:cxn ang="0">
                  <a:pos x="269" y="192"/>
                </a:cxn>
                <a:cxn ang="0">
                  <a:pos x="245" y="155"/>
                </a:cxn>
                <a:cxn ang="0">
                  <a:pos x="228" y="138"/>
                </a:cxn>
                <a:cxn ang="0">
                  <a:pos x="209" y="121"/>
                </a:cxn>
                <a:cxn ang="0">
                  <a:pos x="189" y="104"/>
                </a:cxn>
                <a:cxn ang="0">
                  <a:pos x="169" y="87"/>
                </a:cxn>
                <a:cxn ang="0">
                  <a:pos x="147" y="73"/>
                </a:cxn>
                <a:cxn ang="0">
                  <a:pos x="126" y="59"/>
                </a:cxn>
                <a:cxn ang="0">
                  <a:pos x="85" y="34"/>
                </a:cxn>
                <a:cxn ang="0">
                  <a:pos x="50" y="16"/>
                </a:cxn>
                <a:cxn ang="0">
                  <a:pos x="17" y="0"/>
                </a:cxn>
                <a:cxn ang="0">
                  <a:pos x="17" y="0"/>
                </a:cxn>
              </a:cxnLst>
              <a:rect l="0" t="0" r="r" b="b"/>
              <a:pathLst>
                <a:path w="269" h="341">
                  <a:moveTo>
                    <a:pt x="17" y="0"/>
                  </a:moveTo>
                  <a:lnTo>
                    <a:pt x="0" y="136"/>
                  </a:lnTo>
                  <a:lnTo>
                    <a:pt x="259" y="341"/>
                  </a:lnTo>
                  <a:lnTo>
                    <a:pt x="269" y="192"/>
                  </a:lnTo>
                  <a:lnTo>
                    <a:pt x="245" y="155"/>
                  </a:lnTo>
                  <a:lnTo>
                    <a:pt x="228" y="138"/>
                  </a:lnTo>
                  <a:lnTo>
                    <a:pt x="209" y="121"/>
                  </a:lnTo>
                  <a:lnTo>
                    <a:pt x="189" y="104"/>
                  </a:lnTo>
                  <a:lnTo>
                    <a:pt x="169" y="87"/>
                  </a:lnTo>
                  <a:lnTo>
                    <a:pt x="147" y="73"/>
                  </a:lnTo>
                  <a:lnTo>
                    <a:pt x="126" y="59"/>
                  </a:lnTo>
                  <a:lnTo>
                    <a:pt x="85" y="34"/>
                  </a:lnTo>
                  <a:lnTo>
                    <a:pt x="50" y="16"/>
                  </a:lnTo>
                  <a:lnTo>
                    <a:pt x="17" y="0"/>
                  </a:lnTo>
                  <a:lnTo>
                    <a:pt x="17" y="0"/>
                  </a:lnTo>
                  <a:close/>
                </a:path>
              </a:pathLst>
            </a:custGeom>
            <a:solidFill>
              <a:srgbClr val="D1BDBD"/>
            </a:solidFill>
            <a:ln w="9525">
              <a:noFill/>
              <a:round/>
              <a:headEnd/>
              <a:tailEnd/>
            </a:ln>
          </p:spPr>
          <p:txBody>
            <a:bodyPr/>
            <a:lstStyle/>
            <a:p>
              <a:endParaRPr lang="en-US" dirty="0"/>
            </a:p>
          </p:txBody>
        </p:sp>
        <p:sp>
          <p:nvSpPr>
            <p:cNvPr id="33" name="Freeform 31">
              <a:extLst>
                <a:ext uri="{FF2B5EF4-FFF2-40B4-BE49-F238E27FC236}">
                  <a16:creationId xmlns:a16="http://schemas.microsoft.com/office/drawing/2014/main" id="{A6A69712-76C6-4DEA-937C-74E2963AFF0A}"/>
                </a:ext>
              </a:extLst>
            </p:cNvPr>
            <p:cNvSpPr>
              <a:spLocks/>
            </p:cNvSpPr>
            <p:nvPr/>
          </p:nvSpPr>
          <p:spPr bwMode="auto">
            <a:xfrm>
              <a:off x="7415" y="3798"/>
              <a:ext cx="280" cy="329"/>
            </a:xfrm>
            <a:custGeom>
              <a:avLst/>
              <a:gdLst/>
              <a:ahLst/>
              <a:cxnLst>
                <a:cxn ang="0">
                  <a:pos x="0" y="0"/>
                </a:cxn>
                <a:cxn ang="0">
                  <a:pos x="0" y="144"/>
                </a:cxn>
                <a:cxn ang="0">
                  <a:pos x="274" y="329"/>
                </a:cxn>
                <a:cxn ang="0">
                  <a:pos x="280" y="191"/>
                </a:cxn>
                <a:cxn ang="0">
                  <a:pos x="264" y="173"/>
                </a:cxn>
                <a:cxn ang="0">
                  <a:pos x="246" y="154"/>
                </a:cxn>
                <a:cxn ang="0">
                  <a:pos x="224" y="136"/>
                </a:cxn>
                <a:cxn ang="0">
                  <a:pos x="204" y="119"/>
                </a:cxn>
                <a:cxn ang="0">
                  <a:pos x="181" y="100"/>
                </a:cxn>
                <a:cxn ang="0">
                  <a:pos x="158" y="86"/>
                </a:cxn>
                <a:cxn ang="0">
                  <a:pos x="134" y="71"/>
                </a:cxn>
                <a:cxn ang="0">
                  <a:pos x="110" y="57"/>
                </a:cxn>
                <a:cxn ang="0">
                  <a:pos x="68" y="34"/>
                </a:cxn>
                <a:cxn ang="0">
                  <a:pos x="32" y="15"/>
                </a:cxn>
                <a:cxn ang="0">
                  <a:pos x="0" y="0"/>
                </a:cxn>
                <a:cxn ang="0">
                  <a:pos x="0" y="0"/>
                </a:cxn>
              </a:cxnLst>
              <a:rect l="0" t="0" r="r" b="b"/>
              <a:pathLst>
                <a:path w="280" h="329">
                  <a:moveTo>
                    <a:pt x="0" y="0"/>
                  </a:moveTo>
                  <a:lnTo>
                    <a:pt x="0" y="144"/>
                  </a:lnTo>
                  <a:lnTo>
                    <a:pt x="274" y="329"/>
                  </a:lnTo>
                  <a:lnTo>
                    <a:pt x="280" y="191"/>
                  </a:lnTo>
                  <a:lnTo>
                    <a:pt x="264" y="173"/>
                  </a:lnTo>
                  <a:lnTo>
                    <a:pt x="246" y="154"/>
                  </a:lnTo>
                  <a:lnTo>
                    <a:pt x="224" y="136"/>
                  </a:lnTo>
                  <a:lnTo>
                    <a:pt x="204" y="119"/>
                  </a:lnTo>
                  <a:lnTo>
                    <a:pt x="181" y="100"/>
                  </a:lnTo>
                  <a:lnTo>
                    <a:pt x="158" y="86"/>
                  </a:lnTo>
                  <a:lnTo>
                    <a:pt x="134" y="71"/>
                  </a:lnTo>
                  <a:lnTo>
                    <a:pt x="110" y="57"/>
                  </a:lnTo>
                  <a:lnTo>
                    <a:pt x="68" y="34"/>
                  </a:lnTo>
                  <a:lnTo>
                    <a:pt x="32" y="15"/>
                  </a:lnTo>
                  <a:lnTo>
                    <a:pt x="0" y="0"/>
                  </a:lnTo>
                  <a:lnTo>
                    <a:pt x="0" y="0"/>
                  </a:lnTo>
                  <a:close/>
                </a:path>
              </a:pathLst>
            </a:custGeom>
            <a:solidFill>
              <a:srgbClr val="D1BDBD"/>
            </a:solidFill>
            <a:ln w="9525">
              <a:noFill/>
              <a:round/>
              <a:headEnd/>
              <a:tailEnd/>
            </a:ln>
          </p:spPr>
          <p:txBody>
            <a:bodyPr/>
            <a:lstStyle/>
            <a:p>
              <a:endParaRPr lang="en-US" dirty="0"/>
            </a:p>
          </p:txBody>
        </p:sp>
        <p:sp>
          <p:nvSpPr>
            <p:cNvPr id="34" name="Freeform 32">
              <a:extLst>
                <a:ext uri="{FF2B5EF4-FFF2-40B4-BE49-F238E27FC236}">
                  <a16:creationId xmlns:a16="http://schemas.microsoft.com/office/drawing/2014/main" id="{26833CAC-F1FB-62B5-0F78-E9C21DAF66A8}"/>
                </a:ext>
              </a:extLst>
            </p:cNvPr>
            <p:cNvSpPr>
              <a:spLocks/>
            </p:cNvSpPr>
            <p:nvPr/>
          </p:nvSpPr>
          <p:spPr bwMode="auto">
            <a:xfrm>
              <a:off x="7611" y="3584"/>
              <a:ext cx="336" cy="307"/>
            </a:xfrm>
            <a:custGeom>
              <a:avLst/>
              <a:gdLst/>
              <a:ahLst/>
              <a:cxnLst>
                <a:cxn ang="0">
                  <a:pos x="39" y="0"/>
                </a:cxn>
                <a:cxn ang="0">
                  <a:pos x="0" y="110"/>
                </a:cxn>
                <a:cxn ang="0">
                  <a:pos x="259" y="307"/>
                </a:cxn>
                <a:cxn ang="0">
                  <a:pos x="297" y="305"/>
                </a:cxn>
                <a:cxn ang="0">
                  <a:pos x="336" y="242"/>
                </a:cxn>
                <a:cxn ang="0">
                  <a:pos x="324" y="208"/>
                </a:cxn>
                <a:cxn ang="0">
                  <a:pos x="310" y="187"/>
                </a:cxn>
                <a:cxn ang="0">
                  <a:pos x="290" y="169"/>
                </a:cxn>
                <a:cxn ang="0">
                  <a:pos x="268" y="149"/>
                </a:cxn>
                <a:cxn ang="0">
                  <a:pos x="242" y="129"/>
                </a:cxn>
                <a:cxn ang="0">
                  <a:pos x="215" y="110"/>
                </a:cxn>
                <a:cxn ang="0">
                  <a:pos x="187" y="90"/>
                </a:cxn>
                <a:cxn ang="0">
                  <a:pos x="160" y="71"/>
                </a:cxn>
                <a:cxn ang="0">
                  <a:pos x="133" y="54"/>
                </a:cxn>
                <a:cxn ang="0">
                  <a:pos x="109" y="39"/>
                </a:cxn>
                <a:cxn ang="0">
                  <a:pos x="85" y="27"/>
                </a:cxn>
                <a:cxn ang="0">
                  <a:pos x="53" y="7"/>
                </a:cxn>
                <a:cxn ang="0">
                  <a:pos x="39" y="0"/>
                </a:cxn>
                <a:cxn ang="0">
                  <a:pos x="39" y="0"/>
                </a:cxn>
              </a:cxnLst>
              <a:rect l="0" t="0" r="r" b="b"/>
              <a:pathLst>
                <a:path w="336" h="307">
                  <a:moveTo>
                    <a:pt x="39" y="0"/>
                  </a:moveTo>
                  <a:lnTo>
                    <a:pt x="0" y="110"/>
                  </a:lnTo>
                  <a:lnTo>
                    <a:pt x="259" y="307"/>
                  </a:lnTo>
                  <a:lnTo>
                    <a:pt x="297" y="305"/>
                  </a:lnTo>
                  <a:lnTo>
                    <a:pt x="336" y="242"/>
                  </a:lnTo>
                  <a:lnTo>
                    <a:pt x="324" y="208"/>
                  </a:lnTo>
                  <a:lnTo>
                    <a:pt x="310" y="187"/>
                  </a:lnTo>
                  <a:lnTo>
                    <a:pt x="290" y="169"/>
                  </a:lnTo>
                  <a:lnTo>
                    <a:pt x="268" y="149"/>
                  </a:lnTo>
                  <a:lnTo>
                    <a:pt x="242" y="129"/>
                  </a:lnTo>
                  <a:lnTo>
                    <a:pt x="215" y="110"/>
                  </a:lnTo>
                  <a:lnTo>
                    <a:pt x="187" y="90"/>
                  </a:lnTo>
                  <a:lnTo>
                    <a:pt x="160" y="71"/>
                  </a:lnTo>
                  <a:lnTo>
                    <a:pt x="133" y="54"/>
                  </a:lnTo>
                  <a:lnTo>
                    <a:pt x="109" y="39"/>
                  </a:lnTo>
                  <a:lnTo>
                    <a:pt x="85" y="27"/>
                  </a:lnTo>
                  <a:lnTo>
                    <a:pt x="53" y="7"/>
                  </a:lnTo>
                  <a:lnTo>
                    <a:pt x="39" y="0"/>
                  </a:lnTo>
                  <a:lnTo>
                    <a:pt x="39" y="0"/>
                  </a:lnTo>
                  <a:close/>
                </a:path>
              </a:pathLst>
            </a:custGeom>
            <a:solidFill>
              <a:srgbClr val="D1BDBD"/>
            </a:solidFill>
            <a:ln w="9525">
              <a:noFill/>
              <a:round/>
              <a:headEnd/>
              <a:tailEnd/>
            </a:ln>
          </p:spPr>
          <p:txBody>
            <a:bodyPr/>
            <a:lstStyle/>
            <a:p>
              <a:endParaRPr lang="en-US" dirty="0"/>
            </a:p>
          </p:txBody>
        </p:sp>
        <p:sp>
          <p:nvSpPr>
            <p:cNvPr id="35" name="Freeform 33">
              <a:extLst>
                <a:ext uri="{FF2B5EF4-FFF2-40B4-BE49-F238E27FC236}">
                  <a16:creationId xmlns:a16="http://schemas.microsoft.com/office/drawing/2014/main" id="{B7E05FC1-1F4A-059A-2E25-B435082E3F63}"/>
                </a:ext>
              </a:extLst>
            </p:cNvPr>
            <p:cNvSpPr>
              <a:spLocks/>
            </p:cNvSpPr>
            <p:nvPr/>
          </p:nvSpPr>
          <p:spPr bwMode="auto">
            <a:xfrm>
              <a:off x="7805" y="3403"/>
              <a:ext cx="366" cy="296"/>
            </a:xfrm>
            <a:custGeom>
              <a:avLst/>
              <a:gdLst/>
              <a:ahLst/>
              <a:cxnLst>
                <a:cxn ang="0">
                  <a:pos x="54" y="0"/>
                </a:cxn>
                <a:cxn ang="0">
                  <a:pos x="0" y="76"/>
                </a:cxn>
                <a:cxn ang="0">
                  <a:pos x="312" y="296"/>
                </a:cxn>
                <a:cxn ang="0">
                  <a:pos x="366" y="214"/>
                </a:cxn>
                <a:cxn ang="0">
                  <a:pos x="351" y="184"/>
                </a:cxn>
                <a:cxn ang="0">
                  <a:pos x="334" y="167"/>
                </a:cxn>
                <a:cxn ang="0">
                  <a:pos x="314" y="150"/>
                </a:cxn>
                <a:cxn ang="0">
                  <a:pos x="289" y="132"/>
                </a:cxn>
                <a:cxn ang="0">
                  <a:pos x="264" y="115"/>
                </a:cxn>
                <a:cxn ang="0">
                  <a:pos x="235" y="96"/>
                </a:cxn>
                <a:cxn ang="0">
                  <a:pos x="207" y="79"/>
                </a:cxn>
                <a:cxn ang="0">
                  <a:pos x="178" y="62"/>
                </a:cxn>
                <a:cxn ang="0">
                  <a:pos x="150" y="50"/>
                </a:cxn>
                <a:cxn ang="0">
                  <a:pos x="123" y="34"/>
                </a:cxn>
                <a:cxn ang="0">
                  <a:pos x="102" y="24"/>
                </a:cxn>
                <a:cxn ang="0">
                  <a:pos x="66" y="5"/>
                </a:cxn>
                <a:cxn ang="0">
                  <a:pos x="54" y="0"/>
                </a:cxn>
                <a:cxn ang="0">
                  <a:pos x="54" y="0"/>
                </a:cxn>
              </a:cxnLst>
              <a:rect l="0" t="0" r="r" b="b"/>
              <a:pathLst>
                <a:path w="366" h="296">
                  <a:moveTo>
                    <a:pt x="54" y="0"/>
                  </a:moveTo>
                  <a:lnTo>
                    <a:pt x="0" y="76"/>
                  </a:lnTo>
                  <a:lnTo>
                    <a:pt x="312" y="296"/>
                  </a:lnTo>
                  <a:lnTo>
                    <a:pt x="366" y="214"/>
                  </a:lnTo>
                  <a:lnTo>
                    <a:pt x="351" y="184"/>
                  </a:lnTo>
                  <a:lnTo>
                    <a:pt x="334" y="167"/>
                  </a:lnTo>
                  <a:lnTo>
                    <a:pt x="314" y="150"/>
                  </a:lnTo>
                  <a:lnTo>
                    <a:pt x="289" y="132"/>
                  </a:lnTo>
                  <a:lnTo>
                    <a:pt x="264" y="115"/>
                  </a:lnTo>
                  <a:lnTo>
                    <a:pt x="235" y="96"/>
                  </a:lnTo>
                  <a:lnTo>
                    <a:pt x="207" y="79"/>
                  </a:lnTo>
                  <a:lnTo>
                    <a:pt x="178" y="62"/>
                  </a:lnTo>
                  <a:lnTo>
                    <a:pt x="150" y="50"/>
                  </a:lnTo>
                  <a:lnTo>
                    <a:pt x="123" y="34"/>
                  </a:lnTo>
                  <a:lnTo>
                    <a:pt x="102" y="24"/>
                  </a:lnTo>
                  <a:lnTo>
                    <a:pt x="66" y="5"/>
                  </a:lnTo>
                  <a:lnTo>
                    <a:pt x="54" y="0"/>
                  </a:lnTo>
                  <a:lnTo>
                    <a:pt x="54" y="0"/>
                  </a:lnTo>
                  <a:close/>
                </a:path>
              </a:pathLst>
            </a:custGeom>
            <a:solidFill>
              <a:srgbClr val="D1BDBD"/>
            </a:solidFill>
            <a:ln w="9525">
              <a:noFill/>
              <a:round/>
              <a:headEnd/>
              <a:tailEnd/>
            </a:ln>
          </p:spPr>
          <p:txBody>
            <a:bodyPr/>
            <a:lstStyle/>
            <a:p>
              <a:endParaRPr lang="en-US" dirty="0"/>
            </a:p>
          </p:txBody>
        </p:sp>
        <p:sp>
          <p:nvSpPr>
            <p:cNvPr id="36" name="Freeform 34">
              <a:extLst>
                <a:ext uri="{FF2B5EF4-FFF2-40B4-BE49-F238E27FC236}">
                  <a16:creationId xmlns:a16="http://schemas.microsoft.com/office/drawing/2014/main" id="{56423CB3-695C-6CFB-B470-4D3E1367BCA1}"/>
                </a:ext>
              </a:extLst>
            </p:cNvPr>
            <p:cNvSpPr>
              <a:spLocks/>
            </p:cNvSpPr>
            <p:nvPr/>
          </p:nvSpPr>
          <p:spPr bwMode="auto">
            <a:xfrm>
              <a:off x="7979" y="2864"/>
              <a:ext cx="1609" cy="1044"/>
            </a:xfrm>
            <a:custGeom>
              <a:avLst/>
              <a:gdLst/>
              <a:ahLst/>
              <a:cxnLst>
                <a:cxn ang="0">
                  <a:pos x="248" y="20"/>
                </a:cxn>
                <a:cxn ang="0">
                  <a:pos x="421" y="62"/>
                </a:cxn>
                <a:cxn ang="0">
                  <a:pos x="553" y="108"/>
                </a:cxn>
                <a:cxn ang="0">
                  <a:pos x="622" y="139"/>
                </a:cxn>
                <a:cxn ang="0">
                  <a:pos x="690" y="173"/>
                </a:cxn>
                <a:cxn ang="0">
                  <a:pos x="761" y="215"/>
                </a:cxn>
                <a:cxn ang="0">
                  <a:pos x="829" y="256"/>
                </a:cxn>
                <a:cxn ang="0">
                  <a:pos x="890" y="295"/>
                </a:cxn>
                <a:cxn ang="0">
                  <a:pos x="944" y="334"/>
                </a:cxn>
                <a:cxn ang="0">
                  <a:pos x="992" y="369"/>
                </a:cxn>
                <a:cxn ang="0">
                  <a:pos x="1035" y="402"/>
                </a:cxn>
                <a:cxn ang="0">
                  <a:pos x="1071" y="434"/>
                </a:cxn>
                <a:cxn ang="0">
                  <a:pos x="1103" y="462"/>
                </a:cxn>
                <a:cxn ang="0">
                  <a:pos x="1154" y="510"/>
                </a:cxn>
                <a:cxn ang="0">
                  <a:pos x="1188" y="549"/>
                </a:cxn>
                <a:cxn ang="0">
                  <a:pos x="1219" y="590"/>
                </a:cxn>
                <a:cxn ang="0">
                  <a:pos x="1451" y="679"/>
                </a:cxn>
                <a:cxn ang="0">
                  <a:pos x="1499" y="720"/>
                </a:cxn>
                <a:cxn ang="0">
                  <a:pos x="1539" y="759"/>
                </a:cxn>
                <a:cxn ang="0">
                  <a:pos x="1609" y="881"/>
                </a:cxn>
                <a:cxn ang="0">
                  <a:pos x="1589" y="952"/>
                </a:cxn>
                <a:cxn ang="0">
                  <a:pos x="1535" y="991"/>
                </a:cxn>
                <a:cxn ang="0">
                  <a:pos x="1471" y="1017"/>
                </a:cxn>
                <a:cxn ang="0">
                  <a:pos x="1375" y="1037"/>
                </a:cxn>
                <a:cxn ang="0">
                  <a:pos x="1190" y="965"/>
                </a:cxn>
                <a:cxn ang="0">
                  <a:pos x="1010" y="753"/>
                </a:cxn>
                <a:cxn ang="0">
                  <a:pos x="1071" y="668"/>
                </a:cxn>
                <a:cxn ang="0">
                  <a:pos x="1032" y="629"/>
                </a:cxn>
                <a:cxn ang="0">
                  <a:pos x="1000" y="597"/>
                </a:cxn>
                <a:cxn ang="0">
                  <a:pos x="962" y="561"/>
                </a:cxn>
                <a:cxn ang="0">
                  <a:pos x="922" y="524"/>
                </a:cxn>
                <a:cxn ang="0">
                  <a:pos x="879" y="484"/>
                </a:cxn>
                <a:cxn ang="0">
                  <a:pos x="833" y="444"/>
                </a:cxn>
                <a:cxn ang="0">
                  <a:pos x="786" y="402"/>
                </a:cxn>
                <a:cxn ang="0">
                  <a:pos x="737" y="363"/>
                </a:cxn>
                <a:cxn ang="0">
                  <a:pos x="689" y="326"/>
                </a:cxn>
                <a:cxn ang="0">
                  <a:pos x="639" y="292"/>
                </a:cxn>
                <a:cxn ang="0">
                  <a:pos x="593" y="261"/>
                </a:cxn>
                <a:cxn ang="0">
                  <a:pos x="526" y="226"/>
                </a:cxn>
                <a:cxn ang="0">
                  <a:pos x="438" y="193"/>
                </a:cxn>
                <a:cxn ang="0">
                  <a:pos x="347" y="165"/>
                </a:cxn>
                <a:cxn ang="0">
                  <a:pos x="178" y="133"/>
                </a:cxn>
                <a:cxn ang="0">
                  <a:pos x="17" y="0"/>
                </a:cxn>
              </a:cxnLst>
              <a:rect l="0" t="0" r="r" b="b"/>
              <a:pathLst>
                <a:path w="1609" h="1044">
                  <a:moveTo>
                    <a:pt x="17" y="0"/>
                  </a:moveTo>
                  <a:lnTo>
                    <a:pt x="248" y="20"/>
                  </a:lnTo>
                  <a:lnTo>
                    <a:pt x="359" y="45"/>
                  </a:lnTo>
                  <a:lnTo>
                    <a:pt x="421" y="62"/>
                  </a:lnTo>
                  <a:lnTo>
                    <a:pt x="486" y="85"/>
                  </a:lnTo>
                  <a:lnTo>
                    <a:pt x="553" y="108"/>
                  </a:lnTo>
                  <a:lnTo>
                    <a:pt x="588" y="123"/>
                  </a:lnTo>
                  <a:lnTo>
                    <a:pt x="622" y="139"/>
                  </a:lnTo>
                  <a:lnTo>
                    <a:pt x="656" y="156"/>
                  </a:lnTo>
                  <a:lnTo>
                    <a:pt x="690" y="173"/>
                  </a:lnTo>
                  <a:lnTo>
                    <a:pt x="726" y="193"/>
                  </a:lnTo>
                  <a:lnTo>
                    <a:pt x="761" y="215"/>
                  </a:lnTo>
                  <a:lnTo>
                    <a:pt x="795" y="235"/>
                  </a:lnTo>
                  <a:lnTo>
                    <a:pt x="829" y="256"/>
                  </a:lnTo>
                  <a:lnTo>
                    <a:pt x="859" y="277"/>
                  </a:lnTo>
                  <a:lnTo>
                    <a:pt x="890" y="295"/>
                  </a:lnTo>
                  <a:lnTo>
                    <a:pt x="916" y="315"/>
                  </a:lnTo>
                  <a:lnTo>
                    <a:pt x="944" y="334"/>
                  </a:lnTo>
                  <a:lnTo>
                    <a:pt x="967" y="352"/>
                  </a:lnTo>
                  <a:lnTo>
                    <a:pt x="992" y="369"/>
                  </a:lnTo>
                  <a:lnTo>
                    <a:pt x="1013" y="386"/>
                  </a:lnTo>
                  <a:lnTo>
                    <a:pt x="1035" y="402"/>
                  </a:lnTo>
                  <a:lnTo>
                    <a:pt x="1054" y="419"/>
                  </a:lnTo>
                  <a:lnTo>
                    <a:pt x="1071" y="434"/>
                  </a:lnTo>
                  <a:lnTo>
                    <a:pt x="1089" y="448"/>
                  </a:lnTo>
                  <a:lnTo>
                    <a:pt x="1103" y="462"/>
                  </a:lnTo>
                  <a:lnTo>
                    <a:pt x="1131" y="488"/>
                  </a:lnTo>
                  <a:lnTo>
                    <a:pt x="1154" y="510"/>
                  </a:lnTo>
                  <a:lnTo>
                    <a:pt x="1173" y="532"/>
                  </a:lnTo>
                  <a:lnTo>
                    <a:pt x="1188" y="549"/>
                  </a:lnTo>
                  <a:lnTo>
                    <a:pt x="1201" y="563"/>
                  </a:lnTo>
                  <a:lnTo>
                    <a:pt x="1219" y="590"/>
                  </a:lnTo>
                  <a:lnTo>
                    <a:pt x="1437" y="671"/>
                  </a:lnTo>
                  <a:lnTo>
                    <a:pt x="1451" y="679"/>
                  </a:lnTo>
                  <a:lnTo>
                    <a:pt x="1481" y="702"/>
                  </a:lnTo>
                  <a:lnTo>
                    <a:pt x="1499" y="720"/>
                  </a:lnTo>
                  <a:lnTo>
                    <a:pt x="1519" y="739"/>
                  </a:lnTo>
                  <a:lnTo>
                    <a:pt x="1539" y="759"/>
                  </a:lnTo>
                  <a:lnTo>
                    <a:pt x="1559" y="782"/>
                  </a:lnTo>
                  <a:lnTo>
                    <a:pt x="1609" y="881"/>
                  </a:lnTo>
                  <a:lnTo>
                    <a:pt x="1603" y="929"/>
                  </a:lnTo>
                  <a:lnTo>
                    <a:pt x="1589" y="952"/>
                  </a:lnTo>
                  <a:lnTo>
                    <a:pt x="1564" y="972"/>
                  </a:lnTo>
                  <a:lnTo>
                    <a:pt x="1535" y="991"/>
                  </a:lnTo>
                  <a:lnTo>
                    <a:pt x="1504" y="1006"/>
                  </a:lnTo>
                  <a:lnTo>
                    <a:pt x="1471" y="1017"/>
                  </a:lnTo>
                  <a:lnTo>
                    <a:pt x="1440" y="1027"/>
                  </a:lnTo>
                  <a:lnTo>
                    <a:pt x="1375" y="1037"/>
                  </a:lnTo>
                  <a:lnTo>
                    <a:pt x="1315" y="1044"/>
                  </a:lnTo>
                  <a:lnTo>
                    <a:pt x="1190" y="965"/>
                  </a:lnTo>
                  <a:lnTo>
                    <a:pt x="1112" y="842"/>
                  </a:lnTo>
                  <a:lnTo>
                    <a:pt x="1010" y="753"/>
                  </a:lnTo>
                  <a:lnTo>
                    <a:pt x="1089" y="686"/>
                  </a:lnTo>
                  <a:lnTo>
                    <a:pt x="1071" y="668"/>
                  </a:lnTo>
                  <a:lnTo>
                    <a:pt x="1046" y="643"/>
                  </a:lnTo>
                  <a:lnTo>
                    <a:pt x="1032" y="629"/>
                  </a:lnTo>
                  <a:lnTo>
                    <a:pt x="1017" y="614"/>
                  </a:lnTo>
                  <a:lnTo>
                    <a:pt x="1000" y="597"/>
                  </a:lnTo>
                  <a:lnTo>
                    <a:pt x="981" y="580"/>
                  </a:lnTo>
                  <a:lnTo>
                    <a:pt x="962" y="561"/>
                  </a:lnTo>
                  <a:lnTo>
                    <a:pt x="942" y="543"/>
                  </a:lnTo>
                  <a:lnTo>
                    <a:pt x="922" y="524"/>
                  </a:lnTo>
                  <a:lnTo>
                    <a:pt x="901" y="502"/>
                  </a:lnTo>
                  <a:lnTo>
                    <a:pt x="879" y="484"/>
                  </a:lnTo>
                  <a:lnTo>
                    <a:pt x="856" y="464"/>
                  </a:lnTo>
                  <a:lnTo>
                    <a:pt x="833" y="444"/>
                  </a:lnTo>
                  <a:lnTo>
                    <a:pt x="809" y="422"/>
                  </a:lnTo>
                  <a:lnTo>
                    <a:pt x="786" y="402"/>
                  </a:lnTo>
                  <a:lnTo>
                    <a:pt x="761" y="382"/>
                  </a:lnTo>
                  <a:lnTo>
                    <a:pt x="737" y="363"/>
                  </a:lnTo>
                  <a:lnTo>
                    <a:pt x="712" y="345"/>
                  </a:lnTo>
                  <a:lnTo>
                    <a:pt x="689" y="326"/>
                  </a:lnTo>
                  <a:lnTo>
                    <a:pt x="664" y="307"/>
                  </a:lnTo>
                  <a:lnTo>
                    <a:pt x="639" y="292"/>
                  </a:lnTo>
                  <a:lnTo>
                    <a:pt x="616" y="277"/>
                  </a:lnTo>
                  <a:lnTo>
                    <a:pt x="593" y="261"/>
                  </a:lnTo>
                  <a:lnTo>
                    <a:pt x="570" y="249"/>
                  </a:lnTo>
                  <a:lnTo>
                    <a:pt x="526" y="226"/>
                  </a:lnTo>
                  <a:lnTo>
                    <a:pt x="481" y="210"/>
                  </a:lnTo>
                  <a:lnTo>
                    <a:pt x="438" y="193"/>
                  </a:lnTo>
                  <a:lnTo>
                    <a:pt x="392" y="178"/>
                  </a:lnTo>
                  <a:lnTo>
                    <a:pt x="347" y="165"/>
                  </a:lnTo>
                  <a:lnTo>
                    <a:pt x="259" y="147"/>
                  </a:lnTo>
                  <a:lnTo>
                    <a:pt x="178" y="133"/>
                  </a:lnTo>
                  <a:lnTo>
                    <a:pt x="0" y="116"/>
                  </a:lnTo>
                  <a:lnTo>
                    <a:pt x="17" y="0"/>
                  </a:lnTo>
                  <a:lnTo>
                    <a:pt x="17" y="0"/>
                  </a:lnTo>
                  <a:close/>
                </a:path>
              </a:pathLst>
            </a:custGeom>
            <a:solidFill>
              <a:srgbClr val="D1BDBD"/>
            </a:solidFill>
            <a:ln w="9525">
              <a:noFill/>
              <a:round/>
              <a:headEnd/>
              <a:tailEnd/>
            </a:ln>
          </p:spPr>
          <p:txBody>
            <a:bodyPr/>
            <a:lstStyle/>
            <a:p>
              <a:endParaRPr lang="en-US" dirty="0"/>
            </a:p>
          </p:txBody>
        </p:sp>
        <p:sp>
          <p:nvSpPr>
            <p:cNvPr id="37" name="Freeform 35">
              <a:extLst>
                <a:ext uri="{FF2B5EF4-FFF2-40B4-BE49-F238E27FC236}">
                  <a16:creationId xmlns:a16="http://schemas.microsoft.com/office/drawing/2014/main" id="{42E604AE-441E-1655-5E06-7848DE0C3EAE}"/>
                </a:ext>
              </a:extLst>
            </p:cNvPr>
            <p:cNvSpPr>
              <a:spLocks/>
            </p:cNvSpPr>
            <p:nvPr/>
          </p:nvSpPr>
          <p:spPr bwMode="auto">
            <a:xfrm>
              <a:off x="8004" y="1781"/>
              <a:ext cx="1559" cy="1125"/>
            </a:xfrm>
            <a:custGeom>
              <a:avLst/>
              <a:gdLst/>
              <a:ahLst/>
              <a:cxnLst>
                <a:cxn ang="0">
                  <a:pos x="25" y="970"/>
                </a:cxn>
                <a:cxn ang="0">
                  <a:pos x="77" y="794"/>
                </a:cxn>
                <a:cxn ang="0">
                  <a:pos x="130" y="654"/>
                </a:cxn>
                <a:cxn ang="0">
                  <a:pos x="197" y="509"/>
                </a:cxn>
                <a:cxn ang="0">
                  <a:pos x="280" y="373"/>
                </a:cxn>
                <a:cxn ang="0">
                  <a:pos x="316" y="327"/>
                </a:cxn>
                <a:cxn ang="0">
                  <a:pos x="340" y="299"/>
                </a:cxn>
                <a:cxn ang="0">
                  <a:pos x="367" y="271"/>
                </a:cxn>
                <a:cxn ang="0">
                  <a:pos x="407" y="234"/>
                </a:cxn>
                <a:cxn ang="0">
                  <a:pos x="467" y="192"/>
                </a:cxn>
                <a:cxn ang="0">
                  <a:pos x="537" y="157"/>
                </a:cxn>
                <a:cxn ang="0">
                  <a:pos x="614" y="126"/>
                </a:cxn>
                <a:cxn ang="0">
                  <a:pos x="699" y="99"/>
                </a:cxn>
                <a:cxn ang="0">
                  <a:pos x="835" y="67"/>
                </a:cxn>
                <a:cxn ang="0">
                  <a:pos x="1024" y="36"/>
                </a:cxn>
                <a:cxn ang="0">
                  <a:pos x="1287" y="10"/>
                </a:cxn>
                <a:cxn ang="0">
                  <a:pos x="1559" y="0"/>
                </a:cxn>
                <a:cxn ang="0">
                  <a:pos x="1454" y="48"/>
                </a:cxn>
                <a:cxn ang="0">
                  <a:pos x="1292" y="79"/>
                </a:cxn>
                <a:cxn ang="0">
                  <a:pos x="1139" y="113"/>
                </a:cxn>
                <a:cxn ang="0">
                  <a:pos x="968" y="157"/>
                </a:cxn>
                <a:cxn ang="0">
                  <a:pos x="801" y="208"/>
                </a:cxn>
                <a:cxn ang="0">
                  <a:pos x="687" y="249"/>
                </a:cxn>
                <a:cxn ang="0">
                  <a:pos x="620" y="279"/>
                </a:cxn>
                <a:cxn ang="0">
                  <a:pos x="566" y="311"/>
                </a:cxn>
                <a:cxn ang="0">
                  <a:pos x="507" y="359"/>
                </a:cxn>
                <a:cxn ang="0">
                  <a:pos x="419" y="495"/>
                </a:cxn>
                <a:cxn ang="0">
                  <a:pos x="361" y="616"/>
                </a:cxn>
                <a:cxn ang="0">
                  <a:pos x="303" y="743"/>
                </a:cxn>
                <a:cxn ang="0">
                  <a:pos x="252" y="869"/>
                </a:cxn>
                <a:cxn ang="0">
                  <a:pos x="211" y="982"/>
                </a:cxn>
                <a:cxn ang="0">
                  <a:pos x="166" y="1100"/>
                </a:cxn>
                <a:cxn ang="0">
                  <a:pos x="0" y="1073"/>
                </a:cxn>
              </a:cxnLst>
              <a:rect l="0" t="0" r="r" b="b"/>
              <a:pathLst>
                <a:path w="1559" h="1125">
                  <a:moveTo>
                    <a:pt x="0" y="1073"/>
                  </a:moveTo>
                  <a:lnTo>
                    <a:pt x="25" y="970"/>
                  </a:lnTo>
                  <a:lnTo>
                    <a:pt x="57" y="860"/>
                  </a:lnTo>
                  <a:lnTo>
                    <a:pt x="77" y="794"/>
                  </a:lnTo>
                  <a:lnTo>
                    <a:pt x="102" y="726"/>
                  </a:lnTo>
                  <a:lnTo>
                    <a:pt x="130" y="654"/>
                  </a:lnTo>
                  <a:lnTo>
                    <a:pt x="161" y="582"/>
                  </a:lnTo>
                  <a:lnTo>
                    <a:pt x="197" y="509"/>
                  </a:lnTo>
                  <a:lnTo>
                    <a:pt x="237" y="439"/>
                  </a:lnTo>
                  <a:lnTo>
                    <a:pt x="280" y="373"/>
                  </a:lnTo>
                  <a:lnTo>
                    <a:pt x="303" y="342"/>
                  </a:lnTo>
                  <a:lnTo>
                    <a:pt x="316" y="327"/>
                  </a:lnTo>
                  <a:lnTo>
                    <a:pt x="328" y="313"/>
                  </a:lnTo>
                  <a:lnTo>
                    <a:pt x="340" y="299"/>
                  </a:lnTo>
                  <a:lnTo>
                    <a:pt x="353" y="285"/>
                  </a:lnTo>
                  <a:lnTo>
                    <a:pt x="367" y="271"/>
                  </a:lnTo>
                  <a:lnTo>
                    <a:pt x="381" y="259"/>
                  </a:lnTo>
                  <a:lnTo>
                    <a:pt x="407" y="234"/>
                  </a:lnTo>
                  <a:lnTo>
                    <a:pt x="436" y="212"/>
                  </a:lnTo>
                  <a:lnTo>
                    <a:pt x="467" y="192"/>
                  </a:lnTo>
                  <a:lnTo>
                    <a:pt x="501" y="174"/>
                  </a:lnTo>
                  <a:lnTo>
                    <a:pt x="537" y="157"/>
                  </a:lnTo>
                  <a:lnTo>
                    <a:pt x="574" y="139"/>
                  </a:lnTo>
                  <a:lnTo>
                    <a:pt x="614" y="126"/>
                  </a:lnTo>
                  <a:lnTo>
                    <a:pt x="656" y="112"/>
                  </a:lnTo>
                  <a:lnTo>
                    <a:pt x="699" y="99"/>
                  </a:lnTo>
                  <a:lnTo>
                    <a:pt x="744" y="87"/>
                  </a:lnTo>
                  <a:lnTo>
                    <a:pt x="835" y="67"/>
                  </a:lnTo>
                  <a:lnTo>
                    <a:pt x="930" y="50"/>
                  </a:lnTo>
                  <a:lnTo>
                    <a:pt x="1024" y="36"/>
                  </a:lnTo>
                  <a:lnTo>
                    <a:pt x="1115" y="24"/>
                  </a:lnTo>
                  <a:lnTo>
                    <a:pt x="1287" y="10"/>
                  </a:lnTo>
                  <a:lnTo>
                    <a:pt x="1428" y="3"/>
                  </a:lnTo>
                  <a:lnTo>
                    <a:pt x="1559" y="0"/>
                  </a:lnTo>
                  <a:lnTo>
                    <a:pt x="1491" y="41"/>
                  </a:lnTo>
                  <a:lnTo>
                    <a:pt x="1454" y="48"/>
                  </a:lnTo>
                  <a:lnTo>
                    <a:pt x="1358" y="67"/>
                  </a:lnTo>
                  <a:lnTo>
                    <a:pt x="1292" y="79"/>
                  </a:lnTo>
                  <a:lnTo>
                    <a:pt x="1217" y="95"/>
                  </a:lnTo>
                  <a:lnTo>
                    <a:pt x="1139" y="113"/>
                  </a:lnTo>
                  <a:lnTo>
                    <a:pt x="1055" y="133"/>
                  </a:lnTo>
                  <a:lnTo>
                    <a:pt x="968" y="157"/>
                  </a:lnTo>
                  <a:lnTo>
                    <a:pt x="883" y="181"/>
                  </a:lnTo>
                  <a:lnTo>
                    <a:pt x="801" y="208"/>
                  </a:lnTo>
                  <a:lnTo>
                    <a:pt x="722" y="235"/>
                  </a:lnTo>
                  <a:lnTo>
                    <a:pt x="687" y="249"/>
                  </a:lnTo>
                  <a:lnTo>
                    <a:pt x="651" y="265"/>
                  </a:lnTo>
                  <a:lnTo>
                    <a:pt x="620" y="279"/>
                  </a:lnTo>
                  <a:lnTo>
                    <a:pt x="593" y="294"/>
                  </a:lnTo>
                  <a:lnTo>
                    <a:pt x="566" y="311"/>
                  </a:lnTo>
                  <a:lnTo>
                    <a:pt x="541" y="327"/>
                  </a:lnTo>
                  <a:lnTo>
                    <a:pt x="507" y="359"/>
                  </a:lnTo>
                  <a:lnTo>
                    <a:pt x="449" y="444"/>
                  </a:lnTo>
                  <a:lnTo>
                    <a:pt x="419" y="495"/>
                  </a:lnTo>
                  <a:lnTo>
                    <a:pt x="390" y="552"/>
                  </a:lnTo>
                  <a:lnTo>
                    <a:pt x="361" y="616"/>
                  </a:lnTo>
                  <a:lnTo>
                    <a:pt x="331" y="679"/>
                  </a:lnTo>
                  <a:lnTo>
                    <a:pt x="303" y="743"/>
                  </a:lnTo>
                  <a:lnTo>
                    <a:pt x="277" y="808"/>
                  </a:lnTo>
                  <a:lnTo>
                    <a:pt x="252" y="869"/>
                  </a:lnTo>
                  <a:lnTo>
                    <a:pt x="229" y="928"/>
                  </a:lnTo>
                  <a:lnTo>
                    <a:pt x="211" y="982"/>
                  </a:lnTo>
                  <a:lnTo>
                    <a:pt x="192" y="1030"/>
                  </a:lnTo>
                  <a:lnTo>
                    <a:pt x="166" y="1100"/>
                  </a:lnTo>
                  <a:lnTo>
                    <a:pt x="158" y="1125"/>
                  </a:lnTo>
                  <a:lnTo>
                    <a:pt x="0" y="1073"/>
                  </a:lnTo>
                  <a:lnTo>
                    <a:pt x="0" y="1073"/>
                  </a:lnTo>
                  <a:close/>
                </a:path>
              </a:pathLst>
            </a:custGeom>
            <a:solidFill>
              <a:srgbClr val="D1BDBD"/>
            </a:solidFill>
            <a:ln w="9525">
              <a:noFill/>
              <a:round/>
              <a:headEnd/>
              <a:tailEnd/>
            </a:ln>
          </p:spPr>
          <p:txBody>
            <a:bodyPr/>
            <a:lstStyle/>
            <a:p>
              <a:endParaRPr lang="en-US" dirty="0"/>
            </a:p>
          </p:txBody>
        </p:sp>
        <p:sp>
          <p:nvSpPr>
            <p:cNvPr id="38" name="Freeform 36">
              <a:extLst>
                <a:ext uri="{FF2B5EF4-FFF2-40B4-BE49-F238E27FC236}">
                  <a16:creationId xmlns:a16="http://schemas.microsoft.com/office/drawing/2014/main" id="{F3220809-7B5F-B4B2-E453-A8FE61BECD9C}"/>
                </a:ext>
              </a:extLst>
            </p:cNvPr>
            <p:cNvSpPr>
              <a:spLocks/>
            </p:cNvSpPr>
            <p:nvPr/>
          </p:nvSpPr>
          <p:spPr bwMode="auto">
            <a:xfrm>
              <a:off x="8477" y="2793"/>
              <a:ext cx="260" cy="164"/>
            </a:xfrm>
            <a:custGeom>
              <a:avLst/>
              <a:gdLst/>
              <a:ahLst/>
              <a:cxnLst>
                <a:cxn ang="0">
                  <a:pos x="7" y="0"/>
                </a:cxn>
                <a:cxn ang="0">
                  <a:pos x="132" y="23"/>
                </a:cxn>
                <a:cxn ang="0">
                  <a:pos x="220" y="52"/>
                </a:cxn>
                <a:cxn ang="0">
                  <a:pos x="248" y="71"/>
                </a:cxn>
                <a:cxn ang="0">
                  <a:pos x="260" y="91"/>
                </a:cxn>
                <a:cxn ang="0">
                  <a:pos x="251" y="126"/>
                </a:cxn>
                <a:cxn ang="0">
                  <a:pos x="243" y="140"/>
                </a:cxn>
                <a:cxn ang="0">
                  <a:pos x="232" y="148"/>
                </a:cxn>
                <a:cxn ang="0">
                  <a:pos x="202" y="164"/>
                </a:cxn>
                <a:cxn ang="0">
                  <a:pos x="0" y="54"/>
                </a:cxn>
                <a:cxn ang="0">
                  <a:pos x="7" y="0"/>
                </a:cxn>
                <a:cxn ang="0">
                  <a:pos x="7" y="0"/>
                </a:cxn>
              </a:cxnLst>
              <a:rect l="0" t="0" r="r" b="b"/>
              <a:pathLst>
                <a:path w="260" h="164">
                  <a:moveTo>
                    <a:pt x="7" y="0"/>
                  </a:moveTo>
                  <a:lnTo>
                    <a:pt x="132" y="23"/>
                  </a:lnTo>
                  <a:lnTo>
                    <a:pt x="220" y="52"/>
                  </a:lnTo>
                  <a:lnTo>
                    <a:pt x="248" y="71"/>
                  </a:lnTo>
                  <a:lnTo>
                    <a:pt x="260" y="91"/>
                  </a:lnTo>
                  <a:lnTo>
                    <a:pt x="251" y="126"/>
                  </a:lnTo>
                  <a:lnTo>
                    <a:pt x="243" y="140"/>
                  </a:lnTo>
                  <a:lnTo>
                    <a:pt x="232" y="148"/>
                  </a:lnTo>
                  <a:lnTo>
                    <a:pt x="202" y="164"/>
                  </a:lnTo>
                  <a:lnTo>
                    <a:pt x="0" y="54"/>
                  </a:lnTo>
                  <a:lnTo>
                    <a:pt x="7" y="0"/>
                  </a:lnTo>
                  <a:lnTo>
                    <a:pt x="7" y="0"/>
                  </a:lnTo>
                  <a:close/>
                </a:path>
              </a:pathLst>
            </a:custGeom>
            <a:solidFill>
              <a:srgbClr val="D1BDBD"/>
            </a:solidFill>
            <a:ln w="9525">
              <a:noFill/>
              <a:round/>
              <a:headEnd/>
              <a:tailEnd/>
            </a:ln>
          </p:spPr>
          <p:txBody>
            <a:bodyPr/>
            <a:lstStyle/>
            <a:p>
              <a:endParaRPr lang="en-US" dirty="0"/>
            </a:p>
          </p:txBody>
        </p:sp>
        <p:sp>
          <p:nvSpPr>
            <p:cNvPr id="39" name="Freeform 37">
              <a:extLst>
                <a:ext uri="{FF2B5EF4-FFF2-40B4-BE49-F238E27FC236}">
                  <a16:creationId xmlns:a16="http://schemas.microsoft.com/office/drawing/2014/main" id="{EC09C170-7AE5-5C49-0108-0B53918BBE64}"/>
                </a:ext>
              </a:extLst>
            </p:cNvPr>
            <p:cNvSpPr>
              <a:spLocks/>
            </p:cNvSpPr>
            <p:nvPr/>
          </p:nvSpPr>
          <p:spPr bwMode="auto">
            <a:xfrm>
              <a:off x="8539" y="2561"/>
              <a:ext cx="283" cy="184"/>
            </a:xfrm>
            <a:custGeom>
              <a:avLst/>
              <a:gdLst/>
              <a:ahLst/>
              <a:cxnLst>
                <a:cxn ang="0">
                  <a:pos x="22" y="0"/>
                </a:cxn>
                <a:cxn ang="0">
                  <a:pos x="146" y="15"/>
                </a:cxn>
                <a:cxn ang="0">
                  <a:pos x="234" y="35"/>
                </a:cxn>
                <a:cxn ang="0">
                  <a:pos x="282" y="63"/>
                </a:cxn>
                <a:cxn ang="0">
                  <a:pos x="283" y="139"/>
                </a:cxn>
                <a:cxn ang="0">
                  <a:pos x="271" y="184"/>
                </a:cxn>
                <a:cxn ang="0">
                  <a:pos x="0" y="88"/>
                </a:cxn>
                <a:cxn ang="0">
                  <a:pos x="22" y="0"/>
                </a:cxn>
                <a:cxn ang="0">
                  <a:pos x="22" y="0"/>
                </a:cxn>
              </a:cxnLst>
              <a:rect l="0" t="0" r="r" b="b"/>
              <a:pathLst>
                <a:path w="283" h="184">
                  <a:moveTo>
                    <a:pt x="22" y="0"/>
                  </a:moveTo>
                  <a:lnTo>
                    <a:pt x="146" y="15"/>
                  </a:lnTo>
                  <a:lnTo>
                    <a:pt x="234" y="35"/>
                  </a:lnTo>
                  <a:lnTo>
                    <a:pt x="282" y="63"/>
                  </a:lnTo>
                  <a:lnTo>
                    <a:pt x="283" y="139"/>
                  </a:lnTo>
                  <a:lnTo>
                    <a:pt x="271" y="184"/>
                  </a:lnTo>
                  <a:lnTo>
                    <a:pt x="0" y="88"/>
                  </a:lnTo>
                  <a:lnTo>
                    <a:pt x="22" y="0"/>
                  </a:lnTo>
                  <a:lnTo>
                    <a:pt x="22" y="0"/>
                  </a:lnTo>
                  <a:close/>
                </a:path>
              </a:pathLst>
            </a:custGeom>
            <a:solidFill>
              <a:srgbClr val="D1BDBD"/>
            </a:solidFill>
            <a:ln w="9525">
              <a:noFill/>
              <a:round/>
              <a:headEnd/>
              <a:tailEnd/>
            </a:ln>
          </p:spPr>
          <p:txBody>
            <a:bodyPr/>
            <a:lstStyle/>
            <a:p>
              <a:endParaRPr lang="en-US" dirty="0"/>
            </a:p>
          </p:txBody>
        </p:sp>
        <p:sp>
          <p:nvSpPr>
            <p:cNvPr id="40" name="Freeform 38">
              <a:extLst>
                <a:ext uri="{FF2B5EF4-FFF2-40B4-BE49-F238E27FC236}">
                  <a16:creationId xmlns:a16="http://schemas.microsoft.com/office/drawing/2014/main" id="{D3CC2E89-B649-E376-36B2-B2C6A3B50D0A}"/>
                </a:ext>
              </a:extLst>
            </p:cNvPr>
            <p:cNvSpPr>
              <a:spLocks/>
            </p:cNvSpPr>
            <p:nvPr/>
          </p:nvSpPr>
          <p:spPr bwMode="auto">
            <a:xfrm>
              <a:off x="8669" y="2349"/>
              <a:ext cx="282" cy="193"/>
            </a:xfrm>
            <a:custGeom>
              <a:avLst/>
              <a:gdLst/>
              <a:ahLst/>
              <a:cxnLst>
                <a:cxn ang="0">
                  <a:pos x="0" y="91"/>
                </a:cxn>
                <a:cxn ang="0">
                  <a:pos x="249" y="193"/>
                </a:cxn>
                <a:cxn ang="0">
                  <a:pos x="272" y="148"/>
                </a:cxn>
                <a:cxn ang="0">
                  <a:pos x="282" y="65"/>
                </a:cxn>
                <a:cxn ang="0">
                  <a:pos x="268" y="49"/>
                </a:cxn>
                <a:cxn ang="0">
                  <a:pos x="242" y="34"/>
                </a:cxn>
                <a:cxn ang="0">
                  <a:pos x="207" y="23"/>
                </a:cxn>
                <a:cxn ang="0">
                  <a:pos x="169" y="15"/>
                </a:cxn>
                <a:cxn ang="0">
                  <a:pos x="71" y="0"/>
                </a:cxn>
                <a:cxn ang="0">
                  <a:pos x="0" y="91"/>
                </a:cxn>
                <a:cxn ang="0">
                  <a:pos x="0" y="91"/>
                </a:cxn>
              </a:cxnLst>
              <a:rect l="0" t="0" r="r" b="b"/>
              <a:pathLst>
                <a:path w="282" h="193">
                  <a:moveTo>
                    <a:pt x="0" y="91"/>
                  </a:moveTo>
                  <a:lnTo>
                    <a:pt x="249" y="193"/>
                  </a:lnTo>
                  <a:lnTo>
                    <a:pt x="272" y="148"/>
                  </a:lnTo>
                  <a:lnTo>
                    <a:pt x="282" y="65"/>
                  </a:lnTo>
                  <a:lnTo>
                    <a:pt x="268" y="49"/>
                  </a:lnTo>
                  <a:lnTo>
                    <a:pt x="242" y="34"/>
                  </a:lnTo>
                  <a:lnTo>
                    <a:pt x="207" y="23"/>
                  </a:lnTo>
                  <a:lnTo>
                    <a:pt x="169" y="15"/>
                  </a:lnTo>
                  <a:lnTo>
                    <a:pt x="71" y="0"/>
                  </a:lnTo>
                  <a:lnTo>
                    <a:pt x="0" y="91"/>
                  </a:lnTo>
                  <a:lnTo>
                    <a:pt x="0" y="91"/>
                  </a:lnTo>
                  <a:close/>
                </a:path>
              </a:pathLst>
            </a:custGeom>
            <a:solidFill>
              <a:srgbClr val="D1BDBD"/>
            </a:solidFill>
            <a:ln w="9525">
              <a:noFill/>
              <a:round/>
              <a:headEnd/>
              <a:tailEnd/>
            </a:ln>
          </p:spPr>
          <p:txBody>
            <a:bodyPr/>
            <a:lstStyle/>
            <a:p>
              <a:endParaRPr lang="en-US" dirty="0"/>
            </a:p>
          </p:txBody>
        </p:sp>
        <p:sp>
          <p:nvSpPr>
            <p:cNvPr id="41" name="Freeform 39">
              <a:extLst>
                <a:ext uri="{FF2B5EF4-FFF2-40B4-BE49-F238E27FC236}">
                  <a16:creationId xmlns:a16="http://schemas.microsoft.com/office/drawing/2014/main" id="{1BDC69A7-A310-3C83-051C-6A140197D967}"/>
                </a:ext>
              </a:extLst>
            </p:cNvPr>
            <p:cNvSpPr>
              <a:spLocks/>
            </p:cNvSpPr>
            <p:nvPr/>
          </p:nvSpPr>
          <p:spPr bwMode="auto">
            <a:xfrm>
              <a:off x="8872" y="2191"/>
              <a:ext cx="253" cy="184"/>
            </a:xfrm>
            <a:custGeom>
              <a:avLst/>
              <a:gdLst/>
              <a:ahLst/>
              <a:cxnLst>
                <a:cxn ang="0">
                  <a:pos x="0" y="56"/>
                </a:cxn>
                <a:cxn ang="0">
                  <a:pos x="219" y="184"/>
                </a:cxn>
                <a:cxn ang="0">
                  <a:pos x="230" y="175"/>
                </a:cxn>
                <a:cxn ang="0">
                  <a:pos x="246" y="153"/>
                </a:cxn>
                <a:cxn ang="0">
                  <a:pos x="253" y="77"/>
                </a:cxn>
                <a:cxn ang="0">
                  <a:pos x="246" y="67"/>
                </a:cxn>
                <a:cxn ang="0">
                  <a:pos x="235" y="57"/>
                </a:cxn>
                <a:cxn ang="0">
                  <a:pos x="207" y="42"/>
                </a:cxn>
                <a:cxn ang="0">
                  <a:pos x="176" y="28"/>
                </a:cxn>
                <a:cxn ang="0">
                  <a:pos x="139" y="19"/>
                </a:cxn>
                <a:cxn ang="0">
                  <a:pos x="48" y="0"/>
                </a:cxn>
                <a:cxn ang="0">
                  <a:pos x="0" y="56"/>
                </a:cxn>
                <a:cxn ang="0">
                  <a:pos x="0" y="56"/>
                </a:cxn>
              </a:cxnLst>
              <a:rect l="0" t="0" r="r" b="b"/>
              <a:pathLst>
                <a:path w="253" h="184">
                  <a:moveTo>
                    <a:pt x="0" y="56"/>
                  </a:moveTo>
                  <a:lnTo>
                    <a:pt x="219" y="184"/>
                  </a:lnTo>
                  <a:lnTo>
                    <a:pt x="230" y="175"/>
                  </a:lnTo>
                  <a:lnTo>
                    <a:pt x="246" y="153"/>
                  </a:lnTo>
                  <a:lnTo>
                    <a:pt x="253" y="77"/>
                  </a:lnTo>
                  <a:lnTo>
                    <a:pt x="246" y="67"/>
                  </a:lnTo>
                  <a:lnTo>
                    <a:pt x="235" y="57"/>
                  </a:lnTo>
                  <a:lnTo>
                    <a:pt x="207" y="42"/>
                  </a:lnTo>
                  <a:lnTo>
                    <a:pt x="176" y="28"/>
                  </a:lnTo>
                  <a:lnTo>
                    <a:pt x="139" y="19"/>
                  </a:lnTo>
                  <a:lnTo>
                    <a:pt x="48" y="0"/>
                  </a:lnTo>
                  <a:lnTo>
                    <a:pt x="0" y="56"/>
                  </a:lnTo>
                  <a:lnTo>
                    <a:pt x="0" y="56"/>
                  </a:lnTo>
                  <a:close/>
                </a:path>
              </a:pathLst>
            </a:custGeom>
            <a:solidFill>
              <a:srgbClr val="D1BDBD"/>
            </a:solidFill>
            <a:ln w="9525">
              <a:noFill/>
              <a:round/>
              <a:headEnd/>
              <a:tailEnd/>
            </a:ln>
          </p:spPr>
          <p:txBody>
            <a:bodyPr/>
            <a:lstStyle/>
            <a:p>
              <a:endParaRPr lang="en-US" dirty="0"/>
            </a:p>
          </p:txBody>
        </p:sp>
        <p:sp>
          <p:nvSpPr>
            <p:cNvPr id="42" name="Freeform 40">
              <a:extLst>
                <a:ext uri="{FF2B5EF4-FFF2-40B4-BE49-F238E27FC236}">
                  <a16:creationId xmlns:a16="http://schemas.microsoft.com/office/drawing/2014/main" id="{498BEB41-C017-A4D2-7B34-DDCB6C9D0C39}"/>
                </a:ext>
              </a:extLst>
            </p:cNvPr>
            <p:cNvSpPr>
              <a:spLocks/>
            </p:cNvSpPr>
            <p:nvPr/>
          </p:nvSpPr>
          <p:spPr bwMode="auto">
            <a:xfrm>
              <a:off x="9062" y="2049"/>
              <a:ext cx="212" cy="147"/>
            </a:xfrm>
            <a:custGeom>
              <a:avLst/>
              <a:gdLst/>
              <a:ahLst/>
              <a:cxnLst>
                <a:cxn ang="0">
                  <a:pos x="0" y="32"/>
                </a:cxn>
                <a:cxn ang="0">
                  <a:pos x="179" y="147"/>
                </a:cxn>
                <a:cxn ang="0">
                  <a:pos x="189" y="139"/>
                </a:cxn>
                <a:cxn ang="0">
                  <a:pos x="206" y="119"/>
                </a:cxn>
                <a:cxn ang="0">
                  <a:pos x="212" y="66"/>
                </a:cxn>
                <a:cxn ang="0">
                  <a:pos x="200" y="54"/>
                </a:cxn>
                <a:cxn ang="0">
                  <a:pos x="181" y="42"/>
                </a:cxn>
                <a:cxn ang="0">
                  <a:pos x="133" y="20"/>
                </a:cxn>
                <a:cxn ang="0">
                  <a:pos x="91" y="6"/>
                </a:cxn>
                <a:cxn ang="0">
                  <a:pos x="73" y="0"/>
                </a:cxn>
                <a:cxn ang="0">
                  <a:pos x="0" y="32"/>
                </a:cxn>
                <a:cxn ang="0">
                  <a:pos x="0" y="32"/>
                </a:cxn>
              </a:cxnLst>
              <a:rect l="0" t="0" r="r" b="b"/>
              <a:pathLst>
                <a:path w="212" h="147">
                  <a:moveTo>
                    <a:pt x="0" y="32"/>
                  </a:moveTo>
                  <a:lnTo>
                    <a:pt x="179" y="147"/>
                  </a:lnTo>
                  <a:lnTo>
                    <a:pt x="189" y="139"/>
                  </a:lnTo>
                  <a:lnTo>
                    <a:pt x="206" y="119"/>
                  </a:lnTo>
                  <a:lnTo>
                    <a:pt x="212" y="66"/>
                  </a:lnTo>
                  <a:lnTo>
                    <a:pt x="200" y="54"/>
                  </a:lnTo>
                  <a:lnTo>
                    <a:pt x="181" y="42"/>
                  </a:lnTo>
                  <a:lnTo>
                    <a:pt x="133" y="20"/>
                  </a:lnTo>
                  <a:lnTo>
                    <a:pt x="91" y="6"/>
                  </a:lnTo>
                  <a:lnTo>
                    <a:pt x="73" y="0"/>
                  </a:lnTo>
                  <a:lnTo>
                    <a:pt x="0" y="32"/>
                  </a:lnTo>
                  <a:lnTo>
                    <a:pt x="0" y="32"/>
                  </a:lnTo>
                  <a:close/>
                </a:path>
              </a:pathLst>
            </a:custGeom>
            <a:solidFill>
              <a:srgbClr val="D1BDBD"/>
            </a:solidFill>
            <a:ln w="9525">
              <a:noFill/>
              <a:round/>
              <a:headEnd/>
              <a:tailEnd/>
            </a:ln>
          </p:spPr>
          <p:txBody>
            <a:bodyPr/>
            <a:lstStyle/>
            <a:p>
              <a:endParaRPr lang="en-US" dirty="0"/>
            </a:p>
          </p:txBody>
        </p:sp>
        <p:sp>
          <p:nvSpPr>
            <p:cNvPr id="43" name="Freeform 41">
              <a:extLst>
                <a:ext uri="{FF2B5EF4-FFF2-40B4-BE49-F238E27FC236}">
                  <a16:creationId xmlns:a16="http://schemas.microsoft.com/office/drawing/2014/main" id="{C41D068E-CCBC-8B6F-9FCA-B25DF2FDAA40}"/>
                </a:ext>
              </a:extLst>
            </p:cNvPr>
            <p:cNvSpPr>
              <a:spLocks/>
            </p:cNvSpPr>
            <p:nvPr/>
          </p:nvSpPr>
          <p:spPr bwMode="auto">
            <a:xfrm>
              <a:off x="9241" y="1948"/>
              <a:ext cx="172" cy="93"/>
            </a:xfrm>
            <a:custGeom>
              <a:avLst/>
              <a:gdLst/>
              <a:ahLst/>
              <a:cxnLst>
                <a:cxn ang="0">
                  <a:pos x="0" y="31"/>
                </a:cxn>
                <a:cxn ang="0">
                  <a:pos x="147" y="93"/>
                </a:cxn>
                <a:cxn ang="0">
                  <a:pos x="155" y="87"/>
                </a:cxn>
                <a:cxn ang="0">
                  <a:pos x="169" y="70"/>
                </a:cxn>
                <a:cxn ang="0">
                  <a:pos x="172" y="20"/>
                </a:cxn>
                <a:cxn ang="0">
                  <a:pos x="160" y="11"/>
                </a:cxn>
                <a:cxn ang="0">
                  <a:pos x="140" y="5"/>
                </a:cxn>
                <a:cxn ang="0">
                  <a:pos x="93" y="0"/>
                </a:cxn>
                <a:cxn ang="0">
                  <a:pos x="33" y="7"/>
                </a:cxn>
                <a:cxn ang="0">
                  <a:pos x="0" y="31"/>
                </a:cxn>
                <a:cxn ang="0">
                  <a:pos x="0" y="31"/>
                </a:cxn>
              </a:cxnLst>
              <a:rect l="0" t="0" r="r" b="b"/>
              <a:pathLst>
                <a:path w="172" h="93">
                  <a:moveTo>
                    <a:pt x="0" y="31"/>
                  </a:moveTo>
                  <a:lnTo>
                    <a:pt x="147" y="93"/>
                  </a:lnTo>
                  <a:lnTo>
                    <a:pt x="155" y="87"/>
                  </a:lnTo>
                  <a:lnTo>
                    <a:pt x="169" y="70"/>
                  </a:lnTo>
                  <a:lnTo>
                    <a:pt x="172" y="20"/>
                  </a:lnTo>
                  <a:lnTo>
                    <a:pt x="160" y="11"/>
                  </a:lnTo>
                  <a:lnTo>
                    <a:pt x="140" y="5"/>
                  </a:lnTo>
                  <a:lnTo>
                    <a:pt x="93" y="0"/>
                  </a:lnTo>
                  <a:lnTo>
                    <a:pt x="33" y="7"/>
                  </a:lnTo>
                  <a:lnTo>
                    <a:pt x="0" y="31"/>
                  </a:lnTo>
                  <a:lnTo>
                    <a:pt x="0" y="31"/>
                  </a:lnTo>
                  <a:close/>
                </a:path>
              </a:pathLst>
            </a:custGeom>
            <a:solidFill>
              <a:srgbClr val="D1BDBD"/>
            </a:solidFill>
            <a:ln w="9525">
              <a:noFill/>
              <a:round/>
              <a:headEnd/>
              <a:tailEnd/>
            </a:ln>
          </p:spPr>
          <p:txBody>
            <a:bodyPr/>
            <a:lstStyle/>
            <a:p>
              <a:endParaRPr lang="en-US" dirty="0"/>
            </a:p>
          </p:txBody>
        </p:sp>
        <p:sp>
          <p:nvSpPr>
            <p:cNvPr id="44" name="Freeform 42">
              <a:extLst>
                <a:ext uri="{FF2B5EF4-FFF2-40B4-BE49-F238E27FC236}">
                  <a16:creationId xmlns:a16="http://schemas.microsoft.com/office/drawing/2014/main" id="{C9BF8357-468A-1D00-9646-41D014A54CDB}"/>
                </a:ext>
              </a:extLst>
            </p:cNvPr>
            <p:cNvSpPr>
              <a:spLocks/>
            </p:cNvSpPr>
            <p:nvPr/>
          </p:nvSpPr>
          <p:spPr bwMode="auto">
            <a:xfrm>
              <a:off x="6921" y="2884"/>
              <a:ext cx="1201" cy="2166"/>
            </a:xfrm>
            <a:custGeom>
              <a:avLst/>
              <a:gdLst/>
              <a:ahLst/>
              <a:cxnLst>
                <a:cxn ang="0">
                  <a:pos x="990" y="20"/>
                </a:cxn>
                <a:cxn ang="0">
                  <a:pos x="922" y="60"/>
                </a:cxn>
                <a:cxn ang="0">
                  <a:pos x="876" y="88"/>
                </a:cxn>
                <a:cxn ang="0">
                  <a:pos x="825" y="120"/>
                </a:cxn>
                <a:cxn ang="0">
                  <a:pos x="768" y="154"/>
                </a:cxn>
                <a:cxn ang="0">
                  <a:pos x="704" y="193"/>
                </a:cxn>
                <a:cxn ang="0">
                  <a:pos x="641" y="235"/>
                </a:cxn>
                <a:cxn ang="0">
                  <a:pos x="574" y="277"/>
                </a:cxn>
                <a:cxn ang="0">
                  <a:pos x="509" y="321"/>
                </a:cxn>
                <a:cxn ang="0">
                  <a:pos x="444" y="365"/>
                </a:cxn>
                <a:cxn ang="0">
                  <a:pos x="383" y="410"/>
                </a:cxn>
                <a:cxn ang="0">
                  <a:pos x="325" y="453"/>
                </a:cxn>
                <a:cxn ang="0">
                  <a:pos x="273" y="495"/>
                </a:cxn>
                <a:cxn ang="0">
                  <a:pos x="226" y="533"/>
                </a:cxn>
                <a:cxn ang="0">
                  <a:pos x="186" y="575"/>
                </a:cxn>
                <a:cxn ang="0">
                  <a:pos x="120" y="683"/>
                </a:cxn>
                <a:cxn ang="0">
                  <a:pos x="53" y="883"/>
                </a:cxn>
                <a:cxn ang="0">
                  <a:pos x="0" y="1311"/>
                </a:cxn>
                <a:cxn ang="0">
                  <a:pos x="14" y="1696"/>
                </a:cxn>
                <a:cxn ang="0">
                  <a:pos x="47" y="2166"/>
                </a:cxn>
                <a:cxn ang="0">
                  <a:pos x="161" y="1467"/>
                </a:cxn>
                <a:cxn ang="0">
                  <a:pos x="194" y="1143"/>
                </a:cxn>
                <a:cxn ang="0">
                  <a:pos x="234" y="943"/>
                </a:cxn>
                <a:cxn ang="0">
                  <a:pos x="276" y="816"/>
                </a:cxn>
                <a:cxn ang="0">
                  <a:pos x="328" y="720"/>
                </a:cxn>
                <a:cxn ang="0">
                  <a:pos x="348" y="694"/>
                </a:cxn>
                <a:cxn ang="0">
                  <a:pos x="372" y="665"/>
                </a:cxn>
                <a:cxn ang="0">
                  <a:pos x="398" y="637"/>
                </a:cxn>
                <a:cxn ang="0">
                  <a:pos x="426" y="609"/>
                </a:cxn>
                <a:cxn ang="0">
                  <a:pos x="471" y="564"/>
                </a:cxn>
                <a:cxn ang="0">
                  <a:pos x="502" y="535"/>
                </a:cxn>
                <a:cxn ang="0">
                  <a:pos x="536" y="504"/>
                </a:cxn>
                <a:cxn ang="0">
                  <a:pos x="570" y="473"/>
                </a:cxn>
                <a:cxn ang="0">
                  <a:pos x="605" y="445"/>
                </a:cxn>
                <a:cxn ang="0">
                  <a:pos x="642" y="413"/>
                </a:cxn>
                <a:cxn ang="0">
                  <a:pos x="678" y="383"/>
                </a:cxn>
                <a:cxn ang="0">
                  <a:pos x="715" y="354"/>
                </a:cxn>
                <a:cxn ang="0">
                  <a:pos x="751" y="325"/>
                </a:cxn>
                <a:cxn ang="0">
                  <a:pos x="788" y="297"/>
                </a:cxn>
                <a:cxn ang="0">
                  <a:pos x="825" y="267"/>
                </a:cxn>
                <a:cxn ang="0">
                  <a:pos x="860" y="241"/>
                </a:cxn>
                <a:cxn ang="0">
                  <a:pos x="913" y="202"/>
                </a:cxn>
                <a:cxn ang="0">
                  <a:pos x="980" y="154"/>
                </a:cxn>
                <a:cxn ang="0">
                  <a:pos x="1040" y="110"/>
                </a:cxn>
                <a:cxn ang="0">
                  <a:pos x="1094" y="73"/>
                </a:cxn>
                <a:cxn ang="0">
                  <a:pos x="1137" y="42"/>
                </a:cxn>
                <a:cxn ang="0">
                  <a:pos x="1201" y="0"/>
                </a:cxn>
                <a:cxn ang="0">
                  <a:pos x="1015" y="6"/>
                </a:cxn>
              </a:cxnLst>
              <a:rect l="0" t="0" r="r" b="b"/>
              <a:pathLst>
                <a:path w="1201" h="2166">
                  <a:moveTo>
                    <a:pt x="1015" y="6"/>
                  </a:moveTo>
                  <a:lnTo>
                    <a:pt x="990" y="20"/>
                  </a:lnTo>
                  <a:lnTo>
                    <a:pt x="961" y="37"/>
                  </a:lnTo>
                  <a:lnTo>
                    <a:pt x="922" y="60"/>
                  </a:lnTo>
                  <a:lnTo>
                    <a:pt x="902" y="73"/>
                  </a:lnTo>
                  <a:lnTo>
                    <a:pt x="876" y="88"/>
                  </a:lnTo>
                  <a:lnTo>
                    <a:pt x="853" y="103"/>
                  </a:lnTo>
                  <a:lnTo>
                    <a:pt x="825" y="120"/>
                  </a:lnTo>
                  <a:lnTo>
                    <a:pt x="795" y="137"/>
                  </a:lnTo>
                  <a:lnTo>
                    <a:pt x="768" y="154"/>
                  </a:lnTo>
                  <a:lnTo>
                    <a:pt x="737" y="175"/>
                  </a:lnTo>
                  <a:lnTo>
                    <a:pt x="704" y="193"/>
                  </a:lnTo>
                  <a:lnTo>
                    <a:pt x="673" y="213"/>
                  </a:lnTo>
                  <a:lnTo>
                    <a:pt x="641" y="235"/>
                  </a:lnTo>
                  <a:lnTo>
                    <a:pt x="608" y="255"/>
                  </a:lnTo>
                  <a:lnTo>
                    <a:pt x="574" y="277"/>
                  </a:lnTo>
                  <a:lnTo>
                    <a:pt x="542" y="300"/>
                  </a:lnTo>
                  <a:lnTo>
                    <a:pt x="509" y="321"/>
                  </a:lnTo>
                  <a:lnTo>
                    <a:pt x="477" y="343"/>
                  </a:lnTo>
                  <a:lnTo>
                    <a:pt x="444" y="365"/>
                  </a:lnTo>
                  <a:lnTo>
                    <a:pt x="413" y="388"/>
                  </a:lnTo>
                  <a:lnTo>
                    <a:pt x="383" y="410"/>
                  </a:lnTo>
                  <a:lnTo>
                    <a:pt x="353" y="431"/>
                  </a:lnTo>
                  <a:lnTo>
                    <a:pt x="325" y="453"/>
                  </a:lnTo>
                  <a:lnTo>
                    <a:pt x="297" y="473"/>
                  </a:lnTo>
                  <a:lnTo>
                    <a:pt x="273" y="495"/>
                  </a:lnTo>
                  <a:lnTo>
                    <a:pt x="248" y="513"/>
                  </a:lnTo>
                  <a:lnTo>
                    <a:pt x="226" y="533"/>
                  </a:lnTo>
                  <a:lnTo>
                    <a:pt x="206" y="553"/>
                  </a:lnTo>
                  <a:lnTo>
                    <a:pt x="186" y="575"/>
                  </a:lnTo>
                  <a:lnTo>
                    <a:pt x="151" y="626"/>
                  </a:lnTo>
                  <a:lnTo>
                    <a:pt x="120" y="683"/>
                  </a:lnTo>
                  <a:lnTo>
                    <a:pt x="95" y="745"/>
                  </a:lnTo>
                  <a:lnTo>
                    <a:pt x="53" y="883"/>
                  </a:lnTo>
                  <a:lnTo>
                    <a:pt x="25" y="1031"/>
                  </a:lnTo>
                  <a:lnTo>
                    <a:pt x="0" y="1311"/>
                  </a:lnTo>
                  <a:lnTo>
                    <a:pt x="4" y="1515"/>
                  </a:lnTo>
                  <a:lnTo>
                    <a:pt x="14" y="1696"/>
                  </a:lnTo>
                  <a:lnTo>
                    <a:pt x="30" y="1911"/>
                  </a:lnTo>
                  <a:lnTo>
                    <a:pt x="47" y="2166"/>
                  </a:lnTo>
                  <a:lnTo>
                    <a:pt x="149" y="2007"/>
                  </a:lnTo>
                  <a:lnTo>
                    <a:pt x="161" y="1467"/>
                  </a:lnTo>
                  <a:lnTo>
                    <a:pt x="180" y="1249"/>
                  </a:lnTo>
                  <a:lnTo>
                    <a:pt x="194" y="1143"/>
                  </a:lnTo>
                  <a:lnTo>
                    <a:pt x="211" y="1039"/>
                  </a:lnTo>
                  <a:lnTo>
                    <a:pt x="234" y="943"/>
                  </a:lnTo>
                  <a:lnTo>
                    <a:pt x="260" y="855"/>
                  </a:lnTo>
                  <a:lnTo>
                    <a:pt x="276" y="816"/>
                  </a:lnTo>
                  <a:lnTo>
                    <a:pt x="291" y="781"/>
                  </a:lnTo>
                  <a:lnTo>
                    <a:pt x="328" y="720"/>
                  </a:lnTo>
                  <a:lnTo>
                    <a:pt x="339" y="707"/>
                  </a:lnTo>
                  <a:lnTo>
                    <a:pt x="348" y="694"/>
                  </a:lnTo>
                  <a:lnTo>
                    <a:pt x="359" y="680"/>
                  </a:lnTo>
                  <a:lnTo>
                    <a:pt x="372" y="665"/>
                  </a:lnTo>
                  <a:lnTo>
                    <a:pt x="386" y="652"/>
                  </a:lnTo>
                  <a:lnTo>
                    <a:pt x="398" y="637"/>
                  </a:lnTo>
                  <a:lnTo>
                    <a:pt x="412" y="623"/>
                  </a:lnTo>
                  <a:lnTo>
                    <a:pt x="426" y="609"/>
                  </a:lnTo>
                  <a:lnTo>
                    <a:pt x="455" y="580"/>
                  </a:lnTo>
                  <a:lnTo>
                    <a:pt x="471" y="564"/>
                  </a:lnTo>
                  <a:lnTo>
                    <a:pt x="486" y="549"/>
                  </a:lnTo>
                  <a:lnTo>
                    <a:pt x="502" y="535"/>
                  </a:lnTo>
                  <a:lnTo>
                    <a:pt x="519" y="519"/>
                  </a:lnTo>
                  <a:lnTo>
                    <a:pt x="536" y="504"/>
                  </a:lnTo>
                  <a:lnTo>
                    <a:pt x="553" y="488"/>
                  </a:lnTo>
                  <a:lnTo>
                    <a:pt x="570" y="473"/>
                  </a:lnTo>
                  <a:lnTo>
                    <a:pt x="588" y="459"/>
                  </a:lnTo>
                  <a:lnTo>
                    <a:pt x="605" y="445"/>
                  </a:lnTo>
                  <a:lnTo>
                    <a:pt x="624" y="430"/>
                  </a:lnTo>
                  <a:lnTo>
                    <a:pt x="642" y="413"/>
                  </a:lnTo>
                  <a:lnTo>
                    <a:pt x="658" y="399"/>
                  </a:lnTo>
                  <a:lnTo>
                    <a:pt x="678" y="383"/>
                  </a:lnTo>
                  <a:lnTo>
                    <a:pt x="695" y="369"/>
                  </a:lnTo>
                  <a:lnTo>
                    <a:pt x="715" y="354"/>
                  </a:lnTo>
                  <a:lnTo>
                    <a:pt x="734" y="340"/>
                  </a:lnTo>
                  <a:lnTo>
                    <a:pt x="751" y="325"/>
                  </a:lnTo>
                  <a:lnTo>
                    <a:pt x="769" y="311"/>
                  </a:lnTo>
                  <a:lnTo>
                    <a:pt x="788" y="297"/>
                  </a:lnTo>
                  <a:lnTo>
                    <a:pt x="806" y="283"/>
                  </a:lnTo>
                  <a:lnTo>
                    <a:pt x="825" y="267"/>
                  </a:lnTo>
                  <a:lnTo>
                    <a:pt x="843" y="255"/>
                  </a:lnTo>
                  <a:lnTo>
                    <a:pt x="860" y="241"/>
                  </a:lnTo>
                  <a:lnTo>
                    <a:pt x="877" y="229"/>
                  </a:lnTo>
                  <a:lnTo>
                    <a:pt x="913" y="202"/>
                  </a:lnTo>
                  <a:lnTo>
                    <a:pt x="947" y="178"/>
                  </a:lnTo>
                  <a:lnTo>
                    <a:pt x="980" y="154"/>
                  </a:lnTo>
                  <a:lnTo>
                    <a:pt x="1010" y="131"/>
                  </a:lnTo>
                  <a:lnTo>
                    <a:pt x="1040" y="110"/>
                  </a:lnTo>
                  <a:lnTo>
                    <a:pt x="1068" y="91"/>
                  </a:lnTo>
                  <a:lnTo>
                    <a:pt x="1094" y="73"/>
                  </a:lnTo>
                  <a:lnTo>
                    <a:pt x="1117" y="56"/>
                  </a:lnTo>
                  <a:lnTo>
                    <a:pt x="1137" y="42"/>
                  </a:lnTo>
                  <a:lnTo>
                    <a:pt x="1171" y="18"/>
                  </a:lnTo>
                  <a:lnTo>
                    <a:pt x="1201" y="0"/>
                  </a:lnTo>
                  <a:lnTo>
                    <a:pt x="1015" y="6"/>
                  </a:lnTo>
                  <a:lnTo>
                    <a:pt x="1015" y="6"/>
                  </a:lnTo>
                  <a:close/>
                </a:path>
              </a:pathLst>
            </a:custGeom>
            <a:solidFill>
              <a:srgbClr val="000000"/>
            </a:solidFill>
            <a:ln w="9525">
              <a:noFill/>
              <a:round/>
              <a:headEnd/>
              <a:tailEnd/>
            </a:ln>
          </p:spPr>
          <p:txBody>
            <a:bodyPr/>
            <a:lstStyle/>
            <a:p>
              <a:endParaRPr lang="en-US" dirty="0"/>
            </a:p>
          </p:txBody>
        </p:sp>
        <p:sp>
          <p:nvSpPr>
            <p:cNvPr id="45" name="Freeform 43">
              <a:extLst>
                <a:ext uri="{FF2B5EF4-FFF2-40B4-BE49-F238E27FC236}">
                  <a16:creationId xmlns:a16="http://schemas.microsoft.com/office/drawing/2014/main" id="{C9C94940-8E89-DA39-8F6F-904AA41F325A}"/>
                </a:ext>
              </a:extLst>
            </p:cNvPr>
            <p:cNvSpPr>
              <a:spLocks/>
            </p:cNvSpPr>
            <p:nvPr/>
          </p:nvSpPr>
          <p:spPr bwMode="auto">
            <a:xfrm>
              <a:off x="7160" y="4555"/>
              <a:ext cx="219" cy="373"/>
            </a:xfrm>
            <a:custGeom>
              <a:avLst/>
              <a:gdLst/>
              <a:ahLst/>
              <a:cxnLst>
                <a:cxn ang="0">
                  <a:pos x="49" y="0"/>
                </a:cxn>
                <a:cxn ang="0">
                  <a:pos x="57" y="11"/>
                </a:cxn>
                <a:cxn ang="0">
                  <a:pos x="79" y="39"/>
                </a:cxn>
                <a:cxn ang="0">
                  <a:pos x="106" y="79"/>
                </a:cxn>
                <a:cxn ang="0">
                  <a:pos x="140" y="129"/>
                </a:cxn>
                <a:cxn ang="0">
                  <a:pos x="173" y="180"/>
                </a:cxn>
                <a:cxn ang="0">
                  <a:pos x="201" y="229"/>
                </a:cxn>
                <a:cxn ang="0">
                  <a:pos x="219" y="308"/>
                </a:cxn>
                <a:cxn ang="0">
                  <a:pos x="202" y="348"/>
                </a:cxn>
                <a:cxn ang="0">
                  <a:pos x="190" y="361"/>
                </a:cxn>
                <a:cxn ang="0">
                  <a:pos x="181" y="367"/>
                </a:cxn>
                <a:cxn ang="0">
                  <a:pos x="154" y="373"/>
                </a:cxn>
                <a:cxn ang="0">
                  <a:pos x="0" y="99"/>
                </a:cxn>
                <a:cxn ang="0">
                  <a:pos x="49" y="0"/>
                </a:cxn>
                <a:cxn ang="0">
                  <a:pos x="49" y="0"/>
                </a:cxn>
              </a:cxnLst>
              <a:rect l="0" t="0" r="r" b="b"/>
              <a:pathLst>
                <a:path w="219" h="373">
                  <a:moveTo>
                    <a:pt x="49" y="0"/>
                  </a:moveTo>
                  <a:lnTo>
                    <a:pt x="57" y="11"/>
                  </a:lnTo>
                  <a:lnTo>
                    <a:pt x="79" y="39"/>
                  </a:lnTo>
                  <a:lnTo>
                    <a:pt x="106" y="79"/>
                  </a:lnTo>
                  <a:lnTo>
                    <a:pt x="140" y="129"/>
                  </a:lnTo>
                  <a:lnTo>
                    <a:pt x="173" y="180"/>
                  </a:lnTo>
                  <a:lnTo>
                    <a:pt x="201" y="229"/>
                  </a:lnTo>
                  <a:lnTo>
                    <a:pt x="219" y="308"/>
                  </a:lnTo>
                  <a:lnTo>
                    <a:pt x="202" y="348"/>
                  </a:lnTo>
                  <a:lnTo>
                    <a:pt x="190" y="361"/>
                  </a:lnTo>
                  <a:lnTo>
                    <a:pt x="181" y="367"/>
                  </a:lnTo>
                  <a:lnTo>
                    <a:pt x="154" y="373"/>
                  </a:lnTo>
                  <a:lnTo>
                    <a:pt x="0" y="99"/>
                  </a:lnTo>
                  <a:lnTo>
                    <a:pt x="49" y="0"/>
                  </a:lnTo>
                  <a:lnTo>
                    <a:pt x="49" y="0"/>
                  </a:lnTo>
                  <a:close/>
                </a:path>
              </a:pathLst>
            </a:custGeom>
            <a:solidFill>
              <a:srgbClr val="000000"/>
            </a:solidFill>
            <a:ln w="9525">
              <a:noFill/>
              <a:round/>
              <a:headEnd/>
              <a:tailEnd/>
            </a:ln>
          </p:spPr>
          <p:txBody>
            <a:bodyPr/>
            <a:lstStyle/>
            <a:p>
              <a:endParaRPr lang="en-US" dirty="0"/>
            </a:p>
          </p:txBody>
        </p:sp>
        <p:sp>
          <p:nvSpPr>
            <p:cNvPr id="46" name="Freeform 44">
              <a:extLst>
                <a:ext uri="{FF2B5EF4-FFF2-40B4-BE49-F238E27FC236}">
                  <a16:creationId xmlns:a16="http://schemas.microsoft.com/office/drawing/2014/main" id="{F768B49F-C244-6CC0-C02C-1980E7356E4C}"/>
                </a:ext>
              </a:extLst>
            </p:cNvPr>
            <p:cNvSpPr>
              <a:spLocks/>
            </p:cNvSpPr>
            <p:nvPr/>
          </p:nvSpPr>
          <p:spPr bwMode="auto">
            <a:xfrm>
              <a:off x="7249" y="4225"/>
              <a:ext cx="276" cy="378"/>
            </a:xfrm>
            <a:custGeom>
              <a:avLst/>
              <a:gdLst/>
              <a:ahLst/>
              <a:cxnLst>
                <a:cxn ang="0">
                  <a:pos x="11" y="0"/>
                </a:cxn>
                <a:cxn ang="0">
                  <a:pos x="24" y="7"/>
                </a:cxn>
                <a:cxn ang="0">
                  <a:pos x="55" y="24"/>
                </a:cxn>
                <a:cxn ang="0">
                  <a:pos x="75" y="37"/>
                </a:cxn>
                <a:cxn ang="0">
                  <a:pos x="98" y="51"/>
                </a:cxn>
                <a:cxn ang="0">
                  <a:pos x="123" y="68"/>
                </a:cxn>
                <a:cxn ang="0">
                  <a:pos x="147" y="86"/>
                </a:cxn>
                <a:cxn ang="0">
                  <a:pos x="172" y="106"/>
                </a:cxn>
                <a:cxn ang="0">
                  <a:pos x="195" y="126"/>
                </a:cxn>
                <a:cxn ang="0">
                  <a:pos x="218" y="150"/>
                </a:cxn>
                <a:cxn ang="0">
                  <a:pos x="239" y="171"/>
                </a:cxn>
                <a:cxn ang="0">
                  <a:pos x="266" y="218"/>
                </a:cxn>
                <a:cxn ang="0">
                  <a:pos x="276" y="264"/>
                </a:cxn>
                <a:cxn ang="0">
                  <a:pos x="262" y="334"/>
                </a:cxn>
                <a:cxn ang="0">
                  <a:pos x="243" y="368"/>
                </a:cxn>
                <a:cxn ang="0">
                  <a:pos x="220" y="378"/>
                </a:cxn>
                <a:cxn ang="0">
                  <a:pos x="0" y="126"/>
                </a:cxn>
                <a:cxn ang="0">
                  <a:pos x="11" y="0"/>
                </a:cxn>
                <a:cxn ang="0">
                  <a:pos x="11" y="0"/>
                </a:cxn>
              </a:cxnLst>
              <a:rect l="0" t="0" r="r" b="b"/>
              <a:pathLst>
                <a:path w="276" h="378">
                  <a:moveTo>
                    <a:pt x="11" y="0"/>
                  </a:moveTo>
                  <a:lnTo>
                    <a:pt x="24" y="7"/>
                  </a:lnTo>
                  <a:lnTo>
                    <a:pt x="55" y="24"/>
                  </a:lnTo>
                  <a:lnTo>
                    <a:pt x="75" y="37"/>
                  </a:lnTo>
                  <a:lnTo>
                    <a:pt x="98" y="51"/>
                  </a:lnTo>
                  <a:lnTo>
                    <a:pt x="123" y="68"/>
                  </a:lnTo>
                  <a:lnTo>
                    <a:pt x="147" y="86"/>
                  </a:lnTo>
                  <a:lnTo>
                    <a:pt x="172" y="106"/>
                  </a:lnTo>
                  <a:lnTo>
                    <a:pt x="195" y="126"/>
                  </a:lnTo>
                  <a:lnTo>
                    <a:pt x="218" y="150"/>
                  </a:lnTo>
                  <a:lnTo>
                    <a:pt x="239" y="171"/>
                  </a:lnTo>
                  <a:lnTo>
                    <a:pt x="266" y="218"/>
                  </a:lnTo>
                  <a:lnTo>
                    <a:pt x="276" y="264"/>
                  </a:lnTo>
                  <a:lnTo>
                    <a:pt x="262" y="334"/>
                  </a:lnTo>
                  <a:lnTo>
                    <a:pt x="243" y="368"/>
                  </a:lnTo>
                  <a:lnTo>
                    <a:pt x="220" y="378"/>
                  </a:lnTo>
                  <a:lnTo>
                    <a:pt x="0" y="126"/>
                  </a:lnTo>
                  <a:lnTo>
                    <a:pt x="11" y="0"/>
                  </a:lnTo>
                  <a:lnTo>
                    <a:pt x="11" y="0"/>
                  </a:lnTo>
                  <a:close/>
                </a:path>
              </a:pathLst>
            </a:custGeom>
            <a:solidFill>
              <a:srgbClr val="000000"/>
            </a:solidFill>
            <a:ln w="9525">
              <a:noFill/>
              <a:round/>
              <a:headEnd/>
              <a:tailEnd/>
            </a:ln>
          </p:spPr>
          <p:txBody>
            <a:bodyPr/>
            <a:lstStyle/>
            <a:p>
              <a:endParaRPr lang="en-US" dirty="0"/>
            </a:p>
          </p:txBody>
        </p:sp>
        <p:sp>
          <p:nvSpPr>
            <p:cNvPr id="47" name="Freeform 45">
              <a:extLst>
                <a:ext uri="{FF2B5EF4-FFF2-40B4-BE49-F238E27FC236}">
                  <a16:creationId xmlns:a16="http://schemas.microsoft.com/office/drawing/2014/main" id="{B344CB0A-A13B-760C-C8B2-3781B57B4DA2}"/>
                </a:ext>
              </a:extLst>
            </p:cNvPr>
            <p:cNvSpPr>
              <a:spLocks/>
            </p:cNvSpPr>
            <p:nvPr/>
          </p:nvSpPr>
          <p:spPr bwMode="auto">
            <a:xfrm>
              <a:off x="7331" y="3988"/>
              <a:ext cx="269" cy="342"/>
            </a:xfrm>
            <a:custGeom>
              <a:avLst/>
              <a:gdLst/>
              <a:ahLst/>
              <a:cxnLst>
                <a:cxn ang="0">
                  <a:pos x="17" y="0"/>
                </a:cxn>
                <a:cxn ang="0">
                  <a:pos x="0" y="138"/>
                </a:cxn>
                <a:cxn ang="0">
                  <a:pos x="259" y="342"/>
                </a:cxn>
                <a:cxn ang="0">
                  <a:pos x="269" y="193"/>
                </a:cxn>
                <a:cxn ang="0">
                  <a:pos x="245" y="156"/>
                </a:cxn>
                <a:cxn ang="0">
                  <a:pos x="228" y="139"/>
                </a:cxn>
                <a:cxn ang="0">
                  <a:pos x="209" y="122"/>
                </a:cxn>
                <a:cxn ang="0">
                  <a:pos x="189" y="105"/>
                </a:cxn>
                <a:cxn ang="0">
                  <a:pos x="167" y="88"/>
                </a:cxn>
                <a:cxn ang="0">
                  <a:pos x="147" y="73"/>
                </a:cxn>
                <a:cxn ang="0">
                  <a:pos x="126" y="60"/>
                </a:cxn>
                <a:cxn ang="0">
                  <a:pos x="84" y="35"/>
                </a:cxn>
                <a:cxn ang="0">
                  <a:pos x="50" y="17"/>
                </a:cxn>
                <a:cxn ang="0">
                  <a:pos x="17" y="0"/>
                </a:cxn>
                <a:cxn ang="0">
                  <a:pos x="17" y="0"/>
                </a:cxn>
              </a:cxnLst>
              <a:rect l="0" t="0" r="r" b="b"/>
              <a:pathLst>
                <a:path w="269" h="342">
                  <a:moveTo>
                    <a:pt x="17" y="0"/>
                  </a:moveTo>
                  <a:lnTo>
                    <a:pt x="0" y="138"/>
                  </a:lnTo>
                  <a:lnTo>
                    <a:pt x="259" y="342"/>
                  </a:lnTo>
                  <a:lnTo>
                    <a:pt x="269" y="193"/>
                  </a:lnTo>
                  <a:lnTo>
                    <a:pt x="245" y="156"/>
                  </a:lnTo>
                  <a:lnTo>
                    <a:pt x="228" y="139"/>
                  </a:lnTo>
                  <a:lnTo>
                    <a:pt x="209" y="122"/>
                  </a:lnTo>
                  <a:lnTo>
                    <a:pt x="189" y="105"/>
                  </a:lnTo>
                  <a:lnTo>
                    <a:pt x="167" y="88"/>
                  </a:lnTo>
                  <a:lnTo>
                    <a:pt x="147" y="73"/>
                  </a:lnTo>
                  <a:lnTo>
                    <a:pt x="126" y="60"/>
                  </a:lnTo>
                  <a:lnTo>
                    <a:pt x="84" y="35"/>
                  </a:lnTo>
                  <a:lnTo>
                    <a:pt x="50" y="17"/>
                  </a:lnTo>
                  <a:lnTo>
                    <a:pt x="17" y="0"/>
                  </a:lnTo>
                  <a:lnTo>
                    <a:pt x="17" y="0"/>
                  </a:lnTo>
                  <a:close/>
                </a:path>
              </a:pathLst>
            </a:custGeom>
            <a:solidFill>
              <a:srgbClr val="000000"/>
            </a:solidFill>
            <a:ln w="9525">
              <a:noFill/>
              <a:round/>
              <a:headEnd/>
              <a:tailEnd/>
            </a:ln>
          </p:spPr>
          <p:txBody>
            <a:bodyPr/>
            <a:lstStyle/>
            <a:p>
              <a:endParaRPr lang="en-US" dirty="0"/>
            </a:p>
          </p:txBody>
        </p:sp>
        <p:sp>
          <p:nvSpPr>
            <p:cNvPr id="48" name="Freeform 46">
              <a:extLst>
                <a:ext uri="{FF2B5EF4-FFF2-40B4-BE49-F238E27FC236}">
                  <a16:creationId xmlns:a16="http://schemas.microsoft.com/office/drawing/2014/main" id="{273C160C-70E6-69DF-12DB-274F31C8B244}"/>
                </a:ext>
              </a:extLst>
            </p:cNvPr>
            <p:cNvSpPr>
              <a:spLocks/>
            </p:cNvSpPr>
            <p:nvPr/>
          </p:nvSpPr>
          <p:spPr bwMode="auto">
            <a:xfrm>
              <a:off x="7415" y="3736"/>
              <a:ext cx="278" cy="329"/>
            </a:xfrm>
            <a:custGeom>
              <a:avLst/>
              <a:gdLst/>
              <a:ahLst/>
              <a:cxnLst>
                <a:cxn ang="0">
                  <a:pos x="0" y="0"/>
                </a:cxn>
                <a:cxn ang="0">
                  <a:pos x="0" y="142"/>
                </a:cxn>
                <a:cxn ang="0">
                  <a:pos x="274" y="329"/>
                </a:cxn>
                <a:cxn ang="0">
                  <a:pos x="278" y="192"/>
                </a:cxn>
                <a:cxn ang="0">
                  <a:pos x="263" y="173"/>
                </a:cxn>
                <a:cxn ang="0">
                  <a:pos x="244" y="155"/>
                </a:cxn>
                <a:cxn ang="0">
                  <a:pos x="224" y="136"/>
                </a:cxn>
                <a:cxn ang="0">
                  <a:pos x="202" y="119"/>
                </a:cxn>
                <a:cxn ang="0">
                  <a:pos x="179" y="102"/>
                </a:cxn>
                <a:cxn ang="0">
                  <a:pos x="156" y="86"/>
                </a:cxn>
                <a:cxn ang="0">
                  <a:pos x="133" y="69"/>
                </a:cxn>
                <a:cxn ang="0">
                  <a:pos x="110" y="57"/>
                </a:cxn>
                <a:cxn ang="0">
                  <a:pos x="68" y="34"/>
                </a:cxn>
                <a:cxn ang="0">
                  <a:pos x="32" y="15"/>
                </a:cxn>
                <a:cxn ang="0">
                  <a:pos x="0" y="0"/>
                </a:cxn>
                <a:cxn ang="0">
                  <a:pos x="0" y="0"/>
                </a:cxn>
              </a:cxnLst>
              <a:rect l="0" t="0" r="r" b="b"/>
              <a:pathLst>
                <a:path w="278" h="329">
                  <a:moveTo>
                    <a:pt x="0" y="0"/>
                  </a:moveTo>
                  <a:lnTo>
                    <a:pt x="0" y="142"/>
                  </a:lnTo>
                  <a:lnTo>
                    <a:pt x="274" y="329"/>
                  </a:lnTo>
                  <a:lnTo>
                    <a:pt x="278" y="192"/>
                  </a:lnTo>
                  <a:lnTo>
                    <a:pt x="263" y="173"/>
                  </a:lnTo>
                  <a:lnTo>
                    <a:pt x="244" y="155"/>
                  </a:lnTo>
                  <a:lnTo>
                    <a:pt x="224" y="136"/>
                  </a:lnTo>
                  <a:lnTo>
                    <a:pt x="202" y="119"/>
                  </a:lnTo>
                  <a:lnTo>
                    <a:pt x="179" y="102"/>
                  </a:lnTo>
                  <a:lnTo>
                    <a:pt x="156" y="86"/>
                  </a:lnTo>
                  <a:lnTo>
                    <a:pt x="133" y="69"/>
                  </a:lnTo>
                  <a:lnTo>
                    <a:pt x="110" y="57"/>
                  </a:lnTo>
                  <a:lnTo>
                    <a:pt x="68" y="34"/>
                  </a:lnTo>
                  <a:lnTo>
                    <a:pt x="32" y="15"/>
                  </a:lnTo>
                  <a:lnTo>
                    <a:pt x="0" y="0"/>
                  </a:lnTo>
                  <a:lnTo>
                    <a:pt x="0" y="0"/>
                  </a:lnTo>
                  <a:close/>
                </a:path>
              </a:pathLst>
            </a:custGeom>
            <a:solidFill>
              <a:srgbClr val="000000"/>
            </a:solidFill>
            <a:ln w="9525">
              <a:noFill/>
              <a:round/>
              <a:headEnd/>
              <a:tailEnd/>
            </a:ln>
          </p:spPr>
          <p:txBody>
            <a:bodyPr/>
            <a:lstStyle/>
            <a:p>
              <a:endParaRPr lang="en-US" dirty="0"/>
            </a:p>
          </p:txBody>
        </p:sp>
        <p:sp>
          <p:nvSpPr>
            <p:cNvPr id="49" name="Freeform 47">
              <a:extLst>
                <a:ext uri="{FF2B5EF4-FFF2-40B4-BE49-F238E27FC236}">
                  <a16:creationId xmlns:a16="http://schemas.microsoft.com/office/drawing/2014/main" id="{D9DF51CB-E010-E881-8F16-3BCF9D3D984F}"/>
                </a:ext>
              </a:extLst>
            </p:cNvPr>
            <p:cNvSpPr>
              <a:spLocks/>
            </p:cNvSpPr>
            <p:nvPr/>
          </p:nvSpPr>
          <p:spPr bwMode="auto">
            <a:xfrm>
              <a:off x="7611" y="3521"/>
              <a:ext cx="334" cy="308"/>
            </a:xfrm>
            <a:custGeom>
              <a:avLst/>
              <a:gdLst/>
              <a:ahLst/>
              <a:cxnLst>
                <a:cxn ang="0">
                  <a:pos x="39" y="0"/>
                </a:cxn>
                <a:cxn ang="0">
                  <a:pos x="0" y="110"/>
                </a:cxn>
                <a:cxn ang="0">
                  <a:pos x="259" y="308"/>
                </a:cxn>
                <a:cxn ang="0">
                  <a:pos x="297" y="306"/>
                </a:cxn>
                <a:cxn ang="0">
                  <a:pos x="334" y="243"/>
                </a:cxn>
                <a:cxn ang="0">
                  <a:pos x="324" y="209"/>
                </a:cxn>
                <a:cxn ang="0">
                  <a:pos x="308" y="189"/>
                </a:cxn>
                <a:cxn ang="0">
                  <a:pos x="290" y="170"/>
                </a:cxn>
                <a:cxn ang="0">
                  <a:pos x="266" y="150"/>
                </a:cxn>
                <a:cxn ang="0">
                  <a:pos x="242" y="130"/>
                </a:cxn>
                <a:cxn ang="0">
                  <a:pos x="215" y="110"/>
                </a:cxn>
                <a:cxn ang="0">
                  <a:pos x="186" y="91"/>
                </a:cxn>
                <a:cxn ang="0">
                  <a:pos x="160" y="73"/>
                </a:cxn>
                <a:cxn ang="0">
                  <a:pos x="132" y="54"/>
                </a:cxn>
                <a:cxn ang="0">
                  <a:pos x="109" y="42"/>
                </a:cxn>
                <a:cxn ang="0">
                  <a:pos x="85" y="28"/>
                </a:cxn>
                <a:cxn ang="0">
                  <a:pos x="51" y="8"/>
                </a:cxn>
                <a:cxn ang="0">
                  <a:pos x="39" y="0"/>
                </a:cxn>
                <a:cxn ang="0">
                  <a:pos x="39" y="0"/>
                </a:cxn>
              </a:cxnLst>
              <a:rect l="0" t="0" r="r" b="b"/>
              <a:pathLst>
                <a:path w="334" h="308">
                  <a:moveTo>
                    <a:pt x="39" y="0"/>
                  </a:moveTo>
                  <a:lnTo>
                    <a:pt x="0" y="110"/>
                  </a:lnTo>
                  <a:lnTo>
                    <a:pt x="259" y="308"/>
                  </a:lnTo>
                  <a:lnTo>
                    <a:pt x="297" y="306"/>
                  </a:lnTo>
                  <a:lnTo>
                    <a:pt x="334" y="243"/>
                  </a:lnTo>
                  <a:lnTo>
                    <a:pt x="324" y="209"/>
                  </a:lnTo>
                  <a:lnTo>
                    <a:pt x="308" y="189"/>
                  </a:lnTo>
                  <a:lnTo>
                    <a:pt x="290" y="170"/>
                  </a:lnTo>
                  <a:lnTo>
                    <a:pt x="266" y="150"/>
                  </a:lnTo>
                  <a:lnTo>
                    <a:pt x="242" y="130"/>
                  </a:lnTo>
                  <a:lnTo>
                    <a:pt x="215" y="110"/>
                  </a:lnTo>
                  <a:lnTo>
                    <a:pt x="186" y="91"/>
                  </a:lnTo>
                  <a:lnTo>
                    <a:pt x="160" y="73"/>
                  </a:lnTo>
                  <a:lnTo>
                    <a:pt x="132" y="54"/>
                  </a:lnTo>
                  <a:lnTo>
                    <a:pt x="109" y="42"/>
                  </a:lnTo>
                  <a:lnTo>
                    <a:pt x="85" y="28"/>
                  </a:lnTo>
                  <a:lnTo>
                    <a:pt x="51" y="8"/>
                  </a:lnTo>
                  <a:lnTo>
                    <a:pt x="39" y="0"/>
                  </a:lnTo>
                  <a:lnTo>
                    <a:pt x="39" y="0"/>
                  </a:lnTo>
                  <a:close/>
                </a:path>
              </a:pathLst>
            </a:custGeom>
            <a:solidFill>
              <a:srgbClr val="000000"/>
            </a:solidFill>
            <a:ln w="9525">
              <a:noFill/>
              <a:round/>
              <a:headEnd/>
              <a:tailEnd/>
            </a:ln>
          </p:spPr>
          <p:txBody>
            <a:bodyPr/>
            <a:lstStyle/>
            <a:p>
              <a:endParaRPr lang="en-US" dirty="0"/>
            </a:p>
          </p:txBody>
        </p:sp>
        <p:sp>
          <p:nvSpPr>
            <p:cNvPr id="50" name="Freeform 48">
              <a:extLst>
                <a:ext uri="{FF2B5EF4-FFF2-40B4-BE49-F238E27FC236}">
                  <a16:creationId xmlns:a16="http://schemas.microsoft.com/office/drawing/2014/main" id="{C760FC20-7553-2A98-7FE4-35237DF5992F}"/>
                </a:ext>
              </a:extLst>
            </p:cNvPr>
            <p:cNvSpPr>
              <a:spLocks/>
            </p:cNvSpPr>
            <p:nvPr/>
          </p:nvSpPr>
          <p:spPr bwMode="auto">
            <a:xfrm>
              <a:off x="7805" y="3340"/>
              <a:ext cx="366" cy="297"/>
            </a:xfrm>
            <a:custGeom>
              <a:avLst/>
              <a:gdLst/>
              <a:ahLst/>
              <a:cxnLst>
                <a:cxn ang="0">
                  <a:pos x="54" y="0"/>
                </a:cxn>
                <a:cxn ang="0">
                  <a:pos x="0" y="77"/>
                </a:cxn>
                <a:cxn ang="0">
                  <a:pos x="312" y="297"/>
                </a:cxn>
                <a:cxn ang="0">
                  <a:pos x="366" y="215"/>
                </a:cxn>
                <a:cxn ang="0">
                  <a:pos x="351" y="186"/>
                </a:cxn>
                <a:cxn ang="0">
                  <a:pos x="334" y="169"/>
                </a:cxn>
                <a:cxn ang="0">
                  <a:pos x="312" y="152"/>
                </a:cxn>
                <a:cxn ang="0">
                  <a:pos x="289" y="135"/>
                </a:cxn>
                <a:cxn ang="0">
                  <a:pos x="263" y="116"/>
                </a:cxn>
                <a:cxn ang="0">
                  <a:pos x="233" y="97"/>
                </a:cxn>
                <a:cxn ang="0">
                  <a:pos x="205" y="80"/>
                </a:cxn>
                <a:cxn ang="0">
                  <a:pos x="176" y="63"/>
                </a:cxn>
                <a:cxn ang="0">
                  <a:pos x="150" y="50"/>
                </a:cxn>
                <a:cxn ang="0">
                  <a:pos x="123" y="36"/>
                </a:cxn>
                <a:cxn ang="0">
                  <a:pos x="102" y="25"/>
                </a:cxn>
                <a:cxn ang="0">
                  <a:pos x="66" y="6"/>
                </a:cxn>
                <a:cxn ang="0">
                  <a:pos x="54" y="0"/>
                </a:cxn>
                <a:cxn ang="0">
                  <a:pos x="54" y="0"/>
                </a:cxn>
              </a:cxnLst>
              <a:rect l="0" t="0" r="r" b="b"/>
              <a:pathLst>
                <a:path w="366" h="297">
                  <a:moveTo>
                    <a:pt x="54" y="0"/>
                  </a:moveTo>
                  <a:lnTo>
                    <a:pt x="0" y="77"/>
                  </a:lnTo>
                  <a:lnTo>
                    <a:pt x="312" y="297"/>
                  </a:lnTo>
                  <a:lnTo>
                    <a:pt x="366" y="215"/>
                  </a:lnTo>
                  <a:lnTo>
                    <a:pt x="351" y="186"/>
                  </a:lnTo>
                  <a:lnTo>
                    <a:pt x="334" y="169"/>
                  </a:lnTo>
                  <a:lnTo>
                    <a:pt x="312" y="152"/>
                  </a:lnTo>
                  <a:lnTo>
                    <a:pt x="289" y="135"/>
                  </a:lnTo>
                  <a:lnTo>
                    <a:pt x="263" y="116"/>
                  </a:lnTo>
                  <a:lnTo>
                    <a:pt x="233" y="97"/>
                  </a:lnTo>
                  <a:lnTo>
                    <a:pt x="205" y="80"/>
                  </a:lnTo>
                  <a:lnTo>
                    <a:pt x="176" y="63"/>
                  </a:lnTo>
                  <a:lnTo>
                    <a:pt x="150" y="50"/>
                  </a:lnTo>
                  <a:lnTo>
                    <a:pt x="123" y="36"/>
                  </a:lnTo>
                  <a:lnTo>
                    <a:pt x="102" y="25"/>
                  </a:lnTo>
                  <a:lnTo>
                    <a:pt x="66" y="6"/>
                  </a:lnTo>
                  <a:lnTo>
                    <a:pt x="54" y="0"/>
                  </a:lnTo>
                  <a:lnTo>
                    <a:pt x="54" y="0"/>
                  </a:lnTo>
                  <a:close/>
                </a:path>
              </a:pathLst>
            </a:custGeom>
            <a:solidFill>
              <a:srgbClr val="000000"/>
            </a:solidFill>
            <a:ln w="9525">
              <a:noFill/>
              <a:round/>
              <a:headEnd/>
              <a:tailEnd/>
            </a:ln>
          </p:spPr>
          <p:txBody>
            <a:bodyPr/>
            <a:lstStyle/>
            <a:p>
              <a:endParaRPr lang="en-US" dirty="0"/>
            </a:p>
          </p:txBody>
        </p:sp>
        <p:sp>
          <p:nvSpPr>
            <p:cNvPr id="51" name="Freeform 49">
              <a:extLst>
                <a:ext uri="{FF2B5EF4-FFF2-40B4-BE49-F238E27FC236}">
                  <a16:creationId xmlns:a16="http://schemas.microsoft.com/office/drawing/2014/main" id="{5F26C71E-6409-520D-7324-34218DFECB55}"/>
                </a:ext>
              </a:extLst>
            </p:cNvPr>
            <p:cNvSpPr>
              <a:spLocks/>
            </p:cNvSpPr>
            <p:nvPr/>
          </p:nvSpPr>
          <p:spPr bwMode="auto">
            <a:xfrm>
              <a:off x="7979" y="2802"/>
              <a:ext cx="1609" cy="1044"/>
            </a:xfrm>
            <a:custGeom>
              <a:avLst/>
              <a:gdLst/>
              <a:ahLst/>
              <a:cxnLst>
                <a:cxn ang="0">
                  <a:pos x="246" y="20"/>
                </a:cxn>
                <a:cxn ang="0">
                  <a:pos x="421" y="62"/>
                </a:cxn>
                <a:cxn ang="0">
                  <a:pos x="553" y="108"/>
                </a:cxn>
                <a:cxn ang="0">
                  <a:pos x="621" y="138"/>
                </a:cxn>
                <a:cxn ang="0">
                  <a:pos x="690" y="173"/>
                </a:cxn>
                <a:cxn ang="0">
                  <a:pos x="761" y="213"/>
                </a:cxn>
                <a:cxn ang="0">
                  <a:pos x="828" y="257"/>
                </a:cxn>
                <a:cxn ang="0">
                  <a:pos x="888" y="295"/>
                </a:cxn>
                <a:cxn ang="0">
                  <a:pos x="942" y="334"/>
                </a:cxn>
                <a:cxn ang="0">
                  <a:pos x="990" y="369"/>
                </a:cxn>
                <a:cxn ang="0">
                  <a:pos x="1034" y="402"/>
                </a:cxn>
                <a:cxn ang="0">
                  <a:pos x="1071" y="434"/>
                </a:cxn>
                <a:cxn ang="0">
                  <a:pos x="1103" y="462"/>
                </a:cxn>
                <a:cxn ang="0">
                  <a:pos x="1154" y="512"/>
                </a:cxn>
                <a:cxn ang="0">
                  <a:pos x="1188" y="549"/>
                </a:cxn>
                <a:cxn ang="0">
                  <a:pos x="1219" y="589"/>
                </a:cxn>
                <a:cxn ang="0">
                  <a:pos x="1450" y="679"/>
                </a:cxn>
                <a:cxn ang="0">
                  <a:pos x="1499" y="719"/>
                </a:cxn>
                <a:cxn ang="0">
                  <a:pos x="1539" y="761"/>
                </a:cxn>
                <a:cxn ang="0">
                  <a:pos x="1609" y="881"/>
                </a:cxn>
                <a:cxn ang="0">
                  <a:pos x="1587" y="952"/>
                </a:cxn>
                <a:cxn ang="0">
                  <a:pos x="1535" y="990"/>
                </a:cxn>
                <a:cxn ang="0">
                  <a:pos x="1471" y="1017"/>
                </a:cxn>
                <a:cxn ang="0">
                  <a:pos x="1374" y="1037"/>
                </a:cxn>
                <a:cxn ang="0">
                  <a:pos x="1182" y="1036"/>
                </a:cxn>
                <a:cxn ang="0">
                  <a:pos x="1010" y="751"/>
                </a:cxn>
                <a:cxn ang="0">
                  <a:pos x="1071" y="666"/>
                </a:cxn>
                <a:cxn ang="0">
                  <a:pos x="1030" y="628"/>
                </a:cxn>
                <a:cxn ang="0">
                  <a:pos x="1000" y="597"/>
                </a:cxn>
                <a:cxn ang="0">
                  <a:pos x="962" y="561"/>
                </a:cxn>
                <a:cxn ang="0">
                  <a:pos x="922" y="523"/>
                </a:cxn>
                <a:cxn ang="0">
                  <a:pos x="879" y="482"/>
                </a:cxn>
                <a:cxn ang="0">
                  <a:pos x="833" y="442"/>
                </a:cxn>
                <a:cxn ang="0">
                  <a:pos x="785" y="402"/>
                </a:cxn>
                <a:cxn ang="0">
                  <a:pos x="737" y="363"/>
                </a:cxn>
                <a:cxn ang="0">
                  <a:pos x="689" y="326"/>
                </a:cxn>
                <a:cxn ang="0">
                  <a:pos x="639" y="292"/>
                </a:cxn>
                <a:cxn ang="0">
                  <a:pos x="593" y="261"/>
                </a:cxn>
                <a:cxn ang="0">
                  <a:pos x="525" y="226"/>
                </a:cxn>
                <a:cxn ang="0">
                  <a:pos x="437" y="192"/>
                </a:cxn>
                <a:cxn ang="0">
                  <a:pos x="347" y="165"/>
                </a:cxn>
                <a:cxn ang="0">
                  <a:pos x="177" y="133"/>
                </a:cxn>
                <a:cxn ang="0">
                  <a:pos x="17" y="0"/>
                </a:cxn>
              </a:cxnLst>
              <a:rect l="0" t="0" r="r" b="b"/>
              <a:pathLst>
                <a:path w="1609" h="1044">
                  <a:moveTo>
                    <a:pt x="17" y="0"/>
                  </a:moveTo>
                  <a:lnTo>
                    <a:pt x="246" y="20"/>
                  </a:lnTo>
                  <a:lnTo>
                    <a:pt x="359" y="45"/>
                  </a:lnTo>
                  <a:lnTo>
                    <a:pt x="421" y="62"/>
                  </a:lnTo>
                  <a:lnTo>
                    <a:pt x="486" y="83"/>
                  </a:lnTo>
                  <a:lnTo>
                    <a:pt x="553" y="108"/>
                  </a:lnTo>
                  <a:lnTo>
                    <a:pt x="587" y="122"/>
                  </a:lnTo>
                  <a:lnTo>
                    <a:pt x="621" y="138"/>
                  </a:lnTo>
                  <a:lnTo>
                    <a:pt x="655" y="156"/>
                  </a:lnTo>
                  <a:lnTo>
                    <a:pt x="690" y="173"/>
                  </a:lnTo>
                  <a:lnTo>
                    <a:pt x="726" y="192"/>
                  </a:lnTo>
                  <a:lnTo>
                    <a:pt x="761" y="213"/>
                  </a:lnTo>
                  <a:lnTo>
                    <a:pt x="795" y="235"/>
                  </a:lnTo>
                  <a:lnTo>
                    <a:pt x="828" y="257"/>
                  </a:lnTo>
                  <a:lnTo>
                    <a:pt x="859" y="277"/>
                  </a:lnTo>
                  <a:lnTo>
                    <a:pt x="888" y="295"/>
                  </a:lnTo>
                  <a:lnTo>
                    <a:pt x="916" y="315"/>
                  </a:lnTo>
                  <a:lnTo>
                    <a:pt x="942" y="334"/>
                  </a:lnTo>
                  <a:lnTo>
                    <a:pt x="967" y="352"/>
                  </a:lnTo>
                  <a:lnTo>
                    <a:pt x="990" y="369"/>
                  </a:lnTo>
                  <a:lnTo>
                    <a:pt x="1013" y="386"/>
                  </a:lnTo>
                  <a:lnTo>
                    <a:pt x="1034" y="402"/>
                  </a:lnTo>
                  <a:lnTo>
                    <a:pt x="1054" y="419"/>
                  </a:lnTo>
                  <a:lnTo>
                    <a:pt x="1071" y="434"/>
                  </a:lnTo>
                  <a:lnTo>
                    <a:pt x="1088" y="448"/>
                  </a:lnTo>
                  <a:lnTo>
                    <a:pt x="1103" y="462"/>
                  </a:lnTo>
                  <a:lnTo>
                    <a:pt x="1131" y="489"/>
                  </a:lnTo>
                  <a:lnTo>
                    <a:pt x="1154" y="512"/>
                  </a:lnTo>
                  <a:lnTo>
                    <a:pt x="1173" y="532"/>
                  </a:lnTo>
                  <a:lnTo>
                    <a:pt x="1188" y="549"/>
                  </a:lnTo>
                  <a:lnTo>
                    <a:pt x="1201" y="563"/>
                  </a:lnTo>
                  <a:lnTo>
                    <a:pt x="1219" y="589"/>
                  </a:lnTo>
                  <a:lnTo>
                    <a:pt x="1437" y="671"/>
                  </a:lnTo>
                  <a:lnTo>
                    <a:pt x="1450" y="679"/>
                  </a:lnTo>
                  <a:lnTo>
                    <a:pt x="1481" y="702"/>
                  </a:lnTo>
                  <a:lnTo>
                    <a:pt x="1499" y="719"/>
                  </a:lnTo>
                  <a:lnTo>
                    <a:pt x="1519" y="737"/>
                  </a:lnTo>
                  <a:lnTo>
                    <a:pt x="1539" y="761"/>
                  </a:lnTo>
                  <a:lnTo>
                    <a:pt x="1559" y="782"/>
                  </a:lnTo>
                  <a:lnTo>
                    <a:pt x="1609" y="881"/>
                  </a:lnTo>
                  <a:lnTo>
                    <a:pt x="1603" y="929"/>
                  </a:lnTo>
                  <a:lnTo>
                    <a:pt x="1587" y="952"/>
                  </a:lnTo>
                  <a:lnTo>
                    <a:pt x="1564" y="973"/>
                  </a:lnTo>
                  <a:lnTo>
                    <a:pt x="1535" y="990"/>
                  </a:lnTo>
                  <a:lnTo>
                    <a:pt x="1504" y="1005"/>
                  </a:lnTo>
                  <a:lnTo>
                    <a:pt x="1471" y="1017"/>
                  </a:lnTo>
                  <a:lnTo>
                    <a:pt x="1439" y="1027"/>
                  </a:lnTo>
                  <a:lnTo>
                    <a:pt x="1374" y="1037"/>
                  </a:lnTo>
                  <a:lnTo>
                    <a:pt x="1315" y="1044"/>
                  </a:lnTo>
                  <a:lnTo>
                    <a:pt x="1182" y="1036"/>
                  </a:lnTo>
                  <a:lnTo>
                    <a:pt x="850" y="813"/>
                  </a:lnTo>
                  <a:lnTo>
                    <a:pt x="1010" y="751"/>
                  </a:lnTo>
                  <a:lnTo>
                    <a:pt x="1088" y="688"/>
                  </a:lnTo>
                  <a:lnTo>
                    <a:pt x="1071" y="666"/>
                  </a:lnTo>
                  <a:lnTo>
                    <a:pt x="1044" y="643"/>
                  </a:lnTo>
                  <a:lnTo>
                    <a:pt x="1030" y="628"/>
                  </a:lnTo>
                  <a:lnTo>
                    <a:pt x="1015" y="612"/>
                  </a:lnTo>
                  <a:lnTo>
                    <a:pt x="1000" y="597"/>
                  </a:lnTo>
                  <a:lnTo>
                    <a:pt x="981" y="580"/>
                  </a:lnTo>
                  <a:lnTo>
                    <a:pt x="962" y="561"/>
                  </a:lnTo>
                  <a:lnTo>
                    <a:pt x="942" y="543"/>
                  </a:lnTo>
                  <a:lnTo>
                    <a:pt x="922" y="523"/>
                  </a:lnTo>
                  <a:lnTo>
                    <a:pt x="899" y="502"/>
                  </a:lnTo>
                  <a:lnTo>
                    <a:pt x="879" y="482"/>
                  </a:lnTo>
                  <a:lnTo>
                    <a:pt x="856" y="462"/>
                  </a:lnTo>
                  <a:lnTo>
                    <a:pt x="833" y="442"/>
                  </a:lnTo>
                  <a:lnTo>
                    <a:pt x="809" y="422"/>
                  </a:lnTo>
                  <a:lnTo>
                    <a:pt x="785" y="402"/>
                  </a:lnTo>
                  <a:lnTo>
                    <a:pt x="761" y="382"/>
                  </a:lnTo>
                  <a:lnTo>
                    <a:pt x="737" y="363"/>
                  </a:lnTo>
                  <a:lnTo>
                    <a:pt x="712" y="345"/>
                  </a:lnTo>
                  <a:lnTo>
                    <a:pt x="689" y="326"/>
                  </a:lnTo>
                  <a:lnTo>
                    <a:pt x="664" y="309"/>
                  </a:lnTo>
                  <a:lnTo>
                    <a:pt x="639" y="292"/>
                  </a:lnTo>
                  <a:lnTo>
                    <a:pt x="616" y="277"/>
                  </a:lnTo>
                  <a:lnTo>
                    <a:pt x="593" y="261"/>
                  </a:lnTo>
                  <a:lnTo>
                    <a:pt x="570" y="249"/>
                  </a:lnTo>
                  <a:lnTo>
                    <a:pt x="525" y="226"/>
                  </a:lnTo>
                  <a:lnTo>
                    <a:pt x="481" y="209"/>
                  </a:lnTo>
                  <a:lnTo>
                    <a:pt x="437" y="192"/>
                  </a:lnTo>
                  <a:lnTo>
                    <a:pt x="392" y="178"/>
                  </a:lnTo>
                  <a:lnTo>
                    <a:pt x="347" y="165"/>
                  </a:lnTo>
                  <a:lnTo>
                    <a:pt x="259" y="147"/>
                  </a:lnTo>
                  <a:lnTo>
                    <a:pt x="177" y="133"/>
                  </a:lnTo>
                  <a:lnTo>
                    <a:pt x="0" y="116"/>
                  </a:lnTo>
                  <a:lnTo>
                    <a:pt x="17" y="0"/>
                  </a:lnTo>
                  <a:lnTo>
                    <a:pt x="17" y="0"/>
                  </a:lnTo>
                  <a:close/>
                </a:path>
              </a:pathLst>
            </a:custGeom>
            <a:solidFill>
              <a:srgbClr val="000000"/>
            </a:solidFill>
            <a:ln w="9525">
              <a:noFill/>
              <a:round/>
              <a:headEnd/>
              <a:tailEnd/>
            </a:ln>
          </p:spPr>
          <p:txBody>
            <a:bodyPr/>
            <a:lstStyle/>
            <a:p>
              <a:endParaRPr lang="en-US" dirty="0"/>
            </a:p>
          </p:txBody>
        </p:sp>
        <p:sp>
          <p:nvSpPr>
            <p:cNvPr id="52" name="Freeform 50">
              <a:extLst>
                <a:ext uri="{FF2B5EF4-FFF2-40B4-BE49-F238E27FC236}">
                  <a16:creationId xmlns:a16="http://schemas.microsoft.com/office/drawing/2014/main" id="{91A7ADC2-EF1C-0095-FBE7-6F4AC2417B6E}"/>
                </a:ext>
              </a:extLst>
            </p:cNvPr>
            <p:cNvSpPr>
              <a:spLocks/>
            </p:cNvSpPr>
            <p:nvPr/>
          </p:nvSpPr>
          <p:spPr bwMode="auto">
            <a:xfrm>
              <a:off x="8004" y="1719"/>
              <a:ext cx="1559" cy="1125"/>
            </a:xfrm>
            <a:custGeom>
              <a:avLst/>
              <a:gdLst/>
              <a:ahLst/>
              <a:cxnLst>
                <a:cxn ang="0">
                  <a:pos x="25" y="970"/>
                </a:cxn>
                <a:cxn ang="0">
                  <a:pos x="76" y="794"/>
                </a:cxn>
                <a:cxn ang="0">
                  <a:pos x="129" y="655"/>
                </a:cxn>
                <a:cxn ang="0">
                  <a:pos x="197" y="509"/>
                </a:cxn>
                <a:cxn ang="0">
                  <a:pos x="279" y="373"/>
                </a:cxn>
                <a:cxn ang="0">
                  <a:pos x="316" y="327"/>
                </a:cxn>
                <a:cxn ang="0">
                  <a:pos x="340" y="299"/>
                </a:cxn>
                <a:cxn ang="0">
                  <a:pos x="367" y="271"/>
                </a:cxn>
                <a:cxn ang="0">
                  <a:pos x="407" y="234"/>
                </a:cxn>
                <a:cxn ang="0">
                  <a:pos x="467" y="192"/>
                </a:cxn>
                <a:cxn ang="0">
                  <a:pos x="537" y="157"/>
                </a:cxn>
                <a:cxn ang="0">
                  <a:pos x="614" y="126"/>
                </a:cxn>
                <a:cxn ang="0">
                  <a:pos x="699" y="99"/>
                </a:cxn>
                <a:cxn ang="0">
                  <a:pos x="835" y="65"/>
                </a:cxn>
                <a:cxn ang="0">
                  <a:pos x="1024" y="34"/>
                </a:cxn>
                <a:cxn ang="0">
                  <a:pos x="1287" y="10"/>
                </a:cxn>
                <a:cxn ang="0">
                  <a:pos x="1559" y="0"/>
                </a:cxn>
                <a:cxn ang="0">
                  <a:pos x="1452" y="47"/>
                </a:cxn>
                <a:cxn ang="0">
                  <a:pos x="1292" y="79"/>
                </a:cxn>
                <a:cxn ang="0">
                  <a:pos x="1139" y="113"/>
                </a:cxn>
                <a:cxn ang="0">
                  <a:pos x="968" y="157"/>
                </a:cxn>
                <a:cxn ang="0">
                  <a:pos x="801" y="208"/>
                </a:cxn>
                <a:cxn ang="0">
                  <a:pos x="687" y="249"/>
                </a:cxn>
                <a:cxn ang="0">
                  <a:pos x="620" y="279"/>
                </a:cxn>
                <a:cxn ang="0">
                  <a:pos x="565" y="311"/>
                </a:cxn>
                <a:cxn ang="0">
                  <a:pos x="507" y="359"/>
                </a:cxn>
                <a:cxn ang="0">
                  <a:pos x="419" y="495"/>
                </a:cxn>
                <a:cxn ang="0">
                  <a:pos x="359" y="616"/>
                </a:cxn>
                <a:cxn ang="0">
                  <a:pos x="303" y="743"/>
                </a:cxn>
                <a:cxn ang="0">
                  <a:pos x="252" y="870"/>
                </a:cxn>
                <a:cxn ang="0">
                  <a:pos x="209" y="982"/>
                </a:cxn>
                <a:cxn ang="0">
                  <a:pos x="166" y="1098"/>
                </a:cxn>
                <a:cxn ang="0">
                  <a:pos x="0" y="1074"/>
                </a:cxn>
              </a:cxnLst>
              <a:rect l="0" t="0" r="r" b="b"/>
              <a:pathLst>
                <a:path w="1559" h="1125">
                  <a:moveTo>
                    <a:pt x="0" y="1074"/>
                  </a:moveTo>
                  <a:lnTo>
                    <a:pt x="25" y="970"/>
                  </a:lnTo>
                  <a:lnTo>
                    <a:pt x="56" y="860"/>
                  </a:lnTo>
                  <a:lnTo>
                    <a:pt x="76" y="794"/>
                  </a:lnTo>
                  <a:lnTo>
                    <a:pt x="102" y="726"/>
                  </a:lnTo>
                  <a:lnTo>
                    <a:pt x="129" y="655"/>
                  </a:lnTo>
                  <a:lnTo>
                    <a:pt x="161" y="582"/>
                  </a:lnTo>
                  <a:lnTo>
                    <a:pt x="197" y="509"/>
                  </a:lnTo>
                  <a:lnTo>
                    <a:pt x="237" y="440"/>
                  </a:lnTo>
                  <a:lnTo>
                    <a:pt x="279" y="373"/>
                  </a:lnTo>
                  <a:lnTo>
                    <a:pt x="303" y="342"/>
                  </a:lnTo>
                  <a:lnTo>
                    <a:pt x="316" y="327"/>
                  </a:lnTo>
                  <a:lnTo>
                    <a:pt x="328" y="313"/>
                  </a:lnTo>
                  <a:lnTo>
                    <a:pt x="340" y="299"/>
                  </a:lnTo>
                  <a:lnTo>
                    <a:pt x="353" y="283"/>
                  </a:lnTo>
                  <a:lnTo>
                    <a:pt x="367" y="271"/>
                  </a:lnTo>
                  <a:lnTo>
                    <a:pt x="381" y="259"/>
                  </a:lnTo>
                  <a:lnTo>
                    <a:pt x="407" y="234"/>
                  </a:lnTo>
                  <a:lnTo>
                    <a:pt x="436" y="212"/>
                  </a:lnTo>
                  <a:lnTo>
                    <a:pt x="467" y="192"/>
                  </a:lnTo>
                  <a:lnTo>
                    <a:pt x="500" y="174"/>
                  </a:lnTo>
                  <a:lnTo>
                    <a:pt x="537" y="157"/>
                  </a:lnTo>
                  <a:lnTo>
                    <a:pt x="574" y="140"/>
                  </a:lnTo>
                  <a:lnTo>
                    <a:pt x="614" y="126"/>
                  </a:lnTo>
                  <a:lnTo>
                    <a:pt x="656" y="112"/>
                  </a:lnTo>
                  <a:lnTo>
                    <a:pt x="699" y="99"/>
                  </a:lnTo>
                  <a:lnTo>
                    <a:pt x="744" y="87"/>
                  </a:lnTo>
                  <a:lnTo>
                    <a:pt x="835" y="65"/>
                  </a:lnTo>
                  <a:lnTo>
                    <a:pt x="928" y="48"/>
                  </a:lnTo>
                  <a:lnTo>
                    <a:pt x="1024" y="34"/>
                  </a:lnTo>
                  <a:lnTo>
                    <a:pt x="1115" y="24"/>
                  </a:lnTo>
                  <a:lnTo>
                    <a:pt x="1287" y="10"/>
                  </a:lnTo>
                  <a:lnTo>
                    <a:pt x="1428" y="4"/>
                  </a:lnTo>
                  <a:lnTo>
                    <a:pt x="1559" y="0"/>
                  </a:lnTo>
                  <a:lnTo>
                    <a:pt x="1490" y="41"/>
                  </a:lnTo>
                  <a:lnTo>
                    <a:pt x="1452" y="47"/>
                  </a:lnTo>
                  <a:lnTo>
                    <a:pt x="1357" y="65"/>
                  </a:lnTo>
                  <a:lnTo>
                    <a:pt x="1292" y="79"/>
                  </a:lnTo>
                  <a:lnTo>
                    <a:pt x="1217" y="95"/>
                  </a:lnTo>
                  <a:lnTo>
                    <a:pt x="1139" y="113"/>
                  </a:lnTo>
                  <a:lnTo>
                    <a:pt x="1053" y="133"/>
                  </a:lnTo>
                  <a:lnTo>
                    <a:pt x="968" y="157"/>
                  </a:lnTo>
                  <a:lnTo>
                    <a:pt x="882" y="180"/>
                  </a:lnTo>
                  <a:lnTo>
                    <a:pt x="801" y="208"/>
                  </a:lnTo>
                  <a:lnTo>
                    <a:pt x="722" y="236"/>
                  </a:lnTo>
                  <a:lnTo>
                    <a:pt x="687" y="249"/>
                  </a:lnTo>
                  <a:lnTo>
                    <a:pt x="651" y="265"/>
                  </a:lnTo>
                  <a:lnTo>
                    <a:pt x="620" y="279"/>
                  </a:lnTo>
                  <a:lnTo>
                    <a:pt x="591" y="294"/>
                  </a:lnTo>
                  <a:lnTo>
                    <a:pt x="565" y="311"/>
                  </a:lnTo>
                  <a:lnTo>
                    <a:pt x="541" y="327"/>
                  </a:lnTo>
                  <a:lnTo>
                    <a:pt x="507" y="359"/>
                  </a:lnTo>
                  <a:lnTo>
                    <a:pt x="449" y="443"/>
                  </a:lnTo>
                  <a:lnTo>
                    <a:pt x="419" y="495"/>
                  </a:lnTo>
                  <a:lnTo>
                    <a:pt x="388" y="553"/>
                  </a:lnTo>
                  <a:lnTo>
                    <a:pt x="359" y="616"/>
                  </a:lnTo>
                  <a:lnTo>
                    <a:pt x="331" y="678"/>
                  </a:lnTo>
                  <a:lnTo>
                    <a:pt x="303" y="743"/>
                  </a:lnTo>
                  <a:lnTo>
                    <a:pt x="277" y="808"/>
                  </a:lnTo>
                  <a:lnTo>
                    <a:pt x="252" y="870"/>
                  </a:lnTo>
                  <a:lnTo>
                    <a:pt x="229" y="928"/>
                  </a:lnTo>
                  <a:lnTo>
                    <a:pt x="209" y="982"/>
                  </a:lnTo>
                  <a:lnTo>
                    <a:pt x="190" y="1029"/>
                  </a:lnTo>
                  <a:lnTo>
                    <a:pt x="166" y="1098"/>
                  </a:lnTo>
                  <a:lnTo>
                    <a:pt x="158" y="1125"/>
                  </a:lnTo>
                  <a:lnTo>
                    <a:pt x="0" y="1074"/>
                  </a:lnTo>
                  <a:lnTo>
                    <a:pt x="0" y="1074"/>
                  </a:lnTo>
                  <a:close/>
                </a:path>
              </a:pathLst>
            </a:custGeom>
            <a:solidFill>
              <a:srgbClr val="000000"/>
            </a:solidFill>
            <a:ln w="9525">
              <a:noFill/>
              <a:round/>
              <a:headEnd/>
              <a:tailEnd/>
            </a:ln>
          </p:spPr>
          <p:txBody>
            <a:bodyPr/>
            <a:lstStyle/>
            <a:p>
              <a:endParaRPr lang="en-US" dirty="0"/>
            </a:p>
          </p:txBody>
        </p:sp>
        <p:sp>
          <p:nvSpPr>
            <p:cNvPr id="53" name="Freeform 51">
              <a:extLst>
                <a:ext uri="{FF2B5EF4-FFF2-40B4-BE49-F238E27FC236}">
                  <a16:creationId xmlns:a16="http://schemas.microsoft.com/office/drawing/2014/main" id="{FA443A81-203B-6CD1-A750-1755D33E77A0}"/>
                </a:ext>
              </a:extLst>
            </p:cNvPr>
            <p:cNvSpPr>
              <a:spLocks/>
            </p:cNvSpPr>
            <p:nvPr/>
          </p:nvSpPr>
          <p:spPr bwMode="auto">
            <a:xfrm>
              <a:off x="8232" y="3510"/>
              <a:ext cx="929" cy="169"/>
            </a:xfrm>
            <a:custGeom>
              <a:avLst/>
              <a:gdLst/>
              <a:ahLst/>
              <a:cxnLst>
                <a:cxn ang="0">
                  <a:pos x="0" y="0"/>
                </a:cxn>
                <a:cxn ang="0">
                  <a:pos x="38" y="88"/>
                </a:cxn>
                <a:cxn ang="0">
                  <a:pos x="74" y="99"/>
                </a:cxn>
                <a:cxn ang="0">
                  <a:pos x="116" y="111"/>
                </a:cxn>
                <a:cxn ang="0">
                  <a:pos x="168" y="125"/>
                </a:cxn>
                <a:cxn ang="0">
                  <a:pos x="233" y="138"/>
                </a:cxn>
                <a:cxn ang="0">
                  <a:pos x="304" y="152"/>
                </a:cxn>
                <a:cxn ang="0">
                  <a:pos x="382" y="162"/>
                </a:cxn>
                <a:cxn ang="0">
                  <a:pos x="464" y="169"/>
                </a:cxn>
                <a:cxn ang="0">
                  <a:pos x="777" y="167"/>
                </a:cxn>
                <a:cxn ang="0">
                  <a:pos x="929" y="156"/>
                </a:cxn>
                <a:cxn ang="0">
                  <a:pos x="829" y="28"/>
                </a:cxn>
                <a:cxn ang="0">
                  <a:pos x="661" y="34"/>
                </a:cxn>
                <a:cxn ang="0">
                  <a:pos x="352" y="34"/>
                </a:cxn>
                <a:cxn ang="0">
                  <a:pos x="103" y="16"/>
                </a:cxn>
                <a:cxn ang="0">
                  <a:pos x="0" y="0"/>
                </a:cxn>
                <a:cxn ang="0">
                  <a:pos x="0" y="0"/>
                </a:cxn>
              </a:cxnLst>
              <a:rect l="0" t="0" r="r" b="b"/>
              <a:pathLst>
                <a:path w="929" h="169">
                  <a:moveTo>
                    <a:pt x="0" y="0"/>
                  </a:moveTo>
                  <a:lnTo>
                    <a:pt x="38" y="88"/>
                  </a:lnTo>
                  <a:lnTo>
                    <a:pt x="74" y="99"/>
                  </a:lnTo>
                  <a:lnTo>
                    <a:pt x="116" y="111"/>
                  </a:lnTo>
                  <a:lnTo>
                    <a:pt x="168" y="125"/>
                  </a:lnTo>
                  <a:lnTo>
                    <a:pt x="233" y="138"/>
                  </a:lnTo>
                  <a:lnTo>
                    <a:pt x="304" y="152"/>
                  </a:lnTo>
                  <a:lnTo>
                    <a:pt x="382" y="162"/>
                  </a:lnTo>
                  <a:lnTo>
                    <a:pt x="464" y="169"/>
                  </a:lnTo>
                  <a:lnTo>
                    <a:pt x="777" y="167"/>
                  </a:lnTo>
                  <a:lnTo>
                    <a:pt x="929" y="156"/>
                  </a:lnTo>
                  <a:lnTo>
                    <a:pt x="829" y="28"/>
                  </a:lnTo>
                  <a:lnTo>
                    <a:pt x="661" y="34"/>
                  </a:lnTo>
                  <a:lnTo>
                    <a:pt x="352" y="34"/>
                  </a:lnTo>
                  <a:lnTo>
                    <a:pt x="103" y="16"/>
                  </a:lnTo>
                  <a:lnTo>
                    <a:pt x="0" y="0"/>
                  </a:lnTo>
                  <a:lnTo>
                    <a:pt x="0" y="0"/>
                  </a:lnTo>
                  <a:close/>
                </a:path>
              </a:pathLst>
            </a:custGeom>
            <a:solidFill>
              <a:srgbClr val="000000"/>
            </a:solidFill>
            <a:ln w="9525">
              <a:noFill/>
              <a:round/>
              <a:headEnd/>
              <a:tailEnd/>
            </a:ln>
          </p:spPr>
          <p:txBody>
            <a:bodyPr/>
            <a:lstStyle/>
            <a:p>
              <a:endParaRPr lang="en-US" dirty="0"/>
            </a:p>
          </p:txBody>
        </p:sp>
        <p:sp>
          <p:nvSpPr>
            <p:cNvPr id="54" name="Freeform 52">
              <a:extLst>
                <a:ext uri="{FF2B5EF4-FFF2-40B4-BE49-F238E27FC236}">
                  <a16:creationId xmlns:a16="http://schemas.microsoft.com/office/drawing/2014/main" id="{17D82FBE-808F-EC6D-C354-A49BEE7D7C46}"/>
                </a:ext>
              </a:extLst>
            </p:cNvPr>
            <p:cNvSpPr>
              <a:spLocks/>
            </p:cNvSpPr>
            <p:nvPr/>
          </p:nvSpPr>
          <p:spPr bwMode="auto">
            <a:xfrm>
              <a:off x="8477" y="2731"/>
              <a:ext cx="260" cy="164"/>
            </a:xfrm>
            <a:custGeom>
              <a:avLst/>
              <a:gdLst/>
              <a:ahLst/>
              <a:cxnLst>
                <a:cxn ang="0">
                  <a:pos x="7" y="0"/>
                </a:cxn>
                <a:cxn ang="0">
                  <a:pos x="132" y="23"/>
                </a:cxn>
                <a:cxn ang="0">
                  <a:pos x="219" y="51"/>
                </a:cxn>
                <a:cxn ang="0">
                  <a:pos x="248" y="71"/>
                </a:cxn>
                <a:cxn ang="0">
                  <a:pos x="260" y="91"/>
                </a:cxn>
                <a:cxn ang="0">
                  <a:pos x="251" y="127"/>
                </a:cxn>
                <a:cxn ang="0">
                  <a:pos x="242" y="139"/>
                </a:cxn>
                <a:cxn ang="0">
                  <a:pos x="232" y="148"/>
                </a:cxn>
                <a:cxn ang="0">
                  <a:pos x="202" y="164"/>
                </a:cxn>
                <a:cxn ang="0">
                  <a:pos x="0" y="52"/>
                </a:cxn>
                <a:cxn ang="0">
                  <a:pos x="7" y="0"/>
                </a:cxn>
                <a:cxn ang="0">
                  <a:pos x="7" y="0"/>
                </a:cxn>
              </a:cxnLst>
              <a:rect l="0" t="0" r="r" b="b"/>
              <a:pathLst>
                <a:path w="260" h="164">
                  <a:moveTo>
                    <a:pt x="7" y="0"/>
                  </a:moveTo>
                  <a:lnTo>
                    <a:pt x="132" y="23"/>
                  </a:lnTo>
                  <a:lnTo>
                    <a:pt x="219" y="51"/>
                  </a:lnTo>
                  <a:lnTo>
                    <a:pt x="248" y="71"/>
                  </a:lnTo>
                  <a:lnTo>
                    <a:pt x="260" y="91"/>
                  </a:lnTo>
                  <a:lnTo>
                    <a:pt x="251" y="127"/>
                  </a:lnTo>
                  <a:lnTo>
                    <a:pt x="242" y="139"/>
                  </a:lnTo>
                  <a:lnTo>
                    <a:pt x="232" y="148"/>
                  </a:lnTo>
                  <a:lnTo>
                    <a:pt x="202" y="164"/>
                  </a:lnTo>
                  <a:lnTo>
                    <a:pt x="0" y="52"/>
                  </a:lnTo>
                  <a:lnTo>
                    <a:pt x="7" y="0"/>
                  </a:lnTo>
                  <a:lnTo>
                    <a:pt x="7" y="0"/>
                  </a:lnTo>
                  <a:close/>
                </a:path>
              </a:pathLst>
            </a:custGeom>
            <a:solidFill>
              <a:srgbClr val="000000"/>
            </a:solidFill>
            <a:ln w="9525">
              <a:noFill/>
              <a:round/>
              <a:headEnd/>
              <a:tailEnd/>
            </a:ln>
          </p:spPr>
          <p:txBody>
            <a:bodyPr/>
            <a:lstStyle/>
            <a:p>
              <a:endParaRPr lang="en-US" dirty="0"/>
            </a:p>
          </p:txBody>
        </p:sp>
        <p:sp>
          <p:nvSpPr>
            <p:cNvPr id="55" name="Freeform 53">
              <a:extLst>
                <a:ext uri="{FF2B5EF4-FFF2-40B4-BE49-F238E27FC236}">
                  <a16:creationId xmlns:a16="http://schemas.microsoft.com/office/drawing/2014/main" id="{BFAE96C9-CC48-8C28-28A5-CB4F03061D8A}"/>
                </a:ext>
              </a:extLst>
            </p:cNvPr>
            <p:cNvSpPr>
              <a:spLocks/>
            </p:cNvSpPr>
            <p:nvPr/>
          </p:nvSpPr>
          <p:spPr bwMode="auto">
            <a:xfrm>
              <a:off x="8539" y="2499"/>
              <a:ext cx="282" cy="184"/>
            </a:xfrm>
            <a:custGeom>
              <a:avLst/>
              <a:gdLst/>
              <a:ahLst/>
              <a:cxnLst>
                <a:cxn ang="0">
                  <a:pos x="22" y="0"/>
                </a:cxn>
                <a:cxn ang="0">
                  <a:pos x="144" y="15"/>
                </a:cxn>
                <a:cxn ang="0">
                  <a:pos x="234" y="35"/>
                </a:cxn>
                <a:cxn ang="0">
                  <a:pos x="282" y="62"/>
                </a:cxn>
                <a:cxn ang="0">
                  <a:pos x="282" y="139"/>
                </a:cxn>
                <a:cxn ang="0">
                  <a:pos x="271" y="184"/>
                </a:cxn>
                <a:cxn ang="0">
                  <a:pos x="0" y="88"/>
                </a:cxn>
                <a:cxn ang="0">
                  <a:pos x="22" y="0"/>
                </a:cxn>
                <a:cxn ang="0">
                  <a:pos x="22" y="0"/>
                </a:cxn>
              </a:cxnLst>
              <a:rect l="0" t="0" r="r" b="b"/>
              <a:pathLst>
                <a:path w="282" h="184">
                  <a:moveTo>
                    <a:pt x="22" y="0"/>
                  </a:moveTo>
                  <a:lnTo>
                    <a:pt x="144" y="15"/>
                  </a:lnTo>
                  <a:lnTo>
                    <a:pt x="234" y="35"/>
                  </a:lnTo>
                  <a:lnTo>
                    <a:pt x="282" y="62"/>
                  </a:lnTo>
                  <a:lnTo>
                    <a:pt x="282" y="139"/>
                  </a:lnTo>
                  <a:lnTo>
                    <a:pt x="271" y="184"/>
                  </a:lnTo>
                  <a:lnTo>
                    <a:pt x="0" y="88"/>
                  </a:lnTo>
                  <a:lnTo>
                    <a:pt x="22" y="0"/>
                  </a:lnTo>
                  <a:lnTo>
                    <a:pt x="22" y="0"/>
                  </a:lnTo>
                  <a:close/>
                </a:path>
              </a:pathLst>
            </a:custGeom>
            <a:solidFill>
              <a:srgbClr val="000000"/>
            </a:solidFill>
            <a:ln w="9525">
              <a:noFill/>
              <a:round/>
              <a:headEnd/>
              <a:tailEnd/>
            </a:ln>
          </p:spPr>
          <p:txBody>
            <a:bodyPr/>
            <a:lstStyle/>
            <a:p>
              <a:endParaRPr lang="en-US" dirty="0"/>
            </a:p>
          </p:txBody>
        </p:sp>
        <p:sp>
          <p:nvSpPr>
            <p:cNvPr id="56" name="Freeform 54">
              <a:extLst>
                <a:ext uri="{FF2B5EF4-FFF2-40B4-BE49-F238E27FC236}">
                  <a16:creationId xmlns:a16="http://schemas.microsoft.com/office/drawing/2014/main" id="{A03533CB-36CC-B225-0CCD-B1C161ABEDBF}"/>
                </a:ext>
              </a:extLst>
            </p:cNvPr>
            <p:cNvSpPr>
              <a:spLocks/>
            </p:cNvSpPr>
            <p:nvPr/>
          </p:nvSpPr>
          <p:spPr bwMode="auto">
            <a:xfrm>
              <a:off x="8669" y="2287"/>
              <a:ext cx="282" cy="193"/>
            </a:xfrm>
            <a:custGeom>
              <a:avLst/>
              <a:gdLst/>
              <a:ahLst/>
              <a:cxnLst>
                <a:cxn ang="0">
                  <a:pos x="0" y="91"/>
                </a:cxn>
                <a:cxn ang="0">
                  <a:pos x="249" y="193"/>
                </a:cxn>
                <a:cxn ang="0">
                  <a:pos x="272" y="147"/>
                </a:cxn>
                <a:cxn ang="0">
                  <a:pos x="282" y="65"/>
                </a:cxn>
                <a:cxn ang="0">
                  <a:pos x="268" y="49"/>
                </a:cxn>
                <a:cxn ang="0">
                  <a:pos x="240" y="34"/>
                </a:cxn>
                <a:cxn ang="0">
                  <a:pos x="206" y="23"/>
                </a:cxn>
                <a:cxn ang="0">
                  <a:pos x="169" y="15"/>
                </a:cxn>
                <a:cxn ang="0">
                  <a:pos x="71" y="0"/>
                </a:cxn>
                <a:cxn ang="0">
                  <a:pos x="0" y="91"/>
                </a:cxn>
                <a:cxn ang="0">
                  <a:pos x="0" y="91"/>
                </a:cxn>
              </a:cxnLst>
              <a:rect l="0" t="0" r="r" b="b"/>
              <a:pathLst>
                <a:path w="282" h="193">
                  <a:moveTo>
                    <a:pt x="0" y="91"/>
                  </a:moveTo>
                  <a:lnTo>
                    <a:pt x="249" y="193"/>
                  </a:lnTo>
                  <a:lnTo>
                    <a:pt x="272" y="147"/>
                  </a:lnTo>
                  <a:lnTo>
                    <a:pt x="282" y="65"/>
                  </a:lnTo>
                  <a:lnTo>
                    <a:pt x="268" y="49"/>
                  </a:lnTo>
                  <a:lnTo>
                    <a:pt x="240" y="34"/>
                  </a:lnTo>
                  <a:lnTo>
                    <a:pt x="206" y="23"/>
                  </a:lnTo>
                  <a:lnTo>
                    <a:pt x="169" y="15"/>
                  </a:lnTo>
                  <a:lnTo>
                    <a:pt x="71" y="0"/>
                  </a:lnTo>
                  <a:lnTo>
                    <a:pt x="0" y="91"/>
                  </a:lnTo>
                  <a:lnTo>
                    <a:pt x="0" y="91"/>
                  </a:lnTo>
                  <a:close/>
                </a:path>
              </a:pathLst>
            </a:custGeom>
            <a:solidFill>
              <a:srgbClr val="000000"/>
            </a:solidFill>
            <a:ln w="9525">
              <a:noFill/>
              <a:round/>
              <a:headEnd/>
              <a:tailEnd/>
            </a:ln>
          </p:spPr>
          <p:txBody>
            <a:bodyPr/>
            <a:lstStyle/>
            <a:p>
              <a:endParaRPr lang="en-US" dirty="0"/>
            </a:p>
          </p:txBody>
        </p:sp>
        <p:sp>
          <p:nvSpPr>
            <p:cNvPr id="57" name="Freeform 55">
              <a:extLst>
                <a:ext uri="{FF2B5EF4-FFF2-40B4-BE49-F238E27FC236}">
                  <a16:creationId xmlns:a16="http://schemas.microsoft.com/office/drawing/2014/main" id="{F2C2E308-9CDF-2040-F162-5107958C858F}"/>
                </a:ext>
              </a:extLst>
            </p:cNvPr>
            <p:cNvSpPr>
              <a:spLocks/>
            </p:cNvSpPr>
            <p:nvPr/>
          </p:nvSpPr>
          <p:spPr bwMode="auto">
            <a:xfrm>
              <a:off x="8872" y="2129"/>
              <a:ext cx="252" cy="183"/>
            </a:xfrm>
            <a:custGeom>
              <a:avLst/>
              <a:gdLst/>
              <a:ahLst/>
              <a:cxnLst>
                <a:cxn ang="0">
                  <a:pos x="0" y="56"/>
                </a:cxn>
                <a:cxn ang="0">
                  <a:pos x="219" y="183"/>
                </a:cxn>
                <a:cxn ang="0">
                  <a:pos x="229" y="175"/>
                </a:cxn>
                <a:cxn ang="0">
                  <a:pos x="246" y="153"/>
                </a:cxn>
                <a:cxn ang="0">
                  <a:pos x="252" y="78"/>
                </a:cxn>
                <a:cxn ang="0">
                  <a:pos x="246" y="67"/>
                </a:cxn>
                <a:cxn ang="0">
                  <a:pos x="235" y="57"/>
                </a:cxn>
                <a:cxn ang="0">
                  <a:pos x="207" y="40"/>
                </a:cxn>
                <a:cxn ang="0">
                  <a:pos x="175" y="28"/>
                </a:cxn>
                <a:cxn ang="0">
                  <a:pos x="139" y="17"/>
                </a:cxn>
                <a:cxn ang="0">
                  <a:pos x="48" y="0"/>
                </a:cxn>
                <a:cxn ang="0">
                  <a:pos x="0" y="56"/>
                </a:cxn>
                <a:cxn ang="0">
                  <a:pos x="0" y="56"/>
                </a:cxn>
              </a:cxnLst>
              <a:rect l="0" t="0" r="r" b="b"/>
              <a:pathLst>
                <a:path w="252" h="183">
                  <a:moveTo>
                    <a:pt x="0" y="56"/>
                  </a:moveTo>
                  <a:lnTo>
                    <a:pt x="219" y="183"/>
                  </a:lnTo>
                  <a:lnTo>
                    <a:pt x="229" y="175"/>
                  </a:lnTo>
                  <a:lnTo>
                    <a:pt x="246" y="153"/>
                  </a:lnTo>
                  <a:lnTo>
                    <a:pt x="252" y="78"/>
                  </a:lnTo>
                  <a:lnTo>
                    <a:pt x="246" y="67"/>
                  </a:lnTo>
                  <a:lnTo>
                    <a:pt x="235" y="57"/>
                  </a:lnTo>
                  <a:lnTo>
                    <a:pt x="207" y="40"/>
                  </a:lnTo>
                  <a:lnTo>
                    <a:pt x="175" y="28"/>
                  </a:lnTo>
                  <a:lnTo>
                    <a:pt x="139" y="17"/>
                  </a:lnTo>
                  <a:lnTo>
                    <a:pt x="48" y="0"/>
                  </a:lnTo>
                  <a:lnTo>
                    <a:pt x="0" y="56"/>
                  </a:lnTo>
                  <a:lnTo>
                    <a:pt x="0" y="56"/>
                  </a:lnTo>
                  <a:close/>
                </a:path>
              </a:pathLst>
            </a:custGeom>
            <a:solidFill>
              <a:srgbClr val="000000"/>
            </a:solidFill>
            <a:ln w="9525">
              <a:noFill/>
              <a:round/>
              <a:headEnd/>
              <a:tailEnd/>
            </a:ln>
          </p:spPr>
          <p:txBody>
            <a:bodyPr/>
            <a:lstStyle/>
            <a:p>
              <a:endParaRPr lang="en-US" dirty="0"/>
            </a:p>
          </p:txBody>
        </p:sp>
        <p:sp>
          <p:nvSpPr>
            <p:cNvPr id="58" name="Freeform 56">
              <a:extLst>
                <a:ext uri="{FF2B5EF4-FFF2-40B4-BE49-F238E27FC236}">
                  <a16:creationId xmlns:a16="http://schemas.microsoft.com/office/drawing/2014/main" id="{ED768FB8-1EF5-3C43-9235-DE090E6B9F86}"/>
                </a:ext>
              </a:extLst>
            </p:cNvPr>
            <p:cNvSpPr>
              <a:spLocks/>
            </p:cNvSpPr>
            <p:nvPr/>
          </p:nvSpPr>
          <p:spPr bwMode="auto">
            <a:xfrm>
              <a:off x="9062" y="1987"/>
              <a:ext cx="212" cy="145"/>
            </a:xfrm>
            <a:custGeom>
              <a:avLst/>
              <a:gdLst/>
              <a:ahLst/>
              <a:cxnLst>
                <a:cxn ang="0">
                  <a:pos x="0" y="32"/>
                </a:cxn>
                <a:cxn ang="0">
                  <a:pos x="179" y="145"/>
                </a:cxn>
                <a:cxn ang="0">
                  <a:pos x="187" y="138"/>
                </a:cxn>
                <a:cxn ang="0">
                  <a:pos x="206" y="119"/>
                </a:cxn>
                <a:cxn ang="0">
                  <a:pos x="212" y="65"/>
                </a:cxn>
                <a:cxn ang="0">
                  <a:pos x="198" y="53"/>
                </a:cxn>
                <a:cxn ang="0">
                  <a:pos x="179" y="42"/>
                </a:cxn>
                <a:cxn ang="0">
                  <a:pos x="133" y="20"/>
                </a:cxn>
                <a:cxn ang="0">
                  <a:pos x="91" y="6"/>
                </a:cxn>
                <a:cxn ang="0">
                  <a:pos x="73" y="0"/>
                </a:cxn>
                <a:cxn ang="0">
                  <a:pos x="0" y="32"/>
                </a:cxn>
                <a:cxn ang="0">
                  <a:pos x="0" y="32"/>
                </a:cxn>
              </a:cxnLst>
              <a:rect l="0" t="0" r="r" b="b"/>
              <a:pathLst>
                <a:path w="212" h="145">
                  <a:moveTo>
                    <a:pt x="0" y="32"/>
                  </a:moveTo>
                  <a:lnTo>
                    <a:pt x="179" y="145"/>
                  </a:lnTo>
                  <a:lnTo>
                    <a:pt x="187" y="138"/>
                  </a:lnTo>
                  <a:lnTo>
                    <a:pt x="206" y="119"/>
                  </a:lnTo>
                  <a:lnTo>
                    <a:pt x="212" y="65"/>
                  </a:lnTo>
                  <a:lnTo>
                    <a:pt x="198" y="53"/>
                  </a:lnTo>
                  <a:lnTo>
                    <a:pt x="179" y="42"/>
                  </a:lnTo>
                  <a:lnTo>
                    <a:pt x="133" y="20"/>
                  </a:lnTo>
                  <a:lnTo>
                    <a:pt x="91" y="6"/>
                  </a:lnTo>
                  <a:lnTo>
                    <a:pt x="73" y="0"/>
                  </a:lnTo>
                  <a:lnTo>
                    <a:pt x="0" y="32"/>
                  </a:lnTo>
                  <a:lnTo>
                    <a:pt x="0" y="32"/>
                  </a:lnTo>
                  <a:close/>
                </a:path>
              </a:pathLst>
            </a:custGeom>
            <a:solidFill>
              <a:srgbClr val="000000"/>
            </a:solidFill>
            <a:ln w="9525">
              <a:noFill/>
              <a:round/>
              <a:headEnd/>
              <a:tailEnd/>
            </a:ln>
          </p:spPr>
          <p:txBody>
            <a:bodyPr/>
            <a:lstStyle/>
            <a:p>
              <a:endParaRPr lang="en-US" dirty="0"/>
            </a:p>
          </p:txBody>
        </p:sp>
        <p:sp>
          <p:nvSpPr>
            <p:cNvPr id="59" name="Freeform 57">
              <a:extLst>
                <a:ext uri="{FF2B5EF4-FFF2-40B4-BE49-F238E27FC236}">
                  <a16:creationId xmlns:a16="http://schemas.microsoft.com/office/drawing/2014/main" id="{A946F5A9-66E2-CBA4-47B7-73761D7B8423}"/>
                </a:ext>
              </a:extLst>
            </p:cNvPr>
            <p:cNvSpPr>
              <a:spLocks/>
            </p:cNvSpPr>
            <p:nvPr/>
          </p:nvSpPr>
          <p:spPr bwMode="auto">
            <a:xfrm>
              <a:off x="9241" y="1886"/>
              <a:ext cx="172" cy="93"/>
            </a:xfrm>
            <a:custGeom>
              <a:avLst/>
              <a:gdLst/>
              <a:ahLst/>
              <a:cxnLst>
                <a:cxn ang="0">
                  <a:pos x="0" y="31"/>
                </a:cxn>
                <a:cxn ang="0">
                  <a:pos x="146" y="93"/>
                </a:cxn>
                <a:cxn ang="0">
                  <a:pos x="154" y="87"/>
                </a:cxn>
                <a:cxn ang="0">
                  <a:pos x="169" y="70"/>
                </a:cxn>
                <a:cxn ang="0">
                  <a:pos x="172" y="21"/>
                </a:cxn>
                <a:cxn ang="0">
                  <a:pos x="158" y="10"/>
                </a:cxn>
                <a:cxn ang="0">
                  <a:pos x="138" y="5"/>
                </a:cxn>
                <a:cxn ang="0">
                  <a:pos x="93" y="0"/>
                </a:cxn>
                <a:cxn ang="0">
                  <a:pos x="33" y="5"/>
                </a:cxn>
                <a:cxn ang="0">
                  <a:pos x="0" y="31"/>
                </a:cxn>
                <a:cxn ang="0">
                  <a:pos x="0" y="31"/>
                </a:cxn>
              </a:cxnLst>
              <a:rect l="0" t="0" r="r" b="b"/>
              <a:pathLst>
                <a:path w="172" h="93">
                  <a:moveTo>
                    <a:pt x="0" y="31"/>
                  </a:moveTo>
                  <a:lnTo>
                    <a:pt x="146" y="93"/>
                  </a:lnTo>
                  <a:lnTo>
                    <a:pt x="154" y="87"/>
                  </a:lnTo>
                  <a:lnTo>
                    <a:pt x="169" y="70"/>
                  </a:lnTo>
                  <a:lnTo>
                    <a:pt x="172" y="21"/>
                  </a:lnTo>
                  <a:lnTo>
                    <a:pt x="158" y="10"/>
                  </a:lnTo>
                  <a:lnTo>
                    <a:pt x="138" y="5"/>
                  </a:lnTo>
                  <a:lnTo>
                    <a:pt x="93" y="0"/>
                  </a:lnTo>
                  <a:lnTo>
                    <a:pt x="33" y="5"/>
                  </a:lnTo>
                  <a:lnTo>
                    <a:pt x="0" y="31"/>
                  </a:lnTo>
                  <a:lnTo>
                    <a:pt x="0" y="31"/>
                  </a:lnTo>
                  <a:close/>
                </a:path>
              </a:pathLst>
            </a:custGeom>
            <a:solidFill>
              <a:srgbClr val="000000"/>
            </a:solidFill>
            <a:ln w="9525">
              <a:noFill/>
              <a:round/>
              <a:headEnd/>
              <a:tailEnd/>
            </a:ln>
          </p:spPr>
          <p:txBody>
            <a:bodyPr/>
            <a:lstStyle/>
            <a:p>
              <a:endParaRPr lang="en-US" dirty="0"/>
            </a:p>
          </p:txBody>
        </p:sp>
        <p:sp>
          <p:nvSpPr>
            <p:cNvPr id="60" name="Freeform 58">
              <a:extLst>
                <a:ext uri="{FF2B5EF4-FFF2-40B4-BE49-F238E27FC236}">
                  <a16:creationId xmlns:a16="http://schemas.microsoft.com/office/drawing/2014/main" id="{A21C9B10-7691-96EF-9812-0E2B282DCA1F}"/>
                </a:ext>
              </a:extLst>
            </p:cNvPr>
            <p:cNvSpPr>
              <a:spLocks/>
            </p:cNvSpPr>
            <p:nvPr/>
          </p:nvSpPr>
          <p:spPr bwMode="auto">
            <a:xfrm>
              <a:off x="8516" y="3584"/>
              <a:ext cx="611" cy="619"/>
            </a:xfrm>
            <a:custGeom>
              <a:avLst/>
              <a:gdLst/>
              <a:ahLst/>
              <a:cxnLst>
                <a:cxn ang="0">
                  <a:pos x="0" y="0"/>
                </a:cxn>
                <a:cxn ang="0">
                  <a:pos x="183" y="331"/>
                </a:cxn>
                <a:cxn ang="0">
                  <a:pos x="453" y="619"/>
                </a:cxn>
                <a:cxn ang="0">
                  <a:pos x="611" y="453"/>
                </a:cxn>
                <a:cxn ang="0">
                  <a:pos x="263" y="268"/>
                </a:cxn>
                <a:cxn ang="0">
                  <a:pos x="125" y="28"/>
                </a:cxn>
                <a:cxn ang="0">
                  <a:pos x="0" y="0"/>
                </a:cxn>
                <a:cxn ang="0">
                  <a:pos x="0" y="0"/>
                </a:cxn>
              </a:cxnLst>
              <a:rect l="0" t="0" r="r" b="b"/>
              <a:pathLst>
                <a:path w="611" h="619">
                  <a:moveTo>
                    <a:pt x="0" y="0"/>
                  </a:moveTo>
                  <a:lnTo>
                    <a:pt x="183" y="331"/>
                  </a:lnTo>
                  <a:lnTo>
                    <a:pt x="453" y="619"/>
                  </a:lnTo>
                  <a:lnTo>
                    <a:pt x="611" y="453"/>
                  </a:lnTo>
                  <a:lnTo>
                    <a:pt x="263" y="268"/>
                  </a:lnTo>
                  <a:lnTo>
                    <a:pt x="125" y="28"/>
                  </a:lnTo>
                  <a:lnTo>
                    <a:pt x="0" y="0"/>
                  </a:lnTo>
                  <a:lnTo>
                    <a:pt x="0" y="0"/>
                  </a:lnTo>
                  <a:close/>
                </a:path>
              </a:pathLst>
            </a:custGeom>
            <a:solidFill>
              <a:srgbClr val="000000"/>
            </a:solidFill>
            <a:ln w="9525">
              <a:noFill/>
              <a:round/>
              <a:headEnd/>
              <a:tailEnd/>
            </a:ln>
          </p:spPr>
          <p:txBody>
            <a:bodyPr/>
            <a:lstStyle/>
            <a:p>
              <a:endParaRPr lang="en-US" dirty="0"/>
            </a:p>
          </p:txBody>
        </p:sp>
      </p:grpSp>
      <p:sp>
        <p:nvSpPr>
          <p:cNvPr id="61" name="AutoShape 60">
            <a:extLst>
              <a:ext uri="{FF2B5EF4-FFF2-40B4-BE49-F238E27FC236}">
                <a16:creationId xmlns:a16="http://schemas.microsoft.com/office/drawing/2014/main" id="{32BEA55C-3675-9F1C-2A69-3385A17836D2}"/>
              </a:ext>
            </a:extLst>
          </p:cNvPr>
          <p:cNvSpPr>
            <a:spLocks noChangeArrowheads="1"/>
          </p:cNvSpPr>
          <p:nvPr/>
        </p:nvSpPr>
        <p:spPr bwMode="auto">
          <a:xfrm>
            <a:off x="2870200" y="3886200"/>
            <a:ext cx="914400" cy="228600"/>
          </a:xfrm>
          <a:prstGeom prst="rightArrow">
            <a:avLst>
              <a:gd name="adj1" fmla="val 50000"/>
              <a:gd name="adj2" fmla="val 100000"/>
            </a:avLst>
          </a:prstGeom>
          <a:solidFill>
            <a:srgbClr val="336699"/>
          </a:solidFill>
          <a:ln w="9525">
            <a:solidFill>
              <a:schemeClr val="tx1"/>
            </a:solidFill>
            <a:miter lim="800000"/>
            <a:headEnd/>
            <a:tailEnd/>
          </a:ln>
          <a:effectLst/>
        </p:spPr>
        <p:txBody>
          <a:bodyPr wrap="none" anchor="ctr"/>
          <a:lstStyle/>
          <a:p>
            <a:endParaRPr lang="en-US" dirty="0"/>
          </a:p>
        </p:txBody>
      </p:sp>
      <p:pic>
        <p:nvPicPr>
          <p:cNvPr id="62" name="Picture 61">
            <a:extLst>
              <a:ext uri="{FF2B5EF4-FFF2-40B4-BE49-F238E27FC236}">
                <a16:creationId xmlns:a16="http://schemas.microsoft.com/office/drawing/2014/main" id="{4062842E-81E5-9B20-74D9-2D64267FABD9}"/>
              </a:ext>
            </a:extLst>
          </p:cNvPr>
          <p:cNvPicPr>
            <a:picLocks noChangeAspect="1" noChangeArrowheads="1"/>
          </p:cNvPicPr>
          <p:nvPr/>
        </p:nvPicPr>
        <p:blipFill>
          <a:blip r:embed="rId2" cstate="print"/>
          <a:srcRect/>
          <a:stretch>
            <a:fillRect/>
          </a:stretch>
        </p:blipFill>
        <p:spPr bwMode="auto">
          <a:xfrm>
            <a:off x="3810000" y="3200400"/>
            <a:ext cx="1169988" cy="1676400"/>
          </a:xfrm>
          <a:prstGeom prst="rect">
            <a:avLst/>
          </a:prstGeom>
          <a:noFill/>
        </p:spPr>
      </p:pic>
    </p:spTree>
    <p:extLst>
      <p:ext uri="{BB962C8B-B14F-4D97-AF65-F5344CB8AC3E}">
        <p14:creationId xmlns:p14="http://schemas.microsoft.com/office/powerpoint/2010/main" val="969007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1A168-C1C3-4A77-DA2D-290DB1F8E4A3}"/>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D5138A4F-845B-49F4-BA20-B85206276A89}"/>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Antigenic Mutation</a:t>
            </a:r>
          </a:p>
        </p:txBody>
      </p:sp>
      <p:sp>
        <p:nvSpPr>
          <p:cNvPr id="229379" name="Rectangle 3">
            <a:extLst>
              <a:ext uri="{FF2B5EF4-FFF2-40B4-BE49-F238E27FC236}">
                <a16:creationId xmlns:a16="http://schemas.microsoft.com/office/drawing/2014/main" id="{8FF09A05-5F55-B519-4CC9-47D0AA0B648F}"/>
              </a:ext>
            </a:extLst>
          </p:cNvPr>
          <p:cNvSpPr>
            <a:spLocks noGrp="1" noChangeArrowheads="1"/>
          </p:cNvSpPr>
          <p:nvPr>
            <p:ph idx="1"/>
          </p:nvPr>
        </p:nvSpPr>
        <p:spPr>
          <a:xfrm>
            <a:off x="304800" y="1752600"/>
            <a:ext cx="6172200" cy="4114800"/>
          </a:xfrm>
        </p:spPr>
        <p:txBody>
          <a:bodyPr/>
          <a:lstStyle/>
          <a:p>
            <a:r>
              <a:rPr lang="en-US" dirty="0">
                <a:effectLst>
                  <a:outerShdw blurRad="38100" dist="38100" dir="2700000" algn="tl">
                    <a:srgbClr val="000000">
                      <a:alpha val="43137"/>
                    </a:srgbClr>
                  </a:outerShdw>
                </a:effectLst>
                <a:cs typeface="Times New Roman" pitchFamily="18" charset="0"/>
              </a:rPr>
              <a:t>Antigenic Shift (jumps species)</a:t>
            </a:r>
          </a:p>
        </p:txBody>
      </p:sp>
      <p:sp>
        <p:nvSpPr>
          <p:cNvPr id="5" name="TextBox 4">
            <a:extLst>
              <a:ext uri="{FF2B5EF4-FFF2-40B4-BE49-F238E27FC236}">
                <a16:creationId xmlns:a16="http://schemas.microsoft.com/office/drawing/2014/main" id="{D75F7ABD-F822-6C9D-8D42-6A62598DF519}"/>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D7EEBB9B-94D2-CDBA-B6FE-889CBD4622D5}"/>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grpSp>
        <p:nvGrpSpPr>
          <p:cNvPr id="3" name="Group 3">
            <a:extLst>
              <a:ext uri="{FF2B5EF4-FFF2-40B4-BE49-F238E27FC236}">
                <a16:creationId xmlns:a16="http://schemas.microsoft.com/office/drawing/2014/main" id="{C78100E9-175A-EF30-61BD-33DA7288795D}"/>
              </a:ext>
            </a:extLst>
          </p:cNvPr>
          <p:cNvGrpSpPr>
            <a:grpSpLocks/>
          </p:cNvGrpSpPr>
          <p:nvPr/>
        </p:nvGrpSpPr>
        <p:grpSpPr bwMode="auto">
          <a:xfrm>
            <a:off x="1905000" y="3276600"/>
            <a:ext cx="1066800" cy="2070100"/>
            <a:chOff x="6640" y="1709"/>
            <a:chExt cx="2985" cy="3502"/>
          </a:xfrm>
        </p:grpSpPr>
        <p:sp>
          <p:nvSpPr>
            <p:cNvPr id="4" name="Freeform 4">
              <a:extLst>
                <a:ext uri="{FF2B5EF4-FFF2-40B4-BE49-F238E27FC236}">
                  <a16:creationId xmlns:a16="http://schemas.microsoft.com/office/drawing/2014/main" id="{58308E1D-4A73-3E59-D2D2-CBE0B88B0550}"/>
                </a:ext>
              </a:extLst>
            </p:cNvPr>
            <p:cNvSpPr>
              <a:spLocks/>
            </p:cNvSpPr>
            <p:nvPr/>
          </p:nvSpPr>
          <p:spPr bwMode="auto">
            <a:xfrm>
              <a:off x="8516" y="3716"/>
              <a:ext cx="613" cy="617"/>
            </a:xfrm>
            <a:custGeom>
              <a:avLst/>
              <a:gdLst/>
              <a:ahLst/>
              <a:cxnLst>
                <a:cxn ang="0">
                  <a:pos x="0" y="0"/>
                </a:cxn>
                <a:cxn ang="0">
                  <a:pos x="184" y="331"/>
                </a:cxn>
                <a:cxn ang="0">
                  <a:pos x="447" y="617"/>
                </a:cxn>
                <a:cxn ang="0">
                  <a:pos x="613" y="453"/>
                </a:cxn>
                <a:cxn ang="0">
                  <a:pos x="263" y="267"/>
                </a:cxn>
                <a:cxn ang="0">
                  <a:pos x="127" y="28"/>
                </a:cxn>
                <a:cxn ang="0">
                  <a:pos x="0" y="0"/>
                </a:cxn>
                <a:cxn ang="0">
                  <a:pos x="0" y="0"/>
                </a:cxn>
              </a:cxnLst>
              <a:rect l="0" t="0" r="r" b="b"/>
              <a:pathLst>
                <a:path w="613" h="617">
                  <a:moveTo>
                    <a:pt x="0" y="0"/>
                  </a:moveTo>
                  <a:lnTo>
                    <a:pt x="184" y="331"/>
                  </a:lnTo>
                  <a:lnTo>
                    <a:pt x="447" y="617"/>
                  </a:lnTo>
                  <a:lnTo>
                    <a:pt x="613" y="453"/>
                  </a:lnTo>
                  <a:lnTo>
                    <a:pt x="263" y="267"/>
                  </a:lnTo>
                  <a:lnTo>
                    <a:pt x="127" y="28"/>
                  </a:lnTo>
                  <a:lnTo>
                    <a:pt x="0" y="0"/>
                  </a:lnTo>
                  <a:lnTo>
                    <a:pt x="0" y="0"/>
                  </a:lnTo>
                  <a:close/>
                </a:path>
              </a:pathLst>
            </a:custGeom>
            <a:solidFill>
              <a:srgbClr val="B8B8D9"/>
            </a:solidFill>
            <a:ln w="9525">
              <a:noFill/>
              <a:round/>
              <a:headEnd/>
              <a:tailEnd/>
            </a:ln>
          </p:spPr>
          <p:txBody>
            <a:bodyPr/>
            <a:lstStyle/>
            <a:p>
              <a:endParaRPr lang="en-US" dirty="0"/>
            </a:p>
          </p:txBody>
        </p:sp>
        <p:sp>
          <p:nvSpPr>
            <p:cNvPr id="6" name="Freeform 5">
              <a:extLst>
                <a:ext uri="{FF2B5EF4-FFF2-40B4-BE49-F238E27FC236}">
                  <a16:creationId xmlns:a16="http://schemas.microsoft.com/office/drawing/2014/main" id="{CEF08B9E-3A00-A071-7894-8CA2D38DE6EA}"/>
                </a:ext>
              </a:extLst>
            </p:cNvPr>
            <p:cNvSpPr>
              <a:spLocks/>
            </p:cNvSpPr>
            <p:nvPr/>
          </p:nvSpPr>
          <p:spPr bwMode="auto">
            <a:xfrm>
              <a:off x="6889" y="2435"/>
              <a:ext cx="575" cy="367"/>
            </a:xfrm>
            <a:custGeom>
              <a:avLst/>
              <a:gdLst/>
              <a:ahLst/>
              <a:cxnLst>
                <a:cxn ang="0">
                  <a:pos x="0" y="171"/>
                </a:cxn>
                <a:cxn ang="0">
                  <a:pos x="319" y="367"/>
                </a:cxn>
                <a:cxn ang="0">
                  <a:pos x="575" y="265"/>
                </a:cxn>
                <a:cxn ang="0">
                  <a:pos x="515" y="102"/>
                </a:cxn>
                <a:cxn ang="0">
                  <a:pos x="292" y="0"/>
                </a:cxn>
                <a:cxn ang="0">
                  <a:pos x="0" y="171"/>
                </a:cxn>
                <a:cxn ang="0">
                  <a:pos x="0" y="171"/>
                </a:cxn>
              </a:cxnLst>
              <a:rect l="0" t="0" r="r" b="b"/>
              <a:pathLst>
                <a:path w="575" h="367">
                  <a:moveTo>
                    <a:pt x="0" y="171"/>
                  </a:moveTo>
                  <a:lnTo>
                    <a:pt x="319" y="367"/>
                  </a:lnTo>
                  <a:lnTo>
                    <a:pt x="575" y="265"/>
                  </a:lnTo>
                  <a:lnTo>
                    <a:pt x="515" y="102"/>
                  </a:lnTo>
                  <a:lnTo>
                    <a:pt x="292" y="0"/>
                  </a:lnTo>
                  <a:lnTo>
                    <a:pt x="0" y="171"/>
                  </a:lnTo>
                  <a:lnTo>
                    <a:pt x="0" y="171"/>
                  </a:lnTo>
                  <a:close/>
                </a:path>
              </a:pathLst>
            </a:custGeom>
            <a:solidFill>
              <a:srgbClr val="B8B8D9"/>
            </a:solidFill>
            <a:ln w="9525">
              <a:noFill/>
              <a:round/>
              <a:headEnd/>
              <a:tailEnd/>
            </a:ln>
          </p:spPr>
          <p:txBody>
            <a:bodyPr/>
            <a:lstStyle/>
            <a:p>
              <a:endParaRPr lang="en-US" dirty="0"/>
            </a:p>
          </p:txBody>
        </p:sp>
        <p:sp>
          <p:nvSpPr>
            <p:cNvPr id="7" name="Freeform 6">
              <a:extLst>
                <a:ext uri="{FF2B5EF4-FFF2-40B4-BE49-F238E27FC236}">
                  <a16:creationId xmlns:a16="http://schemas.microsoft.com/office/drawing/2014/main" id="{DFFC69EE-DBA6-DA03-6F8E-1D359D26B195}"/>
                </a:ext>
              </a:extLst>
            </p:cNvPr>
            <p:cNvSpPr>
              <a:spLocks/>
            </p:cNvSpPr>
            <p:nvPr/>
          </p:nvSpPr>
          <p:spPr bwMode="auto">
            <a:xfrm>
              <a:off x="7010" y="1883"/>
              <a:ext cx="2606" cy="3328"/>
            </a:xfrm>
            <a:custGeom>
              <a:avLst/>
              <a:gdLst/>
              <a:ahLst/>
              <a:cxnLst>
                <a:cxn ang="0">
                  <a:pos x="0" y="3328"/>
                </a:cxn>
                <a:cxn ang="0">
                  <a:pos x="38" y="2289"/>
                </a:cxn>
                <a:cxn ang="0">
                  <a:pos x="122" y="1870"/>
                </a:cxn>
                <a:cxn ang="0">
                  <a:pos x="464" y="1524"/>
                </a:cxn>
                <a:cxn ang="0">
                  <a:pos x="1025" y="1191"/>
                </a:cxn>
                <a:cxn ang="0">
                  <a:pos x="1313" y="576"/>
                </a:cxn>
                <a:cxn ang="0">
                  <a:pos x="1548" y="223"/>
                </a:cxn>
                <a:cxn ang="0">
                  <a:pos x="1933" y="112"/>
                </a:cxn>
                <a:cxn ang="0">
                  <a:pos x="2606" y="0"/>
                </a:cxn>
                <a:cxn ang="0">
                  <a:pos x="2515" y="138"/>
                </a:cxn>
                <a:cxn ang="0">
                  <a:pos x="2429" y="269"/>
                </a:cxn>
                <a:cxn ang="0">
                  <a:pos x="2324" y="300"/>
                </a:cxn>
                <a:cxn ang="0">
                  <a:pos x="2279" y="406"/>
                </a:cxn>
                <a:cxn ang="0">
                  <a:pos x="2156" y="438"/>
                </a:cxn>
                <a:cxn ang="0">
                  <a:pos x="2136" y="590"/>
                </a:cxn>
                <a:cxn ang="0">
                  <a:pos x="1992" y="608"/>
                </a:cxn>
                <a:cxn ang="0">
                  <a:pos x="1953" y="746"/>
                </a:cxn>
                <a:cxn ang="0">
                  <a:pos x="1854" y="798"/>
                </a:cxn>
                <a:cxn ang="0">
                  <a:pos x="1842" y="948"/>
                </a:cxn>
                <a:cxn ang="0">
                  <a:pos x="1769" y="1047"/>
                </a:cxn>
                <a:cxn ang="0">
                  <a:pos x="1737" y="1159"/>
                </a:cxn>
                <a:cxn ang="0">
                  <a:pos x="1625" y="1262"/>
                </a:cxn>
                <a:cxn ang="0">
                  <a:pos x="2129" y="1667"/>
                </a:cxn>
                <a:cxn ang="0">
                  <a:pos x="2266" y="1898"/>
                </a:cxn>
                <a:cxn ang="0">
                  <a:pos x="1724" y="1936"/>
                </a:cxn>
                <a:cxn ang="0">
                  <a:pos x="1246" y="1845"/>
                </a:cxn>
                <a:cxn ang="0">
                  <a:pos x="1136" y="1890"/>
                </a:cxn>
                <a:cxn ang="0">
                  <a:pos x="1078" y="2015"/>
                </a:cxn>
                <a:cxn ang="0">
                  <a:pos x="914" y="2054"/>
                </a:cxn>
                <a:cxn ang="0">
                  <a:pos x="849" y="2192"/>
                </a:cxn>
                <a:cxn ang="0">
                  <a:pos x="705" y="2303"/>
                </a:cxn>
                <a:cxn ang="0">
                  <a:pos x="606" y="2609"/>
                </a:cxn>
                <a:cxn ang="0">
                  <a:pos x="547" y="2662"/>
                </a:cxn>
                <a:cxn ang="0">
                  <a:pos x="529" y="2826"/>
                </a:cxn>
                <a:cxn ang="0">
                  <a:pos x="436" y="2931"/>
                </a:cxn>
                <a:cxn ang="0">
                  <a:pos x="417" y="3139"/>
                </a:cxn>
                <a:cxn ang="0">
                  <a:pos x="365" y="3204"/>
                </a:cxn>
                <a:cxn ang="0">
                  <a:pos x="261" y="3088"/>
                </a:cxn>
                <a:cxn ang="0">
                  <a:pos x="0" y="3328"/>
                </a:cxn>
                <a:cxn ang="0">
                  <a:pos x="0" y="3328"/>
                </a:cxn>
              </a:cxnLst>
              <a:rect l="0" t="0" r="r" b="b"/>
              <a:pathLst>
                <a:path w="2606" h="3328">
                  <a:moveTo>
                    <a:pt x="0" y="3328"/>
                  </a:moveTo>
                  <a:lnTo>
                    <a:pt x="38" y="2289"/>
                  </a:lnTo>
                  <a:lnTo>
                    <a:pt x="122" y="1870"/>
                  </a:lnTo>
                  <a:lnTo>
                    <a:pt x="464" y="1524"/>
                  </a:lnTo>
                  <a:lnTo>
                    <a:pt x="1025" y="1191"/>
                  </a:lnTo>
                  <a:lnTo>
                    <a:pt x="1313" y="576"/>
                  </a:lnTo>
                  <a:lnTo>
                    <a:pt x="1548" y="223"/>
                  </a:lnTo>
                  <a:lnTo>
                    <a:pt x="1933" y="112"/>
                  </a:lnTo>
                  <a:lnTo>
                    <a:pt x="2606" y="0"/>
                  </a:lnTo>
                  <a:lnTo>
                    <a:pt x="2515" y="138"/>
                  </a:lnTo>
                  <a:lnTo>
                    <a:pt x="2429" y="269"/>
                  </a:lnTo>
                  <a:lnTo>
                    <a:pt x="2324" y="300"/>
                  </a:lnTo>
                  <a:lnTo>
                    <a:pt x="2279" y="406"/>
                  </a:lnTo>
                  <a:lnTo>
                    <a:pt x="2156" y="438"/>
                  </a:lnTo>
                  <a:lnTo>
                    <a:pt x="2136" y="590"/>
                  </a:lnTo>
                  <a:lnTo>
                    <a:pt x="1992" y="608"/>
                  </a:lnTo>
                  <a:lnTo>
                    <a:pt x="1953" y="746"/>
                  </a:lnTo>
                  <a:lnTo>
                    <a:pt x="1854" y="798"/>
                  </a:lnTo>
                  <a:lnTo>
                    <a:pt x="1842" y="948"/>
                  </a:lnTo>
                  <a:lnTo>
                    <a:pt x="1769" y="1047"/>
                  </a:lnTo>
                  <a:lnTo>
                    <a:pt x="1737" y="1159"/>
                  </a:lnTo>
                  <a:lnTo>
                    <a:pt x="1625" y="1262"/>
                  </a:lnTo>
                  <a:lnTo>
                    <a:pt x="2129" y="1667"/>
                  </a:lnTo>
                  <a:lnTo>
                    <a:pt x="2266" y="1898"/>
                  </a:lnTo>
                  <a:lnTo>
                    <a:pt x="1724" y="1936"/>
                  </a:lnTo>
                  <a:lnTo>
                    <a:pt x="1246" y="1845"/>
                  </a:lnTo>
                  <a:lnTo>
                    <a:pt x="1136" y="1890"/>
                  </a:lnTo>
                  <a:lnTo>
                    <a:pt x="1078" y="2015"/>
                  </a:lnTo>
                  <a:lnTo>
                    <a:pt x="914" y="2054"/>
                  </a:lnTo>
                  <a:lnTo>
                    <a:pt x="849" y="2192"/>
                  </a:lnTo>
                  <a:lnTo>
                    <a:pt x="705" y="2303"/>
                  </a:lnTo>
                  <a:lnTo>
                    <a:pt x="606" y="2609"/>
                  </a:lnTo>
                  <a:lnTo>
                    <a:pt x="547" y="2662"/>
                  </a:lnTo>
                  <a:lnTo>
                    <a:pt x="529" y="2826"/>
                  </a:lnTo>
                  <a:lnTo>
                    <a:pt x="436" y="2931"/>
                  </a:lnTo>
                  <a:lnTo>
                    <a:pt x="417" y="3139"/>
                  </a:lnTo>
                  <a:lnTo>
                    <a:pt x="365" y="3204"/>
                  </a:lnTo>
                  <a:lnTo>
                    <a:pt x="261" y="3088"/>
                  </a:lnTo>
                  <a:lnTo>
                    <a:pt x="0" y="3328"/>
                  </a:lnTo>
                  <a:lnTo>
                    <a:pt x="0" y="3328"/>
                  </a:lnTo>
                  <a:close/>
                </a:path>
              </a:pathLst>
            </a:custGeom>
            <a:solidFill>
              <a:srgbClr val="B8B8D9"/>
            </a:solidFill>
            <a:ln w="9525">
              <a:noFill/>
              <a:round/>
              <a:headEnd/>
              <a:tailEnd/>
            </a:ln>
          </p:spPr>
          <p:txBody>
            <a:bodyPr/>
            <a:lstStyle/>
            <a:p>
              <a:endParaRPr lang="en-US" dirty="0"/>
            </a:p>
          </p:txBody>
        </p:sp>
        <p:sp>
          <p:nvSpPr>
            <p:cNvPr id="9" name="Freeform 7">
              <a:extLst>
                <a:ext uri="{FF2B5EF4-FFF2-40B4-BE49-F238E27FC236}">
                  <a16:creationId xmlns:a16="http://schemas.microsoft.com/office/drawing/2014/main" id="{EDD56839-824D-A6D7-32F1-7418931A78AD}"/>
                </a:ext>
              </a:extLst>
            </p:cNvPr>
            <p:cNvSpPr>
              <a:spLocks/>
            </p:cNvSpPr>
            <p:nvPr/>
          </p:nvSpPr>
          <p:spPr bwMode="auto">
            <a:xfrm>
              <a:off x="6655" y="2355"/>
              <a:ext cx="1428" cy="790"/>
            </a:xfrm>
            <a:custGeom>
              <a:avLst/>
              <a:gdLst/>
              <a:ahLst/>
              <a:cxnLst>
                <a:cxn ang="0">
                  <a:pos x="274" y="104"/>
                </a:cxn>
                <a:cxn ang="0">
                  <a:pos x="330" y="39"/>
                </a:cxn>
                <a:cxn ang="0">
                  <a:pos x="386" y="8"/>
                </a:cxn>
                <a:cxn ang="0">
                  <a:pos x="508" y="0"/>
                </a:cxn>
                <a:cxn ang="0">
                  <a:pos x="655" y="39"/>
                </a:cxn>
                <a:cxn ang="0">
                  <a:pos x="732" y="84"/>
                </a:cxn>
                <a:cxn ang="0">
                  <a:pos x="782" y="128"/>
                </a:cxn>
                <a:cxn ang="0">
                  <a:pos x="819" y="169"/>
                </a:cxn>
                <a:cxn ang="0">
                  <a:pos x="842" y="198"/>
                </a:cxn>
                <a:cxn ang="0">
                  <a:pos x="896" y="274"/>
                </a:cxn>
                <a:cxn ang="0">
                  <a:pos x="976" y="393"/>
                </a:cxn>
                <a:cxn ang="0">
                  <a:pos x="1007" y="435"/>
                </a:cxn>
                <a:cxn ang="0">
                  <a:pos x="1041" y="472"/>
                </a:cxn>
                <a:cxn ang="0">
                  <a:pos x="1088" y="512"/>
                </a:cxn>
                <a:cxn ang="0">
                  <a:pos x="1143" y="541"/>
                </a:cxn>
                <a:cxn ang="0">
                  <a:pos x="1286" y="575"/>
                </a:cxn>
                <a:cxn ang="0">
                  <a:pos x="1428" y="611"/>
                </a:cxn>
                <a:cxn ang="0">
                  <a:pos x="1241" y="790"/>
                </a:cxn>
                <a:cxn ang="0">
                  <a:pos x="1075" y="745"/>
                </a:cxn>
                <a:cxn ang="0">
                  <a:pos x="976" y="713"/>
                </a:cxn>
                <a:cxn ang="0">
                  <a:pos x="874" y="677"/>
                </a:cxn>
                <a:cxn ang="0">
                  <a:pos x="778" y="636"/>
                </a:cxn>
                <a:cxn ang="0">
                  <a:pos x="698" y="594"/>
                </a:cxn>
                <a:cxn ang="0">
                  <a:pos x="649" y="551"/>
                </a:cxn>
                <a:cxn ang="0">
                  <a:pos x="614" y="510"/>
                </a:cxn>
                <a:cxn ang="0">
                  <a:pos x="582" y="478"/>
                </a:cxn>
                <a:cxn ang="0">
                  <a:pos x="551" y="452"/>
                </a:cxn>
                <a:cxn ang="0">
                  <a:pos x="500" y="414"/>
                </a:cxn>
                <a:cxn ang="0">
                  <a:pos x="466" y="396"/>
                </a:cxn>
                <a:cxn ang="0">
                  <a:pos x="614" y="356"/>
                </a:cxn>
                <a:cxn ang="0">
                  <a:pos x="700" y="306"/>
                </a:cxn>
                <a:cxn ang="0">
                  <a:pos x="713" y="255"/>
                </a:cxn>
                <a:cxn ang="0">
                  <a:pos x="690" y="218"/>
                </a:cxn>
                <a:cxn ang="0">
                  <a:pos x="662" y="190"/>
                </a:cxn>
                <a:cxn ang="0">
                  <a:pos x="621" y="164"/>
                </a:cxn>
                <a:cxn ang="0">
                  <a:pos x="537" y="161"/>
                </a:cxn>
                <a:cxn ang="0">
                  <a:pos x="421" y="210"/>
                </a:cxn>
                <a:cxn ang="0">
                  <a:pos x="373" y="252"/>
                </a:cxn>
                <a:cxn ang="0">
                  <a:pos x="341" y="288"/>
                </a:cxn>
                <a:cxn ang="0">
                  <a:pos x="33" y="144"/>
                </a:cxn>
                <a:cxn ang="0">
                  <a:pos x="39" y="62"/>
                </a:cxn>
              </a:cxnLst>
              <a:rect l="0" t="0" r="r" b="b"/>
              <a:pathLst>
                <a:path w="1428" h="790">
                  <a:moveTo>
                    <a:pt x="39" y="62"/>
                  </a:moveTo>
                  <a:lnTo>
                    <a:pt x="274" y="104"/>
                  </a:lnTo>
                  <a:lnTo>
                    <a:pt x="308" y="57"/>
                  </a:lnTo>
                  <a:lnTo>
                    <a:pt x="330" y="39"/>
                  </a:lnTo>
                  <a:lnTo>
                    <a:pt x="355" y="22"/>
                  </a:lnTo>
                  <a:lnTo>
                    <a:pt x="386" y="8"/>
                  </a:lnTo>
                  <a:lnTo>
                    <a:pt x="421" y="0"/>
                  </a:lnTo>
                  <a:lnTo>
                    <a:pt x="508" y="0"/>
                  </a:lnTo>
                  <a:lnTo>
                    <a:pt x="604" y="19"/>
                  </a:lnTo>
                  <a:lnTo>
                    <a:pt x="655" y="39"/>
                  </a:lnTo>
                  <a:lnTo>
                    <a:pt x="706" y="67"/>
                  </a:lnTo>
                  <a:lnTo>
                    <a:pt x="732" y="84"/>
                  </a:lnTo>
                  <a:lnTo>
                    <a:pt x="757" y="105"/>
                  </a:lnTo>
                  <a:lnTo>
                    <a:pt x="782" y="128"/>
                  </a:lnTo>
                  <a:lnTo>
                    <a:pt x="808" y="155"/>
                  </a:lnTo>
                  <a:lnTo>
                    <a:pt x="819" y="169"/>
                  </a:lnTo>
                  <a:lnTo>
                    <a:pt x="831" y="184"/>
                  </a:lnTo>
                  <a:lnTo>
                    <a:pt x="842" y="198"/>
                  </a:lnTo>
                  <a:lnTo>
                    <a:pt x="854" y="213"/>
                  </a:lnTo>
                  <a:lnTo>
                    <a:pt x="896" y="274"/>
                  </a:lnTo>
                  <a:lnTo>
                    <a:pt x="936" y="336"/>
                  </a:lnTo>
                  <a:lnTo>
                    <a:pt x="976" y="393"/>
                  </a:lnTo>
                  <a:lnTo>
                    <a:pt x="997" y="421"/>
                  </a:lnTo>
                  <a:lnTo>
                    <a:pt x="1007" y="435"/>
                  </a:lnTo>
                  <a:lnTo>
                    <a:pt x="1018" y="448"/>
                  </a:lnTo>
                  <a:lnTo>
                    <a:pt x="1041" y="472"/>
                  </a:lnTo>
                  <a:lnTo>
                    <a:pt x="1065" y="493"/>
                  </a:lnTo>
                  <a:lnTo>
                    <a:pt x="1088" y="512"/>
                  </a:lnTo>
                  <a:lnTo>
                    <a:pt x="1116" y="529"/>
                  </a:lnTo>
                  <a:lnTo>
                    <a:pt x="1143" y="541"/>
                  </a:lnTo>
                  <a:lnTo>
                    <a:pt x="1174" y="551"/>
                  </a:lnTo>
                  <a:lnTo>
                    <a:pt x="1286" y="575"/>
                  </a:lnTo>
                  <a:lnTo>
                    <a:pt x="1365" y="595"/>
                  </a:lnTo>
                  <a:lnTo>
                    <a:pt x="1428" y="611"/>
                  </a:lnTo>
                  <a:lnTo>
                    <a:pt x="1394" y="747"/>
                  </a:lnTo>
                  <a:lnTo>
                    <a:pt x="1241" y="790"/>
                  </a:lnTo>
                  <a:lnTo>
                    <a:pt x="1159" y="769"/>
                  </a:lnTo>
                  <a:lnTo>
                    <a:pt x="1075" y="745"/>
                  </a:lnTo>
                  <a:lnTo>
                    <a:pt x="1027" y="730"/>
                  </a:lnTo>
                  <a:lnTo>
                    <a:pt x="976" y="713"/>
                  </a:lnTo>
                  <a:lnTo>
                    <a:pt x="925" y="696"/>
                  </a:lnTo>
                  <a:lnTo>
                    <a:pt x="874" y="677"/>
                  </a:lnTo>
                  <a:lnTo>
                    <a:pt x="823" y="657"/>
                  </a:lnTo>
                  <a:lnTo>
                    <a:pt x="778" y="636"/>
                  </a:lnTo>
                  <a:lnTo>
                    <a:pt x="735" y="615"/>
                  </a:lnTo>
                  <a:lnTo>
                    <a:pt x="698" y="594"/>
                  </a:lnTo>
                  <a:lnTo>
                    <a:pt x="670" y="571"/>
                  </a:lnTo>
                  <a:lnTo>
                    <a:pt x="649" y="551"/>
                  </a:lnTo>
                  <a:lnTo>
                    <a:pt x="632" y="529"/>
                  </a:lnTo>
                  <a:lnTo>
                    <a:pt x="614" y="510"/>
                  </a:lnTo>
                  <a:lnTo>
                    <a:pt x="599" y="493"/>
                  </a:lnTo>
                  <a:lnTo>
                    <a:pt x="582" y="478"/>
                  </a:lnTo>
                  <a:lnTo>
                    <a:pt x="567" y="462"/>
                  </a:lnTo>
                  <a:lnTo>
                    <a:pt x="551" y="452"/>
                  </a:lnTo>
                  <a:lnTo>
                    <a:pt x="525" y="428"/>
                  </a:lnTo>
                  <a:lnTo>
                    <a:pt x="500" y="414"/>
                  </a:lnTo>
                  <a:lnTo>
                    <a:pt x="481" y="404"/>
                  </a:lnTo>
                  <a:lnTo>
                    <a:pt x="466" y="396"/>
                  </a:lnTo>
                  <a:lnTo>
                    <a:pt x="514" y="385"/>
                  </a:lnTo>
                  <a:lnTo>
                    <a:pt x="614" y="356"/>
                  </a:lnTo>
                  <a:lnTo>
                    <a:pt x="662" y="332"/>
                  </a:lnTo>
                  <a:lnTo>
                    <a:pt x="700" y="306"/>
                  </a:lnTo>
                  <a:lnTo>
                    <a:pt x="717" y="274"/>
                  </a:lnTo>
                  <a:lnTo>
                    <a:pt x="713" y="255"/>
                  </a:lnTo>
                  <a:lnTo>
                    <a:pt x="704" y="237"/>
                  </a:lnTo>
                  <a:lnTo>
                    <a:pt x="690" y="218"/>
                  </a:lnTo>
                  <a:lnTo>
                    <a:pt x="676" y="203"/>
                  </a:lnTo>
                  <a:lnTo>
                    <a:pt x="662" y="190"/>
                  </a:lnTo>
                  <a:lnTo>
                    <a:pt x="649" y="179"/>
                  </a:lnTo>
                  <a:lnTo>
                    <a:pt x="621" y="164"/>
                  </a:lnTo>
                  <a:lnTo>
                    <a:pt x="594" y="156"/>
                  </a:lnTo>
                  <a:lnTo>
                    <a:pt x="537" y="161"/>
                  </a:lnTo>
                  <a:lnTo>
                    <a:pt x="480" y="178"/>
                  </a:lnTo>
                  <a:lnTo>
                    <a:pt x="421" y="210"/>
                  </a:lnTo>
                  <a:lnTo>
                    <a:pt x="396" y="230"/>
                  </a:lnTo>
                  <a:lnTo>
                    <a:pt x="373" y="252"/>
                  </a:lnTo>
                  <a:lnTo>
                    <a:pt x="355" y="272"/>
                  </a:lnTo>
                  <a:lnTo>
                    <a:pt x="341" y="288"/>
                  </a:lnTo>
                  <a:lnTo>
                    <a:pt x="330" y="303"/>
                  </a:lnTo>
                  <a:lnTo>
                    <a:pt x="33" y="144"/>
                  </a:lnTo>
                  <a:lnTo>
                    <a:pt x="0" y="107"/>
                  </a:lnTo>
                  <a:lnTo>
                    <a:pt x="39" y="62"/>
                  </a:lnTo>
                  <a:lnTo>
                    <a:pt x="39" y="62"/>
                  </a:lnTo>
                  <a:close/>
                </a:path>
              </a:pathLst>
            </a:custGeom>
            <a:solidFill>
              <a:srgbClr val="B8B8D9"/>
            </a:solidFill>
            <a:ln w="9525">
              <a:noFill/>
              <a:round/>
              <a:headEnd/>
              <a:tailEnd/>
            </a:ln>
          </p:spPr>
          <p:txBody>
            <a:bodyPr/>
            <a:lstStyle/>
            <a:p>
              <a:endParaRPr lang="en-US" dirty="0"/>
            </a:p>
          </p:txBody>
        </p:sp>
        <p:sp>
          <p:nvSpPr>
            <p:cNvPr id="10" name="Freeform 8">
              <a:extLst>
                <a:ext uri="{FF2B5EF4-FFF2-40B4-BE49-F238E27FC236}">
                  <a16:creationId xmlns:a16="http://schemas.microsoft.com/office/drawing/2014/main" id="{67990DB1-10D8-3858-0361-A517C5BFAFBB}"/>
                </a:ext>
              </a:extLst>
            </p:cNvPr>
            <p:cNvSpPr>
              <a:spLocks/>
            </p:cNvSpPr>
            <p:nvPr/>
          </p:nvSpPr>
          <p:spPr bwMode="auto">
            <a:xfrm>
              <a:off x="6959" y="3059"/>
              <a:ext cx="1200" cy="2152"/>
            </a:xfrm>
            <a:custGeom>
              <a:avLst/>
              <a:gdLst/>
              <a:ahLst/>
              <a:cxnLst>
                <a:cxn ang="0">
                  <a:pos x="989" y="20"/>
                </a:cxn>
                <a:cxn ang="0">
                  <a:pos x="921" y="60"/>
                </a:cxn>
                <a:cxn ang="0">
                  <a:pos x="875" y="88"/>
                </a:cxn>
                <a:cxn ang="0">
                  <a:pos x="824" y="119"/>
                </a:cxn>
                <a:cxn ang="0">
                  <a:pos x="767" y="154"/>
                </a:cxn>
                <a:cxn ang="0">
                  <a:pos x="703" y="193"/>
                </a:cxn>
                <a:cxn ang="0">
                  <a:pos x="640" y="235"/>
                </a:cxn>
                <a:cxn ang="0">
                  <a:pos x="573" y="276"/>
                </a:cxn>
                <a:cxn ang="0">
                  <a:pos x="508" y="321"/>
                </a:cxn>
                <a:cxn ang="0">
                  <a:pos x="444" y="365"/>
                </a:cxn>
                <a:cxn ang="0">
                  <a:pos x="382" y="409"/>
                </a:cxn>
                <a:cxn ang="0">
                  <a:pos x="324" y="453"/>
                </a:cxn>
                <a:cxn ang="0">
                  <a:pos x="272" y="494"/>
                </a:cxn>
                <a:cxn ang="0">
                  <a:pos x="225" y="533"/>
                </a:cxn>
                <a:cxn ang="0">
                  <a:pos x="185" y="575"/>
                </a:cxn>
                <a:cxn ang="0">
                  <a:pos x="119" y="685"/>
                </a:cxn>
                <a:cxn ang="0">
                  <a:pos x="52" y="884"/>
                </a:cxn>
                <a:cxn ang="0">
                  <a:pos x="0" y="1311"/>
                </a:cxn>
                <a:cxn ang="0">
                  <a:pos x="14" y="1696"/>
                </a:cxn>
                <a:cxn ang="0">
                  <a:pos x="46" y="2152"/>
                </a:cxn>
                <a:cxn ang="0">
                  <a:pos x="160" y="1469"/>
                </a:cxn>
                <a:cxn ang="0">
                  <a:pos x="194" y="1142"/>
                </a:cxn>
                <a:cxn ang="0">
                  <a:pos x="233" y="943"/>
                </a:cxn>
                <a:cxn ang="0">
                  <a:pos x="275" y="816"/>
                </a:cxn>
                <a:cxn ang="0">
                  <a:pos x="328" y="720"/>
                </a:cxn>
                <a:cxn ang="0">
                  <a:pos x="348" y="692"/>
                </a:cxn>
                <a:cxn ang="0">
                  <a:pos x="371" y="666"/>
                </a:cxn>
                <a:cxn ang="0">
                  <a:pos x="397" y="638"/>
                </a:cxn>
                <a:cxn ang="0">
                  <a:pos x="425" y="609"/>
                </a:cxn>
                <a:cxn ang="0">
                  <a:pos x="470" y="564"/>
                </a:cxn>
                <a:cxn ang="0">
                  <a:pos x="501" y="535"/>
                </a:cxn>
                <a:cxn ang="0">
                  <a:pos x="535" y="505"/>
                </a:cxn>
                <a:cxn ang="0">
                  <a:pos x="569" y="474"/>
                </a:cxn>
                <a:cxn ang="0">
                  <a:pos x="604" y="443"/>
                </a:cxn>
                <a:cxn ang="0">
                  <a:pos x="641" y="414"/>
                </a:cxn>
                <a:cxn ang="0">
                  <a:pos x="677" y="383"/>
                </a:cxn>
                <a:cxn ang="0">
                  <a:pos x="714" y="354"/>
                </a:cxn>
                <a:cxn ang="0">
                  <a:pos x="750" y="326"/>
                </a:cxn>
                <a:cxn ang="0">
                  <a:pos x="787" y="296"/>
                </a:cxn>
                <a:cxn ang="0">
                  <a:pos x="824" y="269"/>
                </a:cxn>
                <a:cxn ang="0">
                  <a:pos x="860" y="241"/>
                </a:cxn>
                <a:cxn ang="0">
                  <a:pos x="912" y="202"/>
                </a:cxn>
                <a:cxn ang="0">
                  <a:pos x="979" y="153"/>
                </a:cxn>
                <a:cxn ang="0">
                  <a:pos x="1039" y="111"/>
                </a:cxn>
                <a:cxn ang="0">
                  <a:pos x="1093" y="72"/>
                </a:cxn>
                <a:cxn ang="0">
                  <a:pos x="1136" y="41"/>
                </a:cxn>
                <a:cxn ang="0">
                  <a:pos x="1200" y="0"/>
                </a:cxn>
                <a:cxn ang="0">
                  <a:pos x="1014" y="6"/>
                </a:cxn>
              </a:cxnLst>
              <a:rect l="0" t="0" r="r" b="b"/>
              <a:pathLst>
                <a:path w="1200" h="2152">
                  <a:moveTo>
                    <a:pt x="1014" y="6"/>
                  </a:moveTo>
                  <a:lnTo>
                    <a:pt x="989" y="20"/>
                  </a:lnTo>
                  <a:lnTo>
                    <a:pt x="960" y="37"/>
                  </a:lnTo>
                  <a:lnTo>
                    <a:pt x="921" y="60"/>
                  </a:lnTo>
                  <a:lnTo>
                    <a:pt x="901" y="72"/>
                  </a:lnTo>
                  <a:lnTo>
                    <a:pt x="875" y="88"/>
                  </a:lnTo>
                  <a:lnTo>
                    <a:pt x="852" y="103"/>
                  </a:lnTo>
                  <a:lnTo>
                    <a:pt x="824" y="119"/>
                  </a:lnTo>
                  <a:lnTo>
                    <a:pt x="795" y="137"/>
                  </a:lnTo>
                  <a:lnTo>
                    <a:pt x="767" y="154"/>
                  </a:lnTo>
                  <a:lnTo>
                    <a:pt x="736" y="173"/>
                  </a:lnTo>
                  <a:lnTo>
                    <a:pt x="703" y="193"/>
                  </a:lnTo>
                  <a:lnTo>
                    <a:pt x="672" y="215"/>
                  </a:lnTo>
                  <a:lnTo>
                    <a:pt x="640" y="235"/>
                  </a:lnTo>
                  <a:lnTo>
                    <a:pt x="607" y="256"/>
                  </a:lnTo>
                  <a:lnTo>
                    <a:pt x="573" y="276"/>
                  </a:lnTo>
                  <a:lnTo>
                    <a:pt x="541" y="298"/>
                  </a:lnTo>
                  <a:lnTo>
                    <a:pt x="508" y="321"/>
                  </a:lnTo>
                  <a:lnTo>
                    <a:pt x="476" y="343"/>
                  </a:lnTo>
                  <a:lnTo>
                    <a:pt x="444" y="365"/>
                  </a:lnTo>
                  <a:lnTo>
                    <a:pt x="413" y="388"/>
                  </a:lnTo>
                  <a:lnTo>
                    <a:pt x="382" y="409"/>
                  </a:lnTo>
                  <a:lnTo>
                    <a:pt x="352" y="431"/>
                  </a:lnTo>
                  <a:lnTo>
                    <a:pt x="324" y="453"/>
                  </a:lnTo>
                  <a:lnTo>
                    <a:pt x="297" y="474"/>
                  </a:lnTo>
                  <a:lnTo>
                    <a:pt x="272" y="494"/>
                  </a:lnTo>
                  <a:lnTo>
                    <a:pt x="247" y="513"/>
                  </a:lnTo>
                  <a:lnTo>
                    <a:pt x="225" y="533"/>
                  </a:lnTo>
                  <a:lnTo>
                    <a:pt x="205" y="555"/>
                  </a:lnTo>
                  <a:lnTo>
                    <a:pt x="185" y="575"/>
                  </a:lnTo>
                  <a:lnTo>
                    <a:pt x="150" y="626"/>
                  </a:lnTo>
                  <a:lnTo>
                    <a:pt x="119" y="685"/>
                  </a:lnTo>
                  <a:lnTo>
                    <a:pt x="92" y="746"/>
                  </a:lnTo>
                  <a:lnTo>
                    <a:pt x="52" y="884"/>
                  </a:lnTo>
                  <a:lnTo>
                    <a:pt x="24" y="1031"/>
                  </a:lnTo>
                  <a:lnTo>
                    <a:pt x="0" y="1311"/>
                  </a:lnTo>
                  <a:lnTo>
                    <a:pt x="3" y="1515"/>
                  </a:lnTo>
                  <a:lnTo>
                    <a:pt x="14" y="1696"/>
                  </a:lnTo>
                  <a:lnTo>
                    <a:pt x="29" y="1911"/>
                  </a:lnTo>
                  <a:lnTo>
                    <a:pt x="46" y="2152"/>
                  </a:lnTo>
                  <a:lnTo>
                    <a:pt x="148" y="2007"/>
                  </a:lnTo>
                  <a:lnTo>
                    <a:pt x="160" y="1469"/>
                  </a:lnTo>
                  <a:lnTo>
                    <a:pt x="179" y="1251"/>
                  </a:lnTo>
                  <a:lnTo>
                    <a:pt x="194" y="1142"/>
                  </a:lnTo>
                  <a:lnTo>
                    <a:pt x="210" y="1039"/>
                  </a:lnTo>
                  <a:lnTo>
                    <a:pt x="233" y="943"/>
                  </a:lnTo>
                  <a:lnTo>
                    <a:pt x="259" y="856"/>
                  </a:lnTo>
                  <a:lnTo>
                    <a:pt x="275" y="816"/>
                  </a:lnTo>
                  <a:lnTo>
                    <a:pt x="290" y="780"/>
                  </a:lnTo>
                  <a:lnTo>
                    <a:pt x="328" y="720"/>
                  </a:lnTo>
                  <a:lnTo>
                    <a:pt x="337" y="708"/>
                  </a:lnTo>
                  <a:lnTo>
                    <a:pt x="348" y="692"/>
                  </a:lnTo>
                  <a:lnTo>
                    <a:pt x="358" y="680"/>
                  </a:lnTo>
                  <a:lnTo>
                    <a:pt x="371" y="666"/>
                  </a:lnTo>
                  <a:lnTo>
                    <a:pt x="383" y="652"/>
                  </a:lnTo>
                  <a:lnTo>
                    <a:pt x="397" y="638"/>
                  </a:lnTo>
                  <a:lnTo>
                    <a:pt x="409" y="623"/>
                  </a:lnTo>
                  <a:lnTo>
                    <a:pt x="425" y="609"/>
                  </a:lnTo>
                  <a:lnTo>
                    <a:pt x="454" y="579"/>
                  </a:lnTo>
                  <a:lnTo>
                    <a:pt x="470" y="564"/>
                  </a:lnTo>
                  <a:lnTo>
                    <a:pt x="485" y="550"/>
                  </a:lnTo>
                  <a:lnTo>
                    <a:pt x="501" y="535"/>
                  </a:lnTo>
                  <a:lnTo>
                    <a:pt x="518" y="521"/>
                  </a:lnTo>
                  <a:lnTo>
                    <a:pt x="535" y="505"/>
                  </a:lnTo>
                  <a:lnTo>
                    <a:pt x="552" y="490"/>
                  </a:lnTo>
                  <a:lnTo>
                    <a:pt x="569" y="474"/>
                  </a:lnTo>
                  <a:lnTo>
                    <a:pt x="586" y="459"/>
                  </a:lnTo>
                  <a:lnTo>
                    <a:pt x="604" y="443"/>
                  </a:lnTo>
                  <a:lnTo>
                    <a:pt x="623" y="428"/>
                  </a:lnTo>
                  <a:lnTo>
                    <a:pt x="641" y="414"/>
                  </a:lnTo>
                  <a:lnTo>
                    <a:pt x="657" y="399"/>
                  </a:lnTo>
                  <a:lnTo>
                    <a:pt x="677" y="383"/>
                  </a:lnTo>
                  <a:lnTo>
                    <a:pt x="696" y="369"/>
                  </a:lnTo>
                  <a:lnTo>
                    <a:pt x="714" y="354"/>
                  </a:lnTo>
                  <a:lnTo>
                    <a:pt x="731" y="340"/>
                  </a:lnTo>
                  <a:lnTo>
                    <a:pt x="750" y="326"/>
                  </a:lnTo>
                  <a:lnTo>
                    <a:pt x="768" y="310"/>
                  </a:lnTo>
                  <a:lnTo>
                    <a:pt x="787" y="296"/>
                  </a:lnTo>
                  <a:lnTo>
                    <a:pt x="805" y="283"/>
                  </a:lnTo>
                  <a:lnTo>
                    <a:pt x="824" y="269"/>
                  </a:lnTo>
                  <a:lnTo>
                    <a:pt x="841" y="255"/>
                  </a:lnTo>
                  <a:lnTo>
                    <a:pt x="860" y="241"/>
                  </a:lnTo>
                  <a:lnTo>
                    <a:pt x="877" y="228"/>
                  </a:lnTo>
                  <a:lnTo>
                    <a:pt x="912" y="202"/>
                  </a:lnTo>
                  <a:lnTo>
                    <a:pt x="946" y="177"/>
                  </a:lnTo>
                  <a:lnTo>
                    <a:pt x="979" y="153"/>
                  </a:lnTo>
                  <a:lnTo>
                    <a:pt x="1010" y="131"/>
                  </a:lnTo>
                  <a:lnTo>
                    <a:pt x="1039" y="111"/>
                  </a:lnTo>
                  <a:lnTo>
                    <a:pt x="1067" y="91"/>
                  </a:lnTo>
                  <a:lnTo>
                    <a:pt x="1093" y="72"/>
                  </a:lnTo>
                  <a:lnTo>
                    <a:pt x="1116" y="57"/>
                  </a:lnTo>
                  <a:lnTo>
                    <a:pt x="1136" y="41"/>
                  </a:lnTo>
                  <a:lnTo>
                    <a:pt x="1170" y="20"/>
                  </a:lnTo>
                  <a:lnTo>
                    <a:pt x="1200" y="0"/>
                  </a:lnTo>
                  <a:lnTo>
                    <a:pt x="1014" y="6"/>
                  </a:lnTo>
                  <a:lnTo>
                    <a:pt x="1014" y="6"/>
                  </a:lnTo>
                  <a:close/>
                </a:path>
              </a:pathLst>
            </a:custGeom>
            <a:solidFill>
              <a:srgbClr val="B8B8D9"/>
            </a:solidFill>
            <a:ln w="9525">
              <a:noFill/>
              <a:round/>
              <a:headEnd/>
              <a:tailEnd/>
            </a:ln>
          </p:spPr>
          <p:txBody>
            <a:bodyPr/>
            <a:lstStyle/>
            <a:p>
              <a:endParaRPr lang="en-US" dirty="0"/>
            </a:p>
          </p:txBody>
        </p:sp>
        <p:sp>
          <p:nvSpPr>
            <p:cNvPr id="11" name="Freeform 9">
              <a:extLst>
                <a:ext uri="{FF2B5EF4-FFF2-40B4-BE49-F238E27FC236}">
                  <a16:creationId xmlns:a16="http://schemas.microsoft.com/office/drawing/2014/main" id="{16A17032-FE83-AF44-BF83-3A563CBAC107}"/>
                </a:ext>
              </a:extLst>
            </p:cNvPr>
            <p:cNvSpPr>
              <a:spLocks/>
            </p:cNvSpPr>
            <p:nvPr/>
          </p:nvSpPr>
          <p:spPr bwMode="auto">
            <a:xfrm>
              <a:off x="7197" y="4730"/>
              <a:ext cx="219" cy="373"/>
            </a:xfrm>
            <a:custGeom>
              <a:avLst/>
              <a:gdLst/>
              <a:ahLst/>
              <a:cxnLst>
                <a:cxn ang="0">
                  <a:pos x="49" y="0"/>
                </a:cxn>
                <a:cxn ang="0">
                  <a:pos x="57" y="11"/>
                </a:cxn>
                <a:cxn ang="0">
                  <a:pos x="79" y="39"/>
                </a:cxn>
                <a:cxn ang="0">
                  <a:pos x="107" y="79"/>
                </a:cxn>
                <a:cxn ang="0">
                  <a:pos x="141" y="127"/>
                </a:cxn>
                <a:cxn ang="0">
                  <a:pos x="171" y="178"/>
                </a:cxn>
                <a:cxn ang="0">
                  <a:pos x="201" y="231"/>
                </a:cxn>
                <a:cxn ang="0">
                  <a:pos x="219" y="308"/>
                </a:cxn>
                <a:cxn ang="0">
                  <a:pos x="202" y="348"/>
                </a:cxn>
                <a:cxn ang="0">
                  <a:pos x="190" y="360"/>
                </a:cxn>
                <a:cxn ang="0">
                  <a:pos x="181" y="368"/>
                </a:cxn>
                <a:cxn ang="0">
                  <a:pos x="154" y="373"/>
                </a:cxn>
                <a:cxn ang="0">
                  <a:pos x="0" y="99"/>
                </a:cxn>
                <a:cxn ang="0">
                  <a:pos x="49" y="0"/>
                </a:cxn>
                <a:cxn ang="0">
                  <a:pos x="49" y="0"/>
                </a:cxn>
              </a:cxnLst>
              <a:rect l="0" t="0" r="r" b="b"/>
              <a:pathLst>
                <a:path w="219" h="373">
                  <a:moveTo>
                    <a:pt x="49" y="0"/>
                  </a:moveTo>
                  <a:lnTo>
                    <a:pt x="57" y="11"/>
                  </a:lnTo>
                  <a:lnTo>
                    <a:pt x="79" y="39"/>
                  </a:lnTo>
                  <a:lnTo>
                    <a:pt x="107" y="79"/>
                  </a:lnTo>
                  <a:lnTo>
                    <a:pt x="141" y="127"/>
                  </a:lnTo>
                  <a:lnTo>
                    <a:pt x="171" y="178"/>
                  </a:lnTo>
                  <a:lnTo>
                    <a:pt x="201" y="231"/>
                  </a:lnTo>
                  <a:lnTo>
                    <a:pt x="219" y="308"/>
                  </a:lnTo>
                  <a:lnTo>
                    <a:pt x="202" y="348"/>
                  </a:lnTo>
                  <a:lnTo>
                    <a:pt x="190" y="360"/>
                  </a:lnTo>
                  <a:lnTo>
                    <a:pt x="181" y="368"/>
                  </a:lnTo>
                  <a:lnTo>
                    <a:pt x="154" y="373"/>
                  </a:lnTo>
                  <a:lnTo>
                    <a:pt x="0" y="99"/>
                  </a:lnTo>
                  <a:lnTo>
                    <a:pt x="49" y="0"/>
                  </a:lnTo>
                  <a:lnTo>
                    <a:pt x="49" y="0"/>
                  </a:lnTo>
                  <a:close/>
                </a:path>
              </a:pathLst>
            </a:custGeom>
            <a:solidFill>
              <a:srgbClr val="B8B8D9"/>
            </a:solidFill>
            <a:ln w="9525">
              <a:noFill/>
              <a:round/>
              <a:headEnd/>
              <a:tailEnd/>
            </a:ln>
          </p:spPr>
          <p:txBody>
            <a:bodyPr/>
            <a:lstStyle/>
            <a:p>
              <a:endParaRPr lang="en-US" dirty="0"/>
            </a:p>
          </p:txBody>
        </p:sp>
        <p:sp>
          <p:nvSpPr>
            <p:cNvPr id="12" name="Freeform 10">
              <a:extLst>
                <a:ext uri="{FF2B5EF4-FFF2-40B4-BE49-F238E27FC236}">
                  <a16:creationId xmlns:a16="http://schemas.microsoft.com/office/drawing/2014/main" id="{71C0A7F9-2656-F5BC-18BC-339DB07E2295}"/>
                </a:ext>
              </a:extLst>
            </p:cNvPr>
            <p:cNvSpPr>
              <a:spLocks/>
            </p:cNvSpPr>
            <p:nvPr/>
          </p:nvSpPr>
          <p:spPr bwMode="auto">
            <a:xfrm>
              <a:off x="7287" y="4399"/>
              <a:ext cx="273" cy="379"/>
            </a:xfrm>
            <a:custGeom>
              <a:avLst/>
              <a:gdLst/>
              <a:ahLst/>
              <a:cxnLst>
                <a:cxn ang="0">
                  <a:pos x="10" y="0"/>
                </a:cxn>
                <a:cxn ang="0">
                  <a:pos x="23" y="6"/>
                </a:cxn>
                <a:cxn ang="0">
                  <a:pos x="54" y="25"/>
                </a:cxn>
                <a:cxn ang="0">
                  <a:pos x="74" y="37"/>
                </a:cxn>
                <a:cxn ang="0">
                  <a:pos x="97" y="53"/>
                </a:cxn>
                <a:cxn ang="0">
                  <a:pos x="122" y="68"/>
                </a:cxn>
                <a:cxn ang="0">
                  <a:pos x="146" y="87"/>
                </a:cxn>
                <a:cxn ang="0">
                  <a:pos x="171" y="107"/>
                </a:cxn>
                <a:cxn ang="0">
                  <a:pos x="194" y="129"/>
                </a:cxn>
                <a:cxn ang="0">
                  <a:pos x="218" y="149"/>
                </a:cxn>
                <a:cxn ang="0">
                  <a:pos x="238" y="172"/>
                </a:cxn>
                <a:cxn ang="0">
                  <a:pos x="266" y="218"/>
                </a:cxn>
                <a:cxn ang="0">
                  <a:pos x="273" y="265"/>
                </a:cxn>
                <a:cxn ang="0">
                  <a:pos x="261" y="334"/>
                </a:cxn>
                <a:cxn ang="0">
                  <a:pos x="242" y="367"/>
                </a:cxn>
                <a:cxn ang="0">
                  <a:pos x="219" y="379"/>
                </a:cxn>
                <a:cxn ang="0">
                  <a:pos x="0" y="127"/>
                </a:cxn>
                <a:cxn ang="0">
                  <a:pos x="10" y="0"/>
                </a:cxn>
                <a:cxn ang="0">
                  <a:pos x="10" y="0"/>
                </a:cxn>
              </a:cxnLst>
              <a:rect l="0" t="0" r="r" b="b"/>
              <a:pathLst>
                <a:path w="273" h="379">
                  <a:moveTo>
                    <a:pt x="10" y="0"/>
                  </a:moveTo>
                  <a:lnTo>
                    <a:pt x="23" y="6"/>
                  </a:lnTo>
                  <a:lnTo>
                    <a:pt x="54" y="25"/>
                  </a:lnTo>
                  <a:lnTo>
                    <a:pt x="74" y="37"/>
                  </a:lnTo>
                  <a:lnTo>
                    <a:pt x="97" y="53"/>
                  </a:lnTo>
                  <a:lnTo>
                    <a:pt x="122" y="68"/>
                  </a:lnTo>
                  <a:lnTo>
                    <a:pt x="146" y="87"/>
                  </a:lnTo>
                  <a:lnTo>
                    <a:pt x="171" y="107"/>
                  </a:lnTo>
                  <a:lnTo>
                    <a:pt x="194" y="129"/>
                  </a:lnTo>
                  <a:lnTo>
                    <a:pt x="218" y="149"/>
                  </a:lnTo>
                  <a:lnTo>
                    <a:pt x="238" y="172"/>
                  </a:lnTo>
                  <a:lnTo>
                    <a:pt x="266" y="218"/>
                  </a:lnTo>
                  <a:lnTo>
                    <a:pt x="273" y="265"/>
                  </a:lnTo>
                  <a:lnTo>
                    <a:pt x="261" y="334"/>
                  </a:lnTo>
                  <a:lnTo>
                    <a:pt x="242" y="367"/>
                  </a:lnTo>
                  <a:lnTo>
                    <a:pt x="219" y="379"/>
                  </a:lnTo>
                  <a:lnTo>
                    <a:pt x="0" y="127"/>
                  </a:lnTo>
                  <a:lnTo>
                    <a:pt x="10" y="0"/>
                  </a:lnTo>
                  <a:lnTo>
                    <a:pt x="10" y="0"/>
                  </a:lnTo>
                  <a:close/>
                </a:path>
              </a:pathLst>
            </a:custGeom>
            <a:solidFill>
              <a:srgbClr val="B8B8D9"/>
            </a:solidFill>
            <a:ln w="9525">
              <a:noFill/>
              <a:round/>
              <a:headEnd/>
              <a:tailEnd/>
            </a:ln>
          </p:spPr>
          <p:txBody>
            <a:bodyPr/>
            <a:lstStyle/>
            <a:p>
              <a:endParaRPr lang="en-US" dirty="0"/>
            </a:p>
          </p:txBody>
        </p:sp>
        <p:sp>
          <p:nvSpPr>
            <p:cNvPr id="13" name="Freeform 11">
              <a:extLst>
                <a:ext uri="{FF2B5EF4-FFF2-40B4-BE49-F238E27FC236}">
                  <a16:creationId xmlns:a16="http://schemas.microsoft.com/office/drawing/2014/main" id="{9F594F62-D139-8D00-BF88-06C915A1B418}"/>
                </a:ext>
              </a:extLst>
            </p:cNvPr>
            <p:cNvSpPr>
              <a:spLocks/>
            </p:cNvSpPr>
            <p:nvPr/>
          </p:nvSpPr>
          <p:spPr bwMode="auto">
            <a:xfrm>
              <a:off x="7368" y="4164"/>
              <a:ext cx="270" cy="340"/>
            </a:xfrm>
            <a:custGeom>
              <a:avLst/>
              <a:gdLst/>
              <a:ahLst/>
              <a:cxnLst>
                <a:cxn ang="0">
                  <a:pos x="16" y="0"/>
                </a:cxn>
                <a:cxn ang="0">
                  <a:pos x="0" y="136"/>
                </a:cxn>
                <a:cxn ang="0">
                  <a:pos x="259" y="340"/>
                </a:cxn>
                <a:cxn ang="0">
                  <a:pos x="270" y="192"/>
                </a:cxn>
                <a:cxn ang="0">
                  <a:pos x="245" y="155"/>
                </a:cxn>
                <a:cxn ang="0">
                  <a:pos x="228" y="138"/>
                </a:cxn>
                <a:cxn ang="0">
                  <a:pos x="209" y="121"/>
                </a:cxn>
                <a:cxn ang="0">
                  <a:pos x="189" y="104"/>
                </a:cxn>
                <a:cxn ang="0">
                  <a:pos x="168" y="88"/>
                </a:cxn>
                <a:cxn ang="0">
                  <a:pos x="146" y="73"/>
                </a:cxn>
                <a:cxn ang="0">
                  <a:pos x="126" y="59"/>
                </a:cxn>
                <a:cxn ang="0">
                  <a:pos x="84" y="34"/>
                </a:cxn>
                <a:cxn ang="0">
                  <a:pos x="50" y="16"/>
                </a:cxn>
                <a:cxn ang="0">
                  <a:pos x="16" y="0"/>
                </a:cxn>
                <a:cxn ang="0">
                  <a:pos x="16" y="0"/>
                </a:cxn>
              </a:cxnLst>
              <a:rect l="0" t="0" r="r" b="b"/>
              <a:pathLst>
                <a:path w="270" h="340">
                  <a:moveTo>
                    <a:pt x="16" y="0"/>
                  </a:moveTo>
                  <a:lnTo>
                    <a:pt x="0" y="136"/>
                  </a:lnTo>
                  <a:lnTo>
                    <a:pt x="259" y="340"/>
                  </a:lnTo>
                  <a:lnTo>
                    <a:pt x="270" y="192"/>
                  </a:lnTo>
                  <a:lnTo>
                    <a:pt x="245" y="155"/>
                  </a:lnTo>
                  <a:lnTo>
                    <a:pt x="228" y="138"/>
                  </a:lnTo>
                  <a:lnTo>
                    <a:pt x="209" y="121"/>
                  </a:lnTo>
                  <a:lnTo>
                    <a:pt x="189" y="104"/>
                  </a:lnTo>
                  <a:lnTo>
                    <a:pt x="168" y="88"/>
                  </a:lnTo>
                  <a:lnTo>
                    <a:pt x="146" y="73"/>
                  </a:lnTo>
                  <a:lnTo>
                    <a:pt x="126" y="59"/>
                  </a:lnTo>
                  <a:lnTo>
                    <a:pt x="84" y="34"/>
                  </a:lnTo>
                  <a:lnTo>
                    <a:pt x="50" y="16"/>
                  </a:lnTo>
                  <a:lnTo>
                    <a:pt x="16" y="0"/>
                  </a:lnTo>
                  <a:lnTo>
                    <a:pt x="16" y="0"/>
                  </a:lnTo>
                  <a:close/>
                </a:path>
              </a:pathLst>
            </a:custGeom>
            <a:solidFill>
              <a:srgbClr val="B8B8D9"/>
            </a:solidFill>
            <a:ln w="9525">
              <a:noFill/>
              <a:round/>
              <a:headEnd/>
              <a:tailEnd/>
            </a:ln>
          </p:spPr>
          <p:txBody>
            <a:bodyPr/>
            <a:lstStyle/>
            <a:p>
              <a:endParaRPr lang="en-US" dirty="0"/>
            </a:p>
          </p:txBody>
        </p:sp>
        <p:sp>
          <p:nvSpPr>
            <p:cNvPr id="14" name="Freeform 12">
              <a:extLst>
                <a:ext uri="{FF2B5EF4-FFF2-40B4-BE49-F238E27FC236}">
                  <a16:creationId xmlns:a16="http://schemas.microsoft.com/office/drawing/2014/main" id="{DB292E8B-FE34-CFBE-230F-B45F98C899F0}"/>
                </a:ext>
              </a:extLst>
            </p:cNvPr>
            <p:cNvSpPr>
              <a:spLocks/>
            </p:cNvSpPr>
            <p:nvPr/>
          </p:nvSpPr>
          <p:spPr bwMode="auto">
            <a:xfrm>
              <a:off x="7452" y="3911"/>
              <a:ext cx="278" cy="329"/>
            </a:xfrm>
            <a:custGeom>
              <a:avLst/>
              <a:gdLst/>
              <a:ahLst/>
              <a:cxnLst>
                <a:cxn ang="0">
                  <a:pos x="0" y="0"/>
                </a:cxn>
                <a:cxn ang="0">
                  <a:pos x="0" y="143"/>
                </a:cxn>
                <a:cxn ang="0">
                  <a:pos x="274" y="329"/>
                </a:cxn>
                <a:cxn ang="0">
                  <a:pos x="278" y="193"/>
                </a:cxn>
                <a:cxn ang="0">
                  <a:pos x="263" y="173"/>
                </a:cxn>
                <a:cxn ang="0">
                  <a:pos x="244" y="154"/>
                </a:cxn>
                <a:cxn ang="0">
                  <a:pos x="224" y="136"/>
                </a:cxn>
                <a:cxn ang="0">
                  <a:pos x="203" y="119"/>
                </a:cxn>
                <a:cxn ang="0">
                  <a:pos x="179" y="102"/>
                </a:cxn>
                <a:cxn ang="0">
                  <a:pos x="156" y="86"/>
                </a:cxn>
                <a:cxn ang="0">
                  <a:pos x="133" y="71"/>
                </a:cxn>
                <a:cxn ang="0">
                  <a:pos x="110" y="57"/>
                </a:cxn>
                <a:cxn ang="0">
                  <a:pos x="68" y="34"/>
                </a:cxn>
                <a:cxn ang="0">
                  <a:pos x="31" y="15"/>
                </a:cxn>
                <a:cxn ang="0">
                  <a:pos x="0" y="0"/>
                </a:cxn>
                <a:cxn ang="0">
                  <a:pos x="0" y="0"/>
                </a:cxn>
              </a:cxnLst>
              <a:rect l="0" t="0" r="r" b="b"/>
              <a:pathLst>
                <a:path w="278" h="329">
                  <a:moveTo>
                    <a:pt x="0" y="0"/>
                  </a:moveTo>
                  <a:lnTo>
                    <a:pt x="0" y="143"/>
                  </a:lnTo>
                  <a:lnTo>
                    <a:pt x="274" y="329"/>
                  </a:lnTo>
                  <a:lnTo>
                    <a:pt x="278" y="193"/>
                  </a:lnTo>
                  <a:lnTo>
                    <a:pt x="263" y="173"/>
                  </a:lnTo>
                  <a:lnTo>
                    <a:pt x="244" y="154"/>
                  </a:lnTo>
                  <a:lnTo>
                    <a:pt x="224" y="136"/>
                  </a:lnTo>
                  <a:lnTo>
                    <a:pt x="203" y="119"/>
                  </a:lnTo>
                  <a:lnTo>
                    <a:pt x="179" y="102"/>
                  </a:lnTo>
                  <a:lnTo>
                    <a:pt x="156" y="86"/>
                  </a:lnTo>
                  <a:lnTo>
                    <a:pt x="133" y="71"/>
                  </a:lnTo>
                  <a:lnTo>
                    <a:pt x="110" y="57"/>
                  </a:lnTo>
                  <a:lnTo>
                    <a:pt x="68" y="34"/>
                  </a:lnTo>
                  <a:lnTo>
                    <a:pt x="31" y="15"/>
                  </a:lnTo>
                  <a:lnTo>
                    <a:pt x="0" y="0"/>
                  </a:lnTo>
                  <a:lnTo>
                    <a:pt x="0" y="0"/>
                  </a:lnTo>
                  <a:close/>
                </a:path>
              </a:pathLst>
            </a:custGeom>
            <a:solidFill>
              <a:srgbClr val="B8B8D9"/>
            </a:solidFill>
            <a:ln w="9525">
              <a:noFill/>
              <a:round/>
              <a:headEnd/>
              <a:tailEnd/>
            </a:ln>
          </p:spPr>
          <p:txBody>
            <a:bodyPr/>
            <a:lstStyle/>
            <a:p>
              <a:endParaRPr lang="en-US" dirty="0"/>
            </a:p>
          </p:txBody>
        </p:sp>
        <p:sp>
          <p:nvSpPr>
            <p:cNvPr id="15" name="Freeform 13">
              <a:extLst>
                <a:ext uri="{FF2B5EF4-FFF2-40B4-BE49-F238E27FC236}">
                  <a16:creationId xmlns:a16="http://schemas.microsoft.com/office/drawing/2014/main" id="{E57CB206-0840-FADC-CB3B-EA8C249F2DA0}"/>
                </a:ext>
              </a:extLst>
            </p:cNvPr>
            <p:cNvSpPr>
              <a:spLocks/>
            </p:cNvSpPr>
            <p:nvPr/>
          </p:nvSpPr>
          <p:spPr bwMode="auto">
            <a:xfrm>
              <a:off x="7648" y="3697"/>
              <a:ext cx="335" cy="306"/>
            </a:xfrm>
            <a:custGeom>
              <a:avLst/>
              <a:gdLst/>
              <a:ahLst/>
              <a:cxnLst>
                <a:cxn ang="0">
                  <a:pos x="39" y="0"/>
                </a:cxn>
                <a:cxn ang="0">
                  <a:pos x="0" y="108"/>
                </a:cxn>
                <a:cxn ang="0">
                  <a:pos x="259" y="306"/>
                </a:cxn>
                <a:cxn ang="0">
                  <a:pos x="297" y="305"/>
                </a:cxn>
                <a:cxn ang="0">
                  <a:pos x="335" y="241"/>
                </a:cxn>
                <a:cxn ang="0">
                  <a:pos x="324" y="207"/>
                </a:cxn>
                <a:cxn ang="0">
                  <a:pos x="308" y="189"/>
                </a:cxn>
                <a:cxn ang="0">
                  <a:pos x="290" y="169"/>
                </a:cxn>
                <a:cxn ang="0">
                  <a:pos x="266" y="149"/>
                </a:cxn>
                <a:cxn ang="0">
                  <a:pos x="242" y="129"/>
                </a:cxn>
                <a:cxn ang="0">
                  <a:pos x="214" y="108"/>
                </a:cxn>
                <a:cxn ang="0">
                  <a:pos x="186" y="90"/>
                </a:cxn>
                <a:cxn ang="0">
                  <a:pos x="160" y="71"/>
                </a:cxn>
                <a:cxn ang="0">
                  <a:pos x="132" y="54"/>
                </a:cxn>
                <a:cxn ang="0">
                  <a:pos x="109" y="39"/>
                </a:cxn>
                <a:cxn ang="0">
                  <a:pos x="85" y="27"/>
                </a:cxn>
                <a:cxn ang="0">
                  <a:pos x="51" y="6"/>
                </a:cxn>
                <a:cxn ang="0">
                  <a:pos x="39" y="0"/>
                </a:cxn>
                <a:cxn ang="0">
                  <a:pos x="39" y="0"/>
                </a:cxn>
              </a:cxnLst>
              <a:rect l="0" t="0" r="r" b="b"/>
              <a:pathLst>
                <a:path w="335" h="306">
                  <a:moveTo>
                    <a:pt x="39" y="0"/>
                  </a:moveTo>
                  <a:lnTo>
                    <a:pt x="0" y="108"/>
                  </a:lnTo>
                  <a:lnTo>
                    <a:pt x="259" y="306"/>
                  </a:lnTo>
                  <a:lnTo>
                    <a:pt x="297" y="305"/>
                  </a:lnTo>
                  <a:lnTo>
                    <a:pt x="335" y="241"/>
                  </a:lnTo>
                  <a:lnTo>
                    <a:pt x="324" y="207"/>
                  </a:lnTo>
                  <a:lnTo>
                    <a:pt x="308" y="189"/>
                  </a:lnTo>
                  <a:lnTo>
                    <a:pt x="290" y="169"/>
                  </a:lnTo>
                  <a:lnTo>
                    <a:pt x="266" y="149"/>
                  </a:lnTo>
                  <a:lnTo>
                    <a:pt x="242" y="129"/>
                  </a:lnTo>
                  <a:lnTo>
                    <a:pt x="214" y="108"/>
                  </a:lnTo>
                  <a:lnTo>
                    <a:pt x="186" y="90"/>
                  </a:lnTo>
                  <a:lnTo>
                    <a:pt x="160" y="71"/>
                  </a:lnTo>
                  <a:lnTo>
                    <a:pt x="132" y="54"/>
                  </a:lnTo>
                  <a:lnTo>
                    <a:pt x="109" y="39"/>
                  </a:lnTo>
                  <a:lnTo>
                    <a:pt x="85" y="27"/>
                  </a:lnTo>
                  <a:lnTo>
                    <a:pt x="51" y="6"/>
                  </a:lnTo>
                  <a:lnTo>
                    <a:pt x="39" y="0"/>
                  </a:lnTo>
                  <a:lnTo>
                    <a:pt x="39" y="0"/>
                  </a:lnTo>
                  <a:close/>
                </a:path>
              </a:pathLst>
            </a:custGeom>
            <a:solidFill>
              <a:srgbClr val="B8B8D9"/>
            </a:solidFill>
            <a:ln w="9525">
              <a:noFill/>
              <a:round/>
              <a:headEnd/>
              <a:tailEnd/>
            </a:ln>
          </p:spPr>
          <p:txBody>
            <a:bodyPr/>
            <a:lstStyle/>
            <a:p>
              <a:endParaRPr lang="en-US" dirty="0"/>
            </a:p>
          </p:txBody>
        </p:sp>
        <p:sp>
          <p:nvSpPr>
            <p:cNvPr id="16" name="Freeform 14">
              <a:extLst>
                <a:ext uri="{FF2B5EF4-FFF2-40B4-BE49-F238E27FC236}">
                  <a16:creationId xmlns:a16="http://schemas.microsoft.com/office/drawing/2014/main" id="{19036DA4-6672-AF59-1B0F-3DD34A907865}"/>
                </a:ext>
              </a:extLst>
            </p:cNvPr>
            <p:cNvSpPr>
              <a:spLocks/>
            </p:cNvSpPr>
            <p:nvPr/>
          </p:nvSpPr>
          <p:spPr bwMode="auto">
            <a:xfrm>
              <a:off x="7842" y="3515"/>
              <a:ext cx="366" cy="298"/>
            </a:xfrm>
            <a:custGeom>
              <a:avLst/>
              <a:gdLst/>
              <a:ahLst/>
              <a:cxnLst>
                <a:cxn ang="0">
                  <a:pos x="54" y="0"/>
                </a:cxn>
                <a:cxn ang="0">
                  <a:pos x="0" y="77"/>
                </a:cxn>
                <a:cxn ang="0">
                  <a:pos x="312" y="298"/>
                </a:cxn>
                <a:cxn ang="0">
                  <a:pos x="366" y="215"/>
                </a:cxn>
                <a:cxn ang="0">
                  <a:pos x="351" y="184"/>
                </a:cxn>
                <a:cxn ang="0">
                  <a:pos x="334" y="168"/>
                </a:cxn>
                <a:cxn ang="0">
                  <a:pos x="314" y="151"/>
                </a:cxn>
                <a:cxn ang="0">
                  <a:pos x="289" y="133"/>
                </a:cxn>
                <a:cxn ang="0">
                  <a:pos x="263" y="114"/>
                </a:cxn>
                <a:cxn ang="0">
                  <a:pos x="233" y="99"/>
                </a:cxn>
                <a:cxn ang="0">
                  <a:pos x="205" y="80"/>
                </a:cxn>
                <a:cxn ang="0">
                  <a:pos x="176" y="65"/>
                </a:cxn>
                <a:cxn ang="0">
                  <a:pos x="150" y="49"/>
                </a:cxn>
                <a:cxn ang="0">
                  <a:pos x="123" y="35"/>
                </a:cxn>
                <a:cxn ang="0">
                  <a:pos x="102" y="23"/>
                </a:cxn>
                <a:cxn ang="0">
                  <a:pos x="66" y="6"/>
                </a:cxn>
                <a:cxn ang="0">
                  <a:pos x="54" y="0"/>
                </a:cxn>
                <a:cxn ang="0">
                  <a:pos x="54" y="0"/>
                </a:cxn>
              </a:cxnLst>
              <a:rect l="0" t="0" r="r" b="b"/>
              <a:pathLst>
                <a:path w="366" h="298">
                  <a:moveTo>
                    <a:pt x="54" y="0"/>
                  </a:moveTo>
                  <a:lnTo>
                    <a:pt x="0" y="77"/>
                  </a:lnTo>
                  <a:lnTo>
                    <a:pt x="312" y="298"/>
                  </a:lnTo>
                  <a:lnTo>
                    <a:pt x="366" y="215"/>
                  </a:lnTo>
                  <a:lnTo>
                    <a:pt x="351" y="184"/>
                  </a:lnTo>
                  <a:lnTo>
                    <a:pt x="334" y="168"/>
                  </a:lnTo>
                  <a:lnTo>
                    <a:pt x="314" y="151"/>
                  </a:lnTo>
                  <a:lnTo>
                    <a:pt x="289" y="133"/>
                  </a:lnTo>
                  <a:lnTo>
                    <a:pt x="263" y="114"/>
                  </a:lnTo>
                  <a:lnTo>
                    <a:pt x="233" y="99"/>
                  </a:lnTo>
                  <a:lnTo>
                    <a:pt x="205" y="80"/>
                  </a:lnTo>
                  <a:lnTo>
                    <a:pt x="176" y="65"/>
                  </a:lnTo>
                  <a:lnTo>
                    <a:pt x="150" y="49"/>
                  </a:lnTo>
                  <a:lnTo>
                    <a:pt x="123" y="35"/>
                  </a:lnTo>
                  <a:lnTo>
                    <a:pt x="102" y="23"/>
                  </a:lnTo>
                  <a:lnTo>
                    <a:pt x="66" y="6"/>
                  </a:lnTo>
                  <a:lnTo>
                    <a:pt x="54" y="0"/>
                  </a:lnTo>
                  <a:lnTo>
                    <a:pt x="54" y="0"/>
                  </a:lnTo>
                  <a:close/>
                </a:path>
              </a:pathLst>
            </a:custGeom>
            <a:solidFill>
              <a:srgbClr val="B8B8D9"/>
            </a:solidFill>
            <a:ln w="9525">
              <a:noFill/>
              <a:round/>
              <a:headEnd/>
              <a:tailEnd/>
            </a:ln>
          </p:spPr>
          <p:txBody>
            <a:bodyPr/>
            <a:lstStyle/>
            <a:p>
              <a:endParaRPr lang="en-US" dirty="0"/>
            </a:p>
          </p:txBody>
        </p:sp>
        <p:sp>
          <p:nvSpPr>
            <p:cNvPr id="17" name="Freeform 15">
              <a:extLst>
                <a:ext uri="{FF2B5EF4-FFF2-40B4-BE49-F238E27FC236}">
                  <a16:creationId xmlns:a16="http://schemas.microsoft.com/office/drawing/2014/main" id="{59F73976-4F3B-44DE-942F-D0FB18456E20}"/>
                </a:ext>
              </a:extLst>
            </p:cNvPr>
            <p:cNvSpPr>
              <a:spLocks/>
            </p:cNvSpPr>
            <p:nvPr/>
          </p:nvSpPr>
          <p:spPr bwMode="auto">
            <a:xfrm>
              <a:off x="8017" y="2977"/>
              <a:ext cx="1608" cy="1043"/>
            </a:xfrm>
            <a:custGeom>
              <a:avLst/>
              <a:gdLst/>
              <a:ahLst/>
              <a:cxnLst>
                <a:cxn ang="0">
                  <a:pos x="245" y="20"/>
                </a:cxn>
                <a:cxn ang="0">
                  <a:pos x="420" y="63"/>
                </a:cxn>
                <a:cxn ang="0">
                  <a:pos x="552" y="108"/>
                </a:cxn>
                <a:cxn ang="0">
                  <a:pos x="620" y="139"/>
                </a:cxn>
                <a:cxn ang="0">
                  <a:pos x="689" y="173"/>
                </a:cxn>
                <a:cxn ang="0">
                  <a:pos x="760" y="213"/>
                </a:cxn>
                <a:cxn ang="0">
                  <a:pos x="827" y="255"/>
                </a:cxn>
                <a:cxn ang="0">
                  <a:pos x="887" y="297"/>
                </a:cxn>
                <a:cxn ang="0">
                  <a:pos x="941" y="334"/>
                </a:cxn>
                <a:cxn ang="0">
                  <a:pos x="989" y="369"/>
                </a:cxn>
                <a:cxn ang="0">
                  <a:pos x="1033" y="403"/>
                </a:cxn>
                <a:cxn ang="0">
                  <a:pos x="1070" y="434"/>
                </a:cxn>
                <a:cxn ang="0">
                  <a:pos x="1102" y="462"/>
                </a:cxn>
                <a:cxn ang="0">
                  <a:pos x="1153" y="510"/>
                </a:cxn>
                <a:cxn ang="0">
                  <a:pos x="1187" y="549"/>
                </a:cxn>
                <a:cxn ang="0">
                  <a:pos x="1218" y="590"/>
                </a:cxn>
                <a:cxn ang="0">
                  <a:pos x="1449" y="678"/>
                </a:cxn>
                <a:cxn ang="0">
                  <a:pos x="1498" y="720"/>
                </a:cxn>
                <a:cxn ang="0">
                  <a:pos x="1538" y="759"/>
                </a:cxn>
                <a:cxn ang="0">
                  <a:pos x="1608" y="881"/>
                </a:cxn>
                <a:cxn ang="0">
                  <a:pos x="1586" y="952"/>
                </a:cxn>
                <a:cxn ang="0">
                  <a:pos x="1534" y="989"/>
                </a:cxn>
                <a:cxn ang="0">
                  <a:pos x="1469" y="1017"/>
                </a:cxn>
                <a:cxn ang="0">
                  <a:pos x="1373" y="1039"/>
                </a:cxn>
                <a:cxn ang="0">
                  <a:pos x="1181" y="1036"/>
                </a:cxn>
                <a:cxn ang="0">
                  <a:pos x="1102" y="703"/>
                </a:cxn>
                <a:cxn ang="0">
                  <a:pos x="1068" y="668"/>
                </a:cxn>
                <a:cxn ang="0">
                  <a:pos x="1030" y="629"/>
                </a:cxn>
                <a:cxn ang="0">
                  <a:pos x="999" y="597"/>
                </a:cxn>
                <a:cxn ang="0">
                  <a:pos x="962" y="561"/>
                </a:cxn>
                <a:cxn ang="0">
                  <a:pos x="921" y="522"/>
                </a:cxn>
                <a:cxn ang="0">
                  <a:pos x="876" y="484"/>
                </a:cxn>
                <a:cxn ang="0">
                  <a:pos x="832" y="442"/>
                </a:cxn>
                <a:cxn ang="0">
                  <a:pos x="784" y="403"/>
                </a:cxn>
                <a:cxn ang="0">
                  <a:pos x="736" y="361"/>
                </a:cxn>
                <a:cxn ang="0">
                  <a:pos x="688" y="326"/>
                </a:cxn>
                <a:cxn ang="0">
                  <a:pos x="638" y="292"/>
                </a:cxn>
                <a:cxn ang="0">
                  <a:pos x="590" y="263"/>
                </a:cxn>
                <a:cxn ang="0">
                  <a:pos x="524" y="227"/>
                </a:cxn>
                <a:cxn ang="0">
                  <a:pos x="436" y="193"/>
                </a:cxn>
                <a:cxn ang="0">
                  <a:pos x="346" y="165"/>
                </a:cxn>
                <a:cxn ang="0">
                  <a:pos x="176" y="133"/>
                </a:cxn>
                <a:cxn ang="0">
                  <a:pos x="17" y="0"/>
                </a:cxn>
              </a:cxnLst>
              <a:rect l="0" t="0" r="r" b="b"/>
              <a:pathLst>
                <a:path w="1608" h="1043">
                  <a:moveTo>
                    <a:pt x="17" y="0"/>
                  </a:moveTo>
                  <a:lnTo>
                    <a:pt x="245" y="20"/>
                  </a:lnTo>
                  <a:lnTo>
                    <a:pt x="358" y="44"/>
                  </a:lnTo>
                  <a:lnTo>
                    <a:pt x="420" y="63"/>
                  </a:lnTo>
                  <a:lnTo>
                    <a:pt x="485" y="83"/>
                  </a:lnTo>
                  <a:lnTo>
                    <a:pt x="552" y="108"/>
                  </a:lnTo>
                  <a:lnTo>
                    <a:pt x="586" y="123"/>
                  </a:lnTo>
                  <a:lnTo>
                    <a:pt x="620" y="139"/>
                  </a:lnTo>
                  <a:lnTo>
                    <a:pt x="654" y="156"/>
                  </a:lnTo>
                  <a:lnTo>
                    <a:pt x="689" y="173"/>
                  </a:lnTo>
                  <a:lnTo>
                    <a:pt x="725" y="193"/>
                  </a:lnTo>
                  <a:lnTo>
                    <a:pt x="760" y="213"/>
                  </a:lnTo>
                  <a:lnTo>
                    <a:pt x="795" y="235"/>
                  </a:lnTo>
                  <a:lnTo>
                    <a:pt x="827" y="255"/>
                  </a:lnTo>
                  <a:lnTo>
                    <a:pt x="858" y="276"/>
                  </a:lnTo>
                  <a:lnTo>
                    <a:pt x="887" y="297"/>
                  </a:lnTo>
                  <a:lnTo>
                    <a:pt x="915" y="315"/>
                  </a:lnTo>
                  <a:lnTo>
                    <a:pt x="941" y="334"/>
                  </a:lnTo>
                  <a:lnTo>
                    <a:pt x="966" y="352"/>
                  </a:lnTo>
                  <a:lnTo>
                    <a:pt x="989" y="369"/>
                  </a:lnTo>
                  <a:lnTo>
                    <a:pt x="1013" y="385"/>
                  </a:lnTo>
                  <a:lnTo>
                    <a:pt x="1033" y="403"/>
                  </a:lnTo>
                  <a:lnTo>
                    <a:pt x="1053" y="419"/>
                  </a:lnTo>
                  <a:lnTo>
                    <a:pt x="1070" y="434"/>
                  </a:lnTo>
                  <a:lnTo>
                    <a:pt x="1087" y="448"/>
                  </a:lnTo>
                  <a:lnTo>
                    <a:pt x="1102" y="462"/>
                  </a:lnTo>
                  <a:lnTo>
                    <a:pt x="1130" y="488"/>
                  </a:lnTo>
                  <a:lnTo>
                    <a:pt x="1153" y="510"/>
                  </a:lnTo>
                  <a:lnTo>
                    <a:pt x="1172" y="532"/>
                  </a:lnTo>
                  <a:lnTo>
                    <a:pt x="1187" y="549"/>
                  </a:lnTo>
                  <a:lnTo>
                    <a:pt x="1200" y="562"/>
                  </a:lnTo>
                  <a:lnTo>
                    <a:pt x="1218" y="590"/>
                  </a:lnTo>
                  <a:lnTo>
                    <a:pt x="1436" y="671"/>
                  </a:lnTo>
                  <a:lnTo>
                    <a:pt x="1449" y="678"/>
                  </a:lnTo>
                  <a:lnTo>
                    <a:pt x="1480" y="702"/>
                  </a:lnTo>
                  <a:lnTo>
                    <a:pt x="1498" y="720"/>
                  </a:lnTo>
                  <a:lnTo>
                    <a:pt x="1518" y="737"/>
                  </a:lnTo>
                  <a:lnTo>
                    <a:pt x="1538" y="759"/>
                  </a:lnTo>
                  <a:lnTo>
                    <a:pt x="1557" y="782"/>
                  </a:lnTo>
                  <a:lnTo>
                    <a:pt x="1608" y="881"/>
                  </a:lnTo>
                  <a:lnTo>
                    <a:pt x="1602" y="929"/>
                  </a:lnTo>
                  <a:lnTo>
                    <a:pt x="1586" y="952"/>
                  </a:lnTo>
                  <a:lnTo>
                    <a:pt x="1563" y="972"/>
                  </a:lnTo>
                  <a:lnTo>
                    <a:pt x="1534" y="989"/>
                  </a:lnTo>
                  <a:lnTo>
                    <a:pt x="1503" y="1005"/>
                  </a:lnTo>
                  <a:lnTo>
                    <a:pt x="1469" y="1017"/>
                  </a:lnTo>
                  <a:lnTo>
                    <a:pt x="1438" y="1026"/>
                  </a:lnTo>
                  <a:lnTo>
                    <a:pt x="1373" y="1039"/>
                  </a:lnTo>
                  <a:lnTo>
                    <a:pt x="1314" y="1043"/>
                  </a:lnTo>
                  <a:lnTo>
                    <a:pt x="1181" y="1036"/>
                  </a:lnTo>
                  <a:lnTo>
                    <a:pt x="849" y="813"/>
                  </a:lnTo>
                  <a:lnTo>
                    <a:pt x="1102" y="703"/>
                  </a:lnTo>
                  <a:lnTo>
                    <a:pt x="1087" y="686"/>
                  </a:lnTo>
                  <a:lnTo>
                    <a:pt x="1068" y="668"/>
                  </a:lnTo>
                  <a:lnTo>
                    <a:pt x="1044" y="643"/>
                  </a:lnTo>
                  <a:lnTo>
                    <a:pt x="1030" y="629"/>
                  </a:lnTo>
                  <a:lnTo>
                    <a:pt x="1014" y="614"/>
                  </a:lnTo>
                  <a:lnTo>
                    <a:pt x="999" y="597"/>
                  </a:lnTo>
                  <a:lnTo>
                    <a:pt x="980" y="580"/>
                  </a:lnTo>
                  <a:lnTo>
                    <a:pt x="962" y="561"/>
                  </a:lnTo>
                  <a:lnTo>
                    <a:pt x="941" y="542"/>
                  </a:lnTo>
                  <a:lnTo>
                    <a:pt x="921" y="522"/>
                  </a:lnTo>
                  <a:lnTo>
                    <a:pt x="898" y="502"/>
                  </a:lnTo>
                  <a:lnTo>
                    <a:pt x="876" y="484"/>
                  </a:lnTo>
                  <a:lnTo>
                    <a:pt x="855" y="462"/>
                  </a:lnTo>
                  <a:lnTo>
                    <a:pt x="832" y="442"/>
                  </a:lnTo>
                  <a:lnTo>
                    <a:pt x="808" y="422"/>
                  </a:lnTo>
                  <a:lnTo>
                    <a:pt x="784" y="403"/>
                  </a:lnTo>
                  <a:lnTo>
                    <a:pt x="760" y="382"/>
                  </a:lnTo>
                  <a:lnTo>
                    <a:pt x="736" y="361"/>
                  </a:lnTo>
                  <a:lnTo>
                    <a:pt x="711" y="343"/>
                  </a:lnTo>
                  <a:lnTo>
                    <a:pt x="688" y="326"/>
                  </a:lnTo>
                  <a:lnTo>
                    <a:pt x="663" y="307"/>
                  </a:lnTo>
                  <a:lnTo>
                    <a:pt x="638" y="292"/>
                  </a:lnTo>
                  <a:lnTo>
                    <a:pt x="615" y="276"/>
                  </a:lnTo>
                  <a:lnTo>
                    <a:pt x="590" y="263"/>
                  </a:lnTo>
                  <a:lnTo>
                    <a:pt x="569" y="249"/>
                  </a:lnTo>
                  <a:lnTo>
                    <a:pt x="524" y="227"/>
                  </a:lnTo>
                  <a:lnTo>
                    <a:pt x="481" y="208"/>
                  </a:lnTo>
                  <a:lnTo>
                    <a:pt x="436" y="193"/>
                  </a:lnTo>
                  <a:lnTo>
                    <a:pt x="391" y="177"/>
                  </a:lnTo>
                  <a:lnTo>
                    <a:pt x="346" y="165"/>
                  </a:lnTo>
                  <a:lnTo>
                    <a:pt x="258" y="147"/>
                  </a:lnTo>
                  <a:lnTo>
                    <a:pt x="176" y="133"/>
                  </a:lnTo>
                  <a:lnTo>
                    <a:pt x="0" y="116"/>
                  </a:lnTo>
                  <a:lnTo>
                    <a:pt x="17" y="0"/>
                  </a:lnTo>
                  <a:lnTo>
                    <a:pt x="17" y="0"/>
                  </a:lnTo>
                  <a:close/>
                </a:path>
              </a:pathLst>
            </a:custGeom>
            <a:solidFill>
              <a:srgbClr val="B8B8D9"/>
            </a:solidFill>
            <a:ln w="9525">
              <a:noFill/>
              <a:round/>
              <a:headEnd/>
              <a:tailEnd/>
            </a:ln>
          </p:spPr>
          <p:txBody>
            <a:bodyPr/>
            <a:lstStyle/>
            <a:p>
              <a:endParaRPr lang="en-US" dirty="0"/>
            </a:p>
          </p:txBody>
        </p:sp>
        <p:sp>
          <p:nvSpPr>
            <p:cNvPr id="18" name="Freeform 16">
              <a:extLst>
                <a:ext uri="{FF2B5EF4-FFF2-40B4-BE49-F238E27FC236}">
                  <a16:creationId xmlns:a16="http://schemas.microsoft.com/office/drawing/2014/main" id="{6A1115FA-C056-5C4C-1FB0-66566026583A}"/>
                </a:ext>
              </a:extLst>
            </p:cNvPr>
            <p:cNvSpPr>
              <a:spLocks/>
            </p:cNvSpPr>
            <p:nvPr/>
          </p:nvSpPr>
          <p:spPr bwMode="auto">
            <a:xfrm>
              <a:off x="8041" y="1894"/>
              <a:ext cx="1559" cy="1124"/>
            </a:xfrm>
            <a:custGeom>
              <a:avLst/>
              <a:gdLst/>
              <a:ahLst/>
              <a:cxnLst>
                <a:cxn ang="0">
                  <a:pos x="25" y="970"/>
                </a:cxn>
                <a:cxn ang="0">
                  <a:pos x="76" y="793"/>
                </a:cxn>
                <a:cxn ang="0">
                  <a:pos x="129" y="653"/>
                </a:cxn>
                <a:cxn ang="0">
                  <a:pos x="197" y="509"/>
                </a:cxn>
                <a:cxn ang="0">
                  <a:pos x="279" y="373"/>
                </a:cxn>
                <a:cxn ang="0">
                  <a:pos x="316" y="326"/>
                </a:cxn>
                <a:cxn ang="0">
                  <a:pos x="341" y="299"/>
                </a:cxn>
                <a:cxn ang="0">
                  <a:pos x="367" y="271"/>
                </a:cxn>
                <a:cxn ang="0">
                  <a:pos x="407" y="234"/>
                </a:cxn>
                <a:cxn ang="0">
                  <a:pos x="466" y="192"/>
                </a:cxn>
                <a:cxn ang="0">
                  <a:pos x="535" y="156"/>
                </a:cxn>
                <a:cxn ang="0">
                  <a:pos x="614" y="125"/>
                </a:cxn>
                <a:cxn ang="0">
                  <a:pos x="699" y="99"/>
                </a:cxn>
                <a:cxn ang="0">
                  <a:pos x="835" y="67"/>
                </a:cxn>
                <a:cxn ang="0">
                  <a:pos x="1024" y="36"/>
                </a:cxn>
                <a:cxn ang="0">
                  <a:pos x="1287" y="9"/>
                </a:cxn>
                <a:cxn ang="0">
                  <a:pos x="1559" y="0"/>
                </a:cxn>
                <a:cxn ang="0">
                  <a:pos x="1453" y="48"/>
                </a:cxn>
                <a:cxn ang="0">
                  <a:pos x="1292" y="79"/>
                </a:cxn>
                <a:cxn ang="0">
                  <a:pos x="1139" y="113"/>
                </a:cxn>
                <a:cxn ang="0">
                  <a:pos x="967" y="156"/>
                </a:cxn>
                <a:cxn ang="0">
                  <a:pos x="800" y="207"/>
                </a:cxn>
                <a:cxn ang="0">
                  <a:pos x="687" y="249"/>
                </a:cxn>
                <a:cxn ang="0">
                  <a:pos x="620" y="279"/>
                </a:cxn>
                <a:cxn ang="0">
                  <a:pos x="565" y="311"/>
                </a:cxn>
                <a:cxn ang="0">
                  <a:pos x="508" y="359"/>
                </a:cxn>
                <a:cxn ang="0">
                  <a:pos x="419" y="495"/>
                </a:cxn>
                <a:cxn ang="0">
                  <a:pos x="359" y="614"/>
                </a:cxn>
                <a:cxn ang="0">
                  <a:pos x="303" y="742"/>
                </a:cxn>
                <a:cxn ang="0">
                  <a:pos x="252" y="869"/>
                </a:cxn>
                <a:cxn ang="0">
                  <a:pos x="209" y="982"/>
                </a:cxn>
                <a:cxn ang="0">
                  <a:pos x="166" y="1100"/>
                </a:cxn>
                <a:cxn ang="0">
                  <a:pos x="0" y="1073"/>
                </a:cxn>
              </a:cxnLst>
              <a:rect l="0" t="0" r="r" b="b"/>
              <a:pathLst>
                <a:path w="1559" h="1124">
                  <a:moveTo>
                    <a:pt x="0" y="1073"/>
                  </a:moveTo>
                  <a:lnTo>
                    <a:pt x="25" y="970"/>
                  </a:lnTo>
                  <a:lnTo>
                    <a:pt x="58" y="860"/>
                  </a:lnTo>
                  <a:lnTo>
                    <a:pt x="76" y="793"/>
                  </a:lnTo>
                  <a:lnTo>
                    <a:pt x="102" y="725"/>
                  </a:lnTo>
                  <a:lnTo>
                    <a:pt x="129" y="653"/>
                  </a:lnTo>
                  <a:lnTo>
                    <a:pt x="161" y="580"/>
                  </a:lnTo>
                  <a:lnTo>
                    <a:pt x="197" y="509"/>
                  </a:lnTo>
                  <a:lnTo>
                    <a:pt x="237" y="439"/>
                  </a:lnTo>
                  <a:lnTo>
                    <a:pt x="279" y="373"/>
                  </a:lnTo>
                  <a:lnTo>
                    <a:pt x="303" y="342"/>
                  </a:lnTo>
                  <a:lnTo>
                    <a:pt x="316" y="326"/>
                  </a:lnTo>
                  <a:lnTo>
                    <a:pt x="328" y="313"/>
                  </a:lnTo>
                  <a:lnTo>
                    <a:pt x="341" y="299"/>
                  </a:lnTo>
                  <a:lnTo>
                    <a:pt x="353" y="285"/>
                  </a:lnTo>
                  <a:lnTo>
                    <a:pt x="367" y="271"/>
                  </a:lnTo>
                  <a:lnTo>
                    <a:pt x="381" y="258"/>
                  </a:lnTo>
                  <a:lnTo>
                    <a:pt x="407" y="234"/>
                  </a:lnTo>
                  <a:lnTo>
                    <a:pt x="436" y="212"/>
                  </a:lnTo>
                  <a:lnTo>
                    <a:pt x="466" y="192"/>
                  </a:lnTo>
                  <a:lnTo>
                    <a:pt x="500" y="173"/>
                  </a:lnTo>
                  <a:lnTo>
                    <a:pt x="535" y="156"/>
                  </a:lnTo>
                  <a:lnTo>
                    <a:pt x="574" y="139"/>
                  </a:lnTo>
                  <a:lnTo>
                    <a:pt x="614" y="125"/>
                  </a:lnTo>
                  <a:lnTo>
                    <a:pt x="656" y="112"/>
                  </a:lnTo>
                  <a:lnTo>
                    <a:pt x="699" y="99"/>
                  </a:lnTo>
                  <a:lnTo>
                    <a:pt x="744" y="87"/>
                  </a:lnTo>
                  <a:lnTo>
                    <a:pt x="835" y="67"/>
                  </a:lnTo>
                  <a:lnTo>
                    <a:pt x="928" y="48"/>
                  </a:lnTo>
                  <a:lnTo>
                    <a:pt x="1024" y="36"/>
                  </a:lnTo>
                  <a:lnTo>
                    <a:pt x="1115" y="25"/>
                  </a:lnTo>
                  <a:lnTo>
                    <a:pt x="1287" y="9"/>
                  </a:lnTo>
                  <a:lnTo>
                    <a:pt x="1428" y="2"/>
                  </a:lnTo>
                  <a:lnTo>
                    <a:pt x="1559" y="0"/>
                  </a:lnTo>
                  <a:lnTo>
                    <a:pt x="1490" y="40"/>
                  </a:lnTo>
                  <a:lnTo>
                    <a:pt x="1453" y="48"/>
                  </a:lnTo>
                  <a:lnTo>
                    <a:pt x="1357" y="67"/>
                  </a:lnTo>
                  <a:lnTo>
                    <a:pt x="1292" y="79"/>
                  </a:lnTo>
                  <a:lnTo>
                    <a:pt x="1218" y="95"/>
                  </a:lnTo>
                  <a:lnTo>
                    <a:pt x="1139" y="113"/>
                  </a:lnTo>
                  <a:lnTo>
                    <a:pt x="1054" y="133"/>
                  </a:lnTo>
                  <a:lnTo>
                    <a:pt x="967" y="156"/>
                  </a:lnTo>
                  <a:lnTo>
                    <a:pt x="882" y="181"/>
                  </a:lnTo>
                  <a:lnTo>
                    <a:pt x="800" y="207"/>
                  </a:lnTo>
                  <a:lnTo>
                    <a:pt x="723" y="235"/>
                  </a:lnTo>
                  <a:lnTo>
                    <a:pt x="687" y="249"/>
                  </a:lnTo>
                  <a:lnTo>
                    <a:pt x="653" y="265"/>
                  </a:lnTo>
                  <a:lnTo>
                    <a:pt x="620" y="279"/>
                  </a:lnTo>
                  <a:lnTo>
                    <a:pt x="591" y="294"/>
                  </a:lnTo>
                  <a:lnTo>
                    <a:pt x="565" y="311"/>
                  </a:lnTo>
                  <a:lnTo>
                    <a:pt x="542" y="326"/>
                  </a:lnTo>
                  <a:lnTo>
                    <a:pt x="508" y="359"/>
                  </a:lnTo>
                  <a:lnTo>
                    <a:pt x="449" y="442"/>
                  </a:lnTo>
                  <a:lnTo>
                    <a:pt x="419" y="495"/>
                  </a:lnTo>
                  <a:lnTo>
                    <a:pt x="388" y="552"/>
                  </a:lnTo>
                  <a:lnTo>
                    <a:pt x="359" y="614"/>
                  </a:lnTo>
                  <a:lnTo>
                    <a:pt x="331" y="679"/>
                  </a:lnTo>
                  <a:lnTo>
                    <a:pt x="303" y="742"/>
                  </a:lnTo>
                  <a:lnTo>
                    <a:pt x="276" y="807"/>
                  </a:lnTo>
                  <a:lnTo>
                    <a:pt x="252" y="869"/>
                  </a:lnTo>
                  <a:lnTo>
                    <a:pt x="229" y="928"/>
                  </a:lnTo>
                  <a:lnTo>
                    <a:pt x="209" y="982"/>
                  </a:lnTo>
                  <a:lnTo>
                    <a:pt x="191" y="1030"/>
                  </a:lnTo>
                  <a:lnTo>
                    <a:pt x="166" y="1100"/>
                  </a:lnTo>
                  <a:lnTo>
                    <a:pt x="158" y="1124"/>
                  </a:lnTo>
                  <a:lnTo>
                    <a:pt x="0" y="1073"/>
                  </a:lnTo>
                  <a:lnTo>
                    <a:pt x="0" y="1073"/>
                  </a:lnTo>
                  <a:close/>
                </a:path>
              </a:pathLst>
            </a:custGeom>
            <a:solidFill>
              <a:srgbClr val="B8B8D9"/>
            </a:solidFill>
            <a:ln w="9525">
              <a:noFill/>
              <a:round/>
              <a:headEnd/>
              <a:tailEnd/>
            </a:ln>
          </p:spPr>
          <p:txBody>
            <a:bodyPr/>
            <a:lstStyle/>
            <a:p>
              <a:endParaRPr lang="en-US" dirty="0"/>
            </a:p>
          </p:txBody>
        </p:sp>
        <p:sp>
          <p:nvSpPr>
            <p:cNvPr id="19" name="Freeform 17">
              <a:extLst>
                <a:ext uri="{FF2B5EF4-FFF2-40B4-BE49-F238E27FC236}">
                  <a16:creationId xmlns:a16="http://schemas.microsoft.com/office/drawing/2014/main" id="{C616AE9C-224A-0764-560C-038C672E2212}"/>
                </a:ext>
              </a:extLst>
            </p:cNvPr>
            <p:cNvSpPr>
              <a:spLocks/>
            </p:cNvSpPr>
            <p:nvPr/>
          </p:nvSpPr>
          <p:spPr bwMode="auto">
            <a:xfrm>
              <a:off x="8269" y="3685"/>
              <a:ext cx="929" cy="168"/>
            </a:xfrm>
            <a:custGeom>
              <a:avLst/>
              <a:gdLst/>
              <a:ahLst/>
              <a:cxnLst>
                <a:cxn ang="0">
                  <a:pos x="0" y="0"/>
                </a:cxn>
                <a:cxn ang="0">
                  <a:pos x="38" y="88"/>
                </a:cxn>
                <a:cxn ang="0">
                  <a:pos x="74" y="100"/>
                </a:cxn>
                <a:cxn ang="0">
                  <a:pos x="116" y="111"/>
                </a:cxn>
                <a:cxn ang="0">
                  <a:pos x="168" y="124"/>
                </a:cxn>
                <a:cxn ang="0">
                  <a:pos x="233" y="139"/>
                </a:cxn>
                <a:cxn ang="0">
                  <a:pos x="304" y="151"/>
                </a:cxn>
                <a:cxn ang="0">
                  <a:pos x="382" y="162"/>
                </a:cxn>
                <a:cxn ang="0">
                  <a:pos x="464" y="168"/>
                </a:cxn>
                <a:cxn ang="0">
                  <a:pos x="778" y="167"/>
                </a:cxn>
                <a:cxn ang="0">
                  <a:pos x="929" y="156"/>
                </a:cxn>
                <a:cxn ang="0">
                  <a:pos x="829" y="28"/>
                </a:cxn>
                <a:cxn ang="0">
                  <a:pos x="662" y="32"/>
                </a:cxn>
                <a:cxn ang="0">
                  <a:pos x="352" y="32"/>
                </a:cxn>
                <a:cxn ang="0">
                  <a:pos x="103" y="14"/>
                </a:cxn>
                <a:cxn ang="0">
                  <a:pos x="0" y="0"/>
                </a:cxn>
                <a:cxn ang="0">
                  <a:pos x="0" y="0"/>
                </a:cxn>
              </a:cxnLst>
              <a:rect l="0" t="0" r="r" b="b"/>
              <a:pathLst>
                <a:path w="929" h="168">
                  <a:moveTo>
                    <a:pt x="0" y="0"/>
                  </a:moveTo>
                  <a:lnTo>
                    <a:pt x="38" y="88"/>
                  </a:lnTo>
                  <a:lnTo>
                    <a:pt x="74" y="100"/>
                  </a:lnTo>
                  <a:lnTo>
                    <a:pt x="116" y="111"/>
                  </a:lnTo>
                  <a:lnTo>
                    <a:pt x="168" y="124"/>
                  </a:lnTo>
                  <a:lnTo>
                    <a:pt x="233" y="139"/>
                  </a:lnTo>
                  <a:lnTo>
                    <a:pt x="304" y="151"/>
                  </a:lnTo>
                  <a:lnTo>
                    <a:pt x="382" y="162"/>
                  </a:lnTo>
                  <a:lnTo>
                    <a:pt x="464" y="168"/>
                  </a:lnTo>
                  <a:lnTo>
                    <a:pt x="778" y="167"/>
                  </a:lnTo>
                  <a:lnTo>
                    <a:pt x="929" y="156"/>
                  </a:lnTo>
                  <a:lnTo>
                    <a:pt x="829" y="28"/>
                  </a:lnTo>
                  <a:lnTo>
                    <a:pt x="662" y="32"/>
                  </a:lnTo>
                  <a:lnTo>
                    <a:pt x="352" y="32"/>
                  </a:lnTo>
                  <a:lnTo>
                    <a:pt x="103" y="14"/>
                  </a:lnTo>
                  <a:lnTo>
                    <a:pt x="0" y="0"/>
                  </a:lnTo>
                  <a:lnTo>
                    <a:pt x="0" y="0"/>
                  </a:lnTo>
                  <a:close/>
                </a:path>
              </a:pathLst>
            </a:custGeom>
            <a:solidFill>
              <a:srgbClr val="B8B8D9"/>
            </a:solidFill>
            <a:ln w="9525">
              <a:noFill/>
              <a:round/>
              <a:headEnd/>
              <a:tailEnd/>
            </a:ln>
          </p:spPr>
          <p:txBody>
            <a:bodyPr/>
            <a:lstStyle/>
            <a:p>
              <a:endParaRPr lang="en-US" dirty="0"/>
            </a:p>
          </p:txBody>
        </p:sp>
        <p:sp>
          <p:nvSpPr>
            <p:cNvPr id="20" name="Freeform 18">
              <a:extLst>
                <a:ext uri="{FF2B5EF4-FFF2-40B4-BE49-F238E27FC236}">
                  <a16:creationId xmlns:a16="http://schemas.microsoft.com/office/drawing/2014/main" id="{8F1BDEFC-F697-DA21-44AD-25EEAFC26610}"/>
                </a:ext>
              </a:extLst>
            </p:cNvPr>
            <p:cNvSpPr>
              <a:spLocks/>
            </p:cNvSpPr>
            <p:nvPr/>
          </p:nvSpPr>
          <p:spPr bwMode="auto">
            <a:xfrm>
              <a:off x="8515" y="2906"/>
              <a:ext cx="259" cy="163"/>
            </a:xfrm>
            <a:custGeom>
              <a:avLst/>
              <a:gdLst/>
              <a:ahLst/>
              <a:cxnLst>
                <a:cxn ang="0">
                  <a:pos x="6" y="0"/>
                </a:cxn>
                <a:cxn ang="0">
                  <a:pos x="131" y="23"/>
                </a:cxn>
                <a:cxn ang="0">
                  <a:pos x="218" y="51"/>
                </a:cxn>
                <a:cxn ang="0">
                  <a:pos x="247" y="69"/>
                </a:cxn>
                <a:cxn ang="0">
                  <a:pos x="259" y="91"/>
                </a:cxn>
                <a:cxn ang="0">
                  <a:pos x="250" y="126"/>
                </a:cxn>
                <a:cxn ang="0">
                  <a:pos x="241" y="139"/>
                </a:cxn>
                <a:cxn ang="0">
                  <a:pos x="232" y="148"/>
                </a:cxn>
                <a:cxn ang="0">
                  <a:pos x="201" y="163"/>
                </a:cxn>
                <a:cxn ang="0">
                  <a:pos x="0" y="54"/>
                </a:cxn>
                <a:cxn ang="0">
                  <a:pos x="6" y="0"/>
                </a:cxn>
                <a:cxn ang="0">
                  <a:pos x="6" y="0"/>
                </a:cxn>
              </a:cxnLst>
              <a:rect l="0" t="0" r="r" b="b"/>
              <a:pathLst>
                <a:path w="259" h="163">
                  <a:moveTo>
                    <a:pt x="6" y="0"/>
                  </a:moveTo>
                  <a:lnTo>
                    <a:pt x="131" y="23"/>
                  </a:lnTo>
                  <a:lnTo>
                    <a:pt x="218" y="51"/>
                  </a:lnTo>
                  <a:lnTo>
                    <a:pt x="247" y="69"/>
                  </a:lnTo>
                  <a:lnTo>
                    <a:pt x="259" y="91"/>
                  </a:lnTo>
                  <a:lnTo>
                    <a:pt x="250" y="126"/>
                  </a:lnTo>
                  <a:lnTo>
                    <a:pt x="241" y="139"/>
                  </a:lnTo>
                  <a:lnTo>
                    <a:pt x="232" y="148"/>
                  </a:lnTo>
                  <a:lnTo>
                    <a:pt x="201" y="163"/>
                  </a:lnTo>
                  <a:lnTo>
                    <a:pt x="0" y="54"/>
                  </a:lnTo>
                  <a:lnTo>
                    <a:pt x="6" y="0"/>
                  </a:lnTo>
                  <a:lnTo>
                    <a:pt x="6" y="0"/>
                  </a:lnTo>
                  <a:close/>
                </a:path>
              </a:pathLst>
            </a:custGeom>
            <a:solidFill>
              <a:srgbClr val="B8B8D9"/>
            </a:solidFill>
            <a:ln w="9525">
              <a:noFill/>
              <a:round/>
              <a:headEnd/>
              <a:tailEnd/>
            </a:ln>
          </p:spPr>
          <p:txBody>
            <a:bodyPr/>
            <a:lstStyle/>
            <a:p>
              <a:endParaRPr lang="en-US" dirty="0"/>
            </a:p>
          </p:txBody>
        </p:sp>
        <p:sp>
          <p:nvSpPr>
            <p:cNvPr id="21" name="Freeform 19">
              <a:extLst>
                <a:ext uri="{FF2B5EF4-FFF2-40B4-BE49-F238E27FC236}">
                  <a16:creationId xmlns:a16="http://schemas.microsoft.com/office/drawing/2014/main" id="{1A397B12-B5E2-A2DE-8500-E66FD267DCCF}"/>
                </a:ext>
              </a:extLst>
            </p:cNvPr>
            <p:cNvSpPr>
              <a:spLocks/>
            </p:cNvSpPr>
            <p:nvPr/>
          </p:nvSpPr>
          <p:spPr bwMode="auto">
            <a:xfrm>
              <a:off x="8576" y="2674"/>
              <a:ext cx="282" cy="184"/>
            </a:xfrm>
            <a:custGeom>
              <a:avLst/>
              <a:gdLst/>
              <a:ahLst/>
              <a:cxnLst>
                <a:cxn ang="0">
                  <a:pos x="22" y="0"/>
                </a:cxn>
                <a:cxn ang="0">
                  <a:pos x="144" y="15"/>
                </a:cxn>
                <a:cxn ang="0">
                  <a:pos x="234" y="34"/>
                </a:cxn>
                <a:cxn ang="0">
                  <a:pos x="282" y="63"/>
                </a:cxn>
                <a:cxn ang="0">
                  <a:pos x="282" y="139"/>
                </a:cxn>
                <a:cxn ang="0">
                  <a:pos x="271" y="184"/>
                </a:cxn>
                <a:cxn ang="0">
                  <a:pos x="0" y="88"/>
                </a:cxn>
                <a:cxn ang="0">
                  <a:pos x="22" y="0"/>
                </a:cxn>
                <a:cxn ang="0">
                  <a:pos x="22" y="0"/>
                </a:cxn>
              </a:cxnLst>
              <a:rect l="0" t="0" r="r" b="b"/>
              <a:pathLst>
                <a:path w="282" h="184">
                  <a:moveTo>
                    <a:pt x="22" y="0"/>
                  </a:moveTo>
                  <a:lnTo>
                    <a:pt x="144" y="15"/>
                  </a:lnTo>
                  <a:lnTo>
                    <a:pt x="234" y="34"/>
                  </a:lnTo>
                  <a:lnTo>
                    <a:pt x="282" y="63"/>
                  </a:lnTo>
                  <a:lnTo>
                    <a:pt x="282" y="139"/>
                  </a:lnTo>
                  <a:lnTo>
                    <a:pt x="271" y="184"/>
                  </a:lnTo>
                  <a:lnTo>
                    <a:pt x="0" y="88"/>
                  </a:lnTo>
                  <a:lnTo>
                    <a:pt x="22" y="0"/>
                  </a:lnTo>
                  <a:lnTo>
                    <a:pt x="22" y="0"/>
                  </a:lnTo>
                  <a:close/>
                </a:path>
              </a:pathLst>
            </a:custGeom>
            <a:solidFill>
              <a:srgbClr val="B8B8D9"/>
            </a:solidFill>
            <a:ln w="9525">
              <a:noFill/>
              <a:round/>
              <a:headEnd/>
              <a:tailEnd/>
            </a:ln>
          </p:spPr>
          <p:txBody>
            <a:bodyPr/>
            <a:lstStyle/>
            <a:p>
              <a:endParaRPr lang="en-US" dirty="0"/>
            </a:p>
          </p:txBody>
        </p:sp>
        <p:sp>
          <p:nvSpPr>
            <p:cNvPr id="22" name="Freeform 20">
              <a:extLst>
                <a:ext uri="{FF2B5EF4-FFF2-40B4-BE49-F238E27FC236}">
                  <a16:creationId xmlns:a16="http://schemas.microsoft.com/office/drawing/2014/main" id="{23BAC507-1572-52A5-2D2F-5A0B7E70B8A8}"/>
                </a:ext>
              </a:extLst>
            </p:cNvPr>
            <p:cNvSpPr>
              <a:spLocks/>
            </p:cNvSpPr>
            <p:nvPr/>
          </p:nvSpPr>
          <p:spPr bwMode="auto">
            <a:xfrm>
              <a:off x="8706" y="2462"/>
              <a:ext cx="282" cy="193"/>
            </a:xfrm>
            <a:custGeom>
              <a:avLst/>
              <a:gdLst/>
              <a:ahLst/>
              <a:cxnLst>
                <a:cxn ang="0">
                  <a:pos x="0" y="91"/>
                </a:cxn>
                <a:cxn ang="0">
                  <a:pos x="249" y="193"/>
                </a:cxn>
                <a:cxn ang="0">
                  <a:pos x="273" y="147"/>
                </a:cxn>
                <a:cxn ang="0">
                  <a:pos x="282" y="65"/>
                </a:cxn>
                <a:cxn ang="0">
                  <a:pos x="268" y="49"/>
                </a:cxn>
                <a:cxn ang="0">
                  <a:pos x="240" y="35"/>
                </a:cxn>
                <a:cxn ang="0">
                  <a:pos x="206" y="23"/>
                </a:cxn>
                <a:cxn ang="0">
                  <a:pos x="169" y="15"/>
                </a:cxn>
                <a:cxn ang="0">
                  <a:pos x="71" y="0"/>
                </a:cxn>
                <a:cxn ang="0">
                  <a:pos x="0" y="91"/>
                </a:cxn>
                <a:cxn ang="0">
                  <a:pos x="0" y="91"/>
                </a:cxn>
              </a:cxnLst>
              <a:rect l="0" t="0" r="r" b="b"/>
              <a:pathLst>
                <a:path w="282" h="193">
                  <a:moveTo>
                    <a:pt x="0" y="91"/>
                  </a:moveTo>
                  <a:lnTo>
                    <a:pt x="249" y="193"/>
                  </a:lnTo>
                  <a:lnTo>
                    <a:pt x="273" y="147"/>
                  </a:lnTo>
                  <a:lnTo>
                    <a:pt x="282" y="65"/>
                  </a:lnTo>
                  <a:lnTo>
                    <a:pt x="268" y="49"/>
                  </a:lnTo>
                  <a:lnTo>
                    <a:pt x="240" y="35"/>
                  </a:lnTo>
                  <a:lnTo>
                    <a:pt x="206" y="23"/>
                  </a:lnTo>
                  <a:lnTo>
                    <a:pt x="169" y="15"/>
                  </a:lnTo>
                  <a:lnTo>
                    <a:pt x="71" y="0"/>
                  </a:lnTo>
                  <a:lnTo>
                    <a:pt x="0" y="91"/>
                  </a:lnTo>
                  <a:lnTo>
                    <a:pt x="0" y="91"/>
                  </a:lnTo>
                  <a:close/>
                </a:path>
              </a:pathLst>
            </a:custGeom>
            <a:solidFill>
              <a:srgbClr val="B8B8D9"/>
            </a:solidFill>
            <a:ln w="9525">
              <a:noFill/>
              <a:round/>
              <a:headEnd/>
              <a:tailEnd/>
            </a:ln>
          </p:spPr>
          <p:txBody>
            <a:bodyPr/>
            <a:lstStyle/>
            <a:p>
              <a:endParaRPr lang="en-US" dirty="0"/>
            </a:p>
          </p:txBody>
        </p:sp>
        <p:sp>
          <p:nvSpPr>
            <p:cNvPr id="23" name="Freeform 21">
              <a:extLst>
                <a:ext uri="{FF2B5EF4-FFF2-40B4-BE49-F238E27FC236}">
                  <a16:creationId xmlns:a16="http://schemas.microsoft.com/office/drawing/2014/main" id="{7D746F9D-CC83-3374-E531-A7ED920E09AF}"/>
                </a:ext>
              </a:extLst>
            </p:cNvPr>
            <p:cNvSpPr>
              <a:spLocks/>
            </p:cNvSpPr>
            <p:nvPr/>
          </p:nvSpPr>
          <p:spPr bwMode="auto">
            <a:xfrm>
              <a:off x="8909" y="2304"/>
              <a:ext cx="252" cy="184"/>
            </a:xfrm>
            <a:custGeom>
              <a:avLst/>
              <a:gdLst/>
              <a:ahLst/>
              <a:cxnLst>
                <a:cxn ang="0">
                  <a:pos x="0" y="56"/>
                </a:cxn>
                <a:cxn ang="0">
                  <a:pos x="220" y="184"/>
                </a:cxn>
                <a:cxn ang="0">
                  <a:pos x="229" y="175"/>
                </a:cxn>
                <a:cxn ang="0">
                  <a:pos x="246" y="153"/>
                </a:cxn>
                <a:cxn ang="0">
                  <a:pos x="252" y="77"/>
                </a:cxn>
                <a:cxn ang="0">
                  <a:pos x="244" y="66"/>
                </a:cxn>
                <a:cxn ang="0">
                  <a:pos x="235" y="57"/>
                </a:cxn>
                <a:cxn ang="0">
                  <a:pos x="207" y="40"/>
                </a:cxn>
                <a:cxn ang="0">
                  <a:pos x="175" y="28"/>
                </a:cxn>
                <a:cxn ang="0">
                  <a:pos x="139" y="17"/>
                </a:cxn>
                <a:cxn ang="0">
                  <a:pos x="48" y="0"/>
                </a:cxn>
                <a:cxn ang="0">
                  <a:pos x="0" y="56"/>
                </a:cxn>
                <a:cxn ang="0">
                  <a:pos x="0" y="56"/>
                </a:cxn>
              </a:cxnLst>
              <a:rect l="0" t="0" r="r" b="b"/>
              <a:pathLst>
                <a:path w="252" h="184">
                  <a:moveTo>
                    <a:pt x="0" y="56"/>
                  </a:moveTo>
                  <a:lnTo>
                    <a:pt x="220" y="184"/>
                  </a:lnTo>
                  <a:lnTo>
                    <a:pt x="229" y="175"/>
                  </a:lnTo>
                  <a:lnTo>
                    <a:pt x="246" y="153"/>
                  </a:lnTo>
                  <a:lnTo>
                    <a:pt x="252" y="77"/>
                  </a:lnTo>
                  <a:lnTo>
                    <a:pt x="244" y="66"/>
                  </a:lnTo>
                  <a:lnTo>
                    <a:pt x="235" y="57"/>
                  </a:lnTo>
                  <a:lnTo>
                    <a:pt x="207" y="40"/>
                  </a:lnTo>
                  <a:lnTo>
                    <a:pt x="175" y="28"/>
                  </a:lnTo>
                  <a:lnTo>
                    <a:pt x="139" y="17"/>
                  </a:lnTo>
                  <a:lnTo>
                    <a:pt x="48" y="0"/>
                  </a:lnTo>
                  <a:lnTo>
                    <a:pt x="0" y="56"/>
                  </a:lnTo>
                  <a:lnTo>
                    <a:pt x="0" y="56"/>
                  </a:lnTo>
                  <a:close/>
                </a:path>
              </a:pathLst>
            </a:custGeom>
            <a:solidFill>
              <a:srgbClr val="B8B8D9"/>
            </a:solidFill>
            <a:ln w="9525">
              <a:noFill/>
              <a:round/>
              <a:headEnd/>
              <a:tailEnd/>
            </a:ln>
          </p:spPr>
          <p:txBody>
            <a:bodyPr/>
            <a:lstStyle/>
            <a:p>
              <a:endParaRPr lang="en-US" dirty="0"/>
            </a:p>
          </p:txBody>
        </p:sp>
        <p:sp>
          <p:nvSpPr>
            <p:cNvPr id="24" name="Freeform 22">
              <a:extLst>
                <a:ext uri="{FF2B5EF4-FFF2-40B4-BE49-F238E27FC236}">
                  <a16:creationId xmlns:a16="http://schemas.microsoft.com/office/drawing/2014/main" id="{C70BAF44-2EA5-3555-AB5E-2A5371A7BED7}"/>
                </a:ext>
              </a:extLst>
            </p:cNvPr>
            <p:cNvSpPr>
              <a:spLocks/>
            </p:cNvSpPr>
            <p:nvPr/>
          </p:nvSpPr>
          <p:spPr bwMode="auto">
            <a:xfrm>
              <a:off x="9099" y="2162"/>
              <a:ext cx="212" cy="147"/>
            </a:xfrm>
            <a:custGeom>
              <a:avLst/>
              <a:gdLst/>
              <a:ahLst/>
              <a:cxnLst>
                <a:cxn ang="0">
                  <a:pos x="0" y="32"/>
                </a:cxn>
                <a:cxn ang="0">
                  <a:pos x="180" y="147"/>
                </a:cxn>
                <a:cxn ang="0">
                  <a:pos x="187" y="139"/>
                </a:cxn>
                <a:cxn ang="0">
                  <a:pos x="206" y="119"/>
                </a:cxn>
                <a:cxn ang="0">
                  <a:pos x="212" y="66"/>
                </a:cxn>
                <a:cxn ang="0">
                  <a:pos x="198" y="52"/>
                </a:cxn>
                <a:cxn ang="0">
                  <a:pos x="180" y="41"/>
                </a:cxn>
                <a:cxn ang="0">
                  <a:pos x="133" y="20"/>
                </a:cxn>
                <a:cxn ang="0">
                  <a:pos x="91" y="6"/>
                </a:cxn>
                <a:cxn ang="0">
                  <a:pos x="73" y="0"/>
                </a:cxn>
                <a:cxn ang="0">
                  <a:pos x="0" y="32"/>
                </a:cxn>
                <a:cxn ang="0">
                  <a:pos x="0" y="32"/>
                </a:cxn>
              </a:cxnLst>
              <a:rect l="0" t="0" r="r" b="b"/>
              <a:pathLst>
                <a:path w="212" h="147">
                  <a:moveTo>
                    <a:pt x="0" y="32"/>
                  </a:moveTo>
                  <a:lnTo>
                    <a:pt x="180" y="147"/>
                  </a:lnTo>
                  <a:lnTo>
                    <a:pt x="187" y="139"/>
                  </a:lnTo>
                  <a:lnTo>
                    <a:pt x="206" y="119"/>
                  </a:lnTo>
                  <a:lnTo>
                    <a:pt x="212" y="66"/>
                  </a:lnTo>
                  <a:lnTo>
                    <a:pt x="198" y="52"/>
                  </a:lnTo>
                  <a:lnTo>
                    <a:pt x="180" y="41"/>
                  </a:lnTo>
                  <a:lnTo>
                    <a:pt x="133" y="20"/>
                  </a:lnTo>
                  <a:lnTo>
                    <a:pt x="91" y="6"/>
                  </a:lnTo>
                  <a:lnTo>
                    <a:pt x="73" y="0"/>
                  </a:lnTo>
                  <a:lnTo>
                    <a:pt x="0" y="32"/>
                  </a:lnTo>
                  <a:lnTo>
                    <a:pt x="0" y="32"/>
                  </a:lnTo>
                  <a:close/>
                </a:path>
              </a:pathLst>
            </a:custGeom>
            <a:solidFill>
              <a:srgbClr val="B8B8D9"/>
            </a:solidFill>
            <a:ln w="9525">
              <a:noFill/>
              <a:round/>
              <a:headEnd/>
              <a:tailEnd/>
            </a:ln>
          </p:spPr>
          <p:txBody>
            <a:bodyPr/>
            <a:lstStyle/>
            <a:p>
              <a:endParaRPr lang="en-US" dirty="0"/>
            </a:p>
          </p:txBody>
        </p:sp>
        <p:sp>
          <p:nvSpPr>
            <p:cNvPr id="25" name="Freeform 23">
              <a:extLst>
                <a:ext uri="{FF2B5EF4-FFF2-40B4-BE49-F238E27FC236}">
                  <a16:creationId xmlns:a16="http://schemas.microsoft.com/office/drawing/2014/main" id="{26BFF2EB-F1D4-1A50-8D03-C12C4760CDF7}"/>
                </a:ext>
              </a:extLst>
            </p:cNvPr>
            <p:cNvSpPr>
              <a:spLocks/>
            </p:cNvSpPr>
            <p:nvPr/>
          </p:nvSpPr>
          <p:spPr bwMode="auto">
            <a:xfrm>
              <a:off x="9279" y="2061"/>
              <a:ext cx="171" cy="95"/>
            </a:xfrm>
            <a:custGeom>
              <a:avLst/>
              <a:gdLst/>
              <a:ahLst/>
              <a:cxnLst>
                <a:cxn ang="0">
                  <a:pos x="0" y="31"/>
                </a:cxn>
                <a:cxn ang="0">
                  <a:pos x="145" y="95"/>
                </a:cxn>
                <a:cxn ang="0">
                  <a:pos x="153" y="87"/>
                </a:cxn>
                <a:cxn ang="0">
                  <a:pos x="168" y="68"/>
                </a:cxn>
                <a:cxn ang="0">
                  <a:pos x="171" y="20"/>
                </a:cxn>
                <a:cxn ang="0">
                  <a:pos x="157" y="11"/>
                </a:cxn>
                <a:cxn ang="0">
                  <a:pos x="137" y="5"/>
                </a:cxn>
                <a:cxn ang="0">
                  <a:pos x="92" y="0"/>
                </a:cxn>
                <a:cxn ang="0">
                  <a:pos x="32" y="6"/>
                </a:cxn>
                <a:cxn ang="0">
                  <a:pos x="0" y="31"/>
                </a:cxn>
                <a:cxn ang="0">
                  <a:pos x="0" y="31"/>
                </a:cxn>
              </a:cxnLst>
              <a:rect l="0" t="0" r="r" b="b"/>
              <a:pathLst>
                <a:path w="171" h="95">
                  <a:moveTo>
                    <a:pt x="0" y="31"/>
                  </a:moveTo>
                  <a:lnTo>
                    <a:pt x="145" y="95"/>
                  </a:lnTo>
                  <a:lnTo>
                    <a:pt x="153" y="87"/>
                  </a:lnTo>
                  <a:lnTo>
                    <a:pt x="168" y="68"/>
                  </a:lnTo>
                  <a:lnTo>
                    <a:pt x="171" y="20"/>
                  </a:lnTo>
                  <a:lnTo>
                    <a:pt x="157" y="11"/>
                  </a:lnTo>
                  <a:lnTo>
                    <a:pt x="137" y="5"/>
                  </a:lnTo>
                  <a:lnTo>
                    <a:pt x="92" y="0"/>
                  </a:lnTo>
                  <a:lnTo>
                    <a:pt x="32" y="6"/>
                  </a:lnTo>
                  <a:lnTo>
                    <a:pt x="0" y="31"/>
                  </a:lnTo>
                  <a:lnTo>
                    <a:pt x="0" y="31"/>
                  </a:lnTo>
                  <a:close/>
                </a:path>
              </a:pathLst>
            </a:custGeom>
            <a:solidFill>
              <a:srgbClr val="B8B8D9"/>
            </a:solidFill>
            <a:ln w="9525">
              <a:noFill/>
              <a:round/>
              <a:headEnd/>
              <a:tailEnd/>
            </a:ln>
          </p:spPr>
          <p:txBody>
            <a:bodyPr/>
            <a:lstStyle/>
            <a:p>
              <a:endParaRPr lang="en-US" dirty="0"/>
            </a:p>
          </p:txBody>
        </p:sp>
        <p:sp>
          <p:nvSpPr>
            <p:cNvPr id="26" name="Freeform 24">
              <a:extLst>
                <a:ext uri="{FF2B5EF4-FFF2-40B4-BE49-F238E27FC236}">
                  <a16:creationId xmlns:a16="http://schemas.microsoft.com/office/drawing/2014/main" id="{BA2CBA55-9829-4EDE-4361-38659AE0F77B}"/>
                </a:ext>
              </a:extLst>
            </p:cNvPr>
            <p:cNvSpPr>
              <a:spLocks/>
            </p:cNvSpPr>
            <p:nvPr/>
          </p:nvSpPr>
          <p:spPr bwMode="auto">
            <a:xfrm>
              <a:off x="6852" y="2261"/>
              <a:ext cx="575" cy="366"/>
            </a:xfrm>
            <a:custGeom>
              <a:avLst/>
              <a:gdLst/>
              <a:ahLst/>
              <a:cxnLst>
                <a:cxn ang="0">
                  <a:pos x="0" y="170"/>
                </a:cxn>
                <a:cxn ang="0">
                  <a:pos x="319" y="366"/>
                </a:cxn>
                <a:cxn ang="0">
                  <a:pos x="575" y="264"/>
                </a:cxn>
                <a:cxn ang="0">
                  <a:pos x="515" y="102"/>
                </a:cxn>
                <a:cxn ang="0">
                  <a:pos x="292" y="0"/>
                </a:cxn>
                <a:cxn ang="0">
                  <a:pos x="0" y="170"/>
                </a:cxn>
                <a:cxn ang="0">
                  <a:pos x="0" y="170"/>
                </a:cxn>
              </a:cxnLst>
              <a:rect l="0" t="0" r="r" b="b"/>
              <a:pathLst>
                <a:path w="575" h="366">
                  <a:moveTo>
                    <a:pt x="0" y="170"/>
                  </a:moveTo>
                  <a:lnTo>
                    <a:pt x="319" y="366"/>
                  </a:lnTo>
                  <a:lnTo>
                    <a:pt x="575" y="264"/>
                  </a:lnTo>
                  <a:lnTo>
                    <a:pt x="515" y="102"/>
                  </a:lnTo>
                  <a:lnTo>
                    <a:pt x="292" y="0"/>
                  </a:lnTo>
                  <a:lnTo>
                    <a:pt x="0" y="170"/>
                  </a:lnTo>
                  <a:lnTo>
                    <a:pt x="0" y="170"/>
                  </a:lnTo>
                  <a:close/>
                </a:path>
              </a:pathLst>
            </a:custGeom>
            <a:solidFill>
              <a:srgbClr val="FFFFFF"/>
            </a:solidFill>
            <a:ln w="9525">
              <a:noFill/>
              <a:round/>
              <a:headEnd/>
              <a:tailEnd/>
            </a:ln>
          </p:spPr>
          <p:txBody>
            <a:bodyPr/>
            <a:lstStyle/>
            <a:p>
              <a:endParaRPr lang="en-US" dirty="0"/>
            </a:p>
          </p:txBody>
        </p:sp>
        <p:sp>
          <p:nvSpPr>
            <p:cNvPr id="27" name="Freeform 25">
              <a:extLst>
                <a:ext uri="{FF2B5EF4-FFF2-40B4-BE49-F238E27FC236}">
                  <a16:creationId xmlns:a16="http://schemas.microsoft.com/office/drawing/2014/main" id="{8913BDD0-FAF3-B660-9D01-7931B9E8297A}"/>
                </a:ext>
              </a:extLst>
            </p:cNvPr>
            <p:cNvSpPr>
              <a:spLocks/>
            </p:cNvSpPr>
            <p:nvPr/>
          </p:nvSpPr>
          <p:spPr bwMode="auto">
            <a:xfrm>
              <a:off x="6973" y="1709"/>
              <a:ext cx="2606" cy="3335"/>
            </a:xfrm>
            <a:custGeom>
              <a:avLst/>
              <a:gdLst/>
              <a:ahLst/>
              <a:cxnLst>
                <a:cxn ang="0">
                  <a:pos x="0" y="3335"/>
                </a:cxn>
                <a:cxn ang="0">
                  <a:pos x="38" y="2288"/>
                </a:cxn>
                <a:cxn ang="0">
                  <a:pos x="123" y="1871"/>
                </a:cxn>
                <a:cxn ang="0">
                  <a:pos x="464" y="1523"/>
                </a:cxn>
                <a:cxn ang="0">
                  <a:pos x="1025" y="1190"/>
                </a:cxn>
                <a:cxn ang="0">
                  <a:pos x="1311" y="575"/>
                </a:cxn>
                <a:cxn ang="0">
                  <a:pos x="1548" y="222"/>
                </a:cxn>
                <a:cxn ang="0">
                  <a:pos x="1933" y="111"/>
                </a:cxn>
                <a:cxn ang="0">
                  <a:pos x="2606" y="0"/>
                </a:cxn>
                <a:cxn ang="0">
                  <a:pos x="2514" y="137"/>
                </a:cxn>
                <a:cxn ang="0">
                  <a:pos x="2429" y="267"/>
                </a:cxn>
                <a:cxn ang="0">
                  <a:pos x="2324" y="301"/>
                </a:cxn>
                <a:cxn ang="0">
                  <a:pos x="2279" y="405"/>
                </a:cxn>
                <a:cxn ang="0">
                  <a:pos x="2156" y="437"/>
                </a:cxn>
                <a:cxn ang="0">
                  <a:pos x="2135" y="589"/>
                </a:cxn>
                <a:cxn ang="0">
                  <a:pos x="1992" y="607"/>
                </a:cxn>
                <a:cxn ang="0">
                  <a:pos x="1953" y="745"/>
                </a:cxn>
                <a:cxn ang="0">
                  <a:pos x="1854" y="798"/>
                </a:cxn>
                <a:cxn ang="0">
                  <a:pos x="1842" y="948"/>
                </a:cxn>
                <a:cxn ang="0">
                  <a:pos x="1769" y="1047"/>
                </a:cxn>
                <a:cxn ang="0">
                  <a:pos x="1736" y="1156"/>
                </a:cxn>
                <a:cxn ang="0">
                  <a:pos x="1625" y="1261"/>
                </a:cxn>
                <a:cxn ang="0">
                  <a:pos x="2129" y="1667"/>
                </a:cxn>
                <a:cxn ang="0">
                  <a:pos x="2265" y="1895"/>
                </a:cxn>
                <a:cxn ang="0">
                  <a:pos x="1724" y="1936"/>
                </a:cxn>
                <a:cxn ang="0">
                  <a:pos x="1246" y="1844"/>
                </a:cxn>
                <a:cxn ang="0">
                  <a:pos x="1136" y="1889"/>
                </a:cxn>
                <a:cxn ang="0">
                  <a:pos x="1078" y="2015"/>
                </a:cxn>
                <a:cxn ang="0">
                  <a:pos x="914" y="2053"/>
                </a:cxn>
                <a:cxn ang="0">
                  <a:pos x="849" y="2191"/>
                </a:cxn>
                <a:cxn ang="0">
                  <a:pos x="705" y="2301"/>
                </a:cxn>
                <a:cxn ang="0">
                  <a:pos x="606" y="2608"/>
                </a:cxn>
                <a:cxn ang="0">
                  <a:pos x="547" y="2661"/>
                </a:cxn>
                <a:cxn ang="0">
                  <a:pos x="528" y="2825"/>
                </a:cxn>
                <a:cxn ang="0">
                  <a:pos x="436" y="2930"/>
                </a:cxn>
                <a:cxn ang="0">
                  <a:pos x="417" y="3139"/>
                </a:cxn>
                <a:cxn ang="0">
                  <a:pos x="365" y="3204"/>
                </a:cxn>
                <a:cxn ang="0">
                  <a:pos x="261" y="3086"/>
                </a:cxn>
                <a:cxn ang="0">
                  <a:pos x="0" y="3335"/>
                </a:cxn>
                <a:cxn ang="0">
                  <a:pos x="0" y="3335"/>
                </a:cxn>
              </a:cxnLst>
              <a:rect l="0" t="0" r="r" b="b"/>
              <a:pathLst>
                <a:path w="2606" h="3335">
                  <a:moveTo>
                    <a:pt x="0" y="3335"/>
                  </a:moveTo>
                  <a:lnTo>
                    <a:pt x="38" y="2288"/>
                  </a:lnTo>
                  <a:lnTo>
                    <a:pt x="123" y="1871"/>
                  </a:lnTo>
                  <a:lnTo>
                    <a:pt x="464" y="1523"/>
                  </a:lnTo>
                  <a:lnTo>
                    <a:pt x="1025" y="1190"/>
                  </a:lnTo>
                  <a:lnTo>
                    <a:pt x="1311" y="575"/>
                  </a:lnTo>
                  <a:lnTo>
                    <a:pt x="1548" y="222"/>
                  </a:lnTo>
                  <a:lnTo>
                    <a:pt x="1933" y="111"/>
                  </a:lnTo>
                  <a:lnTo>
                    <a:pt x="2606" y="0"/>
                  </a:lnTo>
                  <a:lnTo>
                    <a:pt x="2514" y="137"/>
                  </a:lnTo>
                  <a:lnTo>
                    <a:pt x="2429" y="267"/>
                  </a:lnTo>
                  <a:lnTo>
                    <a:pt x="2324" y="301"/>
                  </a:lnTo>
                  <a:lnTo>
                    <a:pt x="2279" y="405"/>
                  </a:lnTo>
                  <a:lnTo>
                    <a:pt x="2156" y="437"/>
                  </a:lnTo>
                  <a:lnTo>
                    <a:pt x="2135" y="589"/>
                  </a:lnTo>
                  <a:lnTo>
                    <a:pt x="1992" y="607"/>
                  </a:lnTo>
                  <a:lnTo>
                    <a:pt x="1953" y="745"/>
                  </a:lnTo>
                  <a:lnTo>
                    <a:pt x="1854" y="798"/>
                  </a:lnTo>
                  <a:lnTo>
                    <a:pt x="1842" y="948"/>
                  </a:lnTo>
                  <a:lnTo>
                    <a:pt x="1769" y="1047"/>
                  </a:lnTo>
                  <a:lnTo>
                    <a:pt x="1736" y="1156"/>
                  </a:lnTo>
                  <a:lnTo>
                    <a:pt x="1625" y="1261"/>
                  </a:lnTo>
                  <a:lnTo>
                    <a:pt x="2129" y="1667"/>
                  </a:lnTo>
                  <a:lnTo>
                    <a:pt x="2265" y="1895"/>
                  </a:lnTo>
                  <a:lnTo>
                    <a:pt x="1724" y="1936"/>
                  </a:lnTo>
                  <a:lnTo>
                    <a:pt x="1246" y="1844"/>
                  </a:lnTo>
                  <a:lnTo>
                    <a:pt x="1136" y="1889"/>
                  </a:lnTo>
                  <a:lnTo>
                    <a:pt x="1078" y="2015"/>
                  </a:lnTo>
                  <a:lnTo>
                    <a:pt x="914" y="2053"/>
                  </a:lnTo>
                  <a:lnTo>
                    <a:pt x="849" y="2191"/>
                  </a:lnTo>
                  <a:lnTo>
                    <a:pt x="705" y="2301"/>
                  </a:lnTo>
                  <a:lnTo>
                    <a:pt x="606" y="2608"/>
                  </a:lnTo>
                  <a:lnTo>
                    <a:pt x="547" y="2661"/>
                  </a:lnTo>
                  <a:lnTo>
                    <a:pt x="528" y="2825"/>
                  </a:lnTo>
                  <a:lnTo>
                    <a:pt x="436" y="2930"/>
                  </a:lnTo>
                  <a:lnTo>
                    <a:pt x="417" y="3139"/>
                  </a:lnTo>
                  <a:lnTo>
                    <a:pt x="365" y="3204"/>
                  </a:lnTo>
                  <a:lnTo>
                    <a:pt x="261" y="3086"/>
                  </a:lnTo>
                  <a:lnTo>
                    <a:pt x="0" y="3335"/>
                  </a:lnTo>
                  <a:lnTo>
                    <a:pt x="0" y="3335"/>
                  </a:lnTo>
                  <a:close/>
                </a:path>
              </a:pathLst>
            </a:custGeom>
            <a:solidFill>
              <a:srgbClr val="756868"/>
            </a:solidFill>
            <a:ln w="9525">
              <a:noFill/>
              <a:round/>
              <a:headEnd/>
              <a:tailEnd/>
            </a:ln>
          </p:spPr>
          <p:txBody>
            <a:bodyPr/>
            <a:lstStyle/>
            <a:p>
              <a:endParaRPr lang="en-US" dirty="0"/>
            </a:p>
          </p:txBody>
        </p:sp>
        <p:sp>
          <p:nvSpPr>
            <p:cNvPr id="28" name="Freeform 26">
              <a:extLst>
                <a:ext uri="{FF2B5EF4-FFF2-40B4-BE49-F238E27FC236}">
                  <a16:creationId xmlns:a16="http://schemas.microsoft.com/office/drawing/2014/main" id="{4E940445-AAFA-9623-84BF-A55E52863F7E}"/>
                </a:ext>
              </a:extLst>
            </p:cNvPr>
            <p:cNvSpPr>
              <a:spLocks/>
            </p:cNvSpPr>
            <p:nvPr/>
          </p:nvSpPr>
          <p:spPr bwMode="auto">
            <a:xfrm>
              <a:off x="6640" y="2179"/>
              <a:ext cx="1406" cy="791"/>
            </a:xfrm>
            <a:custGeom>
              <a:avLst/>
              <a:gdLst/>
              <a:ahLst/>
              <a:cxnLst>
                <a:cxn ang="0">
                  <a:pos x="252" y="105"/>
                </a:cxn>
                <a:cxn ang="0">
                  <a:pos x="308" y="38"/>
                </a:cxn>
                <a:cxn ang="0">
                  <a:pos x="365" y="11"/>
                </a:cxn>
                <a:cxn ang="0">
                  <a:pos x="486" y="0"/>
                </a:cxn>
                <a:cxn ang="0">
                  <a:pos x="633" y="38"/>
                </a:cxn>
                <a:cxn ang="0">
                  <a:pos x="710" y="85"/>
                </a:cxn>
                <a:cxn ang="0">
                  <a:pos x="759" y="130"/>
                </a:cxn>
                <a:cxn ang="0">
                  <a:pos x="797" y="170"/>
                </a:cxn>
                <a:cxn ang="0">
                  <a:pos x="820" y="199"/>
                </a:cxn>
                <a:cxn ang="0">
                  <a:pos x="874" y="275"/>
                </a:cxn>
                <a:cxn ang="0">
                  <a:pos x="954" y="394"/>
                </a:cxn>
                <a:cxn ang="0">
                  <a:pos x="985" y="436"/>
                </a:cxn>
                <a:cxn ang="0">
                  <a:pos x="1019" y="473"/>
                </a:cxn>
                <a:cxn ang="0">
                  <a:pos x="1066" y="513"/>
                </a:cxn>
                <a:cxn ang="0">
                  <a:pos x="1121" y="542"/>
                </a:cxn>
                <a:cxn ang="0">
                  <a:pos x="1264" y="577"/>
                </a:cxn>
                <a:cxn ang="0">
                  <a:pos x="1406" y="612"/>
                </a:cxn>
                <a:cxn ang="0">
                  <a:pos x="1219" y="791"/>
                </a:cxn>
                <a:cxn ang="0">
                  <a:pos x="1053" y="745"/>
                </a:cxn>
                <a:cxn ang="0">
                  <a:pos x="954" y="714"/>
                </a:cxn>
                <a:cxn ang="0">
                  <a:pos x="852" y="679"/>
                </a:cxn>
                <a:cxn ang="0">
                  <a:pos x="756" y="637"/>
                </a:cxn>
                <a:cxn ang="0">
                  <a:pos x="676" y="595"/>
                </a:cxn>
                <a:cxn ang="0">
                  <a:pos x="626" y="552"/>
                </a:cxn>
                <a:cxn ang="0">
                  <a:pos x="594" y="512"/>
                </a:cxn>
                <a:cxn ang="0">
                  <a:pos x="560" y="479"/>
                </a:cxn>
                <a:cxn ang="0">
                  <a:pos x="529" y="451"/>
                </a:cxn>
                <a:cxn ang="0">
                  <a:pos x="478" y="416"/>
                </a:cxn>
                <a:cxn ang="0">
                  <a:pos x="444" y="397"/>
                </a:cxn>
                <a:cxn ang="0">
                  <a:pos x="592" y="357"/>
                </a:cxn>
                <a:cxn ang="0">
                  <a:pos x="677" y="306"/>
                </a:cxn>
                <a:cxn ang="0">
                  <a:pos x="693" y="256"/>
                </a:cxn>
                <a:cxn ang="0">
                  <a:pos x="668" y="219"/>
                </a:cxn>
                <a:cxn ang="0">
                  <a:pos x="640" y="191"/>
                </a:cxn>
                <a:cxn ang="0">
                  <a:pos x="599" y="165"/>
                </a:cxn>
                <a:cxn ang="0">
                  <a:pos x="515" y="161"/>
                </a:cxn>
                <a:cxn ang="0">
                  <a:pos x="399" y="212"/>
                </a:cxn>
                <a:cxn ang="0">
                  <a:pos x="351" y="252"/>
                </a:cxn>
                <a:cxn ang="0">
                  <a:pos x="319" y="289"/>
                </a:cxn>
                <a:cxn ang="0">
                  <a:pos x="11" y="145"/>
                </a:cxn>
                <a:cxn ang="0">
                  <a:pos x="17" y="63"/>
                </a:cxn>
              </a:cxnLst>
              <a:rect l="0" t="0" r="r" b="b"/>
              <a:pathLst>
                <a:path w="1406" h="791">
                  <a:moveTo>
                    <a:pt x="17" y="63"/>
                  </a:moveTo>
                  <a:lnTo>
                    <a:pt x="252" y="105"/>
                  </a:lnTo>
                  <a:lnTo>
                    <a:pt x="288" y="57"/>
                  </a:lnTo>
                  <a:lnTo>
                    <a:pt x="308" y="38"/>
                  </a:lnTo>
                  <a:lnTo>
                    <a:pt x="334" y="23"/>
                  </a:lnTo>
                  <a:lnTo>
                    <a:pt x="365" y="11"/>
                  </a:lnTo>
                  <a:lnTo>
                    <a:pt x="399" y="1"/>
                  </a:lnTo>
                  <a:lnTo>
                    <a:pt x="486" y="0"/>
                  </a:lnTo>
                  <a:lnTo>
                    <a:pt x="582" y="18"/>
                  </a:lnTo>
                  <a:lnTo>
                    <a:pt x="633" y="38"/>
                  </a:lnTo>
                  <a:lnTo>
                    <a:pt x="684" y="68"/>
                  </a:lnTo>
                  <a:lnTo>
                    <a:pt x="710" y="85"/>
                  </a:lnTo>
                  <a:lnTo>
                    <a:pt x="735" y="106"/>
                  </a:lnTo>
                  <a:lnTo>
                    <a:pt x="759" y="130"/>
                  </a:lnTo>
                  <a:lnTo>
                    <a:pt x="786" y="156"/>
                  </a:lnTo>
                  <a:lnTo>
                    <a:pt x="797" y="170"/>
                  </a:lnTo>
                  <a:lnTo>
                    <a:pt x="809" y="184"/>
                  </a:lnTo>
                  <a:lnTo>
                    <a:pt x="820" y="199"/>
                  </a:lnTo>
                  <a:lnTo>
                    <a:pt x="832" y="215"/>
                  </a:lnTo>
                  <a:lnTo>
                    <a:pt x="874" y="275"/>
                  </a:lnTo>
                  <a:lnTo>
                    <a:pt x="914" y="337"/>
                  </a:lnTo>
                  <a:lnTo>
                    <a:pt x="954" y="394"/>
                  </a:lnTo>
                  <a:lnTo>
                    <a:pt x="974" y="422"/>
                  </a:lnTo>
                  <a:lnTo>
                    <a:pt x="985" y="436"/>
                  </a:lnTo>
                  <a:lnTo>
                    <a:pt x="996" y="448"/>
                  </a:lnTo>
                  <a:lnTo>
                    <a:pt x="1019" y="473"/>
                  </a:lnTo>
                  <a:lnTo>
                    <a:pt x="1042" y="493"/>
                  </a:lnTo>
                  <a:lnTo>
                    <a:pt x="1066" y="513"/>
                  </a:lnTo>
                  <a:lnTo>
                    <a:pt x="1093" y="530"/>
                  </a:lnTo>
                  <a:lnTo>
                    <a:pt x="1121" y="542"/>
                  </a:lnTo>
                  <a:lnTo>
                    <a:pt x="1152" y="552"/>
                  </a:lnTo>
                  <a:lnTo>
                    <a:pt x="1264" y="577"/>
                  </a:lnTo>
                  <a:lnTo>
                    <a:pt x="1343" y="597"/>
                  </a:lnTo>
                  <a:lnTo>
                    <a:pt x="1406" y="612"/>
                  </a:lnTo>
                  <a:lnTo>
                    <a:pt x="1373" y="750"/>
                  </a:lnTo>
                  <a:lnTo>
                    <a:pt x="1219" y="791"/>
                  </a:lnTo>
                  <a:lnTo>
                    <a:pt x="1137" y="770"/>
                  </a:lnTo>
                  <a:lnTo>
                    <a:pt x="1053" y="745"/>
                  </a:lnTo>
                  <a:lnTo>
                    <a:pt x="1005" y="730"/>
                  </a:lnTo>
                  <a:lnTo>
                    <a:pt x="954" y="714"/>
                  </a:lnTo>
                  <a:lnTo>
                    <a:pt x="903" y="697"/>
                  </a:lnTo>
                  <a:lnTo>
                    <a:pt x="852" y="679"/>
                  </a:lnTo>
                  <a:lnTo>
                    <a:pt x="801" y="657"/>
                  </a:lnTo>
                  <a:lnTo>
                    <a:pt x="756" y="637"/>
                  </a:lnTo>
                  <a:lnTo>
                    <a:pt x="713" y="617"/>
                  </a:lnTo>
                  <a:lnTo>
                    <a:pt x="676" y="595"/>
                  </a:lnTo>
                  <a:lnTo>
                    <a:pt x="648" y="573"/>
                  </a:lnTo>
                  <a:lnTo>
                    <a:pt x="626" y="552"/>
                  </a:lnTo>
                  <a:lnTo>
                    <a:pt x="609" y="530"/>
                  </a:lnTo>
                  <a:lnTo>
                    <a:pt x="594" y="512"/>
                  </a:lnTo>
                  <a:lnTo>
                    <a:pt x="577" y="493"/>
                  </a:lnTo>
                  <a:lnTo>
                    <a:pt x="560" y="479"/>
                  </a:lnTo>
                  <a:lnTo>
                    <a:pt x="544" y="464"/>
                  </a:lnTo>
                  <a:lnTo>
                    <a:pt x="529" y="451"/>
                  </a:lnTo>
                  <a:lnTo>
                    <a:pt x="503" y="431"/>
                  </a:lnTo>
                  <a:lnTo>
                    <a:pt x="478" y="416"/>
                  </a:lnTo>
                  <a:lnTo>
                    <a:pt x="459" y="405"/>
                  </a:lnTo>
                  <a:lnTo>
                    <a:pt x="444" y="397"/>
                  </a:lnTo>
                  <a:lnTo>
                    <a:pt x="492" y="386"/>
                  </a:lnTo>
                  <a:lnTo>
                    <a:pt x="592" y="357"/>
                  </a:lnTo>
                  <a:lnTo>
                    <a:pt x="640" y="334"/>
                  </a:lnTo>
                  <a:lnTo>
                    <a:pt x="677" y="306"/>
                  </a:lnTo>
                  <a:lnTo>
                    <a:pt x="694" y="275"/>
                  </a:lnTo>
                  <a:lnTo>
                    <a:pt x="693" y="256"/>
                  </a:lnTo>
                  <a:lnTo>
                    <a:pt x="682" y="238"/>
                  </a:lnTo>
                  <a:lnTo>
                    <a:pt x="668" y="219"/>
                  </a:lnTo>
                  <a:lnTo>
                    <a:pt x="654" y="204"/>
                  </a:lnTo>
                  <a:lnTo>
                    <a:pt x="640" y="191"/>
                  </a:lnTo>
                  <a:lnTo>
                    <a:pt x="626" y="181"/>
                  </a:lnTo>
                  <a:lnTo>
                    <a:pt x="599" y="165"/>
                  </a:lnTo>
                  <a:lnTo>
                    <a:pt x="572" y="157"/>
                  </a:lnTo>
                  <a:lnTo>
                    <a:pt x="515" y="161"/>
                  </a:lnTo>
                  <a:lnTo>
                    <a:pt x="458" y="179"/>
                  </a:lnTo>
                  <a:lnTo>
                    <a:pt x="399" y="212"/>
                  </a:lnTo>
                  <a:lnTo>
                    <a:pt x="374" y="232"/>
                  </a:lnTo>
                  <a:lnTo>
                    <a:pt x="351" y="252"/>
                  </a:lnTo>
                  <a:lnTo>
                    <a:pt x="334" y="272"/>
                  </a:lnTo>
                  <a:lnTo>
                    <a:pt x="319" y="289"/>
                  </a:lnTo>
                  <a:lnTo>
                    <a:pt x="308" y="304"/>
                  </a:lnTo>
                  <a:lnTo>
                    <a:pt x="11" y="145"/>
                  </a:lnTo>
                  <a:lnTo>
                    <a:pt x="0" y="106"/>
                  </a:lnTo>
                  <a:lnTo>
                    <a:pt x="17" y="63"/>
                  </a:lnTo>
                  <a:lnTo>
                    <a:pt x="17" y="63"/>
                  </a:lnTo>
                  <a:close/>
                </a:path>
              </a:pathLst>
            </a:custGeom>
            <a:solidFill>
              <a:srgbClr val="000000"/>
            </a:solidFill>
            <a:ln w="9525">
              <a:noFill/>
              <a:round/>
              <a:headEnd/>
              <a:tailEnd/>
            </a:ln>
          </p:spPr>
          <p:txBody>
            <a:bodyPr/>
            <a:lstStyle/>
            <a:p>
              <a:endParaRPr lang="en-US" dirty="0"/>
            </a:p>
          </p:txBody>
        </p:sp>
        <p:sp>
          <p:nvSpPr>
            <p:cNvPr id="29" name="Freeform 27">
              <a:extLst>
                <a:ext uri="{FF2B5EF4-FFF2-40B4-BE49-F238E27FC236}">
                  <a16:creationId xmlns:a16="http://schemas.microsoft.com/office/drawing/2014/main" id="{FDAF949B-E655-6F1D-2234-8012EBE1B4A0}"/>
                </a:ext>
              </a:extLst>
            </p:cNvPr>
            <p:cNvSpPr>
              <a:spLocks/>
            </p:cNvSpPr>
            <p:nvPr/>
          </p:nvSpPr>
          <p:spPr bwMode="auto">
            <a:xfrm>
              <a:off x="6923" y="2946"/>
              <a:ext cx="1200" cy="2168"/>
            </a:xfrm>
            <a:custGeom>
              <a:avLst/>
              <a:gdLst/>
              <a:ahLst/>
              <a:cxnLst>
                <a:cxn ang="0">
                  <a:pos x="988" y="21"/>
                </a:cxn>
                <a:cxn ang="0">
                  <a:pos x="922" y="60"/>
                </a:cxn>
                <a:cxn ang="0">
                  <a:pos x="875" y="88"/>
                </a:cxn>
                <a:cxn ang="0">
                  <a:pos x="823" y="120"/>
                </a:cxn>
                <a:cxn ang="0">
                  <a:pos x="766" y="154"/>
                </a:cxn>
                <a:cxn ang="0">
                  <a:pos x="704" y="193"/>
                </a:cxn>
                <a:cxn ang="0">
                  <a:pos x="639" y="235"/>
                </a:cxn>
                <a:cxn ang="0">
                  <a:pos x="574" y="278"/>
                </a:cxn>
                <a:cxn ang="0">
                  <a:pos x="509" y="321"/>
                </a:cxn>
                <a:cxn ang="0">
                  <a:pos x="444" y="366"/>
                </a:cxn>
                <a:cxn ang="0">
                  <a:pos x="382" y="409"/>
                </a:cxn>
                <a:cxn ang="0">
                  <a:pos x="325" y="453"/>
                </a:cxn>
                <a:cxn ang="0">
                  <a:pos x="271" y="495"/>
                </a:cxn>
                <a:cxn ang="0">
                  <a:pos x="224" y="533"/>
                </a:cxn>
                <a:cxn ang="0">
                  <a:pos x="184" y="575"/>
                </a:cxn>
                <a:cxn ang="0">
                  <a:pos x="118" y="683"/>
                </a:cxn>
                <a:cxn ang="0">
                  <a:pos x="51" y="883"/>
                </a:cxn>
                <a:cxn ang="0">
                  <a:pos x="0" y="1311"/>
                </a:cxn>
                <a:cxn ang="0">
                  <a:pos x="12" y="1694"/>
                </a:cxn>
                <a:cxn ang="0">
                  <a:pos x="46" y="2168"/>
                </a:cxn>
                <a:cxn ang="0">
                  <a:pos x="159" y="1469"/>
                </a:cxn>
                <a:cxn ang="0">
                  <a:pos x="192" y="1142"/>
                </a:cxn>
                <a:cxn ang="0">
                  <a:pos x="234" y="943"/>
                </a:cxn>
                <a:cxn ang="0">
                  <a:pos x="274" y="818"/>
                </a:cxn>
                <a:cxn ang="0">
                  <a:pos x="326" y="719"/>
                </a:cxn>
                <a:cxn ang="0">
                  <a:pos x="348" y="692"/>
                </a:cxn>
                <a:cxn ang="0">
                  <a:pos x="371" y="665"/>
                </a:cxn>
                <a:cxn ang="0">
                  <a:pos x="398" y="638"/>
                </a:cxn>
                <a:cxn ang="0">
                  <a:pos x="424" y="609"/>
                </a:cxn>
                <a:cxn ang="0">
                  <a:pos x="470" y="564"/>
                </a:cxn>
                <a:cxn ang="0">
                  <a:pos x="501" y="535"/>
                </a:cxn>
                <a:cxn ang="0">
                  <a:pos x="534" y="504"/>
                </a:cxn>
                <a:cxn ang="0">
                  <a:pos x="569" y="474"/>
                </a:cxn>
                <a:cxn ang="0">
                  <a:pos x="603" y="444"/>
                </a:cxn>
                <a:cxn ang="0">
                  <a:pos x="640" y="413"/>
                </a:cxn>
                <a:cxn ang="0">
                  <a:pos x="676" y="385"/>
                </a:cxn>
                <a:cxn ang="0">
                  <a:pos x="713" y="354"/>
                </a:cxn>
                <a:cxn ang="0">
                  <a:pos x="750" y="326"/>
                </a:cxn>
                <a:cxn ang="0">
                  <a:pos x="786" y="297"/>
                </a:cxn>
                <a:cxn ang="0">
                  <a:pos x="823" y="267"/>
                </a:cxn>
                <a:cxn ang="0">
                  <a:pos x="858" y="241"/>
                </a:cxn>
                <a:cxn ang="0">
                  <a:pos x="911" y="202"/>
                </a:cxn>
                <a:cxn ang="0">
                  <a:pos x="978" y="153"/>
                </a:cxn>
                <a:cxn ang="0">
                  <a:pos x="1039" y="111"/>
                </a:cxn>
                <a:cxn ang="0">
                  <a:pos x="1092" y="72"/>
                </a:cxn>
                <a:cxn ang="0">
                  <a:pos x="1135" y="41"/>
                </a:cxn>
                <a:cxn ang="0">
                  <a:pos x="1200" y="0"/>
                </a:cxn>
                <a:cxn ang="0">
                  <a:pos x="1013" y="6"/>
                </a:cxn>
              </a:cxnLst>
              <a:rect l="0" t="0" r="r" b="b"/>
              <a:pathLst>
                <a:path w="1200" h="2168">
                  <a:moveTo>
                    <a:pt x="1013" y="6"/>
                  </a:moveTo>
                  <a:lnTo>
                    <a:pt x="988" y="21"/>
                  </a:lnTo>
                  <a:lnTo>
                    <a:pt x="959" y="37"/>
                  </a:lnTo>
                  <a:lnTo>
                    <a:pt x="922" y="60"/>
                  </a:lnTo>
                  <a:lnTo>
                    <a:pt x="900" y="72"/>
                  </a:lnTo>
                  <a:lnTo>
                    <a:pt x="875" y="88"/>
                  </a:lnTo>
                  <a:lnTo>
                    <a:pt x="851" y="103"/>
                  </a:lnTo>
                  <a:lnTo>
                    <a:pt x="823" y="120"/>
                  </a:lnTo>
                  <a:lnTo>
                    <a:pt x="795" y="137"/>
                  </a:lnTo>
                  <a:lnTo>
                    <a:pt x="766" y="154"/>
                  </a:lnTo>
                  <a:lnTo>
                    <a:pt x="735" y="174"/>
                  </a:lnTo>
                  <a:lnTo>
                    <a:pt x="704" y="193"/>
                  </a:lnTo>
                  <a:lnTo>
                    <a:pt x="671" y="213"/>
                  </a:lnTo>
                  <a:lnTo>
                    <a:pt x="639" y="235"/>
                  </a:lnTo>
                  <a:lnTo>
                    <a:pt x="606" y="256"/>
                  </a:lnTo>
                  <a:lnTo>
                    <a:pt x="574" y="278"/>
                  </a:lnTo>
                  <a:lnTo>
                    <a:pt x="540" y="298"/>
                  </a:lnTo>
                  <a:lnTo>
                    <a:pt x="509" y="321"/>
                  </a:lnTo>
                  <a:lnTo>
                    <a:pt x="475" y="343"/>
                  </a:lnTo>
                  <a:lnTo>
                    <a:pt x="444" y="366"/>
                  </a:lnTo>
                  <a:lnTo>
                    <a:pt x="411" y="388"/>
                  </a:lnTo>
                  <a:lnTo>
                    <a:pt x="382" y="409"/>
                  </a:lnTo>
                  <a:lnTo>
                    <a:pt x="351" y="431"/>
                  </a:lnTo>
                  <a:lnTo>
                    <a:pt x="325" y="453"/>
                  </a:lnTo>
                  <a:lnTo>
                    <a:pt x="295" y="474"/>
                  </a:lnTo>
                  <a:lnTo>
                    <a:pt x="271" y="495"/>
                  </a:lnTo>
                  <a:lnTo>
                    <a:pt x="248" y="515"/>
                  </a:lnTo>
                  <a:lnTo>
                    <a:pt x="224" y="533"/>
                  </a:lnTo>
                  <a:lnTo>
                    <a:pt x="204" y="553"/>
                  </a:lnTo>
                  <a:lnTo>
                    <a:pt x="184" y="575"/>
                  </a:lnTo>
                  <a:lnTo>
                    <a:pt x="149" y="626"/>
                  </a:lnTo>
                  <a:lnTo>
                    <a:pt x="118" y="683"/>
                  </a:lnTo>
                  <a:lnTo>
                    <a:pt x="93" y="747"/>
                  </a:lnTo>
                  <a:lnTo>
                    <a:pt x="51" y="883"/>
                  </a:lnTo>
                  <a:lnTo>
                    <a:pt x="23" y="1031"/>
                  </a:lnTo>
                  <a:lnTo>
                    <a:pt x="0" y="1311"/>
                  </a:lnTo>
                  <a:lnTo>
                    <a:pt x="2" y="1515"/>
                  </a:lnTo>
                  <a:lnTo>
                    <a:pt x="12" y="1694"/>
                  </a:lnTo>
                  <a:lnTo>
                    <a:pt x="28" y="1911"/>
                  </a:lnTo>
                  <a:lnTo>
                    <a:pt x="46" y="2168"/>
                  </a:lnTo>
                  <a:lnTo>
                    <a:pt x="149" y="2007"/>
                  </a:lnTo>
                  <a:lnTo>
                    <a:pt x="159" y="1469"/>
                  </a:lnTo>
                  <a:lnTo>
                    <a:pt x="179" y="1251"/>
                  </a:lnTo>
                  <a:lnTo>
                    <a:pt x="192" y="1142"/>
                  </a:lnTo>
                  <a:lnTo>
                    <a:pt x="210" y="1039"/>
                  </a:lnTo>
                  <a:lnTo>
                    <a:pt x="234" y="943"/>
                  </a:lnTo>
                  <a:lnTo>
                    <a:pt x="260" y="856"/>
                  </a:lnTo>
                  <a:lnTo>
                    <a:pt x="274" y="818"/>
                  </a:lnTo>
                  <a:lnTo>
                    <a:pt x="291" y="782"/>
                  </a:lnTo>
                  <a:lnTo>
                    <a:pt x="326" y="719"/>
                  </a:lnTo>
                  <a:lnTo>
                    <a:pt x="337" y="708"/>
                  </a:lnTo>
                  <a:lnTo>
                    <a:pt x="348" y="692"/>
                  </a:lnTo>
                  <a:lnTo>
                    <a:pt x="359" y="680"/>
                  </a:lnTo>
                  <a:lnTo>
                    <a:pt x="371" y="665"/>
                  </a:lnTo>
                  <a:lnTo>
                    <a:pt x="384" y="652"/>
                  </a:lnTo>
                  <a:lnTo>
                    <a:pt x="398" y="638"/>
                  </a:lnTo>
                  <a:lnTo>
                    <a:pt x="410" y="623"/>
                  </a:lnTo>
                  <a:lnTo>
                    <a:pt x="424" y="609"/>
                  </a:lnTo>
                  <a:lnTo>
                    <a:pt x="455" y="580"/>
                  </a:lnTo>
                  <a:lnTo>
                    <a:pt x="470" y="564"/>
                  </a:lnTo>
                  <a:lnTo>
                    <a:pt x="484" y="550"/>
                  </a:lnTo>
                  <a:lnTo>
                    <a:pt x="501" y="535"/>
                  </a:lnTo>
                  <a:lnTo>
                    <a:pt x="517" y="519"/>
                  </a:lnTo>
                  <a:lnTo>
                    <a:pt x="534" y="504"/>
                  </a:lnTo>
                  <a:lnTo>
                    <a:pt x="551" y="490"/>
                  </a:lnTo>
                  <a:lnTo>
                    <a:pt x="569" y="474"/>
                  </a:lnTo>
                  <a:lnTo>
                    <a:pt x="586" y="459"/>
                  </a:lnTo>
                  <a:lnTo>
                    <a:pt x="603" y="444"/>
                  </a:lnTo>
                  <a:lnTo>
                    <a:pt x="622" y="428"/>
                  </a:lnTo>
                  <a:lnTo>
                    <a:pt x="640" y="413"/>
                  </a:lnTo>
                  <a:lnTo>
                    <a:pt x="657" y="400"/>
                  </a:lnTo>
                  <a:lnTo>
                    <a:pt x="676" y="385"/>
                  </a:lnTo>
                  <a:lnTo>
                    <a:pt x="693" y="369"/>
                  </a:lnTo>
                  <a:lnTo>
                    <a:pt x="713" y="354"/>
                  </a:lnTo>
                  <a:lnTo>
                    <a:pt x="732" y="340"/>
                  </a:lnTo>
                  <a:lnTo>
                    <a:pt x="750" y="326"/>
                  </a:lnTo>
                  <a:lnTo>
                    <a:pt x="769" y="312"/>
                  </a:lnTo>
                  <a:lnTo>
                    <a:pt x="786" y="297"/>
                  </a:lnTo>
                  <a:lnTo>
                    <a:pt x="804" y="283"/>
                  </a:lnTo>
                  <a:lnTo>
                    <a:pt x="823" y="267"/>
                  </a:lnTo>
                  <a:lnTo>
                    <a:pt x="841" y="255"/>
                  </a:lnTo>
                  <a:lnTo>
                    <a:pt x="858" y="241"/>
                  </a:lnTo>
                  <a:lnTo>
                    <a:pt x="875" y="229"/>
                  </a:lnTo>
                  <a:lnTo>
                    <a:pt x="911" y="202"/>
                  </a:lnTo>
                  <a:lnTo>
                    <a:pt x="945" y="178"/>
                  </a:lnTo>
                  <a:lnTo>
                    <a:pt x="978" y="153"/>
                  </a:lnTo>
                  <a:lnTo>
                    <a:pt x="1010" y="131"/>
                  </a:lnTo>
                  <a:lnTo>
                    <a:pt x="1039" y="111"/>
                  </a:lnTo>
                  <a:lnTo>
                    <a:pt x="1067" y="91"/>
                  </a:lnTo>
                  <a:lnTo>
                    <a:pt x="1092" y="72"/>
                  </a:lnTo>
                  <a:lnTo>
                    <a:pt x="1115" y="57"/>
                  </a:lnTo>
                  <a:lnTo>
                    <a:pt x="1135" y="41"/>
                  </a:lnTo>
                  <a:lnTo>
                    <a:pt x="1169" y="20"/>
                  </a:lnTo>
                  <a:lnTo>
                    <a:pt x="1200" y="0"/>
                  </a:lnTo>
                  <a:lnTo>
                    <a:pt x="1013" y="6"/>
                  </a:lnTo>
                  <a:lnTo>
                    <a:pt x="1013" y="6"/>
                  </a:lnTo>
                  <a:close/>
                </a:path>
              </a:pathLst>
            </a:custGeom>
            <a:solidFill>
              <a:srgbClr val="D1BDBD"/>
            </a:solidFill>
            <a:ln w="9525">
              <a:noFill/>
              <a:round/>
              <a:headEnd/>
              <a:tailEnd/>
            </a:ln>
          </p:spPr>
          <p:txBody>
            <a:bodyPr/>
            <a:lstStyle/>
            <a:p>
              <a:endParaRPr lang="en-US" dirty="0"/>
            </a:p>
          </p:txBody>
        </p:sp>
        <p:sp>
          <p:nvSpPr>
            <p:cNvPr id="30" name="Freeform 28">
              <a:extLst>
                <a:ext uri="{FF2B5EF4-FFF2-40B4-BE49-F238E27FC236}">
                  <a16:creationId xmlns:a16="http://schemas.microsoft.com/office/drawing/2014/main" id="{8F18D864-9199-1F40-1164-FC5BAC9DEE53}"/>
                </a:ext>
              </a:extLst>
            </p:cNvPr>
            <p:cNvSpPr>
              <a:spLocks/>
            </p:cNvSpPr>
            <p:nvPr/>
          </p:nvSpPr>
          <p:spPr bwMode="auto">
            <a:xfrm>
              <a:off x="7160" y="4617"/>
              <a:ext cx="219" cy="374"/>
            </a:xfrm>
            <a:custGeom>
              <a:avLst/>
              <a:gdLst/>
              <a:ahLst/>
              <a:cxnLst>
                <a:cxn ang="0">
                  <a:pos x="51" y="0"/>
                </a:cxn>
                <a:cxn ang="0">
                  <a:pos x="57" y="11"/>
                </a:cxn>
                <a:cxn ang="0">
                  <a:pos x="79" y="39"/>
                </a:cxn>
                <a:cxn ang="0">
                  <a:pos x="108" y="79"/>
                </a:cxn>
                <a:cxn ang="0">
                  <a:pos x="142" y="129"/>
                </a:cxn>
                <a:cxn ang="0">
                  <a:pos x="173" y="180"/>
                </a:cxn>
                <a:cxn ang="0">
                  <a:pos x="201" y="231"/>
                </a:cxn>
                <a:cxn ang="0">
                  <a:pos x="219" y="308"/>
                </a:cxn>
                <a:cxn ang="0">
                  <a:pos x="202" y="348"/>
                </a:cxn>
                <a:cxn ang="0">
                  <a:pos x="191" y="361"/>
                </a:cxn>
                <a:cxn ang="0">
                  <a:pos x="181" y="367"/>
                </a:cxn>
                <a:cxn ang="0">
                  <a:pos x="154" y="374"/>
                </a:cxn>
                <a:cxn ang="0">
                  <a:pos x="0" y="99"/>
                </a:cxn>
                <a:cxn ang="0">
                  <a:pos x="51" y="0"/>
                </a:cxn>
                <a:cxn ang="0">
                  <a:pos x="51" y="0"/>
                </a:cxn>
              </a:cxnLst>
              <a:rect l="0" t="0" r="r" b="b"/>
              <a:pathLst>
                <a:path w="219" h="374">
                  <a:moveTo>
                    <a:pt x="51" y="0"/>
                  </a:moveTo>
                  <a:lnTo>
                    <a:pt x="57" y="11"/>
                  </a:lnTo>
                  <a:lnTo>
                    <a:pt x="79" y="39"/>
                  </a:lnTo>
                  <a:lnTo>
                    <a:pt x="108" y="79"/>
                  </a:lnTo>
                  <a:lnTo>
                    <a:pt x="142" y="129"/>
                  </a:lnTo>
                  <a:lnTo>
                    <a:pt x="173" y="180"/>
                  </a:lnTo>
                  <a:lnTo>
                    <a:pt x="201" y="231"/>
                  </a:lnTo>
                  <a:lnTo>
                    <a:pt x="219" y="308"/>
                  </a:lnTo>
                  <a:lnTo>
                    <a:pt x="202" y="348"/>
                  </a:lnTo>
                  <a:lnTo>
                    <a:pt x="191" y="361"/>
                  </a:lnTo>
                  <a:lnTo>
                    <a:pt x="181" y="367"/>
                  </a:lnTo>
                  <a:lnTo>
                    <a:pt x="154" y="374"/>
                  </a:lnTo>
                  <a:lnTo>
                    <a:pt x="0" y="99"/>
                  </a:lnTo>
                  <a:lnTo>
                    <a:pt x="51" y="0"/>
                  </a:lnTo>
                  <a:lnTo>
                    <a:pt x="51" y="0"/>
                  </a:lnTo>
                  <a:close/>
                </a:path>
              </a:pathLst>
            </a:custGeom>
            <a:solidFill>
              <a:srgbClr val="D1BDBD"/>
            </a:solidFill>
            <a:ln w="9525">
              <a:noFill/>
              <a:round/>
              <a:headEnd/>
              <a:tailEnd/>
            </a:ln>
          </p:spPr>
          <p:txBody>
            <a:bodyPr/>
            <a:lstStyle/>
            <a:p>
              <a:endParaRPr lang="en-US" dirty="0"/>
            </a:p>
          </p:txBody>
        </p:sp>
        <p:sp>
          <p:nvSpPr>
            <p:cNvPr id="31" name="Freeform 29">
              <a:extLst>
                <a:ext uri="{FF2B5EF4-FFF2-40B4-BE49-F238E27FC236}">
                  <a16:creationId xmlns:a16="http://schemas.microsoft.com/office/drawing/2014/main" id="{6CB10EE7-A4C2-2FAB-AC83-F38DA80C22DF}"/>
                </a:ext>
              </a:extLst>
            </p:cNvPr>
            <p:cNvSpPr>
              <a:spLocks/>
            </p:cNvSpPr>
            <p:nvPr/>
          </p:nvSpPr>
          <p:spPr bwMode="auto">
            <a:xfrm>
              <a:off x="7249" y="4288"/>
              <a:ext cx="276" cy="379"/>
            </a:xfrm>
            <a:custGeom>
              <a:avLst/>
              <a:gdLst/>
              <a:ahLst/>
              <a:cxnLst>
                <a:cxn ang="0">
                  <a:pos x="11" y="0"/>
                </a:cxn>
                <a:cxn ang="0">
                  <a:pos x="24" y="6"/>
                </a:cxn>
                <a:cxn ang="0">
                  <a:pos x="55" y="23"/>
                </a:cxn>
                <a:cxn ang="0">
                  <a:pos x="75" y="37"/>
                </a:cxn>
                <a:cxn ang="0">
                  <a:pos x="98" y="51"/>
                </a:cxn>
                <a:cxn ang="0">
                  <a:pos x="123" y="68"/>
                </a:cxn>
                <a:cxn ang="0">
                  <a:pos x="147" y="85"/>
                </a:cxn>
                <a:cxn ang="0">
                  <a:pos x="172" y="107"/>
                </a:cxn>
                <a:cxn ang="0">
                  <a:pos x="197" y="127"/>
                </a:cxn>
                <a:cxn ang="0">
                  <a:pos x="218" y="148"/>
                </a:cxn>
                <a:cxn ang="0">
                  <a:pos x="239" y="170"/>
                </a:cxn>
                <a:cxn ang="0">
                  <a:pos x="266" y="216"/>
                </a:cxn>
                <a:cxn ang="0">
                  <a:pos x="276" y="263"/>
                </a:cxn>
                <a:cxn ang="0">
                  <a:pos x="262" y="332"/>
                </a:cxn>
                <a:cxn ang="0">
                  <a:pos x="243" y="366"/>
                </a:cxn>
                <a:cxn ang="0">
                  <a:pos x="220" y="379"/>
                </a:cxn>
                <a:cxn ang="0">
                  <a:pos x="0" y="125"/>
                </a:cxn>
                <a:cxn ang="0">
                  <a:pos x="11" y="0"/>
                </a:cxn>
                <a:cxn ang="0">
                  <a:pos x="11" y="0"/>
                </a:cxn>
              </a:cxnLst>
              <a:rect l="0" t="0" r="r" b="b"/>
              <a:pathLst>
                <a:path w="276" h="379">
                  <a:moveTo>
                    <a:pt x="11" y="0"/>
                  </a:moveTo>
                  <a:lnTo>
                    <a:pt x="24" y="6"/>
                  </a:lnTo>
                  <a:lnTo>
                    <a:pt x="55" y="23"/>
                  </a:lnTo>
                  <a:lnTo>
                    <a:pt x="75" y="37"/>
                  </a:lnTo>
                  <a:lnTo>
                    <a:pt x="98" y="51"/>
                  </a:lnTo>
                  <a:lnTo>
                    <a:pt x="123" y="68"/>
                  </a:lnTo>
                  <a:lnTo>
                    <a:pt x="147" y="85"/>
                  </a:lnTo>
                  <a:lnTo>
                    <a:pt x="172" y="107"/>
                  </a:lnTo>
                  <a:lnTo>
                    <a:pt x="197" y="127"/>
                  </a:lnTo>
                  <a:lnTo>
                    <a:pt x="218" y="148"/>
                  </a:lnTo>
                  <a:lnTo>
                    <a:pt x="239" y="170"/>
                  </a:lnTo>
                  <a:lnTo>
                    <a:pt x="266" y="216"/>
                  </a:lnTo>
                  <a:lnTo>
                    <a:pt x="276" y="263"/>
                  </a:lnTo>
                  <a:lnTo>
                    <a:pt x="262" y="332"/>
                  </a:lnTo>
                  <a:lnTo>
                    <a:pt x="243" y="366"/>
                  </a:lnTo>
                  <a:lnTo>
                    <a:pt x="220" y="379"/>
                  </a:lnTo>
                  <a:lnTo>
                    <a:pt x="0" y="125"/>
                  </a:lnTo>
                  <a:lnTo>
                    <a:pt x="11" y="0"/>
                  </a:lnTo>
                  <a:lnTo>
                    <a:pt x="11" y="0"/>
                  </a:lnTo>
                  <a:close/>
                </a:path>
              </a:pathLst>
            </a:custGeom>
            <a:solidFill>
              <a:srgbClr val="D1BDBD"/>
            </a:solidFill>
            <a:ln w="9525">
              <a:noFill/>
              <a:round/>
              <a:headEnd/>
              <a:tailEnd/>
            </a:ln>
          </p:spPr>
          <p:txBody>
            <a:bodyPr/>
            <a:lstStyle/>
            <a:p>
              <a:endParaRPr lang="en-US" dirty="0"/>
            </a:p>
          </p:txBody>
        </p:sp>
        <p:sp>
          <p:nvSpPr>
            <p:cNvPr id="32" name="Freeform 30">
              <a:extLst>
                <a:ext uri="{FF2B5EF4-FFF2-40B4-BE49-F238E27FC236}">
                  <a16:creationId xmlns:a16="http://schemas.microsoft.com/office/drawing/2014/main" id="{FCE4146A-7597-DB8B-0A21-94DBCCD59D47}"/>
                </a:ext>
              </a:extLst>
            </p:cNvPr>
            <p:cNvSpPr>
              <a:spLocks/>
            </p:cNvSpPr>
            <p:nvPr/>
          </p:nvSpPr>
          <p:spPr bwMode="auto">
            <a:xfrm>
              <a:off x="7331" y="4051"/>
              <a:ext cx="269" cy="341"/>
            </a:xfrm>
            <a:custGeom>
              <a:avLst/>
              <a:gdLst/>
              <a:ahLst/>
              <a:cxnLst>
                <a:cxn ang="0">
                  <a:pos x="17" y="0"/>
                </a:cxn>
                <a:cxn ang="0">
                  <a:pos x="0" y="136"/>
                </a:cxn>
                <a:cxn ang="0">
                  <a:pos x="259" y="341"/>
                </a:cxn>
                <a:cxn ang="0">
                  <a:pos x="269" y="192"/>
                </a:cxn>
                <a:cxn ang="0">
                  <a:pos x="245" y="155"/>
                </a:cxn>
                <a:cxn ang="0">
                  <a:pos x="228" y="138"/>
                </a:cxn>
                <a:cxn ang="0">
                  <a:pos x="209" y="121"/>
                </a:cxn>
                <a:cxn ang="0">
                  <a:pos x="189" y="104"/>
                </a:cxn>
                <a:cxn ang="0">
                  <a:pos x="169" y="87"/>
                </a:cxn>
                <a:cxn ang="0">
                  <a:pos x="147" y="73"/>
                </a:cxn>
                <a:cxn ang="0">
                  <a:pos x="126" y="59"/>
                </a:cxn>
                <a:cxn ang="0">
                  <a:pos x="85" y="34"/>
                </a:cxn>
                <a:cxn ang="0">
                  <a:pos x="50" y="16"/>
                </a:cxn>
                <a:cxn ang="0">
                  <a:pos x="17" y="0"/>
                </a:cxn>
                <a:cxn ang="0">
                  <a:pos x="17" y="0"/>
                </a:cxn>
              </a:cxnLst>
              <a:rect l="0" t="0" r="r" b="b"/>
              <a:pathLst>
                <a:path w="269" h="341">
                  <a:moveTo>
                    <a:pt x="17" y="0"/>
                  </a:moveTo>
                  <a:lnTo>
                    <a:pt x="0" y="136"/>
                  </a:lnTo>
                  <a:lnTo>
                    <a:pt x="259" y="341"/>
                  </a:lnTo>
                  <a:lnTo>
                    <a:pt x="269" y="192"/>
                  </a:lnTo>
                  <a:lnTo>
                    <a:pt x="245" y="155"/>
                  </a:lnTo>
                  <a:lnTo>
                    <a:pt x="228" y="138"/>
                  </a:lnTo>
                  <a:lnTo>
                    <a:pt x="209" y="121"/>
                  </a:lnTo>
                  <a:lnTo>
                    <a:pt x="189" y="104"/>
                  </a:lnTo>
                  <a:lnTo>
                    <a:pt x="169" y="87"/>
                  </a:lnTo>
                  <a:lnTo>
                    <a:pt x="147" y="73"/>
                  </a:lnTo>
                  <a:lnTo>
                    <a:pt x="126" y="59"/>
                  </a:lnTo>
                  <a:lnTo>
                    <a:pt x="85" y="34"/>
                  </a:lnTo>
                  <a:lnTo>
                    <a:pt x="50" y="16"/>
                  </a:lnTo>
                  <a:lnTo>
                    <a:pt x="17" y="0"/>
                  </a:lnTo>
                  <a:lnTo>
                    <a:pt x="17" y="0"/>
                  </a:lnTo>
                  <a:close/>
                </a:path>
              </a:pathLst>
            </a:custGeom>
            <a:solidFill>
              <a:srgbClr val="D1BDBD"/>
            </a:solidFill>
            <a:ln w="9525">
              <a:noFill/>
              <a:round/>
              <a:headEnd/>
              <a:tailEnd/>
            </a:ln>
          </p:spPr>
          <p:txBody>
            <a:bodyPr/>
            <a:lstStyle/>
            <a:p>
              <a:endParaRPr lang="en-US" dirty="0"/>
            </a:p>
          </p:txBody>
        </p:sp>
        <p:sp>
          <p:nvSpPr>
            <p:cNvPr id="33" name="Freeform 31">
              <a:extLst>
                <a:ext uri="{FF2B5EF4-FFF2-40B4-BE49-F238E27FC236}">
                  <a16:creationId xmlns:a16="http://schemas.microsoft.com/office/drawing/2014/main" id="{D5CE8B39-967D-FD04-35A6-960464559B6F}"/>
                </a:ext>
              </a:extLst>
            </p:cNvPr>
            <p:cNvSpPr>
              <a:spLocks/>
            </p:cNvSpPr>
            <p:nvPr/>
          </p:nvSpPr>
          <p:spPr bwMode="auto">
            <a:xfrm>
              <a:off x="7415" y="3798"/>
              <a:ext cx="280" cy="329"/>
            </a:xfrm>
            <a:custGeom>
              <a:avLst/>
              <a:gdLst/>
              <a:ahLst/>
              <a:cxnLst>
                <a:cxn ang="0">
                  <a:pos x="0" y="0"/>
                </a:cxn>
                <a:cxn ang="0">
                  <a:pos x="0" y="144"/>
                </a:cxn>
                <a:cxn ang="0">
                  <a:pos x="274" y="329"/>
                </a:cxn>
                <a:cxn ang="0">
                  <a:pos x="280" y="191"/>
                </a:cxn>
                <a:cxn ang="0">
                  <a:pos x="264" y="173"/>
                </a:cxn>
                <a:cxn ang="0">
                  <a:pos x="246" y="154"/>
                </a:cxn>
                <a:cxn ang="0">
                  <a:pos x="224" y="136"/>
                </a:cxn>
                <a:cxn ang="0">
                  <a:pos x="204" y="119"/>
                </a:cxn>
                <a:cxn ang="0">
                  <a:pos x="181" y="100"/>
                </a:cxn>
                <a:cxn ang="0">
                  <a:pos x="158" y="86"/>
                </a:cxn>
                <a:cxn ang="0">
                  <a:pos x="134" y="71"/>
                </a:cxn>
                <a:cxn ang="0">
                  <a:pos x="110" y="57"/>
                </a:cxn>
                <a:cxn ang="0">
                  <a:pos x="68" y="34"/>
                </a:cxn>
                <a:cxn ang="0">
                  <a:pos x="32" y="15"/>
                </a:cxn>
                <a:cxn ang="0">
                  <a:pos x="0" y="0"/>
                </a:cxn>
                <a:cxn ang="0">
                  <a:pos x="0" y="0"/>
                </a:cxn>
              </a:cxnLst>
              <a:rect l="0" t="0" r="r" b="b"/>
              <a:pathLst>
                <a:path w="280" h="329">
                  <a:moveTo>
                    <a:pt x="0" y="0"/>
                  </a:moveTo>
                  <a:lnTo>
                    <a:pt x="0" y="144"/>
                  </a:lnTo>
                  <a:lnTo>
                    <a:pt x="274" y="329"/>
                  </a:lnTo>
                  <a:lnTo>
                    <a:pt x="280" y="191"/>
                  </a:lnTo>
                  <a:lnTo>
                    <a:pt x="264" y="173"/>
                  </a:lnTo>
                  <a:lnTo>
                    <a:pt x="246" y="154"/>
                  </a:lnTo>
                  <a:lnTo>
                    <a:pt x="224" y="136"/>
                  </a:lnTo>
                  <a:lnTo>
                    <a:pt x="204" y="119"/>
                  </a:lnTo>
                  <a:lnTo>
                    <a:pt x="181" y="100"/>
                  </a:lnTo>
                  <a:lnTo>
                    <a:pt x="158" y="86"/>
                  </a:lnTo>
                  <a:lnTo>
                    <a:pt x="134" y="71"/>
                  </a:lnTo>
                  <a:lnTo>
                    <a:pt x="110" y="57"/>
                  </a:lnTo>
                  <a:lnTo>
                    <a:pt x="68" y="34"/>
                  </a:lnTo>
                  <a:lnTo>
                    <a:pt x="32" y="15"/>
                  </a:lnTo>
                  <a:lnTo>
                    <a:pt x="0" y="0"/>
                  </a:lnTo>
                  <a:lnTo>
                    <a:pt x="0" y="0"/>
                  </a:lnTo>
                  <a:close/>
                </a:path>
              </a:pathLst>
            </a:custGeom>
            <a:solidFill>
              <a:srgbClr val="D1BDBD"/>
            </a:solidFill>
            <a:ln w="9525">
              <a:noFill/>
              <a:round/>
              <a:headEnd/>
              <a:tailEnd/>
            </a:ln>
          </p:spPr>
          <p:txBody>
            <a:bodyPr/>
            <a:lstStyle/>
            <a:p>
              <a:endParaRPr lang="en-US" dirty="0"/>
            </a:p>
          </p:txBody>
        </p:sp>
        <p:sp>
          <p:nvSpPr>
            <p:cNvPr id="34" name="Freeform 32">
              <a:extLst>
                <a:ext uri="{FF2B5EF4-FFF2-40B4-BE49-F238E27FC236}">
                  <a16:creationId xmlns:a16="http://schemas.microsoft.com/office/drawing/2014/main" id="{C8A8B267-EC62-15A3-7923-9F88C19A07DC}"/>
                </a:ext>
              </a:extLst>
            </p:cNvPr>
            <p:cNvSpPr>
              <a:spLocks/>
            </p:cNvSpPr>
            <p:nvPr/>
          </p:nvSpPr>
          <p:spPr bwMode="auto">
            <a:xfrm>
              <a:off x="7611" y="3584"/>
              <a:ext cx="336" cy="307"/>
            </a:xfrm>
            <a:custGeom>
              <a:avLst/>
              <a:gdLst/>
              <a:ahLst/>
              <a:cxnLst>
                <a:cxn ang="0">
                  <a:pos x="39" y="0"/>
                </a:cxn>
                <a:cxn ang="0">
                  <a:pos x="0" y="110"/>
                </a:cxn>
                <a:cxn ang="0">
                  <a:pos x="259" y="307"/>
                </a:cxn>
                <a:cxn ang="0">
                  <a:pos x="297" y="305"/>
                </a:cxn>
                <a:cxn ang="0">
                  <a:pos x="336" y="242"/>
                </a:cxn>
                <a:cxn ang="0">
                  <a:pos x="324" y="208"/>
                </a:cxn>
                <a:cxn ang="0">
                  <a:pos x="310" y="187"/>
                </a:cxn>
                <a:cxn ang="0">
                  <a:pos x="290" y="169"/>
                </a:cxn>
                <a:cxn ang="0">
                  <a:pos x="268" y="149"/>
                </a:cxn>
                <a:cxn ang="0">
                  <a:pos x="242" y="129"/>
                </a:cxn>
                <a:cxn ang="0">
                  <a:pos x="215" y="110"/>
                </a:cxn>
                <a:cxn ang="0">
                  <a:pos x="187" y="90"/>
                </a:cxn>
                <a:cxn ang="0">
                  <a:pos x="160" y="71"/>
                </a:cxn>
                <a:cxn ang="0">
                  <a:pos x="133" y="54"/>
                </a:cxn>
                <a:cxn ang="0">
                  <a:pos x="109" y="39"/>
                </a:cxn>
                <a:cxn ang="0">
                  <a:pos x="85" y="27"/>
                </a:cxn>
                <a:cxn ang="0">
                  <a:pos x="53" y="7"/>
                </a:cxn>
                <a:cxn ang="0">
                  <a:pos x="39" y="0"/>
                </a:cxn>
                <a:cxn ang="0">
                  <a:pos x="39" y="0"/>
                </a:cxn>
              </a:cxnLst>
              <a:rect l="0" t="0" r="r" b="b"/>
              <a:pathLst>
                <a:path w="336" h="307">
                  <a:moveTo>
                    <a:pt x="39" y="0"/>
                  </a:moveTo>
                  <a:lnTo>
                    <a:pt x="0" y="110"/>
                  </a:lnTo>
                  <a:lnTo>
                    <a:pt x="259" y="307"/>
                  </a:lnTo>
                  <a:lnTo>
                    <a:pt x="297" y="305"/>
                  </a:lnTo>
                  <a:lnTo>
                    <a:pt x="336" y="242"/>
                  </a:lnTo>
                  <a:lnTo>
                    <a:pt x="324" y="208"/>
                  </a:lnTo>
                  <a:lnTo>
                    <a:pt x="310" y="187"/>
                  </a:lnTo>
                  <a:lnTo>
                    <a:pt x="290" y="169"/>
                  </a:lnTo>
                  <a:lnTo>
                    <a:pt x="268" y="149"/>
                  </a:lnTo>
                  <a:lnTo>
                    <a:pt x="242" y="129"/>
                  </a:lnTo>
                  <a:lnTo>
                    <a:pt x="215" y="110"/>
                  </a:lnTo>
                  <a:lnTo>
                    <a:pt x="187" y="90"/>
                  </a:lnTo>
                  <a:lnTo>
                    <a:pt x="160" y="71"/>
                  </a:lnTo>
                  <a:lnTo>
                    <a:pt x="133" y="54"/>
                  </a:lnTo>
                  <a:lnTo>
                    <a:pt x="109" y="39"/>
                  </a:lnTo>
                  <a:lnTo>
                    <a:pt x="85" y="27"/>
                  </a:lnTo>
                  <a:lnTo>
                    <a:pt x="53" y="7"/>
                  </a:lnTo>
                  <a:lnTo>
                    <a:pt x="39" y="0"/>
                  </a:lnTo>
                  <a:lnTo>
                    <a:pt x="39" y="0"/>
                  </a:lnTo>
                  <a:close/>
                </a:path>
              </a:pathLst>
            </a:custGeom>
            <a:solidFill>
              <a:srgbClr val="D1BDBD"/>
            </a:solidFill>
            <a:ln w="9525">
              <a:noFill/>
              <a:round/>
              <a:headEnd/>
              <a:tailEnd/>
            </a:ln>
          </p:spPr>
          <p:txBody>
            <a:bodyPr/>
            <a:lstStyle/>
            <a:p>
              <a:endParaRPr lang="en-US" dirty="0"/>
            </a:p>
          </p:txBody>
        </p:sp>
        <p:sp>
          <p:nvSpPr>
            <p:cNvPr id="35" name="Freeform 33">
              <a:extLst>
                <a:ext uri="{FF2B5EF4-FFF2-40B4-BE49-F238E27FC236}">
                  <a16:creationId xmlns:a16="http://schemas.microsoft.com/office/drawing/2014/main" id="{7701E0C8-0FC2-51E3-CE81-4F142AC9B07F}"/>
                </a:ext>
              </a:extLst>
            </p:cNvPr>
            <p:cNvSpPr>
              <a:spLocks/>
            </p:cNvSpPr>
            <p:nvPr/>
          </p:nvSpPr>
          <p:spPr bwMode="auto">
            <a:xfrm>
              <a:off x="7805" y="3403"/>
              <a:ext cx="366" cy="296"/>
            </a:xfrm>
            <a:custGeom>
              <a:avLst/>
              <a:gdLst/>
              <a:ahLst/>
              <a:cxnLst>
                <a:cxn ang="0">
                  <a:pos x="54" y="0"/>
                </a:cxn>
                <a:cxn ang="0">
                  <a:pos x="0" y="76"/>
                </a:cxn>
                <a:cxn ang="0">
                  <a:pos x="312" y="296"/>
                </a:cxn>
                <a:cxn ang="0">
                  <a:pos x="366" y="214"/>
                </a:cxn>
                <a:cxn ang="0">
                  <a:pos x="351" y="184"/>
                </a:cxn>
                <a:cxn ang="0">
                  <a:pos x="334" y="167"/>
                </a:cxn>
                <a:cxn ang="0">
                  <a:pos x="314" y="150"/>
                </a:cxn>
                <a:cxn ang="0">
                  <a:pos x="289" y="132"/>
                </a:cxn>
                <a:cxn ang="0">
                  <a:pos x="264" y="115"/>
                </a:cxn>
                <a:cxn ang="0">
                  <a:pos x="235" y="96"/>
                </a:cxn>
                <a:cxn ang="0">
                  <a:pos x="207" y="79"/>
                </a:cxn>
                <a:cxn ang="0">
                  <a:pos x="178" y="62"/>
                </a:cxn>
                <a:cxn ang="0">
                  <a:pos x="150" y="50"/>
                </a:cxn>
                <a:cxn ang="0">
                  <a:pos x="123" y="34"/>
                </a:cxn>
                <a:cxn ang="0">
                  <a:pos x="102" y="24"/>
                </a:cxn>
                <a:cxn ang="0">
                  <a:pos x="66" y="5"/>
                </a:cxn>
                <a:cxn ang="0">
                  <a:pos x="54" y="0"/>
                </a:cxn>
                <a:cxn ang="0">
                  <a:pos x="54" y="0"/>
                </a:cxn>
              </a:cxnLst>
              <a:rect l="0" t="0" r="r" b="b"/>
              <a:pathLst>
                <a:path w="366" h="296">
                  <a:moveTo>
                    <a:pt x="54" y="0"/>
                  </a:moveTo>
                  <a:lnTo>
                    <a:pt x="0" y="76"/>
                  </a:lnTo>
                  <a:lnTo>
                    <a:pt x="312" y="296"/>
                  </a:lnTo>
                  <a:lnTo>
                    <a:pt x="366" y="214"/>
                  </a:lnTo>
                  <a:lnTo>
                    <a:pt x="351" y="184"/>
                  </a:lnTo>
                  <a:lnTo>
                    <a:pt x="334" y="167"/>
                  </a:lnTo>
                  <a:lnTo>
                    <a:pt x="314" y="150"/>
                  </a:lnTo>
                  <a:lnTo>
                    <a:pt x="289" y="132"/>
                  </a:lnTo>
                  <a:lnTo>
                    <a:pt x="264" y="115"/>
                  </a:lnTo>
                  <a:lnTo>
                    <a:pt x="235" y="96"/>
                  </a:lnTo>
                  <a:lnTo>
                    <a:pt x="207" y="79"/>
                  </a:lnTo>
                  <a:lnTo>
                    <a:pt x="178" y="62"/>
                  </a:lnTo>
                  <a:lnTo>
                    <a:pt x="150" y="50"/>
                  </a:lnTo>
                  <a:lnTo>
                    <a:pt x="123" y="34"/>
                  </a:lnTo>
                  <a:lnTo>
                    <a:pt x="102" y="24"/>
                  </a:lnTo>
                  <a:lnTo>
                    <a:pt x="66" y="5"/>
                  </a:lnTo>
                  <a:lnTo>
                    <a:pt x="54" y="0"/>
                  </a:lnTo>
                  <a:lnTo>
                    <a:pt x="54" y="0"/>
                  </a:lnTo>
                  <a:close/>
                </a:path>
              </a:pathLst>
            </a:custGeom>
            <a:solidFill>
              <a:srgbClr val="D1BDBD"/>
            </a:solidFill>
            <a:ln w="9525">
              <a:noFill/>
              <a:round/>
              <a:headEnd/>
              <a:tailEnd/>
            </a:ln>
          </p:spPr>
          <p:txBody>
            <a:bodyPr/>
            <a:lstStyle/>
            <a:p>
              <a:endParaRPr lang="en-US" dirty="0"/>
            </a:p>
          </p:txBody>
        </p:sp>
        <p:sp>
          <p:nvSpPr>
            <p:cNvPr id="36" name="Freeform 34">
              <a:extLst>
                <a:ext uri="{FF2B5EF4-FFF2-40B4-BE49-F238E27FC236}">
                  <a16:creationId xmlns:a16="http://schemas.microsoft.com/office/drawing/2014/main" id="{C88D63B9-3F70-AF64-8CBB-86A8A5BA155D}"/>
                </a:ext>
              </a:extLst>
            </p:cNvPr>
            <p:cNvSpPr>
              <a:spLocks/>
            </p:cNvSpPr>
            <p:nvPr/>
          </p:nvSpPr>
          <p:spPr bwMode="auto">
            <a:xfrm>
              <a:off x="7979" y="2864"/>
              <a:ext cx="1609" cy="1044"/>
            </a:xfrm>
            <a:custGeom>
              <a:avLst/>
              <a:gdLst/>
              <a:ahLst/>
              <a:cxnLst>
                <a:cxn ang="0">
                  <a:pos x="248" y="20"/>
                </a:cxn>
                <a:cxn ang="0">
                  <a:pos x="421" y="62"/>
                </a:cxn>
                <a:cxn ang="0">
                  <a:pos x="553" y="108"/>
                </a:cxn>
                <a:cxn ang="0">
                  <a:pos x="622" y="139"/>
                </a:cxn>
                <a:cxn ang="0">
                  <a:pos x="690" y="173"/>
                </a:cxn>
                <a:cxn ang="0">
                  <a:pos x="761" y="215"/>
                </a:cxn>
                <a:cxn ang="0">
                  <a:pos x="829" y="256"/>
                </a:cxn>
                <a:cxn ang="0">
                  <a:pos x="890" y="295"/>
                </a:cxn>
                <a:cxn ang="0">
                  <a:pos x="944" y="334"/>
                </a:cxn>
                <a:cxn ang="0">
                  <a:pos x="992" y="369"/>
                </a:cxn>
                <a:cxn ang="0">
                  <a:pos x="1035" y="402"/>
                </a:cxn>
                <a:cxn ang="0">
                  <a:pos x="1071" y="434"/>
                </a:cxn>
                <a:cxn ang="0">
                  <a:pos x="1103" y="462"/>
                </a:cxn>
                <a:cxn ang="0">
                  <a:pos x="1154" y="510"/>
                </a:cxn>
                <a:cxn ang="0">
                  <a:pos x="1188" y="549"/>
                </a:cxn>
                <a:cxn ang="0">
                  <a:pos x="1219" y="590"/>
                </a:cxn>
                <a:cxn ang="0">
                  <a:pos x="1451" y="679"/>
                </a:cxn>
                <a:cxn ang="0">
                  <a:pos x="1499" y="720"/>
                </a:cxn>
                <a:cxn ang="0">
                  <a:pos x="1539" y="759"/>
                </a:cxn>
                <a:cxn ang="0">
                  <a:pos x="1609" y="881"/>
                </a:cxn>
                <a:cxn ang="0">
                  <a:pos x="1589" y="952"/>
                </a:cxn>
                <a:cxn ang="0">
                  <a:pos x="1535" y="991"/>
                </a:cxn>
                <a:cxn ang="0">
                  <a:pos x="1471" y="1017"/>
                </a:cxn>
                <a:cxn ang="0">
                  <a:pos x="1375" y="1037"/>
                </a:cxn>
                <a:cxn ang="0">
                  <a:pos x="1190" y="965"/>
                </a:cxn>
                <a:cxn ang="0">
                  <a:pos x="1010" y="753"/>
                </a:cxn>
                <a:cxn ang="0">
                  <a:pos x="1071" y="668"/>
                </a:cxn>
                <a:cxn ang="0">
                  <a:pos x="1032" y="629"/>
                </a:cxn>
                <a:cxn ang="0">
                  <a:pos x="1000" y="597"/>
                </a:cxn>
                <a:cxn ang="0">
                  <a:pos x="962" y="561"/>
                </a:cxn>
                <a:cxn ang="0">
                  <a:pos x="922" y="524"/>
                </a:cxn>
                <a:cxn ang="0">
                  <a:pos x="879" y="484"/>
                </a:cxn>
                <a:cxn ang="0">
                  <a:pos x="833" y="444"/>
                </a:cxn>
                <a:cxn ang="0">
                  <a:pos x="786" y="402"/>
                </a:cxn>
                <a:cxn ang="0">
                  <a:pos x="737" y="363"/>
                </a:cxn>
                <a:cxn ang="0">
                  <a:pos x="689" y="326"/>
                </a:cxn>
                <a:cxn ang="0">
                  <a:pos x="639" y="292"/>
                </a:cxn>
                <a:cxn ang="0">
                  <a:pos x="593" y="261"/>
                </a:cxn>
                <a:cxn ang="0">
                  <a:pos x="526" y="226"/>
                </a:cxn>
                <a:cxn ang="0">
                  <a:pos x="438" y="193"/>
                </a:cxn>
                <a:cxn ang="0">
                  <a:pos x="347" y="165"/>
                </a:cxn>
                <a:cxn ang="0">
                  <a:pos x="178" y="133"/>
                </a:cxn>
                <a:cxn ang="0">
                  <a:pos x="17" y="0"/>
                </a:cxn>
              </a:cxnLst>
              <a:rect l="0" t="0" r="r" b="b"/>
              <a:pathLst>
                <a:path w="1609" h="1044">
                  <a:moveTo>
                    <a:pt x="17" y="0"/>
                  </a:moveTo>
                  <a:lnTo>
                    <a:pt x="248" y="20"/>
                  </a:lnTo>
                  <a:lnTo>
                    <a:pt x="359" y="45"/>
                  </a:lnTo>
                  <a:lnTo>
                    <a:pt x="421" y="62"/>
                  </a:lnTo>
                  <a:lnTo>
                    <a:pt x="486" y="85"/>
                  </a:lnTo>
                  <a:lnTo>
                    <a:pt x="553" y="108"/>
                  </a:lnTo>
                  <a:lnTo>
                    <a:pt x="588" y="123"/>
                  </a:lnTo>
                  <a:lnTo>
                    <a:pt x="622" y="139"/>
                  </a:lnTo>
                  <a:lnTo>
                    <a:pt x="656" y="156"/>
                  </a:lnTo>
                  <a:lnTo>
                    <a:pt x="690" y="173"/>
                  </a:lnTo>
                  <a:lnTo>
                    <a:pt x="726" y="193"/>
                  </a:lnTo>
                  <a:lnTo>
                    <a:pt x="761" y="215"/>
                  </a:lnTo>
                  <a:lnTo>
                    <a:pt x="795" y="235"/>
                  </a:lnTo>
                  <a:lnTo>
                    <a:pt x="829" y="256"/>
                  </a:lnTo>
                  <a:lnTo>
                    <a:pt x="859" y="277"/>
                  </a:lnTo>
                  <a:lnTo>
                    <a:pt x="890" y="295"/>
                  </a:lnTo>
                  <a:lnTo>
                    <a:pt x="916" y="315"/>
                  </a:lnTo>
                  <a:lnTo>
                    <a:pt x="944" y="334"/>
                  </a:lnTo>
                  <a:lnTo>
                    <a:pt x="967" y="352"/>
                  </a:lnTo>
                  <a:lnTo>
                    <a:pt x="992" y="369"/>
                  </a:lnTo>
                  <a:lnTo>
                    <a:pt x="1013" y="386"/>
                  </a:lnTo>
                  <a:lnTo>
                    <a:pt x="1035" y="402"/>
                  </a:lnTo>
                  <a:lnTo>
                    <a:pt x="1054" y="419"/>
                  </a:lnTo>
                  <a:lnTo>
                    <a:pt x="1071" y="434"/>
                  </a:lnTo>
                  <a:lnTo>
                    <a:pt x="1089" y="448"/>
                  </a:lnTo>
                  <a:lnTo>
                    <a:pt x="1103" y="462"/>
                  </a:lnTo>
                  <a:lnTo>
                    <a:pt x="1131" y="488"/>
                  </a:lnTo>
                  <a:lnTo>
                    <a:pt x="1154" y="510"/>
                  </a:lnTo>
                  <a:lnTo>
                    <a:pt x="1173" y="532"/>
                  </a:lnTo>
                  <a:lnTo>
                    <a:pt x="1188" y="549"/>
                  </a:lnTo>
                  <a:lnTo>
                    <a:pt x="1201" y="563"/>
                  </a:lnTo>
                  <a:lnTo>
                    <a:pt x="1219" y="590"/>
                  </a:lnTo>
                  <a:lnTo>
                    <a:pt x="1437" y="671"/>
                  </a:lnTo>
                  <a:lnTo>
                    <a:pt x="1451" y="679"/>
                  </a:lnTo>
                  <a:lnTo>
                    <a:pt x="1481" y="702"/>
                  </a:lnTo>
                  <a:lnTo>
                    <a:pt x="1499" y="720"/>
                  </a:lnTo>
                  <a:lnTo>
                    <a:pt x="1519" y="739"/>
                  </a:lnTo>
                  <a:lnTo>
                    <a:pt x="1539" y="759"/>
                  </a:lnTo>
                  <a:lnTo>
                    <a:pt x="1559" y="782"/>
                  </a:lnTo>
                  <a:lnTo>
                    <a:pt x="1609" y="881"/>
                  </a:lnTo>
                  <a:lnTo>
                    <a:pt x="1603" y="929"/>
                  </a:lnTo>
                  <a:lnTo>
                    <a:pt x="1589" y="952"/>
                  </a:lnTo>
                  <a:lnTo>
                    <a:pt x="1564" y="972"/>
                  </a:lnTo>
                  <a:lnTo>
                    <a:pt x="1535" y="991"/>
                  </a:lnTo>
                  <a:lnTo>
                    <a:pt x="1504" y="1006"/>
                  </a:lnTo>
                  <a:lnTo>
                    <a:pt x="1471" y="1017"/>
                  </a:lnTo>
                  <a:lnTo>
                    <a:pt x="1440" y="1027"/>
                  </a:lnTo>
                  <a:lnTo>
                    <a:pt x="1375" y="1037"/>
                  </a:lnTo>
                  <a:lnTo>
                    <a:pt x="1315" y="1044"/>
                  </a:lnTo>
                  <a:lnTo>
                    <a:pt x="1190" y="965"/>
                  </a:lnTo>
                  <a:lnTo>
                    <a:pt x="1112" y="842"/>
                  </a:lnTo>
                  <a:lnTo>
                    <a:pt x="1010" y="753"/>
                  </a:lnTo>
                  <a:lnTo>
                    <a:pt x="1089" y="686"/>
                  </a:lnTo>
                  <a:lnTo>
                    <a:pt x="1071" y="668"/>
                  </a:lnTo>
                  <a:lnTo>
                    <a:pt x="1046" y="643"/>
                  </a:lnTo>
                  <a:lnTo>
                    <a:pt x="1032" y="629"/>
                  </a:lnTo>
                  <a:lnTo>
                    <a:pt x="1017" y="614"/>
                  </a:lnTo>
                  <a:lnTo>
                    <a:pt x="1000" y="597"/>
                  </a:lnTo>
                  <a:lnTo>
                    <a:pt x="981" y="580"/>
                  </a:lnTo>
                  <a:lnTo>
                    <a:pt x="962" y="561"/>
                  </a:lnTo>
                  <a:lnTo>
                    <a:pt x="942" y="543"/>
                  </a:lnTo>
                  <a:lnTo>
                    <a:pt x="922" y="524"/>
                  </a:lnTo>
                  <a:lnTo>
                    <a:pt x="901" y="502"/>
                  </a:lnTo>
                  <a:lnTo>
                    <a:pt x="879" y="484"/>
                  </a:lnTo>
                  <a:lnTo>
                    <a:pt x="856" y="464"/>
                  </a:lnTo>
                  <a:lnTo>
                    <a:pt x="833" y="444"/>
                  </a:lnTo>
                  <a:lnTo>
                    <a:pt x="809" y="422"/>
                  </a:lnTo>
                  <a:lnTo>
                    <a:pt x="786" y="402"/>
                  </a:lnTo>
                  <a:lnTo>
                    <a:pt x="761" y="382"/>
                  </a:lnTo>
                  <a:lnTo>
                    <a:pt x="737" y="363"/>
                  </a:lnTo>
                  <a:lnTo>
                    <a:pt x="712" y="345"/>
                  </a:lnTo>
                  <a:lnTo>
                    <a:pt x="689" y="326"/>
                  </a:lnTo>
                  <a:lnTo>
                    <a:pt x="664" y="307"/>
                  </a:lnTo>
                  <a:lnTo>
                    <a:pt x="639" y="292"/>
                  </a:lnTo>
                  <a:lnTo>
                    <a:pt x="616" y="277"/>
                  </a:lnTo>
                  <a:lnTo>
                    <a:pt x="593" y="261"/>
                  </a:lnTo>
                  <a:lnTo>
                    <a:pt x="570" y="249"/>
                  </a:lnTo>
                  <a:lnTo>
                    <a:pt x="526" y="226"/>
                  </a:lnTo>
                  <a:lnTo>
                    <a:pt x="481" y="210"/>
                  </a:lnTo>
                  <a:lnTo>
                    <a:pt x="438" y="193"/>
                  </a:lnTo>
                  <a:lnTo>
                    <a:pt x="392" y="178"/>
                  </a:lnTo>
                  <a:lnTo>
                    <a:pt x="347" y="165"/>
                  </a:lnTo>
                  <a:lnTo>
                    <a:pt x="259" y="147"/>
                  </a:lnTo>
                  <a:lnTo>
                    <a:pt x="178" y="133"/>
                  </a:lnTo>
                  <a:lnTo>
                    <a:pt x="0" y="116"/>
                  </a:lnTo>
                  <a:lnTo>
                    <a:pt x="17" y="0"/>
                  </a:lnTo>
                  <a:lnTo>
                    <a:pt x="17" y="0"/>
                  </a:lnTo>
                  <a:close/>
                </a:path>
              </a:pathLst>
            </a:custGeom>
            <a:solidFill>
              <a:srgbClr val="D1BDBD"/>
            </a:solidFill>
            <a:ln w="9525">
              <a:noFill/>
              <a:round/>
              <a:headEnd/>
              <a:tailEnd/>
            </a:ln>
          </p:spPr>
          <p:txBody>
            <a:bodyPr/>
            <a:lstStyle/>
            <a:p>
              <a:endParaRPr lang="en-US" dirty="0"/>
            </a:p>
          </p:txBody>
        </p:sp>
        <p:sp>
          <p:nvSpPr>
            <p:cNvPr id="37" name="Freeform 35">
              <a:extLst>
                <a:ext uri="{FF2B5EF4-FFF2-40B4-BE49-F238E27FC236}">
                  <a16:creationId xmlns:a16="http://schemas.microsoft.com/office/drawing/2014/main" id="{F24BEA60-A25E-4C65-323F-4B535CF3329E}"/>
                </a:ext>
              </a:extLst>
            </p:cNvPr>
            <p:cNvSpPr>
              <a:spLocks/>
            </p:cNvSpPr>
            <p:nvPr/>
          </p:nvSpPr>
          <p:spPr bwMode="auto">
            <a:xfrm>
              <a:off x="8004" y="1781"/>
              <a:ext cx="1559" cy="1125"/>
            </a:xfrm>
            <a:custGeom>
              <a:avLst/>
              <a:gdLst/>
              <a:ahLst/>
              <a:cxnLst>
                <a:cxn ang="0">
                  <a:pos x="25" y="970"/>
                </a:cxn>
                <a:cxn ang="0">
                  <a:pos x="77" y="794"/>
                </a:cxn>
                <a:cxn ang="0">
                  <a:pos x="130" y="654"/>
                </a:cxn>
                <a:cxn ang="0">
                  <a:pos x="197" y="509"/>
                </a:cxn>
                <a:cxn ang="0">
                  <a:pos x="280" y="373"/>
                </a:cxn>
                <a:cxn ang="0">
                  <a:pos x="316" y="327"/>
                </a:cxn>
                <a:cxn ang="0">
                  <a:pos x="340" y="299"/>
                </a:cxn>
                <a:cxn ang="0">
                  <a:pos x="367" y="271"/>
                </a:cxn>
                <a:cxn ang="0">
                  <a:pos x="407" y="234"/>
                </a:cxn>
                <a:cxn ang="0">
                  <a:pos x="467" y="192"/>
                </a:cxn>
                <a:cxn ang="0">
                  <a:pos x="537" y="157"/>
                </a:cxn>
                <a:cxn ang="0">
                  <a:pos x="614" y="126"/>
                </a:cxn>
                <a:cxn ang="0">
                  <a:pos x="699" y="99"/>
                </a:cxn>
                <a:cxn ang="0">
                  <a:pos x="835" y="67"/>
                </a:cxn>
                <a:cxn ang="0">
                  <a:pos x="1024" y="36"/>
                </a:cxn>
                <a:cxn ang="0">
                  <a:pos x="1287" y="10"/>
                </a:cxn>
                <a:cxn ang="0">
                  <a:pos x="1559" y="0"/>
                </a:cxn>
                <a:cxn ang="0">
                  <a:pos x="1454" y="48"/>
                </a:cxn>
                <a:cxn ang="0">
                  <a:pos x="1292" y="79"/>
                </a:cxn>
                <a:cxn ang="0">
                  <a:pos x="1139" y="113"/>
                </a:cxn>
                <a:cxn ang="0">
                  <a:pos x="968" y="157"/>
                </a:cxn>
                <a:cxn ang="0">
                  <a:pos x="801" y="208"/>
                </a:cxn>
                <a:cxn ang="0">
                  <a:pos x="687" y="249"/>
                </a:cxn>
                <a:cxn ang="0">
                  <a:pos x="620" y="279"/>
                </a:cxn>
                <a:cxn ang="0">
                  <a:pos x="566" y="311"/>
                </a:cxn>
                <a:cxn ang="0">
                  <a:pos x="507" y="359"/>
                </a:cxn>
                <a:cxn ang="0">
                  <a:pos x="419" y="495"/>
                </a:cxn>
                <a:cxn ang="0">
                  <a:pos x="361" y="616"/>
                </a:cxn>
                <a:cxn ang="0">
                  <a:pos x="303" y="743"/>
                </a:cxn>
                <a:cxn ang="0">
                  <a:pos x="252" y="869"/>
                </a:cxn>
                <a:cxn ang="0">
                  <a:pos x="211" y="982"/>
                </a:cxn>
                <a:cxn ang="0">
                  <a:pos x="166" y="1100"/>
                </a:cxn>
                <a:cxn ang="0">
                  <a:pos x="0" y="1073"/>
                </a:cxn>
              </a:cxnLst>
              <a:rect l="0" t="0" r="r" b="b"/>
              <a:pathLst>
                <a:path w="1559" h="1125">
                  <a:moveTo>
                    <a:pt x="0" y="1073"/>
                  </a:moveTo>
                  <a:lnTo>
                    <a:pt x="25" y="970"/>
                  </a:lnTo>
                  <a:lnTo>
                    <a:pt x="57" y="860"/>
                  </a:lnTo>
                  <a:lnTo>
                    <a:pt x="77" y="794"/>
                  </a:lnTo>
                  <a:lnTo>
                    <a:pt x="102" y="726"/>
                  </a:lnTo>
                  <a:lnTo>
                    <a:pt x="130" y="654"/>
                  </a:lnTo>
                  <a:lnTo>
                    <a:pt x="161" y="582"/>
                  </a:lnTo>
                  <a:lnTo>
                    <a:pt x="197" y="509"/>
                  </a:lnTo>
                  <a:lnTo>
                    <a:pt x="237" y="439"/>
                  </a:lnTo>
                  <a:lnTo>
                    <a:pt x="280" y="373"/>
                  </a:lnTo>
                  <a:lnTo>
                    <a:pt x="303" y="342"/>
                  </a:lnTo>
                  <a:lnTo>
                    <a:pt x="316" y="327"/>
                  </a:lnTo>
                  <a:lnTo>
                    <a:pt x="328" y="313"/>
                  </a:lnTo>
                  <a:lnTo>
                    <a:pt x="340" y="299"/>
                  </a:lnTo>
                  <a:lnTo>
                    <a:pt x="353" y="285"/>
                  </a:lnTo>
                  <a:lnTo>
                    <a:pt x="367" y="271"/>
                  </a:lnTo>
                  <a:lnTo>
                    <a:pt x="381" y="259"/>
                  </a:lnTo>
                  <a:lnTo>
                    <a:pt x="407" y="234"/>
                  </a:lnTo>
                  <a:lnTo>
                    <a:pt x="436" y="212"/>
                  </a:lnTo>
                  <a:lnTo>
                    <a:pt x="467" y="192"/>
                  </a:lnTo>
                  <a:lnTo>
                    <a:pt x="501" y="174"/>
                  </a:lnTo>
                  <a:lnTo>
                    <a:pt x="537" y="157"/>
                  </a:lnTo>
                  <a:lnTo>
                    <a:pt x="574" y="139"/>
                  </a:lnTo>
                  <a:lnTo>
                    <a:pt x="614" y="126"/>
                  </a:lnTo>
                  <a:lnTo>
                    <a:pt x="656" y="112"/>
                  </a:lnTo>
                  <a:lnTo>
                    <a:pt x="699" y="99"/>
                  </a:lnTo>
                  <a:lnTo>
                    <a:pt x="744" y="87"/>
                  </a:lnTo>
                  <a:lnTo>
                    <a:pt x="835" y="67"/>
                  </a:lnTo>
                  <a:lnTo>
                    <a:pt x="930" y="50"/>
                  </a:lnTo>
                  <a:lnTo>
                    <a:pt x="1024" y="36"/>
                  </a:lnTo>
                  <a:lnTo>
                    <a:pt x="1115" y="24"/>
                  </a:lnTo>
                  <a:lnTo>
                    <a:pt x="1287" y="10"/>
                  </a:lnTo>
                  <a:lnTo>
                    <a:pt x="1428" y="3"/>
                  </a:lnTo>
                  <a:lnTo>
                    <a:pt x="1559" y="0"/>
                  </a:lnTo>
                  <a:lnTo>
                    <a:pt x="1491" y="41"/>
                  </a:lnTo>
                  <a:lnTo>
                    <a:pt x="1454" y="48"/>
                  </a:lnTo>
                  <a:lnTo>
                    <a:pt x="1358" y="67"/>
                  </a:lnTo>
                  <a:lnTo>
                    <a:pt x="1292" y="79"/>
                  </a:lnTo>
                  <a:lnTo>
                    <a:pt x="1217" y="95"/>
                  </a:lnTo>
                  <a:lnTo>
                    <a:pt x="1139" y="113"/>
                  </a:lnTo>
                  <a:lnTo>
                    <a:pt x="1055" y="133"/>
                  </a:lnTo>
                  <a:lnTo>
                    <a:pt x="968" y="157"/>
                  </a:lnTo>
                  <a:lnTo>
                    <a:pt x="883" y="181"/>
                  </a:lnTo>
                  <a:lnTo>
                    <a:pt x="801" y="208"/>
                  </a:lnTo>
                  <a:lnTo>
                    <a:pt x="722" y="235"/>
                  </a:lnTo>
                  <a:lnTo>
                    <a:pt x="687" y="249"/>
                  </a:lnTo>
                  <a:lnTo>
                    <a:pt x="651" y="265"/>
                  </a:lnTo>
                  <a:lnTo>
                    <a:pt x="620" y="279"/>
                  </a:lnTo>
                  <a:lnTo>
                    <a:pt x="593" y="294"/>
                  </a:lnTo>
                  <a:lnTo>
                    <a:pt x="566" y="311"/>
                  </a:lnTo>
                  <a:lnTo>
                    <a:pt x="541" y="327"/>
                  </a:lnTo>
                  <a:lnTo>
                    <a:pt x="507" y="359"/>
                  </a:lnTo>
                  <a:lnTo>
                    <a:pt x="449" y="444"/>
                  </a:lnTo>
                  <a:lnTo>
                    <a:pt x="419" y="495"/>
                  </a:lnTo>
                  <a:lnTo>
                    <a:pt x="390" y="552"/>
                  </a:lnTo>
                  <a:lnTo>
                    <a:pt x="361" y="616"/>
                  </a:lnTo>
                  <a:lnTo>
                    <a:pt x="331" y="679"/>
                  </a:lnTo>
                  <a:lnTo>
                    <a:pt x="303" y="743"/>
                  </a:lnTo>
                  <a:lnTo>
                    <a:pt x="277" y="808"/>
                  </a:lnTo>
                  <a:lnTo>
                    <a:pt x="252" y="869"/>
                  </a:lnTo>
                  <a:lnTo>
                    <a:pt x="229" y="928"/>
                  </a:lnTo>
                  <a:lnTo>
                    <a:pt x="211" y="982"/>
                  </a:lnTo>
                  <a:lnTo>
                    <a:pt x="192" y="1030"/>
                  </a:lnTo>
                  <a:lnTo>
                    <a:pt x="166" y="1100"/>
                  </a:lnTo>
                  <a:lnTo>
                    <a:pt x="158" y="1125"/>
                  </a:lnTo>
                  <a:lnTo>
                    <a:pt x="0" y="1073"/>
                  </a:lnTo>
                  <a:lnTo>
                    <a:pt x="0" y="1073"/>
                  </a:lnTo>
                  <a:close/>
                </a:path>
              </a:pathLst>
            </a:custGeom>
            <a:solidFill>
              <a:srgbClr val="D1BDBD"/>
            </a:solidFill>
            <a:ln w="9525">
              <a:noFill/>
              <a:round/>
              <a:headEnd/>
              <a:tailEnd/>
            </a:ln>
          </p:spPr>
          <p:txBody>
            <a:bodyPr/>
            <a:lstStyle/>
            <a:p>
              <a:endParaRPr lang="en-US" dirty="0"/>
            </a:p>
          </p:txBody>
        </p:sp>
        <p:sp>
          <p:nvSpPr>
            <p:cNvPr id="38" name="Freeform 36">
              <a:extLst>
                <a:ext uri="{FF2B5EF4-FFF2-40B4-BE49-F238E27FC236}">
                  <a16:creationId xmlns:a16="http://schemas.microsoft.com/office/drawing/2014/main" id="{BA567C91-E2E5-B94D-A9E9-8B916743C1B3}"/>
                </a:ext>
              </a:extLst>
            </p:cNvPr>
            <p:cNvSpPr>
              <a:spLocks/>
            </p:cNvSpPr>
            <p:nvPr/>
          </p:nvSpPr>
          <p:spPr bwMode="auto">
            <a:xfrm>
              <a:off x="8477" y="2793"/>
              <a:ext cx="260" cy="164"/>
            </a:xfrm>
            <a:custGeom>
              <a:avLst/>
              <a:gdLst/>
              <a:ahLst/>
              <a:cxnLst>
                <a:cxn ang="0">
                  <a:pos x="7" y="0"/>
                </a:cxn>
                <a:cxn ang="0">
                  <a:pos x="132" y="23"/>
                </a:cxn>
                <a:cxn ang="0">
                  <a:pos x="220" y="52"/>
                </a:cxn>
                <a:cxn ang="0">
                  <a:pos x="248" y="71"/>
                </a:cxn>
                <a:cxn ang="0">
                  <a:pos x="260" y="91"/>
                </a:cxn>
                <a:cxn ang="0">
                  <a:pos x="251" y="126"/>
                </a:cxn>
                <a:cxn ang="0">
                  <a:pos x="243" y="140"/>
                </a:cxn>
                <a:cxn ang="0">
                  <a:pos x="232" y="148"/>
                </a:cxn>
                <a:cxn ang="0">
                  <a:pos x="202" y="164"/>
                </a:cxn>
                <a:cxn ang="0">
                  <a:pos x="0" y="54"/>
                </a:cxn>
                <a:cxn ang="0">
                  <a:pos x="7" y="0"/>
                </a:cxn>
                <a:cxn ang="0">
                  <a:pos x="7" y="0"/>
                </a:cxn>
              </a:cxnLst>
              <a:rect l="0" t="0" r="r" b="b"/>
              <a:pathLst>
                <a:path w="260" h="164">
                  <a:moveTo>
                    <a:pt x="7" y="0"/>
                  </a:moveTo>
                  <a:lnTo>
                    <a:pt x="132" y="23"/>
                  </a:lnTo>
                  <a:lnTo>
                    <a:pt x="220" y="52"/>
                  </a:lnTo>
                  <a:lnTo>
                    <a:pt x="248" y="71"/>
                  </a:lnTo>
                  <a:lnTo>
                    <a:pt x="260" y="91"/>
                  </a:lnTo>
                  <a:lnTo>
                    <a:pt x="251" y="126"/>
                  </a:lnTo>
                  <a:lnTo>
                    <a:pt x="243" y="140"/>
                  </a:lnTo>
                  <a:lnTo>
                    <a:pt x="232" y="148"/>
                  </a:lnTo>
                  <a:lnTo>
                    <a:pt x="202" y="164"/>
                  </a:lnTo>
                  <a:lnTo>
                    <a:pt x="0" y="54"/>
                  </a:lnTo>
                  <a:lnTo>
                    <a:pt x="7" y="0"/>
                  </a:lnTo>
                  <a:lnTo>
                    <a:pt x="7" y="0"/>
                  </a:lnTo>
                  <a:close/>
                </a:path>
              </a:pathLst>
            </a:custGeom>
            <a:solidFill>
              <a:srgbClr val="D1BDBD"/>
            </a:solidFill>
            <a:ln w="9525">
              <a:noFill/>
              <a:round/>
              <a:headEnd/>
              <a:tailEnd/>
            </a:ln>
          </p:spPr>
          <p:txBody>
            <a:bodyPr/>
            <a:lstStyle/>
            <a:p>
              <a:endParaRPr lang="en-US" dirty="0"/>
            </a:p>
          </p:txBody>
        </p:sp>
        <p:sp>
          <p:nvSpPr>
            <p:cNvPr id="39" name="Freeform 37">
              <a:extLst>
                <a:ext uri="{FF2B5EF4-FFF2-40B4-BE49-F238E27FC236}">
                  <a16:creationId xmlns:a16="http://schemas.microsoft.com/office/drawing/2014/main" id="{57982736-02AB-E599-8424-8A1289EAC657}"/>
                </a:ext>
              </a:extLst>
            </p:cNvPr>
            <p:cNvSpPr>
              <a:spLocks/>
            </p:cNvSpPr>
            <p:nvPr/>
          </p:nvSpPr>
          <p:spPr bwMode="auto">
            <a:xfrm>
              <a:off x="8539" y="2561"/>
              <a:ext cx="283" cy="184"/>
            </a:xfrm>
            <a:custGeom>
              <a:avLst/>
              <a:gdLst/>
              <a:ahLst/>
              <a:cxnLst>
                <a:cxn ang="0">
                  <a:pos x="22" y="0"/>
                </a:cxn>
                <a:cxn ang="0">
                  <a:pos x="146" y="15"/>
                </a:cxn>
                <a:cxn ang="0">
                  <a:pos x="234" y="35"/>
                </a:cxn>
                <a:cxn ang="0">
                  <a:pos x="282" y="63"/>
                </a:cxn>
                <a:cxn ang="0">
                  <a:pos x="283" y="139"/>
                </a:cxn>
                <a:cxn ang="0">
                  <a:pos x="271" y="184"/>
                </a:cxn>
                <a:cxn ang="0">
                  <a:pos x="0" y="88"/>
                </a:cxn>
                <a:cxn ang="0">
                  <a:pos x="22" y="0"/>
                </a:cxn>
                <a:cxn ang="0">
                  <a:pos x="22" y="0"/>
                </a:cxn>
              </a:cxnLst>
              <a:rect l="0" t="0" r="r" b="b"/>
              <a:pathLst>
                <a:path w="283" h="184">
                  <a:moveTo>
                    <a:pt x="22" y="0"/>
                  </a:moveTo>
                  <a:lnTo>
                    <a:pt x="146" y="15"/>
                  </a:lnTo>
                  <a:lnTo>
                    <a:pt x="234" y="35"/>
                  </a:lnTo>
                  <a:lnTo>
                    <a:pt x="282" y="63"/>
                  </a:lnTo>
                  <a:lnTo>
                    <a:pt x="283" y="139"/>
                  </a:lnTo>
                  <a:lnTo>
                    <a:pt x="271" y="184"/>
                  </a:lnTo>
                  <a:lnTo>
                    <a:pt x="0" y="88"/>
                  </a:lnTo>
                  <a:lnTo>
                    <a:pt x="22" y="0"/>
                  </a:lnTo>
                  <a:lnTo>
                    <a:pt x="22" y="0"/>
                  </a:lnTo>
                  <a:close/>
                </a:path>
              </a:pathLst>
            </a:custGeom>
            <a:solidFill>
              <a:srgbClr val="D1BDBD"/>
            </a:solidFill>
            <a:ln w="9525">
              <a:noFill/>
              <a:round/>
              <a:headEnd/>
              <a:tailEnd/>
            </a:ln>
          </p:spPr>
          <p:txBody>
            <a:bodyPr/>
            <a:lstStyle/>
            <a:p>
              <a:endParaRPr lang="en-US" dirty="0"/>
            </a:p>
          </p:txBody>
        </p:sp>
        <p:sp>
          <p:nvSpPr>
            <p:cNvPr id="40" name="Freeform 38">
              <a:extLst>
                <a:ext uri="{FF2B5EF4-FFF2-40B4-BE49-F238E27FC236}">
                  <a16:creationId xmlns:a16="http://schemas.microsoft.com/office/drawing/2014/main" id="{A5B25428-94C4-776B-B129-2468D03EAF1C}"/>
                </a:ext>
              </a:extLst>
            </p:cNvPr>
            <p:cNvSpPr>
              <a:spLocks/>
            </p:cNvSpPr>
            <p:nvPr/>
          </p:nvSpPr>
          <p:spPr bwMode="auto">
            <a:xfrm>
              <a:off x="8669" y="2349"/>
              <a:ext cx="282" cy="193"/>
            </a:xfrm>
            <a:custGeom>
              <a:avLst/>
              <a:gdLst/>
              <a:ahLst/>
              <a:cxnLst>
                <a:cxn ang="0">
                  <a:pos x="0" y="91"/>
                </a:cxn>
                <a:cxn ang="0">
                  <a:pos x="249" y="193"/>
                </a:cxn>
                <a:cxn ang="0">
                  <a:pos x="272" y="148"/>
                </a:cxn>
                <a:cxn ang="0">
                  <a:pos x="282" y="65"/>
                </a:cxn>
                <a:cxn ang="0">
                  <a:pos x="268" y="49"/>
                </a:cxn>
                <a:cxn ang="0">
                  <a:pos x="242" y="34"/>
                </a:cxn>
                <a:cxn ang="0">
                  <a:pos x="207" y="23"/>
                </a:cxn>
                <a:cxn ang="0">
                  <a:pos x="169" y="15"/>
                </a:cxn>
                <a:cxn ang="0">
                  <a:pos x="71" y="0"/>
                </a:cxn>
                <a:cxn ang="0">
                  <a:pos x="0" y="91"/>
                </a:cxn>
                <a:cxn ang="0">
                  <a:pos x="0" y="91"/>
                </a:cxn>
              </a:cxnLst>
              <a:rect l="0" t="0" r="r" b="b"/>
              <a:pathLst>
                <a:path w="282" h="193">
                  <a:moveTo>
                    <a:pt x="0" y="91"/>
                  </a:moveTo>
                  <a:lnTo>
                    <a:pt x="249" y="193"/>
                  </a:lnTo>
                  <a:lnTo>
                    <a:pt x="272" y="148"/>
                  </a:lnTo>
                  <a:lnTo>
                    <a:pt x="282" y="65"/>
                  </a:lnTo>
                  <a:lnTo>
                    <a:pt x="268" y="49"/>
                  </a:lnTo>
                  <a:lnTo>
                    <a:pt x="242" y="34"/>
                  </a:lnTo>
                  <a:lnTo>
                    <a:pt x="207" y="23"/>
                  </a:lnTo>
                  <a:lnTo>
                    <a:pt x="169" y="15"/>
                  </a:lnTo>
                  <a:lnTo>
                    <a:pt x="71" y="0"/>
                  </a:lnTo>
                  <a:lnTo>
                    <a:pt x="0" y="91"/>
                  </a:lnTo>
                  <a:lnTo>
                    <a:pt x="0" y="91"/>
                  </a:lnTo>
                  <a:close/>
                </a:path>
              </a:pathLst>
            </a:custGeom>
            <a:solidFill>
              <a:srgbClr val="D1BDBD"/>
            </a:solidFill>
            <a:ln w="9525">
              <a:noFill/>
              <a:round/>
              <a:headEnd/>
              <a:tailEnd/>
            </a:ln>
          </p:spPr>
          <p:txBody>
            <a:bodyPr/>
            <a:lstStyle/>
            <a:p>
              <a:endParaRPr lang="en-US" dirty="0"/>
            </a:p>
          </p:txBody>
        </p:sp>
        <p:sp>
          <p:nvSpPr>
            <p:cNvPr id="41" name="Freeform 39">
              <a:extLst>
                <a:ext uri="{FF2B5EF4-FFF2-40B4-BE49-F238E27FC236}">
                  <a16:creationId xmlns:a16="http://schemas.microsoft.com/office/drawing/2014/main" id="{9FDF68B6-237D-5746-BCAF-E687CC17CE50}"/>
                </a:ext>
              </a:extLst>
            </p:cNvPr>
            <p:cNvSpPr>
              <a:spLocks/>
            </p:cNvSpPr>
            <p:nvPr/>
          </p:nvSpPr>
          <p:spPr bwMode="auto">
            <a:xfrm>
              <a:off x="8872" y="2191"/>
              <a:ext cx="253" cy="184"/>
            </a:xfrm>
            <a:custGeom>
              <a:avLst/>
              <a:gdLst/>
              <a:ahLst/>
              <a:cxnLst>
                <a:cxn ang="0">
                  <a:pos x="0" y="56"/>
                </a:cxn>
                <a:cxn ang="0">
                  <a:pos x="219" y="184"/>
                </a:cxn>
                <a:cxn ang="0">
                  <a:pos x="230" y="175"/>
                </a:cxn>
                <a:cxn ang="0">
                  <a:pos x="246" y="153"/>
                </a:cxn>
                <a:cxn ang="0">
                  <a:pos x="253" y="77"/>
                </a:cxn>
                <a:cxn ang="0">
                  <a:pos x="246" y="67"/>
                </a:cxn>
                <a:cxn ang="0">
                  <a:pos x="235" y="57"/>
                </a:cxn>
                <a:cxn ang="0">
                  <a:pos x="207" y="42"/>
                </a:cxn>
                <a:cxn ang="0">
                  <a:pos x="176" y="28"/>
                </a:cxn>
                <a:cxn ang="0">
                  <a:pos x="139" y="19"/>
                </a:cxn>
                <a:cxn ang="0">
                  <a:pos x="48" y="0"/>
                </a:cxn>
                <a:cxn ang="0">
                  <a:pos x="0" y="56"/>
                </a:cxn>
                <a:cxn ang="0">
                  <a:pos x="0" y="56"/>
                </a:cxn>
              </a:cxnLst>
              <a:rect l="0" t="0" r="r" b="b"/>
              <a:pathLst>
                <a:path w="253" h="184">
                  <a:moveTo>
                    <a:pt x="0" y="56"/>
                  </a:moveTo>
                  <a:lnTo>
                    <a:pt x="219" y="184"/>
                  </a:lnTo>
                  <a:lnTo>
                    <a:pt x="230" y="175"/>
                  </a:lnTo>
                  <a:lnTo>
                    <a:pt x="246" y="153"/>
                  </a:lnTo>
                  <a:lnTo>
                    <a:pt x="253" y="77"/>
                  </a:lnTo>
                  <a:lnTo>
                    <a:pt x="246" y="67"/>
                  </a:lnTo>
                  <a:lnTo>
                    <a:pt x="235" y="57"/>
                  </a:lnTo>
                  <a:lnTo>
                    <a:pt x="207" y="42"/>
                  </a:lnTo>
                  <a:lnTo>
                    <a:pt x="176" y="28"/>
                  </a:lnTo>
                  <a:lnTo>
                    <a:pt x="139" y="19"/>
                  </a:lnTo>
                  <a:lnTo>
                    <a:pt x="48" y="0"/>
                  </a:lnTo>
                  <a:lnTo>
                    <a:pt x="0" y="56"/>
                  </a:lnTo>
                  <a:lnTo>
                    <a:pt x="0" y="56"/>
                  </a:lnTo>
                  <a:close/>
                </a:path>
              </a:pathLst>
            </a:custGeom>
            <a:solidFill>
              <a:srgbClr val="D1BDBD"/>
            </a:solidFill>
            <a:ln w="9525">
              <a:noFill/>
              <a:round/>
              <a:headEnd/>
              <a:tailEnd/>
            </a:ln>
          </p:spPr>
          <p:txBody>
            <a:bodyPr/>
            <a:lstStyle/>
            <a:p>
              <a:endParaRPr lang="en-US" dirty="0"/>
            </a:p>
          </p:txBody>
        </p:sp>
        <p:sp>
          <p:nvSpPr>
            <p:cNvPr id="42" name="Freeform 40">
              <a:extLst>
                <a:ext uri="{FF2B5EF4-FFF2-40B4-BE49-F238E27FC236}">
                  <a16:creationId xmlns:a16="http://schemas.microsoft.com/office/drawing/2014/main" id="{B427AC43-B958-812A-6AEE-DF56F4A0B62F}"/>
                </a:ext>
              </a:extLst>
            </p:cNvPr>
            <p:cNvSpPr>
              <a:spLocks/>
            </p:cNvSpPr>
            <p:nvPr/>
          </p:nvSpPr>
          <p:spPr bwMode="auto">
            <a:xfrm>
              <a:off x="9062" y="2049"/>
              <a:ext cx="212" cy="147"/>
            </a:xfrm>
            <a:custGeom>
              <a:avLst/>
              <a:gdLst/>
              <a:ahLst/>
              <a:cxnLst>
                <a:cxn ang="0">
                  <a:pos x="0" y="32"/>
                </a:cxn>
                <a:cxn ang="0">
                  <a:pos x="179" y="147"/>
                </a:cxn>
                <a:cxn ang="0">
                  <a:pos x="189" y="139"/>
                </a:cxn>
                <a:cxn ang="0">
                  <a:pos x="206" y="119"/>
                </a:cxn>
                <a:cxn ang="0">
                  <a:pos x="212" y="66"/>
                </a:cxn>
                <a:cxn ang="0">
                  <a:pos x="200" y="54"/>
                </a:cxn>
                <a:cxn ang="0">
                  <a:pos x="181" y="42"/>
                </a:cxn>
                <a:cxn ang="0">
                  <a:pos x="133" y="20"/>
                </a:cxn>
                <a:cxn ang="0">
                  <a:pos x="91" y="6"/>
                </a:cxn>
                <a:cxn ang="0">
                  <a:pos x="73" y="0"/>
                </a:cxn>
                <a:cxn ang="0">
                  <a:pos x="0" y="32"/>
                </a:cxn>
                <a:cxn ang="0">
                  <a:pos x="0" y="32"/>
                </a:cxn>
              </a:cxnLst>
              <a:rect l="0" t="0" r="r" b="b"/>
              <a:pathLst>
                <a:path w="212" h="147">
                  <a:moveTo>
                    <a:pt x="0" y="32"/>
                  </a:moveTo>
                  <a:lnTo>
                    <a:pt x="179" y="147"/>
                  </a:lnTo>
                  <a:lnTo>
                    <a:pt x="189" y="139"/>
                  </a:lnTo>
                  <a:lnTo>
                    <a:pt x="206" y="119"/>
                  </a:lnTo>
                  <a:lnTo>
                    <a:pt x="212" y="66"/>
                  </a:lnTo>
                  <a:lnTo>
                    <a:pt x="200" y="54"/>
                  </a:lnTo>
                  <a:lnTo>
                    <a:pt x="181" y="42"/>
                  </a:lnTo>
                  <a:lnTo>
                    <a:pt x="133" y="20"/>
                  </a:lnTo>
                  <a:lnTo>
                    <a:pt x="91" y="6"/>
                  </a:lnTo>
                  <a:lnTo>
                    <a:pt x="73" y="0"/>
                  </a:lnTo>
                  <a:lnTo>
                    <a:pt x="0" y="32"/>
                  </a:lnTo>
                  <a:lnTo>
                    <a:pt x="0" y="32"/>
                  </a:lnTo>
                  <a:close/>
                </a:path>
              </a:pathLst>
            </a:custGeom>
            <a:solidFill>
              <a:srgbClr val="D1BDBD"/>
            </a:solidFill>
            <a:ln w="9525">
              <a:noFill/>
              <a:round/>
              <a:headEnd/>
              <a:tailEnd/>
            </a:ln>
          </p:spPr>
          <p:txBody>
            <a:bodyPr/>
            <a:lstStyle/>
            <a:p>
              <a:endParaRPr lang="en-US" dirty="0"/>
            </a:p>
          </p:txBody>
        </p:sp>
        <p:sp>
          <p:nvSpPr>
            <p:cNvPr id="43" name="Freeform 41">
              <a:extLst>
                <a:ext uri="{FF2B5EF4-FFF2-40B4-BE49-F238E27FC236}">
                  <a16:creationId xmlns:a16="http://schemas.microsoft.com/office/drawing/2014/main" id="{DE0438DC-5BDF-3B63-8ACE-EE90ED4E94F4}"/>
                </a:ext>
              </a:extLst>
            </p:cNvPr>
            <p:cNvSpPr>
              <a:spLocks/>
            </p:cNvSpPr>
            <p:nvPr/>
          </p:nvSpPr>
          <p:spPr bwMode="auto">
            <a:xfrm>
              <a:off x="9241" y="1948"/>
              <a:ext cx="172" cy="93"/>
            </a:xfrm>
            <a:custGeom>
              <a:avLst/>
              <a:gdLst/>
              <a:ahLst/>
              <a:cxnLst>
                <a:cxn ang="0">
                  <a:pos x="0" y="31"/>
                </a:cxn>
                <a:cxn ang="0">
                  <a:pos x="147" y="93"/>
                </a:cxn>
                <a:cxn ang="0">
                  <a:pos x="155" y="87"/>
                </a:cxn>
                <a:cxn ang="0">
                  <a:pos x="169" y="70"/>
                </a:cxn>
                <a:cxn ang="0">
                  <a:pos x="172" y="20"/>
                </a:cxn>
                <a:cxn ang="0">
                  <a:pos x="160" y="11"/>
                </a:cxn>
                <a:cxn ang="0">
                  <a:pos x="140" y="5"/>
                </a:cxn>
                <a:cxn ang="0">
                  <a:pos x="93" y="0"/>
                </a:cxn>
                <a:cxn ang="0">
                  <a:pos x="33" y="7"/>
                </a:cxn>
                <a:cxn ang="0">
                  <a:pos x="0" y="31"/>
                </a:cxn>
                <a:cxn ang="0">
                  <a:pos x="0" y="31"/>
                </a:cxn>
              </a:cxnLst>
              <a:rect l="0" t="0" r="r" b="b"/>
              <a:pathLst>
                <a:path w="172" h="93">
                  <a:moveTo>
                    <a:pt x="0" y="31"/>
                  </a:moveTo>
                  <a:lnTo>
                    <a:pt x="147" y="93"/>
                  </a:lnTo>
                  <a:lnTo>
                    <a:pt x="155" y="87"/>
                  </a:lnTo>
                  <a:lnTo>
                    <a:pt x="169" y="70"/>
                  </a:lnTo>
                  <a:lnTo>
                    <a:pt x="172" y="20"/>
                  </a:lnTo>
                  <a:lnTo>
                    <a:pt x="160" y="11"/>
                  </a:lnTo>
                  <a:lnTo>
                    <a:pt x="140" y="5"/>
                  </a:lnTo>
                  <a:lnTo>
                    <a:pt x="93" y="0"/>
                  </a:lnTo>
                  <a:lnTo>
                    <a:pt x="33" y="7"/>
                  </a:lnTo>
                  <a:lnTo>
                    <a:pt x="0" y="31"/>
                  </a:lnTo>
                  <a:lnTo>
                    <a:pt x="0" y="31"/>
                  </a:lnTo>
                  <a:close/>
                </a:path>
              </a:pathLst>
            </a:custGeom>
            <a:solidFill>
              <a:srgbClr val="D1BDBD"/>
            </a:solidFill>
            <a:ln w="9525">
              <a:noFill/>
              <a:round/>
              <a:headEnd/>
              <a:tailEnd/>
            </a:ln>
          </p:spPr>
          <p:txBody>
            <a:bodyPr/>
            <a:lstStyle/>
            <a:p>
              <a:endParaRPr lang="en-US" dirty="0"/>
            </a:p>
          </p:txBody>
        </p:sp>
        <p:sp>
          <p:nvSpPr>
            <p:cNvPr id="44" name="Freeform 42">
              <a:extLst>
                <a:ext uri="{FF2B5EF4-FFF2-40B4-BE49-F238E27FC236}">
                  <a16:creationId xmlns:a16="http://schemas.microsoft.com/office/drawing/2014/main" id="{97219481-B1D6-9A8A-44B6-36CCAF833C27}"/>
                </a:ext>
              </a:extLst>
            </p:cNvPr>
            <p:cNvSpPr>
              <a:spLocks/>
            </p:cNvSpPr>
            <p:nvPr/>
          </p:nvSpPr>
          <p:spPr bwMode="auto">
            <a:xfrm>
              <a:off x="6921" y="2884"/>
              <a:ext cx="1201" cy="2166"/>
            </a:xfrm>
            <a:custGeom>
              <a:avLst/>
              <a:gdLst/>
              <a:ahLst/>
              <a:cxnLst>
                <a:cxn ang="0">
                  <a:pos x="990" y="20"/>
                </a:cxn>
                <a:cxn ang="0">
                  <a:pos x="922" y="60"/>
                </a:cxn>
                <a:cxn ang="0">
                  <a:pos x="876" y="88"/>
                </a:cxn>
                <a:cxn ang="0">
                  <a:pos x="825" y="120"/>
                </a:cxn>
                <a:cxn ang="0">
                  <a:pos x="768" y="154"/>
                </a:cxn>
                <a:cxn ang="0">
                  <a:pos x="704" y="193"/>
                </a:cxn>
                <a:cxn ang="0">
                  <a:pos x="641" y="235"/>
                </a:cxn>
                <a:cxn ang="0">
                  <a:pos x="574" y="277"/>
                </a:cxn>
                <a:cxn ang="0">
                  <a:pos x="509" y="321"/>
                </a:cxn>
                <a:cxn ang="0">
                  <a:pos x="444" y="365"/>
                </a:cxn>
                <a:cxn ang="0">
                  <a:pos x="383" y="410"/>
                </a:cxn>
                <a:cxn ang="0">
                  <a:pos x="325" y="453"/>
                </a:cxn>
                <a:cxn ang="0">
                  <a:pos x="273" y="495"/>
                </a:cxn>
                <a:cxn ang="0">
                  <a:pos x="226" y="533"/>
                </a:cxn>
                <a:cxn ang="0">
                  <a:pos x="186" y="575"/>
                </a:cxn>
                <a:cxn ang="0">
                  <a:pos x="120" y="683"/>
                </a:cxn>
                <a:cxn ang="0">
                  <a:pos x="53" y="883"/>
                </a:cxn>
                <a:cxn ang="0">
                  <a:pos x="0" y="1311"/>
                </a:cxn>
                <a:cxn ang="0">
                  <a:pos x="14" y="1696"/>
                </a:cxn>
                <a:cxn ang="0">
                  <a:pos x="47" y="2166"/>
                </a:cxn>
                <a:cxn ang="0">
                  <a:pos x="161" y="1467"/>
                </a:cxn>
                <a:cxn ang="0">
                  <a:pos x="194" y="1143"/>
                </a:cxn>
                <a:cxn ang="0">
                  <a:pos x="234" y="943"/>
                </a:cxn>
                <a:cxn ang="0">
                  <a:pos x="276" y="816"/>
                </a:cxn>
                <a:cxn ang="0">
                  <a:pos x="328" y="720"/>
                </a:cxn>
                <a:cxn ang="0">
                  <a:pos x="348" y="694"/>
                </a:cxn>
                <a:cxn ang="0">
                  <a:pos x="372" y="665"/>
                </a:cxn>
                <a:cxn ang="0">
                  <a:pos x="398" y="637"/>
                </a:cxn>
                <a:cxn ang="0">
                  <a:pos x="426" y="609"/>
                </a:cxn>
                <a:cxn ang="0">
                  <a:pos x="471" y="564"/>
                </a:cxn>
                <a:cxn ang="0">
                  <a:pos x="502" y="535"/>
                </a:cxn>
                <a:cxn ang="0">
                  <a:pos x="536" y="504"/>
                </a:cxn>
                <a:cxn ang="0">
                  <a:pos x="570" y="473"/>
                </a:cxn>
                <a:cxn ang="0">
                  <a:pos x="605" y="445"/>
                </a:cxn>
                <a:cxn ang="0">
                  <a:pos x="642" y="413"/>
                </a:cxn>
                <a:cxn ang="0">
                  <a:pos x="678" y="383"/>
                </a:cxn>
                <a:cxn ang="0">
                  <a:pos x="715" y="354"/>
                </a:cxn>
                <a:cxn ang="0">
                  <a:pos x="751" y="325"/>
                </a:cxn>
                <a:cxn ang="0">
                  <a:pos x="788" y="297"/>
                </a:cxn>
                <a:cxn ang="0">
                  <a:pos x="825" y="267"/>
                </a:cxn>
                <a:cxn ang="0">
                  <a:pos x="860" y="241"/>
                </a:cxn>
                <a:cxn ang="0">
                  <a:pos x="913" y="202"/>
                </a:cxn>
                <a:cxn ang="0">
                  <a:pos x="980" y="154"/>
                </a:cxn>
                <a:cxn ang="0">
                  <a:pos x="1040" y="110"/>
                </a:cxn>
                <a:cxn ang="0">
                  <a:pos x="1094" y="73"/>
                </a:cxn>
                <a:cxn ang="0">
                  <a:pos x="1137" y="42"/>
                </a:cxn>
                <a:cxn ang="0">
                  <a:pos x="1201" y="0"/>
                </a:cxn>
                <a:cxn ang="0">
                  <a:pos x="1015" y="6"/>
                </a:cxn>
              </a:cxnLst>
              <a:rect l="0" t="0" r="r" b="b"/>
              <a:pathLst>
                <a:path w="1201" h="2166">
                  <a:moveTo>
                    <a:pt x="1015" y="6"/>
                  </a:moveTo>
                  <a:lnTo>
                    <a:pt x="990" y="20"/>
                  </a:lnTo>
                  <a:lnTo>
                    <a:pt x="961" y="37"/>
                  </a:lnTo>
                  <a:lnTo>
                    <a:pt x="922" y="60"/>
                  </a:lnTo>
                  <a:lnTo>
                    <a:pt x="902" y="73"/>
                  </a:lnTo>
                  <a:lnTo>
                    <a:pt x="876" y="88"/>
                  </a:lnTo>
                  <a:lnTo>
                    <a:pt x="853" y="103"/>
                  </a:lnTo>
                  <a:lnTo>
                    <a:pt x="825" y="120"/>
                  </a:lnTo>
                  <a:lnTo>
                    <a:pt x="795" y="137"/>
                  </a:lnTo>
                  <a:lnTo>
                    <a:pt x="768" y="154"/>
                  </a:lnTo>
                  <a:lnTo>
                    <a:pt x="737" y="175"/>
                  </a:lnTo>
                  <a:lnTo>
                    <a:pt x="704" y="193"/>
                  </a:lnTo>
                  <a:lnTo>
                    <a:pt x="673" y="213"/>
                  </a:lnTo>
                  <a:lnTo>
                    <a:pt x="641" y="235"/>
                  </a:lnTo>
                  <a:lnTo>
                    <a:pt x="608" y="255"/>
                  </a:lnTo>
                  <a:lnTo>
                    <a:pt x="574" y="277"/>
                  </a:lnTo>
                  <a:lnTo>
                    <a:pt x="542" y="300"/>
                  </a:lnTo>
                  <a:lnTo>
                    <a:pt x="509" y="321"/>
                  </a:lnTo>
                  <a:lnTo>
                    <a:pt x="477" y="343"/>
                  </a:lnTo>
                  <a:lnTo>
                    <a:pt x="444" y="365"/>
                  </a:lnTo>
                  <a:lnTo>
                    <a:pt x="413" y="388"/>
                  </a:lnTo>
                  <a:lnTo>
                    <a:pt x="383" y="410"/>
                  </a:lnTo>
                  <a:lnTo>
                    <a:pt x="353" y="431"/>
                  </a:lnTo>
                  <a:lnTo>
                    <a:pt x="325" y="453"/>
                  </a:lnTo>
                  <a:lnTo>
                    <a:pt x="297" y="473"/>
                  </a:lnTo>
                  <a:lnTo>
                    <a:pt x="273" y="495"/>
                  </a:lnTo>
                  <a:lnTo>
                    <a:pt x="248" y="513"/>
                  </a:lnTo>
                  <a:lnTo>
                    <a:pt x="226" y="533"/>
                  </a:lnTo>
                  <a:lnTo>
                    <a:pt x="206" y="553"/>
                  </a:lnTo>
                  <a:lnTo>
                    <a:pt x="186" y="575"/>
                  </a:lnTo>
                  <a:lnTo>
                    <a:pt x="151" y="626"/>
                  </a:lnTo>
                  <a:lnTo>
                    <a:pt x="120" y="683"/>
                  </a:lnTo>
                  <a:lnTo>
                    <a:pt x="95" y="745"/>
                  </a:lnTo>
                  <a:lnTo>
                    <a:pt x="53" y="883"/>
                  </a:lnTo>
                  <a:lnTo>
                    <a:pt x="25" y="1031"/>
                  </a:lnTo>
                  <a:lnTo>
                    <a:pt x="0" y="1311"/>
                  </a:lnTo>
                  <a:lnTo>
                    <a:pt x="4" y="1515"/>
                  </a:lnTo>
                  <a:lnTo>
                    <a:pt x="14" y="1696"/>
                  </a:lnTo>
                  <a:lnTo>
                    <a:pt x="30" y="1911"/>
                  </a:lnTo>
                  <a:lnTo>
                    <a:pt x="47" y="2166"/>
                  </a:lnTo>
                  <a:lnTo>
                    <a:pt x="149" y="2007"/>
                  </a:lnTo>
                  <a:lnTo>
                    <a:pt x="161" y="1467"/>
                  </a:lnTo>
                  <a:lnTo>
                    <a:pt x="180" y="1249"/>
                  </a:lnTo>
                  <a:lnTo>
                    <a:pt x="194" y="1143"/>
                  </a:lnTo>
                  <a:lnTo>
                    <a:pt x="211" y="1039"/>
                  </a:lnTo>
                  <a:lnTo>
                    <a:pt x="234" y="943"/>
                  </a:lnTo>
                  <a:lnTo>
                    <a:pt x="260" y="855"/>
                  </a:lnTo>
                  <a:lnTo>
                    <a:pt x="276" y="816"/>
                  </a:lnTo>
                  <a:lnTo>
                    <a:pt x="291" y="781"/>
                  </a:lnTo>
                  <a:lnTo>
                    <a:pt x="328" y="720"/>
                  </a:lnTo>
                  <a:lnTo>
                    <a:pt x="339" y="707"/>
                  </a:lnTo>
                  <a:lnTo>
                    <a:pt x="348" y="694"/>
                  </a:lnTo>
                  <a:lnTo>
                    <a:pt x="359" y="680"/>
                  </a:lnTo>
                  <a:lnTo>
                    <a:pt x="372" y="665"/>
                  </a:lnTo>
                  <a:lnTo>
                    <a:pt x="386" y="652"/>
                  </a:lnTo>
                  <a:lnTo>
                    <a:pt x="398" y="637"/>
                  </a:lnTo>
                  <a:lnTo>
                    <a:pt x="412" y="623"/>
                  </a:lnTo>
                  <a:lnTo>
                    <a:pt x="426" y="609"/>
                  </a:lnTo>
                  <a:lnTo>
                    <a:pt x="455" y="580"/>
                  </a:lnTo>
                  <a:lnTo>
                    <a:pt x="471" y="564"/>
                  </a:lnTo>
                  <a:lnTo>
                    <a:pt x="486" y="549"/>
                  </a:lnTo>
                  <a:lnTo>
                    <a:pt x="502" y="535"/>
                  </a:lnTo>
                  <a:lnTo>
                    <a:pt x="519" y="519"/>
                  </a:lnTo>
                  <a:lnTo>
                    <a:pt x="536" y="504"/>
                  </a:lnTo>
                  <a:lnTo>
                    <a:pt x="553" y="488"/>
                  </a:lnTo>
                  <a:lnTo>
                    <a:pt x="570" y="473"/>
                  </a:lnTo>
                  <a:lnTo>
                    <a:pt x="588" y="459"/>
                  </a:lnTo>
                  <a:lnTo>
                    <a:pt x="605" y="445"/>
                  </a:lnTo>
                  <a:lnTo>
                    <a:pt x="624" y="430"/>
                  </a:lnTo>
                  <a:lnTo>
                    <a:pt x="642" y="413"/>
                  </a:lnTo>
                  <a:lnTo>
                    <a:pt x="658" y="399"/>
                  </a:lnTo>
                  <a:lnTo>
                    <a:pt x="678" y="383"/>
                  </a:lnTo>
                  <a:lnTo>
                    <a:pt x="695" y="369"/>
                  </a:lnTo>
                  <a:lnTo>
                    <a:pt x="715" y="354"/>
                  </a:lnTo>
                  <a:lnTo>
                    <a:pt x="734" y="340"/>
                  </a:lnTo>
                  <a:lnTo>
                    <a:pt x="751" y="325"/>
                  </a:lnTo>
                  <a:lnTo>
                    <a:pt x="769" y="311"/>
                  </a:lnTo>
                  <a:lnTo>
                    <a:pt x="788" y="297"/>
                  </a:lnTo>
                  <a:lnTo>
                    <a:pt x="806" y="283"/>
                  </a:lnTo>
                  <a:lnTo>
                    <a:pt x="825" y="267"/>
                  </a:lnTo>
                  <a:lnTo>
                    <a:pt x="843" y="255"/>
                  </a:lnTo>
                  <a:lnTo>
                    <a:pt x="860" y="241"/>
                  </a:lnTo>
                  <a:lnTo>
                    <a:pt x="877" y="229"/>
                  </a:lnTo>
                  <a:lnTo>
                    <a:pt x="913" y="202"/>
                  </a:lnTo>
                  <a:lnTo>
                    <a:pt x="947" y="178"/>
                  </a:lnTo>
                  <a:lnTo>
                    <a:pt x="980" y="154"/>
                  </a:lnTo>
                  <a:lnTo>
                    <a:pt x="1010" y="131"/>
                  </a:lnTo>
                  <a:lnTo>
                    <a:pt x="1040" y="110"/>
                  </a:lnTo>
                  <a:lnTo>
                    <a:pt x="1068" y="91"/>
                  </a:lnTo>
                  <a:lnTo>
                    <a:pt x="1094" y="73"/>
                  </a:lnTo>
                  <a:lnTo>
                    <a:pt x="1117" y="56"/>
                  </a:lnTo>
                  <a:lnTo>
                    <a:pt x="1137" y="42"/>
                  </a:lnTo>
                  <a:lnTo>
                    <a:pt x="1171" y="18"/>
                  </a:lnTo>
                  <a:lnTo>
                    <a:pt x="1201" y="0"/>
                  </a:lnTo>
                  <a:lnTo>
                    <a:pt x="1015" y="6"/>
                  </a:lnTo>
                  <a:lnTo>
                    <a:pt x="1015" y="6"/>
                  </a:lnTo>
                  <a:close/>
                </a:path>
              </a:pathLst>
            </a:custGeom>
            <a:solidFill>
              <a:srgbClr val="000000"/>
            </a:solidFill>
            <a:ln w="9525">
              <a:noFill/>
              <a:round/>
              <a:headEnd/>
              <a:tailEnd/>
            </a:ln>
          </p:spPr>
          <p:txBody>
            <a:bodyPr/>
            <a:lstStyle/>
            <a:p>
              <a:endParaRPr lang="en-US" dirty="0"/>
            </a:p>
          </p:txBody>
        </p:sp>
        <p:sp>
          <p:nvSpPr>
            <p:cNvPr id="45" name="Freeform 43">
              <a:extLst>
                <a:ext uri="{FF2B5EF4-FFF2-40B4-BE49-F238E27FC236}">
                  <a16:creationId xmlns:a16="http://schemas.microsoft.com/office/drawing/2014/main" id="{812F2A11-0401-E9BE-2DFB-1D9D3451FBC5}"/>
                </a:ext>
              </a:extLst>
            </p:cNvPr>
            <p:cNvSpPr>
              <a:spLocks/>
            </p:cNvSpPr>
            <p:nvPr/>
          </p:nvSpPr>
          <p:spPr bwMode="auto">
            <a:xfrm>
              <a:off x="7160" y="4555"/>
              <a:ext cx="219" cy="373"/>
            </a:xfrm>
            <a:custGeom>
              <a:avLst/>
              <a:gdLst/>
              <a:ahLst/>
              <a:cxnLst>
                <a:cxn ang="0">
                  <a:pos x="49" y="0"/>
                </a:cxn>
                <a:cxn ang="0">
                  <a:pos x="57" y="11"/>
                </a:cxn>
                <a:cxn ang="0">
                  <a:pos x="79" y="39"/>
                </a:cxn>
                <a:cxn ang="0">
                  <a:pos x="106" y="79"/>
                </a:cxn>
                <a:cxn ang="0">
                  <a:pos x="140" y="129"/>
                </a:cxn>
                <a:cxn ang="0">
                  <a:pos x="173" y="180"/>
                </a:cxn>
                <a:cxn ang="0">
                  <a:pos x="201" y="229"/>
                </a:cxn>
                <a:cxn ang="0">
                  <a:pos x="219" y="308"/>
                </a:cxn>
                <a:cxn ang="0">
                  <a:pos x="202" y="348"/>
                </a:cxn>
                <a:cxn ang="0">
                  <a:pos x="190" y="361"/>
                </a:cxn>
                <a:cxn ang="0">
                  <a:pos x="181" y="367"/>
                </a:cxn>
                <a:cxn ang="0">
                  <a:pos x="154" y="373"/>
                </a:cxn>
                <a:cxn ang="0">
                  <a:pos x="0" y="99"/>
                </a:cxn>
                <a:cxn ang="0">
                  <a:pos x="49" y="0"/>
                </a:cxn>
                <a:cxn ang="0">
                  <a:pos x="49" y="0"/>
                </a:cxn>
              </a:cxnLst>
              <a:rect l="0" t="0" r="r" b="b"/>
              <a:pathLst>
                <a:path w="219" h="373">
                  <a:moveTo>
                    <a:pt x="49" y="0"/>
                  </a:moveTo>
                  <a:lnTo>
                    <a:pt x="57" y="11"/>
                  </a:lnTo>
                  <a:lnTo>
                    <a:pt x="79" y="39"/>
                  </a:lnTo>
                  <a:lnTo>
                    <a:pt x="106" y="79"/>
                  </a:lnTo>
                  <a:lnTo>
                    <a:pt x="140" y="129"/>
                  </a:lnTo>
                  <a:lnTo>
                    <a:pt x="173" y="180"/>
                  </a:lnTo>
                  <a:lnTo>
                    <a:pt x="201" y="229"/>
                  </a:lnTo>
                  <a:lnTo>
                    <a:pt x="219" y="308"/>
                  </a:lnTo>
                  <a:lnTo>
                    <a:pt x="202" y="348"/>
                  </a:lnTo>
                  <a:lnTo>
                    <a:pt x="190" y="361"/>
                  </a:lnTo>
                  <a:lnTo>
                    <a:pt x="181" y="367"/>
                  </a:lnTo>
                  <a:lnTo>
                    <a:pt x="154" y="373"/>
                  </a:lnTo>
                  <a:lnTo>
                    <a:pt x="0" y="99"/>
                  </a:lnTo>
                  <a:lnTo>
                    <a:pt x="49" y="0"/>
                  </a:lnTo>
                  <a:lnTo>
                    <a:pt x="49" y="0"/>
                  </a:lnTo>
                  <a:close/>
                </a:path>
              </a:pathLst>
            </a:custGeom>
            <a:solidFill>
              <a:srgbClr val="000000"/>
            </a:solidFill>
            <a:ln w="9525">
              <a:noFill/>
              <a:round/>
              <a:headEnd/>
              <a:tailEnd/>
            </a:ln>
          </p:spPr>
          <p:txBody>
            <a:bodyPr/>
            <a:lstStyle/>
            <a:p>
              <a:endParaRPr lang="en-US" dirty="0"/>
            </a:p>
          </p:txBody>
        </p:sp>
        <p:sp>
          <p:nvSpPr>
            <p:cNvPr id="46" name="Freeform 44">
              <a:extLst>
                <a:ext uri="{FF2B5EF4-FFF2-40B4-BE49-F238E27FC236}">
                  <a16:creationId xmlns:a16="http://schemas.microsoft.com/office/drawing/2014/main" id="{4BD43ECD-AEBB-97E4-0257-1D71AB4706EE}"/>
                </a:ext>
              </a:extLst>
            </p:cNvPr>
            <p:cNvSpPr>
              <a:spLocks/>
            </p:cNvSpPr>
            <p:nvPr/>
          </p:nvSpPr>
          <p:spPr bwMode="auto">
            <a:xfrm>
              <a:off x="7249" y="4225"/>
              <a:ext cx="276" cy="378"/>
            </a:xfrm>
            <a:custGeom>
              <a:avLst/>
              <a:gdLst/>
              <a:ahLst/>
              <a:cxnLst>
                <a:cxn ang="0">
                  <a:pos x="11" y="0"/>
                </a:cxn>
                <a:cxn ang="0">
                  <a:pos x="24" y="7"/>
                </a:cxn>
                <a:cxn ang="0">
                  <a:pos x="55" y="24"/>
                </a:cxn>
                <a:cxn ang="0">
                  <a:pos x="75" y="37"/>
                </a:cxn>
                <a:cxn ang="0">
                  <a:pos x="98" y="51"/>
                </a:cxn>
                <a:cxn ang="0">
                  <a:pos x="123" y="68"/>
                </a:cxn>
                <a:cxn ang="0">
                  <a:pos x="147" y="86"/>
                </a:cxn>
                <a:cxn ang="0">
                  <a:pos x="172" y="106"/>
                </a:cxn>
                <a:cxn ang="0">
                  <a:pos x="195" y="126"/>
                </a:cxn>
                <a:cxn ang="0">
                  <a:pos x="218" y="150"/>
                </a:cxn>
                <a:cxn ang="0">
                  <a:pos x="239" y="171"/>
                </a:cxn>
                <a:cxn ang="0">
                  <a:pos x="266" y="218"/>
                </a:cxn>
                <a:cxn ang="0">
                  <a:pos x="276" y="264"/>
                </a:cxn>
                <a:cxn ang="0">
                  <a:pos x="262" y="334"/>
                </a:cxn>
                <a:cxn ang="0">
                  <a:pos x="243" y="368"/>
                </a:cxn>
                <a:cxn ang="0">
                  <a:pos x="220" y="378"/>
                </a:cxn>
                <a:cxn ang="0">
                  <a:pos x="0" y="126"/>
                </a:cxn>
                <a:cxn ang="0">
                  <a:pos x="11" y="0"/>
                </a:cxn>
                <a:cxn ang="0">
                  <a:pos x="11" y="0"/>
                </a:cxn>
              </a:cxnLst>
              <a:rect l="0" t="0" r="r" b="b"/>
              <a:pathLst>
                <a:path w="276" h="378">
                  <a:moveTo>
                    <a:pt x="11" y="0"/>
                  </a:moveTo>
                  <a:lnTo>
                    <a:pt x="24" y="7"/>
                  </a:lnTo>
                  <a:lnTo>
                    <a:pt x="55" y="24"/>
                  </a:lnTo>
                  <a:lnTo>
                    <a:pt x="75" y="37"/>
                  </a:lnTo>
                  <a:lnTo>
                    <a:pt x="98" y="51"/>
                  </a:lnTo>
                  <a:lnTo>
                    <a:pt x="123" y="68"/>
                  </a:lnTo>
                  <a:lnTo>
                    <a:pt x="147" y="86"/>
                  </a:lnTo>
                  <a:lnTo>
                    <a:pt x="172" y="106"/>
                  </a:lnTo>
                  <a:lnTo>
                    <a:pt x="195" y="126"/>
                  </a:lnTo>
                  <a:lnTo>
                    <a:pt x="218" y="150"/>
                  </a:lnTo>
                  <a:lnTo>
                    <a:pt x="239" y="171"/>
                  </a:lnTo>
                  <a:lnTo>
                    <a:pt x="266" y="218"/>
                  </a:lnTo>
                  <a:lnTo>
                    <a:pt x="276" y="264"/>
                  </a:lnTo>
                  <a:lnTo>
                    <a:pt x="262" y="334"/>
                  </a:lnTo>
                  <a:lnTo>
                    <a:pt x="243" y="368"/>
                  </a:lnTo>
                  <a:lnTo>
                    <a:pt x="220" y="378"/>
                  </a:lnTo>
                  <a:lnTo>
                    <a:pt x="0" y="126"/>
                  </a:lnTo>
                  <a:lnTo>
                    <a:pt x="11" y="0"/>
                  </a:lnTo>
                  <a:lnTo>
                    <a:pt x="11" y="0"/>
                  </a:lnTo>
                  <a:close/>
                </a:path>
              </a:pathLst>
            </a:custGeom>
            <a:solidFill>
              <a:srgbClr val="000000"/>
            </a:solidFill>
            <a:ln w="9525">
              <a:noFill/>
              <a:round/>
              <a:headEnd/>
              <a:tailEnd/>
            </a:ln>
          </p:spPr>
          <p:txBody>
            <a:bodyPr/>
            <a:lstStyle/>
            <a:p>
              <a:endParaRPr lang="en-US" dirty="0"/>
            </a:p>
          </p:txBody>
        </p:sp>
        <p:sp>
          <p:nvSpPr>
            <p:cNvPr id="47" name="Freeform 45">
              <a:extLst>
                <a:ext uri="{FF2B5EF4-FFF2-40B4-BE49-F238E27FC236}">
                  <a16:creationId xmlns:a16="http://schemas.microsoft.com/office/drawing/2014/main" id="{42864693-112D-57A8-904F-27F3E5F40F39}"/>
                </a:ext>
              </a:extLst>
            </p:cNvPr>
            <p:cNvSpPr>
              <a:spLocks/>
            </p:cNvSpPr>
            <p:nvPr/>
          </p:nvSpPr>
          <p:spPr bwMode="auto">
            <a:xfrm>
              <a:off x="7331" y="3988"/>
              <a:ext cx="269" cy="342"/>
            </a:xfrm>
            <a:custGeom>
              <a:avLst/>
              <a:gdLst/>
              <a:ahLst/>
              <a:cxnLst>
                <a:cxn ang="0">
                  <a:pos x="17" y="0"/>
                </a:cxn>
                <a:cxn ang="0">
                  <a:pos x="0" y="138"/>
                </a:cxn>
                <a:cxn ang="0">
                  <a:pos x="259" y="342"/>
                </a:cxn>
                <a:cxn ang="0">
                  <a:pos x="269" y="193"/>
                </a:cxn>
                <a:cxn ang="0">
                  <a:pos x="245" y="156"/>
                </a:cxn>
                <a:cxn ang="0">
                  <a:pos x="228" y="139"/>
                </a:cxn>
                <a:cxn ang="0">
                  <a:pos x="209" y="122"/>
                </a:cxn>
                <a:cxn ang="0">
                  <a:pos x="189" y="105"/>
                </a:cxn>
                <a:cxn ang="0">
                  <a:pos x="167" y="88"/>
                </a:cxn>
                <a:cxn ang="0">
                  <a:pos x="147" y="73"/>
                </a:cxn>
                <a:cxn ang="0">
                  <a:pos x="126" y="60"/>
                </a:cxn>
                <a:cxn ang="0">
                  <a:pos x="84" y="35"/>
                </a:cxn>
                <a:cxn ang="0">
                  <a:pos x="50" y="17"/>
                </a:cxn>
                <a:cxn ang="0">
                  <a:pos x="17" y="0"/>
                </a:cxn>
                <a:cxn ang="0">
                  <a:pos x="17" y="0"/>
                </a:cxn>
              </a:cxnLst>
              <a:rect l="0" t="0" r="r" b="b"/>
              <a:pathLst>
                <a:path w="269" h="342">
                  <a:moveTo>
                    <a:pt x="17" y="0"/>
                  </a:moveTo>
                  <a:lnTo>
                    <a:pt x="0" y="138"/>
                  </a:lnTo>
                  <a:lnTo>
                    <a:pt x="259" y="342"/>
                  </a:lnTo>
                  <a:lnTo>
                    <a:pt x="269" y="193"/>
                  </a:lnTo>
                  <a:lnTo>
                    <a:pt x="245" y="156"/>
                  </a:lnTo>
                  <a:lnTo>
                    <a:pt x="228" y="139"/>
                  </a:lnTo>
                  <a:lnTo>
                    <a:pt x="209" y="122"/>
                  </a:lnTo>
                  <a:lnTo>
                    <a:pt x="189" y="105"/>
                  </a:lnTo>
                  <a:lnTo>
                    <a:pt x="167" y="88"/>
                  </a:lnTo>
                  <a:lnTo>
                    <a:pt x="147" y="73"/>
                  </a:lnTo>
                  <a:lnTo>
                    <a:pt x="126" y="60"/>
                  </a:lnTo>
                  <a:lnTo>
                    <a:pt x="84" y="35"/>
                  </a:lnTo>
                  <a:lnTo>
                    <a:pt x="50" y="17"/>
                  </a:lnTo>
                  <a:lnTo>
                    <a:pt x="17" y="0"/>
                  </a:lnTo>
                  <a:lnTo>
                    <a:pt x="17" y="0"/>
                  </a:lnTo>
                  <a:close/>
                </a:path>
              </a:pathLst>
            </a:custGeom>
            <a:solidFill>
              <a:srgbClr val="000000"/>
            </a:solidFill>
            <a:ln w="9525">
              <a:noFill/>
              <a:round/>
              <a:headEnd/>
              <a:tailEnd/>
            </a:ln>
          </p:spPr>
          <p:txBody>
            <a:bodyPr/>
            <a:lstStyle/>
            <a:p>
              <a:endParaRPr lang="en-US" dirty="0"/>
            </a:p>
          </p:txBody>
        </p:sp>
        <p:sp>
          <p:nvSpPr>
            <p:cNvPr id="48" name="Freeform 46">
              <a:extLst>
                <a:ext uri="{FF2B5EF4-FFF2-40B4-BE49-F238E27FC236}">
                  <a16:creationId xmlns:a16="http://schemas.microsoft.com/office/drawing/2014/main" id="{A87A64E5-24FC-AC9F-838C-50D91A7C4DF5}"/>
                </a:ext>
              </a:extLst>
            </p:cNvPr>
            <p:cNvSpPr>
              <a:spLocks/>
            </p:cNvSpPr>
            <p:nvPr/>
          </p:nvSpPr>
          <p:spPr bwMode="auto">
            <a:xfrm>
              <a:off x="7415" y="3736"/>
              <a:ext cx="278" cy="329"/>
            </a:xfrm>
            <a:custGeom>
              <a:avLst/>
              <a:gdLst/>
              <a:ahLst/>
              <a:cxnLst>
                <a:cxn ang="0">
                  <a:pos x="0" y="0"/>
                </a:cxn>
                <a:cxn ang="0">
                  <a:pos x="0" y="142"/>
                </a:cxn>
                <a:cxn ang="0">
                  <a:pos x="274" y="329"/>
                </a:cxn>
                <a:cxn ang="0">
                  <a:pos x="278" y="192"/>
                </a:cxn>
                <a:cxn ang="0">
                  <a:pos x="263" y="173"/>
                </a:cxn>
                <a:cxn ang="0">
                  <a:pos x="244" y="155"/>
                </a:cxn>
                <a:cxn ang="0">
                  <a:pos x="224" y="136"/>
                </a:cxn>
                <a:cxn ang="0">
                  <a:pos x="202" y="119"/>
                </a:cxn>
                <a:cxn ang="0">
                  <a:pos x="179" y="102"/>
                </a:cxn>
                <a:cxn ang="0">
                  <a:pos x="156" y="86"/>
                </a:cxn>
                <a:cxn ang="0">
                  <a:pos x="133" y="69"/>
                </a:cxn>
                <a:cxn ang="0">
                  <a:pos x="110" y="57"/>
                </a:cxn>
                <a:cxn ang="0">
                  <a:pos x="68" y="34"/>
                </a:cxn>
                <a:cxn ang="0">
                  <a:pos x="32" y="15"/>
                </a:cxn>
                <a:cxn ang="0">
                  <a:pos x="0" y="0"/>
                </a:cxn>
                <a:cxn ang="0">
                  <a:pos x="0" y="0"/>
                </a:cxn>
              </a:cxnLst>
              <a:rect l="0" t="0" r="r" b="b"/>
              <a:pathLst>
                <a:path w="278" h="329">
                  <a:moveTo>
                    <a:pt x="0" y="0"/>
                  </a:moveTo>
                  <a:lnTo>
                    <a:pt x="0" y="142"/>
                  </a:lnTo>
                  <a:lnTo>
                    <a:pt x="274" y="329"/>
                  </a:lnTo>
                  <a:lnTo>
                    <a:pt x="278" y="192"/>
                  </a:lnTo>
                  <a:lnTo>
                    <a:pt x="263" y="173"/>
                  </a:lnTo>
                  <a:lnTo>
                    <a:pt x="244" y="155"/>
                  </a:lnTo>
                  <a:lnTo>
                    <a:pt x="224" y="136"/>
                  </a:lnTo>
                  <a:lnTo>
                    <a:pt x="202" y="119"/>
                  </a:lnTo>
                  <a:lnTo>
                    <a:pt x="179" y="102"/>
                  </a:lnTo>
                  <a:lnTo>
                    <a:pt x="156" y="86"/>
                  </a:lnTo>
                  <a:lnTo>
                    <a:pt x="133" y="69"/>
                  </a:lnTo>
                  <a:lnTo>
                    <a:pt x="110" y="57"/>
                  </a:lnTo>
                  <a:lnTo>
                    <a:pt x="68" y="34"/>
                  </a:lnTo>
                  <a:lnTo>
                    <a:pt x="32" y="15"/>
                  </a:lnTo>
                  <a:lnTo>
                    <a:pt x="0" y="0"/>
                  </a:lnTo>
                  <a:lnTo>
                    <a:pt x="0" y="0"/>
                  </a:lnTo>
                  <a:close/>
                </a:path>
              </a:pathLst>
            </a:custGeom>
            <a:solidFill>
              <a:srgbClr val="000000"/>
            </a:solidFill>
            <a:ln w="9525">
              <a:noFill/>
              <a:round/>
              <a:headEnd/>
              <a:tailEnd/>
            </a:ln>
          </p:spPr>
          <p:txBody>
            <a:bodyPr/>
            <a:lstStyle/>
            <a:p>
              <a:endParaRPr lang="en-US" dirty="0"/>
            </a:p>
          </p:txBody>
        </p:sp>
        <p:sp>
          <p:nvSpPr>
            <p:cNvPr id="49" name="Freeform 47">
              <a:extLst>
                <a:ext uri="{FF2B5EF4-FFF2-40B4-BE49-F238E27FC236}">
                  <a16:creationId xmlns:a16="http://schemas.microsoft.com/office/drawing/2014/main" id="{41250C36-8AA3-DCE5-386A-B120ACCD6F3C}"/>
                </a:ext>
              </a:extLst>
            </p:cNvPr>
            <p:cNvSpPr>
              <a:spLocks/>
            </p:cNvSpPr>
            <p:nvPr/>
          </p:nvSpPr>
          <p:spPr bwMode="auto">
            <a:xfrm>
              <a:off x="7611" y="3521"/>
              <a:ext cx="334" cy="308"/>
            </a:xfrm>
            <a:custGeom>
              <a:avLst/>
              <a:gdLst/>
              <a:ahLst/>
              <a:cxnLst>
                <a:cxn ang="0">
                  <a:pos x="39" y="0"/>
                </a:cxn>
                <a:cxn ang="0">
                  <a:pos x="0" y="110"/>
                </a:cxn>
                <a:cxn ang="0">
                  <a:pos x="259" y="308"/>
                </a:cxn>
                <a:cxn ang="0">
                  <a:pos x="297" y="306"/>
                </a:cxn>
                <a:cxn ang="0">
                  <a:pos x="334" y="243"/>
                </a:cxn>
                <a:cxn ang="0">
                  <a:pos x="324" y="209"/>
                </a:cxn>
                <a:cxn ang="0">
                  <a:pos x="308" y="189"/>
                </a:cxn>
                <a:cxn ang="0">
                  <a:pos x="290" y="170"/>
                </a:cxn>
                <a:cxn ang="0">
                  <a:pos x="266" y="150"/>
                </a:cxn>
                <a:cxn ang="0">
                  <a:pos x="242" y="130"/>
                </a:cxn>
                <a:cxn ang="0">
                  <a:pos x="215" y="110"/>
                </a:cxn>
                <a:cxn ang="0">
                  <a:pos x="186" y="91"/>
                </a:cxn>
                <a:cxn ang="0">
                  <a:pos x="160" y="73"/>
                </a:cxn>
                <a:cxn ang="0">
                  <a:pos x="132" y="54"/>
                </a:cxn>
                <a:cxn ang="0">
                  <a:pos x="109" y="42"/>
                </a:cxn>
                <a:cxn ang="0">
                  <a:pos x="85" y="28"/>
                </a:cxn>
                <a:cxn ang="0">
                  <a:pos x="51" y="8"/>
                </a:cxn>
                <a:cxn ang="0">
                  <a:pos x="39" y="0"/>
                </a:cxn>
                <a:cxn ang="0">
                  <a:pos x="39" y="0"/>
                </a:cxn>
              </a:cxnLst>
              <a:rect l="0" t="0" r="r" b="b"/>
              <a:pathLst>
                <a:path w="334" h="308">
                  <a:moveTo>
                    <a:pt x="39" y="0"/>
                  </a:moveTo>
                  <a:lnTo>
                    <a:pt x="0" y="110"/>
                  </a:lnTo>
                  <a:lnTo>
                    <a:pt x="259" y="308"/>
                  </a:lnTo>
                  <a:lnTo>
                    <a:pt x="297" y="306"/>
                  </a:lnTo>
                  <a:lnTo>
                    <a:pt x="334" y="243"/>
                  </a:lnTo>
                  <a:lnTo>
                    <a:pt x="324" y="209"/>
                  </a:lnTo>
                  <a:lnTo>
                    <a:pt x="308" y="189"/>
                  </a:lnTo>
                  <a:lnTo>
                    <a:pt x="290" y="170"/>
                  </a:lnTo>
                  <a:lnTo>
                    <a:pt x="266" y="150"/>
                  </a:lnTo>
                  <a:lnTo>
                    <a:pt x="242" y="130"/>
                  </a:lnTo>
                  <a:lnTo>
                    <a:pt x="215" y="110"/>
                  </a:lnTo>
                  <a:lnTo>
                    <a:pt x="186" y="91"/>
                  </a:lnTo>
                  <a:lnTo>
                    <a:pt x="160" y="73"/>
                  </a:lnTo>
                  <a:lnTo>
                    <a:pt x="132" y="54"/>
                  </a:lnTo>
                  <a:lnTo>
                    <a:pt x="109" y="42"/>
                  </a:lnTo>
                  <a:lnTo>
                    <a:pt x="85" y="28"/>
                  </a:lnTo>
                  <a:lnTo>
                    <a:pt x="51" y="8"/>
                  </a:lnTo>
                  <a:lnTo>
                    <a:pt x="39" y="0"/>
                  </a:lnTo>
                  <a:lnTo>
                    <a:pt x="39" y="0"/>
                  </a:lnTo>
                  <a:close/>
                </a:path>
              </a:pathLst>
            </a:custGeom>
            <a:solidFill>
              <a:srgbClr val="000000"/>
            </a:solidFill>
            <a:ln w="9525">
              <a:noFill/>
              <a:round/>
              <a:headEnd/>
              <a:tailEnd/>
            </a:ln>
          </p:spPr>
          <p:txBody>
            <a:bodyPr/>
            <a:lstStyle/>
            <a:p>
              <a:endParaRPr lang="en-US" dirty="0"/>
            </a:p>
          </p:txBody>
        </p:sp>
        <p:sp>
          <p:nvSpPr>
            <p:cNvPr id="50" name="Freeform 48">
              <a:extLst>
                <a:ext uri="{FF2B5EF4-FFF2-40B4-BE49-F238E27FC236}">
                  <a16:creationId xmlns:a16="http://schemas.microsoft.com/office/drawing/2014/main" id="{7BF701B7-A46F-7124-F1D5-440585CCD861}"/>
                </a:ext>
              </a:extLst>
            </p:cNvPr>
            <p:cNvSpPr>
              <a:spLocks/>
            </p:cNvSpPr>
            <p:nvPr/>
          </p:nvSpPr>
          <p:spPr bwMode="auto">
            <a:xfrm>
              <a:off x="7805" y="3340"/>
              <a:ext cx="366" cy="297"/>
            </a:xfrm>
            <a:custGeom>
              <a:avLst/>
              <a:gdLst/>
              <a:ahLst/>
              <a:cxnLst>
                <a:cxn ang="0">
                  <a:pos x="54" y="0"/>
                </a:cxn>
                <a:cxn ang="0">
                  <a:pos x="0" y="77"/>
                </a:cxn>
                <a:cxn ang="0">
                  <a:pos x="312" y="297"/>
                </a:cxn>
                <a:cxn ang="0">
                  <a:pos x="366" y="215"/>
                </a:cxn>
                <a:cxn ang="0">
                  <a:pos x="351" y="186"/>
                </a:cxn>
                <a:cxn ang="0">
                  <a:pos x="334" y="169"/>
                </a:cxn>
                <a:cxn ang="0">
                  <a:pos x="312" y="152"/>
                </a:cxn>
                <a:cxn ang="0">
                  <a:pos x="289" y="135"/>
                </a:cxn>
                <a:cxn ang="0">
                  <a:pos x="263" y="116"/>
                </a:cxn>
                <a:cxn ang="0">
                  <a:pos x="233" y="97"/>
                </a:cxn>
                <a:cxn ang="0">
                  <a:pos x="205" y="80"/>
                </a:cxn>
                <a:cxn ang="0">
                  <a:pos x="176" y="63"/>
                </a:cxn>
                <a:cxn ang="0">
                  <a:pos x="150" y="50"/>
                </a:cxn>
                <a:cxn ang="0">
                  <a:pos x="123" y="36"/>
                </a:cxn>
                <a:cxn ang="0">
                  <a:pos x="102" y="25"/>
                </a:cxn>
                <a:cxn ang="0">
                  <a:pos x="66" y="6"/>
                </a:cxn>
                <a:cxn ang="0">
                  <a:pos x="54" y="0"/>
                </a:cxn>
                <a:cxn ang="0">
                  <a:pos x="54" y="0"/>
                </a:cxn>
              </a:cxnLst>
              <a:rect l="0" t="0" r="r" b="b"/>
              <a:pathLst>
                <a:path w="366" h="297">
                  <a:moveTo>
                    <a:pt x="54" y="0"/>
                  </a:moveTo>
                  <a:lnTo>
                    <a:pt x="0" y="77"/>
                  </a:lnTo>
                  <a:lnTo>
                    <a:pt x="312" y="297"/>
                  </a:lnTo>
                  <a:lnTo>
                    <a:pt x="366" y="215"/>
                  </a:lnTo>
                  <a:lnTo>
                    <a:pt x="351" y="186"/>
                  </a:lnTo>
                  <a:lnTo>
                    <a:pt x="334" y="169"/>
                  </a:lnTo>
                  <a:lnTo>
                    <a:pt x="312" y="152"/>
                  </a:lnTo>
                  <a:lnTo>
                    <a:pt x="289" y="135"/>
                  </a:lnTo>
                  <a:lnTo>
                    <a:pt x="263" y="116"/>
                  </a:lnTo>
                  <a:lnTo>
                    <a:pt x="233" y="97"/>
                  </a:lnTo>
                  <a:lnTo>
                    <a:pt x="205" y="80"/>
                  </a:lnTo>
                  <a:lnTo>
                    <a:pt x="176" y="63"/>
                  </a:lnTo>
                  <a:lnTo>
                    <a:pt x="150" y="50"/>
                  </a:lnTo>
                  <a:lnTo>
                    <a:pt x="123" y="36"/>
                  </a:lnTo>
                  <a:lnTo>
                    <a:pt x="102" y="25"/>
                  </a:lnTo>
                  <a:lnTo>
                    <a:pt x="66" y="6"/>
                  </a:lnTo>
                  <a:lnTo>
                    <a:pt x="54" y="0"/>
                  </a:lnTo>
                  <a:lnTo>
                    <a:pt x="54" y="0"/>
                  </a:lnTo>
                  <a:close/>
                </a:path>
              </a:pathLst>
            </a:custGeom>
            <a:solidFill>
              <a:srgbClr val="000000"/>
            </a:solidFill>
            <a:ln w="9525">
              <a:noFill/>
              <a:round/>
              <a:headEnd/>
              <a:tailEnd/>
            </a:ln>
          </p:spPr>
          <p:txBody>
            <a:bodyPr/>
            <a:lstStyle/>
            <a:p>
              <a:endParaRPr lang="en-US" dirty="0"/>
            </a:p>
          </p:txBody>
        </p:sp>
        <p:sp>
          <p:nvSpPr>
            <p:cNvPr id="51" name="Freeform 49">
              <a:extLst>
                <a:ext uri="{FF2B5EF4-FFF2-40B4-BE49-F238E27FC236}">
                  <a16:creationId xmlns:a16="http://schemas.microsoft.com/office/drawing/2014/main" id="{0701899E-0BC9-A428-F098-9AE81B3D29F9}"/>
                </a:ext>
              </a:extLst>
            </p:cNvPr>
            <p:cNvSpPr>
              <a:spLocks/>
            </p:cNvSpPr>
            <p:nvPr/>
          </p:nvSpPr>
          <p:spPr bwMode="auto">
            <a:xfrm>
              <a:off x="7979" y="2802"/>
              <a:ext cx="1609" cy="1044"/>
            </a:xfrm>
            <a:custGeom>
              <a:avLst/>
              <a:gdLst/>
              <a:ahLst/>
              <a:cxnLst>
                <a:cxn ang="0">
                  <a:pos x="246" y="20"/>
                </a:cxn>
                <a:cxn ang="0">
                  <a:pos x="421" y="62"/>
                </a:cxn>
                <a:cxn ang="0">
                  <a:pos x="553" y="108"/>
                </a:cxn>
                <a:cxn ang="0">
                  <a:pos x="621" y="138"/>
                </a:cxn>
                <a:cxn ang="0">
                  <a:pos x="690" y="173"/>
                </a:cxn>
                <a:cxn ang="0">
                  <a:pos x="761" y="213"/>
                </a:cxn>
                <a:cxn ang="0">
                  <a:pos x="828" y="257"/>
                </a:cxn>
                <a:cxn ang="0">
                  <a:pos x="888" y="295"/>
                </a:cxn>
                <a:cxn ang="0">
                  <a:pos x="942" y="334"/>
                </a:cxn>
                <a:cxn ang="0">
                  <a:pos x="990" y="369"/>
                </a:cxn>
                <a:cxn ang="0">
                  <a:pos x="1034" y="402"/>
                </a:cxn>
                <a:cxn ang="0">
                  <a:pos x="1071" y="434"/>
                </a:cxn>
                <a:cxn ang="0">
                  <a:pos x="1103" y="462"/>
                </a:cxn>
                <a:cxn ang="0">
                  <a:pos x="1154" y="512"/>
                </a:cxn>
                <a:cxn ang="0">
                  <a:pos x="1188" y="549"/>
                </a:cxn>
                <a:cxn ang="0">
                  <a:pos x="1219" y="589"/>
                </a:cxn>
                <a:cxn ang="0">
                  <a:pos x="1450" y="679"/>
                </a:cxn>
                <a:cxn ang="0">
                  <a:pos x="1499" y="719"/>
                </a:cxn>
                <a:cxn ang="0">
                  <a:pos x="1539" y="761"/>
                </a:cxn>
                <a:cxn ang="0">
                  <a:pos x="1609" y="881"/>
                </a:cxn>
                <a:cxn ang="0">
                  <a:pos x="1587" y="952"/>
                </a:cxn>
                <a:cxn ang="0">
                  <a:pos x="1535" y="990"/>
                </a:cxn>
                <a:cxn ang="0">
                  <a:pos x="1471" y="1017"/>
                </a:cxn>
                <a:cxn ang="0">
                  <a:pos x="1374" y="1037"/>
                </a:cxn>
                <a:cxn ang="0">
                  <a:pos x="1182" y="1036"/>
                </a:cxn>
                <a:cxn ang="0">
                  <a:pos x="1010" y="751"/>
                </a:cxn>
                <a:cxn ang="0">
                  <a:pos x="1071" y="666"/>
                </a:cxn>
                <a:cxn ang="0">
                  <a:pos x="1030" y="628"/>
                </a:cxn>
                <a:cxn ang="0">
                  <a:pos x="1000" y="597"/>
                </a:cxn>
                <a:cxn ang="0">
                  <a:pos x="962" y="561"/>
                </a:cxn>
                <a:cxn ang="0">
                  <a:pos x="922" y="523"/>
                </a:cxn>
                <a:cxn ang="0">
                  <a:pos x="879" y="482"/>
                </a:cxn>
                <a:cxn ang="0">
                  <a:pos x="833" y="442"/>
                </a:cxn>
                <a:cxn ang="0">
                  <a:pos x="785" y="402"/>
                </a:cxn>
                <a:cxn ang="0">
                  <a:pos x="737" y="363"/>
                </a:cxn>
                <a:cxn ang="0">
                  <a:pos x="689" y="326"/>
                </a:cxn>
                <a:cxn ang="0">
                  <a:pos x="639" y="292"/>
                </a:cxn>
                <a:cxn ang="0">
                  <a:pos x="593" y="261"/>
                </a:cxn>
                <a:cxn ang="0">
                  <a:pos x="525" y="226"/>
                </a:cxn>
                <a:cxn ang="0">
                  <a:pos x="437" y="192"/>
                </a:cxn>
                <a:cxn ang="0">
                  <a:pos x="347" y="165"/>
                </a:cxn>
                <a:cxn ang="0">
                  <a:pos x="177" y="133"/>
                </a:cxn>
                <a:cxn ang="0">
                  <a:pos x="17" y="0"/>
                </a:cxn>
              </a:cxnLst>
              <a:rect l="0" t="0" r="r" b="b"/>
              <a:pathLst>
                <a:path w="1609" h="1044">
                  <a:moveTo>
                    <a:pt x="17" y="0"/>
                  </a:moveTo>
                  <a:lnTo>
                    <a:pt x="246" y="20"/>
                  </a:lnTo>
                  <a:lnTo>
                    <a:pt x="359" y="45"/>
                  </a:lnTo>
                  <a:lnTo>
                    <a:pt x="421" y="62"/>
                  </a:lnTo>
                  <a:lnTo>
                    <a:pt x="486" y="83"/>
                  </a:lnTo>
                  <a:lnTo>
                    <a:pt x="553" y="108"/>
                  </a:lnTo>
                  <a:lnTo>
                    <a:pt x="587" y="122"/>
                  </a:lnTo>
                  <a:lnTo>
                    <a:pt x="621" y="138"/>
                  </a:lnTo>
                  <a:lnTo>
                    <a:pt x="655" y="156"/>
                  </a:lnTo>
                  <a:lnTo>
                    <a:pt x="690" y="173"/>
                  </a:lnTo>
                  <a:lnTo>
                    <a:pt x="726" y="192"/>
                  </a:lnTo>
                  <a:lnTo>
                    <a:pt x="761" y="213"/>
                  </a:lnTo>
                  <a:lnTo>
                    <a:pt x="795" y="235"/>
                  </a:lnTo>
                  <a:lnTo>
                    <a:pt x="828" y="257"/>
                  </a:lnTo>
                  <a:lnTo>
                    <a:pt x="859" y="277"/>
                  </a:lnTo>
                  <a:lnTo>
                    <a:pt x="888" y="295"/>
                  </a:lnTo>
                  <a:lnTo>
                    <a:pt x="916" y="315"/>
                  </a:lnTo>
                  <a:lnTo>
                    <a:pt x="942" y="334"/>
                  </a:lnTo>
                  <a:lnTo>
                    <a:pt x="967" y="352"/>
                  </a:lnTo>
                  <a:lnTo>
                    <a:pt x="990" y="369"/>
                  </a:lnTo>
                  <a:lnTo>
                    <a:pt x="1013" y="386"/>
                  </a:lnTo>
                  <a:lnTo>
                    <a:pt x="1034" y="402"/>
                  </a:lnTo>
                  <a:lnTo>
                    <a:pt x="1054" y="419"/>
                  </a:lnTo>
                  <a:lnTo>
                    <a:pt x="1071" y="434"/>
                  </a:lnTo>
                  <a:lnTo>
                    <a:pt x="1088" y="448"/>
                  </a:lnTo>
                  <a:lnTo>
                    <a:pt x="1103" y="462"/>
                  </a:lnTo>
                  <a:lnTo>
                    <a:pt x="1131" y="489"/>
                  </a:lnTo>
                  <a:lnTo>
                    <a:pt x="1154" y="512"/>
                  </a:lnTo>
                  <a:lnTo>
                    <a:pt x="1173" y="532"/>
                  </a:lnTo>
                  <a:lnTo>
                    <a:pt x="1188" y="549"/>
                  </a:lnTo>
                  <a:lnTo>
                    <a:pt x="1201" y="563"/>
                  </a:lnTo>
                  <a:lnTo>
                    <a:pt x="1219" y="589"/>
                  </a:lnTo>
                  <a:lnTo>
                    <a:pt x="1437" y="671"/>
                  </a:lnTo>
                  <a:lnTo>
                    <a:pt x="1450" y="679"/>
                  </a:lnTo>
                  <a:lnTo>
                    <a:pt x="1481" y="702"/>
                  </a:lnTo>
                  <a:lnTo>
                    <a:pt x="1499" y="719"/>
                  </a:lnTo>
                  <a:lnTo>
                    <a:pt x="1519" y="737"/>
                  </a:lnTo>
                  <a:lnTo>
                    <a:pt x="1539" y="761"/>
                  </a:lnTo>
                  <a:lnTo>
                    <a:pt x="1559" y="782"/>
                  </a:lnTo>
                  <a:lnTo>
                    <a:pt x="1609" y="881"/>
                  </a:lnTo>
                  <a:lnTo>
                    <a:pt x="1603" y="929"/>
                  </a:lnTo>
                  <a:lnTo>
                    <a:pt x="1587" y="952"/>
                  </a:lnTo>
                  <a:lnTo>
                    <a:pt x="1564" y="973"/>
                  </a:lnTo>
                  <a:lnTo>
                    <a:pt x="1535" y="990"/>
                  </a:lnTo>
                  <a:lnTo>
                    <a:pt x="1504" y="1005"/>
                  </a:lnTo>
                  <a:lnTo>
                    <a:pt x="1471" y="1017"/>
                  </a:lnTo>
                  <a:lnTo>
                    <a:pt x="1439" y="1027"/>
                  </a:lnTo>
                  <a:lnTo>
                    <a:pt x="1374" y="1037"/>
                  </a:lnTo>
                  <a:lnTo>
                    <a:pt x="1315" y="1044"/>
                  </a:lnTo>
                  <a:lnTo>
                    <a:pt x="1182" y="1036"/>
                  </a:lnTo>
                  <a:lnTo>
                    <a:pt x="850" y="813"/>
                  </a:lnTo>
                  <a:lnTo>
                    <a:pt x="1010" y="751"/>
                  </a:lnTo>
                  <a:lnTo>
                    <a:pt x="1088" y="688"/>
                  </a:lnTo>
                  <a:lnTo>
                    <a:pt x="1071" y="666"/>
                  </a:lnTo>
                  <a:lnTo>
                    <a:pt x="1044" y="643"/>
                  </a:lnTo>
                  <a:lnTo>
                    <a:pt x="1030" y="628"/>
                  </a:lnTo>
                  <a:lnTo>
                    <a:pt x="1015" y="612"/>
                  </a:lnTo>
                  <a:lnTo>
                    <a:pt x="1000" y="597"/>
                  </a:lnTo>
                  <a:lnTo>
                    <a:pt x="981" y="580"/>
                  </a:lnTo>
                  <a:lnTo>
                    <a:pt x="962" y="561"/>
                  </a:lnTo>
                  <a:lnTo>
                    <a:pt x="942" y="543"/>
                  </a:lnTo>
                  <a:lnTo>
                    <a:pt x="922" y="523"/>
                  </a:lnTo>
                  <a:lnTo>
                    <a:pt x="899" y="502"/>
                  </a:lnTo>
                  <a:lnTo>
                    <a:pt x="879" y="482"/>
                  </a:lnTo>
                  <a:lnTo>
                    <a:pt x="856" y="462"/>
                  </a:lnTo>
                  <a:lnTo>
                    <a:pt x="833" y="442"/>
                  </a:lnTo>
                  <a:lnTo>
                    <a:pt x="809" y="422"/>
                  </a:lnTo>
                  <a:lnTo>
                    <a:pt x="785" y="402"/>
                  </a:lnTo>
                  <a:lnTo>
                    <a:pt x="761" y="382"/>
                  </a:lnTo>
                  <a:lnTo>
                    <a:pt x="737" y="363"/>
                  </a:lnTo>
                  <a:lnTo>
                    <a:pt x="712" y="345"/>
                  </a:lnTo>
                  <a:lnTo>
                    <a:pt x="689" y="326"/>
                  </a:lnTo>
                  <a:lnTo>
                    <a:pt x="664" y="309"/>
                  </a:lnTo>
                  <a:lnTo>
                    <a:pt x="639" y="292"/>
                  </a:lnTo>
                  <a:lnTo>
                    <a:pt x="616" y="277"/>
                  </a:lnTo>
                  <a:lnTo>
                    <a:pt x="593" y="261"/>
                  </a:lnTo>
                  <a:lnTo>
                    <a:pt x="570" y="249"/>
                  </a:lnTo>
                  <a:lnTo>
                    <a:pt x="525" y="226"/>
                  </a:lnTo>
                  <a:lnTo>
                    <a:pt x="481" y="209"/>
                  </a:lnTo>
                  <a:lnTo>
                    <a:pt x="437" y="192"/>
                  </a:lnTo>
                  <a:lnTo>
                    <a:pt x="392" y="178"/>
                  </a:lnTo>
                  <a:lnTo>
                    <a:pt x="347" y="165"/>
                  </a:lnTo>
                  <a:lnTo>
                    <a:pt x="259" y="147"/>
                  </a:lnTo>
                  <a:lnTo>
                    <a:pt x="177" y="133"/>
                  </a:lnTo>
                  <a:lnTo>
                    <a:pt x="0" y="116"/>
                  </a:lnTo>
                  <a:lnTo>
                    <a:pt x="17" y="0"/>
                  </a:lnTo>
                  <a:lnTo>
                    <a:pt x="17" y="0"/>
                  </a:lnTo>
                  <a:close/>
                </a:path>
              </a:pathLst>
            </a:custGeom>
            <a:solidFill>
              <a:srgbClr val="000000"/>
            </a:solidFill>
            <a:ln w="9525">
              <a:noFill/>
              <a:round/>
              <a:headEnd/>
              <a:tailEnd/>
            </a:ln>
          </p:spPr>
          <p:txBody>
            <a:bodyPr/>
            <a:lstStyle/>
            <a:p>
              <a:endParaRPr lang="en-US" dirty="0"/>
            </a:p>
          </p:txBody>
        </p:sp>
        <p:sp>
          <p:nvSpPr>
            <p:cNvPr id="52" name="Freeform 50">
              <a:extLst>
                <a:ext uri="{FF2B5EF4-FFF2-40B4-BE49-F238E27FC236}">
                  <a16:creationId xmlns:a16="http://schemas.microsoft.com/office/drawing/2014/main" id="{415B4B55-B811-F148-5D7A-21636543886B}"/>
                </a:ext>
              </a:extLst>
            </p:cNvPr>
            <p:cNvSpPr>
              <a:spLocks/>
            </p:cNvSpPr>
            <p:nvPr/>
          </p:nvSpPr>
          <p:spPr bwMode="auto">
            <a:xfrm>
              <a:off x="8004" y="1719"/>
              <a:ext cx="1559" cy="1125"/>
            </a:xfrm>
            <a:custGeom>
              <a:avLst/>
              <a:gdLst/>
              <a:ahLst/>
              <a:cxnLst>
                <a:cxn ang="0">
                  <a:pos x="25" y="970"/>
                </a:cxn>
                <a:cxn ang="0">
                  <a:pos x="76" y="794"/>
                </a:cxn>
                <a:cxn ang="0">
                  <a:pos x="129" y="655"/>
                </a:cxn>
                <a:cxn ang="0">
                  <a:pos x="197" y="509"/>
                </a:cxn>
                <a:cxn ang="0">
                  <a:pos x="279" y="373"/>
                </a:cxn>
                <a:cxn ang="0">
                  <a:pos x="316" y="327"/>
                </a:cxn>
                <a:cxn ang="0">
                  <a:pos x="340" y="299"/>
                </a:cxn>
                <a:cxn ang="0">
                  <a:pos x="367" y="271"/>
                </a:cxn>
                <a:cxn ang="0">
                  <a:pos x="407" y="234"/>
                </a:cxn>
                <a:cxn ang="0">
                  <a:pos x="467" y="192"/>
                </a:cxn>
                <a:cxn ang="0">
                  <a:pos x="537" y="157"/>
                </a:cxn>
                <a:cxn ang="0">
                  <a:pos x="614" y="126"/>
                </a:cxn>
                <a:cxn ang="0">
                  <a:pos x="699" y="99"/>
                </a:cxn>
                <a:cxn ang="0">
                  <a:pos x="835" y="65"/>
                </a:cxn>
                <a:cxn ang="0">
                  <a:pos x="1024" y="34"/>
                </a:cxn>
                <a:cxn ang="0">
                  <a:pos x="1287" y="10"/>
                </a:cxn>
                <a:cxn ang="0">
                  <a:pos x="1559" y="0"/>
                </a:cxn>
                <a:cxn ang="0">
                  <a:pos x="1452" y="47"/>
                </a:cxn>
                <a:cxn ang="0">
                  <a:pos x="1292" y="79"/>
                </a:cxn>
                <a:cxn ang="0">
                  <a:pos x="1139" y="113"/>
                </a:cxn>
                <a:cxn ang="0">
                  <a:pos x="968" y="157"/>
                </a:cxn>
                <a:cxn ang="0">
                  <a:pos x="801" y="208"/>
                </a:cxn>
                <a:cxn ang="0">
                  <a:pos x="687" y="249"/>
                </a:cxn>
                <a:cxn ang="0">
                  <a:pos x="620" y="279"/>
                </a:cxn>
                <a:cxn ang="0">
                  <a:pos x="565" y="311"/>
                </a:cxn>
                <a:cxn ang="0">
                  <a:pos x="507" y="359"/>
                </a:cxn>
                <a:cxn ang="0">
                  <a:pos x="419" y="495"/>
                </a:cxn>
                <a:cxn ang="0">
                  <a:pos x="359" y="616"/>
                </a:cxn>
                <a:cxn ang="0">
                  <a:pos x="303" y="743"/>
                </a:cxn>
                <a:cxn ang="0">
                  <a:pos x="252" y="870"/>
                </a:cxn>
                <a:cxn ang="0">
                  <a:pos x="209" y="982"/>
                </a:cxn>
                <a:cxn ang="0">
                  <a:pos x="166" y="1098"/>
                </a:cxn>
                <a:cxn ang="0">
                  <a:pos x="0" y="1074"/>
                </a:cxn>
              </a:cxnLst>
              <a:rect l="0" t="0" r="r" b="b"/>
              <a:pathLst>
                <a:path w="1559" h="1125">
                  <a:moveTo>
                    <a:pt x="0" y="1074"/>
                  </a:moveTo>
                  <a:lnTo>
                    <a:pt x="25" y="970"/>
                  </a:lnTo>
                  <a:lnTo>
                    <a:pt x="56" y="860"/>
                  </a:lnTo>
                  <a:lnTo>
                    <a:pt x="76" y="794"/>
                  </a:lnTo>
                  <a:lnTo>
                    <a:pt x="102" y="726"/>
                  </a:lnTo>
                  <a:lnTo>
                    <a:pt x="129" y="655"/>
                  </a:lnTo>
                  <a:lnTo>
                    <a:pt x="161" y="582"/>
                  </a:lnTo>
                  <a:lnTo>
                    <a:pt x="197" y="509"/>
                  </a:lnTo>
                  <a:lnTo>
                    <a:pt x="237" y="440"/>
                  </a:lnTo>
                  <a:lnTo>
                    <a:pt x="279" y="373"/>
                  </a:lnTo>
                  <a:lnTo>
                    <a:pt x="303" y="342"/>
                  </a:lnTo>
                  <a:lnTo>
                    <a:pt x="316" y="327"/>
                  </a:lnTo>
                  <a:lnTo>
                    <a:pt x="328" y="313"/>
                  </a:lnTo>
                  <a:lnTo>
                    <a:pt x="340" y="299"/>
                  </a:lnTo>
                  <a:lnTo>
                    <a:pt x="353" y="283"/>
                  </a:lnTo>
                  <a:lnTo>
                    <a:pt x="367" y="271"/>
                  </a:lnTo>
                  <a:lnTo>
                    <a:pt x="381" y="259"/>
                  </a:lnTo>
                  <a:lnTo>
                    <a:pt x="407" y="234"/>
                  </a:lnTo>
                  <a:lnTo>
                    <a:pt x="436" y="212"/>
                  </a:lnTo>
                  <a:lnTo>
                    <a:pt x="467" y="192"/>
                  </a:lnTo>
                  <a:lnTo>
                    <a:pt x="500" y="174"/>
                  </a:lnTo>
                  <a:lnTo>
                    <a:pt x="537" y="157"/>
                  </a:lnTo>
                  <a:lnTo>
                    <a:pt x="574" y="140"/>
                  </a:lnTo>
                  <a:lnTo>
                    <a:pt x="614" y="126"/>
                  </a:lnTo>
                  <a:lnTo>
                    <a:pt x="656" y="112"/>
                  </a:lnTo>
                  <a:lnTo>
                    <a:pt x="699" y="99"/>
                  </a:lnTo>
                  <a:lnTo>
                    <a:pt x="744" y="87"/>
                  </a:lnTo>
                  <a:lnTo>
                    <a:pt x="835" y="65"/>
                  </a:lnTo>
                  <a:lnTo>
                    <a:pt x="928" y="48"/>
                  </a:lnTo>
                  <a:lnTo>
                    <a:pt x="1024" y="34"/>
                  </a:lnTo>
                  <a:lnTo>
                    <a:pt x="1115" y="24"/>
                  </a:lnTo>
                  <a:lnTo>
                    <a:pt x="1287" y="10"/>
                  </a:lnTo>
                  <a:lnTo>
                    <a:pt x="1428" y="4"/>
                  </a:lnTo>
                  <a:lnTo>
                    <a:pt x="1559" y="0"/>
                  </a:lnTo>
                  <a:lnTo>
                    <a:pt x="1490" y="41"/>
                  </a:lnTo>
                  <a:lnTo>
                    <a:pt x="1452" y="47"/>
                  </a:lnTo>
                  <a:lnTo>
                    <a:pt x="1357" y="65"/>
                  </a:lnTo>
                  <a:lnTo>
                    <a:pt x="1292" y="79"/>
                  </a:lnTo>
                  <a:lnTo>
                    <a:pt x="1217" y="95"/>
                  </a:lnTo>
                  <a:lnTo>
                    <a:pt x="1139" y="113"/>
                  </a:lnTo>
                  <a:lnTo>
                    <a:pt x="1053" y="133"/>
                  </a:lnTo>
                  <a:lnTo>
                    <a:pt x="968" y="157"/>
                  </a:lnTo>
                  <a:lnTo>
                    <a:pt x="882" y="180"/>
                  </a:lnTo>
                  <a:lnTo>
                    <a:pt x="801" y="208"/>
                  </a:lnTo>
                  <a:lnTo>
                    <a:pt x="722" y="236"/>
                  </a:lnTo>
                  <a:lnTo>
                    <a:pt x="687" y="249"/>
                  </a:lnTo>
                  <a:lnTo>
                    <a:pt x="651" y="265"/>
                  </a:lnTo>
                  <a:lnTo>
                    <a:pt x="620" y="279"/>
                  </a:lnTo>
                  <a:lnTo>
                    <a:pt x="591" y="294"/>
                  </a:lnTo>
                  <a:lnTo>
                    <a:pt x="565" y="311"/>
                  </a:lnTo>
                  <a:lnTo>
                    <a:pt x="541" y="327"/>
                  </a:lnTo>
                  <a:lnTo>
                    <a:pt x="507" y="359"/>
                  </a:lnTo>
                  <a:lnTo>
                    <a:pt x="449" y="443"/>
                  </a:lnTo>
                  <a:lnTo>
                    <a:pt x="419" y="495"/>
                  </a:lnTo>
                  <a:lnTo>
                    <a:pt x="388" y="553"/>
                  </a:lnTo>
                  <a:lnTo>
                    <a:pt x="359" y="616"/>
                  </a:lnTo>
                  <a:lnTo>
                    <a:pt x="331" y="678"/>
                  </a:lnTo>
                  <a:lnTo>
                    <a:pt x="303" y="743"/>
                  </a:lnTo>
                  <a:lnTo>
                    <a:pt x="277" y="808"/>
                  </a:lnTo>
                  <a:lnTo>
                    <a:pt x="252" y="870"/>
                  </a:lnTo>
                  <a:lnTo>
                    <a:pt x="229" y="928"/>
                  </a:lnTo>
                  <a:lnTo>
                    <a:pt x="209" y="982"/>
                  </a:lnTo>
                  <a:lnTo>
                    <a:pt x="190" y="1029"/>
                  </a:lnTo>
                  <a:lnTo>
                    <a:pt x="166" y="1098"/>
                  </a:lnTo>
                  <a:lnTo>
                    <a:pt x="158" y="1125"/>
                  </a:lnTo>
                  <a:lnTo>
                    <a:pt x="0" y="1074"/>
                  </a:lnTo>
                  <a:lnTo>
                    <a:pt x="0" y="1074"/>
                  </a:lnTo>
                  <a:close/>
                </a:path>
              </a:pathLst>
            </a:custGeom>
            <a:solidFill>
              <a:srgbClr val="000000"/>
            </a:solidFill>
            <a:ln w="9525">
              <a:noFill/>
              <a:round/>
              <a:headEnd/>
              <a:tailEnd/>
            </a:ln>
          </p:spPr>
          <p:txBody>
            <a:bodyPr/>
            <a:lstStyle/>
            <a:p>
              <a:endParaRPr lang="en-US" dirty="0"/>
            </a:p>
          </p:txBody>
        </p:sp>
        <p:sp>
          <p:nvSpPr>
            <p:cNvPr id="53" name="Freeform 51">
              <a:extLst>
                <a:ext uri="{FF2B5EF4-FFF2-40B4-BE49-F238E27FC236}">
                  <a16:creationId xmlns:a16="http://schemas.microsoft.com/office/drawing/2014/main" id="{99645AE1-0651-4F68-2DAC-C56724D92AAE}"/>
                </a:ext>
              </a:extLst>
            </p:cNvPr>
            <p:cNvSpPr>
              <a:spLocks/>
            </p:cNvSpPr>
            <p:nvPr/>
          </p:nvSpPr>
          <p:spPr bwMode="auto">
            <a:xfrm>
              <a:off x="8232" y="3510"/>
              <a:ext cx="929" cy="169"/>
            </a:xfrm>
            <a:custGeom>
              <a:avLst/>
              <a:gdLst/>
              <a:ahLst/>
              <a:cxnLst>
                <a:cxn ang="0">
                  <a:pos x="0" y="0"/>
                </a:cxn>
                <a:cxn ang="0">
                  <a:pos x="38" y="88"/>
                </a:cxn>
                <a:cxn ang="0">
                  <a:pos x="74" y="99"/>
                </a:cxn>
                <a:cxn ang="0">
                  <a:pos x="116" y="111"/>
                </a:cxn>
                <a:cxn ang="0">
                  <a:pos x="168" y="125"/>
                </a:cxn>
                <a:cxn ang="0">
                  <a:pos x="233" y="138"/>
                </a:cxn>
                <a:cxn ang="0">
                  <a:pos x="304" y="152"/>
                </a:cxn>
                <a:cxn ang="0">
                  <a:pos x="382" y="162"/>
                </a:cxn>
                <a:cxn ang="0">
                  <a:pos x="464" y="169"/>
                </a:cxn>
                <a:cxn ang="0">
                  <a:pos x="777" y="167"/>
                </a:cxn>
                <a:cxn ang="0">
                  <a:pos x="929" y="156"/>
                </a:cxn>
                <a:cxn ang="0">
                  <a:pos x="829" y="28"/>
                </a:cxn>
                <a:cxn ang="0">
                  <a:pos x="661" y="34"/>
                </a:cxn>
                <a:cxn ang="0">
                  <a:pos x="352" y="34"/>
                </a:cxn>
                <a:cxn ang="0">
                  <a:pos x="103" y="16"/>
                </a:cxn>
                <a:cxn ang="0">
                  <a:pos x="0" y="0"/>
                </a:cxn>
                <a:cxn ang="0">
                  <a:pos x="0" y="0"/>
                </a:cxn>
              </a:cxnLst>
              <a:rect l="0" t="0" r="r" b="b"/>
              <a:pathLst>
                <a:path w="929" h="169">
                  <a:moveTo>
                    <a:pt x="0" y="0"/>
                  </a:moveTo>
                  <a:lnTo>
                    <a:pt x="38" y="88"/>
                  </a:lnTo>
                  <a:lnTo>
                    <a:pt x="74" y="99"/>
                  </a:lnTo>
                  <a:lnTo>
                    <a:pt x="116" y="111"/>
                  </a:lnTo>
                  <a:lnTo>
                    <a:pt x="168" y="125"/>
                  </a:lnTo>
                  <a:lnTo>
                    <a:pt x="233" y="138"/>
                  </a:lnTo>
                  <a:lnTo>
                    <a:pt x="304" y="152"/>
                  </a:lnTo>
                  <a:lnTo>
                    <a:pt x="382" y="162"/>
                  </a:lnTo>
                  <a:lnTo>
                    <a:pt x="464" y="169"/>
                  </a:lnTo>
                  <a:lnTo>
                    <a:pt x="777" y="167"/>
                  </a:lnTo>
                  <a:lnTo>
                    <a:pt x="929" y="156"/>
                  </a:lnTo>
                  <a:lnTo>
                    <a:pt x="829" y="28"/>
                  </a:lnTo>
                  <a:lnTo>
                    <a:pt x="661" y="34"/>
                  </a:lnTo>
                  <a:lnTo>
                    <a:pt x="352" y="34"/>
                  </a:lnTo>
                  <a:lnTo>
                    <a:pt x="103" y="16"/>
                  </a:lnTo>
                  <a:lnTo>
                    <a:pt x="0" y="0"/>
                  </a:lnTo>
                  <a:lnTo>
                    <a:pt x="0" y="0"/>
                  </a:lnTo>
                  <a:close/>
                </a:path>
              </a:pathLst>
            </a:custGeom>
            <a:solidFill>
              <a:srgbClr val="000000"/>
            </a:solidFill>
            <a:ln w="9525">
              <a:noFill/>
              <a:round/>
              <a:headEnd/>
              <a:tailEnd/>
            </a:ln>
          </p:spPr>
          <p:txBody>
            <a:bodyPr/>
            <a:lstStyle/>
            <a:p>
              <a:endParaRPr lang="en-US" dirty="0"/>
            </a:p>
          </p:txBody>
        </p:sp>
        <p:sp>
          <p:nvSpPr>
            <p:cNvPr id="54" name="Freeform 52">
              <a:extLst>
                <a:ext uri="{FF2B5EF4-FFF2-40B4-BE49-F238E27FC236}">
                  <a16:creationId xmlns:a16="http://schemas.microsoft.com/office/drawing/2014/main" id="{EAAABF8C-8ECA-0764-2062-59AA715A47DD}"/>
                </a:ext>
              </a:extLst>
            </p:cNvPr>
            <p:cNvSpPr>
              <a:spLocks/>
            </p:cNvSpPr>
            <p:nvPr/>
          </p:nvSpPr>
          <p:spPr bwMode="auto">
            <a:xfrm>
              <a:off x="8477" y="2731"/>
              <a:ext cx="260" cy="164"/>
            </a:xfrm>
            <a:custGeom>
              <a:avLst/>
              <a:gdLst/>
              <a:ahLst/>
              <a:cxnLst>
                <a:cxn ang="0">
                  <a:pos x="7" y="0"/>
                </a:cxn>
                <a:cxn ang="0">
                  <a:pos x="132" y="23"/>
                </a:cxn>
                <a:cxn ang="0">
                  <a:pos x="219" y="51"/>
                </a:cxn>
                <a:cxn ang="0">
                  <a:pos x="248" y="71"/>
                </a:cxn>
                <a:cxn ang="0">
                  <a:pos x="260" y="91"/>
                </a:cxn>
                <a:cxn ang="0">
                  <a:pos x="251" y="127"/>
                </a:cxn>
                <a:cxn ang="0">
                  <a:pos x="242" y="139"/>
                </a:cxn>
                <a:cxn ang="0">
                  <a:pos x="232" y="148"/>
                </a:cxn>
                <a:cxn ang="0">
                  <a:pos x="202" y="164"/>
                </a:cxn>
                <a:cxn ang="0">
                  <a:pos x="0" y="52"/>
                </a:cxn>
                <a:cxn ang="0">
                  <a:pos x="7" y="0"/>
                </a:cxn>
                <a:cxn ang="0">
                  <a:pos x="7" y="0"/>
                </a:cxn>
              </a:cxnLst>
              <a:rect l="0" t="0" r="r" b="b"/>
              <a:pathLst>
                <a:path w="260" h="164">
                  <a:moveTo>
                    <a:pt x="7" y="0"/>
                  </a:moveTo>
                  <a:lnTo>
                    <a:pt x="132" y="23"/>
                  </a:lnTo>
                  <a:lnTo>
                    <a:pt x="219" y="51"/>
                  </a:lnTo>
                  <a:lnTo>
                    <a:pt x="248" y="71"/>
                  </a:lnTo>
                  <a:lnTo>
                    <a:pt x="260" y="91"/>
                  </a:lnTo>
                  <a:lnTo>
                    <a:pt x="251" y="127"/>
                  </a:lnTo>
                  <a:lnTo>
                    <a:pt x="242" y="139"/>
                  </a:lnTo>
                  <a:lnTo>
                    <a:pt x="232" y="148"/>
                  </a:lnTo>
                  <a:lnTo>
                    <a:pt x="202" y="164"/>
                  </a:lnTo>
                  <a:lnTo>
                    <a:pt x="0" y="52"/>
                  </a:lnTo>
                  <a:lnTo>
                    <a:pt x="7" y="0"/>
                  </a:lnTo>
                  <a:lnTo>
                    <a:pt x="7" y="0"/>
                  </a:lnTo>
                  <a:close/>
                </a:path>
              </a:pathLst>
            </a:custGeom>
            <a:solidFill>
              <a:srgbClr val="000000"/>
            </a:solidFill>
            <a:ln w="9525">
              <a:noFill/>
              <a:round/>
              <a:headEnd/>
              <a:tailEnd/>
            </a:ln>
          </p:spPr>
          <p:txBody>
            <a:bodyPr/>
            <a:lstStyle/>
            <a:p>
              <a:endParaRPr lang="en-US" dirty="0"/>
            </a:p>
          </p:txBody>
        </p:sp>
        <p:sp>
          <p:nvSpPr>
            <p:cNvPr id="55" name="Freeform 53">
              <a:extLst>
                <a:ext uri="{FF2B5EF4-FFF2-40B4-BE49-F238E27FC236}">
                  <a16:creationId xmlns:a16="http://schemas.microsoft.com/office/drawing/2014/main" id="{022C650E-9F72-BF7C-D9E8-A180006F12F8}"/>
                </a:ext>
              </a:extLst>
            </p:cNvPr>
            <p:cNvSpPr>
              <a:spLocks/>
            </p:cNvSpPr>
            <p:nvPr/>
          </p:nvSpPr>
          <p:spPr bwMode="auto">
            <a:xfrm>
              <a:off x="8539" y="2499"/>
              <a:ext cx="282" cy="184"/>
            </a:xfrm>
            <a:custGeom>
              <a:avLst/>
              <a:gdLst/>
              <a:ahLst/>
              <a:cxnLst>
                <a:cxn ang="0">
                  <a:pos x="22" y="0"/>
                </a:cxn>
                <a:cxn ang="0">
                  <a:pos x="144" y="15"/>
                </a:cxn>
                <a:cxn ang="0">
                  <a:pos x="234" y="35"/>
                </a:cxn>
                <a:cxn ang="0">
                  <a:pos x="282" y="62"/>
                </a:cxn>
                <a:cxn ang="0">
                  <a:pos x="282" y="139"/>
                </a:cxn>
                <a:cxn ang="0">
                  <a:pos x="271" y="184"/>
                </a:cxn>
                <a:cxn ang="0">
                  <a:pos x="0" y="88"/>
                </a:cxn>
                <a:cxn ang="0">
                  <a:pos x="22" y="0"/>
                </a:cxn>
                <a:cxn ang="0">
                  <a:pos x="22" y="0"/>
                </a:cxn>
              </a:cxnLst>
              <a:rect l="0" t="0" r="r" b="b"/>
              <a:pathLst>
                <a:path w="282" h="184">
                  <a:moveTo>
                    <a:pt x="22" y="0"/>
                  </a:moveTo>
                  <a:lnTo>
                    <a:pt x="144" y="15"/>
                  </a:lnTo>
                  <a:lnTo>
                    <a:pt x="234" y="35"/>
                  </a:lnTo>
                  <a:lnTo>
                    <a:pt x="282" y="62"/>
                  </a:lnTo>
                  <a:lnTo>
                    <a:pt x="282" y="139"/>
                  </a:lnTo>
                  <a:lnTo>
                    <a:pt x="271" y="184"/>
                  </a:lnTo>
                  <a:lnTo>
                    <a:pt x="0" y="88"/>
                  </a:lnTo>
                  <a:lnTo>
                    <a:pt x="22" y="0"/>
                  </a:lnTo>
                  <a:lnTo>
                    <a:pt x="22" y="0"/>
                  </a:lnTo>
                  <a:close/>
                </a:path>
              </a:pathLst>
            </a:custGeom>
            <a:solidFill>
              <a:srgbClr val="000000"/>
            </a:solidFill>
            <a:ln w="9525">
              <a:noFill/>
              <a:round/>
              <a:headEnd/>
              <a:tailEnd/>
            </a:ln>
          </p:spPr>
          <p:txBody>
            <a:bodyPr/>
            <a:lstStyle/>
            <a:p>
              <a:endParaRPr lang="en-US" dirty="0"/>
            </a:p>
          </p:txBody>
        </p:sp>
        <p:sp>
          <p:nvSpPr>
            <p:cNvPr id="56" name="Freeform 54">
              <a:extLst>
                <a:ext uri="{FF2B5EF4-FFF2-40B4-BE49-F238E27FC236}">
                  <a16:creationId xmlns:a16="http://schemas.microsoft.com/office/drawing/2014/main" id="{03A3F278-88D5-008D-89B8-8352F1D69631}"/>
                </a:ext>
              </a:extLst>
            </p:cNvPr>
            <p:cNvSpPr>
              <a:spLocks/>
            </p:cNvSpPr>
            <p:nvPr/>
          </p:nvSpPr>
          <p:spPr bwMode="auto">
            <a:xfrm>
              <a:off x="8669" y="2287"/>
              <a:ext cx="282" cy="193"/>
            </a:xfrm>
            <a:custGeom>
              <a:avLst/>
              <a:gdLst/>
              <a:ahLst/>
              <a:cxnLst>
                <a:cxn ang="0">
                  <a:pos x="0" y="91"/>
                </a:cxn>
                <a:cxn ang="0">
                  <a:pos x="249" y="193"/>
                </a:cxn>
                <a:cxn ang="0">
                  <a:pos x="272" y="147"/>
                </a:cxn>
                <a:cxn ang="0">
                  <a:pos x="282" y="65"/>
                </a:cxn>
                <a:cxn ang="0">
                  <a:pos x="268" y="49"/>
                </a:cxn>
                <a:cxn ang="0">
                  <a:pos x="240" y="34"/>
                </a:cxn>
                <a:cxn ang="0">
                  <a:pos x="206" y="23"/>
                </a:cxn>
                <a:cxn ang="0">
                  <a:pos x="169" y="15"/>
                </a:cxn>
                <a:cxn ang="0">
                  <a:pos x="71" y="0"/>
                </a:cxn>
                <a:cxn ang="0">
                  <a:pos x="0" y="91"/>
                </a:cxn>
                <a:cxn ang="0">
                  <a:pos x="0" y="91"/>
                </a:cxn>
              </a:cxnLst>
              <a:rect l="0" t="0" r="r" b="b"/>
              <a:pathLst>
                <a:path w="282" h="193">
                  <a:moveTo>
                    <a:pt x="0" y="91"/>
                  </a:moveTo>
                  <a:lnTo>
                    <a:pt x="249" y="193"/>
                  </a:lnTo>
                  <a:lnTo>
                    <a:pt x="272" y="147"/>
                  </a:lnTo>
                  <a:lnTo>
                    <a:pt x="282" y="65"/>
                  </a:lnTo>
                  <a:lnTo>
                    <a:pt x="268" y="49"/>
                  </a:lnTo>
                  <a:lnTo>
                    <a:pt x="240" y="34"/>
                  </a:lnTo>
                  <a:lnTo>
                    <a:pt x="206" y="23"/>
                  </a:lnTo>
                  <a:lnTo>
                    <a:pt x="169" y="15"/>
                  </a:lnTo>
                  <a:lnTo>
                    <a:pt x="71" y="0"/>
                  </a:lnTo>
                  <a:lnTo>
                    <a:pt x="0" y="91"/>
                  </a:lnTo>
                  <a:lnTo>
                    <a:pt x="0" y="91"/>
                  </a:lnTo>
                  <a:close/>
                </a:path>
              </a:pathLst>
            </a:custGeom>
            <a:solidFill>
              <a:srgbClr val="000000"/>
            </a:solidFill>
            <a:ln w="9525">
              <a:noFill/>
              <a:round/>
              <a:headEnd/>
              <a:tailEnd/>
            </a:ln>
          </p:spPr>
          <p:txBody>
            <a:bodyPr/>
            <a:lstStyle/>
            <a:p>
              <a:endParaRPr lang="en-US" dirty="0"/>
            </a:p>
          </p:txBody>
        </p:sp>
        <p:sp>
          <p:nvSpPr>
            <p:cNvPr id="57" name="Freeform 55">
              <a:extLst>
                <a:ext uri="{FF2B5EF4-FFF2-40B4-BE49-F238E27FC236}">
                  <a16:creationId xmlns:a16="http://schemas.microsoft.com/office/drawing/2014/main" id="{B6083F1E-5E0D-584B-6DFF-F805361DEA32}"/>
                </a:ext>
              </a:extLst>
            </p:cNvPr>
            <p:cNvSpPr>
              <a:spLocks/>
            </p:cNvSpPr>
            <p:nvPr/>
          </p:nvSpPr>
          <p:spPr bwMode="auto">
            <a:xfrm>
              <a:off x="8872" y="2129"/>
              <a:ext cx="252" cy="183"/>
            </a:xfrm>
            <a:custGeom>
              <a:avLst/>
              <a:gdLst/>
              <a:ahLst/>
              <a:cxnLst>
                <a:cxn ang="0">
                  <a:pos x="0" y="56"/>
                </a:cxn>
                <a:cxn ang="0">
                  <a:pos x="219" y="183"/>
                </a:cxn>
                <a:cxn ang="0">
                  <a:pos x="229" y="175"/>
                </a:cxn>
                <a:cxn ang="0">
                  <a:pos x="246" y="153"/>
                </a:cxn>
                <a:cxn ang="0">
                  <a:pos x="252" y="78"/>
                </a:cxn>
                <a:cxn ang="0">
                  <a:pos x="246" y="67"/>
                </a:cxn>
                <a:cxn ang="0">
                  <a:pos x="235" y="57"/>
                </a:cxn>
                <a:cxn ang="0">
                  <a:pos x="207" y="40"/>
                </a:cxn>
                <a:cxn ang="0">
                  <a:pos x="175" y="28"/>
                </a:cxn>
                <a:cxn ang="0">
                  <a:pos x="139" y="17"/>
                </a:cxn>
                <a:cxn ang="0">
                  <a:pos x="48" y="0"/>
                </a:cxn>
                <a:cxn ang="0">
                  <a:pos x="0" y="56"/>
                </a:cxn>
                <a:cxn ang="0">
                  <a:pos x="0" y="56"/>
                </a:cxn>
              </a:cxnLst>
              <a:rect l="0" t="0" r="r" b="b"/>
              <a:pathLst>
                <a:path w="252" h="183">
                  <a:moveTo>
                    <a:pt x="0" y="56"/>
                  </a:moveTo>
                  <a:lnTo>
                    <a:pt x="219" y="183"/>
                  </a:lnTo>
                  <a:lnTo>
                    <a:pt x="229" y="175"/>
                  </a:lnTo>
                  <a:lnTo>
                    <a:pt x="246" y="153"/>
                  </a:lnTo>
                  <a:lnTo>
                    <a:pt x="252" y="78"/>
                  </a:lnTo>
                  <a:lnTo>
                    <a:pt x="246" y="67"/>
                  </a:lnTo>
                  <a:lnTo>
                    <a:pt x="235" y="57"/>
                  </a:lnTo>
                  <a:lnTo>
                    <a:pt x="207" y="40"/>
                  </a:lnTo>
                  <a:lnTo>
                    <a:pt x="175" y="28"/>
                  </a:lnTo>
                  <a:lnTo>
                    <a:pt x="139" y="17"/>
                  </a:lnTo>
                  <a:lnTo>
                    <a:pt x="48" y="0"/>
                  </a:lnTo>
                  <a:lnTo>
                    <a:pt x="0" y="56"/>
                  </a:lnTo>
                  <a:lnTo>
                    <a:pt x="0" y="56"/>
                  </a:lnTo>
                  <a:close/>
                </a:path>
              </a:pathLst>
            </a:custGeom>
            <a:solidFill>
              <a:srgbClr val="000000"/>
            </a:solidFill>
            <a:ln w="9525">
              <a:noFill/>
              <a:round/>
              <a:headEnd/>
              <a:tailEnd/>
            </a:ln>
          </p:spPr>
          <p:txBody>
            <a:bodyPr/>
            <a:lstStyle/>
            <a:p>
              <a:endParaRPr lang="en-US" dirty="0"/>
            </a:p>
          </p:txBody>
        </p:sp>
        <p:sp>
          <p:nvSpPr>
            <p:cNvPr id="58" name="Freeform 56">
              <a:extLst>
                <a:ext uri="{FF2B5EF4-FFF2-40B4-BE49-F238E27FC236}">
                  <a16:creationId xmlns:a16="http://schemas.microsoft.com/office/drawing/2014/main" id="{ED5623B1-69D1-33E3-14F5-F26ED64E798E}"/>
                </a:ext>
              </a:extLst>
            </p:cNvPr>
            <p:cNvSpPr>
              <a:spLocks/>
            </p:cNvSpPr>
            <p:nvPr/>
          </p:nvSpPr>
          <p:spPr bwMode="auto">
            <a:xfrm>
              <a:off x="9062" y="1987"/>
              <a:ext cx="212" cy="145"/>
            </a:xfrm>
            <a:custGeom>
              <a:avLst/>
              <a:gdLst/>
              <a:ahLst/>
              <a:cxnLst>
                <a:cxn ang="0">
                  <a:pos x="0" y="32"/>
                </a:cxn>
                <a:cxn ang="0">
                  <a:pos x="179" y="145"/>
                </a:cxn>
                <a:cxn ang="0">
                  <a:pos x="187" y="138"/>
                </a:cxn>
                <a:cxn ang="0">
                  <a:pos x="206" y="119"/>
                </a:cxn>
                <a:cxn ang="0">
                  <a:pos x="212" y="65"/>
                </a:cxn>
                <a:cxn ang="0">
                  <a:pos x="198" y="53"/>
                </a:cxn>
                <a:cxn ang="0">
                  <a:pos x="179" y="42"/>
                </a:cxn>
                <a:cxn ang="0">
                  <a:pos x="133" y="20"/>
                </a:cxn>
                <a:cxn ang="0">
                  <a:pos x="91" y="6"/>
                </a:cxn>
                <a:cxn ang="0">
                  <a:pos x="73" y="0"/>
                </a:cxn>
                <a:cxn ang="0">
                  <a:pos x="0" y="32"/>
                </a:cxn>
                <a:cxn ang="0">
                  <a:pos x="0" y="32"/>
                </a:cxn>
              </a:cxnLst>
              <a:rect l="0" t="0" r="r" b="b"/>
              <a:pathLst>
                <a:path w="212" h="145">
                  <a:moveTo>
                    <a:pt x="0" y="32"/>
                  </a:moveTo>
                  <a:lnTo>
                    <a:pt x="179" y="145"/>
                  </a:lnTo>
                  <a:lnTo>
                    <a:pt x="187" y="138"/>
                  </a:lnTo>
                  <a:lnTo>
                    <a:pt x="206" y="119"/>
                  </a:lnTo>
                  <a:lnTo>
                    <a:pt x="212" y="65"/>
                  </a:lnTo>
                  <a:lnTo>
                    <a:pt x="198" y="53"/>
                  </a:lnTo>
                  <a:lnTo>
                    <a:pt x="179" y="42"/>
                  </a:lnTo>
                  <a:lnTo>
                    <a:pt x="133" y="20"/>
                  </a:lnTo>
                  <a:lnTo>
                    <a:pt x="91" y="6"/>
                  </a:lnTo>
                  <a:lnTo>
                    <a:pt x="73" y="0"/>
                  </a:lnTo>
                  <a:lnTo>
                    <a:pt x="0" y="32"/>
                  </a:lnTo>
                  <a:lnTo>
                    <a:pt x="0" y="32"/>
                  </a:lnTo>
                  <a:close/>
                </a:path>
              </a:pathLst>
            </a:custGeom>
            <a:solidFill>
              <a:srgbClr val="000000"/>
            </a:solidFill>
            <a:ln w="9525">
              <a:noFill/>
              <a:round/>
              <a:headEnd/>
              <a:tailEnd/>
            </a:ln>
          </p:spPr>
          <p:txBody>
            <a:bodyPr/>
            <a:lstStyle/>
            <a:p>
              <a:endParaRPr lang="en-US" dirty="0"/>
            </a:p>
          </p:txBody>
        </p:sp>
        <p:sp>
          <p:nvSpPr>
            <p:cNvPr id="59" name="Freeform 57">
              <a:extLst>
                <a:ext uri="{FF2B5EF4-FFF2-40B4-BE49-F238E27FC236}">
                  <a16:creationId xmlns:a16="http://schemas.microsoft.com/office/drawing/2014/main" id="{BE3A6732-8CE8-6BA6-978E-5C4F1AAD41D4}"/>
                </a:ext>
              </a:extLst>
            </p:cNvPr>
            <p:cNvSpPr>
              <a:spLocks/>
            </p:cNvSpPr>
            <p:nvPr/>
          </p:nvSpPr>
          <p:spPr bwMode="auto">
            <a:xfrm>
              <a:off x="9241" y="1886"/>
              <a:ext cx="172" cy="93"/>
            </a:xfrm>
            <a:custGeom>
              <a:avLst/>
              <a:gdLst/>
              <a:ahLst/>
              <a:cxnLst>
                <a:cxn ang="0">
                  <a:pos x="0" y="31"/>
                </a:cxn>
                <a:cxn ang="0">
                  <a:pos x="146" y="93"/>
                </a:cxn>
                <a:cxn ang="0">
                  <a:pos x="154" y="87"/>
                </a:cxn>
                <a:cxn ang="0">
                  <a:pos x="169" y="70"/>
                </a:cxn>
                <a:cxn ang="0">
                  <a:pos x="172" y="21"/>
                </a:cxn>
                <a:cxn ang="0">
                  <a:pos x="158" y="10"/>
                </a:cxn>
                <a:cxn ang="0">
                  <a:pos x="138" y="5"/>
                </a:cxn>
                <a:cxn ang="0">
                  <a:pos x="93" y="0"/>
                </a:cxn>
                <a:cxn ang="0">
                  <a:pos x="33" y="5"/>
                </a:cxn>
                <a:cxn ang="0">
                  <a:pos x="0" y="31"/>
                </a:cxn>
                <a:cxn ang="0">
                  <a:pos x="0" y="31"/>
                </a:cxn>
              </a:cxnLst>
              <a:rect l="0" t="0" r="r" b="b"/>
              <a:pathLst>
                <a:path w="172" h="93">
                  <a:moveTo>
                    <a:pt x="0" y="31"/>
                  </a:moveTo>
                  <a:lnTo>
                    <a:pt x="146" y="93"/>
                  </a:lnTo>
                  <a:lnTo>
                    <a:pt x="154" y="87"/>
                  </a:lnTo>
                  <a:lnTo>
                    <a:pt x="169" y="70"/>
                  </a:lnTo>
                  <a:lnTo>
                    <a:pt x="172" y="21"/>
                  </a:lnTo>
                  <a:lnTo>
                    <a:pt x="158" y="10"/>
                  </a:lnTo>
                  <a:lnTo>
                    <a:pt x="138" y="5"/>
                  </a:lnTo>
                  <a:lnTo>
                    <a:pt x="93" y="0"/>
                  </a:lnTo>
                  <a:lnTo>
                    <a:pt x="33" y="5"/>
                  </a:lnTo>
                  <a:lnTo>
                    <a:pt x="0" y="31"/>
                  </a:lnTo>
                  <a:lnTo>
                    <a:pt x="0" y="31"/>
                  </a:lnTo>
                  <a:close/>
                </a:path>
              </a:pathLst>
            </a:custGeom>
            <a:solidFill>
              <a:srgbClr val="000000"/>
            </a:solidFill>
            <a:ln w="9525">
              <a:noFill/>
              <a:round/>
              <a:headEnd/>
              <a:tailEnd/>
            </a:ln>
          </p:spPr>
          <p:txBody>
            <a:bodyPr/>
            <a:lstStyle/>
            <a:p>
              <a:endParaRPr lang="en-US" dirty="0"/>
            </a:p>
          </p:txBody>
        </p:sp>
        <p:sp>
          <p:nvSpPr>
            <p:cNvPr id="60" name="Freeform 58">
              <a:extLst>
                <a:ext uri="{FF2B5EF4-FFF2-40B4-BE49-F238E27FC236}">
                  <a16:creationId xmlns:a16="http://schemas.microsoft.com/office/drawing/2014/main" id="{012FAC08-A65B-D9AA-5480-7AC191686A49}"/>
                </a:ext>
              </a:extLst>
            </p:cNvPr>
            <p:cNvSpPr>
              <a:spLocks/>
            </p:cNvSpPr>
            <p:nvPr/>
          </p:nvSpPr>
          <p:spPr bwMode="auto">
            <a:xfrm>
              <a:off x="8516" y="3584"/>
              <a:ext cx="611" cy="619"/>
            </a:xfrm>
            <a:custGeom>
              <a:avLst/>
              <a:gdLst/>
              <a:ahLst/>
              <a:cxnLst>
                <a:cxn ang="0">
                  <a:pos x="0" y="0"/>
                </a:cxn>
                <a:cxn ang="0">
                  <a:pos x="183" y="331"/>
                </a:cxn>
                <a:cxn ang="0">
                  <a:pos x="453" y="619"/>
                </a:cxn>
                <a:cxn ang="0">
                  <a:pos x="611" y="453"/>
                </a:cxn>
                <a:cxn ang="0">
                  <a:pos x="263" y="268"/>
                </a:cxn>
                <a:cxn ang="0">
                  <a:pos x="125" y="28"/>
                </a:cxn>
                <a:cxn ang="0">
                  <a:pos x="0" y="0"/>
                </a:cxn>
                <a:cxn ang="0">
                  <a:pos x="0" y="0"/>
                </a:cxn>
              </a:cxnLst>
              <a:rect l="0" t="0" r="r" b="b"/>
              <a:pathLst>
                <a:path w="611" h="619">
                  <a:moveTo>
                    <a:pt x="0" y="0"/>
                  </a:moveTo>
                  <a:lnTo>
                    <a:pt x="183" y="331"/>
                  </a:lnTo>
                  <a:lnTo>
                    <a:pt x="453" y="619"/>
                  </a:lnTo>
                  <a:lnTo>
                    <a:pt x="611" y="453"/>
                  </a:lnTo>
                  <a:lnTo>
                    <a:pt x="263" y="268"/>
                  </a:lnTo>
                  <a:lnTo>
                    <a:pt x="125" y="28"/>
                  </a:lnTo>
                  <a:lnTo>
                    <a:pt x="0" y="0"/>
                  </a:lnTo>
                  <a:lnTo>
                    <a:pt x="0" y="0"/>
                  </a:lnTo>
                  <a:close/>
                </a:path>
              </a:pathLst>
            </a:custGeom>
            <a:solidFill>
              <a:srgbClr val="000000"/>
            </a:solidFill>
            <a:ln w="9525">
              <a:noFill/>
              <a:round/>
              <a:headEnd/>
              <a:tailEnd/>
            </a:ln>
          </p:spPr>
          <p:txBody>
            <a:bodyPr/>
            <a:lstStyle/>
            <a:p>
              <a:endParaRPr lang="en-US" dirty="0"/>
            </a:p>
          </p:txBody>
        </p:sp>
      </p:grpSp>
      <p:sp>
        <p:nvSpPr>
          <p:cNvPr id="61" name="AutoShape 60">
            <a:extLst>
              <a:ext uri="{FF2B5EF4-FFF2-40B4-BE49-F238E27FC236}">
                <a16:creationId xmlns:a16="http://schemas.microsoft.com/office/drawing/2014/main" id="{6672EF33-71E3-B9AC-C4C2-6F9B298A779D}"/>
              </a:ext>
            </a:extLst>
          </p:cNvPr>
          <p:cNvSpPr>
            <a:spLocks noChangeArrowheads="1"/>
          </p:cNvSpPr>
          <p:nvPr/>
        </p:nvSpPr>
        <p:spPr bwMode="auto">
          <a:xfrm>
            <a:off x="2870200" y="3886200"/>
            <a:ext cx="914400" cy="228600"/>
          </a:xfrm>
          <a:prstGeom prst="rightArrow">
            <a:avLst>
              <a:gd name="adj1" fmla="val 50000"/>
              <a:gd name="adj2" fmla="val 100000"/>
            </a:avLst>
          </a:prstGeom>
          <a:solidFill>
            <a:srgbClr val="336699"/>
          </a:solidFill>
          <a:ln w="9525">
            <a:solidFill>
              <a:schemeClr val="tx1"/>
            </a:solidFill>
            <a:miter lim="800000"/>
            <a:headEnd/>
            <a:tailEnd/>
          </a:ln>
          <a:effectLst/>
        </p:spPr>
        <p:txBody>
          <a:bodyPr wrap="none" anchor="ctr"/>
          <a:lstStyle/>
          <a:p>
            <a:endParaRPr lang="en-US" dirty="0"/>
          </a:p>
        </p:txBody>
      </p:sp>
      <p:pic>
        <p:nvPicPr>
          <p:cNvPr id="62" name="Picture 61">
            <a:extLst>
              <a:ext uri="{FF2B5EF4-FFF2-40B4-BE49-F238E27FC236}">
                <a16:creationId xmlns:a16="http://schemas.microsoft.com/office/drawing/2014/main" id="{68206622-1565-67D0-AD7E-BFD390CF98E3}"/>
              </a:ext>
            </a:extLst>
          </p:cNvPr>
          <p:cNvPicPr>
            <a:picLocks noChangeAspect="1" noChangeArrowheads="1"/>
          </p:cNvPicPr>
          <p:nvPr/>
        </p:nvPicPr>
        <p:blipFill>
          <a:blip r:embed="rId2" cstate="print"/>
          <a:srcRect/>
          <a:stretch>
            <a:fillRect/>
          </a:stretch>
        </p:blipFill>
        <p:spPr bwMode="auto">
          <a:xfrm>
            <a:off x="3810000" y="3200400"/>
            <a:ext cx="1169988" cy="1676400"/>
          </a:xfrm>
          <a:prstGeom prst="rect">
            <a:avLst/>
          </a:prstGeom>
          <a:noFill/>
        </p:spPr>
      </p:pic>
      <p:sp>
        <p:nvSpPr>
          <p:cNvPr id="2" name="AutoShape 62">
            <a:extLst>
              <a:ext uri="{FF2B5EF4-FFF2-40B4-BE49-F238E27FC236}">
                <a16:creationId xmlns:a16="http://schemas.microsoft.com/office/drawing/2014/main" id="{F3F85455-01F4-37F8-2364-190B9F4654B5}"/>
              </a:ext>
            </a:extLst>
          </p:cNvPr>
          <p:cNvSpPr>
            <a:spLocks noChangeArrowheads="1"/>
          </p:cNvSpPr>
          <p:nvPr/>
        </p:nvSpPr>
        <p:spPr bwMode="auto">
          <a:xfrm>
            <a:off x="5105400" y="3810000"/>
            <a:ext cx="914400" cy="228600"/>
          </a:xfrm>
          <a:prstGeom prst="rightArrow">
            <a:avLst>
              <a:gd name="adj1" fmla="val 50000"/>
              <a:gd name="adj2" fmla="val 100000"/>
            </a:avLst>
          </a:prstGeom>
          <a:solidFill>
            <a:srgbClr val="336699"/>
          </a:solidFill>
          <a:ln w="9525">
            <a:solidFill>
              <a:schemeClr val="tx1"/>
            </a:solidFill>
            <a:miter lim="800000"/>
            <a:headEnd/>
            <a:tailEnd/>
          </a:ln>
          <a:effectLst/>
        </p:spPr>
        <p:txBody>
          <a:bodyPr wrap="none" anchor="ctr"/>
          <a:lstStyle/>
          <a:p>
            <a:endParaRPr lang="en-US" dirty="0"/>
          </a:p>
        </p:txBody>
      </p:sp>
      <p:pic>
        <p:nvPicPr>
          <p:cNvPr id="63" name="Picture 59">
            <a:extLst>
              <a:ext uri="{FF2B5EF4-FFF2-40B4-BE49-F238E27FC236}">
                <a16:creationId xmlns:a16="http://schemas.microsoft.com/office/drawing/2014/main" id="{456EB142-2FC7-F151-38D7-8534285AFD28}"/>
              </a:ext>
            </a:extLst>
          </p:cNvPr>
          <p:cNvPicPr>
            <a:picLocks noChangeAspect="1" noChangeArrowheads="1"/>
          </p:cNvPicPr>
          <p:nvPr/>
        </p:nvPicPr>
        <p:blipFill>
          <a:blip r:embed="rId3" cstate="print"/>
          <a:srcRect l="39354"/>
          <a:stretch>
            <a:fillRect/>
          </a:stretch>
        </p:blipFill>
        <p:spPr bwMode="auto">
          <a:xfrm>
            <a:off x="6172200" y="2590800"/>
            <a:ext cx="1455738" cy="2832100"/>
          </a:xfrm>
          <a:prstGeom prst="rect">
            <a:avLst/>
          </a:prstGeom>
          <a:noFill/>
          <a:ln w="9525">
            <a:noFill/>
            <a:miter lim="800000"/>
            <a:headEnd/>
            <a:tailEnd/>
          </a:ln>
          <a:effectLst/>
        </p:spPr>
      </p:pic>
    </p:spTree>
    <p:extLst>
      <p:ext uri="{BB962C8B-B14F-4D97-AF65-F5344CB8AC3E}">
        <p14:creationId xmlns:p14="http://schemas.microsoft.com/office/powerpoint/2010/main" val="3613618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EA9D5-7588-15F1-FF89-F4572ED9B436}"/>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0F9E3A4B-FA54-55F8-8977-F6FBD59720CC}"/>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Antigenic Mutation</a:t>
            </a:r>
          </a:p>
        </p:txBody>
      </p:sp>
      <p:sp>
        <p:nvSpPr>
          <p:cNvPr id="229379" name="Rectangle 3">
            <a:extLst>
              <a:ext uri="{FF2B5EF4-FFF2-40B4-BE49-F238E27FC236}">
                <a16:creationId xmlns:a16="http://schemas.microsoft.com/office/drawing/2014/main" id="{FFDF43EB-72A3-AA9F-8C98-81AC90C073F7}"/>
              </a:ext>
            </a:extLst>
          </p:cNvPr>
          <p:cNvSpPr>
            <a:spLocks noGrp="1" noChangeArrowheads="1"/>
          </p:cNvSpPr>
          <p:nvPr>
            <p:ph idx="1"/>
          </p:nvPr>
        </p:nvSpPr>
        <p:spPr>
          <a:xfrm>
            <a:off x="304800" y="1752600"/>
            <a:ext cx="11150600" cy="4114800"/>
          </a:xfrm>
        </p:spPr>
        <p:txBody>
          <a:bodyPr/>
          <a:lstStyle/>
          <a:p>
            <a:r>
              <a:rPr lang="en-US" dirty="0">
                <a:effectLst>
                  <a:outerShdw blurRad="38100" dist="38100" dir="2700000" algn="tl">
                    <a:srgbClr val="000000">
                      <a:alpha val="43137"/>
                    </a:srgbClr>
                  </a:outerShdw>
                </a:effectLst>
                <a:cs typeface="Times New Roman" pitchFamily="18" charset="0"/>
              </a:rPr>
              <a:t>Antigenic Shift – Human-to-Human Transmission </a:t>
            </a:r>
          </a:p>
        </p:txBody>
      </p:sp>
      <p:sp>
        <p:nvSpPr>
          <p:cNvPr id="5" name="TextBox 4">
            <a:extLst>
              <a:ext uri="{FF2B5EF4-FFF2-40B4-BE49-F238E27FC236}">
                <a16:creationId xmlns:a16="http://schemas.microsoft.com/office/drawing/2014/main" id="{FA3AA825-9E9D-1CAB-8170-DB2A2514F76C}"/>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6A00E63C-00C6-A646-4A80-FD608B4262F0}"/>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grpSp>
        <p:nvGrpSpPr>
          <p:cNvPr id="3" name="Group 3">
            <a:extLst>
              <a:ext uri="{FF2B5EF4-FFF2-40B4-BE49-F238E27FC236}">
                <a16:creationId xmlns:a16="http://schemas.microsoft.com/office/drawing/2014/main" id="{4869A29E-6BB9-167F-1872-52FCC1FF90C0}"/>
              </a:ext>
            </a:extLst>
          </p:cNvPr>
          <p:cNvGrpSpPr>
            <a:grpSpLocks/>
          </p:cNvGrpSpPr>
          <p:nvPr/>
        </p:nvGrpSpPr>
        <p:grpSpPr bwMode="auto">
          <a:xfrm>
            <a:off x="1905000" y="3276600"/>
            <a:ext cx="1066800" cy="2070100"/>
            <a:chOff x="6640" y="1709"/>
            <a:chExt cx="2985" cy="3502"/>
          </a:xfrm>
        </p:grpSpPr>
        <p:sp>
          <p:nvSpPr>
            <p:cNvPr id="4" name="Freeform 4">
              <a:extLst>
                <a:ext uri="{FF2B5EF4-FFF2-40B4-BE49-F238E27FC236}">
                  <a16:creationId xmlns:a16="http://schemas.microsoft.com/office/drawing/2014/main" id="{0F7C5231-C6CF-8D58-6917-107952808830}"/>
                </a:ext>
              </a:extLst>
            </p:cNvPr>
            <p:cNvSpPr>
              <a:spLocks/>
            </p:cNvSpPr>
            <p:nvPr/>
          </p:nvSpPr>
          <p:spPr bwMode="auto">
            <a:xfrm>
              <a:off x="8516" y="3716"/>
              <a:ext cx="613" cy="617"/>
            </a:xfrm>
            <a:custGeom>
              <a:avLst/>
              <a:gdLst/>
              <a:ahLst/>
              <a:cxnLst>
                <a:cxn ang="0">
                  <a:pos x="0" y="0"/>
                </a:cxn>
                <a:cxn ang="0">
                  <a:pos x="184" y="331"/>
                </a:cxn>
                <a:cxn ang="0">
                  <a:pos x="447" y="617"/>
                </a:cxn>
                <a:cxn ang="0">
                  <a:pos x="613" y="453"/>
                </a:cxn>
                <a:cxn ang="0">
                  <a:pos x="263" y="267"/>
                </a:cxn>
                <a:cxn ang="0">
                  <a:pos x="127" y="28"/>
                </a:cxn>
                <a:cxn ang="0">
                  <a:pos x="0" y="0"/>
                </a:cxn>
                <a:cxn ang="0">
                  <a:pos x="0" y="0"/>
                </a:cxn>
              </a:cxnLst>
              <a:rect l="0" t="0" r="r" b="b"/>
              <a:pathLst>
                <a:path w="613" h="617">
                  <a:moveTo>
                    <a:pt x="0" y="0"/>
                  </a:moveTo>
                  <a:lnTo>
                    <a:pt x="184" y="331"/>
                  </a:lnTo>
                  <a:lnTo>
                    <a:pt x="447" y="617"/>
                  </a:lnTo>
                  <a:lnTo>
                    <a:pt x="613" y="453"/>
                  </a:lnTo>
                  <a:lnTo>
                    <a:pt x="263" y="267"/>
                  </a:lnTo>
                  <a:lnTo>
                    <a:pt x="127" y="28"/>
                  </a:lnTo>
                  <a:lnTo>
                    <a:pt x="0" y="0"/>
                  </a:lnTo>
                  <a:lnTo>
                    <a:pt x="0" y="0"/>
                  </a:lnTo>
                  <a:close/>
                </a:path>
              </a:pathLst>
            </a:custGeom>
            <a:solidFill>
              <a:srgbClr val="B8B8D9"/>
            </a:solidFill>
            <a:ln w="9525">
              <a:noFill/>
              <a:round/>
              <a:headEnd/>
              <a:tailEnd/>
            </a:ln>
          </p:spPr>
          <p:txBody>
            <a:bodyPr/>
            <a:lstStyle/>
            <a:p>
              <a:endParaRPr lang="en-US" dirty="0"/>
            </a:p>
          </p:txBody>
        </p:sp>
        <p:sp>
          <p:nvSpPr>
            <p:cNvPr id="6" name="Freeform 5">
              <a:extLst>
                <a:ext uri="{FF2B5EF4-FFF2-40B4-BE49-F238E27FC236}">
                  <a16:creationId xmlns:a16="http://schemas.microsoft.com/office/drawing/2014/main" id="{279CCC46-CA39-32CA-D1C0-4BC0813906C2}"/>
                </a:ext>
              </a:extLst>
            </p:cNvPr>
            <p:cNvSpPr>
              <a:spLocks/>
            </p:cNvSpPr>
            <p:nvPr/>
          </p:nvSpPr>
          <p:spPr bwMode="auto">
            <a:xfrm>
              <a:off x="6889" y="2435"/>
              <a:ext cx="575" cy="367"/>
            </a:xfrm>
            <a:custGeom>
              <a:avLst/>
              <a:gdLst/>
              <a:ahLst/>
              <a:cxnLst>
                <a:cxn ang="0">
                  <a:pos x="0" y="171"/>
                </a:cxn>
                <a:cxn ang="0">
                  <a:pos x="319" y="367"/>
                </a:cxn>
                <a:cxn ang="0">
                  <a:pos x="575" y="265"/>
                </a:cxn>
                <a:cxn ang="0">
                  <a:pos x="515" y="102"/>
                </a:cxn>
                <a:cxn ang="0">
                  <a:pos x="292" y="0"/>
                </a:cxn>
                <a:cxn ang="0">
                  <a:pos x="0" y="171"/>
                </a:cxn>
                <a:cxn ang="0">
                  <a:pos x="0" y="171"/>
                </a:cxn>
              </a:cxnLst>
              <a:rect l="0" t="0" r="r" b="b"/>
              <a:pathLst>
                <a:path w="575" h="367">
                  <a:moveTo>
                    <a:pt x="0" y="171"/>
                  </a:moveTo>
                  <a:lnTo>
                    <a:pt x="319" y="367"/>
                  </a:lnTo>
                  <a:lnTo>
                    <a:pt x="575" y="265"/>
                  </a:lnTo>
                  <a:lnTo>
                    <a:pt x="515" y="102"/>
                  </a:lnTo>
                  <a:lnTo>
                    <a:pt x="292" y="0"/>
                  </a:lnTo>
                  <a:lnTo>
                    <a:pt x="0" y="171"/>
                  </a:lnTo>
                  <a:lnTo>
                    <a:pt x="0" y="171"/>
                  </a:lnTo>
                  <a:close/>
                </a:path>
              </a:pathLst>
            </a:custGeom>
            <a:solidFill>
              <a:srgbClr val="B8B8D9"/>
            </a:solidFill>
            <a:ln w="9525">
              <a:noFill/>
              <a:round/>
              <a:headEnd/>
              <a:tailEnd/>
            </a:ln>
          </p:spPr>
          <p:txBody>
            <a:bodyPr/>
            <a:lstStyle/>
            <a:p>
              <a:endParaRPr lang="en-US" dirty="0"/>
            </a:p>
          </p:txBody>
        </p:sp>
        <p:sp>
          <p:nvSpPr>
            <p:cNvPr id="7" name="Freeform 6">
              <a:extLst>
                <a:ext uri="{FF2B5EF4-FFF2-40B4-BE49-F238E27FC236}">
                  <a16:creationId xmlns:a16="http://schemas.microsoft.com/office/drawing/2014/main" id="{4937BC95-825F-7DC8-CEEF-C74C2AAAAEA7}"/>
                </a:ext>
              </a:extLst>
            </p:cNvPr>
            <p:cNvSpPr>
              <a:spLocks/>
            </p:cNvSpPr>
            <p:nvPr/>
          </p:nvSpPr>
          <p:spPr bwMode="auto">
            <a:xfrm>
              <a:off x="7010" y="1883"/>
              <a:ext cx="2606" cy="3328"/>
            </a:xfrm>
            <a:custGeom>
              <a:avLst/>
              <a:gdLst/>
              <a:ahLst/>
              <a:cxnLst>
                <a:cxn ang="0">
                  <a:pos x="0" y="3328"/>
                </a:cxn>
                <a:cxn ang="0">
                  <a:pos x="38" y="2289"/>
                </a:cxn>
                <a:cxn ang="0">
                  <a:pos x="122" y="1870"/>
                </a:cxn>
                <a:cxn ang="0">
                  <a:pos x="464" y="1524"/>
                </a:cxn>
                <a:cxn ang="0">
                  <a:pos x="1025" y="1191"/>
                </a:cxn>
                <a:cxn ang="0">
                  <a:pos x="1313" y="576"/>
                </a:cxn>
                <a:cxn ang="0">
                  <a:pos x="1548" y="223"/>
                </a:cxn>
                <a:cxn ang="0">
                  <a:pos x="1933" y="112"/>
                </a:cxn>
                <a:cxn ang="0">
                  <a:pos x="2606" y="0"/>
                </a:cxn>
                <a:cxn ang="0">
                  <a:pos x="2515" y="138"/>
                </a:cxn>
                <a:cxn ang="0">
                  <a:pos x="2429" y="269"/>
                </a:cxn>
                <a:cxn ang="0">
                  <a:pos x="2324" y="300"/>
                </a:cxn>
                <a:cxn ang="0">
                  <a:pos x="2279" y="406"/>
                </a:cxn>
                <a:cxn ang="0">
                  <a:pos x="2156" y="438"/>
                </a:cxn>
                <a:cxn ang="0">
                  <a:pos x="2136" y="590"/>
                </a:cxn>
                <a:cxn ang="0">
                  <a:pos x="1992" y="608"/>
                </a:cxn>
                <a:cxn ang="0">
                  <a:pos x="1953" y="746"/>
                </a:cxn>
                <a:cxn ang="0">
                  <a:pos x="1854" y="798"/>
                </a:cxn>
                <a:cxn ang="0">
                  <a:pos x="1842" y="948"/>
                </a:cxn>
                <a:cxn ang="0">
                  <a:pos x="1769" y="1047"/>
                </a:cxn>
                <a:cxn ang="0">
                  <a:pos x="1737" y="1159"/>
                </a:cxn>
                <a:cxn ang="0">
                  <a:pos x="1625" y="1262"/>
                </a:cxn>
                <a:cxn ang="0">
                  <a:pos x="2129" y="1667"/>
                </a:cxn>
                <a:cxn ang="0">
                  <a:pos x="2266" y="1898"/>
                </a:cxn>
                <a:cxn ang="0">
                  <a:pos x="1724" y="1936"/>
                </a:cxn>
                <a:cxn ang="0">
                  <a:pos x="1246" y="1845"/>
                </a:cxn>
                <a:cxn ang="0">
                  <a:pos x="1136" y="1890"/>
                </a:cxn>
                <a:cxn ang="0">
                  <a:pos x="1078" y="2015"/>
                </a:cxn>
                <a:cxn ang="0">
                  <a:pos x="914" y="2054"/>
                </a:cxn>
                <a:cxn ang="0">
                  <a:pos x="849" y="2192"/>
                </a:cxn>
                <a:cxn ang="0">
                  <a:pos x="705" y="2303"/>
                </a:cxn>
                <a:cxn ang="0">
                  <a:pos x="606" y="2609"/>
                </a:cxn>
                <a:cxn ang="0">
                  <a:pos x="547" y="2662"/>
                </a:cxn>
                <a:cxn ang="0">
                  <a:pos x="529" y="2826"/>
                </a:cxn>
                <a:cxn ang="0">
                  <a:pos x="436" y="2931"/>
                </a:cxn>
                <a:cxn ang="0">
                  <a:pos x="417" y="3139"/>
                </a:cxn>
                <a:cxn ang="0">
                  <a:pos x="365" y="3204"/>
                </a:cxn>
                <a:cxn ang="0">
                  <a:pos x="261" y="3088"/>
                </a:cxn>
                <a:cxn ang="0">
                  <a:pos x="0" y="3328"/>
                </a:cxn>
                <a:cxn ang="0">
                  <a:pos x="0" y="3328"/>
                </a:cxn>
              </a:cxnLst>
              <a:rect l="0" t="0" r="r" b="b"/>
              <a:pathLst>
                <a:path w="2606" h="3328">
                  <a:moveTo>
                    <a:pt x="0" y="3328"/>
                  </a:moveTo>
                  <a:lnTo>
                    <a:pt x="38" y="2289"/>
                  </a:lnTo>
                  <a:lnTo>
                    <a:pt x="122" y="1870"/>
                  </a:lnTo>
                  <a:lnTo>
                    <a:pt x="464" y="1524"/>
                  </a:lnTo>
                  <a:lnTo>
                    <a:pt x="1025" y="1191"/>
                  </a:lnTo>
                  <a:lnTo>
                    <a:pt x="1313" y="576"/>
                  </a:lnTo>
                  <a:lnTo>
                    <a:pt x="1548" y="223"/>
                  </a:lnTo>
                  <a:lnTo>
                    <a:pt x="1933" y="112"/>
                  </a:lnTo>
                  <a:lnTo>
                    <a:pt x="2606" y="0"/>
                  </a:lnTo>
                  <a:lnTo>
                    <a:pt x="2515" y="138"/>
                  </a:lnTo>
                  <a:lnTo>
                    <a:pt x="2429" y="269"/>
                  </a:lnTo>
                  <a:lnTo>
                    <a:pt x="2324" y="300"/>
                  </a:lnTo>
                  <a:lnTo>
                    <a:pt x="2279" y="406"/>
                  </a:lnTo>
                  <a:lnTo>
                    <a:pt x="2156" y="438"/>
                  </a:lnTo>
                  <a:lnTo>
                    <a:pt x="2136" y="590"/>
                  </a:lnTo>
                  <a:lnTo>
                    <a:pt x="1992" y="608"/>
                  </a:lnTo>
                  <a:lnTo>
                    <a:pt x="1953" y="746"/>
                  </a:lnTo>
                  <a:lnTo>
                    <a:pt x="1854" y="798"/>
                  </a:lnTo>
                  <a:lnTo>
                    <a:pt x="1842" y="948"/>
                  </a:lnTo>
                  <a:lnTo>
                    <a:pt x="1769" y="1047"/>
                  </a:lnTo>
                  <a:lnTo>
                    <a:pt x="1737" y="1159"/>
                  </a:lnTo>
                  <a:lnTo>
                    <a:pt x="1625" y="1262"/>
                  </a:lnTo>
                  <a:lnTo>
                    <a:pt x="2129" y="1667"/>
                  </a:lnTo>
                  <a:lnTo>
                    <a:pt x="2266" y="1898"/>
                  </a:lnTo>
                  <a:lnTo>
                    <a:pt x="1724" y="1936"/>
                  </a:lnTo>
                  <a:lnTo>
                    <a:pt x="1246" y="1845"/>
                  </a:lnTo>
                  <a:lnTo>
                    <a:pt x="1136" y="1890"/>
                  </a:lnTo>
                  <a:lnTo>
                    <a:pt x="1078" y="2015"/>
                  </a:lnTo>
                  <a:lnTo>
                    <a:pt x="914" y="2054"/>
                  </a:lnTo>
                  <a:lnTo>
                    <a:pt x="849" y="2192"/>
                  </a:lnTo>
                  <a:lnTo>
                    <a:pt x="705" y="2303"/>
                  </a:lnTo>
                  <a:lnTo>
                    <a:pt x="606" y="2609"/>
                  </a:lnTo>
                  <a:lnTo>
                    <a:pt x="547" y="2662"/>
                  </a:lnTo>
                  <a:lnTo>
                    <a:pt x="529" y="2826"/>
                  </a:lnTo>
                  <a:lnTo>
                    <a:pt x="436" y="2931"/>
                  </a:lnTo>
                  <a:lnTo>
                    <a:pt x="417" y="3139"/>
                  </a:lnTo>
                  <a:lnTo>
                    <a:pt x="365" y="3204"/>
                  </a:lnTo>
                  <a:lnTo>
                    <a:pt x="261" y="3088"/>
                  </a:lnTo>
                  <a:lnTo>
                    <a:pt x="0" y="3328"/>
                  </a:lnTo>
                  <a:lnTo>
                    <a:pt x="0" y="3328"/>
                  </a:lnTo>
                  <a:close/>
                </a:path>
              </a:pathLst>
            </a:custGeom>
            <a:solidFill>
              <a:srgbClr val="B8B8D9"/>
            </a:solidFill>
            <a:ln w="9525">
              <a:noFill/>
              <a:round/>
              <a:headEnd/>
              <a:tailEnd/>
            </a:ln>
          </p:spPr>
          <p:txBody>
            <a:bodyPr/>
            <a:lstStyle/>
            <a:p>
              <a:endParaRPr lang="en-US" dirty="0"/>
            </a:p>
          </p:txBody>
        </p:sp>
        <p:sp>
          <p:nvSpPr>
            <p:cNvPr id="9" name="Freeform 7">
              <a:extLst>
                <a:ext uri="{FF2B5EF4-FFF2-40B4-BE49-F238E27FC236}">
                  <a16:creationId xmlns:a16="http://schemas.microsoft.com/office/drawing/2014/main" id="{7CFADD06-B445-9B7A-42D3-FCBE46402915}"/>
                </a:ext>
              </a:extLst>
            </p:cNvPr>
            <p:cNvSpPr>
              <a:spLocks/>
            </p:cNvSpPr>
            <p:nvPr/>
          </p:nvSpPr>
          <p:spPr bwMode="auto">
            <a:xfrm>
              <a:off x="6655" y="2355"/>
              <a:ext cx="1428" cy="790"/>
            </a:xfrm>
            <a:custGeom>
              <a:avLst/>
              <a:gdLst/>
              <a:ahLst/>
              <a:cxnLst>
                <a:cxn ang="0">
                  <a:pos x="274" y="104"/>
                </a:cxn>
                <a:cxn ang="0">
                  <a:pos x="330" y="39"/>
                </a:cxn>
                <a:cxn ang="0">
                  <a:pos x="386" y="8"/>
                </a:cxn>
                <a:cxn ang="0">
                  <a:pos x="508" y="0"/>
                </a:cxn>
                <a:cxn ang="0">
                  <a:pos x="655" y="39"/>
                </a:cxn>
                <a:cxn ang="0">
                  <a:pos x="732" y="84"/>
                </a:cxn>
                <a:cxn ang="0">
                  <a:pos x="782" y="128"/>
                </a:cxn>
                <a:cxn ang="0">
                  <a:pos x="819" y="169"/>
                </a:cxn>
                <a:cxn ang="0">
                  <a:pos x="842" y="198"/>
                </a:cxn>
                <a:cxn ang="0">
                  <a:pos x="896" y="274"/>
                </a:cxn>
                <a:cxn ang="0">
                  <a:pos x="976" y="393"/>
                </a:cxn>
                <a:cxn ang="0">
                  <a:pos x="1007" y="435"/>
                </a:cxn>
                <a:cxn ang="0">
                  <a:pos x="1041" y="472"/>
                </a:cxn>
                <a:cxn ang="0">
                  <a:pos x="1088" y="512"/>
                </a:cxn>
                <a:cxn ang="0">
                  <a:pos x="1143" y="541"/>
                </a:cxn>
                <a:cxn ang="0">
                  <a:pos x="1286" y="575"/>
                </a:cxn>
                <a:cxn ang="0">
                  <a:pos x="1428" y="611"/>
                </a:cxn>
                <a:cxn ang="0">
                  <a:pos x="1241" y="790"/>
                </a:cxn>
                <a:cxn ang="0">
                  <a:pos x="1075" y="745"/>
                </a:cxn>
                <a:cxn ang="0">
                  <a:pos x="976" y="713"/>
                </a:cxn>
                <a:cxn ang="0">
                  <a:pos x="874" y="677"/>
                </a:cxn>
                <a:cxn ang="0">
                  <a:pos x="778" y="636"/>
                </a:cxn>
                <a:cxn ang="0">
                  <a:pos x="698" y="594"/>
                </a:cxn>
                <a:cxn ang="0">
                  <a:pos x="649" y="551"/>
                </a:cxn>
                <a:cxn ang="0">
                  <a:pos x="614" y="510"/>
                </a:cxn>
                <a:cxn ang="0">
                  <a:pos x="582" y="478"/>
                </a:cxn>
                <a:cxn ang="0">
                  <a:pos x="551" y="452"/>
                </a:cxn>
                <a:cxn ang="0">
                  <a:pos x="500" y="414"/>
                </a:cxn>
                <a:cxn ang="0">
                  <a:pos x="466" y="396"/>
                </a:cxn>
                <a:cxn ang="0">
                  <a:pos x="614" y="356"/>
                </a:cxn>
                <a:cxn ang="0">
                  <a:pos x="700" y="306"/>
                </a:cxn>
                <a:cxn ang="0">
                  <a:pos x="713" y="255"/>
                </a:cxn>
                <a:cxn ang="0">
                  <a:pos x="690" y="218"/>
                </a:cxn>
                <a:cxn ang="0">
                  <a:pos x="662" y="190"/>
                </a:cxn>
                <a:cxn ang="0">
                  <a:pos x="621" y="164"/>
                </a:cxn>
                <a:cxn ang="0">
                  <a:pos x="537" y="161"/>
                </a:cxn>
                <a:cxn ang="0">
                  <a:pos x="421" y="210"/>
                </a:cxn>
                <a:cxn ang="0">
                  <a:pos x="373" y="252"/>
                </a:cxn>
                <a:cxn ang="0">
                  <a:pos x="341" y="288"/>
                </a:cxn>
                <a:cxn ang="0">
                  <a:pos x="33" y="144"/>
                </a:cxn>
                <a:cxn ang="0">
                  <a:pos x="39" y="62"/>
                </a:cxn>
              </a:cxnLst>
              <a:rect l="0" t="0" r="r" b="b"/>
              <a:pathLst>
                <a:path w="1428" h="790">
                  <a:moveTo>
                    <a:pt x="39" y="62"/>
                  </a:moveTo>
                  <a:lnTo>
                    <a:pt x="274" y="104"/>
                  </a:lnTo>
                  <a:lnTo>
                    <a:pt x="308" y="57"/>
                  </a:lnTo>
                  <a:lnTo>
                    <a:pt x="330" y="39"/>
                  </a:lnTo>
                  <a:lnTo>
                    <a:pt x="355" y="22"/>
                  </a:lnTo>
                  <a:lnTo>
                    <a:pt x="386" y="8"/>
                  </a:lnTo>
                  <a:lnTo>
                    <a:pt x="421" y="0"/>
                  </a:lnTo>
                  <a:lnTo>
                    <a:pt x="508" y="0"/>
                  </a:lnTo>
                  <a:lnTo>
                    <a:pt x="604" y="19"/>
                  </a:lnTo>
                  <a:lnTo>
                    <a:pt x="655" y="39"/>
                  </a:lnTo>
                  <a:lnTo>
                    <a:pt x="706" y="67"/>
                  </a:lnTo>
                  <a:lnTo>
                    <a:pt x="732" y="84"/>
                  </a:lnTo>
                  <a:lnTo>
                    <a:pt x="757" y="105"/>
                  </a:lnTo>
                  <a:lnTo>
                    <a:pt x="782" y="128"/>
                  </a:lnTo>
                  <a:lnTo>
                    <a:pt x="808" y="155"/>
                  </a:lnTo>
                  <a:lnTo>
                    <a:pt x="819" y="169"/>
                  </a:lnTo>
                  <a:lnTo>
                    <a:pt x="831" y="184"/>
                  </a:lnTo>
                  <a:lnTo>
                    <a:pt x="842" y="198"/>
                  </a:lnTo>
                  <a:lnTo>
                    <a:pt x="854" y="213"/>
                  </a:lnTo>
                  <a:lnTo>
                    <a:pt x="896" y="274"/>
                  </a:lnTo>
                  <a:lnTo>
                    <a:pt x="936" y="336"/>
                  </a:lnTo>
                  <a:lnTo>
                    <a:pt x="976" y="393"/>
                  </a:lnTo>
                  <a:lnTo>
                    <a:pt x="997" y="421"/>
                  </a:lnTo>
                  <a:lnTo>
                    <a:pt x="1007" y="435"/>
                  </a:lnTo>
                  <a:lnTo>
                    <a:pt x="1018" y="448"/>
                  </a:lnTo>
                  <a:lnTo>
                    <a:pt x="1041" y="472"/>
                  </a:lnTo>
                  <a:lnTo>
                    <a:pt x="1065" y="493"/>
                  </a:lnTo>
                  <a:lnTo>
                    <a:pt x="1088" y="512"/>
                  </a:lnTo>
                  <a:lnTo>
                    <a:pt x="1116" y="529"/>
                  </a:lnTo>
                  <a:lnTo>
                    <a:pt x="1143" y="541"/>
                  </a:lnTo>
                  <a:lnTo>
                    <a:pt x="1174" y="551"/>
                  </a:lnTo>
                  <a:lnTo>
                    <a:pt x="1286" y="575"/>
                  </a:lnTo>
                  <a:lnTo>
                    <a:pt x="1365" y="595"/>
                  </a:lnTo>
                  <a:lnTo>
                    <a:pt x="1428" y="611"/>
                  </a:lnTo>
                  <a:lnTo>
                    <a:pt x="1394" y="747"/>
                  </a:lnTo>
                  <a:lnTo>
                    <a:pt x="1241" y="790"/>
                  </a:lnTo>
                  <a:lnTo>
                    <a:pt x="1159" y="769"/>
                  </a:lnTo>
                  <a:lnTo>
                    <a:pt x="1075" y="745"/>
                  </a:lnTo>
                  <a:lnTo>
                    <a:pt x="1027" y="730"/>
                  </a:lnTo>
                  <a:lnTo>
                    <a:pt x="976" y="713"/>
                  </a:lnTo>
                  <a:lnTo>
                    <a:pt x="925" y="696"/>
                  </a:lnTo>
                  <a:lnTo>
                    <a:pt x="874" y="677"/>
                  </a:lnTo>
                  <a:lnTo>
                    <a:pt x="823" y="657"/>
                  </a:lnTo>
                  <a:lnTo>
                    <a:pt x="778" y="636"/>
                  </a:lnTo>
                  <a:lnTo>
                    <a:pt x="735" y="615"/>
                  </a:lnTo>
                  <a:lnTo>
                    <a:pt x="698" y="594"/>
                  </a:lnTo>
                  <a:lnTo>
                    <a:pt x="670" y="571"/>
                  </a:lnTo>
                  <a:lnTo>
                    <a:pt x="649" y="551"/>
                  </a:lnTo>
                  <a:lnTo>
                    <a:pt x="632" y="529"/>
                  </a:lnTo>
                  <a:lnTo>
                    <a:pt x="614" y="510"/>
                  </a:lnTo>
                  <a:lnTo>
                    <a:pt x="599" y="493"/>
                  </a:lnTo>
                  <a:lnTo>
                    <a:pt x="582" y="478"/>
                  </a:lnTo>
                  <a:lnTo>
                    <a:pt x="567" y="462"/>
                  </a:lnTo>
                  <a:lnTo>
                    <a:pt x="551" y="452"/>
                  </a:lnTo>
                  <a:lnTo>
                    <a:pt x="525" y="428"/>
                  </a:lnTo>
                  <a:lnTo>
                    <a:pt x="500" y="414"/>
                  </a:lnTo>
                  <a:lnTo>
                    <a:pt x="481" y="404"/>
                  </a:lnTo>
                  <a:lnTo>
                    <a:pt x="466" y="396"/>
                  </a:lnTo>
                  <a:lnTo>
                    <a:pt x="514" y="385"/>
                  </a:lnTo>
                  <a:lnTo>
                    <a:pt x="614" y="356"/>
                  </a:lnTo>
                  <a:lnTo>
                    <a:pt x="662" y="332"/>
                  </a:lnTo>
                  <a:lnTo>
                    <a:pt x="700" y="306"/>
                  </a:lnTo>
                  <a:lnTo>
                    <a:pt x="717" y="274"/>
                  </a:lnTo>
                  <a:lnTo>
                    <a:pt x="713" y="255"/>
                  </a:lnTo>
                  <a:lnTo>
                    <a:pt x="704" y="237"/>
                  </a:lnTo>
                  <a:lnTo>
                    <a:pt x="690" y="218"/>
                  </a:lnTo>
                  <a:lnTo>
                    <a:pt x="676" y="203"/>
                  </a:lnTo>
                  <a:lnTo>
                    <a:pt x="662" y="190"/>
                  </a:lnTo>
                  <a:lnTo>
                    <a:pt x="649" y="179"/>
                  </a:lnTo>
                  <a:lnTo>
                    <a:pt x="621" y="164"/>
                  </a:lnTo>
                  <a:lnTo>
                    <a:pt x="594" y="156"/>
                  </a:lnTo>
                  <a:lnTo>
                    <a:pt x="537" y="161"/>
                  </a:lnTo>
                  <a:lnTo>
                    <a:pt x="480" y="178"/>
                  </a:lnTo>
                  <a:lnTo>
                    <a:pt x="421" y="210"/>
                  </a:lnTo>
                  <a:lnTo>
                    <a:pt x="396" y="230"/>
                  </a:lnTo>
                  <a:lnTo>
                    <a:pt x="373" y="252"/>
                  </a:lnTo>
                  <a:lnTo>
                    <a:pt x="355" y="272"/>
                  </a:lnTo>
                  <a:lnTo>
                    <a:pt x="341" y="288"/>
                  </a:lnTo>
                  <a:lnTo>
                    <a:pt x="330" y="303"/>
                  </a:lnTo>
                  <a:lnTo>
                    <a:pt x="33" y="144"/>
                  </a:lnTo>
                  <a:lnTo>
                    <a:pt x="0" y="107"/>
                  </a:lnTo>
                  <a:lnTo>
                    <a:pt x="39" y="62"/>
                  </a:lnTo>
                  <a:lnTo>
                    <a:pt x="39" y="62"/>
                  </a:lnTo>
                  <a:close/>
                </a:path>
              </a:pathLst>
            </a:custGeom>
            <a:solidFill>
              <a:srgbClr val="B8B8D9"/>
            </a:solidFill>
            <a:ln w="9525">
              <a:noFill/>
              <a:round/>
              <a:headEnd/>
              <a:tailEnd/>
            </a:ln>
          </p:spPr>
          <p:txBody>
            <a:bodyPr/>
            <a:lstStyle/>
            <a:p>
              <a:endParaRPr lang="en-US" dirty="0"/>
            </a:p>
          </p:txBody>
        </p:sp>
        <p:sp>
          <p:nvSpPr>
            <p:cNvPr id="10" name="Freeform 8">
              <a:extLst>
                <a:ext uri="{FF2B5EF4-FFF2-40B4-BE49-F238E27FC236}">
                  <a16:creationId xmlns:a16="http://schemas.microsoft.com/office/drawing/2014/main" id="{9FCA525E-6BA4-B86D-917D-2A303B41E6F7}"/>
                </a:ext>
              </a:extLst>
            </p:cNvPr>
            <p:cNvSpPr>
              <a:spLocks/>
            </p:cNvSpPr>
            <p:nvPr/>
          </p:nvSpPr>
          <p:spPr bwMode="auto">
            <a:xfrm>
              <a:off x="6959" y="3059"/>
              <a:ext cx="1200" cy="2152"/>
            </a:xfrm>
            <a:custGeom>
              <a:avLst/>
              <a:gdLst/>
              <a:ahLst/>
              <a:cxnLst>
                <a:cxn ang="0">
                  <a:pos x="989" y="20"/>
                </a:cxn>
                <a:cxn ang="0">
                  <a:pos x="921" y="60"/>
                </a:cxn>
                <a:cxn ang="0">
                  <a:pos x="875" y="88"/>
                </a:cxn>
                <a:cxn ang="0">
                  <a:pos x="824" y="119"/>
                </a:cxn>
                <a:cxn ang="0">
                  <a:pos x="767" y="154"/>
                </a:cxn>
                <a:cxn ang="0">
                  <a:pos x="703" y="193"/>
                </a:cxn>
                <a:cxn ang="0">
                  <a:pos x="640" y="235"/>
                </a:cxn>
                <a:cxn ang="0">
                  <a:pos x="573" y="276"/>
                </a:cxn>
                <a:cxn ang="0">
                  <a:pos x="508" y="321"/>
                </a:cxn>
                <a:cxn ang="0">
                  <a:pos x="444" y="365"/>
                </a:cxn>
                <a:cxn ang="0">
                  <a:pos x="382" y="409"/>
                </a:cxn>
                <a:cxn ang="0">
                  <a:pos x="324" y="453"/>
                </a:cxn>
                <a:cxn ang="0">
                  <a:pos x="272" y="494"/>
                </a:cxn>
                <a:cxn ang="0">
                  <a:pos x="225" y="533"/>
                </a:cxn>
                <a:cxn ang="0">
                  <a:pos x="185" y="575"/>
                </a:cxn>
                <a:cxn ang="0">
                  <a:pos x="119" y="685"/>
                </a:cxn>
                <a:cxn ang="0">
                  <a:pos x="52" y="884"/>
                </a:cxn>
                <a:cxn ang="0">
                  <a:pos x="0" y="1311"/>
                </a:cxn>
                <a:cxn ang="0">
                  <a:pos x="14" y="1696"/>
                </a:cxn>
                <a:cxn ang="0">
                  <a:pos x="46" y="2152"/>
                </a:cxn>
                <a:cxn ang="0">
                  <a:pos x="160" y="1469"/>
                </a:cxn>
                <a:cxn ang="0">
                  <a:pos x="194" y="1142"/>
                </a:cxn>
                <a:cxn ang="0">
                  <a:pos x="233" y="943"/>
                </a:cxn>
                <a:cxn ang="0">
                  <a:pos x="275" y="816"/>
                </a:cxn>
                <a:cxn ang="0">
                  <a:pos x="328" y="720"/>
                </a:cxn>
                <a:cxn ang="0">
                  <a:pos x="348" y="692"/>
                </a:cxn>
                <a:cxn ang="0">
                  <a:pos x="371" y="666"/>
                </a:cxn>
                <a:cxn ang="0">
                  <a:pos x="397" y="638"/>
                </a:cxn>
                <a:cxn ang="0">
                  <a:pos x="425" y="609"/>
                </a:cxn>
                <a:cxn ang="0">
                  <a:pos x="470" y="564"/>
                </a:cxn>
                <a:cxn ang="0">
                  <a:pos x="501" y="535"/>
                </a:cxn>
                <a:cxn ang="0">
                  <a:pos x="535" y="505"/>
                </a:cxn>
                <a:cxn ang="0">
                  <a:pos x="569" y="474"/>
                </a:cxn>
                <a:cxn ang="0">
                  <a:pos x="604" y="443"/>
                </a:cxn>
                <a:cxn ang="0">
                  <a:pos x="641" y="414"/>
                </a:cxn>
                <a:cxn ang="0">
                  <a:pos x="677" y="383"/>
                </a:cxn>
                <a:cxn ang="0">
                  <a:pos x="714" y="354"/>
                </a:cxn>
                <a:cxn ang="0">
                  <a:pos x="750" y="326"/>
                </a:cxn>
                <a:cxn ang="0">
                  <a:pos x="787" y="296"/>
                </a:cxn>
                <a:cxn ang="0">
                  <a:pos x="824" y="269"/>
                </a:cxn>
                <a:cxn ang="0">
                  <a:pos x="860" y="241"/>
                </a:cxn>
                <a:cxn ang="0">
                  <a:pos x="912" y="202"/>
                </a:cxn>
                <a:cxn ang="0">
                  <a:pos x="979" y="153"/>
                </a:cxn>
                <a:cxn ang="0">
                  <a:pos x="1039" y="111"/>
                </a:cxn>
                <a:cxn ang="0">
                  <a:pos x="1093" y="72"/>
                </a:cxn>
                <a:cxn ang="0">
                  <a:pos x="1136" y="41"/>
                </a:cxn>
                <a:cxn ang="0">
                  <a:pos x="1200" y="0"/>
                </a:cxn>
                <a:cxn ang="0">
                  <a:pos x="1014" y="6"/>
                </a:cxn>
              </a:cxnLst>
              <a:rect l="0" t="0" r="r" b="b"/>
              <a:pathLst>
                <a:path w="1200" h="2152">
                  <a:moveTo>
                    <a:pt x="1014" y="6"/>
                  </a:moveTo>
                  <a:lnTo>
                    <a:pt x="989" y="20"/>
                  </a:lnTo>
                  <a:lnTo>
                    <a:pt x="960" y="37"/>
                  </a:lnTo>
                  <a:lnTo>
                    <a:pt x="921" y="60"/>
                  </a:lnTo>
                  <a:lnTo>
                    <a:pt x="901" y="72"/>
                  </a:lnTo>
                  <a:lnTo>
                    <a:pt x="875" y="88"/>
                  </a:lnTo>
                  <a:lnTo>
                    <a:pt x="852" y="103"/>
                  </a:lnTo>
                  <a:lnTo>
                    <a:pt x="824" y="119"/>
                  </a:lnTo>
                  <a:lnTo>
                    <a:pt x="795" y="137"/>
                  </a:lnTo>
                  <a:lnTo>
                    <a:pt x="767" y="154"/>
                  </a:lnTo>
                  <a:lnTo>
                    <a:pt x="736" y="173"/>
                  </a:lnTo>
                  <a:lnTo>
                    <a:pt x="703" y="193"/>
                  </a:lnTo>
                  <a:lnTo>
                    <a:pt x="672" y="215"/>
                  </a:lnTo>
                  <a:lnTo>
                    <a:pt x="640" y="235"/>
                  </a:lnTo>
                  <a:lnTo>
                    <a:pt x="607" y="256"/>
                  </a:lnTo>
                  <a:lnTo>
                    <a:pt x="573" y="276"/>
                  </a:lnTo>
                  <a:lnTo>
                    <a:pt x="541" y="298"/>
                  </a:lnTo>
                  <a:lnTo>
                    <a:pt x="508" y="321"/>
                  </a:lnTo>
                  <a:lnTo>
                    <a:pt x="476" y="343"/>
                  </a:lnTo>
                  <a:lnTo>
                    <a:pt x="444" y="365"/>
                  </a:lnTo>
                  <a:lnTo>
                    <a:pt x="413" y="388"/>
                  </a:lnTo>
                  <a:lnTo>
                    <a:pt x="382" y="409"/>
                  </a:lnTo>
                  <a:lnTo>
                    <a:pt x="352" y="431"/>
                  </a:lnTo>
                  <a:lnTo>
                    <a:pt x="324" y="453"/>
                  </a:lnTo>
                  <a:lnTo>
                    <a:pt x="297" y="474"/>
                  </a:lnTo>
                  <a:lnTo>
                    <a:pt x="272" y="494"/>
                  </a:lnTo>
                  <a:lnTo>
                    <a:pt x="247" y="513"/>
                  </a:lnTo>
                  <a:lnTo>
                    <a:pt x="225" y="533"/>
                  </a:lnTo>
                  <a:lnTo>
                    <a:pt x="205" y="555"/>
                  </a:lnTo>
                  <a:lnTo>
                    <a:pt x="185" y="575"/>
                  </a:lnTo>
                  <a:lnTo>
                    <a:pt x="150" y="626"/>
                  </a:lnTo>
                  <a:lnTo>
                    <a:pt x="119" y="685"/>
                  </a:lnTo>
                  <a:lnTo>
                    <a:pt x="92" y="746"/>
                  </a:lnTo>
                  <a:lnTo>
                    <a:pt x="52" y="884"/>
                  </a:lnTo>
                  <a:lnTo>
                    <a:pt x="24" y="1031"/>
                  </a:lnTo>
                  <a:lnTo>
                    <a:pt x="0" y="1311"/>
                  </a:lnTo>
                  <a:lnTo>
                    <a:pt x="3" y="1515"/>
                  </a:lnTo>
                  <a:lnTo>
                    <a:pt x="14" y="1696"/>
                  </a:lnTo>
                  <a:lnTo>
                    <a:pt x="29" y="1911"/>
                  </a:lnTo>
                  <a:lnTo>
                    <a:pt x="46" y="2152"/>
                  </a:lnTo>
                  <a:lnTo>
                    <a:pt x="148" y="2007"/>
                  </a:lnTo>
                  <a:lnTo>
                    <a:pt x="160" y="1469"/>
                  </a:lnTo>
                  <a:lnTo>
                    <a:pt x="179" y="1251"/>
                  </a:lnTo>
                  <a:lnTo>
                    <a:pt x="194" y="1142"/>
                  </a:lnTo>
                  <a:lnTo>
                    <a:pt x="210" y="1039"/>
                  </a:lnTo>
                  <a:lnTo>
                    <a:pt x="233" y="943"/>
                  </a:lnTo>
                  <a:lnTo>
                    <a:pt x="259" y="856"/>
                  </a:lnTo>
                  <a:lnTo>
                    <a:pt x="275" y="816"/>
                  </a:lnTo>
                  <a:lnTo>
                    <a:pt x="290" y="780"/>
                  </a:lnTo>
                  <a:lnTo>
                    <a:pt x="328" y="720"/>
                  </a:lnTo>
                  <a:lnTo>
                    <a:pt x="337" y="708"/>
                  </a:lnTo>
                  <a:lnTo>
                    <a:pt x="348" y="692"/>
                  </a:lnTo>
                  <a:lnTo>
                    <a:pt x="358" y="680"/>
                  </a:lnTo>
                  <a:lnTo>
                    <a:pt x="371" y="666"/>
                  </a:lnTo>
                  <a:lnTo>
                    <a:pt x="383" y="652"/>
                  </a:lnTo>
                  <a:lnTo>
                    <a:pt x="397" y="638"/>
                  </a:lnTo>
                  <a:lnTo>
                    <a:pt x="409" y="623"/>
                  </a:lnTo>
                  <a:lnTo>
                    <a:pt x="425" y="609"/>
                  </a:lnTo>
                  <a:lnTo>
                    <a:pt x="454" y="579"/>
                  </a:lnTo>
                  <a:lnTo>
                    <a:pt x="470" y="564"/>
                  </a:lnTo>
                  <a:lnTo>
                    <a:pt x="485" y="550"/>
                  </a:lnTo>
                  <a:lnTo>
                    <a:pt x="501" y="535"/>
                  </a:lnTo>
                  <a:lnTo>
                    <a:pt x="518" y="521"/>
                  </a:lnTo>
                  <a:lnTo>
                    <a:pt x="535" y="505"/>
                  </a:lnTo>
                  <a:lnTo>
                    <a:pt x="552" y="490"/>
                  </a:lnTo>
                  <a:lnTo>
                    <a:pt x="569" y="474"/>
                  </a:lnTo>
                  <a:lnTo>
                    <a:pt x="586" y="459"/>
                  </a:lnTo>
                  <a:lnTo>
                    <a:pt x="604" y="443"/>
                  </a:lnTo>
                  <a:lnTo>
                    <a:pt x="623" y="428"/>
                  </a:lnTo>
                  <a:lnTo>
                    <a:pt x="641" y="414"/>
                  </a:lnTo>
                  <a:lnTo>
                    <a:pt x="657" y="399"/>
                  </a:lnTo>
                  <a:lnTo>
                    <a:pt x="677" y="383"/>
                  </a:lnTo>
                  <a:lnTo>
                    <a:pt x="696" y="369"/>
                  </a:lnTo>
                  <a:lnTo>
                    <a:pt x="714" y="354"/>
                  </a:lnTo>
                  <a:lnTo>
                    <a:pt x="731" y="340"/>
                  </a:lnTo>
                  <a:lnTo>
                    <a:pt x="750" y="326"/>
                  </a:lnTo>
                  <a:lnTo>
                    <a:pt x="768" y="310"/>
                  </a:lnTo>
                  <a:lnTo>
                    <a:pt x="787" y="296"/>
                  </a:lnTo>
                  <a:lnTo>
                    <a:pt x="805" y="283"/>
                  </a:lnTo>
                  <a:lnTo>
                    <a:pt x="824" y="269"/>
                  </a:lnTo>
                  <a:lnTo>
                    <a:pt x="841" y="255"/>
                  </a:lnTo>
                  <a:lnTo>
                    <a:pt x="860" y="241"/>
                  </a:lnTo>
                  <a:lnTo>
                    <a:pt x="877" y="228"/>
                  </a:lnTo>
                  <a:lnTo>
                    <a:pt x="912" y="202"/>
                  </a:lnTo>
                  <a:lnTo>
                    <a:pt x="946" y="177"/>
                  </a:lnTo>
                  <a:lnTo>
                    <a:pt x="979" y="153"/>
                  </a:lnTo>
                  <a:lnTo>
                    <a:pt x="1010" y="131"/>
                  </a:lnTo>
                  <a:lnTo>
                    <a:pt x="1039" y="111"/>
                  </a:lnTo>
                  <a:lnTo>
                    <a:pt x="1067" y="91"/>
                  </a:lnTo>
                  <a:lnTo>
                    <a:pt x="1093" y="72"/>
                  </a:lnTo>
                  <a:lnTo>
                    <a:pt x="1116" y="57"/>
                  </a:lnTo>
                  <a:lnTo>
                    <a:pt x="1136" y="41"/>
                  </a:lnTo>
                  <a:lnTo>
                    <a:pt x="1170" y="20"/>
                  </a:lnTo>
                  <a:lnTo>
                    <a:pt x="1200" y="0"/>
                  </a:lnTo>
                  <a:lnTo>
                    <a:pt x="1014" y="6"/>
                  </a:lnTo>
                  <a:lnTo>
                    <a:pt x="1014" y="6"/>
                  </a:lnTo>
                  <a:close/>
                </a:path>
              </a:pathLst>
            </a:custGeom>
            <a:solidFill>
              <a:srgbClr val="B8B8D9"/>
            </a:solidFill>
            <a:ln w="9525">
              <a:noFill/>
              <a:round/>
              <a:headEnd/>
              <a:tailEnd/>
            </a:ln>
          </p:spPr>
          <p:txBody>
            <a:bodyPr/>
            <a:lstStyle/>
            <a:p>
              <a:endParaRPr lang="en-US" dirty="0"/>
            </a:p>
          </p:txBody>
        </p:sp>
        <p:sp>
          <p:nvSpPr>
            <p:cNvPr id="11" name="Freeform 9">
              <a:extLst>
                <a:ext uri="{FF2B5EF4-FFF2-40B4-BE49-F238E27FC236}">
                  <a16:creationId xmlns:a16="http://schemas.microsoft.com/office/drawing/2014/main" id="{7F875BA0-35BE-7301-D1B3-817B38D7D7DE}"/>
                </a:ext>
              </a:extLst>
            </p:cNvPr>
            <p:cNvSpPr>
              <a:spLocks/>
            </p:cNvSpPr>
            <p:nvPr/>
          </p:nvSpPr>
          <p:spPr bwMode="auto">
            <a:xfrm>
              <a:off x="7197" y="4730"/>
              <a:ext cx="219" cy="373"/>
            </a:xfrm>
            <a:custGeom>
              <a:avLst/>
              <a:gdLst/>
              <a:ahLst/>
              <a:cxnLst>
                <a:cxn ang="0">
                  <a:pos x="49" y="0"/>
                </a:cxn>
                <a:cxn ang="0">
                  <a:pos x="57" y="11"/>
                </a:cxn>
                <a:cxn ang="0">
                  <a:pos x="79" y="39"/>
                </a:cxn>
                <a:cxn ang="0">
                  <a:pos x="107" y="79"/>
                </a:cxn>
                <a:cxn ang="0">
                  <a:pos x="141" y="127"/>
                </a:cxn>
                <a:cxn ang="0">
                  <a:pos x="171" y="178"/>
                </a:cxn>
                <a:cxn ang="0">
                  <a:pos x="201" y="231"/>
                </a:cxn>
                <a:cxn ang="0">
                  <a:pos x="219" y="308"/>
                </a:cxn>
                <a:cxn ang="0">
                  <a:pos x="202" y="348"/>
                </a:cxn>
                <a:cxn ang="0">
                  <a:pos x="190" y="360"/>
                </a:cxn>
                <a:cxn ang="0">
                  <a:pos x="181" y="368"/>
                </a:cxn>
                <a:cxn ang="0">
                  <a:pos x="154" y="373"/>
                </a:cxn>
                <a:cxn ang="0">
                  <a:pos x="0" y="99"/>
                </a:cxn>
                <a:cxn ang="0">
                  <a:pos x="49" y="0"/>
                </a:cxn>
                <a:cxn ang="0">
                  <a:pos x="49" y="0"/>
                </a:cxn>
              </a:cxnLst>
              <a:rect l="0" t="0" r="r" b="b"/>
              <a:pathLst>
                <a:path w="219" h="373">
                  <a:moveTo>
                    <a:pt x="49" y="0"/>
                  </a:moveTo>
                  <a:lnTo>
                    <a:pt x="57" y="11"/>
                  </a:lnTo>
                  <a:lnTo>
                    <a:pt x="79" y="39"/>
                  </a:lnTo>
                  <a:lnTo>
                    <a:pt x="107" y="79"/>
                  </a:lnTo>
                  <a:lnTo>
                    <a:pt x="141" y="127"/>
                  </a:lnTo>
                  <a:lnTo>
                    <a:pt x="171" y="178"/>
                  </a:lnTo>
                  <a:lnTo>
                    <a:pt x="201" y="231"/>
                  </a:lnTo>
                  <a:lnTo>
                    <a:pt x="219" y="308"/>
                  </a:lnTo>
                  <a:lnTo>
                    <a:pt x="202" y="348"/>
                  </a:lnTo>
                  <a:lnTo>
                    <a:pt x="190" y="360"/>
                  </a:lnTo>
                  <a:lnTo>
                    <a:pt x="181" y="368"/>
                  </a:lnTo>
                  <a:lnTo>
                    <a:pt x="154" y="373"/>
                  </a:lnTo>
                  <a:lnTo>
                    <a:pt x="0" y="99"/>
                  </a:lnTo>
                  <a:lnTo>
                    <a:pt x="49" y="0"/>
                  </a:lnTo>
                  <a:lnTo>
                    <a:pt x="49" y="0"/>
                  </a:lnTo>
                  <a:close/>
                </a:path>
              </a:pathLst>
            </a:custGeom>
            <a:solidFill>
              <a:srgbClr val="B8B8D9"/>
            </a:solidFill>
            <a:ln w="9525">
              <a:noFill/>
              <a:round/>
              <a:headEnd/>
              <a:tailEnd/>
            </a:ln>
          </p:spPr>
          <p:txBody>
            <a:bodyPr/>
            <a:lstStyle/>
            <a:p>
              <a:endParaRPr lang="en-US" dirty="0"/>
            </a:p>
          </p:txBody>
        </p:sp>
        <p:sp>
          <p:nvSpPr>
            <p:cNvPr id="12" name="Freeform 10">
              <a:extLst>
                <a:ext uri="{FF2B5EF4-FFF2-40B4-BE49-F238E27FC236}">
                  <a16:creationId xmlns:a16="http://schemas.microsoft.com/office/drawing/2014/main" id="{35D887B4-E273-2EF8-DF0E-FCF8767EC8CF}"/>
                </a:ext>
              </a:extLst>
            </p:cNvPr>
            <p:cNvSpPr>
              <a:spLocks/>
            </p:cNvSpPr>
            <p:nvPr/>
          </p:nvSpPr>
          <p:spPr bwMode="auto">
            <a:xfrm>
              <a:off x="7287" y="4399"/>
              <a:ext cx="273" cy="379"/>
            </a:xfrm>
            <a:custGeom>
              <a:avLst/>
              <a:gdLst/>
              <a:ahLst/>
              <a:cxnLst>
                <a:cxn ang="0">
                  <a:pos x="10" y="0"/>
                </a:cxn>
                <a:cxn ang="0">
                  <a:pos x="23" y="6"/>
                </a:cxn>
                <a:cxn ang="0">
                  <a:pos x="54" y="25"/>
                </a:cxn>
                <a:cxn ang="0">
                  <a:pos x="74" y="37"/>
                </a:cxn>
                <a:cxn ang="0">
                  <a:pos x="97" y="53"/>
                </a:cxn>
                <a:cxn ang="0">
                  <a:pos x="122" y="68"/>
                </a:cxn>
                <a:cxn ang="0">
                  <a:pos x="146" y="87"/>
                </a:cxn>
                <a:cxn ang="0">
                  <a:pos x="171" y="107"/>
                </a:cxn>
                <a:cxn ang="0">
                  <a:pos x="194" y="129"/>
                </a:cxn>
                <a:cxn ang="0">
                  <a:pos x="218" y="149"/>
                </a:cxn>
                <a:cxn ang="0">
                  <a:pos x="238" y="172"/>
                </a:cxn>
                <a:cxn ang="0">
                  <a:pos x="266" y="218"/>
                </a:cxn>
                <a:cxn ang="0">
                  <a:pos x="273" y="265"/>
                </a:cxn>
                <a:cxn ang="0">
                  <a:pos x="261" y="334"/>
                </a:cxn>
                <a:cxn ang="0">
                  <a:pos x="242" y="367"/>
                </a:cxn>
                <a:cxn ang="0">
                  <a:pos x="219" y="379"/>
                </a:cxn>
                <a:cxn ang="0">
                  <a:pos x="0" y="127"/>
                </a:cxn>
                <a:cxn ang="0">
                  <a:pos x="10" y="0"/>
                </a:cxn>
                <a:cxn ang="0">
                  <a:pos x="10" y="0"/>
                </a:cxn>
              </a:cxnLst>
              <a:rect l="0" t="0" r="r" b="b"/>
              <a:pathLst>
                <a:path w="273" h="379">
                  <a:moveTo>
                    <a:pt x="10" y="0"/>
                  </a:moveTo>
                  <a:lnTo>
                    <a:pt x="23" y="6"/>
                  </a:lnTo>
                  <a:lnTo>
                    <a:pt x="54" y="25"/>
                  </a:lnTo>
                  <a:lnTo>
                    <a:pt x="74" y="37"/>
                  </a:lnTo>
                  <a:lnTo>
                    <a:pt x="97" y="53"/>
                  </a:lnTo>
                  <a:lnTo>
                    <a:pt x="122" y="68"/>
                  </a:lnTo>
                  <a:lnTo>
                    <a:pt x="146" y="87"/>
                  </a:lnTo>
                  <a:lnTo>
                    <a:pt x="171" y="107"/>
                  </a:lnTo>
                  <a:lnTo>
                    <a:pt x="194" y="129"/>
                  </a:lnTo>
                  <a:lnTo>
                    <a:pt x="218" y="149"/>
                  </a:lnTo>
                  <a:lnTo>
                    <a:pt x="238" y="172"/>
                  </a:lnTo>
                  <a:lnTo>
                    <a:pt x="266" y="218"/>
                  </a:lnTo>
                  <a:lnTo>
                    <a:pt x="273" y="265"/>
                  </a:lnTo>
                  <a:lnTo>
                    <a:pt x="261" y="334"/>
                  </a:lnTo>
                  <a:lnTo>
                    <a:pt x="242" y="367"/>
                  </a:lnTo>
                  <a:lnTo>
                    <a:pt x="219" y="379"/>
                  </a:lnTo>
                  <a:lnTo>
                    <a:pt x="0" y="127"/>
                  </a:lnTo>
                  <a:lnTo>
                    <a:pt x="10" y="0"/>
                  </a:lnTo>
                  <a:lnTo>
                    <a:pt x="10" y="0"/>
                  </a:lnTo>
                  <a:close/>
                </a:path>
              </a:pathLst>
            </a:custGeom>
            <a:solidFill>
              <a:srgbClr val="B8B8D9"/>
            </a:solidFill>
            <a:ln w="9525">
              <a:noFill/>
              <a:round/>
              <a:headEnd/>
              <a:tailEnd/>
            </a:ln>
          </p:spPr>
          <p:txBody>
            <a:bodyPr/>
            <a:lstStyle/>
            <a:p>
              <a:endParaRPr lang="en-US" dirty="0"/>
            </a:p>
          </p:txBody>
        </p:sp>
        <p:sp>
          <p:nvSpPr>
            <p:cNvPr id="13" name="Freeform 11">
              <a:extLst>
                <a:ext uri="{FF2B5EF4-FFF2-40B4-BE49-F238E27FC236}">
                  <a16:creationId xmlns:a16="http://schemas.microsoft.com/office/drawing/2014/main" id="{64F47EA1-4723-39F2-46C2-D946A078E772}"/>
                </a:ext>
              </a:extLst>
            </p:cNvPr>
            <p:cNvSpPr>
              <a:spLocks/>
            </p:cNvSpPr>
            <p:nvPr/>
          </p:nvSpPr>
          <p:spPr bwMode="auto">
            <a:xfrm>
              <a:off x="7368" y="4164"/>
              <a:ext cx="270" cy="340"/>
            </a:xfrm>
            <a:custGeom>
              <a:avLst/>
              <a:gdLst/>
              <a:ahLst/>
              <a:cxnLst>
                <a:cxn ang="0">
                  <a:pos x="16" y="0"/>
                </a:cxn>
                <a:cxn ang="0">
                  <a:pos x="0" y="136"/>
                </a:cxn>
                <a:cxn ang="0">
                  <a:pos x="259" y="340"/>
                </a:cxn>
                <a:cxn ang="0">
                  <a:pos x="270" y="192"/>
                </a:cxn>
                <a:cxn ang="0">
                  <a:pos x="245" y="155"/>
                </a:cxn>
                <a:cxn ang="0">
                  <a:pos x="228" y="138"/>
                </a:cxn>
                <a:cxn ang="0">
                  <a:pos x="209" y="121"/>
                </a:cxn>
                <a:cxn ang="0">
                  <a:pos x="189" y="104"/>
                </a:cxn>
                <a:cxn ang="0">
                  <a:pos x="168" y="88"/>
                </a:cxn>
                <a:cxn ang="0">
                  <a:pos x="146" y="73"/>
                </a:cxn>
                <a:cxn ang="0">
                  <a:pos x="126" y="59"/>
                </a:cxn>
                <a:cxn ang="0">
                  <a:pos x="84" y="34"/>
                </a:cxn>
                <a:cxn ang="0">
                  <a:pos x="50" y="16"/>
                </a:cxn>
                <a:cxn ang="0">
                  <a:pos x="16" y="0"/>
                </a:cxn>
                <a:cxn ang="0">
                  <a:pos x="16" y="0"/>
                </a:cxn>
              </a:cxnLst>
              <a:rect l="0" t="0" r="r" b="b"/>
              <a:pathLst>
                <a:path w="270" h="340">
                  <a:moveTo>
                    <a:pt x="16" y="0"/>
                  </a:moveTo>
                  <a:lnTo>
                    <a:pt x="0" y="136"/>
                  </a:lnTo>
                  <a:lnTo>
                    <a:pt x="259" y="340"/>
                  </a:lnTo>
                  <a:lnTo>
                    <a:pt x="270" y="192"/>
                  </a:lnTo>
                  <a:lnTo>
                    <a:pt x="245" y="155"/>
                  </a:lnTo>
                  <a:lnTo>
                    <a:pt x="228" y="138"/>
                  </a:lnTo>
                  <a:lnTo>
                    <a:pt x="209" y="121"/>
                  </a:lnTo>
                  <a:lnTo>
                    <a:pt x="189" y="104"/>
                  </a:lnTo>
                  <a:lnTo>
                    <a:pt x="168" y="88"/>
                  </a:lnTo>
                  <a:lnTo>
                    <a:pt x="146" y="73"/>
                  </a:lnTo>
                  <a:lnTo>
                    <a:pt x="126" y="59"/>
                  </a:lnTo>
                  <a:lnTo>
                    <a:pt x="84" y="34"/>
                  </a:lnTo>
                  <a:lnTo>
                    <a:pt x="50" y="16"/>
                  </a:lnTo>
                  <a:lnTo>
                    <a:pt x="16" y="0"/>
                  </a:lnTo>
                  <a:lnTo>
                    <a:pt x="16" y="0"/>
                  </a:lnTo>
                  <a:close/>
                </a:path>
              </a:pathLst>
            </a:custGeom>
            <a:solidFill>
              <a:srgbClr val="B8B8D9"/>
            </a:solidFill>
            <a:ln w="9525">
              <a:noFill/>
              <a:round/>
              <a:headEnd/>
              <a:tailEnd/>
            </a:ln>
          </p:spPr>
          <p:txBody>
            <a:bodyPr/>
            <a:lstStyle/>
            <a:p>
              <a:endParaRPr lang="en-US" dirty="0"/>
            </a:p>
          </p:txBody>
        </p:sp>
        <p:sp>
          <p:nvSpPr>
            <p:cNvPr id="14" name="Freeform 12">
              <a:extLst>
                <a:ext uri="{FF2B5EF4-FFF2-40B4-BE49-F238E27FC236}">
                  <a16:creationId xmlns:a16="http://schemas.microsoft.com/office/drawing/2014/main" id="{DD955E76-1648-6D15-C519-693CA90FA761}"/>
                </a:ext>
              </a:extLst>
            </p:cNvPr>
            <p:cNvSpPr>
              <a:spLocks/>
            </p:cNvSpPr>
            <p:nvPr/>
          </p:nvSpPr>
          <p:spPr bwMode="auto">
            <a:xfrm>
              <a:off x="7452" y="3911"/>
              <a:ext cx="278" cy="329"/>
            </a:xfrm>
            <a:custGeom>
              <a:avLst/>
              <a:gdLst/>
              <a:ahLst/>
              <a:cxnLst>
                <a:cxn ang="0">
                  <a:pos x="0" y="0"/>
                </a:cxn>
                <a:cxn ang="0">
                  <a:pos x="0" y="143"/>
                </a:cxn>
                <a:cxn ang="0">
                  <a:pos x="274" y="329"/>
                </a:cxn>
                <a:cxn ang="0">
                  <a:pos x="278" y="193"/>
                </a:cxn>
                <a:cxn ang="0">
                  <a:pos x="263" y="173"/>
                </a:cxn>
                <a:cxn ang="0">
                  <a:pos x="244" y="154"/>
                </a:cxn>
                <a:cxn ang="0">
                  <a:pos x="224" y="136"/>
                </a:cxn>
                <a:cxn ang="0">
                  <a:pos x="203" y="119"/>
                </a:cxn>
                <a:cxn ang="0">
                  <a:pos x="179" y="102"/>
                </a:cxn>
                <a:cxn ang="0">
                  <a:pos x="156" y="86"/>
                </a:cxn>
                <a:cxn ang="0">
                  <a:pos x="133" y="71"/>
                </a:cxn>
                <a:cxn ang="0">
                  <a:pos x="110" y="57"/>
                </a:cxn>
                <a:cxn ang="0">
                  <a:pos x="68" y="34"/>
                </a:cxn>
                <a:cxn ang="0">
                  <a:pos x="31" y="15"/>
                </a:cxn>
                <a:cxn ang="0">
                  <a:pos x="0" y="0"/>
                </a:cxn>
                <a:cxn ang="0">
                  <a:pos x="0" y="0"/>
                </a:cxn>
              </a:cxnLst>
              <a:rect l="0" t="0" r="r" b="b"/>
              <a:pathLst>
                <a:path w="278" h="329">
                  <a:moveTo>
                    <a:pt x="0" y="0"/>
                  </a:moveTo>
                  <a:lnTo>
                    <a:pt x="0" y="143"/>
                  </a:lnTo>
                  <a:lnTo>
                    <a:pt x="274" y="329"/>
                  </a:lnTo>
                  <a:lnTo>
                    <a:pt x="278" y="193"/>
                  </a:lnTo>
                  <a:lnTo>
                    <a:pt x="263" y="173"/>
                  </a:lnTo>
                  <a:lnTo>
                    <a:pt x="244" y="154"/>
                  </a:lnTo>
                  <a:lnTo>
                    <a:pt x="224" y="136"/>
                  </a:lnTo>
                  <a:lnTo>
                    <a:pt x="203" y="119"/>
                  </a:lnTo>
                  <a:lnTo>
                    <a:pt x="179" y="102"/>
                  </a:lnTo>
                  <a:lnTo>
                    <a:pt x="156" y="86"/>
                  </a:lnTo>
                  <a:lnTo>
                    <a:pt x="133" y="71"/>
                  </a:lnTo>
                  <a:lnTo>
                    <a:pt x="110" y="57"/>
                  </a:lnTo>
                  <a:lnTo>
                    <a:pt x="68" y="34"/>
                  </a:lnTo>
                  <a:lnTo>
                    <a:pt x="31" y="15"/>
                  </a:lnTo>
                  <a:lnTo>
                    <a:pt x="0" y="0"/>
                  </a:lnTo>
                  <a:lnTo>
                    <a:pt x="0" y="0"/>
                  </a:lnTo>
                  <a:close/>
                </a:path>
              </a:pathLst>
            </a:custGeom>
            <a:solidFill>
              <a:srgbClr val="B8B8D9"/>
            </a:solidFill>
            <a:ln w="9525">
              <a:noFill/>
              <a:round/>
              <a:headEnd/>
              <a:tailEnd/>
            </a:ln>
          </p:spPr>
          <p:txBody>
            <a:bodyPr/>
            <a:lstStyle/>
            <a:p>
              <a:endParaRPr lang="en-US" dirty="0"/>
            </a:p>
          </p:txBody>
        </p:sp>
        <p:sp>
          <p:nvSpPr>
            <p:cNvPr id="15" name="Freeform 13">
              <a:extLst>
                <a:ext uri="{FF2B5EF4-FFF2-40B4-BE49-F238E27FC236}">
                  <a16:creationId xmlns:a16="http://schemas.microsoft.com/office/drawing/2014/main" id="{709182B7-0D51-3E71-909F-78F3FEBC4838}"/>
                </a:ext>
              </a:extLst>
            </p:cNvPr>
            <p:cNvSpPr>
              <a:spLocks/>
            </p:cNvSpPr>
            <p:nvPr/>
          </p:nvSpPr>
          <p:spPr bwMode="auto">
            <a:xfrm>
              <a:off x="7648" y="3697"/>
              <a:ext cx="335" cy="306"/>
            </a:xfrm>
            <a:custGeom>
              <a:avLst/>
              <a:gdLst/>
              <a:ahLst/>
              <a:cxnLst>
                <a:cxn ang="0">
                  <a:pos x="39" y="0"/>
                </a:cxn>
                <a:cxn ang="0">
                  <a:pos x="0" y="108"/>
                </a:cxn>
                <a:cxn ang="0">
                  <a:pos x="259" y="306"/>
                </a:cxn>
                <a:cxn ang="0">
                  <a:pos x="297" y="305"/>
                </a:cxn>
                <a:cxn ang="0">
                  <a:pos x="335" y="241"/>
                </a:cxn>
                <a:cxn ang="0">
                  <a:pos x="324" y="207"/>
                </a:cxn>
                <a:cxn ang="0">
                  <a:pos x="308" y="189"/>
                </a:cxn>
                <a:cxn ang="0">
                  <a:pos x="290" y="169"/>
                </a:cxn>
                <a:cxn ang="0">
                  <a:pos x="266" y="149"/>
                </a:cxn>
                <a:cxn ang="0">
                  <a:pos x="242" y="129"/>
                </a:cxn>
                <a:cxn ang="0">
                  <a:pos x="214" y="108"/>
                </a:cxn>
                <a:cxn ang="0">
                  <a:pos x="186" y="90"/>
                </a:cxn>
                <a:cxn ang="0">
                  <a:pos x="160" y="71"/>
                </a:cxn>
                <a:cxn ang="0">
                  <a:pos x="132" y="54"/>
                </a:cxn>
                <a:cxn ang="0">
                  <a:pos x="109" y="39"/>
                </a:cxn>
                <a:cxn ang="0">
                  <a:pos x="85" y="27"/>
                </a:cxn>
                <a:cxn ang="0">
                  <a:pos x="51" y="6"/>
                </a:cxn>
                <a:cxn ang="0">
                  <a:pos x="39" y="0"/>
                </a:cxn>
                <a:cxn ang="0">
                  <a:pos x="39" y="0"/>
                </a:cxn>
              </a:cxnLst>
              <a:rect l="0" t="0" r="r" b="b"/>
              <a:pathLst>
                <a:path w="335" h="306">
                  <a:moveTo>
                    <a:pt x="39" y="0"/>
                  </a:moveTo>
                  <a:lnTo>
                    <a:pt x="0" y="108"/>
                  </a:lnTo>
                  <a:lnTo>
                    <a:pt x="259" y="306"/>
                  </a:lnTo>
                  <a:lnTo>
                    <a:pt x="297" y="305"/>
                  </a:lnTo>
                  <a:lnTo>
                    <a:pt x="335" y="241"/>
                  </a:lnTo>
                  <a:lnTo>
                    <a:pt x="324" y="207"/>
                  </a:lnTo>
                  <a:lnTo>
                    <a:pt x="308" y="189"/>
                  </a:lnTo>
                  <a:lnTo>
                    <a:pt x="290" y="169"/>
                  </a:lnTo>
                  <a:lnTo>
                    <a:pt x="266" y="149"/>
                  </a:lnTo>
                  <a:lnTo>
                    <a:pt x="242" y="129"/>
                  </a:lnTo>
                  <a:lnTo>
                    <a:pt x="214" y="108"/>
                  </a:lnTo>
                  <a:lnTo>
                    <a:pt x="186" y="90"/>
                  </a:lnTo>
                  <a:lnTo>
                    <a:pt x="160" y="71"/>
                  </a:lnTo>
                  <a:lnTo>
                    <a:pt x="132" y="54"/>
                  </a:lnTo>
                  <a:lnTo>
                    <a:pt x="109" y="39"/>
                  </a:lnTo>
                  <a:lnTo>
                    <a:pt x="85" y="27"/>
                  </a:lnTo>
                  <a:lnTo>
                    <a:pt x="51" y="6"/>
                  </a:lnTo>
                  <a:lnTo>
                    <a:pt x="39" y="0"/>
                  </a:lnTo>
                  <a:lnTo>
                    <a:pt x="39" y="0"/>
                  </a:lnTo>
                  <a:close/>
                </a:path>
              </a:pathLst>
            </a:custGeom>
            <a:solidFill>
              <a:srgbClr val="B8B8D9"/>
            </a:solidFill>
            <a:ln w="9525">
              <a:noFill/>
              <a:round/>
              <a:headEnd/>
              <a:tailEnd/>
            </a:ln>
          </p:spPr>
          <p:txBody>
            <a:bodyPr/>
            <a:lstStyle/>
            <a:p>
              <a:endParaRPr lang="en-US" dirty="0"/>
            </a:p>
          </p:txBody>
        </p:sp>
        <p:sp>
          <p:nvSpPr>
            <p:cNvPr id="16" name="Freeform 14">
              <a:extLst>
                <a:ext uri="{FF2B5EF4-FFF2-40B4-BE49-F238E27FC236}">
                  <a16:creationId xmlns:a16="http://schemas.microsoft.com/office/drawing/2014/main" id="{238E84CD-8E1C-B403-87CA-AB018716960A}"/>
                </a:ext>
              </a:extLst>
            </p:cNvPr>
            <p:cNvSpPr>
              <a:spLocks/>
            </p:cNvSpPr>
            <p:nvPr/>
          </p:nvSpPr>
          <p:spPr bwMode="auto">
            <a:xfrm>
              <a:off x="7842" y="3515"/>
              <a:ext cx="366" cy="298"/>
            </a:xfrm>
            <a:custGeom>
              <a:avLst/>
              <a:gdLst/>
              <a:ahLst/>
              <a:cxnLst>
                <a:cxn ang="0">
                  <a:pos x="54" y="0"/>
                </a:cxn>
                <a:cxn ang="0">
                  <a:pos x="0" y="77"/>
                </a:cxn>
                <a:cxn ang="0">
                  <a:pos x="312" y="298"/>
                </a:cxn>
                <a:cxn ang="0">
                  <a:pos x="366" y="215"/>
                </a:cxn>
                <a:cxn ang="0">
                  <a:pos x="351" y="184"/>
                </a:cxn>
                <a:cxn ang="0">
                  <a:pos x="334" y="168"/>
                </a:cxn>
                <a:cxn ang="0">
                  <a:pos x="314" y="151"/>
                </a:cxn>
                <a:cxn ang="0">
                  <a:pos x="289" y="133"/>
                </a:cxn>
                <a:cxn ang="0">
                  <a:pos x="263" y="114"/>
                </a:cxn>
                <a:cxn ang="0">
                  <a:pos x="233" y="99"/>
                </a:cxn>
                <a:cxn ang="0">
                  <a:pos x="205" y="80"/>
                </a:cxn>
                <a:cxn ang="0">
                  <a:pos x="176" y="65"/>
                </a:cxn>
                <a:cxn ang="0">
                  <a:pos x="150" y="49"/>
                </a:cxn>
                <a:cxn ang="0">
                  <a:pos x="123" y="35"/>
                </a:cxn>
                <a:cxn ang="0">
                  <a:pos x="102" y="23"/>
                </a:cxn>
                <a:cxn ang="0">
                  <a:pos x="66" y="6"/>
                </a:cxn>
                <a:cxn ang="0">
                  <a:pos x="54" y="0"/>
                </a:cxn>
                <a:cxn ang="0">
                  <a:pos x="54" y="0"/>
                </a:cxn>
              </a:cxnLst>
              <a:rect l="0" t="0" r="r" b="b"/>
              <a:pathLst>
                <a:path w="366" h="298">
                  <a:moveTo>
                    <a:pt x="54" y="0"/>
                  </a:moveTo>
                  <a:lnTo>
                    <a:pt x="0" y="77"/>
                  </a:lnTo>
                  <a:lnTo>
                    <a:pt x="312" y="298"/>
                  </a:lnTo>
                  <a:lnTo>
                    <a:pt x="366" y="215"/>
                  </a:lnTo>
                  <a:lnTo>
                    <a:pt x="351" y="184"/>
                  </a:lnTo>
                  <a:lnTo>
                    <a:pt x="334" y="168"/>
                  </a:lnTo>
                  <a:lnTo>
                    <a:pt x="314" y="151"/>
                  </a:lnTo>
                  <a:lnTo>
                    <a:pt x="289" y="133"/>
                  </a:lnTo>
                  <a:lnTo>
                    <a:pt x="263" y="114"/>
                  </a:lnTo>
                  <a:lnTo>
                    <a:pt x="233" y="99"/>
                  </a:lnTo>
                  <a:lnTo>
                    <a:pt x="205" y="80"/>
                  </a:lnTo>
                  <a:lnTo>
                    <a:pt x="176" y="65"/>
                  </a:lnTo>
                  <a:lnTo>
                    <a:pt x="150" y="49"/>
                  </a:lnTo>
                  <a:lnTo>
                    <a:pt x="123" y="35"/>
                  </a:lnTo>
                  <a:lnTo>
                    <a:pt x="102" y="23"/>
                  </a:lnTo>
                  <a:lnTo>
                    <a:pt x="66" y="6"/>
                  </a:lnTo>
                  <a:lnTo>
                    <a:pt x="54" y="0"/>
                  </a:lnTo>
                  <a:lnTo>
                    <a:pt x="54" y="0"/>
                  </a:lnTo>
                  <a:close/>
                </a:path>
              </a:pathLst>
            </a:custGeom>
            <a:solidFill>
              <a:srgbClr val="B8B8D9"/>
            </a:solidFill>
            <a:ln w="9525">
              <a:noFill/>
              <a:round/>
              <a:headEnd/>
              <a:tailEnd/>
            </a:ln>
          </p:spPr>
          <p:txBody>
            <a:bodyPr/>
            <a:lstStyle/>
            <a:p>
              <a:endParaRPr lang="en-US" dirty="0"/>
            </a:p>
          </p:txBody>
        </p:sp>
        <p:sp>
          <p:nvSpPr>
            <p:cNvPr id="17" name="Freeform 15">
              <a:extLst>
                <a:ext uri="{FF2B5EF4-FFF2-40B4-BE49-F238E27FC236}">
                  <a16:creationId xmlns:a16="http://schemas.microsoft.com/office/drawing/2014/main" id="{0F412A89-ECB0-64BD-3BD9-95B8E3612D58}"/>
                </a:ext>
              </a:extLst>
            </p:cNvPr>
            <p:cNvSpPr>
              <a:spLocks/>
            </p:cNvSpPr>
            <p:nvPr/>
          </p:nvSpPr>
          <p:spPr bwMode="auto">
            <a:xfrm>
              <a:off x="8017" y="2977"/>
              <a:ext cx="1608" cy="1043"/>
            </a:xfrm>
            <a:custGeom>
              <a:avLst/>
              <a:gdLst/>
              <a:ahLst/>
              <a:cxnLst>
                <a:cxn ang="0">
                  <a:pos x="245" y="20"/>
                </a:cxn>
                <a:cxn ang="0">
                  <a:pos x="420" y="63"/>
                </a:cxn>
                <a:cxn ang="0">
                  <a:pos x="552" y="108"/>
                </a:cxn>
                <a:cxn ang="0">
                  <a:pos x="620" y="139"/>
                </a:cxn>
                <a:cxn ang="0">
                  <a:pos x="689" y="173"/>
                </a:cxn>
                <a:cxn ang="0">
                  <a:pos x="760" y="213"/>
                </a:cxn>
                <a:cxn ang="0">
                  <a:pos x="827" y="255"/>
                </a:cxn>
                <a:cxn ang="0">
                  <a:pos x="887" y="297"/>
                </a:cxn>
                <a:cxn ang="0">
                  <a:pos x="941" y="334"/>
                </a:cxn>
                <a:cxn ang="0">
                  <a:pos x="989" y="369"/>
                </a:cxn>
                <a:cxn ang="0">
                  <a:pos x="1033" y="403"/>
                </a:cxn>
                <a:cxn ang="0">
                  <a:pos x="1070" y="434"/>
                </a:cxn>
                <a:cxn ang="0">
                  <a:pos x="1102" y="462"/>
                </a:cxn>
                <a:cxn ang="0">
                  <a:pos x="1153" y="510"/>
                </a:cxn>
                <a:cxn ang="0">
                  <a:pos x="1187" y="549"/>
                </a:cxn>
                <a:cxn ang="0">
                  <a:pos x="1218" y="590"/>
                </a:cxn>
                <a:cxn ang="0">
                  <a:pos x="1449" y="678"/>
                </a:cxn>
                <a:cxn ang="0">
                  <a:pos x="1498" y="720"/>
                </a:cxn>
                <a:cxn ang="0">
                  <a:pos x="1538" y="759"/>
                </a:cxn>
                <a:cxn ang="0">
                  <a:pos x="1608" y="881"/>
                </a:cxn>
                <a:cxn ang="0">
                  <a:pos x="1586" y="952"/>
                </a:cxn>
                <a:cxn ang="0">
                  <a:pos x="1534" y="989"/>
                </a:cxn>
                <a:cxn ang="0">
                  <a:pos x="1469" y="1017"/>
                </a:cxn>
                <a:cxn ang="0">
                  <a:pos x="1373" y="1039"/>
                </a:cxn>
                <a:cxn ang="0">
                  <a:pos x="1181" y="1036"/>
                </a:cxn>
                <a:cxn ang="0">
                  <a:pos x="1102" y="703"/>
                </a:cxn>
                <a:cxn ang="0">
                  <a:pos x="1068" y="668"/>
                </a:cxn>
                <a:cxn ang="0">
                  <a:pos x="1030" y="629"/>
                </a:cxn>
                <a:cxn ang="0">
                  <a:pos x="999" y="597"/>
                </a:cxn>
                <a:cxn ang="0">
                  <a:pos x="962" y="561"/>
                </a:cxn>
                <a:cxn ang="0">
                  <a:pos x="921" y="522"/>
                </a:cxn>
                <a:cxn ang="0">
                  <a:pos x="876" y="484"/>
                </a:cxn>
                <a:cxn ang="0">
                  <a:pos x="832" y="442"/>
                </a:cxn>
                <a:cxn ang="0">
                  <a:pos x="784" y="403"/>
                </a:cxn>
                <a:cxn ang="0">
                  <a:pos x="736" y="361"/>
                </a:cxn>
                <a:cxn ang="0">
                  <a:pos x="688" y="326"/>
                </a:cxn>
                <a:cxn ang="0">
                  <a:pos x="638" y="292"/>
                </a:cxn>
                <a:cxn ang="0">
                  <a:pos x="590" y="263"/>
                </a:cxn>
                <a:cxn ang="0">
                  <a:pos x="524" y="227"/>
                </a:cxn>
                <a:cxn ang="0">
                  <a:pos x="436" y="193"/>
                </a:cxn>
                <a:cxn ang="0">
                  <a:pos x="346" y="165"/>
                </a:cxn>
                <a:cxn ang="0">
                  <a:pos x="176" y="133"/>
                </a:cxn>
                <a:cxn ang="0">
                  <a:pos x="17" y="0"/>
                </a:cxn>
              </a:cxnLst>
              <a:rect l="0" t="0" r="r" b="b"/>
              <a:pathLst>
                <a:path w="1608" h="1043">
                  <a:moveTo>
                    <a:pt x="17" y="0"/>
                  </a:moveTo>
                  <a:lnTo>
                    <a:pt x="245" y="20"/>
                  </a:lnTo>
                  <a:lnTo>
                    <a:pt x="358" y="44"/>
                  </a:lnTo>
                  <a:lnTo>
                    <a:pt x="420" y="63"/>
                  </a:lnTo>
                  <a:lnTo>
                    <a:pt x="485" y="83"/>
                  </a:lnTo>
                  <a:lnTo>
                    <a:pt x="552" y="108"/>
                  </a:lnTo>
                  <a:lnTo>
                    <a:pt x="586" y="123"/>
                  </a:lnTo>
                  <a:lnTo>
                    <a:pt x="620" y="139"/>
                  </a:lnTo>
                  <a:lnTo>
                    <a:pt x="654" y="156"/>
                  </a:lnTo>
                  <a:lnTo>
                    <a:pt x="689" y="173"/>
                  </a:lnTo>
                  <a:lnTo>
                    <a:pt x="725" y="193"/>
                  </a:lnTo>
                  <a:lnTo>
                    <a:pt x="760" y="213"/>
                  </a:lnTo>
                  <a:lnTo>
                    <a:pt x="795" y="235"/>
                  </a:lnTo>
                  <a:lnTo>
                    <a:pt x="827" y="255"/>
                  </a:lnTo>
                  <a:lnTo>
                    <a:pt x="858" y="276"/>
                  </a:lnTo>
                  <a:lnTo>
                    <a:pt x="887" y="297"/>
                  </a:lnTo>
                  <a:lnTo>
                    <a:pt x="915" y="315"/>
                  </a:lnTo>
                  <a:lnTo>
                    <a:pt x="941" y="334"/>
                  </a:lnTo>
                  <a:lnTo>
                    <a:pt x="966" y="352"/>
                  </a:lnTo>
                  <a:lnTo>
                    <a:pt x="989" y="369"/>
                  </a:lnTo>
                  <a:lnTo>
                    <a:pt x="1013" y="385"/>
                  </a:lnTo>
                  <a:lnTo>
                    <a:pt x="1033" y="403"/>
                  </a:lnTo>
                  <a:lnTo>
                    <a:pt x="1053" y="419"/>
                  </a:lnTo>
                  <a:lnTo>
                    <a:pt x="1070" y="434"/>
                  </a:lnTo>
                  <a:lnTo>
                    <a:pt x="1087" y="448"/>
                  </a:lnTo>
                  <a:lnTo>
                    <a:pt x="1102" y="462"/>
                  </a:lnTo>
                  <a:lnTo>
                    <a:pt x="1130" y="488"/>
                  </a:lnTo>
                  <a:lnTo>
                    <a:pt x="1153" y="510"/>
                  </a:lnTo>
                  <a:lnTo>
                    <a:pt x="1172" y="532"/>
                  </a:lnTo>
                  <a:lnTo>
                    <a:pt x="1187" y="549"/>
                  </a:lnTo>
                  <a:lnTo>
                    <a:pt x="1200" y="562"/>
                  </a:lnTo>
                  <a:lnTo>
                    <a:pt x="1218" y="590"/>
                  </a:lnTo>
                  <a:lnTo>
                    <a:pt x="1436" y="671"/>
                  </a:lnTo>
                  <a:lnTo>
                    <a:pt x="1449" y="678"/>
                  </a:lnTo>
                  <a:lnTo>
                    <a:pt x="1480" y="702"/>
                  </a:lnTo>
                  <a:lnTo>
                    <a:pt x="1498" y="720"/>
                  </a:lnTo>
                  <a:lnTo>
                    <a:pt x="1518" y="737"/>
                  </a:lnTo>
                  <a:lnTo>
                    <a:pt x="1538" y="759"/>
                  </a:lnTo>
                  <a:lnTo>
                    <a:pt x="1557" y="782"/>
                  </a:lnTo>
                  <a:lnTo>
                    <a:pt x="1608" y="881"/>
                  </a:lnTo>
                  <a:lnTo>
                    <a:pt x="1602" y="929"/>
                  </a:lnTo>
                  <a:lnTo>
                    <a:pt x="1586" y="952"/>
                  </a:lnTo>
                  <a:lnTo>
                    <a:pt x="1563" y="972"/>
                  </a:lnTo>
                  <a:lnTo>
                    <a:pt x="1534" y="989"/>
                  </a:lnTo>
                  <a:lnTo>
                    <a:pt x="1503" y="1005"/>
                  </a:lnTo>
                  <a:lnTo>
                    <a:pt x="1469" y="1017"/>
                  </a:lnTo>
                  <a:lnTo>
                    <a:pt x="1438" y="1026"/>
                  </a:lnTo>
                  <a:lnTo>
                    <a:pt x="1373" y="1039"/>
                  </a:lnTo>
                  <a:lnTo>
                    <a:pt x="1314" y="1043"/>
                  </a:lnTo>
                  <a:lnTo>
                    <a:pt x="1181" y="1036"/>
                  </a:lnTo>
                  <a:lnTo>
                    <a:pt x="849" y="813"/>
                  </a:lnTo>
                  <a:lnTo>
                    <a:pt x="1102" y="703"/>
                  </a:lnTo>
                  <a:lnTo>
                    <a:pt x="1087" y="686"/>
                  </a:lnTo>
                  <a:lnTo>
                    <a:pt x="1068" y="668"/>
                  </a:lnTo>
                  <a:lnTo>
                    <a:pt x="1044" y="643"/>
                  </a:lnTo>
                  <a:lnTo>
                    <a:pt x="1030" y="629"/>
                  </a:lnTo>
                  <a:lnTo>
                    <a:pt x="1014" y="614"/>
                  </a:lnTo>
                  <a:lnTo>
                    <a:pt x="999" y="597"/>
                  </a:lnTo>
                  <a:lnTo>
                    <a:pt x="980" y="580"/>
                  </a:lnTo>
                  <a:lnTo>
                    <a:pt x="962" y="561"/>
                  </a:lnTo>
                  <a:lnTo>
                    <a:pt x="941" y="542"/>
                  </a:lnTo>
                  <a:lnTo>
                    <a:pt x="921" y="522"/>
                  </a:lnTo>
                  <a:lnTo>
                    <a:pt x="898" y="502"/>
                  </a:lnTo>
                  <a:lnTo>
                    <a:pt x="876" y="484"/>
                  </a:lnTo>
                  <a:lnTo>
                    <a:pt x="855" y="462"/>
                  </a:lnTo>
                  <a:lnTo>
                    <a:pt x="832" y="442"/>
                  </a:lnTo>
                  <a:lnTo>
                    <a:pt x="808" y="422"/>
                  </a:lnTo>
                  <a:lnTo>
                    <a:pt x="784" y="403"/>
                  </a:lnTo>
                  <a:lnTo>
                    <a:pt x="760" y="382"/>
                  </a:lnTo>
                  <a:lnTo>
                    <a:pt x="736" y="361"/>
                  </a:lnTo>
                  <a:lnTo>
                    <a:pt x="711" y="343"/>
                  </a:lnTo>
                  <a:lnTo>
                    <a:pt x="688" y="326"/>
                  </a:lnTo>
                  <a:lnTo>
                    <a:pt x="663" y="307"/>
                  </a:lnTo>
                  <a:lnTo>
                    <a:pt x="638" y="292"/>
                  </a:lnTo>
                  <a:lnTo>
                    <a:pt x="615" y="276"/>
                  </a:lnTo>
                  <a:lnTo>
                    <a:pt x="590" y="263"/>
                  </a:lnTo>
                  <a:lnTo>
                    <a:pt x="569" y="249"/>
                  </a:lnTo>
                  <a:lnTo>
                    <a:pt x="524" y="227"/>
                  </a:lnTo>
                  <a:lnTo>
                    <a:pt x="481" y="208"/>
                  </a:lnTo>
                  <a:lnTo>
                    <a:pt x="436" y="193"/>
                  </a:lnTo>
                  <a:lnTo>
                    <a:pt x="391" y="177"/>
                  </a:lnTo>
                  <a:lnTo>
                    <a:pt x="346" y="165"/>
                  </a:lnTo>
                  <a:lnTo>
                    <a:pt x="258" y="147"/>
                  </a:lnTo>
                  <a:lnTo>
                    <a:pt x="176" y="133"/>
                  </a:lnTo>
                  <a:lnTo>
                    <a:pt x="0" y="116"/>
                  </a:lnTo>
                  <a:lnTo>
                    <a:pt x="17" y="0"/>
                  </a:lnTo>
                  <a:lnTo>
                    <a:pt x="17" y="0"/>
                  </a:lnTo>
                  <a:close/>
                </a:path>
              </a:pathLst>
            </a:custGeom>
            <a:solidFill>
              <a:srgbClr val="B8B8D9"/>
            </a:solidFill>
            <a:ln w="9525">
              <a:noFill/>
              <a:round/>
              <a:headEnd/>
              <a:tailEnd/>
            </a:ln>
          </p:spPr>
          <p:txBody>
            <a:bodyPr/>
            <a:lstStyle/>
            <a:p>
              <a:endParaRPr lang="en-US" dirty="0"/>
            </a:p>
          </p:txBody>
        </p:sp>
        <p:sp>
          <p:nvSpPr>
            <p:cNvPr id="18" name="Freeform 16">
              <a:extLst>
                <a:ext uri="{FF2B5EF4-FFF2-40B4-BE49-F238E27FC236}">
                  <a16:creationId xmlns:a16="http://schemas.microsoft.com/office/drawing/2014/main" id="{D0C7A844-797A-DA7C-0A19-7829E5D2CFD8}"/>
                </a:ext>
              </a:extLst>
            </p:cNvPr>
            <p:cNvSpPr>
              <a:spLocks/>
            </p:cNvSpPr>
            <p:nvPr/>
          </p:nvSpPr>
          <p:spPr bwMode="auto">
            <a:xfrm>
              <a:off x="8041" y="1894"/>
              <a:ext cx="1559" cy="1124"/>
            </a:xfrm>
            <a:custGeom>
              <a:avLst/>
              <a:gdLst/>
              <a:ahLst/>
              <a:cxnLst>
                <a:cxn ang="0">
                  <a:pos x="25" y="970"/>
                </a:cxn>
                <a:cxn ang="0">
                  <a:pos x="76" y="793"/>
                </a:cxn>
                <a:cxn ang="0">
                  <a:pos x="129" y="653"/>
                </a:cxn>
                <a:cxn ang="0">
                  <a:pos x="197" y="509"/>
                </a:cxn>
                <a:cxn ang="0">
                  <a:pos x="279" y="373"/>
                </a:cxn>
                <a:cxn ang="0">
                  <a:pos x="316" y="326"/>
                </a:cxn>
                <a:cxn ang="0">
                  <a:pos x="341" y="299"/>
                </a:cxn>
                <a:cxn ang="0">
                  <a:pos x="367" y="271"/>
                </a:cxn>
                <a:cxn ang="0">
                  <a:pos x="407" y="234"/>
                </a:cxn>
                <a:cxn ang="0">
                  <a:pos x="466" y="192"/>
                </a:cxn>
                <a:cxn ang="0">
                  <a:pos x="535" y="156"/>
                </a:cxn>
                <a:cxn ang="0">
                  <a:pos x="614" y="125"/>
                </a:cxn>
                <a:cxn ang="0">
                  <a:pos x="699" y="99"/>
                </a:cxn>
                <a:cxn ang="0">
                  <a:pos x="835" y="67"/>
                </a:cxn>
                <a:cxn ang="0">
                  <a:pos x="1024" y="36"/>
                </a:cxn>
                <a:cxn ang="0">
                  <a:pos x="1287" y="9"/>
                </a:cxn>
                <a:cxn ang="0">
                  <a:pos x="1559" y="0"/>
                </a:cxn>
                <a:cxn ang="0">
                  <a:pos x="1453" y="48"/>
                </a:cxn>
                <a:cxn ang="0">
                  <a:pos x="1292" y="79"/>
                </a:cxn>
                <a:cxn ang="0">
                  <a:pos x="1139" y="113"/>
                </a:cxn>
                <a:cxn ang="0">
                  <a:pos x="967" y="156"/>
                </a:cxn>
                <a:cxn ang="0">
                  <a:pos x="800" y="207"/>
                </a:cxn>
                <a:cxn ang="0">
                  <a:pos x="687" y="249"/>
                </a:cxn>
                <a:cxn ang="0">
                  <a:pos x="620" y="279"/>
                </a:cxn>
                <a:cxn ang="0">
                  <a:pos x="565" y="311"/>
                </a:cxn>
                <a:cxn ang="0">
                  <a:pos x="508" y="359"/>
                </a:cxn>
                <a:cxn ang="0">
                  <a:pos x="419" y="495"/>
                </a:cxn>
                <a:cxn ang="0">
                  <a:pos x="359" y="614"/>
                </a:cxn>
                <a:cxn ang="0">
                  <a:pos x="303" y="742"/>
                </a:cxn>
                <a:cxn ang="0">
                  <a:pos x="252" y="869"/>
                </a:cxn>
                <a:cxn ang="0">
                  <a:pos x="209" y="982"/>
                </a:cxn>
                <a:cxn ang="0">
                  <a:pos x="166" y="1100"/>
                </a:cxn>
                <a:cxn ang="0">
                  <a:pos x="0" y="1073"/>
                </a:cxn>
              </a:cxnLst>
              <a:rect l="0" t="0" r="r" b="b"/>
              <a:pathLst>
                <a:path w="1559" h="1124">
                  <a:moveTo>
                    <a:pt x="0" y="1073"/>
                  </a:moveTo>
                  <a:lnTo>
                    <a:pt x="25" y="970"/>
                  </a:lnTo>
                  <a:lnTo>
                    <a:pt x="58" y="860"/>
                  </a:lnTo>
                  <a:lnTo>
                    <a:pt x="76" y="793"/>
                  </a:lnTo>
                  <a:lnTo>
                    <a:pt x="102" y="725"/>
                  </a:lnTo>
                  <a:lnTo>
                    <a:pt x="129" y="653"/>
                  </a:lnTo>
                  <a:lnTo>
                    <a:pt x="161" y="580"/>
                  </a:lnTo>
                  <a:lnTo>
                    <a:pt x="197" y="509"/>
                  </a:lnTo>
                  <a:lnTo>
                    <a:pt x="237" y="439"/>
                  </a:lnTo>
                  <a:lnTo>
                    <a:pt x="279" y="373"/>
                  </a:lnTo>
                  <a:lnTo>
                    <a:pt x="303" y="342"/>
                  </a:lnTo>
                  <a:lnTo>
                    <a:pt x="316" y="326"/>
                  </a:lnTo>
                  <a:lnTo>
                    <a:pt x="328" y="313"/>
                  </a:lnTo>
                  <a:lnTo>
                    <a:pt x="341" y="299"/>
                  </a:lnTo>
                  <a:lnTo>
                    <a:pt x="353" y="285"/>
                  </a:lnTo>
                  <a:lnTo>
                    <a:pt x="367" y="271"/>
                  </a:lnTo>
                  <a:lnTo>
                    <a:pt x="381" y="258"/>
                  </a:lnTo>
                  <a:lnTo>
                    <a:pt x="407" y="234"/>
                  </a:lnTo>
                  <a:lnTo>
                    <a:pt x="436" y="212"/>
                  </a:lnTo>
                  <a:lnTo>
                    <a:pt x="466" y="192"/>
                  </a:lnTo>
                  <a:lnTo>
                    <a:pt x="500" y="173"/>
                  </a:lnTo>
                  <a:lnTo>
                    <a:pt x="535" y="156"/>
                  </a:lnTo>
                  <a:lnTo>
                    <a:pt x="574" y="139"/>
                  </a:lnTo>
                  <a:lnTo>
                    <a:pt x="614" y="125"/>
                  </a:lnTo>
                  <a:lnTo>
                    <a:pt x="656" y="112"/>
                  </a:lnTo>
                  <a:lnTo>
                    <a:pt x="699" y="99"/>
                  </a:lnTo>
                  <a:lnTo>
                    <a:pt x="744" y="87"/>
                  </a:lnTo>
                  <a:lnTo>
                    <a:pt x="835" y="67"/>
                  </a:lnTo>
                  <a:lnTo>
                    <a:pt x="928" y="48"/>
                  </a:lnTo>
                  <a:lnTo>
                    <a:pt x="1024" y="36"/>
                  </a:lnTo>
                  <a:lnTo>
                    <a:pt x="1115" y="25"/>
                  </a:lnTo>
                  <a:lnTo>
                    <a:pt x="1287" y="9"/>
                  </a:lnTo>
                  <a:lnTo>
                    <a:pt x="1428" y="2"/>
                  </a:lnTo>
                  <a:lnTo>
                    <a:pt x="1559" y="0"/>
                  </a:lnTo>
                  <a:lnTo>
                    <a:pt x="1490" y="40"/>
                  </a:lnTo>
                  <a:lnTo>
                    <a:pt x="1453" y="48"/>
                  </a:lnTo>
                  <a:lnTo>
                    <a:pt x="1357" y="67"/>
                  </a:lnTo>
                  <a:lnTo>
                    <a:pt x="1292" y="79"/>
                  </a:lnTo>
                  <a:lnTo>
                    <a:pt x="1218" y="95"/>
                  </a:lnTo>
                  <a:lnTo>
                    <a:pt x="1139" y="113"/>
                  </a:lnTo>
                  <a:lnTo>
                    <a:pt x="1054" y="133"/>
                  </a:lnTo>
                  <a:lnTo>
                    <a:pt x="967" y="156"/>
                  </a:lnTo>
                  <a:lnTo>
                    <a:pt x="882" y="181"/>
                  </a:lnTo>
                  <a:lnTo>
                    <a:pt x="800" y="207"/>
                  </a:lnTo>
                  <a:lnTo>
                    <a:pt x="723" y="235"/>
                  </a:lnTo>
                  <a:lnTo>
                    <a:pt x="687" y="249"/>
                  </a:lnTo>
                  <a:lnTo>
                    <a:pt x="653" y="265"/>
                  </a:lnTo>
                  <a:lnTo>
                    <a:pt x="620" y="279"/>
                  </a:lnTo>
                  <a:lnTo>
                    <a:pt x="591" y="294"/>
                  </a:lnTo>
                  <a:lnTo>
                    <a:pt x="565" y="311"/>
                  </a:lnTo>
                  <a:lnTo>
                    <a:pt x="542" y="326"/>
                  </a:lnTo>
                  <a:lnTo>
                    <a:pt x="508" y="359"/>
                  </a:lnTo>
                  <a:lnTo>
                    <a:pt x="449" y="442"/>
                  </a:lnTo>
                  <a:lnTo>
                    <a:pt x="419" y="495"/>
                  </a:lnTo>
                  <a:lnTo>
                    <a:pt x="388" y="552"/>
                  </a:lnTo>
                  <a:lnTo>
                    <a:pt x="359" y="614"/>
                  </a:lnTo>
                  <a:lnTo>
                    <a:pt x="331" y="679"/>
                  </a:lnTo>
                  <a:lnTo>
                    <a:pt x="303" y="742"/>
                  </a:lnTo>
                  <a:lnTo>
                    <a:pt x="276" y="807"/>
                  </a:lnTo>
                  <a:lnTo>
                    <a:pt x="252" y="869"/>
                  </a:lnTo>
                  <a:lnTo>
                    <a:pt x="229" y="928"/>
                  </a:lnTo>
                  <a:lnTo>
                    <a:pt x="209" y="982"/>
                  </a:lnTo>
                  <a:lnTo>
                    <a:pt x="191" y="1030"/>
                  </a:lnTo>
                  <a:lnTo>
                    <a:pt x="166" y="1100"/>
                  </a:lnTo>
                  <a:lnTo>
                    <a:pt x="158" y="1124"/>
                  </a:lnTo>
                  <a:lnTo>
                    <a:pt x="0" y="1073"/>
                  </a:lnTo>
                  <a:lnTo>
                    <a:pt x="0" y="1073"/>
                  </a:lnTo>
                  <a:close/>
                </a:path>
              </a:pathLst>
            </a:custGeom>
            <a:solidFill>
              <a:srgbClr val="B8B8D9"/>
            </a:solidFill>
            <a:ln w="9525">
              <a:noFill/>
              <a:round/>
              <a:headEnd/>
              <a:tailEnd/>
            </a:ln>
          </p:spPr>
          <p:txBody>
            <a:bodyPr/>
            <a:lstStyle/>
            <a:p>
              <a:endParaRPr lang="en-US" dirty="0"/>
            </a:p>
          </p:txBody>
        </p:sp>
        <p:sp>
          <p:nvSpPr>
            <p:cNvPr id="19" name="Freeform 17">
              <a:extLst>
                <a:ext uri="{FF2B5EF4-FFF2-40B4-BE49-F238E27FC236}">
                  <a16:creationId xmlns:a16="http://schemas.microsoft.com/office/drawing/2014/main" id="{2E7C5BE3-6372-0118-CB0F-D72B279F613C}"/>
                </a:ext>
              </a:extLst>
            </p:cNvPr>
            <p:cNvSpPr>
              <a:spLocks/>
            </p:cNvSpPr>
            <p:nvPr/>
          </p:nvSpPr>
          <p:spPr bwMode="auto">
            <a:xfrm>
              <a:off x="8269" y="3685"/>
              <a:ext cx="929" cy="168"/>
            </a:xfrm>
            <a:custGeom>
              <a:avLst/>
              <a:gdLst/>
              <a:ahLst/>
              <a:cxnLst>
                <a:cxn ang="0">
                  <a:pos x="0" y="0"/>
                </a:cxn>
                <a:cxn ang="0">
                  <a:pos x="38" y="88"/>
                </a:cxn>
                <a:cxn ang="0">
                  <a:pos x="74" y="100"/>
                </a:cxn>
                <a:cxn ang="0">
                  <a:pos x="116" y="111"/>
                </a:cxn>
                <a:cxn ang="0">
                  <a:pos x="168" y="124"/>
                </a:cxn>
                <a:cxn ang="0">
                  <a:pos x="233" y="139"/>
                </a:cxn>
                <a:cxn ang="0">
                  <a:pos x="304" y="151"/>
                </a:cxn>
                <a:cxn ang="0">
                  <a:pos x="382" y="162"/>
                </a:cxn>
                <a:cxn ang="0">
                  <a:pos x="464" y="168"/>
                </a:cxn>
                <a:cxn ang="0">
                  <a:pos x="778" y="167"/>
                </a:cxn>
                <a:cxn ang="0">
                  <a:pos x="929" y="156"/>
                </a:cxn>
                <a:cxn ang="0">
                  <a:pos x="829" y="28"/>
                </a:cxn>
                <a:cxn ang="0">
                  <a:pos x="662" y="32"/>
                </a:cxn>
                <a:cxn ang="0">
                  <a:pos x="352" y="32"/>
                </a:cxn>
                <a:cxn ang="0">
                  <a:pos x="103" y="14"/>
                </a:cxn>
                <a:cxn ang="0">
                  <a:pos x="0" y="0"/>
                </a:cxn>
                <a:cxn ang="0">
                  <a:pos x="0" y="0"/>
                </a:cxn>
              </a:cxnLst>
              <a:rect l="0" t="0" r="r" b="b"/>
              <a:pathLst>
                <a:path w="929" h="168">
                  <a:moveTo>
                    <a:pt x="0" y="0"/>
                  </a:moveTo>
                  <a:lnTo>
                    <a:pt x="38" y="88"/>
                  </a:lnTo>
                  <a:lnTo>
                    <a:pt x="74" y="100"/>
                  </a:lnTo>
                  <a:lnTo>
                    <a:pt x="116" y="111"/>
                  </a:lnTo>
                  <a:lnTo>
                    <a:pt x="168" y="124"/>
                  </a:lnTo>
                  <a:lnTo>
                    <a:pt x="233" y="139"/>
                  </a:lnTo>
                  <a:lnTo>
                    <a:pt x="304" y="151"/>
                  </a:lnTo>
                  <a:lnTo>
                    <a:pt x="382" y="162"/>
                  </a:lnTo>
                  <a:lnTo>
                    <a:pt x="464" y="168"/>
                  </a:lnTo>
                  <a:lnTo>
                    <a:pt x="778" y="167"/>
                  </a:lnTo>
                  <a:lnTo>
                    <a:pt x="929" y="156"/>
                  </a:lnTo>
                  <a:lnTo>
                    <a:pt x="829" y="28"/>
                  </a:lnTo>
                  <a:lnTo>
                    <a:pt x="662" y="32"/>
                  </a:lnTo>
                  <a:lnTo>
                    <a:pt x="352" y="32"/>
                  </a:lnTo>
                  <a:lnTo>
                    <a:pt x="103" y="14"/>
                  </a:lnTo>
                  <a:lnTo>
                    <a:pt x="0" y="0"/>
                  </a:lnTo>
                  <a:lnTo>
                    <a:pt x="0" y="0"/>
                  </a:lnTo>
                  <a:close/>
                </a:path>
              </a:pathLst>
            </a:custGeom>
            <a:solidFill>
              <a:srgbClr val="B8B8D9"/>
            </a:solidFill>
            <a:ln w="9525">
              <a:noFill/>
              <a:round/>
              <a:headEnd/>
              <a:tailEnd/>
            </a:ln>
          </p:spPr>
          <p:txBody>
            <a:bodyPr/>
            <a:lstStyle/>
            <a:p>
              <a:endParaRPr lang="en-US" dirty="0"/>
            </a:p>
          </p:txBody>
        </p:sp>
        <p:sp>
          <p:nvSpPr>
            <p:cNvPr id="20" name="Freeform 18">
              <a:extLst>
                <a:ext uri="{FF2B5EF4-FFF2-40B4-BE49-F238E27FC236}">
                  <a16:creationId xmlns:a16="http://schemas.microsoft.com/office/drawing/2014/main" id="{6FEF8FFE-50C5-2C58-78C0-A2EA42B10498}"/>
                </a:ext>
              </a:extLst>
            </p:cNvPr>
            <p:cNvSpPr>
              <a:spLocks/>
            </p:cNvSpPr>
            <p:nvPr/>
          </p:nvSpPr>
          <p:spPr bwMode="auto">
            <a:xfrm>
              <a:off x="8515" y="2906"/>
              <a:ext cx="259" cy="163"/>
            </a:xfrm>
            <a:custGeom>
              <a:avLst/>
              <a:gdLst/>
              <a:ahLst/>
              <a:cxnLst>
                <a:cxn ang="0">
                  <a:pos x="6" y="0"/>
                </a:cxn>
                <a:cxn ang="0">
                  <a:pos x="131" y="23"/>
                </a:cxn>
                <a:cxn ang="0">
                  <a:pos x="218" y="51"/>
                </a:cxn>
                <a:cxn ang="0">
                  <a:pos x="247" y="69"/>
                </a:cxn>
                <a:cxn ang="0">
                  <a:pos x="259" y="91"/>
                </a:cxn>
                <a:cxn ang="0">
                  <a:pos x="250" y="126"/>
                </a:cxn>
                <a:cxn ang="0">
                  <a:pos x="241" y="139"/>
                </a:cxn>
                <a:cxn ang="0">
                  <a:pos x="232" y="148"/>
                </a:cxn>
                <a:cxn ang="0">
                  <a:pos x="201" y="163"/>
                </a:cxn>
                <a:cxn ang="0">
                  <a:pos x="0" y="54"/>
                </a:cxn>
                <a:cxn ang="0">
                  <a:pos x="6" y="0"/>
                </a:cxn>
                <a:cxn ang="0">
                  <a:pos x="6" y="0"/>
                </a:cxn>
              </a:cxnLst>
              <a:rect l="0" t="0" r="r" b="b"/>
              <a:pathLst>
                <a:path w="259" h="163">
                  <a:moveTo>
                    <a:pt x="6" y="0"/>
                  </a:moveTo>
                  <a:lnTo>
                    <a:pt x="131" y="23"/>
                  </a:lnTo>
                  <a:lnTo>
                    <a:pt x="218" y="51"/>
                  </a:lnTo>
                  <a:lnTo>
                    <a:pt x="247" y="69"/>
                  </a:lnTo>
                  <a:lnTo>
                    <a:pt x="259" y="91"/>
                  </a:lnTo>
                  <a:lnTo>
                    <a:pt x="250" y="126"/>
                  </a:lnTo>
                  <a:lnTo>
                    <a:pt x="241" y="139"/>
                  </a:lnTo>
                  <a:lnTo>
                    <a:pt x="232" y="148"/>
                  </a:lnTo>
                  <a:lnTo>
                    <a:pt x="201" y="163"/>
                  </a:lnTo>
                  <a:lnTo>
                    <a:pt x="0" y="54"/>
                  </a:lnTo>
                  <a:lnTo>
                    <a:pt x="6" y="0"/>
                  </a:lnTo>
                  <a:lnTo>
                    <a:pt x="6" y="0"/>
                  </a:lnTo>
                  <a:close/>
                </a:path>
              </a:pathLst>
            </a:custGeom>
            <a:solidFill>
              <a:srgbClr val="B8B8D9"/>
            </a:solidFill>
            <a:ln w="9525">
              <a:noFill/>
              <a:round/>
              <a:headEnd/>
              <a:tailEnd/>
            </a:ln>
          </p:spPr>
          <p:txBody>
            <a:bodyPr/>
            <a:lstStyle/>
            <a:p>
              <a:endParaRPr lang="en-US" dirty="0"/>
            </a:p>
          </p:txBody>
        </p:sp>
        <p:sp>
          <p:nvSpPr>
            <p:cNvPr id="21" name="Freeform 19">
              <a:extLst>
                <a:ext uri="{FF2B5EF4-FFF2-40B4-BE49-F238E27FC236}">
                  <a16:creationId xmlns:a16="http://schemas.microsoft.com/office/drawing/2014/main" id="{C390354D-A669-EEF6-675A-B848559798D4}"/>
                </a:ext>
              </a:extLst>
            </p:cNvPr>
            <p:cNvSpPr>
              <a:spLocks/>
            </p:cNvSpPr>
            <p:nvPr/>
          </p:nvSpPr>
          <p:spPr bwMode="auto">
            <a:xfrm>
              <a:off x="8576" y="2674"/>
              <a:ext cx="282" cy="184"/>
            </a:xfrm>
            <a:custGeom>
              <a:avLst/>
              <a:gdLst/>
              <a:ahLst/>
              <a:cxnLst>
                <a:cxn ang="0">
                  <a:pos x="22" y="0"/>
                </a:cxn>
                <a:cxn ang="0">
                  <a:pos x="144" y="15"/>
                </a:cxn>
                <a:cxn ang="0">
                  <a:pos x="234" y="34"/>
                </a:cxn>
                <a:cxn ang="0">
                  <a:pos x="282" y="63"/>
                </a:cxn>
                <a:cxn ang="0">
                  <a:pos x="282" y="139"/>
                </a:cxn>
                <a:cxn ang="0">
                  <a:pos x="271" y="184"/>
                </a:cxn>
                <a:cxn ang="0">
                  <a:pos x="0" y="88"/>
                </a:cxn>
                <a:cxn ang="0">
                  <a:pos x="22" y="0"/>
                </a:cxn>
                <a:cxn ang="0">
                  <a:pos x="22" y="0"/>
                </a:cxn>
              </a:cxnLst>
              <a:rect l="0" t="0" r="r" b="b"/>
              <a:pathLst>
                <a:path w="282" h="184">
                  <a:moveTo>
                    <a:pt x="22" y="0"/>
                  </a:moveTo>
                  <a:lnTo>
                    <a:pt x="144" y="15"/>
                  </a:lnTo>
                  <a:lnTo>
                    <a:pt x="234" y="34"/>
                  </a:lnTo>
                  <a:lnTo>
                    <a:pt x="282" y="63"/>
                  </a:lnTo>
                  <a:lnTo>
                    <a:pt x="282" y="139"/>
                  </a:lnTo>
                  <a:lnTo>
                    <a:pt x="271" y="184"/>
                  </a:lnTo>
                  <a:lnTo>
                    <a:pt x="0" y="88"/>
                  </a:lnTo>
                  <a:lnTo>
                    <a:pt x="22" y="0"/>
                  </a:lnTo>
                  <a:lnTo>
                    <a:pt x="22" y="0"/>
                  </a:lnTo>
                  <a:close/>
                </a:path>
              </a:pathLst>
            </a:custGeom>
            <a:solidFill>
              <a:srgbClr val="B8B8D9"/>
            </a:solidFill>
            <a:ln w="9525">
              <a:noFill/>
              <a:round/>
              <a:headEnd/>
              <a:tailEnd/>
            </a:ln>
          </p:spPr>
          <p:txBody>
            <a:bodyPr/>
            <a:lstStyle/>
            <a:p>
              <a:endParaRPr lang="en-US" dirty="0"/>
            </a:p>
          </p:txBody>
        </p:sp>
        <p:sp>
          <p:nvSpPr>
            <p:cNvPr id="22" name="Freeform 20">
              <a:extLst>
                <a:ext uri="{FF2B5EF4-FFF2-40B4-BE49-F238E27FC236}">
                  <a16:creationId xmlns:a16="http://schemas.microsoft.com/office/drawing/2014/main" id="{1049939E-36C6-071D-526A-D3D89A8EF2AB}"/>
                </a:ext>
              </a:extLst>
            </p:cNvPr>
            <p:cNvSpPr>
              <a:spLocks/>
            </p:cNvSpPr>
            <p:nvPr/>
          </p:nvSpPr>
          <p:spPr bwMode="auto">
            <a:xfrm>
              <a:off x="8706" y="2462"/>
              <a:ext cx="282" cy="193"/>
            </a:xfrm>
            <a:custGeom>
              <a:avLst/>
              <a:gdLst/>
              <a:ahLst/>
              <a:cxnLst>
                <a:cxn ang="0">
                  <a:pos x="0" y="91"/>
                </a:cxn>
                <a:cxn ang="0">
                  <a:pos x="249" y="193"/>
                </a:cxn>
                <a:cxn ang="0">
                  <a:pos x="273" y="147"/>
                </a:cxn>
                <a:cxn ang="0">
                  <a:pos x="282" y="65"/>
                </a:cxn>
                <a:cxn ang="0">
                  <a:pos x="268" y="49"/>
                </a:cxn>
                <a:cxn ang="0">
                  <a:pos x="240" y="35"/>
                </a:cxn>
                <a:cxn ang="0">
                  <a:pos x="206" y="23"/>
                </a:cxn>
                <a:cxn ang="0">
                  <a:pos x="169" y="15"/>
                </a:cxn>
                <a:cxn ang="0">
                  <a:pos x="71" y="0"/>
                </a:cxn>
                <a:cxn ang="0">
                  <a:pos x="0" y="91"/>
                </a:cxn>
                <a:cxn ang="0">
                  <a:pos x="0" y="91"/>
                </a:cxn>
              </a:cxnLst>
              <a:rect l="0" t="0" r="r" b="b"/>
              <a:pathLst>
                <a:path w="282" h="193">
                  <a:moveTo>
                    <a:pt x="0" y="91"/>
                  </a:moveTo>
                  <a:lnTo>
                    <a:pt x="249" y="193"/>
                  </a:lnTo>
                  <a:lnTo>
                    <a:pt x="273" y="147"/>
                  </a:lnTo>
                  <a:lnTo>
                    <a:pt x="282" y="65"/>
                  </a:lnTo>
                  <a:lnTo>
                    <a:pt x="268" y="49"/>
                  </a:lnTo>
                  <a:lnTo>
                    <a:pt x="240" y="35"/>
                  </a:lnTo>
                  <a:lnTo>
                    <a:pt x="206" y="23"/>
                  </a:lnTo>
                  <a:lnTo>
                    <a:pt x="169" y="15"/>
                  </a:lnTo>
                  <a:lnTo>
                    <a:pt x="71" y="0"/>
                  </a:lnTo>
                  <a:lnTo>
                    <a:pt x="0" y="91"/>
                  </a:lnTo>
                  <a:lnTo>
                    <a:pt x="0" y="91"/>
                  </a:lnTo>
                  <a:close/>
                </a:path>
              </a:pathLst>
            </a:custGeom>
            <a:solidFill>
              <a:srgbClr val="B8B8D9"/>
            </a:solidFill>
            <a:ln w="9525">
              <a:noFill/>
              <a:round/>
              <a:headEnd/>
              <a:tailEnd/>
            </a:ln>
          </p:spPr>
          <p:txBody>
            <a:bodyPr/>
            <a:lstStyle/>
            <a:p>
              <a:endParaRPr lang="en-US" dirty="0"/>
            </a:p>
          </p:txBody>
        </p:sp>
        <p:sp>
          <p:nvSpPr>
            <p:cNvPr id="23" name="Freeform 21">
              <a:extLst>
                <a:ext uri="{FF2B5EF4-FFF2-40B4-BE49-F238E27FC236}">
                  <a16:creationId xmlns:a16="http://schemas.microsoft.com/office/drawing/2014/main" id="{CA8C9D59-0435-00AC-A649-877C4FEBDE40}"/>
                </a:ext>
              </a:extLst>
            </p:cNvPr>
            <p:cNvSpPr>
              <a:spLocks/>
            </p:cNvSpPr>
            <p:nvPr/>
          </p:nvSpPr>
          <p:spPr bwMode="auto">
            <a:xfrm>
              <a:off x="8909" y="2304"/>
              <a:ext cx="252" cy="184"/>
            </a:xfrm>
            <a:custGeom>
              <a:avLst/>
              <a:gdLst/>
              <a:ahLst/>
              <a:cxnLst>
                <a:cxn ang="0">
                  <a:pos x="0" y="56"/>
                </a:cxn>
                <a:cxn ang="0">
                  <a:pos x="220" y="184"/>
                </a:cxn>
                <a:cxn ang="0">
                  <a:pos x="229" y="175"/>
                </a:cxn>
                <a:cxn ang="0">
                  <a:pos x="246" y="153"/>
                </a:cxn>
                <a:cxn ang="0">
                  <a:pos x="252" y="77"/>
                </a:cxn>
                <a:cxn ang="0">
                  <a:pos x="244" y="66"/>
                </a:cxn>
                <a:cxn ang="0">
                  <a:pos x="235" y="57"/>
                </a:cxn>
                <a:cxn ang="0">
                  <a:pos x="207" y="40"/>
                </a:cxn>
                <a:cxn ang="0">
                  <a:pos x="175" y="28"/>
                </a:cxn>
                <a:cxn ang="0">
                  <a:pos x="139" y="17"/>
                </a:cxn>
                <a:cxn ang="0">
                  <a:pos x="48" y="0"/>
                </a:cxn>
                <a:cxn ang="0">
                  <a:pos x="0" y="56"/>
                </a:cxn>
                <a:cxn ang="0">
                  <a:pos x="0" y="56"/>
                </a:cxn>
              </a:cxnLst>
              <a:rect l="0" t="0" r="r" b="b"/>
              <a:pathLst>
                <a:path w="252" h="184">
                  <a:moveTo>
                    <a:pt x="0" y="56"/>
                  </a:moveTo>
                  <a:lnTo>
                    <a:pt x="220" y="184"/>
                  </a:lnTo>
                  <a:lnTo>
                    <a:pt x="229" y="175"/>
                  </a:lnTo>
                  <a:lnTo>
                    <a:pt x="246" y="153"/>
                  </a:lnTo>
                  <a:lnTo>
                    <a:pt x="252" y="77"/>
                  </a:lnTo>
                  <a:lnTo>
                    <a:pt x="244" y="66"/>
                  </a:lnTo>
                  <a:lnTo>
                    <a:pt x="235" y="57"/>
                  </a:lnTo>
                  <a:lnTo>
                    <a:pt x="207" y="40"/>
                  </a:lnTo>
                  <a:lnTo>
                    <a:pt x="175" y="28"/>
                  </a:lnTo>
                  <a:lnTo>
                    <a:pt x="139" y="17"/>
                  </a:lnTo>
                  <a:lnTo>
                    <a:pt x="48" y="0"/>
                  </a:lnTo>
                  <a:lnTo>
                    <a:pt x="0" y="56"/>
                  </a:lnTo>
                  <a:lnTo>
                    <a:pt x="0" y="56"/>
                  </a:lnTo>
                  <a:close/>
                </a:path>
              </a:pathLst>
            </a:custGeom>
            <a:solidFill>
              <a:srgbClr val="B8B8D9"/>
            </a:solidFill>
            <a:ln w="9525">
              <a:noFill/>
              <a:round/>
              <a:headEnd/>
              <a:tailEnd/>
            </a:ln>
          </p:spPr>
          <p:txBody>
            <a:bodyPr/>
            <a:lstStyle/>
            <a:p>
              <a:endParaRPr lang="en-US" dirty="0"/>
            </a:p>
          </p:txBody>
        </p:sp>
        <p:sp>
          <p:nvSpPr>
            <p:cNvPr id="24" name="Freeform 22">
              <a:extLst>
                <a:ext uri="{FF2B5EF4-FFF2-40B4-BE49-F238E27FC236}">
                  <a16:creationId xmlns:a16="http://schemas.microsoft.com/office/drawing/2014/main" id="{BA0D6CC4-A9B7-ACF8-A6F5-A6D2339DE2F5}"/>
                </a:ext>
              </a:extLst>
            </p:cNvPr>
            <p:cNvSpPr>
              <a:spLocks/>
            </p:cNvSpPr>
            <p:nvPr/>
          </p:nvSpPr>
          <p:spPr bwMode="auto">
            <a:xfrm>
              <a:off x="9099" y="2162"/>
              <a:ext cx="212" cy="147"/>
            </a:xfrm>
            <a:custGeom>
              <a:avLst/>
              <a:gdLst/>
              <a:ahLst/>
              <a:cxnLst>
                <a:cxn ang="0">
                  <a:pos x="0" y="32"/>
                </a:cxn>
                <a:cxn ang="0">
                  <a:pos x="180" y="147"/>
                </a:cxn>
                <a:cxn ang="0">
                  <a:pos x="187" y="139"/>
                </a:cxn>
                <a:cxn ang="0">
                  <a:pos x="206" y="119"/>
                </a:cxn>
                <a:cxn ang="0">
                  <a:pos x="212" y="66"/>
                </a:cxn>
                <a:cxn ang="0">
                  <a:pos x="198" y="52"/>
                </a:cxn>
                <a:cxn ang="0">
                  <a:pos x="180" y="41"/>
                </a:cxn>
                <a:cxn ang="0">
                  <a:pos x="133" y="20"/>
                </a:cxn>
                <a:cxn ang="0">
                  <a:pos x="91" y="6"/>
                </a:cxn>
                <a:cxn ang="0">
                  <a:pos x="73" y="0"/>
                </a:cxn>
                <a:cxn ang="0">
                  <a:pos x="0" y="32"/>
                </a:cxn>
                <a:cxn ang="0">
                  <a:pos x="0" y="32"/>
                </a:cxn>
              </a:cxnLst>
              <a:rect l="0" t="0" r="r" b="b"/>
              <a:pathLst>
                <a:path w="212" h="147">
                  <a:moveTo>
                    <a:pt x="0" y="32"/>
                  </a:moveTo>
                  <a:lnTo>
                    <a:pt x="180" y="147"/>
                  </a:lnTo>
                  <a:lnTo>
                    <a:pt x="187" y="139"/>
                  </a:lnTo>
                  <a:lnTo>
                    <a:pt x="206" y="119"/>
                  </a:lnTo>
                  <a:lnTo>
                    <a:pt x="212" y="66"/>
                  </a:lnTo>
                  <a:lnTo>
                    <a:pt x="198" y="52"/>
                  </a:lnTo>
                  <a:lnTo>
                    <a:pt x="180" y="41"/>
                  </a:lnTo>
                  <a:lnTo>
                    <a:pt x="133" y="20"/>
                  </a:lnTo>
                  <a:lnTo>
                    <a:pt x="91" y="6"/>
                  </a:lnTo>
                  <a:lnTo>
                    <a:pt x="73" y="0"/>
                  </a:lnTo>
                  <a:lnTo>
                    <a:pt x="0" y="32"/>
                  </a:lnTo>
                  <a:lnTo>
                    <a:pt x="0" y="32"/>
                  </a:lnTo>
                  <a:close/>
                </a:path>
              </a:pathLst>
            </a:custGeom>
            <a:solidFill>
              <a:srgbClr val="B8B8D9"/>
            </a:solidFill>
            <a:ln w="9525">
              <a:noFill/>
              <a:round/>
              <a:headEnd/>
              <a:tailEnd/>
            </a:ln>
          </p:spPr>
          <p:txBody>
            <a:bodyPr/>
            <a:lstStyle/>
            <a:p>
              <a:endParaRPr lang="en-US" dirty="0"/>
            </a:p>
          </p:txBody>
        </p:sp>
        <p:sp>
          <p:nvSpPr>
            <p:cNvPr id="25" name="Freeform 23">
              <a:extLst>
                <a:ext uri="{FF2B5EF4-FFF2-40B4-BE49-F238E27FC236}">
                  <a16:creationId xmlns:a16="http://schemas.microsoft.com/office/drawing/2014/main" id="{80DFC2F8-27EC-E7A9-21EC-61CE9CAC3DC3}"/>
                </a:ext>
              </a:extLst>
            </p:cNvPr>
            <p:cNvSpPr>
              <a:spLocks/>
            </p:cNvSpPr>
            <p:nvPr/>
          </p:nvSpPr>
          <p:spPr bwMode="auto">
            <a:xfrm>
              <a:off x="9279" y="2061"/>
              <a:ext cx="171" cy="95"/>
            </a:xfrm>
            <a:custGeom>
              <a:avLst/>
              <a:gdLst/>
              <a:ahLst/>
              <a:cxnLst>
                <a:cxn ang="0">
                  <a:pos x="0" y="31"/>
                </a:cxn>
                <a:cxn ang="0">
                  <a:pos x="145" y="95"/>
                </a:cxn>
                <a:cxn ang="0">
                  <a:pos x="153" y="87"/>
                </a:cxn>
                <a:cxn ang="0">
                  <a:pos x="168" y="68"/>
                </a:cxn>
                <a:cxn ang="0">
                  <a:pos x="171" y="20"/>
                </a:cxn>
                <a:cxn ang="0">
                  <a:pos x="157" y="11"/>
                </a:cxn>
                <a:cxn ang="0">
                  <a:pos x="137" y="5"/>
                </a:cxn>
                <a:cxn ang="0">
                  <a:pos x="92" y="0"/>
                </a:cxn>
                <a:cxn ang="0">
                  <a:pos x="32" y="6"/>
                </a:cxn>
                <a:cxn ang="0">
                  <a:pos x="0" y="31"/>
                </a:cxn>
                <a:cxn ang="0">
                  <a:pos x="0" y="31"/>
                </a:cxn>
              </a:cxnLst>
              <a:rect l="0" t="0" r="r" b="b"/>
              <a:pathLst>
                <a:path w="171" h="95">
                  <a:moveTo>
                    <a:pt x="0" y="31"/>
                  </a:moveTo>
                  <a:lnTo>
                    <a:pt x="145" y="95"/>
                  </a:lnTo>
                  <a:lnTo>
                    <a:pt x="153" y="87"/>
                  </a:lnTo>
                  <a:lnTo>
                    <a:pt x="168" y="68"/>
                  </a:lnTo>
                  <a:lnTo>
                    <a:pt x="171" y="20"/>
                  </a:lnTo>
                  <a:lnTo>
                    <a:pt x="157" y="11"/>
                  </a:lnTo>
                  <a:lnTo>
                    <a:pt x="137" y="5"/>
                  </a:lnTo>
                  <a:lnTo>
                    <a:pt x="92" y="0"/>
                  </a:lnTo>
                  <a:lnTo>
                    <a:pt x="32" y="6"/>
                  </a:lnTo>
                  <a:lnTo>
                    <a:pt x="0" y="31"/>
                  </a:lnTo>
                  <a:lnTo>
                    <a:pt x="0" y="31"/>
                  </a:lnTo>
                  <a:close/>
                </a:path>
              </a:pathLst>
            </a:custGeom>
            <a:solidFill>
              <a:srgbClr val="B8B8D9"/>
            </a:solidFill>
            <a:ln w="9525">
              <a:noFill/>
              <a:round/>
              <a:headEnd/>
              <a:tailEnd/>
            </a:ln>
          </p:spPr>
          <p:txBody>
            <a:bodyPr/>
            <a:lstStyle/>
            <a:p>
              <a:endParaRPr lang="en-US" dirty="0"/>
            </a:p>
          </p:txBody>
        </p:sp>
        <p:sp>
          <p:nvSpPr>
            <p:cNvPr id="26" name="Freeform 24">
              <a:extLst>
                <a:ext uri="{FF2B5EF4-FFF2-40B4-BE49-F238E27FC236}">
                  <a16:creationId xmlns:a16="http://schemas.microsoft.com/office/drawing/2014/main" id="{626127AC-502F-9809-3727-CE3E78AA82FF}"/>
                </a:ext>
              </a:extLst>
            </p:cNvPr>
            <p:cNvSpPr>
              <a:spLocks/>
            </p:cNvSpPr>
            <p:nvPr/>
          </p:nvSpPr>
          <p:spPr bwMode="auto">
            <a:xfrm>
              <a:off x="6852" y="2261"/>
              <a:ext cx="575" cy="366"/>
            </a:xfrm>
            <a:custGeom>
              <a:avLst/>
              <a:gdLst/>
              <a:ahLst/>
              <a:cxnLst>
                <a:cxn ang="0">
                  <a:pos x="0" y="170"/>
                </a:cxn>
                <a:cxn ang="0">
                  <a:pos x="319" y="366"/>
                </a:cxn>
                <a:cxn ang="0">
                  <a:pos x="575" y="264"/>
                </a:cxn>
                <a:cxn ang="0">
                  <a:pos x="515" y="102"/>
                </a:cxn>
                <a:cxn ang="0">
                  <a:pos x="292" y="0"/>
                </a:cxn>
                <a:cxn ang="0">
                  <a:pos x="0" y="170"/>
                </a:cxn>
                <a:cxn ang="0">
                  <a:pos x="0" y="170"/>
                </a:cxn>
              </a:cxnLst>
              <a:rect l="0" t="0" r="r" b="b"/>
              <a:pathLst>
                <a:path w="575" h="366">
                  <a:moveTo>
                    <a:pt x="0" y="170"/>
                  </a:moveTo>
                  <a:lnTo>
                    <a:pt x="319" y="366"/>
                  </a:lnTo>
                  <a:lnTo>
                    <a:pt x="575" y="264"/>
                  </a:lnTo>
                  <a:lnTo>
                    <a:pt x="515" y="102"/>
                  </a:lnTo>
                  <a:lnTo>
                    <a:pt x="292" y="0"/>
                  </a:lnTo>
                  <a:lnTo>
                    <a:pt x="0" y="170"/>
                  </a:lnTo>
                  <a:lnTo>
                    <a:pt x="0" y="170"/>
                  </a:lnTo>
                  <a:close/>
                </a:path>
              </a:pathLst>
            </a:custGeom>
            <a:solidFill>
              <a:srgbClr val="FFFFFF"/>
            </a:solidFill>
            <a:ln w="9525">
              <a:noFill/>
              <a:round/>
              <a:headEnd/>
              <a:tailEnd/>
            </a:ln>
          </p:spPr>
          <p:txBody>
            <a:bodyPr/>
            <a:lstStyle/>
            <a:p>
              <a:endParaRPr lang="en-US" dirty="0"/>
            </a:p>
          </p:txBody>
        </p:sp>
        <p:sp>
          <p:nvSpPr>
            <p:cNvPr id="27" name="Freeform 25">
              <a:extLst>
                <a:ext uri="{FF2B5EF4-FFF2-40B4-BE49-F238E27FC236}">
                  <a16:creationId xmlns:a16="http://schemas.microsoft.com/office/drawing/2014/main" id="{53D46A0A-2F92-3D30-39B9-27C931F09156}"/>
                </a:ext>
              </a:extLst>
            </p:cNvPr>
            <p:cNvSpPr>
              <a:spLocks/>
            </p:cNvSpPr>
            <p:nvPr/>
          </p:nvSpPr>
          <p:spPr bwMode="auto">
            <a:xfrm>
              <a:off x="6973" y="1709"/>
              <a:ext cx="2606" cy="3335"/>
            </a:xfrm>
            <a:custGeom>
              <a:avLst/>
              <a:gdLst/>
              <a:ahLst/>
              <a:cxnLst>
                <a:cxn ang="0">
                  <a:pos x="0" y="3335"/>
                </a:cxn>
                <a:cxn ang="0">
                  <a:pos x="38" y="2288"/>
                </a:cxn>
                <a:cxn ang="0">
                  <a:pos x="123" y="1871"/>
                </a:cxn>
                <a:cxn ang="0">
                  <a:pos x="464" y="1523"/>
                </a:cxn>
                <a:cxn ang="0">
                  <a:pos x="1025" y="1190"/>
                </a:cxn>
                <a:cxn ang="0">
                  <a:pos x="1311" y="575"/>
                </a:cxn>
                <a:cxn ang="0">
                  <a:pos x="1548" y="222"/>
                </a:cxn>
                <a:cxn ang="0">
                  <a:pos x="1933" y="111"/>
                </a:cxn>
                <a:cxn ang="0">
                  <a:pos x="2606" y="0"/>
                </a:cxn>
                <a:cxn ang="0">
                  <a:pos x="2514" y="137"/>
                </a:cxn>
                <a:cxn ang="0">
                  <a:pos x="2429" y="267"/>
                </a:cxn>
                <a:cxn ang="0">
                  <a:pos x="2324" y="301"/>
                </a:cxn>
                <a:cxn ang="0">
                  <a:pos x="2279" y="405"/>
                </a:cxn>
                <a:cxn ang="0">
                  <a:pos x="2156" y="437"/>
                </a:cxn>
                <a:cxn ang="0">
                  <a:pos x="2135" y="589"/>
                </a:cxn>
                <a:cxn ang="0">
                  <a:pos x="1992" y="607"/>
                </a:cxn>
                <a:cxn ang="0">
                  <a:pos x="1953" y="745"/>
                </a:cxn>
                <a:cxn ang="0">
                  <a:pos x="1854" y="798"/>
                </a:cxn>
                <a:cxn ang="0">
                  <a:pos x="1842" y="948"/>
                </a:cxn>
                <a:cxn ang="0">
                  <a:pos x="1769" y="1047"/>
                </a:cxn>
                <a:cxn ang="0">
                  <a:pos x="1736" y="1156"/>
                </a:cxn>
                <a:cxn ang="0">
                  <a:pos x="1625" y="1261"/>
                </a:cxn>
                <a:cxn ang="0">
                  <a:pos x="2129" y="1667"/>
                </a:cxn>
                <a:cxn ang="0">
                  <a:pos x="2265" y="1895"/>
                </a:cxn>
                <a:cxn ang="0">
                  <a:pos x="1724" y="1936"/>
                </a:cxn>
                <a:cxn ang="0">
                  <a:pos x="1246" y="1844"/>
                </a:cxn>
                <a:cxn ang="0">
                  <a:pos x="1136" y="1889"/>
                </a:cxn>
                <a:cxn ang="0">
                  <a:pos x="1078" y="2015"/>
                </a:cxn>
                <a:cxn ang="0">
                  <a:pos x="914" y="2053"/>
                </a:cxn>
                <a:cxn ang="0">
                  <a:pos x="849" y="2191"/>
                </a:cxn>
                <a:cxn ang="0">
                  <a:pos x="705" y="2301"/>
                </a:cxn>
                <a:cxn ang="0">
                  <a:pos x="606" y="2608"/>
                </a:cxn>
                <a:cxn ang="0">
                  <a:pos x="547" y="2661"/>
                </a:cxn>
                <a:cxn ang="0">
                  <a:pos x="528" y="2825"/>
                </a:cxn>
                <a:cxn ang="0">
                  <a:pos x="436" y="2930"/>
                </a:cxn>
                <a:cxn ang="0">
                  <a:pos x="417" y="3139"/>
                </a:cxn>
                <a:cxn ang="0">
                  <a:pos x="365" y="3204"/>
                </a:cxn>
                <a:cxn ang="0">
                  <a:pos x="261" y="3086"/>
                </a:cxn>
                <a:cxn ang="0">
                  <a:pos x="0" y="3335"/>
                </a:cxn>
                <a:cxn ang="0">
                  <a:pos x="0" y="3335"/>
                </a:cxn>
              </a:cxnLst>
              <a:rect l="0" t="0" r="r" b="b"/>
              <a:pathLst>
                <a:path w="2606" h="3335">
                  <a:moveTo>
                    <a:pt x="0" y="3335"/>
                  </a:moveTo>
                  <a:lnTo>
                    <a:pt x="38" y="2288"/>
                  </a:lnTo>
                  <a:lnTo>
                    <a:pt x="123" y="1871"/>
                  </a:lnTo>
                  <a:lnTo>
                    <a:pt x="464" y="1523"/>
                  </a:lnTo>
                  <a:lnTo>
                    <a:pt x="1025" y="1190"/>
                  </a:lnTo>
                  <a:lnTo>
                    <a:pt x="1311" y="575"/>
                  </a:lnTo>
                  <a:lnTo>
                    <a:pt x="1548" y="222"/>
                  </a:lnTo>
                  <a:lnTo>
                    <a:pt x="1933" y="111"/>
                  </a:lnTo>
                  <a:lnTo>
                    <a:pt x="2606" y="0"/>
                  </a:lnTo>
                  <a:lnTo>
                    <a:pt x="2514" y="137"/>
                  </a:lnTo>
                  <a:lnTo>
                    <a:pt x="2429" y="267"/>
                  </a:lnTo>
                  <a:lnTo>
                    <a:pt x="2324" y="301"/>
                  </a:lnTo>
                  <a:lnTo>
                    <a:pt x="2279" y="405"/>
                  </a:lnTo>
                  <a:lnTo>
                    <a:pt x="2156" y="437"/>
                  </a:lnTo>
                  <a:lnTo>
                    <a:pt x="2135" y="589"/>
                  </a:lnTo>
                  <a:lnTo>
                    <a:pt x="1992" y="607"/>
                  </a:lnTo>
                  <a:lnTo>
                    <a:pt x="1953" y="745"/>
                  </a:lnTo>
                  <a:lnTo>
                    <a:pt x="1854" y="798"/>
                  </a:lnTo>
                  <a:lnTo>
                    <a:pt x="1842" y="948"/>
                  </a:lnTo>
                  <a:lnTo>
                    <a:pt x="1769" y="1047"/>
                  </a:lnTo>
                  <a:lnTo>
                    <a:pt x="1736" y="1156"/>
                  </a:lnTo>
                  <a:lnTo>
                    <a:pt x="1625" y="1261"/>
                  </a:lnTo>
                  <a:lnTo>
                    <a:pt x="2129" y="1667"/>
                  </a:lnTo>
                  <a:lnTo>
                    <a:pt x="2265" y="1895"/>
                  </a:lnTo>
                  <a:lnTo>
                    <a:pt x="1724" y="1936"/>
                  </a:lnTo>
                  <a:lnTo>
                    <a:pt x="1246" y="1844"/>
                  </a:lnTo>
                  <a:lnTo>
                    <a:pt x="1136" y="1889"/>
                  </a:lnTo>
                  <a:lnTo>
                    <a:pt x="1078" y="2015"/>
                  </a:lnTo>
                  <a:lnTo>
                    <a:pt x="914" y="2053"/>
                  </a:lnTo>
                  <a:lnTo>
                    <a:pt x="849" y="2191"/>
                  </a:lnTo>
                  <a:lnTo>
                    <a:pt x="705" y="2301"/>
                  </a:lnTo>
                  <a:lnTo>
                    <a:pt x="606" y="2608"/>
                  </a:lnTo>
                  <a:lnTo>
                    <a:pt x="547" y="2661"/>
                  </a:lnTo>
                  <a:lnTo>
                    <a:pt x="528" y="2825"/>
                  </a:lnTo>
                  <a:lnTo>
                    <a:pt x="436" y="2930"/>
                  </a:lnTo>
                  <a:lnTo>
                    <a:pt x="417" y="3139"/>
                  </a:lnTo>
                  <a:lnTo>
                    <a:pt x="365" y="3204"/>
                  </a:lnTo>
                  <a:lnTo>
                    <a:pt x="261" y="3086"/>
                  </a:lnTo>
                  <a:lnTo>
                    <a:pt x="0" y="3335"/>
                  </a:lnTo>
                  <a:lnTo>
                    <a:pt x="0" y="3335"/>
                  </a:lnTo>
                  <a:close/>
                </a:path>
              </a:pathLst>
            </a:custGeom>
            <a:solidFill>
              <a:srgbClr val="756868"/>
            </a:solidFill>
            <a:ln w="9525">
              <a:noFill/>
              <a:round/>
              <a:headEnd/>
              <a:tailEnd/>
            </a:ln>
          </p:spPr>
          <p:txBody>
            <a:bodyPr/>
            <a:lstStyle/>
            <a:p>
              <a:endParaRPr lang="en-US" dirty="0"/>
            </a:p>
          </p:txBody>
        </p:sp>
        <p:sp>
          <p:nvSpPr>
            <p:cNvPr id="28" name="Freeform 26">
              <a:extLst>
                <a:ext uri="{FF2B5EF4-FFF2-40B4-BE49-F238E27FC236}">
                  <a16:creationId xmlns:a16="http://schemas.microsoft.com/office/drawing/2014/main" id="{24FC4DE9-71D9-6233-3E07-45D9D59CF7B3}"/>
                </a:ext>
              </a:extLst>
            </p:cNvPr>
            <p:cNvSpPr>
              <a:spLocks/>
            </p:cNvSpPr>
            <p:nvPr/>
          </p:nvSpPr>
          <p:spPr bwMode="auto">
            <a:xfrm>
              <a:off x="6640" y="2179"/>
              <a:ext cx="1406" cy="791"/>
            </a:xfrm>
            <a:custGeom>
              <a:avLst/>
              <a:gdLst/>
              <a:ahLst/>
              <a:cxnLst>
                <a:cxn ang="0">
                  <a:pos x="252" y="105"/>
                </a:cxn>
                <a:cxn ang="0">
                  <a:pos x="308" y="38"/>
                </a:cxn>
                <a:cxn ang="0">
                  <a:pos x="365" y="11"/>
                </a:cxn>
                <a:cxn ang="0">
                  <a:pos x="486" y="0"/>
                </a:cxn>
                <a:cxn ang="0">
                  <a:pos x="633" y="38"/>
                </a:cxn>
                <a:cxn ang="0">
                  <a:pos x="710" y="85"/>
                </a:cxn>
                <a:cxn ang="0">
                  <a:pos x="759" y="130"/>
                </a:cxn>
                <a:cxn ang="0">
                  <a:pos x="797" y="170"/>
                </a:cxn>
                <a:cxn ang="0">
                  <a:pos x="820" y="199"/>
                </a:cxn>
                <a:cxn ang="0">
                  <a:pos x="874" y="275"/>
                </a:cxn>
                <a:cxn ang="0">
                  <a:pos x="954" y="394"/>
                </a:cxn>
                <a:cxn ang="0">
                  <a:pos x="985" y="436"/>
                </a:cxn>
                <a:cxn ang="0">
                  <a:pos x="1019" y="473"/>
                </a:cxn>
                <a:cxn ang="0">
                  <a:pos x="1066" y="513"/>
                </a:cxn>
                <a:cxn ang="0">
                  <a:pos x="1121" y="542"/>
                </a:cxn>
                <a:cxn ang="0">
                  <a:pos x="1264" y="577"/>
                </a:cxn>
                <a:cxn ang="0">
                  <a:pos x="1406" y="612"/>
                </a:cxn>
                <a:cxn ang="0">
                  <a:pos x="1219" y="791"/>
                </a:cxn>
                <a:cxn ang="0">
                  <a:pos x="1053" y="745"/>
                </a:cxn>
                <a:cxn ang="0">
                  <a:pos x="954" y="714"/>
                </a:cxn>
                <a:cxn ang="0">
                  <a:pos x="852" y="679"/>
                </a:cxn>
                <a:cxn ang="0">
                  <a:pos x="756" y="637"/>
                </a:cxn>
                <a:cxn ang="0">
                  <a:pos x="676" y="595"/>
                </a:cxn>
                <a:cxn ang="0">
                  <a:pos x="626" y="552"/>
                </a:cxn>
                <a:cxn ang="0">
                  <a:pos x="594" y="512"/>
                </a:cxn>
                <a:cxn ang="0">
                  <a:pos x="560" y="479"/>
                </a:cxn>
                <a:cxn ang="0">
                  <a:pos x="529" y="451"/>
                </a:cxn>
                <a:cxn ang="0">
                  <a:pos x="478" y="416"/>
                </a:cxn>
                <a:cxn ang="0">
                  <a:pos x="444" y="397"/>
                </a:cxn>
                <a:cxn ang="0">
                  <a:pos x="592" y="357"/>
                </a:cxn>
                <a:cxn ang="0">
                  <a:pos x="677" y="306"/>
                </a:cxn>
                <a:cxn ang="0">
                  <a:pos x="693" y="256"/>
                </a:cxn>
                <a:cxn ang="0">
                  <a:pos x="668" y="219"/>
                </a:cxn>
                <a:cxn ang="0">
                  <a:pos x="640" y="191"/>
                </a:cxn>
                <a:cxn ang="0">
                  <a:pos x="599" y="165"/>
                </a:cxn>
                <a:cxn ang="0">
                  <a:pos x="515" y="161"/>
                </a:cxn>
                <a:cxn ang="0">
                  <a:pos x="399" y="212"/>
                </a:cxn>
                <a:cxn ang="0">
                  <a:pos x="351" y="252"/>
                </a:cxn>
                <a:cxn ang="0">
                  <a:pos x="319" y="289"/>
                </a:cxn>
                <a:cxn ang="0">
                  <a:pos x="11" y="145"/>
                </a:cxn>
                <a:cxn ang="0">
                  <a:pos x="17" y="63"/>
                </a:cxn>
              </a:cxnLst>
              <a:rect l="0" t="0" r="r" b="b"/>
              <a:pathLst>
                <a:path w="1406" h="791">
                  <a:moveTo>
                    <a:pt x="17" y="63"/>
                  </a:moveTo>
                  <a:lnTo>
                    <a:pt x="252" y="105"/>
                  </a:lnTo>
                  <a:lnTo>
                    <a:pt x="288" y="57"/>
                  </a:lnTo>
                  <a:lnTo>
                    <a:pt x="308" y="38"/>
                  </a:lnTo>
                  <a:lnTo>
                    <a:pt x="334" y="23"/>
                  </a:lnTo>
                  <a:lnTo>
                    <a:pt x="365" y="11"/>
                  </a:lnTo>
                  <a:lnTo>
                    <a:pt x="399" y="1"/>
                  </a:lnTo>
                  <a:lnTo>
                    <a:pt x="486" y="0"/>
                  </a:lnTo>
                  <a:lnTo>
                    <a:pt x="582" y="18"/>
                  </a:lnTo>
                  <a:lnTo>
                    <a:pt x="633" y="38"/>
                  </a:lnTo>
                  <a:lnTo>
                    <a:pt x="684" y="68"/>
                  </a:lnTo>
                  <a:lnTo>
                    <a:pt x="710" y="85"/>
                  </a:lnTo>
                  <a:lnTo>
                    <a:pt x="735" y="106"/>
                  </a:lnTo>
                  <a:lnTo>
                    <a:pt x="759" y="130"/>
                  </a:lnTo>
                  <a:lnTo>
                    <a:pt x="786" y="156"/>
                  </a:lnTo>
                  <a:lnTo>
                    <a:pt x="797" y="170"/>
                  </a:lnTo>
                  <a:lnTo>
                    <a:pt x="809" y="184"/>
                  </a:lnTo>
                  <a:lnTo>
                    <a:pt x="820" y="199"/>
                  </a:lnTo>
                  <a:lnTo>
                    <a:pt x="832" y="215"/>
                  </a:lnTo>
                  <a:lnTo>
                    <a:pt x="874" y="275"/>
                  </a:lnTo>
                  <a:lnTo>
                    <a:pt x="914" y="337"/>
                  </a:lnTo>
                  <a:lnTo>
                    <a:pt x="954" y="394"/>
                  </a:lnTo>
                  <a:lnTo>
                    <a:pt x="974" y="422"/>
                  </a:lnTo>
                  <a:lnTo>
                    <a:pt x="985" y="436"/>
                  </a:lnTo>
                  <a:lnTo>
                    <a:pt x="996" y="448"/>
                  </a:lnTo>
                  <a:lnTo>
                    <a:pt x="1019" y="473"/>
                  </a:lnTo>
                  <a:lnTo>
                    <a:pt x="1042" y="493"/>
                  </a:lnTo>
                  <a:lnTo>
                    <a:pt x="1066" y="513"/>
                  </a:lnTo>
                  <a:lnTo>
                    <a:pt x="1093" y="530"/>
                  </a:lnTo>
                  <a:lnTo>
                    <a:pt x="1121" y="542"/>
                  </a:lnTo>
                  <a:lnTo>
                    <a:pt x="1152" y="552"/>
                  </a:lnTo>
                  <a:lnTo>
                    <a:pt x="1264" y="577"/>
                  </a:lnTo>
                  <a:lnTo>
                    <a:pt x="1343" y="597"/>
                  </a:lnTo>
                  <a:lnTo>
                    <a:pt x="1406" y="612"/>
                  </a:lnTo>
                  <a:lnTo>
                    <a:pt x="1373" y="750"/>
                  </a:lnTo>
                  <a:lnTo>
                    <a:pt x="1219" y="791"/>
                  </a:lnTo>
                  <a:lnTo>
                    <a:pt x="1137" y="770"/>
                  </a:lnTo>
                  <a:lnTo>
                    <a:pt x="1053" y="745"/>
                  </a:lnTo>
                  <a:lnTo>
                    <a:pt x="1005" y="730"/>
                  </a:lnTo>
                  <a:lnTo>
                    <a:pt x="954" y="714"/>
                  </a:lnTo>
                  <a:lnTo>
                    <a:pt x="903" y="697"/>
                  </a:lnTo>
                  <a:lnTo>
                    <a:pt x="852" y="679"/>
                  </a:lnTo>
                  <a:lnTo>
                    <a:pt x="801" y="657"/>
                  </a:lnTo>
                  <a:lnTo>
                    <a:pt x="756" y="637"/>
                  </a:lnTo>
                  <a:lnTo>
                    <a:pt x="713" y="617"/>
                  </a:lnTo>
                  <a:lnTo>
                    <a:pt x="676" y="595"/>
                  </a:lnTo>
                  <a:lnTo>
                    <a:pt x="648" y="573"/>
                  </a:lnTo>
                  <a:lnTo>
                    <a:pt x="626" y="552"/>
                  </a:lnTo>
                  <a:lnTo>
                    <a:pt x="609" y="530"/>
                  </a:lnTo>
                  <a:lnTo>
                    <a:pt x="594" y="512"/>
                  </a:lnTo>
                  <a:lnTo>
                    <a:pt x="577" y="493"/>
                  </a:lnTo>
                  <a:lnTo>
                    <a:pt x="560" y="479"/>
                  </a:lnTo>
                  <a:lnTo>
                    <a:pt x="544" y="464"/>
                  </a:lnTo>
                  <a:lnTo>
                    <a:pt x="529" y="451"/>
                  </a:lnTo>
                  <a:lnTo>
                    <a:pt x="503" y="431"/>
                  </a:lnTo>
                  <a:lnTo>
                    <a:pt x="478" y="416"/>
                  </a:lnTo>
                  <a:lnTo>
                    <a:pt x="459" y="405"/>
                  </a:lnTo>
                  <a:lnTo>
                    <a:pt x="444" y="397"/>
                  </a:lnTo>
                  <a:lnTo>
                    <a:pt x="492" y="386"/>
                  </a:lnTo>
                  <a:lnTo>
                    <a:pt x="592" y="357"/>
                  </a:lnTo>
                  <a:lnTo>
                    <a:pt x="640" y="334"/>
                  </a:lnTo>
                  <a:lnTo>
                    <a:pt x="677" y="306"/>
                  </a:lnTo>
                  <a:lnTo>
                    <a:pt x="694" y="275"/>
                  </a:lnTo>
                  <a:lnTo>
                    <a:pt x="693" y="256"/>
                  </a:lnTo>
                  <a:lnTo>
                    <a:pt x="682" y="238"/>
                  </a:lnTo>
                  <a:lnTo>
                    <a:pt x="668" y="219"/>
                  </a:lnTo>
                  <a:lnTo>
                    <a:pt x="654" y="204"/>
                  </a:lnTo>
                  <a:lnTo>
                    <a:pt x="640" y="191"/>
                  </a:lnTo>
                  <a:lnTo>
                    <a:pt x="626" y="181"/>
                  </a:lnTo>
                  <a:lnTo>
                    <a:pt x="599" y="165"/>
                  </a:lnTo>
                  <a:lnTo>
                    <a:pt x="572" y="157"/>
                  </a:lnTo>
                  <a:lnTo>
                    <a:pt x="515" y="161"/>
                  </a:lnTo>
                  <a:lnTo>
                    <a:pt x="458" y="179"/>
                  </a:lnTo>
                  <a:lnTo>
                    <a:pt x="399" y="212"/>
                  </a:lnTo>
                  <a:lnTo>
                    <a:pt x="374" y="232"/>
                  </a:lnTo>
                  <a:lnTo>
                    <a:pt x="351" y="252"/>
                  </a:lnTo>
                  <a:lnTo>
                    <a:pt x="334" y="272"/>
                  </a:lnTo>
                  <a:lnTo>
                    <a:pt x="319" y="289"/>
                  </a:lnTo>
                  <a:lnTo>
                    <a:pt x="308" y="304"/>
                  </a:lnTo>
                  <a:lnTo>
                    <a:pt x="11" y="145"/>
                  </a:lnTo>
                  <a:lnTo>
                    <a:pt x="0" y="106"/>
                  </a:lnTo>
                  <a:lnTo>
                    <a:pt x="17" y="63"/>
                  </a:lnTo>
                  <a:lnTo>
                    <a:pt x="17" y="63"/>
                  </a:lnTo>
                  <a:close/>
                </a:path>
              </a:pathLst>
            </a:custGeom>
            <a:solidFill>
              <a:srgbClr val="000000"/>
            </a:solidFill>
            <a:ln w="9525">
              <a:noFill/>
              <a:round/>
              <a:headEnd/>
              <a:tailEnd/>
            </a:ln>
          </p:spPr>
          <p:txBody>
            <a:bodyPr/>
            <a:lstStyle/>
            <a:p>
              <a:endParaRPr lang="en-US" dirty="0"/>
            </a:p>
          </p:txBody>
        </p:sp>
        <p:sp>
          <p:nvSpPr>
            <p:cNvPr id="29" name="Freeform 27">
              <a:extLst>
                <a:ext uri="{FF2B5EF4-FFF2-40B4-BE49-F238E27FC236}">
                  <a16:creationId xmlns:a16="http://schemas.microsoft.com/office/drawing/2014/main" id="{54EBE8EF-4539-86A6-9F99-BA5AB62C2AB6}"/>
                </a:ext>
              </a:extLst>
            </p:cNvPr>
            <p:cNvSpPr>
              <a:spLocks/>
            </p:cNvSpPr>
            <p:nvPr/>
          </p:nvSpPr>
          <p:spPr bwMode="auto">
            <a:xfrm>
              <a:off x="6923" y="2946"/>
              <a:ext cx="1200" cy="2168"/>
            </a:xfrm>
            <a:custGeom>
              <a:avLst/>
              <a:gdLst/>
              <a:ahLst/>
              <a:cxnLst>
                <a:cxn ang="0">
                  <a:pos x="988" y="21"/>
                </a:cxn>
                <a:cxn ang="0">
                  <a:pos x="922" y="60"/>
                </a:cxn>
                <a:cxn ang="0">
                  <a:pos x="875" y="88"/>
                </a:cxn>
                <a:cxn ang="0">
                  <a:pos x="823" y="120"/>
                </a:cxn>
                <a:cxn ang="0">
                  <a:pos x="766" y="154"/>
                </a:cxn>
                <a:cxn ang="0">
                  <a:pos x="704" y="193"/>
                </a:cxn>
                <a:cxn ang="0">
                  <a:pos x="639" y="235"/>
                </a:cxn>
                <a:cxn ang="0">
                  <a:pos x="574" y="278"/>
                </a:cxn>
                <a:cxn ang="0">
                  <a:pos x="509" y="321"/>
                </a:cxn>
                <a:cxn ang="0">
                  <a:pos x="444" y="366"/>
                </a:cxn>
                <a:cxn ang="0">
                  <a:pos x="382" y="409"/>
                </a:cxn>
                <a:cxn ang="0">
                  <a:pos x="325" y="453"/>
                </a:cxn>
                <a:cxn ang="0">
                  <a:pos x="271" y="495"/>
                </a:cxn>
                <a:cxn ang="0">
                  <a:pos x="224" y="533"/>
                </a:cxn>
                <a:cxn ang="0">
                  <a:pos x="184" y="575"/>
                </a:cxn>
                <a:cxn ang="0">
                  <a:pos x="118" y="683"/>
                </a:cxn>
                <a:cxn ang="0">
                  <a:pos x="51" y="883"/>
                </a:cxn>
                <a:cxn ang="0">
                  <a:pos x="0" y="1311"/>
                </a:cxn>
                <a:cxn ang="0">
                  <a:pos x="12" y="1694"/>
                </a:cxn>
                <a:cxn ang="0">
                  <a:pos x="46" y="2168"/>
                </a:cxn>
                <a:cxn ang="0">
                  <a:pos x="159" y="1469"/>
                </a:cxn>
                <a:cxn ang="0">
                  <a:pos x="192" y="1142"/>
                </a:cxn>
                <a:cxn ang="0">
                  <a:pos x="234" y="943"/>
                </a:cxn>
                <a:cxn ang="0">
                  <a:pos x="274" y="818"/>
                </a:cxn>
                <a:cxn ang="0">
                  <a:pos x="326" y="719"/>
                </a:cxn>
                <a:cxn ang="0">
                  <a:pos x="348" y="692"/>
                </a:cxn>
                <a:cxn ang="0">
                  <a:pos x="371" y="665"/>
                </a:cxn>
                <a:cxn ang="0">
                  <a:pos x="398" y="638"/>
                </a:cxn>
                <a:cxn ang="0">
                  <a:pos x="424" y="609"/>
                </a:cxn>
                <a:cxn ang="0">
                  <a:pos x="470" y="564"/>
                </a:cxn>
                <a:cxn ang="0">
                  <a:pos x="501" y="535"/>
                </a:cxn>
                <a:cxn ang="0">
                  <a:pos x="534" y="504"/>
                </a:cxn>
                <a:cxn ang="0">
                  <a:pos x="569" y="474"/>
                </a:cxn>
                <a:cxn ang="0">
                  <a:pos x="603" y="444"/>
                </a:cxn>
                <a:cxn ang="0">
                  <a:pos x="640" y="413"/>
                </a:cxn>
                <a:cxn ang="0">
                  <a:pos x="676" y="385"/>
                </a:cxn>
                <a:cxn ang="0">
                  <a:pos x="713" y="354"/>
                </a:cxn>
                <a:cxn ang="0">
                  <a:pos x="750" y="326"/>
                </a:cxn>
                <a:cxn ang="0">
                  <a:pos x="786" y="297"/>
                </a:cxn>
                <a:cxn ang="0">
                  <a:pos x="823" y="267"/>
                </a:cxn>
                <a:cxn ang="0">
                  <a:pos x="858" y="241"/>
                </a:cxn>
                <a:cxn ang="0">
                  <a:pos x="911" y="202"/>
                </a:cxn>
                <a:cxn ang="0">
                  <a:pos x="978" y="153"/>
                </a:cxn>
                <a:cxn ang="0">
                  <a:pos x="1039" y="111"/>
                </a:cxn>
                <a:cxn ang="0">
                  <a:pos x="1092" y="72"/>
                </a:cxn>
                <a:cxn ang="0">
                  <a:pos x="1135" y="41"/>
                </a:cxn>
                <a:cxn ang="0">
                  <a:pos x="1200" y="0"/>
                </a:cxn>
                <a:cxn ang="0">
                  <a:pos x="1013" y="6"/>
                </a:cxn>
              </a:cxnLst>
              <a:rect l="0" t="0" r="r" b="b"/>
              <a:pathLst>
                <a:path w="1200" h="2168">
                  <a:moveTo>
                    <a:pt x="1013" y="6"/>
                  </a:moveTo>
                  <a:lnTo>
                    <a:pt x="988" y="21"/>
                  </a:lnTo>
                  <a:lnTo>
                    <a:pt x="959" y="37"/>
                  </a:lnTo>
                  <a:lnTo>
                    <a:pt x="922" y="60"/>
                  </a:lnTo>
                  <a:lnTo>
                    <a:pt x="900" y="72"/>
                  </a:lnTo>
                  <a:lnTo>
                    <a:pt x="875" y="88"/>
                  </a:lnTo>
                  <a:lnTo>
                    <a:pt x="851" y="103"/>
                  </a:lnTo>
                  <a:lnTo>
                    <a:pt x="823" y="120"/>
                  </a:lnTo>
                  <a:lnTo>
                    <a:pt x="795" y="137"/>
                  </a:lnTo>
                  <a:lnTo>
                    <a:pt x="766" y="154"/>
                  </a:lnTo>
                  <a:lnTo>
                    <a:pt x="735" y="174"/>
                  </a:lnTo>
                  <a:lnTo>
                    <a:pt x="704" y="193"/>
                  </a:lnTo>
                  <a:lnTo>
                    <a:pt x="671" y="213"/>
                  </a:lnTo>
                  <a:lnTo>
                    <a:pt x="639" y="235"/>
                  </a:lnTo>
                  <a:lnTo>
                    <a:pt x="606" y="256"/>
                  </a:lnTo>
                  <a:lnTo>
                    <a:pt x="574" y="278"/>
                  </a:lnTo>
                  <a:lnTo>
                    <a:pt x="540" y="298"/>
                  </a:lnTo>
                  <a:lnTo>
                    <a:pt x="509" y="321"/>
                  </a:lnTo>
                  <a:lnTo>
                    <a:pt x="475" y="343"/>
                  </a:lnTo>
                  <a:lnTo>
                    <a:pt x="444" y="366"/>
                  </a:lnTo>
                  <a:lnTo>
                    <a:pt x="411" y="388"/>
                  </a:lnTo>
                  <a:lnTo>
                    <a:pt x="382" y="409"/>
                  </a:lnTo>
                  <a:lnTo>
                    <a:pt x="351" y="431"/>
                  </a:lnTo>
                  <a:lnTo>
                    <a:pt x="325" y="453"/>
                  </a:lnTo>
                  <a:lnTo>
                    <a:pt x="295" y="474"/>
                  </a:lnTo>
                  <a:lnTo>
                    <a:pt x="271" y="495"/>
                  </a:lnTo>
                  <a:lnTo>
                    <a:pt x="248" y="515"/>
                  </a:lnTo>
                  <a:lnTo>
                    <a:pt x="224" y="533"/>
                  </a:lnTo>
                  <a:lnTo>
                    <a:pt x="204" y="553"/>
                  </a:lnTo>
                  <a:lnTo>
                    <a:pt x="184" y="575"/>
                  </a:lnTo>
                  <a:lnTo>
                    <a:pt x="149" y="626"/>
                  </a:lnTo>
                  <a:lnTo>
                    <a:pt x="118" y="683"/>
                  </a:lnTo>
                  <a:lnTo>
                    <a:pt x="93" y="747"/>
                  </a:lnTo>
                  <a:lnTo>
                    <a:pt x="51" y="883"/>
                  </a:lnTo>
                  <a:lnTo>
                    <a:pt x="23" y="1031"/>
                  </a:lnTo>
                  <a:lnTo>
                    <a:pt x="0" y="1311"/>
                  </a:lnTo>
                  <a:lnTo>
                    <a:pt x="2" y="1515"/>
                  </a:lnTo>
                  <a:lnTo>
                    <a:pt x="12" y="1694"/>
                  </a:lnTo>
                  <a:lnTo>
                    <a:pt x="28" y="1911"/>
                  </a:lnTo>
                  <a:lnTo>
                    <a:pt x="46" y="2168"/>
                  </a:lnTo>
                  <a:lnTo>
                    <a:pt x="149" y="2007"/>
                  </a:lnTo>
                  <a:lnTo>
                    <a:pt x="159" y="1469"/>
                  </a:lnTo>
                  <a:lnTo>
                    <a:pt x="179" y="1251"/>
                  </a:lnTo>
                  <a:lnTo>
                    <a:pt x="192" y="1142"/>
                  </a:lnTo>
                  <a:lnTo>
                    <a:pt x="210" y="1039"/>
                  </a:lnTo>
                  <a:lnTo>
                    <a:pt x="234" y="943"/>
                  </a:lnTo>
                  <a:lnTo>
                    <a:pt x="260" y="856"/>
                  </a:lnTo>
                  <a:lnTo>
                    <a:pt x="274" y="818"/>
                  </a:lnTo>
                  <a:lnTo>
                    <a:pt x="291" y="782"/>
                  </a:lnTo>
                  <a:lnTo>
                    <a:pt x="326" y="719"/>
                  </a:lnTo>
                  <a:lnTo>
                    <a:pt x="337" y="708"/>
                  </a:lnTo>
                  <a:lnTo>
                    <a:pt x="348" y="692"/>
                  </a:lnTo>
                  <a:lnTo>
                    <a:pt x="359" y="680"/>
                  </a:lnTo>
                  <a:lnTo>
                    <a:pt x="371" y="665"/>
                  </a:lnTo>
                  <a:lnTo>
                    <a:pt x="384" y="652"/>
                  </a:lnTo>
                  <a:lnTo>
                    <a:pt x="398" y="638"/>
                  </a:lnTo>
                  <a:lnTo>
                    <a:pt x="410" y="623"/>
                  </a:lnTo>
                  <a:lnTo>
                    <a:pt x="424" y="609"/>
                  </a:lnTo>
                  <a:lnTo>
                    <a:pt x="455" y="580"/>
                  </a:lnTo>
                  <a:lnTo>
                    <a:pt x="470" y="564"/>
                  </a:lnTo>
                  <a:lnTo>
                    <a:pt x="484" y="550"/>
                  </a:lnTo>
                  <a:lnTo>
                    <a:pt x="501" y="535"/>
                  </a:lnTo>
                  <a:lnTo>
                    <a:pt x="517" y="519"/>
                  </a:lnTo>
                  <a:lnTo>
                    <a:pt x="534" y="504"/>
                  </a:lnTo>
                  <a:lnTo>
                    <a:pt x="551" y="490"/>
                  </a:lnTo>
                  <a:lnTo>
                    <a:pt x="569" y="474"/>
                  </a:lnTo>
                  <a:lnTo>
                    <a:pt x="586" y="459"/>
                  </a:lnTo>
                  <a:lnTo>
                    <a:pt x="603" y="444"/>
                  </a:lnTo>
                  <a:lnTo>
                    <a:pt x="622" y="428"/>
                  </a:lnTo>
                  <a:lnTo>
                    <a:pt x="640" y="413"/>
                  </a:lnTo>
                  <a:lnTo>
                    <a:pt x="657" y="400"/>
                  </a:lnTo>
                  <a:lnTo>
                    <a:pt x="676" y="385"/>
                  </a:lnTo>
                  <a:lnTo>
                    <a:pt x="693" y="369"/>
                  </a:lnTo>
                  <a:lnTo>
                    <a:pt x="713" y="354"/>
                  </a:lnTo>
                  <a:lnTo>
                    <a:pt x="732" y="340"/>
                  </a:lnTo>
                  <a:lnTo>
                    <a:pt x="750" y="326"/>
                  </a:lnTo>
                  <a:lnTo>
                    <a:pt x="769" y="312"/>
                  </a:lnTo>
                  <a:lnTo>
                    <a:pt x="786" y="297"/>
                  </a:lnTo>
                  <a:lnTo>
                    <a:pt x="804" y="283"/>
                  </a:lnTo>
                  <a:lnTo>
                    <a:pt x="823" y="267"/>
                  </a:lnTo>
                  <a:lnTo>
                    <a:pt x="841" y="255"/>
                  </a:lnTo>
                  <a:lnTo>
                    <a:pt x="858" y="241"/>
                  </a:lnTo>
                  <a:lnTo>
                    <a:pt x="875" y="229"/>
                  </a:lnTo>
                  <a:lnTo>
                    <a:pt x="911" y="202"/>
                  </a:lnTo>
                  <a:lnTo>
                    <a:pt x="945" y="178"/>
                  </a:lnTo>
                  <a:lnTo>
                    <a:pt x="978" y="153"/>
                  </a:lnTo>
                  <a:lnTo>
                    <a:pt x="1010" y="131"/>
                  </a:lnTo>
                  <a:lnTo>
                    <a:pt x="1039" y="111"/>
                  </a:lnTo>
                  <a:lnTo>
                    <a:pt x="1067" y="91"/>
                  </a:lnTo>
                  <a:lnTo>
                    <a:pt x="1092" y="72"/>
                  </a:lnTo>
                  <a:lnTo>
                    <a:pt x="1115" y="57"/>
                  </a:lnTo>
                  <a:lnTo>
                    <a:pt x="1135" y="41"/>
                  </a:lnTo>
                  <a:lnTo>
                    <a:pt x="1169" y="20"/>
                  </a:lnTo>
                  <a:lnTo>
                    <a:pt x="1200" y="0"/>
                  </a:lnTo>
                  <a:lnTo>
                    <a:pt x="1013" y="6"/>
                  </a:lnTo>
                  <a:lnTo>
                    <a:pt x="1013" y="6"/>
                  </a:lnTo>
                  <a:close/>
                </a:path>
              </a:pathLst>
            </a:custGeom>
            <a:solidFill>
              <a:srgbClr val="D1BDBD"/>
            </a:solidFill>
            <a:ln w="9525">
              <a:noFill/>
              <a:round/>
              <a:headEnd/>
              <a:tailEnd/>
            </a:ln>
          </p:spPr>
          <p:txBody>
            <a:bodyPr/>
            <a:lstStyle/>
            <a:p>
              <a:endParaRPr lang="en-US" dirty="0"/>
            </a:p>
          </p:txBody>
        </p:sp>
        <p:sp>
          <p:nvSpPr>
            <p:cNvPr id="30" name="Freeform 28">
              <a:extLst>
                <a:ext uri="{FF2B5EF4-FFF2-40B4-BE49-F238E27FC236}">
                  <a16:creationId xmlns:a16="http://schemas.microsoft.com/office/drawing/2014/main" id="{A8A3A156-22A8-958E-B3AC-470266D0FF0F}"/>
                </a:ext>
              </a:extLst>
            </p:cNvPr>
            <p:cNvSpPr>
              <a:spLocks/>
            </p:cNvSpPr>
            <p:nvPr/>
          </p:nvSpPr>
          <p:spPr bwMode="auto">
            <a:xfrm>
              <a:off x="7160" y="4617"/>
              <a:ext cx="219" cy="374"/>
            </a:xfrm>
            <a:custGeom>
              <a:avLst/>
              <a:gdLst/>
              <a:ahLst/>
              <a:cxnLst>
                <a:cxn ang="0">
                  <a:pos x="51" y="0"/>
                </a:cxn>
                <a:cxn ang="0">
                  <a:pos x="57" y="11"/>
                </a:cxn>
                <a:cxn ang="0">
                  <a:pos x="79" y="39"/>
                </a:cxn>
                <a:cxn ang="0">
                  <a:pos x="108" y="79"/>
                </a:cxn>
                <a:cxn ang="0">
                  <a:pos x="142" y="129"/>
                </a:cxn>
                <a:cxn ang="0">
                  <a:pos x="173" y="180"/>
                </a:cxn>
                <a:cxn ang="0">
                  <a:pos x="201" y="231"/>
                </a:cxn>
                <a:cxn ang="0">
                  <a:pos x="219" y="308"/>
                </a:cxn>
                <a:cxn ang="0">
                  <a:pos x="202" y="348"/>
                </a:cxn>
                <a:cxn ang="0">
                  <a:pos x="191" y="361"/>
                </a:cxn>
                <a:cxn ang="0">
                  <a:pos x="181" y="367"/>
                </a:cxn>
                <a:cxn ang="0">
                  <a:pos x="154" y="374"/>
                </a:cxn>
                <a:cxn ang="0">
                  <a:pos x="0" y="99"/>
                </a:cxn>
                <a:cxn ang="0">
                  <a:pos x="51" y="0"/>
                </a:cxn>
                <a:cxn ang="0">
                  <a:pos x="51" y="0"/>
                </a:cxn>
              </a:cxnLst>
              <a:rect l="0" t="0" r="r" b="b"/>
              <a:pathLst>
                <a:path w="219" h="374">
                  <a:moveTo>
                    <a:pt x="51" y="0"/>
                  </a:moveTo>
                  <a:lnTo>
                    <a:pt x="57" y="11"/>
                  </a:lnTo>
                  <a:lnTo>
                    <a:pt x="79" y="39"/>
                  </a:lnTo>
                  <a:lnTo>
                    <a:pt x="108" y="79"/>
                  </a:lnTo>
                  <a:lnTo>
                    <a:pt x="142" y="129"/>
                  </a:lnTo>
                  <a:lnTo>
                    <a:pt x="173" y="180"/>
                  </a:lnTo>
                  <a:lnTo>
                    <a:pt x="201" y="231"/>
                  </a:lnTo>
                  <a:lnTo>
                    <a:pt x="219" y="308"/>
                  </a:lnTo>
                  <a:lnTo>
                    <a:pt x="202" y="348"/>
                  </a:lnTo>
                  <a:lnTo>
                    <a:pt x="191" y="361"/>
                  </a:lnTo>
                  <a:lnTo>
                    <a:pt x="181" y="367"/>
                  </a:lnTo>
                  <a:lnTo>
                    <a:pt x="154" y="374"/>
                  </a:lnTo>
                  <a:lnTo>
                    <a:pt x="0" y="99"/>
                  </a:lnTo>
                  <a:lnTo>
                    <a:pt x="51" y="0"/>
                  </a:lnTo>
                  <a:lnTo>
                    <a:pt x="51" y="0"/>
                  </a:lnTo>
                  <a:close/>
                </a:path>
              </a:pathLst>
            </a:custGeom>
            <a:solidFill>
              <a:srgbClr val="D1BDBD"/>
            </a:solidFill>
            <a:ln w="9525">
              <a:noFill/>
              <a:round/>
              <a:headEnd/>
              <a:tailEnd/>
            </a:ln>
          </p:spPr>
          <p:txBody>
            <a:bodyPr/>
            <a:lstStyle/>
            <a:p>
              <a:endParaRPr lang="en-US" dirty="0"/>
            </a:p>
          </p:txBody>
        </p:sp>
        <p:sp>
          <p:nvSpPr>
            <p:cNvPr id="31" name="Freeform 29">
              <a:extLst>
                <a:ext uri="{FF2B5EF4-FFF2-40B4-BE49-F238E27FC236}">
                  <a16:creationId xmlns:a16="http://schemas.microsoft.com/office/drawing/2014/main" id="{0956FEAB-FBBF-528D-39A2-E578382812A1}"/>
                </a:ext>
              </a:extLst>
            </p:cNvPr>
            <p:cNvSpPr>
              <a:spLocks/>
            </p:cNvSpPr>
            <p:nvPr/>
          </p:nvSpPr>
          <p:spPr bwMode="auto">
            <a:xfrm>
              <a:off x="7249" y="4288"/>
              <a:ext cx="276" cy="379"/>
            </a:xfrm>
            <a:custGeom>
              <a:avLst/>
              <a:gdLst/>
              <a:ahLst/>
              <a:cxnLst>
                <a:cxn ang="0">
                  <a:pos x="11" y="0"/>
                </a:cxn>
                <a:cxn ang="0">
                  <a:pos x="24" y="6"/>
                </a:cxn>
                <a:cxn ang="0">
                  <a:pos x="55" y="23"/>
                </a:cxn>
                <a:cxn ang="0">
                  <a:pos x="75" y="37"/>
                </a:cxn>
                <a:cxn ang="0">
                  <a:pos x="98" y="51"/>
                </a:cxn>
                <a:cxn ang="0">
                  <a:pos x="123" y="68"/>
                </a:cxn>
                <a:cxn ang="0">
                  <a:pos x="147" y="85"/>
                </a:cxn>
                <a:cxn ang="0">
                  <a:pos x="172" y="107"/>
                </a:cxn>
                <a:cxn ang="0">
                  <a:pos x="197" y="127"/>
                </a:cxn>
                <a:cxn ang="0">
                  <a:pos x="218" y="148"/>
                </a:cxn>
                <a:cxn ang="0">
                  <a:pos x="239" y="170"/>
                </a:cxn>
                <a:cxn ang="0">
                  <a:pos x="266" y="216"/>
                </a:cxn>
                <a:cxn ang="0">
                  <a:pos x="276" y="263"/>
                </a:cxn>
                <a:cxn ang="0">
                  <a:pos x="262" y="332"/>
                </a:cxn>
                <a:cxn ang="0">
                  <a:pos x="243" y="366"/>
                </a:cxn>
                <a:cxn ang="0">
                  <a:pos x="220" y="379"/>
                </a:cxn>
                <a:cxn ang="0">
                  <a:pos x="0" y="125"/>
                </a:cxn>
                <a:cxn ang="0">
                  <a:pos x="11" y="0"/>
                </a:cxn>
                <a:cxn ang="0">
                  <a:pos x="11" y="0"/>
                </a:cxn>
              </a:cxnLst>
              <a:rect l="0" t="0" r="r" b="b"/>
              <a:pathLst>
                <a:path w="276" h="379">
                  <a:moveTo>
                    <a:pt x="11" y="0"/>
                  </a:moveTo>
                  <a:lnTo>
                    <a:pt x="24" y="6"/>
                  </a:lnTo>
                  <a:lnTo>
                    <a:pt x="55" y="23"/>
                  </a:lnTo>
                  <a:lnTo>
                    <a:pt x="75" y="37"/>
                  </a:lnTo>
                  <a:lnTo>
                    <a:pt x="98" y="51"/>
                  </a:lnTo>
                  <a:lnTo>
                    <a:pt x="123" y="68"/>
                  </a:lnTo>
                  <a:lnTo>
                    <a:pt x="147" y="85"/>
                  </a:lnTo>
                  <a:lnTo>
                    <a:pt x="172" y="107"/>
                  </a:lnTo>
                  <a:lnTo>
                    <a:pt x="197" y="127"/>
                  </a:lnTo>
                  <a:lnTo>
                    <a:pt x="218" y="148"/>
                  </a:lnTo>
                  <a:lnTo>
                    <a:pt x="239" y="170"/>
                  </a:lnTo>
                  <a:lnTo>
                    <a:pt x="266" y="216"/>
                  </a:lnTo>
                  <a:lnTo>
                    <a:pt x="276" y="263"/>
                  </a:lnTo>
                  <a:lnTo>
                    <a:pt x="262" y="332"/>
                  </a:lnTo>
                  <a:lnTo>
                    <a:pt x="243" y="366"/>
                  </a:lnTo>
                  <a:lnTo>
                    <a:pt x="220" y="379"/>
                  </a:lnTo>
                  <a:lnTo>
                    <a:pt x="0" y="125"/>
                  </a:lnTo>
                  <a:lnTo>
                    <a:pt x="11" y="0"/>
                  </a:lnTo>
                  <a:lnTo>
                    <a:pt x="11" y="0"/>
                  </a:lnTo>
                  <a:close/>
                </a:path>
              </a:pathLst>
            </a:custGeom>
            <a:solidFill>
              <a:srgbClr val="D1BDBD"/>
            </a:solidFill>
            <a:ln w="9525">
              <a:noFill/>
              <a:round/>
              <a:headEnd/>
              <a:tailEnd/>
            </a:ln>
          </p:spPr>
          <p:txBody>
            <a:bodyPr/>
            <a:lstStyle/>
            <a:p>
              <a:endParaRPr lang="en-US" dirty="0"/>
            </a:p>
          </p:txBody>
        </p:sp>
        <p:sp>
          <p:nvSpPr>
            <p:cNvPr id="32" name="Freeform 30">
              <a:extLst>
                <a:ext uri="{FF2B5EF4-FFF2-40B4-BE49-F238E27FC236}">
                  <a16:creationId xmlns:a16="http://schemas.microsoft.com/office/drawing/2014/main" id="{7F8A6285-5C5C-C0B3-0E2B-D65BAD769754}"/>
                </a:ext>
              </a:extLst>
            </p:cNvPr>
            <p:cNvSpPr>
              <a:spLocks/>
            </p:cNvSpPr>
            <p:nvPr/>
          </p:nvSpPr>
          <p:spPr bwMode="auto">
            <a:xfrm>
              <a:off x="7331" y="4051"/>
              <a:ext cx="269" cy="341"/>
            </a:xfrm>
            <a:custGeom>
              <a:avLst/>
              <a:gdLst/>
              <a:ahLst/>
              <a:cxnLst>
                <a:cxn ang="0">
                  <a:pos x="17" y="0"/>
                </a:cxn>
                <a:cxn ang="0">
                  <a:pos x="0" y="136"/>
                </a:cxn>
                <a:cxn ang="0">
                  <a:pos x="259" y="341"/>
                </a:cxn>
                <a:cxn ang="0">
                  <a:pos x="269" y="192"/>
                </a:cxn>
                <a:cxn ang="0">
                  <a:pos x="245" y="155"/>
                </a:cxn>
                <a:cxn ang="0">
                  <a:pos x="228" y="138"/>
                </a:cxn>
                <a:cxn ang="0">
                  <a:pos x="209" y="121"/>
                </a:cxn>
                <a:cxn ang="0">
                  <a:pos x="189" y="104"/>
                </a:cxn>
                <a:cxn ang="0">
                  <a:pos x="169" y="87"/>
                </a:cxn>
                <a:cxn ang="0">
                  <a:pos x="147" y="73"/>
                </a:cxn>
                <a:cxn ang="0">
                  <a:pos x="126" y="59"/>
                </a:cxn>
                <a:cxn ang="0">
                  <a:pos x="85" y="34"/>
                </a:cxn>
                <a:cxn ang="0">
                  <a:pos x="50" y="16"/>
                </a:cxn>
                <a:cxn ang="0">
                  <a:pos x="17" y="0"/>
                </a:cxn>
                <a:cxn ang="0">
                  <a:pos x="17" y="0"/>
                </a:cxn>
              </a:cxnLst>
              <a:rect l="0" t="0" r="r" b="b"/>
              <a:pathLst>
                <a:path w="269" h="341">
                  <a:moveTo>
                    <a:pt x="17" y="0"/>
                  </a:moveTo>
                  <a:lnTo>
                    <a:pt x="0" y="136"/>
                  </a:lnTo>
                  <a:lnTo>
                    <a:pt x="259" y="341"/>
                  </a:lnTo>
                  <a:lnTo>
                    <a:pt x="269" y="192"/>
                  </a:lnTo>
                  <a:lnTo>
                    <a:pt x="245" y="155"/>
                  </a:lnTo>
                  <a:lnTo>
                    <a:pt x="228" y="138"/>
                  </a:lnTo>
                  <a:lnTo>
                    <a:pt x="209" y="121"/>
                  </a:lnTo>
                  <a:lnTo>
                    <a:pt x="189" y="104"/>
                  </a:lnTo>
                  <a:lnTo>
                    <a:pt x="169" y="87"/>
                  </a:lnTo>
                  <a:lnTo>
                    <a:pt x="147" y="73"/>
                  </a:lnTo>
                  <a:lnTo>
                    <a:pt x="126" y="59"/>
                  </a:lnTo>
                  <a:lnTo>
                    <a:pt x="85" y="34"/>
                  </a:lnTo>
                  <a:lnTo>
                    <a:pt x="50" y="16"/>
                  </a:lnTo>
                  <a:lnTo>
                    <a:pt x="17" y="0"/>
                  </a:lnTo>
                  <a:lnTo>
                    <a:pt x="17" y="0"/>
                  </a:lnTo>
                  <a:close/>
                </a:path>
              </a:pathLst>
            </a:custGeom>
            <a:solidFill>
              <a:srgbClr val="D1BDBD"/>
            </a:solidFill>
            <a:ln w="9525">
              <a:noFill/>
              <a:round/>
              <a:headEnd/>
              <a:tailEnd/>
            </a:ln>
          </p:spPr>
          <p:txBody>
            <a:bodyPr/>
            <a:lstStyle/>
            <a:p>
              <a:endParaRPr lang="en-US" dirty="0"/>
            </a:p>
          </p:txBody>
        </p:sp>
        <p:sp>
          <p:nvSpPr>
            <p:cNvPr id="33" name="Freeform 31">
              <a:extLst>
                <a:ext uri="{FF2B5EF4-FFF2-40B4-BE49-F238E27FC236}">
                  <a16:creationId xmlns:a16="http://schemas.microsoft.com/office/drawing/2014/main" id="{C0B4283A-FF5A-6937-8F0B-0FCC505E1AE7}"/>
                </a:ext>
              </a:extLst>
            </p:cNvPr>
            <p:cNvSpPr>
              <a:spLocks/>
            </p:cNvSpPr>
            <p:nvPr/>
          </p:nvSpPr>
          <p:spPr bwMode="auto">
            <a:xfrm>
              <a:off x="7415" y="3798"/>
              <a:ext cx="280" cy="329"/>
            </a:xfrm>
            <a:custGeom>
              <a:avLst/>
              <a:gdLst/>
              <a:ahLst/>
              <a:cxnLst>
                <a:cxn ang="0">
                  <a:pos x="0" y="0"/>
                </a:cxn>
                <a:cxn ang="0">
                  <a:pos x="0" y="144"/>
                </a:cxn>
                <a:cxn ang="0">
                  <a:pos x="274" y="329"/>
                </a:cxn>
                <a:cxn ang="0">
                  <a:pos x="280" y="191"/>
                </a:cxn>
                <a:cxn ang="0">
                  <a:pos x="264" y="173"/>
                </a:cxn>
                <a:cxn ang="0">
                  <a:pos x="246" y="154"/>
                </a:cxn>
                <a:cxn ang="0">
                  <a:pos x="224" y="136"/>
                </a:cxn>
                <a:cxn ang="0">
                  <a:pos x="204" y="119"/>
                </a:cxn>
                <a:cxn ang="0">
                  <a:pos x="181" y="100"/>
                </a:cxn>
                <a:cxn ang="0">
                  <a:pos x="158" y="86"/>
                </a:cxn>
                <a:cxn ang="0">
                  <a:pos x="134" y="71"/>
                </a:cxn>
                <a:cxn ang="0">
                  <a:pos x="110" y="57"/>
                </a:cxn>
                <a:cxn ang="0">
                  <a:pos x="68" y="34"/>
                </a:cxn>
                <a:cxn ang="0">
                  <a:pos x="32" y="15"/>
                </a:cxn>
                <a:cxn ang="0">
                  <a:pos x="0" y="0"/>
                </a:cxn>
                <a:cxn ang="0">
                  <a:pos x="0" y="0"/>
                </a:cxn>
              </a:cxnLst>
              <a:rect l="0" t="0" r="r" b="b"/>
              <a:pathLst>
                <a:path w="280" h="329">
                  <a:moveTo>
                    <a:pt x="0" y="0"/>
                  </a:moveTo>
                  <a:lnTo>
                    <a:pt x="0" y="144"/>
                  </a:lnTo>
                  <a:lnTo>
                    <a:pt x="274" y="329"/>
                  </a:lnTo>
                  <a:lnTo>
                    <a:pt x="280" y="191"/>
                  </a:lnTo>
                  <a:lnTo>
                    <a:pt x="264" y="173"/>
                  </a:lnTo>
                  <a:lnTo>
                    <a:pt x="246" y="154"/>
                  </a:lnTo>
                  <a:lnTo>
                    <a:pt x="224" y="136"/>
                  </a:lnTo>
                  <a:lnTo>
                    <a:pt x="204" y="119"/>
                  </a:lnTo>
                  <a:lnTo>
                    <a:pt x="181" y="100"/>
                  </a:lnTo>
                  <a:lnTo>
                    <a:pt x="158" y="86"/>
                  </a:lnTo>
                  <a:lnTo>
                    <a:pt x="134" y="71"/>
                  </a:lnTo>
                  <a:lnTo>
                    <a:pt x="110" y="57"/>
                  </a:lnTo>
                  <a:lnTo>
                    <a:pt x="68" y="34"/>
                  </a:lnTo>
                  <a:lnTo>
                    <a:pt x="32" y="15"/>
                  </a:lnTo>
                  <a:lnTo>
                    <a:pt x="0" y="0"/>
                  </a:lnTo>
                  <a:lnTo>
                    <a:pt x="0" y="0"/>
                  </a:lnTo>
                  <a:close/>
                </a:path>
              </a:pathLst>
            </a:custGeom>
            <a:solidFill>
              <a:srgbClr val="D1BDBD"/>
            </a:solidFill>
            <a:ln w="9525">
              <a:noFill/>
              <a:round/>
              <a:headEnd/>
              <a:tailEnd/>
            </a:ln>
          </p:spPr>
          <p:txBody>
            <a:bodyPr/>
            <a:lstStyle/>
            <a:p>
              <a:endParaRPr lang="en-US" dirty="0"/>
            </a:p>
          </p:txBody>
        </p:sp>
        <p:sp>
          <p:nvSpPr>
            <p:cNvPr id="34" name="Freeform 32">
              <a:extLst>
                <a:ext uri="{FF2B5EF4-FFF2-40B4-BE49-F238E27FC236}">
                  <a16:creationId xmlns:a16="http://schemas.microsoft.com/office/drawing/2014/main" id="{4E135E35-9EC8-A0F1-A472-13E42944E8CF}"/>
                </a:ext>
              </a:extLst>
            </p:cNvPr>
            <p:cNvSpPr>
              <a:spLocks/>
            </p:cNvSpPr>
            <p:nvPr/>
          </p:nvSpPr>
          <p:spPr bwMode="auto">
            <a:xfrm>
              <a:off x="7611" y="3584"/>
              <a:ext cx="336" cy="307"/>
            </a:xfrm>
            <a:custGeom>
              <a:avLst/>
              <a:gdLst/>
              <a:ahLst/>
              <a:cxnLst>
                <a:cxn ang="0">
                  <a:pos x="39" y="0"/>
                </a:cxn>
                <a:cxn ang="0">
                  <a:pos x="0" y="110"/>
                </a:cxn>
                <a:cxn ang="0">
                  <a:pos x="259" y="307"/>
                </a:cxn>
                <a:cxn ang="0">
                  <a:pos x="297" y="305"/>
                </a:cxn>
                <a:cxn ang="0">
                  <a:pos x="336" y="242"/>
                </a:cxn>
                <a:cxn ang="0">
                  <a:pos x="324" y="208"/>
                </a:cxn>
                <a:cxn ang="0">
                  <a:pos x="310" y="187"/>
                </a:cxn>
                <a:cxn ang="0">
                  <a:pos x="290" y="169"/>
                </a:cxn>
                <a:cxn ang="0">
                  <a:pos x="268" y="149"/>
                </a:cxn>
                <a:cxn ang="0">
                  <a:pos x="242" y="129"/>
                </a:cxn>
                <a:cxn ang="0">
                  <a:pos x="215" y="110"/>
                </a:cxn>
                <a:cxn ang="0">
                  <a:pos x="187" y="90"/>
                </a:cxn>
                <a:cxn ang="0">
                  <a:pos x="160" y="71"/>
                </a:cxn>
                <a:cxn ang="0">
                  <a:pos x="133" y="54"/>
                </a:cxn>
                <a:cxn ang="0">
                  <a:pos x="109" y="39"/>
                </a:cxn>
                <a:cxn ang="0">
                  <a:pos x="85" y="27"/>
                </a:cxn>
                <a:cxn ang="0">
                  <a:pos x="53" y="7"/>
                </a:cxn>
                <a:cxn ang="0">
                  <a:pos x="39" y="0"/>
                </a:cxn>
                <a:cxn ang="0">
                  <a:pos x="39" y="0"/>
                </a:cxn>
              </a:cxnLst>
              <a:rect l="0" t="0" r="r" b="b"/>
              <a:pathLst>
                <a:path w="336" h="307">
                  <a:moveTo>
                    <a:pt x="39" y="0"/>
                  </a:moveTo>
                  <a:lnTo>
                    <a:pt x="0" y="110"/>
                  </a:lnTo>
                  <a:lnTo>
                    <a:pt x="259" y="307"/>
                  </a:lnTo>
                  <a:lnTo>
                    <a:pt x="297" y="305"/>
                  </a:lnTo>
                  <a:lnTo>
                    <a:pt x="336" y="242"/>
                  </a:lnTo>
                  <a:lnTo>
                    <a:pt x="324" y="208"/>
                  </a:lnTo>
                  <a:lnTo>
                    <a:pt x="310" y="187"/>
                  </a:lnTo>
                  <a:lnTo>
                    <a:pt x="290" y="169"/>
                  </a:lnTo>
                  <a:lnTo>
                    <a:pt x="268" y="149"/>
                  </a:lnTo>
                  <a:lnTo>
                    <a:pt x="242" y="129"/>
                  </a:lnTo>
                  <a:lnTo>
                    <a:pt x="215" y="110"/>
                  </a:lnTo>
                  <a:lnTo>
                    <a:pt x="187" y="90"/>
                  </a:lnTo>
                  <a:lnTo>
                    <a:pt x="160" y="71"/>
                  </a:lnTo>
                  <a:lnTo>
                    <a:pt x="133" y="54"/>
                  </a:lnTo>
                  <a:lnTo>
                    <a:pt x="109" y="39"/>
                  </a:lnTo>
                  <a:lnTo>
                    <a:pt x="85" y="27"/>
                  </a:lnTo>
                  <a:lnTo>
                    <a:pt x="53" y="7"/>
                  </a:lnTo>
                  <a:lnTo>
                    <a:pt x="39" y="0"/>
                  </a:lnTo>
                  <a:lnTo>
                    <a:pt x="39" y="0"/>
                  </a:lnTo>
                  <a:close/>
                </a:path>
              </a:pathLst>
            </a:custGeom>
            <a:solidFill>
              <a:srgbClr val="D1BDBD"/>
            </a:solidFill>
            <a:ln w="9525">
              <a:noFill/>
              <a:round/>
              <a:headEnd/>
              <a:tailEnd/>
            </a:ln>
          </p:spPr>
          <p:txBody>
            <a:bodyPr/>
            <a:lstStyle/>
            <a:p>
              <a:endParaRPr lang="en-US" dirty="0"/>
            </a:p>
          </p:txBody>
        </p:sp>
        <p:sp>
          <p:nvSpPr>
            <p:cNvPr id="35" name="Freeform 33">
              <a:extLst>
                <a:ext uri="{FF2B5EF4-FFF2-40B4-BE49-F238E27FC236}">
                  <a16:creationId xmlns:a16="http://schemas.microsoft.com/office/drawing/2014/main" id="{963EE02E-DC1C-29C5-B760-09A23AFEB155}"/>
                </a:ext>
              </a:extLst>
            </p:cNvPr>
            <p:cNvSpPr>
              <a:spLocks/>
            </p:cNvSpPr>
            <p:nvPr/>
          </p:nvSpPr>
          <p:spPr bwMode="auto">
            <a:xfrm>
              <a:off x="7805" y="3403"/>
              <a:ext cx="366" cy="296"/>
            </a:xfrm>
            <a:custGeom>
              <a:avLst/>
              <a:gdLst/>
              <a:ahLst/>
              <a:cxnLst>
                <a:cxn ang="0">
                  <a:pos x="54" y="0"/>
                </a:cxn>
                <a:cxn ang="0">
                  <a:pos x="0" y="76"/>
                </a:cxn>
                <a:cxn ang="0">
                  <a:pos x="312" y="296"/>
                </a:cxn>
                <a:cxn ang="0">
                  <a:pos x="366" y="214"/>
                </a:cxn>
                <a:cxn ang="0">
                  <a:pos x="351" y="184"/>
                </a:cxn>
                <a:cxn ang="0">
                  <a:pos x="334" y="167"/>
                </a:cxn>
                <a:cxn ang="0">
                  <a:pos x="314" y="150"/>
                </a:cxn>
                <a:cxn ang="0">
                  <a:pos x="289" y="132"/>
                </a:cxn>
                <a:cxn ang="0">
                  <a:pos x="264" y="115"/>
                </a:cxn>
                <a:cxn ang="0">
                  <a:pos x="235" y="96"/>
                </a:cxn>
                <a:cxn ang="0">
                  <a:pos x="207" y="79"/>
                </a:cxn>
                <a:cxn ang="0">
                  <a:pos x="178" y="62"/>
                </a:cxn>
                <a:cxn ang="0">
                  <a:pos x="150" y="50"/>
                </a:cxn>
                <a:cxn ang="0">
                  <a:pos x="123" y="34"/>
                </a:cxn>
                <a:cxn ang="0">
                  <a:pos x="102" y="24"/>
                </a:cxn>
                <a:cxn ang="0">
                  <a:pos x="66" y="5"/>
                </a:cxn>
                <a:cxn ang="0">
                  <a:pos x="54" y="0"/>
                </a:cxn>
                <a:cxn ang="0">
                  <a:pos x="54" y="0"/>
                </a:cxn>
              </a:cxnLst>
              <a:rect l="0" t="0" r="r" b="b"/>
              <a:pathLst>
                <a:path w="366" h="296">
                  <a:moveTo>
                    <a:pt x="54" y="0"/>
                  </a:moveTo>
                  <a:lnTo>
                    <a:pt x="0" y="76"/>
                  </a:lnTo>
                  <a:lnTo>
                    <a:pt x="312" y="296"/>
                  </a:lnTo>
                  <a:lnTo>
                    <a:pt x="366" y="214"/>
                  </a:lnTo>
                  <a:lnTo>
                    <a:pt x="351" y="184"/>
                  </a:lnTo>
                  <a:lnTo>
                    <a:pt x="334" y="167"/>
                  </a:lnTo>
                  <a:lnTo>
                    <a:pt x="314" y="150"/>
                  </a:lnTo>
                  <a:lnTo>
                    <a:pt x="289" y="132"/>
                  </a:lnTo>
                  <a:lnTo>
                    <a:pt x="264" y="115"/>
                  </a:lnTo>
                  <a:lnTo>
                    <a:pt x="235" y="96"/>
                  </a:lnTo>
                  <a:lnTo>
                    <a:pt x="207" y="79"/>
                  </a:lnTo>
                  <a:lnTo>
                    <a:pt x="178" y="62"/>
                  </a:lnTo>
                  <a:lnTo>
                    <a:pt x="150" y="50"/>
                  </a:lnTo>
                  <a:lnTo>
                    <a:pt x="123" y="34"/>
                  </a:lnTo>
                  <a:lnTo>
                    <a:pt x="102" y="24"/>
                  </a:lnTo>
                  <a:lnTo>
                    <a:pt x="66" y="5"/>
                  </a:lnTo>
                  <a:lnTo>
                    <a:pt x="54" y="0"/>
                  </a:lnTo>
                  <a:lnTo>
                    <a:pt x="54" y="0"/>
                  </a:lnTo>
                  <a:close/>
                </a:path>
              </a:pathLst>
            </a:custGeom>
            <a:solidFill>
              <a:srgbClr val="D1BDBD"/>
            </a:solidFill>
            <a:ln w="9525">
              <a:noFill/>
              <a:round/>
              <a:headEnd/>
              <a:tailEnd/>
            </a:ln>
          </p:spPr>
          <p:txBody>
            <a:bodyPr/>
            <a:lstStyle/>
            <a:p>
              <a:endParaRPr lang="en-US" dirty="0"/>
            </a:p>
          </p:txBody>
        </p:sp>
        <p:sp>
          <p:nvSpPr>
            <p:cNvPr id="36" name="Freeform 34">
              <a:extLst>
                <a:ext uri="{FF2B5EF4-FFF2-40B4-BE49-F238E27FC236}">
                  <a16:creationId xmlns:a16="http://schemas.microsoft.com/office/drawing/2014/main" id="{12592C21-D1A1-F395-10E1-36CB2AC01CDC}"/>
                </a:ext>
              </a:extLst>
            </p:cNvPr>
            <p:cNvSpPr>
              <a:spLocks/>
            </p:cNvSpPr>
            <p:nvPr/>
          </p:nvSpPr>
          <p:spPr bwMode="auto">
            <a:xfrm>
              <a:off x="7979" y="2864"/>
              <a:ext cx="1609" cy="1044"/>
            </a:xfrm>
            <a:custGeom>
              <a:avLst/>
              <a:gdLst/>
              <a:ahLst/>
              <a:cxnLst>
                <a:cxn ang="0">
                  <a:pos x="248" y="20"/>
                </a:cxn>
                <a:cxn ang="0">
                  <a:pos x="421" y="62"/>
                </a:cxn>
                <a:cxn ang="0">
                  <a:pos x="553" y="108"/>
                </a:cxn>
                <a:cxn ang="0">
                  <a:pos x="622" y="139"/>
                </a:cxn>
                <a:cxn ang="0">
                  <a:pos x="690" y="173"/>
                </a:cxn>
                <a:cxn ang="0">
                  <a:pos x="761" y="215"/>
                </a:cxn>
                <a:cxn ang="0">
                  <a:pos x="829" y="256"/>
                </a:cxn>
                <a:cxn ang="0">
                  <a:pos x="890" y="295"/>
                </a:cxn>
                <a:cxn ang="0">
                  <a:pos x="944" y="334"/>
                </a:cxn>
                <a:cxn ang="0">
                  <a:pos x="992" y="369"/>
                </a:cxn>
                <a:cxn ang="0">
                  <a:pos x="1035" y="402"/>
                </a:cxn>
                <a:cxn ang="0">
                  <a:pos x="1071" y="434"/>
                </a:cxn>
                <a:cxn ang="0">
                  <a:pos x="1103" y="462"/>
                </a:cxn>
                <a:cxn ang="0">
                  <a:pos x="1154" y="510"/>
                </a:cxn>
                <a:cxn ang="0">
                  <a:pos x="1188" y="549"/>
                </a:cxn>
                <a:cxn ang="0">
                  <a:pos x="1219" y="590"/>
                </a:cxn>
                <a:cxn ang="0">
                  <a:pos x="1451" y="679"/>
                </a:cxn>
                <a:cxn ang="0">
                  <a:pos x="1499" y="720"/>
                </a:cxn>
                <a:cxn ang="0">
                  <a:pos x="1539" y="759"/>
                </a:cxn>
                <a:cxn ang="0">
                  <a:pos x="1609" y="881"/>
                </a:cxn>
                <a:cxn ang="0">
                  <a:pos x="1589" y="952"/>
                </a:cxn>
                <a:cxn ang="0">
                  <a:pos x="1535" y="991"/>
                </a:cxn>
                <a:cxn ang="0">
                  <a:pos x="1471" y="1017"/>
                </a:cxn>
                <a:cxn ang="0">
                  <a:pos x="1375" y="1037"/>
                </a:cxn>
                <a:cxn ang="0">
                  <a:pos x="1190" y="965"/>
                </a:cxn>
                <a:cxn ang="0">
                  <a:pos x="1010" y="753"/>
                </a:cxn>
                <a:cxn ang="0">
                  <a:pos x="1071" y="668"/>
                </a:cxn>
                <a:cxn ang="0">
                  <a:pos x="1032" y="629"/>
                </a:cxn>
                <a:cxn ang="0">
                  <a:pos x="1000" y="597"/>
                </a:cxn>
                <a:cxn ang="0">
                  <a:pos x="962" y="561"/>
                </a:cxn>
                <a:cxn ang="0">
                  <a:pos x="922" y="524"/>
                </a:cxn>
                <a:cxn ang="0">
                  <a:pos x="879" y="484"/>
                </a:cxn>
                <a:cxn ang="0">
                  <a:pos x="833" y="444"/>
                </a:cxn>
                <a:cxn ang="0">
                  <a:pos x="786" y="402"/>
                </a:cxn>
                <a:cxn ang="0">
                  <a:pos x="737" y="363"/>
                </a:cxn>
                <a:cxn ang="0">
                  <a:pos x="689" y="326"/>
                </a:cxn>
                <a:cxn ang="0">
                  <a:pos x="639" y="292"/>
                </a:cxn>
                <a:cxn ang="0">
                  <a:pos x="593" y="261"/>
                </a:cxn>
                <a:cxn ang="0">
                  <a:pos x="526" y="226"/>
                </a:cxn>
                <a:cxn ang="0">
                  <a:pos x="438" y="193"/>
                </a:cxn>
                <a:cxn ang="0">
                  <a:pos x="347" y="165"/>
                </a:cxn>
                <a:cxn ang="0">
                  <a:pos x="178" y="133"/>
                </a:cxn>
                <a:cxn ang="0">
                  <a:pos x="17" y="0"/>
                </a:cxn>
              </a:cxnLst>
              <a:rect l="0" t="0" r="r" b="b"/>
              <a:pathLst>
                <a:path w="1609" h="1044">
                  <a:moveTo>
                    <a:pt x="17" y="0"/>
                  </a:moveTo>
                  <a:lnTo>
                    <a:pt x="248" y="20"/>
                  </a:lnTo>
                  <a:lnTo>
                    <a:pt x="359" y="45"/>
                  </a:lnTo>
                  <a:lnTo>
                    <a:pt x="421" y="62"/>
                  </a:lnTo>
                  <a:lnTo>
                    <a:pt x="486" y="85"/>
                  </a:lnTo>
                  <a:lnTo>
                    <a:pt x="553" y="108"/>
                  </a:lnTo>
                  <a:lnTo>
                    <a:pt x="588" y="123"/>
                  </a:lnTo>
                  <a:lnTo>
                    <a:pt x="622" y="139"/>
                  </a:lnTo>
                  <a:lnTo>
                    <a:pt x="656" y="156"/>
                  </a:lnTo>
                  <a:lnTo>
                    <a:pt x="690" y="173"/>
                  </a:lnTo>
                  <a:lnTo>
                    <a:pt x="726" y="193"/>
                  </a:lnTo>
                  <a:lnTo>
                    <a:pt x="761" y="215"/>
                  </a:lnTo>
                  <a:lnTo>
                    <a:pt x="795" y="235"/>
                  </a:lnTo>
                  <a:lnTo>
                    <a:pt x="829" y="256"/>
                  </a:lnTo>
                  <a:lnTo>
                    <a:pt x="859" y="277"/>
                  </a:lnTo>
                  <a:lnTo>
                    <a:pt x="890" y="295"/>
                  </a:lnTo>
                  <a:lnTo>
                    <a:pt x="916" y="315"/>
                  </a:lnTo>
                  <a:lnTo>
                    <a:pt x="944" y="334"/>
                  </a:lnTo>
                  <a:lnTo>
                    <a:pt x="967" y="352"/>
                  </a:lnTo>
                  <a:lnTo>
                    <a:pt x="992" y="369"/>
                  </a:lnTo>
                  <a:lnTo>
                    <a:pt x="1013" y="386"/>
                  </a:lnTo>
                  <a:lnTo>
                    <a:pt x="1035" y="402"/>
                  </a:lnTo>
                  <a:lnTo>
                    <a:pt x="1054" y="419"/>
                  </a:lnTo>
                  <a:lnTo>
                    <a:pt x="1071" y="434"/>
                  </a:lnTo>
                  <a:lnTo>
                    <a:pt x="1089" y="448"/>
                  </a:lnTo>
                  <a:lnTo>
                    <a:pt x="1103" y="462"/>
                  </a:lnTo>
                  <a:lnTo>
                    <a:pt x="1131" y="488"/>
                  </a:lnTo>
                  <a:lnTo>
                    <a:pt x="1154" y="510"/>
                  </a:lnTo>
                  <a:lnTo>
                    <a:pt x="1173" y="532"/>
                  </a:lnTo>
                  <a:lnTo>
                    <a:pt x="1188" y="549"/>
                  </a:lnTo>
                  <a:lnTo>
                    <a:pt x="1201" y="563"/>
                  </a:lnTo>
                  <a:lnTo>
                    <a:pt x="1219" y="590"/>
                  </a:lnTo>
                  <a:lnTo>
                    <a:pt x="1437" y="671"/>
                  </a:lnTo>
                  <a:lnTo>
                    <a:pt x="1451" y="679"/>
                  </a:lnTo>
                  <a:lnTo>
                    <a:pt x="1481" y="702"/>
                  </a:lnTo>
                  <a:lnTo>
                    <a:pt x="1499" y="720"/>
                  </a:lnTo>
                  <a:lnTo>
                    <a:pt x="1519" y="739"/>
                  </a:lnTo>
                  <a:lnTo>
                    <a:pt x="1539" y="759"/>
                  </a:lnTo>
                  <a:lnTo>
                    <a:pt x="1559" y="782"/>
                  </a:lnTo>
                  <a:lnTo>
                    <a:pt x="1609" y="881"/>
                  </a:lnTo>
                  <a:lnTo>
                    <a:pt x="1603" y="929"/>
                  </a:lnTo>
                  <a:lnTo>
                    <a:pt x="1589" y="952"/>
                  </a:lnTo>
                  <a:lnTo>
                    <a:pt x="1564" y="972"/>
                  </a:lnTo>
                  <a:lnTo>
                    <a:pt x="1535" y="991"/>
                  </a:lnTo>
                  <a:lnTo>
                    <a:pt x="1504" y="1006"/>
                  </a:lnTo>
                  <a:lnTo>
                    <a:pt x="1471" y="1017"/>
                  </a:lnTo>
                  <a:lnTo>
                    <a:pt x="1440" y="1027"/>
                  </a:lnTo>
                  <a:lnTo>
                    <a:pt x="1375" y="1037"/>
                  </a:lnTo>
                  <a:lnTo>
                    <a:pt x="1315" y="1044"/>
                  </a:lnTo>
                  <a:lnTo>
                    <a:pt x="1190" y="965"/>
                  </a:lnTo>
                  <a:lnTo>
                    <a:pt x="1112" y="842"/>
                  </a:lnTo>
                  <a:lnTo>
                    <a:pt x="1010" y="753"/>
                  </a:lnTo>
                  <a:lnTo>
                    <a:pt x="1089" y="686"/>
                  </a:lnTo>
                  <a:lnTo>
                    <a:pt x="1071" y="668"/>
                  </a:lnTo>
                  <a:lnTo>
                    <a:pt x="1046" y="643"/>
                  </a:lnTo>
                  <a:lnTo>
                    <a:pt x="1032" y="629"/>
                  </a:lnTo>
                  <a:lnTo>
                    <a:pt x="1017" y="614"/>
                  </a:lnTo>
                  <a:lnTo>
                    <a:pt x="1000" y="597"/>
                  </a:lnTo>
                  <a:lnTo>
                    <a:pt x="981" y="580"/>
                  </a:lnTo>
                  <a:lnTo>
                    <a:pt x="962" y="561"/>
                  </a:lnTo>
                  <a:lnTo>
                    <a:pt x="942" y="543"/>
                  </a:lnTo>
                  <a:lnTo>
                    <a:pt x="922" y="524"/>
                  </a:lnTo>
                  <a:lnTo>
                    <a:pt x="901" y="502"/>
                  </a:lnTo>
                  <a:lnTo>
                    <a:pt x="879" y="484"/>
                  </a:lnTo>
                  <a:lnTo>
                    <a:pt x="856" y="464"/>
                  </a:lnTo>
                  <a:lnTo>
                    <a:pt x="833" y="444"/>
                  </a:lnTo>
                  <a:lnTo>
                    <a:pt x="809" y="422"/>
                  </a:lnTo>
                  <a:lnTo>
                    <a:pt x="786" y="402"/>
                  </a:lnTo>
                  <a:lnTo>
                    <a:pt x="761" y="382"/>
                  </a:lnTo>
                  <a:lnTo>
                    <a:pt x="737" y="363"/>
                  </a:lnTo>
                  <a:lnTo>
                    <a:pt x="712" y="345"/>
                  </a:lnTo>
                  <a:lnTo>
                    <a:pt x="689" y="326"/>
                  </a:lnTo>
                  <a:lnTo>
                    <a:pt x="664" y="307"/>
                  </a:lnTo>
                  <a:lnTo>
                    <a:pt x="639" y="292"/>
                  </a:lnTo>
                  <a:lnTo>
                    <a:pt x="616" y="277"/>
                  </a:lnTo>
                  <a:lnTo>
                    <a:pt x="593" y="261"/>
                  </a:lnTo>
                  <a:lnTo>
                    <a:pt x="570" y="249"/>
                  </a:lnTo>
                  <a:lnTo>
                    <a:pt x="526" y="226"/>
                  </a:lnTo>
                  <a:lnTo>
                    <a:pt x="481" y="210"/>
                  </a:lnTo>
                  <a:lnTo>
                    <a:pt x="438" y="193"/>
                  </a:lnTo>
                  <a:lnTo>
                    <a:pt x="392" y="178"/>
                  </a:lnTo>
                  <a:lnTo>
                    <a:pt x="347" y="165"/>
                  </a:lnTo>
                  <a:lnTo>
                    <a:pt x="259" y="147"/>
                  </a:lnTo>
                  <a:lnTo>
                    <a:pt x="178" y="133"/>
                  </a:lnTo>
                  <a:lnTo>
                    <a:pt x="0" y="116"/>
                  </a:lnTo>
                  <a:lnTo>
                    <a:pt x="17" y="0"/>
                  </a:lnTo>
                  <a:lnTo>
                    <a:pt x="17" y="0"/>
                  </a:lnTo>
                  <a:close/>
                </a:path>
              </a:pathLst>
            </a:custGeom>
            <a:solidFill>
              <a:srgbClr val="D1BDBD"/>
            </a:solidFill>
            <a:ln w="9525">
              <a:noFill/>
              <a:round/>
              <a:headEnd/>
              <a:tailEnd/>
            </a:ln>
          </p:spPr>
          <p:txBody>
            <a:bodyPr/>
            <a:lstStyle/>
            <a:p>
              <a:endParaRPr lang="en-US" dirty="0"/>
            </a:p>
          </p:txBody>
        </p:sp>
        <p:sp>
          <p:nvSpPr>
            <p:cNvPr id="37" name="Freeform 35">
              <a:extLst>
                <a:ext uri="{FF2B5EF4-FFF2-40B4-BE49-F238E27FC236}">
                  <a16:creationId xmlns:a16="http://schemas.microsoft.com/office/drawing/2014/main" id="{8B15D458-C6F6-D87B-D216-F7DC792D6F3C}"/>
                </a:ext>
              </a:extLst>
            </p:cNvPr>
            <p:cNvSpPr>
              <a:spLocks/>
            </p:cNvSpPr>
            <p:nvPr/>
          </p:nvSpPr>
          <p:spPr bwMode="auto">
            <a:xfrm>
              <a:off x="8004" y="1781"/>
              <a:ext cx="1559" cy="1125"/>
            </a:xfrm>
            <a:custGeom>
              <a:avLst/>
              <a:gdLst/>
              <a:ahLst/>
              <a:cxnLst>
                <a:cxn ang="0">
                  <a:pos x="25" y="970"/>
                </a:cxn>
                <a:cxn ang="0">
                  <a:pos x="77" y="794"/>
                </a:cxn>
                <a:cxn ang="0">
                  <a:pos x="130" y="654"/>
                </a:cxn>
                <a:cxn ang="0">
                  <a:pos x="197" y="509"/>
                </a:cxn>
                <a:cxn ang="0">
                  <a:pos x="280" y="373"/>
                </a:cxn>
                <a:cxn ang="0">
                  <a:pos x="316" y="327"/>
                </a:cxn>
                <a:cxn ang="0">
                  <a:pos x="340" y="299"/>
                </a:cxn>
                <a:cxn ang="0">
                  <a:pos x="367" y="271"/>
                </a:cxn>
                <a:cxn ang="0">
                  <a:pos x="407" y="234"/>
                </a:cxn>
                <a:cxn ang="0">
                  <a:pos x="467" y="192"/>
                </a:cxn>
                <a:cxn ang="0">
                  <a:pos x="537" y="157"/>
                </a:cxn>
                <a:cxn ang="0">
                  <a:pos x="614" y="126"/>
                </a:cxn>
                <a:cxn ang="0">
                  <a:pos x="699" y="99"/>
                </a:cxn>
                <a:cxn ang="0">
                  <a:pos x="835" y="67"/>
                </a:cxn>
                <a:cxn ang="0">
                  <a:pos x="1024" y="36"/>
                </a:cxn>
                <a:cxn ang="0">
                  <a:pos x="1287" y="10"/>
                </a:cxn>
                <a:cxn ang="0">
                  <a:pos x="1559" y="0"/>
                </a:cxn>
                <a:cxn ang="0">
                  <a:pos x="1454" y="48"/>
                </a:cxn>
                <a:cxn ang="0">
                  <a:pos x="1292" y="79"/>
                </a:cxn>
                <a:cxn ang="0">
                  <a:pos x="1139" y="113"/>
                </a:cxn>
                <a:cxn ang="0">
                  <a:pos x="968" y="157"/>
                </a:cxn>
                <a:cxn ang="0">
                  <a:pos x="801" y="208"/>
                </a:cxn>
                <a:cxn ang="0">
                  <a:pos x="687" y="249"/>
                </a:cxn>
                <a:cxn ang="0">
                  <a:pos x="620" y="279"/>
                </a:cxn>
                <a:cxn ang="0">
                  <a:pos x="566" y="311"/>
                </a:cxn>
                <a:cxn ang="0">
                  <a:pos x="507" y="359"/>
                </a:cxn>
                <a:cxn ang="0">
                  <a:pos x="419" y="495"/>
                </a:cxn>
                <a:cxn ang="0">
                  <a:pos x="361" y="616"/>
                </a:cxn>
                <a:cxn ang="0">
                  <a:pos x="303" y="743"/>
                </a:cxn>
                <a:cxn ang="0">
                  <a:pos x="252" y="869"/>
                </a:cxn>
                <a:cxn ang="0">
                  <a:pos x="211" y="982"/>
                </a:cxn>
                <a:cxn ang="0">
                  <a:pos x="166" y="1100"/>
                </a:cxn>
                <a:cxn ang="0">
                  <a:pos x="0" y="1073"/>
                </a:cxn>
              </a:cxnLst>
              <a:rect l="0" t="0" r="r" b="b"/>
              <a:pathLst>
                <a:path w="1559" h="1125">
                  <a:moveTo>
                    <a:pt x="0" y="1073"/>
                  </a:moveTo>
                  <a:lnTo>
                    <a:pt x="25" y="970"/>
                  </a:lnTo>
                  <a:lnTo>
                    <a:pt x="57" y="860"/>
                  </a:lnTo>
                  <a:lnTo>
                    <a:pt x="77" y="794"/>
                  </a:lnTo>
                  <a:lnTo>
                    <a:pt x="102" y="726"/>
                  </a:lnTo>
                  <a:lnTo>
                    <a:pt x="130" y="654"/>
                  </a:lnTo>
                  <a:lnTo>
                    <a:pt x="161" y="582"/>
                  </a:lnTo>
                  <a:lnTo>
                    <a:pt x="197" y="509"/>
                  </a:lnTo>
                  <a:lnTo>
                    <a:pt x="237" y="439"/>
                  </a:lnTo>
                  <a:lnTo>
                    <a:pt x="280" y="373"/>
                  </a:lnTo>
                  <a:lnTo>
                    <a:pt x="303" y="342"/>
                  </a:lnTo>
                  <a:lnTo>
                    <a:pt x="316" y="327"/>
                  </a:lnTo>
                  <a:lnTo>
                    <a:pt x="328" y="313"/>
                  </a:lnTo>
                  <a:lnTo>
                    <a:pt x="340" y="299"/>
                  </a:lnTo>
                  <a:lnTo>
                    <a:pt x="353" y="285"/>
                  </a:lnTo>
                  <a:lnTo>
                    <a:pt x="367" y="271"/>
                  </a:lnTo>
                  <a:lnTo>
                    <a:pt x="381" y="259"/>
                  </a:lnTo>
                  <a:lnTo>
                    <a:pt x="407" y="234"/>
                  </a:lnTo>
                  <a:lnTo>
                    <a:pt x="436" y="212"/>
                  </a:lnTo>
                  <a:lnTo>
                    <a:pt x="467" y="192"/>
                  </a:lnTo>
                  <a:lnTo>
                    <a:pt x="501" y="174"/>
                  </a:lnTo>
                  <a:lnTo>
                    <a:pt x="537" y="157"/>
                  </a:lnTo>
                  <a:lnTo>
                    <a:pt x="574" y="139"/>
                  </a:lnTo>
                  <a:lnTo>
                    <a:pt x="614" y="126"/>
                  </a:lnTo>
                  <a:lnTo>
                    <a:pt x="656" y="112"/>
                  </a:lnTo>
                  <a:lnTo>
                    <a:pt x="699" y="99"/>
                  </a:lnTo>
                  <a:lnTo>
                    <a:pt x="744" y="87"/>
                  </a:lnTo>
                  <a:lnTo>
                    <a:pt x="835" y="67"/>
                  </a:lnTo>
                  <a:lnTo>
                    <a:pt x="930" y="50"/>
                  </a:lnTo>
                  <a:lnTo>
                    <a:pt x="1024" y="36"/>
                  </a:lnTo>
                  <a:lnTo>
                    <a:pt x="1115" y="24"/>
                  </a:lnTo>
                  <a:lnTo>
                    <a:pt x="1287" y="10"/>
                  </a:lnTo>
                  <a:lnTo>
                    <a:pt x="1428" y="3"/>
                  </a:lnTo>
                  <a:lnTo>
                    <a:pt x="1559" y="0"/>
                  </a:lnTo>
                  <a:lnTo>
                    <a:pt x="1491" y="41"/>
                  </a:lnTo>
                  <a:lnTo>
                    <a:pt x="1454" y="48"/>
                  </a:lnTo>
                  <a:lnTo>
                    <a:pt x="1358" y="67"/>
                  </a:lnTo>
                  <a:lnTo>
                    <a:pt x="1292" y="79"/>
                  </a:lnTo>
                  <a:lnTo>
                    <a:pt x="1217" y="95"/>
                  </a:lnTo>
                  <a:lnTo>
                    <a:pt x="1139" y="113"/>
                  </a:lnTo>
                  <a:lnTo>
                    <a:pt x="1055" y="133"/>
                  </a:lnTo>
                  <a:lnTo>
                    <a:pt x="968" y="157"/>
                  </a:lnTo>
                  <a:lnTo>
                    <a:pt x="883" y="181"/>
                  </a:lnTo>
                  <a:lnTo>
                    <a:pt x="801" y="208"/>
                  </a:lnTo>
                  <a:lnTo>
                    <a:pt x="722" y="235"/>
                  </a:lnTo>
                  <a:lnTo>
                    <a:pt x="687" y="249"/>
                  </a:lnTo>
                  <a:lnTo>
                    <a:pt x="651" y="265"/>
                  </a:lnTo>
                  <a:lnTo>
                    <a:pt x="620" y="279"/>
                  </a:lnTo>
                  <a:lnTo>
                    <a:pt x="593" y="294"/>
                  </a:lnTo>
                  <a:lnTo>
                    <a:pt x="566" y="311"/>
                  </a:lnTo>
                  <a:lnTo>
                    <a:pt x="541" y="327"/>
                  </a:lnTo>
                  <a:lnTo>
                    <a:pt x="507" y="359"/>
                  </a:lnTo>
                  <a:lnTo>
                    <a:pt x="449" y="444"/>
                  </a:lnTo>
                  <a:lnTo>
                    <a:pt x="419" y="495"/>
                  </a:lnTo>
                  <a:lnTo>
                    <a:pt x="390" y="552"/>
                  </a:lnTo>
                  <a:lnTo>
                    <a:pt x="361" y="616"/>
                  </a:lnTo>
                  <a:lnTo>
                    <a:pt x="331" y="679"/>
                  </a:lnTo>
                  <a:lnTo>
                    <a:pt x="303" y="743"/>
                  </a:lnTo>
                  <a:lnTo>
                    <a:pt x="277" y="808"/>
                  </a:lnTo>
                  <a:lnTo>
                    <a:pt x="252" y="869"/>
                  </a:lnTo>
                  <a:lnTo>
                    <a:pt x="229" y="928"/>
                  </a:lnTo>
                  <a:lnTo>
                    <a:pt x="211" y="982"/>
                  </a:lnTo>
                  <a:lnTo>
                    <a:pt x="192" y="1030"/>
                  </a:lnTo>
                  <a:lnTo>
                    <a:pt x="166" y="1100"/>
                  </a:lnTo>
                  <a:lnTo>
                    <a:pt x="158" y="1125"/>
                  </a:lnTo>
                  <a:lnTo>
                    <a:pt x="0" y="1073"/>
                  </a:lnTo>
                  <a:lnTo>
                    <a:pt x="0" y="1073"/>
                  </a:lnTo>
                  <a:close/>
                </a:path>
              </a:pathLst>
            </a:custGeom>
            <a:solidFill>
              <a:srgbClr val="D1BDBD"/>
            </a:solidFill>
            <a:ln w="9525">
              <a:noFill/>
              <a:round/>
              <a:headEnd/>
              <a:tailEnd/>
            </a:ln>
          </p:spPr>
          <p:txBody>
            <a:bodyPr/>
            <a:lstStyle/>
            <a:p>
              <a:endParaRPr lang="en-US" dirty="0"/>
            </a:p>
          </p:txBody>
        </p:sp>
        <p:sp>
          <p:nvSpPr>
            <p:cNvPr id="38" name="Freeform 36">
              <a:extLst>
                <a:ext uri="{FF2B5EF4-FFF2-40B4-BE49-F238E27FC236}">
                  <a16:creationId xmlns:a16="http://schemas.microsoft.com/office/drawing/2014/main" id="{8F35F609-ACE6-84C3-AB07-895F09314DF9}"/>
                </a:ext>
              </a:extLst>
            </p:cNvPr>
            <p:cNvSpPr>
              <a:spLocks/>
            </p:cNvSpPr>
            <p:nvPr/>
          </p:nvSpPr>
          <p:spPr bwMode="auto">
            <a:xfrm>
              <a:off x="8477" y="2793"/>
              <a:ext cx="260" cy="164"/>
            </a:xfrm>
            <a:custGeom>
              <a:avLst/>
              <a:gdLst/>
              <a:ahLst/>
              <a:cxnLst>
                <a:cxn ang="0">
                  <a:pos x="7" y="0"/>
                </a:cxn>
                <a:cxn ang="0">
                  <a:pos x="132" y="23"/>
                </a:cxn>
                <a:cxn ang="0">
                  <a:pos x="220" y="52"/>
                </a:cxn>
                <a:cxn ang="0">
                  <a:pos x="248" y="71"/>
                </a:cxn>
                <a:cxn ang="0">
                  <a:pos x="260" y="91"/>
                </a:cxn>
                <a:cxn ang="0">
                  <a:pos x="251" y="126"/>
                </a:cxn>
                <a:cxn ang="0">
                  <a:pos x="243" y="140"/>
                </a:cxn>
                <a:cxn ang="0">
                  <a:pos x="232" y="148"/>
                </a:cxn>
                <a:cxn ang="0">
                  <a:pos x="202" y="164"/>
                </a:cxn>
                <a:cxn ang="0">
                  <a:pos x="0" y="54"/>
                </a:cxn>
                <a:cxn ang="0">
                  <a:pos x="7" y="0"/>
                </a:cxn>
                <a:cxn ang="0">
                  <a:pos x="7" y="0"/>
                </a:cxn>
              </a:cxnLst>
              <a:rect l="0" t="0" r="r" b="b"/>
              <a:pathLst>
                <a:path w="260" h="164">
                  <a:moveTo>
                    <a:pt x="7" y="0"/>
                  </a:moveTo>
                  <a:lnTo>
                    <a:pt x="132" y="23"/>
                  </a:lnTo>
                  <a:lnTo>
                    <a:pt x="220" y="52"/>
                  </a:lnTo>
                  <a:lnTo>
                    <a:pt x="248" y="71"/>
                  </a:lnTo>
                  <a:lnTo>
                    <a:pt x="260" y="91"/>
                  </a:lnTo>
                  <a:lnTo>
                    <a:pt x="251" y="126"/>
                  </a:lnTo>
                  <a:lnTo>
                    <a:pt x="243" y="140"/>
                  </a:lnTo>
                  <a:lnTo>
                    <a:pt x="232" y="148"/>
                  </a:lnTo>
                  <a:lnTo>
                    <a:pt x="202" y="164"/>
                  </a:lnTo>
                  <a:lnTo>
                    <a:pt x="0" y="54"/>
                  </a:lnTo>
                  <a:lnTo>
                    <a:pt x="7" y="0"/>
                  </a:lnTo>
                  <a:lnTo>
                    <a:pt x="7" y="0"/>
                  </a:lnTo>
                  <a:close/>
                </a:path>
              </a:pathLst>
            </a:custGeom>
            <a:solidFill>
              <a:srgbClr val="D1BDBD"/>
            </a:solidFill>
            <a:ln w="9525">
              <a:noFill/>
              <a:round/>
              <a:headEnd/>
              <a:tailEnd/>
            </a:ln>
          </p:spPr>
          <p:txBody>
            <a:bodyPr/>
            <a:lstStyle/>
            <a:p>
              <a:endParaRPr lang="en-US" dirty="0"/>
            </a:p>
          </p:txBody>
        </p:sp>
        <p:sp>
          <p:nvSpPr>
            <p:cNvPr id="39" name="Freeform 37">
              <a:extLst>
                <a:ext uri="{FF2B5EF4-FFF2-40B4-BE49-F238E27FC236}">
                  <a16:creationId xmlns:a16="http://schemas.microsoft.com/office/drawing/2014/main" id="{9EA7F305-8E15-01AA-8A16-86E5EF047DFD}"/>
                </a:ext>
              </a:extLst>
            </p:cNvPr>
            <p:cNvSpPr>
              <a:spLocks/>
            </p:cNvSpPr>
            <p:nvPr/>
          </p:nvSpPr>
          <p:spPr bwMode="auto">
            <a:xfrm>
              <a:off x="8539" y="2561"/>
              <a:ext cx="283" cy="184"/>
            </a:xfrm>
            <a:custGeom>
              <a:avLst/>
              <a:gdLst/>
              <a:ahLst/>
              <a:cxnLst>
                <a:cxn ang="0">
                  <a:pos x="22" y="0"/>
                </a:cxn>
                <a:cxn ang="0">
                  <a:pos x="146" y="15"/>
                </a:cxn>
                <a:cxn ang="0">
                  <a:pos x="234" y="35"/>
                </a:cxn>
                <a:cxn ang="0">
                  <a:pos x="282" y="63"/>
                </a:cxn>
                <a:cxn ang="0">
                  <a:pos x="283" y="139"/>
                </a:cxn>
                <a:cxn ang="0">
                  <a:pos x="271" y="184"/>
                </a:cxn>
                <a:cxn ang="0">
                  <a:pos x="0" y="88"/>
                </a:cxn>
                <a:cxn ang="0">
                  <a:pos x="22" y="0"/>
                </a:cxn>
                <a:cxn ang="0">
                  <a:pos x="22" y="0"/>
                </a:cxn>
              </a:cxnLst>
              <a:rect l="0" t="0" r="r" b="b"/>
              <a:pathLst>
                <a:path w="283" h="184">
                  <a:moveTo>
                    <a:pt x="22" y="0"/>
                  </a:moveTo>
                  <a:lnTo>
                    <a:pt x="146" y="15"/>
                  </a:lnTo>
                  <a:lnTo>
                    <a:pt x="234" y="35"/>
                  </a:lnTo>
                  <a:lnTo>
                    <a:pt x="282" y="63"/>
                  </a:lnTo>
                  <a:lnTo>
                    <a:pt x="283" y="139"/>
                  </a:lnTo>
                  <a:lnTo>
                    <a:pt x="271" y="184"/>
                  </a:lnTo>
                  <a:lnTo>
                    <a:pt x="0" y="88"/>
                  </a:lnTo>
                  <a:lnTo>
                    <a:pt x="22" y="0"/>
                  </a:lnTo>
                  <a:lnTo>
                    <a:pt x="22" y="0"/>
                  </a:lnTo>
                  <a:close/>
                </a:path>
              </a:pathLst>
            </a:custGeom>
            <a:solidFill>
              <a:srgbClr val="D1BDBD"/>
            </a:solidFill>
            <a:ln w="9525">
              <a:noFill/>
              <a:round/>
              <a:headEnd/>
              <a:tailEnd/>
            </a:ln>
          </p:spPr>
          <p:txBody>
            <a:bodyPr/>
            <a:lstStyle/>
            <a:p>
              <a:endParaRPr lang="en-US" dirty="0"/>
            </a:p>
          </p:txBody>
        </p:sp>
        <p:sp>
          <p:nvSpPr>
            <p:cNvPr id="40" name="Freeform 38">
              <a:extLst>
                <a:ext uri="{FF2B5EF4-FFF2-40B4-BE49-F238E27FC236}">
                  <a16:creationId xmlns:a16="http://schemas.microsoft.com/office/drawing/2014/main" id="{F9330FD7-A0CE-5E79-D57C-8D1808801A24}"/>
                </a:ext>
              </a:extLst>
            </p:cNvPr>
            <p:cNvSpPr>
              <a:spLocks/>
            </p:cNvSpPr>
            <p:nvPr/>
          </p:nvSpPr>
          <p:spPr bwMode="auto">
            <a:xfrm>
              <a:off x="8669" y="2349"/>
              <a:ext cx="282" cy="193"/>
            </a:xfrm>
            <a:custGeom>
              <a:avLst/>
              <a:gdLst/>
              <a:ahLst/>
              <a:cxnLst>
                <a:cxn ang="0">
                  <a:pos x="0" y="91"/>
                </a:cxn>
                <a:cxn ang="0">
                  <a:pos x="249" y="193"/>
                </a:cxn>
                <a:cxn ang="0">
                  <a:pos x="272" y="148"/>
                </a:cxn>
                <a:cxn ang="0">
                  <a:pos x="282" y="65"/>
                </a:cxn>
                <a:cxn ang="0">
                  <a:pos x="268" y="49"/>
                </a:cxn>
                <a:cxn ang="0">
                  <a:pos x="242" y="34"/>
                </a:cxn>
                <a:cxn ang="0">
                  <a:pos x="207" y="23"/>
                </a:cxn>
                <a:cxn ang="0">
                  <a:pos x="169" y="15"/>
                </a:cxn>
                <a:cxn ang="0">
                  <a:pos x="71" y="0"/>
                </a:cxn>
                <a:cxn ang="0">
                  <a:pos x="0" y="91"/>
                </a:cxn>
                <a:cxn ang="0">
                  <a:pos x="0" y="91"/>
                </a:cxn>
              </a:cxnLst>
              <a:rect l="0" t="0" r="r" b="b"/>
              <a:pathLst>
                <a:path w="282" h="193">
                  <a:moveTo>
                    <a:pt x="0" y="91"/>
                  </a:moveTo>
                  <a:lnTo>
                    <a:pt x="249" y="193"/>
                  </a:lnTo>
                  <a:lnTo>
                    <a:pt x="272" y="148"/>
                  </a:lnTo>
                  <a:lnTo>
                    <a:pt x="282" y="65"/>
                  </a:lnTo>
                  <a:lnTo>
                    <a:pt x="268" y="49"/>
                  </a:lnTo>
                  <a:lnTo>
                    <a:pt x="242" y="34"/>
                  </a:lnTo>
                  <a:lnTo>
                    <a:pt x="207" y="23"/>
                  </a:lnTo>
                  <a:lnTo>
                    <a:pt x="169" y="15"/>
                  </a:lnTo>
                  <a:lnTo>
                    <a:pt x="71" y="0"/>
                  </a:lnTo>
                  <a:lnTo>
                    <a:pt x="0" y="91"/>
                  </a:lnTo>
                  <a:lnTo>
                    <a:pt x="0" y="91"/>
                  </a:lnTo>
                  <a:close/>
                </a:path>
              </a:pathLst>
            </a:custGeom>
            <a:solidFill>
              <a:srgbClr val="D1BDBD"/>
            </a:solidFill>
            <a:ln w="9525">
              <a:noFill/>
              <a:round/>
              <a:headEnd/>
              <a:tailEnd/>
            </a:ln>
          </p:spPr>
          <p:txBody>
            <a:bodyPr/>
            <a:lstStyle/>
            <a:p>
              <a:endParaRPr lang="en-US" dirty="0"/>
            </a:p>
          </p:txBody>
        </p:sp>
        <p:sp>
          <p:nvSpPr>
            <p:cNvPr id="41" name="Freeform 39">
              <a:extLst>
                <a:ext uri="{FF2B5EF4-FFF2-40B4-BE49-F238E27FC236}">
                  <a16:creationId xmlns:a16="http://schemas.microsoft.com/office/drawing/2014/main" id="{501349FD-AEB8-1C51-9F8E-E3F28F11875C}"/>
                </a:ext>
              </a:extLst>
            </p:cNvPr>
            <p:cNvSpPr>
              <a:spLocks/>
            </p:cNvSpPr>
            <p:nvPr/>
          </p:nvSpPr>
          <p:spPr bwMode="auto">
            <a:xfrm>
              <a:off x="8872" y="2191"/>
              <a:ext cx="253" cy="184"/>
            </a:xfrm>
            <a:custGeom>
              <a:avLst/>
              <a:gdLst/>
              <a:ahLst/>
              <a:cxnLst>
                <a:cxn ang="0">
                  <a:pos x="0" y="56"/>
                </a:cxn>
                <a:cxn ang="0">
                  <a:pos x="219" y="184"/>
                </a:cxn>
                <a:cxn ang="0">
                  <a:pos x="230" y="175"/>
                </a:cxn>
                <a:cxn ang="0">
                  <a:pos x="246" y="153"/>
                </a:cxn>
                <a:cxn ang="0">
                  <a:pos x="253" y="77"/>
                </a:cxn>
                <a:cxn ang="0">
                  <a:pos x="246" y="67"/>
                </a:cxn>
                <a:cxn ang="0">
                  <a:pos x="235" y="57"/>
                </a:cxn>
                <a:cxn ang="0">
                  <a:pos x="207" y="42"/>
                </a:cxn>
                <a:cxn ang="0">
                  <a:pos x="176" y="28"/>
                </a:cxn>
                <a:cxn ang="0">
                  <a:pos x="139" y="19"/>
                </a:cxn>
                <a:cxn ang="0">
                  <a:pos x="48" y="0"/>
                </a:cxn>
                <a:cxn ang="0">
                  <a:pos x="0" y="56"/>
                </a:cxn>
                <a:cxn ang="0">
                  <a:pos x="0" y="56"/>
                </a:cxn>
              </a:cxnLst>
              <a:rect l="0" t="0" r="r" b="b"/>
              <a:pathLst>
                <a:path w="253" h="184">
                  <a:moveTo>
                    <a:pt x="0" y="56"/>
                  </a:moveTo>
                  <a:lnTo>
                    <a:pt x="219" y="184"/>
                  </a:lnTo>
                  <a:lnTo>
                    <a:pt x="230" y="175"/>
                  </a:lnTo>
                  <a:lnTo>
                    <a:pt x="246" y="153"/>
                  </a:lnTo>
                  <a:lnTo>
                    <a:pt x="253" y="77"/>
                  </a:lnTo>
                  <a:lnTo>
                    <a:pt x="246" y="67"/>
                  </a:lnTo>
                  <a:lnTo>
                    <a:pt x="235" y="57"/>
                  </a:lnTo>
                  <a:lnTo>
                    <a:pt x="207" y="42"/>
                  </a:lnTo>
                  <a:lnTo>
                    <a:pt x="176" y="28"/>
                  </a:lnTo>
                  <a:lnTo>
                    <a:pt x="139" y="19"/>
                  </a:lnTo>
                  <a:lnTo>
                    <a:pt x="48" y="0"/>
                  </a:lnTo>
                  <a:lnTo>
                    <a:pt x="0" y="56"/>
                  </a:lnTo>
                  <a:lnTo>
                    <a:pt x="0" y="56"/>
                  </a:lnTo>
                  <a:close/>
                </a:path>
              </a:pathLst>
            </a:custGeom>
            <a:solidFill>
              <a:srgbClr val="D1BDBD"/>
            </a:solidFill>
            <a:ln w="9525">
              <a:noFill/>
              <a:round/>
              <a:headEnd/>
              <a:tailEnd/>
            </a:ln>
          </p:spPr>
          <p:txBody>
            <a:bodyPr/>
            <a:lstStyle/>
            <a:p>
              <a:endParaRPr lang="en-US" dirty="0"/>
            </a:p>
          </p:txBody>
        </p:sp>
        <p:sp>
          <p:nvSpPr>
            <p:cNvPr id="42" name="Freeform 40">
              <a:extLst>
                <a:ext uri="{FF2B5EF4-FFF2-40B4-BE49-F238E27FC236}">
                  <a16:creationId xmlns:a16="http://schemas.microsoft.com/office/drawing/2014/main" id="{64B19E08-1244-ADFA-B67A-128A49EF75CE}"/>
                </a:ext>
              </a:extLst>
            </p:cNvPr>
            <p:cNvSpPr>
              <a:spLocks/>
            </p:cNvSpPr>
            <p:nvPr/>
          </p:nvSpPr>
          <p:spPr bwMode="auto">
            <a:xfrm>
              <a:off x="9062" y="2049"/>
              <a:ext cx="212" cy="147"/>
            </a:xfrm>
            <a:custGeom>
              <a:avLst/>
              <a:gdLst/>
              <a:ahLst/>
              <a:cxnLst>
                <a:cxn ang="0">
                  <a:pos x="0" y="32"/>
                </a:cxn>
                <a:cxn ang="0">
                  <a:pos x="179" y="147"/>
                </a:cxn>
                <a:cxn ang="0">
                  <a:pos x="189" y="139"/>
                </a:cxn>
                <a:cxn ang="0">
                  <a:pos x="206" y="119"/>
                </a:cxn>
                <a:cxn ang="0">
                  <a:pos x="212" y="66"/>
                </a:cxn>
                <a:cxn ang="0">
                  <a:pos x="200" y="54"/>
                </a:cxn>
                <a:cxn ang="0">
                  <a:pos x="181" y="42"/>
                </a:cxn>
                <a:cxn ang="0">
                  <a:pos x="133" y="20"/>
                </a:cxn>
                <a:cxn ang="0">
                  <a:pos x="91" y="6"/>
                </a:cxn>
                <a:cxn ang="0">
                  <a:pos x="73" y="0"/>
                </a:cxn>
                <a:cxn ang="0">
                  <a:pos x="0" y="32"/>
                </a:cxn>
                <a:cxn ang="0">
                  <a:pos x="0" y="32"/>
                </a:cxn>
              </a:cxnLst>
              <a:rect l="0" t="0" r="r" b="b"/>
              <a:pathLst>
                <a:path w="212" h="147">
                  <a:moveTo>
                    <a:pt x="0" y="32"/>
                  </a:moveTo>
                  <a:lnTo>
                    <a:pt x="179" y="147"/>
                  </a:lnTo>
                  <a:lnTo>
                    <a:pt x="189" y="139"/>
                  </a:lnTo>
                  <a:lnTo>
                    <a:pt x="206" y="119"/>
                  </a:lnTo>
                  <a:lnTo>
                    <a:pt x="212" y="66"/>
                  </a:lnTo>
                  <a:lnTo>
                    <a:pt x="200" y="54"/>
                  </a:lnTo>
                  <a:lnTo>
                    <a:pt x="181" y="42"/>
                  </a:lnTo>
                  <a:lnTo>
                    <a:pt x="133" y="20"/>
                  </a:lnTo>
                  <a:lnTo>
                    <a:pt x="91" y="6"/>
                  </a:lnTo>
                  <a:lnTo>
                    <a:pt x="73" y="0"/>
                  </a:lnTo>
                  <a:lnTo>
                    <a:pt x="0" y="32"/>
                  </a:lnTo>
                  <a:lnTo>
                    <a:pt x="0" y="32"/>
                  </a:lnTo>
                  <a:close/>
                </a:path>
              </a:pathLst>
            </a:custGeom>
            <a:solidFill>
              <a:srgbClr val="D1BDBD"/>
            </a:solidFill>
            <a:ln w="9525">
              <a:noFill/>
              <a:round/>
              <a:headEnd/>
              <a:tailEnd/>
            </a:ln>
          </p:spPr>
          <p:txBody>
            <a:bodyPr/>
            <a:lstStyle/>
            <a:p>
              <a:endParaRPr lang="en-US" dirty="0"/>
            </a:p>
          </p:txBody>
        </p:sp>
        <p:sp>
          <p:nvSpPr>
            <p:cNvPr id="43" name="Freeform 41">
              <a:extLst>
                <a:ext uri="{FF2B5EF4-FFF2-40B4-BE49-F238E27FC236}">
                  <a16:creationId xmlns:a16="http://schemas.microsoft.com/office/drawing/2014/main" id="{EB33223A-7A1B-093B-D860-21A1432A22CD}"/>
                </a:ext>
              </a:extLst>
            </p:cNvPr>
            <p:cNvSpPr>
              <a:spLocks/>
            </p:cNvSpPr>
            <p:nvPr/>
          </p:nvSpPr>
          <p:spPr bwMode="auto">
            <a:xfrm>
              <a:off x="9241" y="1948"/>
              <a:ext cx="172" cy="93"/>
            </a:xfrm>
            <a:custGeom>
              <a:avLst/>
              <a:gdLst/>
              <a:ahLst/>
              <a:cxnLst>
                <a:cxn ang="0">
                  <a:pos x="0" y="31"/>
                </a:cxn>
                <a:cxn ang="0">
                  <a:pos x="147" y="93"/>
                </a:cxn>
                <a:cxn ang="0">
                  <a:pos x="155" y="87"/>
                </a:cxn>
                <a:cxn ang="0">
                  <a:pos x="169" y="70"/>
                </a:cxn>
                <a:cxn ang="0">
                  <a:pos x="172" y="20"/>
                </a:cxn>
                <a:cxn ang="0">
                  <a:pos x="160" y="11"/>
                </a:cxn>
                <a:cxn ang="0">
                  <a:pos x="140" y="5"/>
                </a:cxn>
                <a:cxn ang="0">
                  <a:pos x="93" y="0"/>
                </a:cxn>
                <a:cxn ang="0">
                  <a:pos x="33" y="7"/>
                </a:cxn>
                <a:cxn ang="0">
                  <a:pos x="0" y="31"/>
                </a:cxn>
                <a:cxn ang="0">
                  <a:pos x="0" y="31"/>
                </a:cxn>
              </a:cxnLst>
              <a:rect l="0" t="0" r="r" b="b"/>
              <a:pathLst>
                <a:path w="172" h="93">
                  <a:moveTo>
                    <a:pt x="0" y="31"/>
                  </a:moveTo>
                  <a:lnTo>
                    <a:pt x="147" y="93"/>
                  </a:lnTo>
                  <a:lnTo>
                    <a:pt x="155" y="87"/>
                  </a:lnTo>
                  <a:lnTo>
                    <a:pt x="169" y="70"/>
                  </a:lnTo>
                  <a:lnTo>
                    <a:pt x="172" y="20"/>
                  </a:lnTo>
                  <a:lnTo>
                    <a:pt x="160" y="11"/>
                  </a:lnTo>
                  <a:lnTo>
                    <a:pt x="140" y="5"/>
                  </a:lnTo>
                  <a:lnTo>
                    <a:pt x="93" y="0"/>
                  </a:lnTo>
                  <a:lnTo>
                    <a:pt x="33" y="7"/>
                  </a:lnTo>
                  <a:lnTo>
                    <a:pt x="0" y="31"/>
                  </a:lnTo>
                  <a:lnTo>
                    <a:pt x="0" y="31"/>
                  </a:lnTo>
                  <a:close/>
                </a:path>
              </a:pathLst>
            </a:custGeom>
            <a:solidFill>
              <a:srgbClr val="D1BDBD"/>
            </a:solidFill>
            <a:ln w="9525">
              <a:noFill/>
              <a:round/>
              <a:headEnd/>
              <a:tailEnd/>
            </a:ln>
          </p:spPr>
          <p:txBody>
            <a:bodyPr/>
            <a:lstStyle/>
            <a:p>
              <a:endParaRPr lang="en-US" dirty="0"/>
            </a:p>
          </p:txBody>
        </p:sp>
        <p:sp>
          <p:nvSpPr>
            <p:cNvPr id="44" name="Freeform 42">
              <a:extLst>
                <a:ext uri="{FF2B5EF4-FFF2-40B4-BE49-F238E27FC236}">
                  <a16:creationId xmlns:a16="http://schemas.microsoft.com/office/drawing/2014/main" id="{A66C8C96-36E9-CE55-6769-00A92283E02F}"/>
                </a:ext>
              </a:extLst>
            </p:cNvPr>
            <p:cNvSpPr>
              <a:spLocks/>
            </p:cNvSpPr>
            <p:nvPr/>
          </p:nvSpPr>
          <p:spPr bwMode="auto">
            <a:xfrm>
              <a:off x="6921" y="2884"/>
              <a:ext cx="1201" cy="2166"/>
            </a:xfrm>
            <a:custGeom>
              <a:avLst/>
              <a:gdLst/>
              <a:ahLst/>
              <a:cxnLst>
                <a:cxn ang="0">
                  <a:pos x="990" y="20"/>
                </a:cxn>
                <a:cxn ang="0">
                  <a:pos x="922" y="60"/>
                </a:cxn>
                <a:cxn ang="0">
                  <a:pos x="876" y="88"/>
                </a:cxn>
                <a:cxn ang="0">
                  <a:pos x="825" y="120"/>
                </a:cxn>
                <a:cxn ang="0">
                  <a:pos x="768" y="154"/>
                </a:cxn>
                <a:cxn ang="0">
                  <a:pos x="704" y="193"/>
                </a:cxn>
                <a:cxn ang="0">
                  <a:pos x="641" y="235"/>
                </a:cxn>
                <a:cxn ang="0">
                  <a:pos x="574" y="277"/>
                </a:cxn>
                <a:cxn ang="0">
                  <a:pos x="509" y="321"/>
                </a:cxn>
                <a:cxn ang="0">
                  <a:pos x="444" y="365"/>
                </a:cxn>
                <a:cxn ang="0">
                  <a:pos x="383" y="410"/>
                </a:cxn>
                <a:cxn ang="0">
                  <a:pos x="325" y="453"/>
                </a:cxn>
                <a:cxn ang="0">
                  <a:pos x="273" y="495"/>
                </a:cxn>
                <a:cxn ang="0">
                  <a:pos x="226" y="533"/>
                </a:cxn>
                <a:cxn ang="0">
                  <a:pos x="186" y="575"/>
                </a:cxn>
                <a:cxn ang="0">
                  <a:pos x="120" y="683"/>
                </a:cxn>
                <a:cxn ang="0">
                  <a:pos x="53" y="883"/>
                </a:cxn>
                <a:cxn ang="0">
                  <a:pos x="0" y="1311"/>
                </a:cxn>
                <a:cxn ang="0">
                  <a:pos x="14" y="1696"/>
                </a:cxn>
                <a:cxn ang="0">
                  <a:pos x="47" y="2166"/>
                </a:cxn>
                <a:cxn ang="0">
                  <a:pos x="161" y="1467"/>
                </a:cxn>
                <a:cxn ang="0">
                  <a:pos x="194" y="1143"/>
                </a:cxn>
                <a:cxn ang="0">
                  <a:pos x="234" y="943"/>
                </a:cxn>
                <a:cxn ang="0">
                  <a:pos x="276" y="816"/>
                </a:cxn>
                <a:cxn ang="0">
                  <a:pos x="328" y="720"/>
                </a:cxn>
                <a:cxn ang="0">
                  <a:pos x="348" y="694"/>
                </a:cxn>
                <a:cxn ang="0">
                  <a:pos x="372" y="665"/>
                </a:cxn>
                <a:cxn ang="0">
                  <a:pos x="398" y="637"/>
                </a:cxn>
                <a:cxn ang="0">
                  <a:pos x="426" y="609"/>
                </a:cxn>
                <a:cxn ang="0">
                  <a:pos x="471" y="564"/>
                </a:cxn>
                <a:cxn ang="0">
                  <a:pos x="502" y="535"/>
                </a:cxn>
                <a:cxn ang="0">
                  <a:pos x="536" y="504"/>
                </a:cxn>
                <a:cxn ang="0">
                  <a:pos x="570" y="473"/>
                </a:cxn>
                <a:cxn ang="0">
                  <a:pos x="605" y="445"/>
                </a:cxn>
                <a:cxn ang="0">
                  <a:pos x="642" y="413"/>
                </a:cxn>
                <a:cxn ang="0">
                  <a:pos x="678" y="383"/>
                </a:cxn>
                <a:cxn ang="0">
                  <a:pos x="715" y="354"/>
                </a:cxn>
                <a:cxn ang="0">
                  <a:pos x="751" y="325"/>
                </a:cxn>
                <a:cxn ang="0">
                  <a:pos x="788" y="297"/>
                </a:cxn>
                <a:cxn ang="0">
                  <a:pos x="825" y="267"/>
                </a:cxn>
                <a:cxn ang="0">
                  <a:pos x="860" y="241"/>
                </a:cxn>
                <a:cxn ang="0">
                  <a:pos x="913" y="202"/>
                </a:cxn>
                <a:cxn ang="0">
                  <a:pos x="980" y="154"/>
                </a:cxn>
                <a:cxn ang="0">
                  <a:pos x="1040" y="110"/>
                </a:cxn>
                <a:cxn ang="0">
                  <a:pos x="1094" y="73"/>
                </a:cxn>
                <a:cxn ang="0">
                  <a:pos x="1137" y="42"/>
                </a:cxn>
                <a:cxn ang="0">
                  <a:pos x="1201" y="0"/>
                </a:cxn>
                <a:cxn ang="0">
                  <a:pos x="1015" y="6"/>
                </a:cxn>
              </a:cxnLst>
              <a:rect l="0" t="0" r="r" b="b"/>
              <a:pathLst>
                <a:path w="1201" h="2166">
                  <a:moveTo>
                    <a:pt x="1015" y="6"/>
                  </a:moveTo>
                  <a:lnTo>
                    <a:pt x="990" y="20"/>
                  </a:lnTo>
                  <a:lnTo>
                    <a:pt x="961" y="37"/>
                  </a:lnTo>
                  <a:lnTo>
                    <a:pt x="922" y="60"/>
                  </a:lnTo>
                  <a:lnTo>
                    <a:pt x="902" y="73"/>
                  </a:lnTo>
                  <a:lnTo>
                    <a:pt x="876" y="88"/>
                  </a:lnTo>
                  <a:lnTo>
                    <a:pt x="853" y="103"/>
                  </a:lnTo>
                  <a:lnTo>
                    <a:pt x="825" y="120"/>
                  </a:lnTo>
                  <a:lnTo>
                    <a:pt x="795" y="137"/>
                  </a:lnTo>
                  <a:lnTo>
                    <a:pt x="768" y="154"/>
                  </a:lnTo>
                  <a:lnTo>
                    <a:pt x="737" y="175"/>
                  </a:lnTo>
                  <a:lnTo>
                    <a:pt x="704" y="193"/>
                  </a:lnTo>
                  <a:lnTo>
                    <a:pt x="673" y="213"/>
                  </a:lnTo>
                  <a:lnTo>
                    <a:pt x="641" y="235"/>
                  </a:lnTo>
                  <a:lnTo>
                    <a:pt x="608" y="255"/>
                  </a:lnTo>
                  <a:lnTo>
                    <a:pt x="574" y="277"/>
                  </a:lnTo>
                  <a:lnTo>
                    <a:pt x="542" y="300"/>
                  </a:lnTo>
                  <a:lnTo>
                    <a:pt x="509" y="321"/>
                  </a:lnTo>
                  <a:lnTo>
                    <a:pt x="477" y="343"/>
                  </a:lnTo>
                  <a:lnTo>
                    <a:pt x="444" y="365"/>
                  </a:lnTo>
                  <a:lnTo>
                    <a:pt x="413" y="388"/>
                  </a:lnTo>
                  <a:lnTo>
                    <a:pt x="383" y="410"/>
                  </a:lnTo>
                  <a:lnTo>
                    <a:pt x="353" y="431"/>
                  </a:lnTo>
                  <a:lnTo>
                    <a:pt x="325" y="453"/>
                  </a:lnTo>
                  <a:lnTo>
                    <a:pt x="297" y="473"/>
                  </a:lnTo>
                  <a:lnTo>
                    <a:pt x="273" y="495"/>
                  </a:lnTo>
                  <a:lnTo>
                    <a:pt x="248" y="513"/>
                  </a:lnTo>
                  <a:lnTo>
                    <a:pt x="226" y="533"/>
                  </a:lnTo>
                  <a:lnTo>
                    <a:pt x="206" y="553"/>
                  </a:lnTo>
                  <a:lnTo>
                    <a:pt x="186" y="575"/>
                  </a:lnTo>
                  <a:lnTo>
                    <a:pt x="151" y="626"/>
                  </a:lnTo>
                  <a:lnTo>
                    <a:pt x="120" y="683"/>
                  </a:lnTo>
                  <a:lnTo>
                    <a:pt x="95" y="745"/>
                  </a:lnTo>
                  <a:lnTo>
                    <a:pt x="53" y="883"/>
                  </a:lnTo>
                  <a:lnTo>
                    <a:pt x="25" y="1031"/>
                  </a:lnTo>
                  <a:lnTo>
                    <a:pt x="0" y="1311"/>
                  </a:lnTo>
                  <a:lnTo>
                    <a:pt x="4" y="1515"/>
                  </a:lnTo>
                  <a:lnTo>
                    <a:pt x="14" y="1696"/>
                  </a:lnTo>
                  <a:lnTo>
                    <a:pt x="30" y="1911"/>
                  </a:lnTo>
                  <a:lnTo>
                    <a:pt x="47" y="2166"/>
                  </a:lnTo>
                  <a:lnTo>
                    <a:pt x="149" y="2007"/>
                  </a:lnTo>
                  <a:lnTo>
                    <a:pt x="161" y="1467"/>
                  </a:lnTo>
                  <a:lnTo>
                    <a:pt x="180" y="1249"/>
                  </a:lnTo>
                  <a:lnTo>
                    <a:pt x="194" y="1143"/>
                  </a:lnTo>
                  <a:lnTo>
                    <a:pt x="211" y="1039"/>
                  </a:lnTo>
                  <a:lnTo>
                    <a:pt x="234" y="943"/>
                  </a:lnTo>
                  <a:lnTo>
                    <a:pt x="260" y="855"/>
                  </a:lnTo>
                  <a:lnTo>
                    <a:pt x="276" y="816"/>
                  </a:lnTo>
                  <a:lnTo>
                    <a:pt x="291" y="781"/>
                  </a:lnTo>
                  <a:lnTo>
                    <a:pt x="328" y="720"/>
                  </a:lnTo>
                  <a:lnTo>
                    <a:pt x="339" y="707"/>
                  </a:lnTo>
                  <a:lnTo>
                    <a:pt x="348" y="694"/>
                  </a:lnTo>
                  <a:lnTo>
                    <a:pt x="359" y="680"/>
                  </a:lnTo>
                  <a:lnTo>
                    <a:pt x="372" y="665"/>
                  </a:lnTo>
                  <a:lnTo>
                    <a:pt x="386" y="652"/>
                  </a:lnTo>
                  <a:lnTo>
                    <a:pt x="398" y="637"/>
                  </a:lnTo>
                  <a:lnTo>
                    <a:pt x="412" y="623"/>
                  </a:lnTo>
                  <a:lnTo>
                    <a:pt x="426" y="609"/>
                  </a:lnTo>
                  <a:lnTo>
                    <a:pt x="455" y="580"/>
                  </a:lnTo>
                  <a:lnTo>
                    <a:pt x="471" y="564"/>
                  </a:lnTo>
                  <a:lnTo>
                    <a:pt x="486" y="549"/>
                  </a:lnTo>
                  <a:lnTo>
                    <a:pt x="502" y="535"/>
                  </a:lnTo>
                  <a:lnTo>
                    <a:pt x="519" y="519"/>
                  </a:lnTo>
                  <a:lnTo>
                    <a:pt x="536" y="504"/>
                  </a:lnTo>
                  <a:lnTo>
                    <a:pt x="553" y="488"/>
                  </a:lnTo>
                  <a:lnTo>
                    <a:pt x="570" y="473"/>
                  </a:lnTo>
                  <a:lnTo>
                    <a:pt x="588" y="459"/>
                  </a:lnTo>
                  <a:lnTo>
                    <a:pt x="605" y="445"/>
                  </a:lnTo>
                  <a:lnTo>
                    <a:pt x="624" y="430"/>
                  </a:lnTo>
                  <a:lnTo>
                    <a:pt x="642" y="413"/>
                  </a:lnTo>
                  <a:lnTo>
                    <a:pt x="658" y="399"/>
                  </a:lnTo>
                  <a:lnTo>
                    <a:pt x="678" y="383"/>
                  </a:lnTo>
                  <a:lnTo>
                    <a:pt x="695" y="369"/>
                  </a:lnTo>
                  <a:lnTo>
                    <a:pt x="715" y="354"/>
                  </a:lnTo>
                  <a:lnTo>
                    <a:pt x="734" y="340"/>
                  </a:lnTo>
                  <a:lnTo>
                    <a:pt x="751" y="325"/>
                  </a:lnTo>
                  <a:lnTo>
                    <a:pt x="769" y="311"/>
                  </a:lnTo>
                  <a:lnTo>
                    <a:pt x="788" y="297"/>
                  </a:lnTo>
                  <a:lnTo>
                    <a:pt x="806" y="283"/>
                  </a:lnTo>
                  <a:lnTo>
                    <a:pt x="825" y="267"/>
                  </a:lnTo>
                  <a:lnTo>
                    <a:pt x="843" y="255"/>
                  </a:lnTo>
                  <a:lnTo>
                    <a:pt x="860" y="241"/>
                  </a:lnTo>
                  <a:lnTo>
                    <a:pt x="877" y="229"/>
                  </a:lnTo>
                  <a:lnTo>
                    <a:pt x="913" y="202"/>
                  </a:lnTo>
                  <a:lnTo>
                    <a:pt x="947" y="178"/>
                  </a:lnTo>
                  <a:lnTo>
                    <a:pt x="980" y="154"/>
                  </a:lnTo>
                  <a:lnTo>
                    <a:pt x="1010" y="131"/>
                  </a:lnTo>
                  <a:lnTo>
                    <a:pt x="1040" y="110"/>
                  </a:lnTo>
                  <a:lnTo>
                    <a:pt x="1068" y="91"/>
                  </a:lnTo>
                  <a:lnTo>
                    <a:pt x="1094" y="73"/>
                  </a:lnTo>
                  <a:lnTo>
                    <a:pt x="1117" y="56"/>
                  </a:lnTo>
                  <a:lnTo>
                    <a:pt x="1137" y="42"/>
                  </a:lnTo>
                  <a:lnTo>
                    <a:pt x="1171" y="18"/>
                  </a:lnTo>
                  <a:lnTo>
                    <a:pt x="1201" y="0"/>
                  </a:lnTo>
                  <a:lnTo>
                    <a:pt x="1015" y="6"/>
                  </a:lnTo>
                  <a:lnTo>
                    <a:pt x="1015" y="6"/>
                  </a:lnTo>
                  <a:close/>
                </a:path>
              </a:pathLst>
            </a:custGeom>
            <a:solidFill>
              <a:srgbClr val="000000"/>
            </a:solidFill>
            <a:ln w="9525">
              <a:noFill/>
              <a:round/>
              <a:headEnd/>
              <a:tailEnd/>
            </a:ln>
          </p:spPr>
          <p:txBody>
            <a:bodyPr/>
            <a:lstStyle/>
            <a:p>
              <a:endParaRPr lang="en-US" dirty="0"/>
            </a:p>
          </p:txBody>
        </p:sp>
        <p:sp>
          <p:nvSpPr>
            <p:cNvPr id="45" name="Freeform 43">
              <a:extLst>
                <a:ext uri="{FF2B5EF4-FFF2-40B4-BE49-F238E27FC236}">
                  <a16:creationId xmlns:a16="http://schemas.microsoft.com/office/drawing/2014/main" id="{0444ABC2-A496-1C33-DF09-0FB74B0973A3}"/>
                </a:ext>
              </a:extLst>
            </p:cNvPr>
            <p:cNvSpPr>
              <a:spLocks/>
            </p:cNvSpPr>
            <p:nvPr/>
          </p:nvSpPr>
          <p:spPr bwMode="auto">
            <a:xfrm>
              <a:off x="7160" y="4555"/>
              <a:ext cx="219" cy="373"/>
            </a:xfrm>
            <a:custGeom>
              <a:avLst/>
              <a:gdLst/>
              <a:ahLst/>
              <a:cxnLst>
                <a:cxn ang="0">
                  <a:pos x="49" y="0"/>
                </a:cxn>
                <a:cxn ang="0">
                  <a:pos x="57" y="11"/>
                </a:cxn>
                <a:cxn ang="0">
                  <a:pos x="79" y="39"/>
                </a:cxn>
                <a:cxn ang="0">
                  <a:pos x="106" y="79"/>
                </a:cxn>
                <a:cxn ang="0">
                  <a:pos x="140" y="129"/>
                </a:cxn>
                <a:cxn ang="0">
                  <a:pos x="173" y="180"/>
                </a:cxn>
                <a:cxn ang="0">
                  <a:pos x="201" y="229"/>
                </a:cxn>
                <a:cxn ang="0">
                  <a:pos x="219" y="308"/>
                </a:cxn>
                <a:cxn ang="0">
                  <a:pos x="202" y="348"/>
                </a:cxn>
                <a:cxn ang="0">
                  <a:pos x="190" y="361"/>
                </a:cxn>
                <a:cxn ang="0">
                  <a:pos x="181" y="367"/>
                </a:cxn>
                <a:cxn ang="0">
                  <a:pos x="154" y="373"/>
                </a:cxn>
                <a:cxn ang="0">
                  <a:pos x="0" y="99"/>
                </a:cxn>
                <a:cxn ang="0">
                  <a:pos x="49" y="0"/>
                </a:cxn>
                <a:cxn ang="0">
                  <a:pos x="49" y="0"/>
                </a:cxn>
              </a:cxnLst>
              <a:rect l="0" t="0" r="r" b="b"/>
              <a:pathLst>
                <a:path w="219" h="373">
                  <a:moveTo>
                    <a:pt x="49" y="0"/>
                  </a:moveTo>
                  <a:lnTo>
                    <a:pt x="57" y="11"/>
                  </a:lnTo>
                  <a:lnTo>
                    <a:pt x="79" y="39"/>
                  </a:lnTo>
                  <a:lnTo>
                    <a:pt x="106" y="79"/>
                  </a:lnTo>
                  <a:lnTo>
                    <a:pt x="140" y="129"/>
                  </a:lnTo>
                  <a:lnTo>
                    <a:pt x="173" y="180"/>
                  </a:lnTo>
                  <a:lnTo>
                    <a:pt x="201" y="229"/>
                  </a:lnTo>
                  <a:lnTo>
                    <a:pt x="219" y="308"/>
                  </a:lnTo>
                  <a:lnTo>
                    <a:pt x="202" y="348"/>
                  </a:lnTo>
                  <a:lnTo>
                    <a:pt x="190" y="361"/>
                  </a:lnTo>
                  <a:lnTo>
                    <a:pt x="181" y="367"/>
                  </a:lnTo>
                  <a:lnTo>
                    <a:pt x="154" y="373"/>
                  </a:lnTo>
                  <a:lnTo>
                    <a:pt x="0" y="99"/>
                  </a:lnTo>
                  <a:lnTo>
                    <a:pt x="49" y="0"/>
                  </a:lnTo>
                  <a:lnTo>
                    <a:pt x="49" y="0"/>
                  </a:lnTo>
                  <a:close/>
                </a:path>
              </a:pathLst>
            </a:custGeom>
            <a:solidFill>
              <a:srgbClr val="000000"/>
            </a:solidFill>
            <a:ln w="9525">
              <a:noFill/>
              <a:round/>
              <a:headEnd/>
              <a:tailEnd/>
            </a:ln>
          </p:spPr>
          <p:txBody>
            <a:bodyPr/>
            <a:lstStyle/>
            <a:p>
              <a:endParaRPr lang="en-US" dirty="0"/>
            </a:p>
          </p:txBody>
        </p:sp>
        <p:sp>
          <p:nvSpPr>
            <p:cNvPr id="46" name="Freeform 44">
              <a:extLst>
                <a:ext uri="{FF2B5EF4-FFF2-40B4-BE49-F238E27FC236}">
                  <a16:creationId xmlns:a16="http://schemas.microsoft.com/office/drawing/2014/main" id="{53D3CC20-0AA7-6728-818B-1AAA224DCF5C}"/>
                </a:ext>
              </a:extLst>
            </p:cNvPr>
            <p:cNvSpPr>
              <a:spLocks/>
            </p:cNvSpPr>
            <p:nvPr/>
          </p:nvSpPr>
          <p:spPr bwMode="auto">
            <a:xfrm>
              <a:off x="7249" y="4225"/>
              <a:ext cx="276" cy="378"/>
            </a:xfrm>
            <a:custGeom>
              <a:avLst/>
              <a:gdLst/>
              <a:ahLst/>
              <a:cxnLst>
                <a:cxn ang="0">
                  <a:pos x="11" y="0"/>
                </a:cxn>
                <a:cxn ang="0">
                  <a:pos x="24" y="7"/>
                </a:cxn>
                <a:cxn ang="0">
                  <a:pos x="55" y="24"/>
                </a:cxn>
                <a:cxn ang="0">
                  <a:pos x="75" y="37"/>
                </a:cxn>
                <a:cxn ang="0">
                  <a:pos x="98" y="51"/>
                </a:cxn>
                <a:cxn ang="0">
                  <a:pos x="123" y="68"/>
                </a:cxn>
                <a:cxn ang="0">
                  <a:pos x="147" y="86"/>
                </a:cxn>
                <a:cxn ang="0">
                  <a:pos x="172" y="106"/>
                </a:cxn>
                <a:cxn ang="0">
                  <a:pos x="195" y="126"/>
                </a:cxn>
                <a:cxn ang="0">
                  <a:pos x="218" y="150"/>
                </a:cxn>
                <a:cxn ang="0">
                  <a:pos x="239" y="171"/>
                </a:cxn>
                <a:cxn ang="0">
                  <a:pos x="266" y="218"/>
                </a:cxn>
                <a:cxn ang="0">
                  <a:pos x="276" y="264"/>
                </a:cxn>
                <a:cxn ang="0">
                  <a:pos x="262" y="334"/>
                </a:cxn>
                <a:cxn ang="0">
                  <a:pos x="243" y="368"/>
                </a:cxn>
                <a:cxn ang="0">
                  <a:pos x="220" y="378"/>
                </a:cxn>
                <a:cxn ang="0">
                  <a:pos x="0" y="126"/>
                </a:cxn>
                <a:cxn ang="0">
                  <a:pos x="11" y="0"/>
                </a:cxn>
                <a:cxn ang="0">
                  <a:pos x="11" y="0"/>
                </a:cxn>
              </a:cxnLst>
              <a:rect l="0" t="0" r="r" b="b"/>
              <a:pathLst>
                <a:path w="276" h="378">
                  <a:moveTo>
                    <a:pt x="11" y="0"/>
                  </a:moveTo>
                  <a:lnTo>
                    <a:pt x="24" y="7"/>
                  </a:lnTo>
                  <a:lnTo>
                    <a:pt x="55" y="24"/>
                  </a:lnTo>
                  <a:lnTo>
                    <a:pt x="75" y="37"/>
                  </a:lnTo>
                  <a:lnTo>
                    <a:pt x="98" y="51"/>
                  </a:lnTo>
                  <a:lnTo>
                    <a:pt x="123" y="68"/>
                  </a:lnTo>
                  <a:lnTo>
                    <a:pt x="147" y="86"/>
                  </a:lnTo>
                  <a:lnTo>
                    <a:pt x="172" y="106"/>
                  </a:lnTo>
                  <a:lnTo>
                    <a:pt x="195" y="126"/>
                  </a:lnTo>
                  <a:lnTo>
                    <a:pt x="218" y="150"/>
                  </a:lnTo>
                  <a:lnTo>
                    <a:pt x="239" y="171"/>
                  </a:lnTo>
                  <a:lnTo>
                    <a:pt x="266" y="218"/>
                  </a:lnTo>
                  <a:lnTo>
                    <a:pt x="276" y="264"/>
                  </a:lnTo>
                  <a:lnTo>
                    <a:pt x="262" y="334"/>
                  </a:lnTo>
                  <a:lnTo>
                    <a:pt x="243" y="368"/>
                  </a:lnTo>
                  <a:lnTo>
                    <a:pt x="220" y="378"/>
                  </a:lnTo>
                  <a:lnTo>
                    <a:pt x="0" y="126"/>
                  </a:lnTo>
                  <a:lnTo>
                    <a:pt x="11" y="0"/>
                  </a:lnTo>
                  <a:lnTo>
                    <a:pt x="11" y="0"/>
                  </a:lnTo>
                  <a:close/>
                </a:path>
              </a:pathLst>
            </a:custGeom>
            <a:solidFill>
              <a:srgbClr val="000000"/>
            </a:solidFill>
            <a:ln w="9525">
              <a:noFill/>
              <a:round/>
              <a:headEnd/>
              <a:tailEnd/>
            </a:ln>
          </p:spPr>
          <p:txBody>
            <a:bodyPr/>
            <a:lstStyle/>
            <a:p>
              <a:endParaRPr lang="en-US" dirty="0"/>
            </a:p>
          </p:txBody>
        </p:sp>
        <p:sp>
          <p:nvSpPr>
            <p:cNvPr id="47" name="Freeform 45">
              <a:extLst>
                <a:ext uri="{FF2B5EF4-FFF2-40B4-BE49-F238E27FC236}">
                  <a16:creationId xmlns:a16="http://schemas.microsoft.com/office/drawing/2014/main" id="{77A29AA7-B434-57F8-E679-2F9D2BD5D3F8}"/>
                </a:ext>
              </a:extLst>
            </p:cNvPr>
            <p:cNvSpPr>
              <a:spLocks/>
            </p:cNvSpPr>
            <p:nvPr/>
          </p:nvSpPr>
          <p:spPr bwMode="auto">
            <a:xfrm>
              <a:off x="7331" y="3988"/>
              <a:ext cx="269" cy="342"/>
            </a:xfrm>
            <a:custGeom>
              <a:avLst/>
              <a:gdLst/>
              <a:ahLst/>
              <a:cxnLst>
                <a:cxn ang="0">
                  <a:pos x="17" y="0"/>
                </a:cxn>
                <a:cxn ang="0">
                  <a:pos x="0" y="138"/>
                </a:cxn>
                <a:cxn ang="0">
                  <a:pos x="259" y="342"/>
                </a:cxn>
                <a:cxn ang="0">
                  <a:pos x="269" y="193"/>
                </a:cxn>
                <a:cxn ang="0">
                  <a:pos x="245" y="156"/>
                </a:cxn>
                <a:cxn ang="0">
                  <a:pos x="228" y="139"/>
                </a:cxn>
                <a:cxn ang="0">
                  <a:pos x="209" y="122"/>
                </a:cxn>
                <a:cxn ang="0">
                  <a:pos x="189" y="105"/>
                </a:cxn>
                <a:cxn ang="0">
                  <a:pos x="167" y="88"/>
                </a:cxn>
                <a:cxn ang="0">
                  <a:pos x="147" y="73"/>
                </a:cxn>
                <a:cxn ang="0">
                  <a:pos x="126" y="60"/>
                </a:cxn>
                <a:cxn ang="0">
                  <a:pos x="84" y="35"/>
                </a:cxn>
                <a:cxn ang="0">
                  <a:pos x="50" y="17"/>
                </a:cxn>
                <a:cxn ang="0">
                  <a:pos x="17" y="0"/>
                </a:cxn>
                <a:cxn ang="0">
                  <a:pos x="17" y="0"/>
                </a:cxn>
              </a:cxnLst>
              <a:rect l="0" t="0" r="r" b="b"/>
              <a:pathLst>
                <a:path w="269" h="342">
                  <a:moveTo>
                    <a:pt x="17" y="0"/>
                  </a:moveTo>
                  <a:lnTo>
                    <a:pt x="0" y="138"/>
                  </a:lnTo>
                  <a:lnTo>
                    <a:pt x="259" y="342"/>
                  </a:lnTo>
                  <a:lnTo>
                    <a:pt x="269" y="193"/>
                  </a:lnTo>
                  <a:lnTo>
                    <a:pt x="245" y="156"/>
                  </a:lnTo>
                  <a:lnTo>
                    <a:pt x="228" y="139"/>
                  </a:lnTo>
                  <a:lnTo>
                    <a:pt x="209" y="122"/>
                  </a:lnTo>
                  <a:lnTo>
                    <a:pt x="189" y="105"/>
                  </a:lnTo>
                  <a:lnTo>
                    <a:pt x="167" y="88"/>
                  </a:lnTo>
                  <a:lnTo>
                    <a:pt x="147" y="73"/>
                  </a:lnTo>
                  <a:lnTo>
                    <a:pt x="126" y="60"/>
                  </a:lnTo>
                  <a:lnTo>
                    <a:pt x="84" y="35"/>
                  </a:lnTo>
                  <a:lnTo>
                    <a:pt x="50" y="17"/>
                  </a:lnTo>
                  <a:lnTo>
                    <a:pt x="17" y="0"/>
                  </a:lnTo>
                  <a:lnTo>
                    <a:pt x="17" y="0"/>
                  </a:lnTo>
                  <a:close/>
                </a:path>
              </a:pathLst>
            </a:custGeom>
            <a:solidFill>
              <a:srgbClr val="000000"/>
            </a:solidFill>
            <a:ln w="9525">
              <a:noFill/>
              <a:round/>
              <a:headEnd/>
              <a:tailEnd/>
            </a:ln>
          </p:spPr>
          <p:txBody>
            <a:bodyPr/>
            <a:lstStyle/>
            <a:p>
              <a:endParaRPr lang="en-US" dirty="0"/>
            </a:p>
          </p:txBody>
        </p:sp>
        <p:sp>
          <p:nvSpPr>
            <p:cNvPr id="48" name="Freeform 46">
              <a:extLst>
                <a:ext uri="{FF2B5EF4-FFF2-40B4-BE49-F238E27FC236}">
                  <a16:creationId xmlns:a16="http://schemas.microsoft.com/office/drawing/2014/main" id="{6011ECFC-B8C6-1A99-5261-8BEF598A43A1}"/>
                </a:ext>
              </a:extLst>
            </p:cNvPr>
            <p:cNvSpPr>
              <a:spLocks/>
            </p:cNvSpPr>
            <p:nvPr/>
          </p:nvSpPr>
          <p:spPr bwMode="auto">
            <a:xfrm>
              <a:off x="7415" y="3736"/>
              <a:ext cx="278" cy="329"/>
            </a:xfrm>
            <a:custGeom>
              <a:avLst/>
              <a:gdLst/>
              <a:ahLst/>
              <a:cxnLst>
                <a:cxn ang="0">
                  <a:pos x="0" y="0"/>
                </a:cxn>
                <a:cxn ang="0">
                  <a:pos x="0" y="142"/>
                </a:cxn>
                <a:cxn ang="0">
                  <a:pos x="274" y="329"/>
                </a:cxn>
                <a:cxn ang="0">
                  <a:pos x="278" y="192"/>
                </a:cxn>
                <a:cxn ang="0">
                  <a:pos x="263" y="173"/>
                </a:cxn>
                <a:cxn ang="0">
                  <a:pos x="244" y="155"/>
                </a:cxn>
                <a:cxn ang="0">
                  <a:pos x="224" y="136"/>
                </a:cxn>
                <a:cxn ang="0">
                  <a:pos x="202" y="119"/>
                </a:cxn>
                <a:cxn ang="0">
                  <a:pos x="179" y="102"/>
                </a:cxn>
                <a:cxn ang="0">
                  <a:pos x="156" y="86"/>
                </a:cxn>
                <a:cxn ang="0">
                  <a:pos x="133" y="69"/>
                </a:cxn>
                <a:cxn ang="0">
                  <a:pos x="110" y="57"/>
                </a:cxn>
                <a:cxn ang="0">
                  <a:pos x="68" y="34"/>
                </a:cxn>
                <a:cxn ang="0">
                  <a:pos x="32" y="15"/>
                </a:cxn>
                <a:cxn ang="0">
                  <a:pos x="0" y="0"/>
                </a:cxn>
                <a:cxn ang="0">
                  <a:pos x="0" y="0"/>
                </a:cxn>
              </a:cxnLst>
              <a:rect l="0" t="0" r="r" b="b"/>
              <a:pathLst>
                <a:path w="278" h="329">
                  <a:moveTo>
                    <a:pt x="0" y="0"/>
                  </a:moveTo>
                  <a:lnTo>
                    <a:pt x="0" y="142"/>
                  </a:lnTo>
                  <a:lnTo>
                    <a:pt x="274" y="329"/>
                  </a:lnTo>
                  <a:lnTo>
                    <a:pt x="278" y="192"/>
                  </a:lnTo>
                  <a:lnTo>
                    <a:pt x="263" y="173"/>
                  </a:lnTo>
                  <a:lnTo>
                    <a:pt x="244" y="155"/>
                  </a:lnTo>
                  <a:lnTo>
                    <a:pt x="224" y="136"/>
                  </a:lnTo>
                  <a:lnTo>
                    <a:pt x="202" y="119"/>
                  </a:lnTo>
                  <a:lnTo>
                    <a:pt x="179" y="102"/>
                  </a:lnTo>
                  <a:lnTo>
                    <a:pt x="156" y="86"/>
                  </a:lnTo>
                  <a:lnTo>
                    <a:pt x="133" y="69"/>
                  </a:lnTo>
                  <a:lnTo>
                    <a:pt x="110" y="57"/>
                  </a:lnTo>
                  <a:lnTo>
                    <a:pt x="68" y="34"/>
                  </a:lnTo>
                  <a:lnTo>
                    <a:pt x="32" y="15"/>
                  </a:lnTo>
                  <a:lnTo>
                    <a:pt x="0" y="0"/>
                  </a:lnTo>
                  <a:lnTo>
                    <a:pt x="0" y="0"/>
                  </a:lnTo>
                  <a:close/>
                </a:path>
              </a:pathLst>
            </a:custGeom>
            <a:solidFill>
              <a:srgbClr val="000000"/>
            </a:solidFill>
            <a:ln w="9525">
              <a:noFill/>
              <a:round/>
              <a:headEnd/>
              <a:tailEnd/>
            </a:ln>
          </p:spPr>
          <p:txBody>
            <a:bodyPr/>
            <a:lstStyle/>
            <a:p>
              <a:endParaRPr lang="en-US" dirty="0"/>
            </a:p>
          </p:txBody>
        </p:sp>
        <p:sp>
          <p:nvSpPr>
            <p:cNvPr id="49" name="Freeform 47">
              <a:extLst>
                <a:ext uri="{FF2B5EF4-FFF2-40B4-BE49-F238E27FC236}">
                  <a16:creationId xmlns:a16="http://schemas.microsoft.com/office/drawing/2014/main" id="{5DB45475-3C1A-B3B9-F529-E2289C83C222}"/>
                </a:ext>
              </a:extLst>
            </p:cNvPr>
            <p:cNvSpPr>
              <a:spLocks/>
            </p:cNvSpPr>
            <p:nvPr/>
          </p:nvSpPr>
          <p:spPr bwMode="auto">
            <a:xfrm>
              <a:off x="7611" y="3521"/>
              <a:ext cx="334" cy="308"/>
            </a:xfrm>
            <a:custGeom>
              <a:avLst/>
              <a:gdLst/>
              <a:ahLst/>
              <a:cxnLst>
                <a:cxn ang="0">
                  <a:pos x="39" y="0"/>
                </a:cxn>
                <a:cxn ang="0">
                  <a:pos x="0" y="110"/>
                </a:cxn>
                <a:cxn ang="0">
                  <a:pos x="259" y="308"/>
                </a:cxn>
                <a:cxn ang="0">
                  <a:pos x="297" y="306"/>
                </a:cxn>
                <a:cxn ang="0">
                  <a:pos x="334" y="243"/>
                </a:cxn>
                <a:cxn ang="0">
                  <a:pos x="324" y="209"/>
                </a:cxn>
                <a:cxn ang="0">
                  <a:pos x="308" y="189"/>
                </a:cxn>
                <a:cxn ang="0">
                  <a:pos x="290" y="170"/>
                </a:cxn>
                <a:cxn ang="0">
                  <a:pos x="266" y="150"/>
                </a:cxn>
                <a:cxn ang="0">
                  <a:pos x="242" y="130"/>
                </a:cxn>
                <a:cxn ang="0">
                  <a:pos x="215" y="110"/>
                </a:cxn>
                <a:cxn ang="0">
                  <a:pos x="186" y="91"/>
                </a:cxn>
                <a:cxn ang="0">
                  <a:pos x="160" y="73"/>
                </a:cxn>
                <a:cxn ang="0">
                  <a:pos x="132" y="54"/>
                </a:cxn>
                <a:cxn ang="0">
                  <a:pos x="109" y="42"/>
                </a:cxn>
                <a:cxn ang="0">
                  <a:pos x="85" y="28"/>
                </a:cxn>
                <a:cxn ang="0">
                  <a:pos x="51" y="8"/>
                </a:cxn>
                <a:cxn ang="0">
                  <a:pos x="39" y="0"/>
                </a:cxn>
                <a:cxn ang="0">
                  <a:pos x="39" y="0"/>
                </a:cxn>
              </a:cxnLst>
              <a:rect l="0" t="0" r="r" b="b"/>
              <a:pathLst>
                <a:path w="334" h="308">
                  <a:moveTo>
                    <a:pt x="39" y="0"/>
                  </a:moveTo>
                  <a:lnTo>
                    <a:pt x="0" y="110"/>
                  </a:lnTo>
                  <a:lnTo>
                    <a:pt x="259" y="308"/>
                  </a:lnTo>
                  <a:lnTo>
                    <a:pt x="297" y="306"/>
                  </a:lnTo>
                  <a:lnTo>
                    <a:pt x="334" y="243"/>
                  </a:lnTo>
                  <a:lnTo>
                    <a:pt x="324" y="209"/>
                  </a:lnTo>
                  <a:lnTo>
                    <a:pt x="308" y="189"/>
                  </a:lnTo>
                  <a:lnTo>
                    <a:pt x="290" y="170"/>
                  </a:lnTo>
                  <a:lnTo>
                    <a:pt x="266" y="150"/>
                  </a:lnTo>
                  <a:lnTo>
                    <a:pt x="242" y="130"/>
                  </a:lnTo>
                  <a:lnTo>
                    <a:pt x="215" y="110"/>
                  </a:lnTo>
                  <a:lnTo>
                    <a:pt x="186" y="91"/>
                  </a:lnTo>
                  <a:lnTo>
                    <a:pt x="160" y="73"/>
                  </a:lnTo>
                  <a:lnTo>
                    <a:pt x="132" y="54"/>
                  </a:lnTo>
                  <a:lnTo>
                    <a:pt x="109" y="42"/>
                  </a:lnTo>
                  <a:lnTo>
                    <a:pt x="85" y="28"/>
                  </a:lnTo>
                  <a:lnTo>
                    <a:pt x="51" y="8"/>
                  </a:lnTo>
                  <a:lnTo>
                    <a:pt x="39" y="0"/>
                  </a:lnTo>
                  <a:lnTo>
                    <a:pt x="39" y="0"/>
                  </a:lnTo>
                  <a:close/>
                </a:path>
              </a:pathLst>
            </a:custGeom>
            <a:solidFill>
              <a:srgbClr val="000000"/>
            </a:solidFill>
            <a:ln w="9525">
              <a:noFill/>
              <a:round/>
              <a:headEnd/>
              <a:tailEnd/>
            </a:ln>
          </p:spPr>
          <p:txBody>
            <a:bodyPr/>
            <a:lstStyle/>
            <a:p>
              <a:endParaRPr lang="en-US" dirty="0"/>
            </a:p>
          </p:txBody>
        </p:sp>
        <p:sp>
          <p:nvSpPr>
            <p:cNvPr id="50" name="Freeform 48">
              <a:extLst>
                <a:ext uri="{FF2B5EF4-FFF2-40B4-BE49-F238E27FC236}">
                  <a16:creationId xmlns:a16="http://schemas.microsoft.com/office/drawing/2014/main" id="{2AB8EC14-8870-FC67-AB12-FDE85AA50408}"/>
                </a:ext>
              </a:extLst>
            </p:cNvPr>
            <p:cNvSpPr>
              <a:spLocks/>
            </p:cNvSpPr>
            <p:nvPr/>
          </p:nvSpPr>
          <p:spPr bwMode="auto">
            <a:xfrm>
              <a:off x="7805" y="3340"/>
              <a:ext cx="366" cy="297"/>
            </a:xfrm>
            <a:custGeom>
              <a:avLst/>
              <a:gdLst/>
              <a:ahLst/>
              <a:cxnLst>
                <a:cxn ang="0">
                  <a:pos x="54" y="0"/>
                </a:cxn>
                <a:cxn ang="0">
                  <a:pos x="0" y="77"/>
                </a:cxn>
                <a:cxn ang="0">
                  <a:pos x="312" y="297"/>
                </a:cxn>
                <a:cxn ang="0">
                  <a:pos x="366" y="215"/>
                </a:cxn>
                <a:cxn ang="0">
                  <a:pos x="351" y="186"/>
                </a:cxn>
                <a:cxn ang="0">
                  <a:pos x="334" y="169"/>
                </a:cxn>
                <a:cxn ang="0">
                  <a:pos x="312" y="152"/>
                </a:cxn>
                <a:cxn ang="0">
                  <a:pos x="289" y="135"/>
                </a:cxn>
                <a:cxn ang="0">
                  <a:pos x="263" y="116"/>
                </a:cxn>
                <a:cxn ang="0">
                  <a:pos x="233" y="97"/>
                </a:cxn>
                <a:cxn ang="0">
                  <a:pos x="205" y="80"/>
                </a:cxn>
                <a:cxn ang="0">
                  <a:pos x="176" y="63"/>
                </a:cxn>
                <a:cxn ang="0">
                  <a:pos x="150" y="50"/>
                </a:cxn>
                <a:cxn ang="0">
                  <a:pos x="123" y="36"/>
                </a:cxn>
                <a:cxn ang="0">
                  <a:pos x="102" y="25"/>
                </a:cxn>
                <a:cxn ang="0">
                  <a:pos x="66" y="6"/>
                </a:cxn>
                <a:cxn ang="0">
                  <a:pos x="54" y="0"/>
                </a:cxn>
                <a:cxn ang="0">
                  <a:pos x="54" y="0"/>
                </a:cxn>
              </a:cxnLst>
              <a:rect l="0" t="0" r="r" b="b"/>
              <a:pathLst>
                <a:path w="366" h="297">
                  <a:moveTo>
                    <a:pt x="54" y="0"/>
                  </a:moveTo>
                  <a:lnTo>
                    <a:pt x="0" y="77"/>
                  </a:lnTo>
                  <a:lnTo>
                    <a:pt x="312" y="297"/>
                  </a:lnTo>
                  <a:lnTo>
                    <a:pt x="366" y="215"/>
                  </a:lnTo>
                  <a:lnTo>
                    <a:pt x="351" y="186"/>
                  </a:lnTo>
                  <a:lnTo>
                    <a:pt x="334" y="169"/>
                  </a:lnTo>
                  <a:lnTo>
                    <a:pt x="312" y="152"/>
                  </a:lnTo>
                  <a:lnTo>
                    <a:pt x="289" y="135"/>
                  </a:lnTo>
                  <a:lnTo>
                    <a:pt x="263" y="116"/>
                  </a:lnTo>
                  <a:lnTo>
                    <a:pt x="233" y="97"/>
                  </a:lnTo>
                  <a:lnTo>
                    <a:pt x="205" y="80"/>
                  </a:lnTo>
                  <a:lnTo>
                    <a:pt x="176" y="63"/>
                  </a:lnTo>
                  <a:lnTo>
                    <a:pt x="150" y="50"/>
                  </a:lnTo>
                  <a:lnTo>
                    <a:pt x="123" y="36"/>
                  </a:lnTo>
                  <a:lnTo>
                    <a:pt x="102" y="25"/>
                  </a:lnTo>
                  <a:lnTo>
                    <a:pt x="66" y="6"/>
                  </a:lnTo>
                  <a:lnTo>
                    <a:pt x="54" y="0"/>
                  </a:lnTo>
                  <a:lnTo>
                    <a:pt x="54" y="0"/>
                  </a:lnTo>
                  <a:close/>
                </a:path>
              </a:pathLst>
            </a:custGeom>
            <a:solidFill>
              <a:srgbClr val="000000"/>
            </a:solidFill>
            <a:ln w="9525">
              <a:noFill/>
              <a:round/>
              <a:headEnd/>
              <a:tailEnd/>
            </a:ln>
          </p:spPr>
          <p:txBody>
            <a:bodyPr/>
            <a:lstStyle/>
            <a:p>
              <a:endParaRPr lang="en-US" dirty="0"/>
            </a:p>
          </p:txBody>
        </p:sp>
        <p:sp>
          <p:nvSpPr>
            <p:cNvPr id="51" name="Freeform 49">
              <a:extLst>
                <a:ext uri="{FF2B5EF4-FFF2-40B4-BE49-F238E27FC236}">
                  <a16:creationId xmlns:a16="http://schemas.microsoft.com/office/drawing/2014/main" id="{1D79C3A6-9EAC-CFCE-716B-05632D549C2D}"/>
                </a:ext>
              </a:extLst>
            </p:cNvPr>
            <p:cNvSpPr>
              <a:spLocks/>
            </p:cNvSpPr>
            <p:nvPr/>
          </p:nvSpPr>
          <p:spPr bwMode="auto">
            <a:xfrm>
              <a:off x="7979" y="2802"/>
              <a:ext cx="1609" cy="1044"/>
            </a:xfrm>
            <a:custGeom>
              <a:avLst/>
              <a:gdLst/>
              <a:ahLst/>
              <a:cxnLst>
                <a:cxn ang="0">
                  <a:pos x="246" y="20"/>
                </a:cxn>
                <a:cxn ang="0">
                  <a:pos x="421" y="62"/>
                </a:cxn>
                <a:cxn ang="0">
                  <a:pos x="553" y="108"/>
                </a:cxn>
                <a:cxn ang="0">
                  <a:pos x="621" y="138"/>
                </a:cxn>
                <a:cxn ang="0">
                  <a:pos x="690" y="173"/>
                </a:cxn>
                <a:cxn ang="0">
                  <a:pos x="761" y="213"/>
                </a:cxn>
                <a:cxn ang="0">
                  <a:pos x="828" y="257"/>
                </a:cxn>
                <a:cxn ang="0">
                  <a:pos x="888" y="295"/>
                </a:cxn>
                <a:cxn ang="0">
                  <a:pos x="942" y="334"/>
                </a:cxn>
                <a:cxn ang="0">
                  <a:pos x="990" y="369"/>
                </a:cxn>
                <a:cxn ang="0">
                  <a:pos x="1034" y="402"/>
                </a:cxn>
                <a:cxn ang="0">
                  <a:pos x="1071" y="434"/>
                </a:cxn>
                <a:cxn ang="0">
                  <a:pos x="1103" y="462"/>
                </a:cxn>
                <a:cxn ang="0">
                  <a:pos x="1154" y="512"/>
                </a:cxn>
                <a:cxn ang="0">
                  <a:pos x="1188" y="549"/>
                </a:cxn>
                <a:cxn ang="0">
                  <a:pos x="1219" y="589"/>
                </a:cxn>
                <a:cxn ang="0">
                  <a:pos x="1450" y="679"/>
                </a:cxn>
                <a:cxn ang="0">
                  <a:pos x="1499" y="719"/>
                </a:cxn>
                <a:cxn ang="0">
                  <a:pos x="1539" y="761"/>
                </a:cxn>
                <a:cxn ang="0">
                  <a:pos x="1609" y="881"/>
                </a:cxn>
                <a:cxn ang="0">
                  <a:pos x="1587" y="952"/>
                </a:cxn>
                <a:cxn ang="0">
                  <a:pos x="1535" y="990"/>
                </a:cxn>
                <a:cxn ang="0">
                  <a:pos x="1471" y="1017"/>
                </a:cxn>
                <a:cxn ang="0">
                  <a:pos x="1374" y="1037"/>
                </a:cxn>
                <a:cxn ang="0">
                  <a:pos x="1182" y="1036"/>
                </a:cxn>
                <a:cxn ang="0">
                  <a:pos x="1010" y="751"/>
                </a:cxn>
                <a:cxn ang="0">
                  <a:pos x="1071" y="666"/>
                </a:cxn>
                <a:cxn ang="0">
                  <a:pos x="1030" y="628"/>
                </a:cxn>
                <a:cxn ang="0">
                  <a:pos x="1000" y="597"/>
                </a:cxn>
                <a:cxn ang="0">
                  <a:pos x="962" y="561"/>
                </a:cxn>
                <a:cxn ang="0">
                  <a:pos x="922" y="523"/>
                </a:cxn>
                <a:cxn ang="0">
                  <a:pos x="879" y="482"/>
                </a:cxn>
                <a:cxn ang="0">
                  <a:pos x="833" y="442"/>
                </a:cxn>
                <a:cxn ang="0">
                  <a:pos x="785" y="402"/>
                </a:cxn>
                <a:cxn ang="0">
                  <a:pos x="737" y="363"/>
                </a:cxn>
                <a:cxn ang="0">
                  <a:pos x="689" y="326"/>
                </a:cxn>
                <a:cxn ang="0">
                  <a:pos x="639" y="292"/>
                </a:cxn>
                <a:cxn ang="0">
                  <a:pos x="593" y="261"/>
                </a:cxn>
                <a:cxn ang="0">
                  <a:pos x="525" y="226"/>
                </a:cxn>
                <a:cxn ang="0">
                  <a:pos x="437" y="192"/>
                </a:cxn>
                <a:cxn ang="0">
                  <a:pos x="347" y="165"/>
                </a:cxn>
                <a:cxn ang="0">
                  <a:pos x="177" y="133"/>
                </a:cxn>
                <a:cxn ang="0">
                  <a:pos x="17" y="0"/>
                </a:cxn>
              </a:cxnLst>
              <a:rect l="0" t="0" r="r" b="b"/>
              <a:pathLst>
                <a:path w="1609" h="1044">
                  <a:moveTo>
                    <a:pt x="17" y="0"/>
                  </a:moveTo>
                  <a:lnTo>
                    <a:pt x="246" y="20"/>
                  </a:lnTo>
                  <a:lnTo>
                    <a:pt x="359" y="45"/>
                  </a:lnTo>
                  <a:lnTo>
                    <a:pt x="421" y="62"/>
                  </a:lnTo>
                  <a:lnTo>
                    <a:pt x="486" y="83"/>
                  </a:lnTo>
                  <a:lnTo>
                    <a:pt x="553" y="108"/>
                  </a:lnTo>
                  <a:lnTo>
                    <a:pt x="587" y="122"/>
                  </a:lnTo>
                  <a:lnTo>
                    <a:pt x="621" y="138"/>
                  </a:lnTo>
                  <a:lnTo>
                    <a:pt x="655" y="156"/>
                  </a:lnTo>
                  <a:lnTo>
                    <a:pt x="690" y="173"/>
                  </a:lnTo>
                  <a:lnTo>
                    <a:pt x="726" y="192"/>
                  </a:lnTo>
                  <a:lnTo>
                    <a:pt x="761" y="213"/>
                  </a:lnTo>
                  <a:lnTo>
                    <a:pt x="795" y="235"/>
                  </a:lnTo>
                  <a:lnTo>
                    <a:pt x="828" y="257"/>
                  </a:lnTo>
                  <a:lnTo>
                    <a:pt x="859" y="277"/>
                  </a:lnTo>
                  <a:lnTo>
                    <a:pt x="888" y="295"/>
                  </a:lnTo>
                  <a:lnTo>
                    <a:pt x="916" y="315"/>
                  </a:lnTo>
                  <a:lnTo>
                    <a:pt x="942" y="334"/>
                  </a:lnTo>
                  <a:lnTo>
                    <a:pt x="967" y="352"/>
                  </a:lnTo>
                  <a:lnTo>
                    <a:pt x="990" y="369"/>
                  </a:lnTo>
                  <a:lnTo>
                    <a:pt x="1013" y="386"/>
                  </a:lnTo>
                  <a:lnTo>
                    <a:pt x="1034" y="402"/>
                  </a:lnTo>
                  <a:lnTo>
                    <a:pt x="1054" y="419"/>
                  </a:lnTo>
                  <a:lnTo>
                    <a:pt x="1071" y="434"/>
                  </a:lnTo>
                  <a:lnTo>
                    <a:pt x="1088" y="448"/>
                  </a:lnTo>
                  <a:lnTo>
                    <a:pt x="1103" y="462"/>
                  </a:lnTo>
                  <a:lnTo>
                    <a:pt x="1131" y="489"/>
                  </a:lnTo>
                  <a:lnTo>
                    <a:pt x="1154" y="512"/>
                  </a:lnTo>
                  <a:lnTo>
                    <a:pt x="1173" y="532"/>
                  </a:lnTo>
                  <a:lnTo>
                    <a:pt x="1188" y="549"/>
                  </a:lnTo>
                  <a:lnTo>
                    <a:pt x="1201" y="563"/>
                  </a:lnTo>
                  <a:lnTo>
                    <a:pt x="1219" y="589"/>
                  </a:lnTo>
                  <a:lnTo>
                    <a:pt x="1437" y="671"/>
                  </a:lnTo>
                  <a:lnTo>
                    <a:pt x="1450" y="679"/>
                  </a:lnTo>
                  <a:lnTo>
                    <a:pt x="1481" y="702"/>
                  </a:lnTo>
                  <a:lnTo>
                    <a:pt x="1499" y="719"/>
                  </a:lnTo>
                  <a:lnTo>
                    <a:pt x="1519" y="737"/>
                  </a:lnTo>
                  <a:lnTo>
                    <a:pt x="1539" y="761"/>
                  </a:lnTo>
                  <a:lnTo>
                    <a:pt x="1559" y="782"/>
                  </a:lnTo>
                  <a:lnTo>
                    <a:pt x="1609" y="881"/>
                  </a:lnTo>
                  <a:lnTo>
                    <a:pt x="1603" y="929"/>
                  </a:lnTo>
                  <a:lnTo>
                    <a:pt x="1587" y="952"/>
                  </a:lnTo>
                  <a:lnTo>
                    <a:pt x="1564" y="973"/>
                  </a:lnTo>
                  <a:lnTo>
                    <a:pt x="1535" y="990"/>
                  </a:lnTo>
                  <a:lnTo>
                    <a:pt x="1504" y="1005"/>
                  </a:lnTo>
                  <a:lnTo>
                    <a:pt x="1471" y="1017"/>
                  </a:lnTo>
                  <a:lnTo>
                    <a:pt x="1439" y="1027"/>
                  </a:lnTo>
                  <a:lnTo>
                    <a:pt x="1374" y="1037"/>
                  </a:lnTo>
                  <a:lnTo>
                    <a:pt x="1315" y="1044"/>
                  </a:lnTo>
                  <a:lnTo>
                    <a:pt x="1182" y="1036"/>
                  </a:lnTo>
                  <a:lnTo>
                    <a:pt x="850" y="813"/>
                  </a:lnTo>
                  <a:lnTo>
                    <a:pt x="1010" y="751"/>
                  </a:lnTo>
                  <a:lnTo>
                    <a:pt x="1088" y="688"/>
                  </a:lnTo>
                  <a:lnTo>
                    <a:pt x="1071" y="666"/>
                  </a:lnTo>
                  <a:lnTo>
                    <a:pt x="1044" y="643"/>
                  </a:lnTo>
                  <a:lnTo>
                    <a:pt x="1030" y="628"/>
                  </a:lnTo>
                  <a:lnTo>
                    <a:pt x="1015" y="612"/>
                  </a:lnTo>
                  <a:lnTo>
                    <a:pt x="1000" y="597"/>
                  </a:lnTo>
                  <a:lnTo>
                    <a:pt x="981" y="580"/>
                  </a:lnTo>
                  <a:lnTo>
                    <a:pt x="962" y="561"/>
                  </a:lnTo>
                  <a:lnTo>
                    <a:pt x="942" y="543"/>
                  </a:lnTo>
                  <a:lnTo>
                    <a:pt x="922" y="523"/>
                  </a:lnTo>
                  <a:lnTo>
                    <a:pt x="899" y="502"/>
                  </a:lnTo>
                  <a:lnTo>
                    <a:pt x="879" y="482"/>
                  </a:lnTo>
                  <a:lnTo>
                    <a:pt x="856" y="462"/>
                  </a:lnTo>
                  <a:lnTo>
                    <a:pt x="833" y="442"/>
                  </a:lnTo>
                  <a:lnTo>
                    <a:pt x="809" y="422"/>
                  </a:lnTo>
                  <a:lnTo>
                    <a:pt x="785" y="402"/>
                  </a:lnTo>
                  <a:lnTo>
                    <a:pt x="761" y="382"/>
                  </a:lnTo>
                  <a:lnTo>
                    <a:pt x="737" y="363"/>
                  </a:lnTo>
                  <a:lnTo>
                    <a:pt x="712" y="345"/>
                  </a:lnTo>
                  <a:lnTo>
                    <a:pt x="689" y="326"/>
                  </a:lnTo>
                  <a:lnTo>
                    <a:pt x="664" y="309"/>
                  </a:lnTo>
                  <a:lnTo>
                    <a:pt x="639" y="292"/>
                  </a:lnTo>
                  <a:lnTo>
                    <a:pt x="616" y="277"/>
                  </a:lnTo>
                  <a:lnTo>
                    <a:pt x="593" y="261"/>
                  </a:lnTo>
                  <a:lnTo>
                    <a:pt x="570" y="249"/>
                  </a:lnTo>
                  <a:lnTo>
                    <a:pt x="525" y="226"/>
                  </a:lnTo>
                  <a:lnTo>
                    <a:pt x="481" y="209"/>
                  </a:lnTo>
                  <a:lnTo>
                    <a:pt x="437" y="192"/>
                  </a:lnTo>
                  <a:lnTo>
                    <a:pt x="392" y="178"/>
                  </a:lnTo>
                  <a:lnTo>
                    <a:pt x="347" y="165"/>
                  </a:lnTo>
                  <a:lnTo>
                    <a:pt x="259" y="147"/>
                  </a:lnTo>
                  <a:lnTo>
                    <a:pt x="177" y="133"/>
                  </a:lnTo>
                  <a:lnTo>
                    <a:pt x="0" y="116"/>
                  </a:lnTo>
                  <a:lnTo>
                    <a:pt x="17" y="0"/>
                  </a:lnTo>
                  <a:lnTo>
                    <a:pt x="17" y="0"/>
                  </a:lnTo>
                  <a:close/>
                </a:path>
              </a:pathLst>
            </a:custGeom>
            <a:solidFill>
              <a:srgbClr val="000000"/>
            </a:solidFill>
            <a:ln w="9525">
              <a:noFill/>
              <a:round/>
              <a:headEnd/>
              <a:tailEnd/>
            </a:ln>
          </p:spPr>
          <p:txBody>
            <a:bodyPr/>
            <a:lstStyle/>
            <a:p>
              <a:endParaRPr lang="en-US" dirty="0"/>
            </a:p>
          </p:txBody>
        </p:sp>
        <p:sp>
          <p:nvSpPr>
            <p:cNvPr id="52" name="Freeform 50">
              <a:extLst>
                <a:ext uri="{FF2B5EF4-FFF2-40B4-BE49-F238E27FC236}">
                  <a16:creationId xmlns:a16="http://schemas.microsoft.com/office/drawing/2014/main" id="{18EE664C-13DB-0CF4-01BA-A03F9619BFE9}"/>
                </a:ext>
              </a:extLst>
            </p:cNvPr>
            <p:cNvSpPr>
              <a:spLocks/>
            </p:cNvSpPr>
            <p:nvPr/>
          </p:nvSpPr>
          <p:spPr bwMode="auto">
            <a:xfrm>
              <a:off x="8004" y="1719"/>
              <a:ext cx="1559" cy="1125"/>
            </a:xfrm>
            <a:custGeom>
              <a:avLst/>
              <a:gdLst/>
              <a:ahLst/>
              <a:cxnLst>
                <a:cxn ang="0">
                  <a:pos x="25" y="970"/>
                </a:cxn>
                <a:cxn ang="0">
                  <a:pos x="76" y="794"/>
                </a:cxn>
                <a:cxn ang="0">
                  <a:pos x="129" y="655"/>
                </a:cxn>
                <a:cxn ang="0">
                  <a:pos x="197" y="509"/>
                </a:cxn>
                <a:cxn ang="0">
                  <a:pos x="279" y="373"/>
                </a:cxn>
                <a:cxn ang="0">
                  <a:pos x="316" y="327"/>
                </a:cxn>
                <a:cxn ang="0">
                  <a:pos x="340" y="299"/>
                </a:cxn>
                <a:cxn ang="0">
                  <a:pos x="367" y="271"/>
                </a:cxn>
                <a:cxn ang="0">
                  <a:pos x="407" y="234"/>
                </a:cxn>
                <a:cxn ang="0">
                  <a:pos x="467" y="192"/>
                </a:cxn>
                <a:cxn ang="0">
                  <a:pos x="537" y="157"/>
                </a:cxn>
                <a:cxn ang="0">
                  <a:pos x="614" y="126"/>
                </a:cxn>
                <a:cxn ang="0">
                  <a:pos x="699" y="99"/>
                </a:cxn>
                <a:cxn ang="0">
                  <a:pos x="835" y="65"/>
                </a:cxn>
                <a:cxn ang="0">
                  <a:pos x="1024" y="34"/>
                </a:cxn>
                <a:cxn ang="0">
                  <a:pos x="1287" y="10"/>
                </a:cxn>
                <a:cxn ang="0">
                  <a:pos x="1559" y="0"/>
                </a:cxn>
                <a:cxn ang="0">
                  <a:pos x="1452" y="47"/>
                </a:cxn>
                <a:cxn ang="0">
                  <a:pos x="1292" y="79"/>
                </a:cxn>
                <a:cxn ang="0">
                  <a:pos x="1139" y="113"/>
                </a:cxn>
                <a:cxn ang="0">
                  <a:pos x="968" y="157"/>
                </a:cxn>
                <a:cxn ang="0">
                  <a:pos x="801" y="208"/>
                </a:cxn>
                <a:cxn ang="0">
                  <a:pos x="687" y="249"/>
                </a:cxn>
                <a:cxn ang="0">
                  <a:pos x="620" y="279"/>
                </a:cxn>
                <a:cxn ang="0">
                  <a:pos x="565" y="311"/>
                </a:cxn>
                <a:cxn ang="0">
                  <a:pos x="507" y="359"/>
                </a:cxn>
                <a:cxn ang="0">
                  <a:pos x="419" y="495"/>
                </a:cxn>
                <a:cxn ang="0">
                  <a:pos x="359" y="616"/>
                </a:cxn>
                <a:cxn ang="0">
                  <a:pos x="303" y="743"/>
                </a:cxn>
                <a:cxn ang="0">
                  <a:pos x="252" y="870"/>
                </a:cxn>
                <a:cxn ang="0">
                  <a:pos x="209" y="982"/>
                </a:cxn>
                <a:cxn ang="0">
                  <a:pos x="166" y="1098"/>
                </a:cxn>
                <a:cxn ang="0">
                  <a:pos x="0" y="1074"/>
                </a:cxn>
              </a:cxnLst>
              <a:rect l="0" t="0" r="r" b="b"/>
              <a:pathLst>
                <a:path w="1559" h="1125">
                  <a:moveTo>
                    <a:pt x="0" y="1074"/>
                  </a:moveTo>
                  <a:lnTo>
                    <a:pt x="25" y="970"/>
                  </a:lnTo>
                  <a:lnTo>
                    <a:pt x="56" y="860"/>
                  </a:lnTo>
                  <a:lnTo>
                    <a:pt x="76" y="794"/>
                  </a:lnTo>
                  <a:lnTo>
                    <a:pt x="102" y="726"/>
                  </a:lnTo>
                  <a:lnTo>
                    <a:pt x="129" y="655"/>
                  </a:lnTo>
                  <a:lnTo>
                    <a:pt x="161" y="582"/>
                  </a:lnTo>
                  <a:lnTo>
                    <a:pt x="197" y="509"/>
                  </a:lnTo>
                  <a:lnTo>
                    <a:pt x="237" y="440"/>
                  </a:lnTo>
                  <a:lnTo>
                    <a:pt x="279" y="373"/>
                  </a:lnTo>
                  <a:lnTo>
                    <a:pt x="303" y="342"/>
                  </a:lnTo>
                  <a:lnTo>
                    <a:pt x="316" y="327"/>
                  </a:lnTo>
                  <a:lnTo>
                    <a:pt x="328" y="313"/>
                  </a:lnTo>
                  <a:lnTo>
                    <a:pt x="340" y="299"/>
                  </a:lnTo>
                  <a:lnTo>
                    <a:pt x="353" y="283"/>
                  </a:lnTo>
                  <a:lnTo>
                    <a:pt x="367" y="271"/>
                  </a:lnTo>
                  <a:lnTo>
                    <a:pt x="381" y="259"/>
                  </a:lnTo>
                  <a:lnTo>
                    <a:pt x="407" y="234"/>
                  </a:lnTo>
                  <a:lnTo>
                    <a:pt x="436" y="212"/>
                  </a:lnTo>
                  <a:lnTo>
                    <a:pt x="467" y="192"/>
                  </a:lnTo>
                  <a:lnTo>
                    <a:pt x="500" y="174"/>
                  </a:lnTo>
                  <a:lnTo>
                    <a:pt x="537" y="157"/>
                  </a:lnTo>
                  <a:lnTo>
                    <a:pt x="574" y="140"/>
                  </a:lnTo>
                  <a:lnTo>
                    <a:pt x="614" y="126"/>
                  </a:lnTo>
                  <a:lnTo>
                    <a:pt x="656" y="112"/>
                  </a:lnTo>
                  <a:lnTo>
                    <a:pt x="699" y="99"/>
                  </a:lnTo>
                  <a:lnTo>
                    <a:pt x="744" y="87"/>
                  </a:lnTo>
                  <a:lnTo>
                    <a:pt x="835" y="65"/>
                  </a:lnTo>
                  <a:lnTo>
                    <a:pt x="928" y="48"/>
                  </a:lnTo>
                  <a:lnTo>
                    <a:pt x="1024" y="34"/>
                  </a:lnTo>
                  <a:lnTo>
                    <a:pt x="1115" y="24"/>
                  </a:lnTo>
                  <a:lnTo>
                    <a:pt x="1287" y="10"/>
                  </a:lnTo>
                  <a:lnTo>
                    <a:pt x="1428" y="4"/>
                  </a:lnTo>
                  <a:lnTo>
                    <a:pt x="1559" y="0"/>
                  </a:lnTo>
                  <a:lnTo>
                    <a:pt x="1490" y="41"/>
                  </a:lnTo>
                  <a:lnTo>
                    <a:pt x="1452" y="47"/>
                  </a:lnTo>
                  <a:lnTo>
                    <a:pt x="1357" y="65"/>
                  </a:lnTo>
                  <a:lnTo>
                    <a:pt x="1292" y="79"/>
                  </a:lnTo>
                  <a:lnTo>
                    <a:pt x="1217" y="95"/>
                  </a:lnTo>
                  <a:lnTo>
                    <a:pt x="1139" y="113"/>
                  </a:lnTo>
                  <a:lnTo>
                    <a:pt x="1053" y="133"/>
                  </a:lnTo>
                  <a:lnTo>
                    <a:pt x="968" y="157"/>
                  </a:lnTo>
                  <a:lnTo>
                    <a:pt x="882" y="180"/>
                  </a:lnTo>
                  <a:lnTo>
                    <a:pt x="801" y="208"/>
                  </a:lnTo>
                  <a:lnTo>
                    <a:pt x="722" y="236"/>
                  </a:lnTo>
                  <a:lnTo>
                    <a:pt x="687" y="249"/>
                  </a:lnTo>
                  <a:lnTo>
                    <a:pt x="651" y="265"/>
                  </a:lnTo>
                  <a:lnTo>
                    <a:pt x="620" y="279"/>
                  </a:lnTo>
                  <a:lnTo>
                    <a:pt x="591" y="294"/>
                  </a:lnTo>
                  <a:lnTo>
                    <a:pt x="565" y="311"/>
                  </a:lnTo>
                  <a:lnTo>
                    <a:pt x="541" y="327"/>
                  </a:lnTo>
                  <a:lnTo>
                    <a:pt x="507" y="359"/>
                  </a:lnTo>
                  <a:lnTo>
                    <a:pt x="449" y="443"/>
                  </a:lnTo>
                  <a:lnTo>
                    <a:pt x="419" y="495"/>
                  </a:lnTo>
                  <a:lnTo>
                    <a:pt x="388" y="553"/>
                  </a:lnTo>
                  <a:lnTo>
                    <a:pt x="359" y="616"/>
                  </a:lnTo>
                  <a:lnTo>
                    <a:pt x="331" y="678"/>
                  </a:lnTo>
                  <a:lnTo>
                    <a:pt x="303" y="743"/>
                  </a:lnTo>
                  <a:lnTo>
                    <a:pt x="277" y="808"/>
                  </a:lnTo>
                  <a:lnTo>
                    <a:pt x="252" y="870"/>
                  </a:lnTo>
                  <a:lnTo>
                    <a:pt x="229" y="928"/>
                  </a:lnTo>
                  <a:lnTo>
                    <a:pt x="209" y="982"/>
                  </a:lnTo>
                  <a:lnTo>
                    <a:pt x="190" y="1029"/>
                  </a:lnTo>
                  <a:lnTo>
                    <a:pt x="166" y="1098"/>
                  </a:lnTo>
                  <a:lnTo>
                    <a:pt x="158" y="1125"/>
                  </a:lnTo>
                  <a:lnTo>
                    <a:pt x="0" y="1074"/>
                  </a:lnTo>
                  <a:lnTo>
                    <a:pt x="0" y="1074"/>
                  </a:lnTo>
                  <a:close/>
                </a:path>
              </a:pathLst>
            </a:custGeom>
            <a:solidFill>
              <a:srgbClr val="000000"/>
            </a:solidFill>
            <a:ln w="9525">
              <a:noFill/>
              <a:round/>
              <a:headEnd/>
              <a:tailEnd/>
            </a:ln>
          </p:spPr>
          <p:txBody>
            <a:bodyPr/>
            <a:lstStyle/>
            <a:p>
              <a:endParaRPr lang="en-US" dirty="0"/>
            </a:p>
          </p:txBody>
        </p:sp>
        <p:sp>
          <p:nvSpPr>
            <p:cNvPr id="53" name="Freeform 51">
              <a:extLst>
                <a:ext uri="{FF2B5EF4-FFF2-40B4-BE49-F238E27FC236}">
                  <a16:creationId xmlns:a16="http://schemas.microsoft.com/office/drawing/2014/main" id="{A57BAAD0-8E52-999D-E2D7-7A008CEB796C}"/>
                </a:ext>
              </a:extLst>
            </p:cNvPr>
            <p:cNvSpPr>
              <a:spLocks/>
            </p:cNvSpPr>
            <p:nvPr/>
          </p:nvSpPr>
          <p:spPr bwMode="auto">
            <a:xfrm>
              <a:off x="8232" y="3510"/>
              <a:ext cx="929" cy="169"/>
            </a:xfrm>
            <a:custGeom>
              <a:avLst/>
              <a:gdLst/>
              <a:ahLst/>
              <a:cxnLst>
                <a:cxn ang="0">
                  <a:pos x="0" y="0"/>
                </a:cxn>
                <a:cxn ang="0">
                  <a:pos x="38" y="88"/>
                </a:cxn>
                <a:cxn ang="0">
                  <a:pos x="74" y="99"/>
                </a:cxn>
                <a:cxn ang="0">
                  <a:pos x="116" y="111"/>
                </a:cxn>
                <a:cxn ang="0">
                  <a:pos x="168" y="125"/>
                </a:cxn>
                <a:cxn ang="0">
                  <a:pos x="233" y="138"/>
                </a:cxn>
                <a:cxn ang="0">
                  <a:pos x="304" y="152"/>
                </a:cxn>
                <a:cxn ang="0">
                  <a:pos x="382" y="162"/>
                </a:cxn>
                <a:cxn ang="0">
                  <a:pos x="464" y="169"/>
                </a:cxn>
                <a:cxn ang="0">
                  <a:pos x="777" y="167"/>
                </a:cxn>
                <a:cxn ang="0">
                  <a:pos x="929" y="156"/>
                </a:cxn>
                <a:cxn ang="0">
                  <a:pos x="829" y="28"/>
                </a:cxn>
                <a:cxn ang="0">
                  <a:pos x="661" y="34"/>
                </a:cxn>
                <a:cxn ang="0">
                  <a:pos x="352" y="34"/>
                </a:cxn>
                <a:cxn ang="0">
                  <a:pos x="103" y="16"/>
                </a:cxn>
                <a:cxn ang="0">
                  <a:pos x="0" y="0"/>
                </a:cxn>
                <a:cxn ang="0">
                  <a:pos x="0" y="0"/>
                </a:cxn>
              </a:cxnLst>
              <a:rect l="0" t="0" r="r" b="b"/>
              <a:pathLst>
                <a:path w="929" h="169">
                  <a:moveTo>
                    <a:pt x="0" y="0"/>
                  </a:moveTo>
                  <a:lnTo>
                    <a:pt x="38" y="88"/>
                  </a:lnTo>
                  <a:lnTo>
                    <a:pt x="74" y="99"/>
                  </a:lnTo>
                  <a:lnTo>
                    <a:pt x="116" y="111"/>
                  </a:lnTo>
                  <a:lnTo>
                    <a:pt x="168" y="125"/>
                  </a:lnTo>
                  <a:lnTo>
                    <a:pt x="233" y="138"/>
                  </a:lnTo>
                  <a:lnTo>
                    <a:pt x="304" y="152"/>
                  </a:lnTo>
                  <a:lnTo>
                    <a:pt x="382" y="162"/>
                  </a:lnTo>
                  <a:lnTo>
                    <a:pt x="464" y="169"/>
                  </a:lnTo>
                  <a:lnTo>
                    <a:pt x="777" y="167"/>
                  </a:lnTo>
                  <a:lnTo>
                    <a:pt x="929" y="156"/>
                  </a:lnTo>
                  <a:lnTo>
                    <a:pt x="829" y="28"/>
                  </a:lnTo>
                  <a:lnTo>
                    <a:pt x="661" y="34"/>
                  </a:lnTo>
                  <a:lnTo>
                    <a:pt x="352" y="34"/>
                  </a:lnTo>
                  <a:lnTo>
                    <a:pt x="103" y="16"/>
                  </a:lnTo>
                  <a:lnTo>
                    <a:pt x="0" y="0"/>
                  </a:lnTo>
                  <a:lnTo>
                    <a:pt x="0" y="0"/>
                  </a:lnTo>
                  <a:close/>
                </a:path>
              </a:pathLst>
            </a:custGeom>
            <a:solidFill>
              <a:srgbClr val="000000"/>
            </a:solidFill>
            <a:ln w="9525">
              <a:noFill/>
              <a:round/>
              <a:headEnd/>
              <a:tailEnd/>
            </a:ln>
          </p:spPr>
          <p:txBody>
            <a:bodyPr/>
            <a:lstStyle/>
            <a:p>
              <a:endParaRPr lang="en-US" dirty="0"/>
            </a:p>
          </p:txBody>
        </p:sp>
        <p:sp>
          <p:nvSpPr>
            <p:cNvPr id="54" name="Freeform 52">
              <a:extLst>
                <a:ext uri="{FF2B5EF4-FFF2-40B4-BE49-F238E27FC236}">
                  <a16:creationId xmlns:a16="http://schemas.microsoft.com/office/drawing/2014/main" id="{35B2CD09-A272-DF77-0AE6-D37B13B07079}"/>
                </a:ext>
              </a:extLst>
            </p:cNvPr>
            <p:cNvSpPr>
              <a:spLocks/>
            </p:cNvSpPr>
            <p:nvPr/>
          </p:nvSpPr>
          <p:spPr bwMode="auto">
            <a:xfrm>
              <a:off x="8477" y="2731"/>
              <a:ext cx="260" cy="164"/>
            </a:xfrm>
            <a:custGeom>
              <a:avLst/>
              <a:gdLst/>
              <a:ahLst/>
              <a:cxnLst>
                <a:cxn ang="0">
                  <a:pos x="7" y="0"/>
                </a:cxn>
                <a:cxn ang="0">
                  <a:pos x="132" y="23"/>
                </a:cxn>
                <a:cxn ang="0">
                  <a:pos x="219" y="51"/>
                </a:cxn>
                <a:cxn ang="0">
                  <a:pos x="248" y="71"/>
                </a:cxn>
                <a:cxn ang="0">
                  <a:pos x="260" y="91"/>
                </a:cxn>
                <a:cxn ang="0">
                  <a:pos x="251" y="127"/>
                </a:cxn>
                <a:cxn ang="0">
                  <a:pos x="242" y="139"/>
                </a:cxn>
                <a:cxn ang="0">
                  <a:pos x="232" y="148"/>
                </a:cxn>
                <a:cxn ang="0">
                  <a:pos x="202" y="164"/>
                </a:cxn>
                <a:cxn ang="0">
                  <a:pos x="0" y="52"/>
                </a:cxn>
                <a:cxn ang="0">
                  <a:pos x="7" y="0"/>
                </a:cxn>
                <a:cxn ang="0">
                  <a:pos x="7" y="0"/>
                </a:cxn>
              </a:cxnLst>
              <a:rect l="0" t="0" r="r" b="b"/>
              <a:pathLst>
                <a:path w="260" h="164">
                  <a:moveTo>
                    <a:pt x="7" y="0"/>
                  </a:moveTo>
                  <a:lnTo>
                    <a:pt x="132" y="23"/>
                  </a:lnTo>
                  <a:lnTo>
                    <a:pt x="219" y="51"/>
                  </a:lnTo>
                  <a:lnTo>
                    <a:pt x="248" y="71"/>
                  </a:lnTo>
                  <a:lnTo>
                    <a:pt x="260" y="91"/>
                  </a:lnTo>
                  <a:lnTo>
                    <a:pt x="251" y="127"/>
                  </a:lnTo>
                  <a:lnTo>
                    <a:pt x="242" y="139"/>
                  </a:lnTo>
                  <a:lnTo>
                    <a:pt x="232" y="148"/>
                  </a:lnTo>
                  <a:lnTo>
                    <a:pt x="202" y="164"/>
                  </a:lnTo>
                  <a:lnTo>
                    <a:pt x="0" y="52"/>
                  </a:lnTo>
                  <a:lnTo>
                    <a:pt x="7" y="0"/>
                  </a:lnTo>
                  <a:lnTo>
                    <a:pt x="7" y="0"/>
                  </a:lnTo>
                  <a:close/>
                </a:path>
              </a:pathLst>
            </a:custGeom>
            <a:solidFill>
              <a:srgbClr val="000000"/>
            </a:solidFill>
            <a:ln w="9525">
              <a:noFill/>
              <a:round/>
              <a:headEnd/>
              <a:tailEnd/>
            </a:ln>
          </p:spPr>
          <p:txBody>
            <a:bodyPr/>
            <a:lstStyle/>
            <a:p>
              <a:endParaRPr lang="en-US" dirty="0"/>
            </a:p>
          </p:txBody>
        </p:sp>
        <p:sp>
          <p:nvSpPr>
            <p:cNvPr id="55" name="Freeform 53">
              <a:extLst>
                <a:ext uri="{FF2B5EF4-FFF2-40B4-BE49-F238E27FC236}">
                  <a16:creationId xmlns:a16="http://schemas.microsoft.com/office/drawing/2014/main" id="{BEB43CC3-D3CD-4E64-D41C-56DC06EC9A83}"/>
                </a:ext>
              </a:extLst>
            </p:cNvPr>
            <p:cNvSpPr>
              <a:spLocks/>
            </p:cNvSpPr>
            <p:nvPr/>
          </p:nvSpPr>
          <p:spPr bwMode="auto">
            <a:xfrm>
              <a:off x="8539" y="2499"/>
              <a:ext cx="282" cy="184"/>
            </a:xfrm>
            <a:custGeom>
              <a:avLst/>
              <a:gdLst/>
              <a:ahLst/>
              <a:cxnLst>
                <a:cxn ang="0">
                  <a:pos x="22" y="0"/>
                </a:cxn>
                <a:cxn ang="0">
                  <a:pos x="144" y="15"/>
                </a:cxn>
                <a:cxn ang="0">
                  <a:pos x="234" y="35"/>
                </a:cxn>
                <a:cxn ang="0">
                  <a:pos x="282" y="62"/>
                </a:cxn>
                <a:cxn ang="0">
                  <a:pos x="282" y="139"/>
                </a:cxn>
                <a:cxn ang="0">
                  <a:pos x="271" y="184"/>
                </a:cxn>
                <a:cxn ang="0">
                  <a:pos x="0" y="88"/>
                </a:cxn>
                <a:cxn ang="0">
                  <a:pos x="22" y="0"/>
                </a:cxn>
                <a:cxn ang="0">
                  <a:pos x="22" y="0"/>
                </a:cxn>
              </a:cxnLst>
              <a:rect l="0" t="0" r="r" b="b"/>
              <a:pathLst>
                <a:path w="282" h="184">
                  <a:moveTo>
                    <a:pt x="22" y="0"/>
                  </a:moveTo>
                  <a:lnTo>
                    <a:pt x="144" y="15"/>
                  </a:lnTo>
                  <a:lnTo>
                    <a:pt x="234" y="35"/>
                  </a:lnTo>
                  <a:lnTo>
                    <a:pt x="282" y="62"/>
                  </a:lnTo>
                  <a:lnTo>
                    <a:pt x="282" y="139"/>
                  </a:lnTo>
                  <a:lnTo>
                    <a:pt x="271" y="184"/>
                  </a:lnTo>
                  <a:lnTo>
                    <a:pt x="0" y="88"/>
                  </a:lnTo>
                  <a:lnTo>
                    <a:pt x="22" y="0"/>
                  </a:lnTo>
                  <a:lnTo>
                    <a:pt x="22" y="0"/>
                  </a:lnTo>
                  <a:close/>
                </a:path>
              </a:pathLst>
            </a:custGeom>
            <a:solidFill>
              <a:srgbClr val="000000"/>
            </a:solidFill>
            <a:ln w="9525">
              <a:noFill/>
              <a:round/>
              <a:headEnd/>
              <a:tailEnd/>
            </a:ln>
          </p:spPr>
          <p:txBody>
            <a:bodyPr/>
            <a:lstStyle/>
            <a:p>
              <a:endParaRPr lang="en-US" dirty="0"/>
            </a:p>
          </p:txBody>
        </p:sp>
        <p:sp>
          <p:nvSpPr>
            <p:cNvPr id="56" name="Freeform 54">
              <a:extLst>
                <a:ext uri="{FF2B5EF4-FFF2-40B4-BE49-F238E27FC236}">
                  <a16:creationId xmlns:a16="http://schemas.microsoft.com/office/drawing/2014/main" id="{A2526F19-CD2E-7EAE-C287-F168C7D55029}"/>
                </a:ext>
              </a:extLst>
            </p:cNvPr>
            <p:cNvSpPr>
              <a:spLocks/>
            </p:cNvSpPr>
            <p:nvPr/>
          </p:nvSpPr>
          <p:spPr bwMode="auto">
            <a:xfrm>
              <a:off x="8669" y="2287"/>
              <a:ext cx="282" cy="193"/>
            </a:xfrm>
            <a:custGeom>
              <a:avLst/>
              <a:gdLst/>
              <a:ahLst/>
              <a:cxnLst>
                <a:cxn ang="0">
                  <a:pos x="0" y="91"/>
                </a:cxn>
                <a:cxn ang="0">
                  <a:pos x="249" y="193"/>
                </a:cxn>
                <a:cxn ang="0">
                  <a:pos x="272" y="147"/>
                </a:cxn>
                <a:cxn ang="0">
                  <a:pos x="282" y="65"/>
                </a:cxn>
                <a:cxn ang="0">
                  <a:pos x="268" y="49"/>
                </a:cxn>
                <a:cxn ang="0">
                  <a:pos x="240" y="34"/>
                </a:cxn>
                <a:cxn ang="0">
                  <a:pos x="206" y="23"/>
                </a:cxn>
                <a:cxn ang="0">
                  <a:pos x="169" y="15"/>
                </a:cxn>
                <a:cxn ang="0">
                  <a:pos x="71" y="0"/>
                </a:cxn>
                <a:cxn ang="0">
                  <a:pos x="0" y="91"/>
                </a:cxn>
                <a:cxn ang="0">
                  <a:pos x="0" y="91"/>
                </a:cxn>
              </a:cxnLst>
              <a:rect l="0" t="0" r="r" b="b"/>
              <a:pathLst>
                <a:path w="282" h="193">
                  <a:moveTo>
                    <a:pt x="0" y="91"/>
                  </a:moveTo>
                  <a:lnTo>
                    <a:pt x="249" y="193"/>
                  </a:lnTo>
                  <a:lnTo>
                    <a:pt x="272" y="147"/>
                  </a:lnTo>
                  <a:lnTo>
                    <a:pt x="282" y="65"/>
                  </a:lnTo>
                  <a:lnTo>
                    <a:pt x="268" y="49"/>
                  </a:lnTo>
                  <a:lnTo>
                    <a:pt x="240" y="34"/>
                  </a:lnTo>
                  <a:lnTo>
                    <a:pt x="206" y="23"/>
                  </a:lnTo>
                  <a:lnTo>
                    <a:pt x="169" y="15"/>
                  </a:lnTo>
                  <a:lnTo>
                    <a:pt x="71" y="0"/>
                  </a:lnTo>
                  <a:lnTo>
                    <a:pt x="0" y="91"/>
                  </a:lnTo>
                  <a:lnTo>
                    <a:pt x="0" y="91"/>
                  </a:lnTo>
                  <a:close/>
                </a:path>
              </a:pathLst>
            </a:custGeom>
            <a:solidFill>
              <a:srgbClr val="000000"/>
            </a:solidFill>
            <a:ln w="9525">
              <a:noFill/>
              <a:round/>
              <a:headEnd/>
              <a:tailEnd/>
            </a:ln>
          </p:spPr>
          <p:txBody>
            <a:bodyPr/>
            <a:lstStyle/>
            <a:p>
              <a:endParaRPr lang="en-US" dirty="0"/>
            </a:p>
          </p:txBody>
        </p:sp>
        <p:sp>
          <p:nvSpPr>
            <p:cNvPr id="57" name="Freeform 55">
              <a:extLst>
                <a:ext uri="{FF2B5EF4-FFF2-40B4-BE49-F238E27FC236}">
                  <a16:creationId xmlns:a16="http://schemas.microsoft.com/office/drawing/2014/main" id="{462E2907-290D-A6C1-3FB1-12C9299F989E}"/>
                </a:ext>
              </a:extLst>
            </p:cNvPr>
            <p:cNvSpPr>
              <a:spLocks/>
            </p:cNvSpPr>
            <p:nvPr/>
          </p:nvSpPr>
          <p:spPr bwMode="auto">
            <a:xfrm>
              <a:off x="8872" y="2129"/>
              <a:ext cx="252" cy="183"/>
            </a:xfrm>
            <a:custGeom>
              <a:avLst/>
              <a:gdLst/>
              <a:ahLst/>
              <a:cxnLst>
                <a:cxn ang="0">
                  <a:pos x="0" y="56"/>
                </a:cxn>
                <a:cxn ang="0">
                  <a:pos x="219" y="183"/>
                </a:cxn>
                <a:cxn ang="0">
                  <a:pos x="229" y="175"/>
                </a:cxn>
                <a:cxn ang="0">
                  <a:pos x="246" y="153"/>
                </a:cxn>
                <a:cxn ang="0">
                  <a:pos x="252" y="78"/>
                </a:cxn>
                <a:cxn ang="0">
                  <a:pos x="246" y="67"/>
                </a:cxn>
                <a:cxn ang="0">
                  <a:pos x="235" y="57"/>
                </a:cxn>
                <a:cxn ang="0">
                  <a:pos x="207" y="40"/>
                </a:cxn>
                <a:cxn ang="0">
                  <a:pos x="175" y="28"/>
                </a:cxn>
                <a:cxn ang="0">
                  <a:pos x="139" y="17"/>
                </a:cxn>
                <a:cxn ang="0">
                  <a:pos x="48" y="0"/>
                </a:cxn>
                <a:cxn ang="0">
                  <a:pos x="0" y="56"/>
                </a:cxn>
                <a:cxn ang="0">
                  <a:pos x="0" y="56"/>
                </a:cxn>
              </a:cxnLst>
              <a:rect l="0" t="0" r="r" b="b"/>
              <a:pathLst>
                <a:path w="252" h="183">
                  <a:moveTo>
                    <a:pt x="0" y="56"/>
                  </a:moveTo>
                  <a:lnTo>
                    <a:pt x="219" y="183"/>
                  </a:lnTo>
                  <a:lnTo>
                    <a:pt x="229" y="175"/>
                  </a:lnTo>
                  <a:lnTo>
                    <a:pt x="246" y="153"/>
                  </a:lnTo>
                  <a:lnTo>
                    <a:pt x="252" y="78"/>
                  </a:lnTo>
                  <a:lnTo>
                    <a:pt x="246" y="67"/>
                  </a:lnTo>
                  <a:lnTo>
                    <a:pt x="235" y="57"/>
                  </a:lnTo>
                  <a:lnTo>
                    <a:pt x="207" y="40"/>
                  </a:lnTo>
                  <a:lnTo>
                    <a:pt x="175" y="28"/>
                  </a:lnTo>
                  <a:lnTo>
                    <a:pt x="139" y="17"/>
                  </a:lnTo>
                  <a:lnTo>
                    <a:pt x="48" y="0"/>
                  </a:lnTo>
                  <a:lnTo>
                    <a:pt x="0" y="56"/>
                  </a:lnTo>
                  <a:lnTo>
                    <a:pt x="0" y="56"/>
                  </a:lnTo>
                  <a:close/>
                </a:path>
              </a:pathLst>
            </a:custGeom>
            <a:solidFill>
              <a:srgbClr val="000000"/>
            </a:solidFill>
            <a:ln w="9525">
              <a:noFill/>
              <a:round/>
              <a:headEnd/>
              <a:tailEnd/>
            </a:ln>
          </p:spPr>
          <p:txBody>
            <a:bodyPr/>
            <a:lstStyle/>
            <a:p>
              <a:endParaRPr lang="en-US" dirty="0"/>
            </a:p>
          </p:txBody>
        </p:sp>
        <p:sp>
          <p:nvSpPr>
            <p:cNvPr id="58" name="Freeform 56">
              <a:extLst>
                <a:ext uri="{FF2B5EF4-FFF2-40B4-BE49-F238E27FC236}">
                  <a16:creationId xmlns:a16="http://schemas.microsoft.com/office/drawing/2014/main" id="{9EEB9901-185A-7388-5F30-B28460D1A4AF}"/>
                </a:ext>
              </a:extLst>
            </p:cNvPr>
            <p:cNvSpPr>
              <a:spLocks/>
            </p:cNvSpPr>
            <p:nvPr/>
          </p:nvSpPr>
          <p:spPr bwMode="auto">
            <a:xfrm>
              <a:off x="9062" y="1987"/>
              <a:ext cx="212" cy="145"/>
            </a:xfrm>
            <a:custGeom>
              <a:avLst/>
              <a:gdLst/>
              <a:ahLst/>
              <a:cxnLst>
                <a:cxn ang="0">
                  <a:pos x="0" y="32"/>
                </a:cxn>
                <a:cxn ang="0">
                  <a:pos x="179" y="145"/>
                </a:cxn>
                <a:cxn ang="0">
                  <a:pos x="187" y="138"/>
                </a:cxn>
                <a:cxn ang="0">
                  <a:pos x="206" y="119"/>
                </a:cxn>
                <a:cxn ang="0">
                  <a:pos x="212" y="65"/>
                </a:cxn>
                <a:cxn ang="0">
                  <a:pos x="198" y="53"/>
                </a:cxn>
                <a:cxn ang="0">
                  <a:pos x="179" y="42"/>
                </a:cxn>
                <a:cxn ang="0">
                  <a:pos x="133" y="20"/>
                </a:cxn>
                <a:cxn ang="0">
                  <a:pos x="91" y="6"/>
                </a:cxn>
                <a:cxn ang="0">
                  <a:pos x="73" y="0"/>
                </a:cxn>
                <a:cxn ang="0">
                  <a:pos x="0" y="32"/>
                </a:cxn>
                <a:cxn ang="0">
                  <a:pos x="0" y="32"/>
                </a:cxn>
              </a:cxnLst>
              <a:rect l="0" t="0" r="r" b="b"/>
              <a:pathLst>
                <a:path w="212" h="145">
                  <a:moveTo>
                    <a:pt x="0" y="32"/>
                  </a:moveTo>
                  <a:lnTo>
                    <a:pt x="179" y="145"/>
                  </a:lnTo>
                  <a:lnTo>
                    <a:pt x="187" y="138"/>
                  </a:lnTo>
                  <a:lnTo>
                    <a:pt x="206" y="119"/>
                  </a:lnTo>
                  <a:lnTo>
                    <a:pt x="212" y="65"/>
                  </a:lnTo>
                  <a:lnTo>
                    <a:pt x="198" y="53"/>
                  </a:lnTo>
                  <a:lnTo>
                    <a:pt x="179" y="42"/>
                  </a:lnTo>
                  <a:lnTo>
                    <a:pt x="133" y="20"/>
                  </a:lnTo>
                  <a:lnTo>
                    <a:pt x="91" y="6"/>
                  </a:lnTo>
                  <a:lnTo>
                    <a:pt x="73" y="0"/>
                  </a:lnTo>
                  <a:lnTo>
                    <a:pt x="0" y="32"/>
                  </a:lnTo>
                  <a:lnTo>
                    <a:pt x="0" y="32"/>
                  </a:lnTo>
                  <a:close/>
                </a:path>
              </a:pathLst>
            </a:custGeom>
            <a:solidFill>
              <a:srgbClr val="000000"/>
            </a:solidFill>
            <a:ln w="9525">
              <a:noFill/>
              <a:round/>
              <a:headEnd/>
              <a:tailEnd/>
            </a:ln>
          </p:spPr>
          <p:txBody>
            <a:bodyPr/>
            <a:lstStyle/>
            <a:p>
              <a:endParaRPr lang="en-US" dirty="0"/>
            </a:p>
          </p:txBody>
        </p:sp>
        <p:sp>
          <p:nvSpPr>
            <p:cNvPr id="59" name="Freeform 57">
              <a:extLst>
                <a:ext uri="{FF2B5EF4-FFF2-40B4-BE49-F238E27FC236}">
                  <a16:creationId xmlns:a16="http://schemas.microsoft.com/office/drawing/2014/main" id="{A21A553A-15B1-B514-6034-29102C999DD7}"/>
                </a:ext>
              </a:extLst>
            </p:cNvPr>
            <p:cNvSpPr>
              <a:spLocks/>
            </p:cNvSpPr>
            <p:nvPr/>
          </p:nvSpPr>
          <p:spPr bwMode="auto">
            <a:xfrm>
              <a:off x="9241" y="1886"/>
              <a:ext cx="172" cy="93"/>
            </a:xfrm>
            <a:custGeom>
              <a:avLst/>
              <a:gdLst/>
              <a:ahLst/>
              <a:cxnLst>
                <a:cxn ang="0">
                  <a:pos x="0" y="31"/>
                </a:cxn>
                <a:cxn ang="0">
                  <a:pos x="146" y="93"/>
                </a:cxn>
                <a:cxn ang="0">
                  <a:pos x="154" y="87"/>
                </a:cxn>
                <a:cxn ang="0">
                  <a:pos x="169" y="70"/>
                </a:cxn>
                <a:cxn ang="0">
                  <a:pos x="172" y="21"/>
                </a:cxn>
                <a:cxn ang="0">
                  <a:pos x="158" y="10"/>
                </a:cxn>
                <a:cxn ang="0">
                  <a:pos x="138" y="5"/>
                </a:cxn>
                <a:cxn ang="0">
                  <a:pos x="93" y="0"/>
                </a:cxn>
                <a:cxn ang="0">
                  <a:pos x="33" y="5"/>
                </a:cxn>
                <a:cxn ang="0">
                  <a:pos x="0" y="31"/>
                </a:cxn>
                <a:cxn ang="0">
                  <a:pos x="0" y="31"/>
                </a:cxn>
              </a:cxnLst>
              <a:rect l="0" t="0" r="r" b="b"/>
              <a:pathLst>
                <a:path w="172" h="93">
                  <a:moveTo>
                    <a:pt x="0" y="31"/>
                  </a:moveTo>
                  <a:lnTo>
                    <a:pt x="146" y="93"/>
                  </a:lnTo>
                  <a:lnTo>
                    <a:pt x="154" y="87"/>
                  </a:lnTo>
                  <a:lnTo>
                    <a:pt x="169" y="70"/>
                  </a:lnTo>
                  <a:lnTo>
                    <a:pt x="172" y="21"/>
                  </a:lnTo>
                  <a:lnTo>
                    <a:pt x="158" y="10"/>
                  </a:lnTo>
                  <a:lnTo>
                    <a:pt x="138" y="5"/>
                  </a:lnTo>
                  <a:lnTo>
                    <a:pt x="93" y="0"/>
                  </a:lnTo>
                  <a:lnTo>
                    <a:pt x="33" y="5"/>
                  </a:lnTo>
                  <a:lnTo>
                    <a:pt x="0" y="31"/>
                  </a:lnTo>
                  <a:lnTo>
                    <a:pt x="0" y="31"/>
                  </a:lnTo>
                  <a:close/>
                </a:path>
              </a:pathLst>
            </a:custGeom>
            <a:solidFill>
              <a:srgbClr val="000000"/>
            </a:solidFill>
            <a:ln w="9525">
              <a:noFill/>
              <a:round/>
              <a:headEnd/>
              <a:tailEnd/>
            </a:ln>
          </p:spPr>
          <p:txBody>
            <a:bodyPr/>
            <a:lstStyle/>
            <a:p>
              <a:endParaRPr lang="en-US" dirty="0"/>
            </a:p>
          </p:txBody>
        </p:sp>
        <p:sp>
          <p:nvSpPr>
            <p:cNvPr id="60" name="Freeform 58">
              <a:extLst>
                <a:ext uri="{FF2B5EF4-FFF2-40B4-BE49-F238E27FC236}">
                  <a16:creationId xmlns:a16="http://schemas.microsoft.com/office/drawing/2014/main" id="{F62E75B2-2958-B8F1-8874-224B08418CFC}"/>
                </a:ext>
              </a:extLst>
            </p:cNvPr>
            <p:cNvSpPr>
              <a:spLocks/>
            </p:cNvSpPr>
            <p:nvPr/>
          </p:nvSpPr>
          <p:spPr bwMode="auto">
            <a:xfrm>
              <a:off x="8516" y="3584"/>
              <a:ext cx="611" cy="619"/>
            </a:xfrm>
            <a:custGeom>
              <a:avLst/>
              <a:gdLst/>
              <a:ahLst/>
              <a:cxnLst>
                <a:cxn ang="0">
                  <a:pos x="0" y="0"/>
                </a:cxn>
                <a:cxn ang="0">
                  <a:pos x="183" y="331"/>
                </a:cxn>
                <a:cxn ang="0">
                  <a:pos x="453" y="619"/>
                </a:cxn>
                <a:cxn ang="0">
                  <a:pos x="611" y="453"/>
                </a:cxn>
                <a:cxn ang="0">
                  <a:pos x="263" y="268"/>
                </a:cxn>
                <a:cxn ang="0">
                  <a:pos x="125" y="28"/>
                </a:cxn>
                <a:cxn ang="0">
                  <a:pos x="0" y="0"/>
                </a:cxn>
                <a:cxn ang="0">
                  <a:pos x="0" y="0"/>
                </a:cxn>
              </a:cxnLst>
              <a:rect l="0" t="0" r="r" b="b"/>
              <a:pathLst>
                <a:path w="611" h="619">
                  <a:moveTo>
                    <a:pt x="0" y="0"/>
                  </a:moveTo>
                  <a:lnTo>
                    <a:pt x="183" y="331"/>
                  </a:lnTo>
                  <a:lnTo>
                    <a:pt x="453" y="619"/>
                  </a:lnTo>
                  <a:lnTo>
                    <a:pt x="611" y="453"/>
                  </a:lnTo>
                  <a:lnTo>
                    <a:pt x="263" y="268"/>
                  </a:lnTo>
                  <a:lnTo>
                    <a:pt x="125" y="28"/>
                  </a:lnTo>
                  <a:lnTo>
                    <a:pt x="0" y="0"/>
                  </a:lnTo>
                  <a:lnTo>
                    <a:pt x="0" y="0"/>
                  </a:lnTo>
                  <a:close/>
                </a:path>
              </a:pathLst>
            </a:custGeom>
            <a:solidFill>
              <a:srgbClr val="000000"/>
            </a:solidFill>
            <a:ln w="9525">
              <a:noFill/>
              <a:round/>
              <a:headEnd/>
              <a:tailEnd/>
            </a:ln>
          </p:spPr>
          <p:txBody>
            <a:bodyPr/>
            <a:lstStyle/>
            <a:p>
              <a:endParaRPr lang="en-US" dirty="0"/>
            </a:p>
          </p:txBody>
        </p:sp>
      </p:grpSp>
      <p:sp>
        <p:nvSpPr>
          <p:cNvPr id="61" name="AutoShape 60">
            <a:extLst>
              <a:ext uri="{FF2B5EF4-FFF2-40B4-BE49-F238E27FC236}">
                <a16:creationId xmlns:a16="http://schemas.microsoft.com/office/drawing/2014/main" id="{F1946910-2A8D-A2D3-19BC-83609A69B8AD}"/>
              </a:ext>
            </a:extLst>
          </p:cNvPr>
          <p:cNvSpPr>
            <a:spLocks noChangeArrowheads="1"/>
          </p:cNvSpPr>
          <p:nvPr/>
        </p:nvSpPr>
        <p:spPr bwMode="auto">
          <a:xfrm>
            <a:off x="2870200" y="3886200"/>
            <a:ext cx="914400" cy="228600"/>
          </a:xfrm>
          <a:prstGeom prst="rightArrow">
            <a:avLst>
              <a:gd name="adj1" fmla="val 50000"/>
              <a:gd name="adj2" fmla="val 100000"/>
            </a:avLst>
          </a:prstGeom>
          <a:solidFill>
            <a:srgbClr val="336699"/>
          </a:solidFill>
          <a:ln w="9525">
            <a:solidFill>
              <a:schemeClr val="tx1"/>
            </a:solidFill>
            <a:miter lim="800000"/>
            <a:headEnd/>
            <a:tailEnd/>
          </a:ln>
          <a:effectLst/>
        </p:spPr>
        <p:txBody>
          <a:bodyPr wrap="none" anchor="ctr"/>
          <a:lstStyle/>
          <a:p>
            <a:endParaRPr lang="en-US" dirty="0"/>
          </a:p>
        </p:txBody>
      </p:sp>
      <p:pic>
        <p:nvPicPr>
          <p:cNvPr id="62" name="Picture 61">
            <a:extLst>
              <a:ext uri="{FF2B5EF4-FFF2-40B4-BE49-F238E27FC236}">
                <a16:creationId xmlns:a16="http://schemas.microsoft.com/office/drawing/2014/main" id="{957C739D-A1F7-5069-DCE7-D2E7B90E909D}"/>
              </a:ext>
            </a:extLst>
          </p:cNvPr>
          <p:cNvPicPr>
            <a:picLocks noChangeAspect="1" noChangeArrowheads="1"/>
          </p:cNvPicPr>
          <p:nvPr/>
        </p:nvPicPr>
        <p:blipFill>
          <a:blip r:embed="rId2" cstate="print"/>
          <a:srcRect/>
          <a:stretch>
            <a:fillRect/>
          </a:stretch>
        </p:blipFill>
        <p:spPr bwMode="auto">
          <a:xfrm>
            <a:off x="3810000" y="3200400"/>
            <a:ext cx="1169988" cy="1676400"/>
          </a:xfrm>
          <a:prstGeom prst="rect">
            <a:avLst/>
          </a:prstGeom>
          <a:noFill/>
        </p:spPr>
      </p:pic>
      <p:sp>
        <p:nvSpPr>
          <p:cNvPr id="2" name="AutoShape 62">
            <a:extLst>
              <a:ext uri="{FF2B5EF4-FFF2-40B4-BE49-F238E27FC236}">
                <a16:creationId xmlns:a16="http://schemas.microsoft.com/office/drawing/2014/main" id="{AF4D8F02-1468-8D58-4CD9-5763636473AB}"/>
              </a:ext>
            </a:extLst>
          </p:cNvPr>
          <p:cNvSpPr>
            <a:spLocks noChangeArrowheads="1"/>
          </p:cNvSpPr>
          <p:nvPr/>
        </p:nvSpPr>
        <p:spPr bwMode="auto">
          <a:xfrm>
            <a:off x="5105400" y="3810000"/>
            <a:ext cx="914400" cy="228600"/>
          </a:xfrm>
          <a:prstGeom prst="rightArrow">
            <a:avLst>
              <a:gd name="adj1" fmla="val 50000"/>
              <a:gd name="adj2" fmla="val 100000"/>
            </a:avLst>
          </a:prstGeom>
          <a:solidFill>
            <a:srgbClr val="336699"/>
          </a:solidFill>
          <a:ln w="9525">
            <a:solidFill>
              <a:schemeClr val="tx1"/>
            </a:solidFill>
            <a:miter lim="800000"/>
            <a:headEnd/>
            <a:tailEnd/>
          </a:ln>
          <a:effectLst/>
        </p:spPr>
        <p:txBody>
          <a:bodyPr wrap="none" anchor="ctr"/>
          <a:lstStyle/>
          <a:p>
            <a:endParaRPr lang="en-US" dirty="0"/>
          </a:p>
        </p:txBody>
      </p:sp>
      <p:pic>
        <p:nvPicPr>
          <p:cNvPr id="63" name="Picture 59">
            <a:extLst>
              <a:ext uri="{FF2B5EF4-FFF2-40B4-BE49-F238E27FC236}">
                <a16:creationId xmlns:a16="http://schemas.microsoft.com/office/drawing/2014/main" id="{75B7F10B-8AEE-55F7-E18F-7830BF95221C}"/>
              </a:ext>
            </a:extLst>
          </p:cNvPr>
          <p:cNvPicPr>
            <a:picLocks noChangeAspect="1" noChangeArrowheads="1"/>
          </p:cNvPicPr>
          <p:nvPr/>
        </p:nvPicPr>
        <p:blipFill>
          <a:blip r:embed="rId3" cstate="print"/>
          <a:srcRect l="39354"/>
          <a:stretch>
            <a:fillRect/>
          </a:stretch>
        </p:blipFill>
        <p:spPr bwMode="auto">
          <a:xfrm>
            <a:off x="6172200" y="2590800"/>
            <a:ext cx="1455738" cy="2832100"/>
          </a:xfrm>
          <a:prstGeom prst="rect">
            <a:avLst/>
          </a:prstGeom>
          <a:noFill/>
          <a:ln w="9525">
            <a:noFill/>
            <a:miter lim="800000"/>
            <a:headEnd/>
            <a:tailEnd/>
          </a:ln>
          <a:effectLst/>
        </p:spPr>
      </p:pic>
      <p:sp>
        <p:nvSpPr>
          <p:cNvPr id="229376" name="AutoShape 63">
            <a:extLst>
              <a:ext uri="{FF2B5EF4-FFF2-40B4-BE49-F238E27FC236}">
                <a16:creationId xmlns:a16="http://schemas.microsoft.com/office/drawing/2014/main" id="{1F12404C-4FF8-7088-0DB0-555E2A8A9081}"/>
              </a:ext>
            </a:extLst>
          </p:cNvPr>
          <p:cNvSpPr>
            <a:spLocks noChangeArrowheads="1"/>
          </p:cNvSpPr>
          <p:nvPr/>
        </p:nvSpPr>
        <p:spPr bwMode="auto">
          <a:xfrm>
            <a:off x="7721600" y="3733800"/>
            <a:ext cx="914400" cy="228600"/>
          </a:xfrm>
          <a:prstGeom prst="rightArrow">
            <a:avLst>
              <a:gd name="adj1" fmla="val 50000"/>
              <a:gd name="adj2" fmla="val 100000"/>
            </a:avLst>
          </a:prstGeom>
          <a:solidFill>
            <a:srgbClr val="336699"/>
          </a:solidFill>
          <a:ln w="9525">
            <a:solidFill>
              <a:schemeClr val="tx1"/>
            </a:solidFill>
            <a:miter lim="800000"/>
            <a:headEnd/>
            <a:tailEnd/>
          </a:ln>
          <a:effectLst/>
        </p:spPr>
        <p:txBody>
          <a:bodyPr wrap="none" anchor="ctr"/>
          <a:lstStyle/>
          <a:p>
            <a:endParaRPr lang="en-US" dirty="0"/>
          </a:p>
        </p:txBody>
      </p:sp>
      <p:pic>
        <p:nvPicPr>
          <p:cNvPr id="229377" name="Picture 64">
            <a:extLst>
              <a:ext uri="{FF2B5EF4-FFF2-40B4-BE49-F238E27FC236}">
                <a16:creationId xmlns:a16="http://schemas.microsoft.com/office/drawing/2014/main" id="{88EB8536-6AE5-946C-265F-CD3BB2AD1433}"/>
              </a:ext>
            </a:extLst>
          </p:cNvPr>
          <p:cNvPicPr>
            <a:picLocks noChangeAspect="1" noChangeArrowheads="1"/>
          </p:cNvPicPr>
          <p:nvPr/>
        </p:nvPicPr>
        <p:blipFill>
          <a:blip r:embed="rId3" cstate="print"/>
          <a:srcRect l="39354"/>
          <a:stretch>
            <a:fillRect/>
          </a:stretch>
        </p:blipFill>
        <p:spPr bwMode="auto">
          <a:xfrm>
            <a:off x="8839200" y="2667000"/>
            <a:ext cx="1455738" cy="2832100"/>
          </a:xfrm>
          <a:prstGeom prst="rect">
            <a:avLst/>
          </a:prstGeom>
          <a:noFill/>
          <a:ln w="9525">
            <a:noFill/>
            <a:miter lim="800000"/>
            <a:headEnd/>
            <a:tailEnd/>
          </a:ln>
          <a:effectLst/>
        </p:spPr>
      </p:pic>
    </p:spTree>
    <p:extLst>
      <p:ext uri="{BB962C8B-B14F-4D97-AF65-F5344CB8AC3E}">
        <p14:creationId xmlns:p14="http://schemas.microsoft.com/office/powerpoint/2010/main" val="2549013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56E69-6062-F940-B471-E3BDD97DF130}"/>
            </a:ext>
          </a:extLst>
        </p:cNvPr>
        <p:cNvGrpSpPr/>
        <p:nvPr/>
      </p:nvGrpSpPr>
      <p:grpSpPr>
        <a:xfrm>
          <a:off x="0" y="0"/>
          <a:ext cx="0" cy="0"/>
          <a:chOff x="0" y="0"/>
          <a:chExt cx="0" cy="0"/>
        </a:xfrm>
      </p:grpSpPr>
      <p:pic>
        <p:nvPicPr>
          <p:cNvPr id="229406" name="Picture 59">
            <a:extLst>
              <a:ext uri="{FF2B5EF4-FFF2-40B4-BE49-F238E27FC236}">
                <a16:creationId xmlns:a16="http://schemas.microsoft.com/office/drawing/2014/main" id="{F6AD4DCE-B149-8B69-6AD0-74E22F956EEB}"/>
              </a:ext>
            </a:extLst>
          </p:cNvPr>
          <p:cNvPicPr>
            <a:picLocks noChangeAspect="1" noChangeArrowheads="1"/>
          </p:cNvPicPr>
          <p:nvPr/>
        </p:nvPicPr>
        <p:blipFill>
          <a:blip r:embed="rId2" cstate="print"/>
          <a:srcRect l="39354"/>
          <a:stretch>
            <a:fillRect/>
          </a:stretch>
        </p:blipFill>
        <p:spPr bwMode="auto">
          <a:xfrm>
            <a:off x="5343793" y="2281882"/>
            <a:ext cx="946556" cy="1841500"/>
          </a:xfrm>
          <a:prstGeom prst="rect">
            <a:avLst/>
          </a:prstGeom>
          <a:noFill/>
          <a:ln w="9525">
            <a:noFill/>
            <a:miter lim="800000"/>
            <a:headEnd/>
            <a:tailEnd/>
          </a:ln>
          <a:effectLst/>
        </p:spPr>
      </p:pic>
      <p:pic>
        <p:nvPicPr>
          <p:cNvPr id="229410" name="Picture 59">
            <a:extLst>
              <a:ext uri="{FF2B5EF4-FFF2-40B4-BE49-F238E27FC236}">
                <a16:creationId xmlns:a16="http://schemas.microsoft.com/office/drawing/2014/main" id="{5C45DB29-A2C2-3125-2288-52B2EF72ED00}"/>
              </a:ext>
            </a:extLst>
          </p:cNvPr>
          <p:cNvPicPr>
            <a:picLocks noChangeAspect="1" noChangeArrowheads="1"/>
          </p:cNvPicPr>
          <p:nvPr/>
        </p:nvPicPr>
        <p:blipFill>
          <a:blip r:embed="rId2" cstate="print"/>
          <a:srcRect l="39354"/>
          <a:stretch>
            <a:fillRect/>
          </a:stretch>
        </p:blipFill>
        <p:spPr bwMode="auto">
          <a:xfrm>
            <a:off x="5269053" y="2921000"/>
            <a:ext cx="946556" cy="1841500"/>
          </a:xfrm>
          <a:prstGeom prst="rect">
            <a:avLst/>
          </a:prstGeom>
          <a:noFill/>
          <a:ln w="9525">
            <a:noFill/>
            <a:miter lim="800000"/>
            <a:headEnd/>
            <a:tailEnd/>
          </a:ln>
          <a:effectLst/>
        </p:spPr>
      </p:pic>
      <p:pic>
        <p:nvPicPr>
          <p:cNvPr id="229390" name="Picture 59">
            <a:extLst>
              <a:ext uri="{FF2B5EF4-FFF2-40B4-BE49-F238E27FC236}">
                <a16:creationId xmlns:a16="http://schemas.microsoft.com/office/drawing/2014/main" id="{582549B4-B05F-DC74-59EA-698697317DDD}"/>
              </a:ext>
            </a:extLst>
          </p:cNvPr>
          <p:cNvPicPr>
            <a:picLocks noChangeAspect="1" noChangeArrowheads="1"/>
          </p:cNvPicPr>
          <p:nvPr/>
        </p:nvPicPr>
        <p:blipFill>
          <a:blip r:embed="rId2" cstate="print"/>
          <a:srcRect l="39354"/>
          <a:stretch>
            <a:fillRect/>
          </a:stretch>
        </p:blipFill>
        <p:spPr bwMode="auto">
          <a:xfrm>
            <a:off x="8200120" y="3295650"/>
            <a:ext cx="946556" cy="1841500"/>
          </a:xfrm>
          <a:prstGeom prst="rect">
            <a:avLst/>
          </a:prstGeom>
          <a:noFill/>
          <a:ln w="9525">
            <a:noFill/>
            <a:miter lim="800000"/>
            <a:headEnd/>
            <a:tailEnd/>
          </a:ln>
          <a:effectLst/>
        </p:spPr>
      </p:pic>
      <p:pic>
        <p:nvPicPr>
          <p:cNvPr id="229404" name="Picture 59">
            <a:extLst>
              <a:ext uri="{FF2B5EF4-FFF2-40B4-BE49-F238E27FC236}">
                <a16:creationId xmlns:a16="http://schemas.microsoft.com/office/drawing/2014/main" id="{15423A79-FA66-1D14-AD0A-B4536A58ACE3}"/>
              </a:ext>
            </a:extLst>
          </p:cNvPr>
          <p:cNvPicPr>
            <a:picLocks noChangeAspect="1" noChangeArrowheads="1"/>
          </p:cNvPicPr>
          <p:nvPr/>
        </p:nvPicPr>
        <p:blipFill>
          <a:blip r:embed="rId2" cstate="print"/>
          <a:srcRect l="39354"/>
          <a:stretch>
            <a:fillRect/>
          </a:stretch>
        </p:blipFill>
        <p:spPr bwMode="auto">
          <a:xfrm>
            <a:off x="7616031" y="2209800"/>
            <a:ext cx="946556" cy="1841500"/>
          </a:xfrm>
          <a:prstGeom prst="rect">
            <a:avLst/>
          </a:prstGeom>
          <a:noFill/>
          <a:ln w="9525">
            <a:noFill/>
            <a:miter lim="800000"/>
            <a:headEnd/>
            <a:tailEnd/>
          </a:ln>
          <a:effectLst/>
        </p:spPr>
      </p:pic>
      <p:pic>
        <p:nvPicPr>
          <p:cNvPr id="229403" name="Picture 59">
            <a:extLst>
              <a:ext uri="{FF2B5EF4-FFF2-40B4-BE49-F238E27FC236}">
                <a16:creationId xmlns:a16="http://schemas.microsoft.com/office/drawing/2014/main" id="{215140CC-05A1-6E68-0481-DA07FC19846E}"/>
              </a:ext>
            </a:extLst>
          </p:cNvPr>
          <p:cNvPicPr>
            <a:picLocks noChangeAspect="1" noChangeArrowheads="1"/>
          </p:cNvPicPr>
          <p:nvPr/>
        </p:nvPicPr>
        <p:blipFill>
          <a:blip r:embed="rId2" cstate="print"/>
          <a:srcRect l="39354"/>
          <a:stretch>
            <a:fillRect/>
          </a:stretch>
        </p:blipFill>
        <p:spPr bwMode="auto">
          <a:xfrm>
            <a:off x="8628062" y="2254250"/>
            <a:ext cx="946556" cy="1841500"/>
          </a:xfrm>
          <a:prstGeom prst="rect">
            <a:avLst/>
          </a:prstGeom>
          <a:noFill/>
          <a:ln w="9525">
            <a:noFill/>
            <a:miter lim="800000"/>
            <a:headEnd/>
            <a:tailEnd/>
          </a:ln>
          <a:effectLst/>
        </p:spPr>
      </p:pic>
      <p:pic>
        <p:nvPicPr>
          <p:cNvPr id="229402" name="Picture 59">
            <a:extLst>
              <a:ext uri="{FF2B5EF4-FFF2-40B4-BE49-F238E27FC236}">
                <a16:creationId xmlns:a16="http://schemas.microsoft.com/office/drawing/2014/main" id="{49BFCF6F-EAB9-989C-DB1A-128B5653CE56}"/>
              </a:ext>
            </a:extLst>
          </p:cNvPr>
          <p:cNvPicPr>
            <a:picLocks noChangeAspect="1" noChangeArrowheads="1"/>
          </p:cNvPicPr>
          <p:nvPr/>
        </p:nvPicPr>
        <p:blipFill>
          <a:blip r:embed="rId2" cstate="print"/>
          <a:srcRect l="39354"/>
          <a:stretch>
            <a:fillRect/>
          </a:stretch>
        </p:blipFill>
        <p:spPr bwMode="auto">
          <a:xfrm>
            <a:off x="9535715" y="2165350"/>
            <a:ext cx="946556" cy="1841500"/>
          </a:xfrm>
          <a:prstGeom prst="rect">
            <a:avLst/>
          </a:prstGeom>
          <a:noFill/>
          <a:ln w="9525">
            <a:noFill/>
            <a:miter lim="800000"/>
            <a:headEnd/>
            <a:tailEnd/>
          </a:ln>
          <a:effectLst/>
        </p:spPr>
      </p:pic>
      <p:pic>
        <p:nvPicPr>
          <p:cNvPr id="229401" name="Picture 59">
            <a:extLst>
              <a:ext uri="{FF2B5EF4-FFF2-40B4-BE49-F238E27FC236}">
                <a16:creationId xmlns:a16="http://schemas.microsoft.com/office/drawing/2014/main" id="{CFA45067-BD05-7904-BAAA-4EB6150B050F}"/>
              </a:ext>
            </a:extLst>
          </p:cNvPr>
          <p:cNvPicPr>
            <a:picLocks noChangeAspect="1" noChangeArrowheads="1"/>
          </p:cNvPicPr>
          <p:nvPr/>
        </p:nvPicPr>
        <p:blipFill>
          <a:blip r:embed="rId2" cstate="print"/>
          <a:srcRect l="39354"/>
          <a:stretch>
            <a:fillRect/>
          </a:stretch>
        </p:blipFill>
        <p:spPr bwMode="auto">
          <a:xfrm>
            <a:off x="10574319" y="2119784"/>
            <a:ext cx="946556" cy="1841500"/>
          </a:xfrm>
          <a:prstGeom prst="rect">
            <a:avLst/>
          </a:prstGeom>
          <a:noFill/>
          <a:ln w="9525">
            <a:noFill/>
            <a:miter lim="800000"/>
            <a:headEnd/>
            <a:tailEnd/>
          </a:ln>
          <a:effectLst/>
        </p:spPr>
      </p:pic>
      <p:sp>
        <p:nvSpPr>
          <p:cNvPr id="229378" name="Rectangle 2">
            <a:extLst>
              <a:ext uri="{FF2B5EF4-FFF2-40B4-BE49-F238E27FC236}">
                <a16:creationId xmlns:a16="http://schemas.microsoft.com/office/drawing/2014/main" id="{C2477DE8-5B1A-23F1-FA6B-A9A72438B679}"/>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Antigenic Mutation</a:t>
            </a:r>
          </a:p>
        </p:txBody>
      </p:sp>
      <p:sp>
        <p:nvSpPr>
          <p:cNvPr id="229379" name="Rectangle 3">
            <a:extLst>
              <a:ext uri="{FF2B5EF4-FFF2-40B4-BE49-F238E27FC236}">
                <a16:creationId xmlns:a16="http://schemas.microsoft.com/office/drawing/2014/main" id="{7E6E962E-3FE6-097E-39B8-0D1AE7B313ED}"/>
              </a:ext>
            </a:extLst>
          </p:cNvPr>
          <p:cNvSpPr>
            <a:spLocks noGrp="1" noChangeArrowheads="1"/>
          </p:cNvSpPr>
          <p:nvPr>
            <p:ph idx="1"/>
          </p:nvPr>
        </p:nvSpPr>
        <p:spPr>
          <a:xfrm>
            <a:off x="304800" y="1752600"/>
            <a:ext cx="11150600" cy="4114800"/>
          </a:xfrm>
        </p:spPr>
        <p:txBody>
          <a:bodyPr/>
          <a:lstStyle/>
          <a:p>
            <a:r>
              <a:rPr lang="en-US" dirty="0">
                <a:effectLst>
                  <a:outerShdw blurRad="38100" dist="38100" dir="2700000" algn="tl">
                    <a:srgbClr val="000000">
                      <a:alpha val="43137"/>
                    </a:srgbClr>
                  </a:outerShdw>
                </a:effectLst>
                <a:cs typeface="Times New Roman" pitchFamily="18" charset="0"/>
              </a:rPr>
              <a:t>Antigenic Shift – Human-to-Human Transmission </a:t>
            </a:r>
          </a:p>
        </p:txBody>
      </p:sp>
      <p:sp>
        <p:nvSpPr>
          <p:cNvPr id="5" name="TextBox 4">
            <a:extLst>
              <a:ext uri="{FF2B5EF4-FFF2-40B4-BE49-F238E27FC236}">
                <a16:creationId xmlns:a16="http://schemas.microsoft.com/office/drawing/2014/main" id="{326C8180-2AAD-5BEF-75B3-6466C4A5F11E}"/>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31A42BD3-FEEA-9CDA-2BAE-FD4B93DBBD8E}"/>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29381" name="Picture 59">
            <a:extLst>
              <a:ext uri="{FF2B5EF4-FFF2-40B4-BE49-F238E27FC236}">
                <a16:creationId xmlns:a16="http://schemas.microsoft.com/office/drawing/2014/main" id="{9132BFE9-3CE2-8203-316C-FCE6256C9F90}"/>
              </a:ext>
            </a:extLst>
          </p:cNvPr>
          <p:cNvPicPr>
            <a:picLocks noChangeAspect="1" noChangeArrowheads="1"/>
          </p:cNvPicPr>
          <p:nvPr/>
        </p:nvPicPr>
        <p:blipFill>
          <a:blip r:embed="rId2" cstate="print"/>
          <a:srcRect l="39354"/>
          <a:stretch>
            <a:fillRect/>
          </a:stretch>
        </p:blipFill>
        <p:spPr bwMode="auto">
          <a:xfrm>
            <a:off x="647700" y="3035300"/>
            <a:ext cx="1455738" cy="2832100"/>
          </a:xfrm>
          <a:prstGeom prst="rect">
            <a:avLst/>
          </a:prstGeom>
          <a:noFill/>
          <a:ln w="9525">
            <a:noFill/>
            <a:miter lim="800000"/>
            <a:headEnd/>
            <a:tailEnd/>
          </a:ln>
          <a:effectLst/>
        </p:spPr>
      </p:pic>
      <p:sp>
        <p:nvSpPr>
          <p:cNvPr id="229382" name="AutoShape 63">
            <a:extLst>
              <a:ext uri="{FF2B5EF4-FFF2-40B4-BE49-F238E27FC236}">
                <a16:creationId xmlns:a16="http://schemas.microsoft.com/office/drawing/2014/main" id="{309EFF6B-DD53-DAF0-3B98-B4E1516A20FB}"/>
              </a:ext>
            </a:extLst>
          </p:cNvPr>
          <p:cNvSpPr>
            <a:spLocks noChangeArrowheads="1"/>
          </p:cNvSpPr>
          <p:nvPr/>
        </p:nvSpPr>
        <p:spPr bwMode="auto">
          <a:xfrm>
            <a:off x="2090738" y="4470400"/>
            <a:ext cx="914400" cy="228600"/>
          </a:xfrm>
          <a:prstGeom prst="rightArrow">
            <a:avLst>
              <a:gd name="adj1" fmla="val 50000"/>
              <a:gd name="adj2" fmla="val 100000"/>
            </a:avLst>
          </a:prstGeom>
          <a:solidFill>
            <a:srgbClr val="336699"/>
          </a:solidFill>
          <a:ln w="9525">
            <a:solidFill>
              <a:schemeClr val="tx1"/>
            </a:solidFill>
            <a:miter lim="800000"/>
            <a:headEnd/>
            <a:tailEnd/>
          </a:ln>
          <a:effectLst/>
        </p:spPr>
        <p:txBody>
          <a:bodyPr wrap="none" anchor="ctr"/>
          <a:lstStyle/>
          <a:p>
            <a:endParaRPr lang="en-US" dirty="0"/>
          </a:p>
        </p:txBody>
      </p:sp>
      <p:pic>
        <p:nvPicPr>
          <p:cNvPr id="229383" name="Picture 64">
            <a:extLst>
              <a:ext uri="{FF2B5EF4-FFF2-40B4-BE49-F238E27FC236}">
                <a16:creationId xmlns:a16="http://schemas.microsoft.com/office/drawing/2014/main" id="{F0161DCB-393E-C4CB-4DA1-EE70F743792E}"/>
              </a:ext>
            </a:extLst>
          </p:cNvPr>
          <p:cNvPicPr>
            <a:picLocks noChangeAspect="1" noChangeArrowheads="1"/>
          </p:cNvPicPr>
          <p:nvPr/>
        </p:nvPicPr>
        <p:blipFill>
          <a:blip r:embed="rId2" cstate="print"/>
          <a:srcRect l="39354"/>
          <a:stretch>
            <a:fillRect/>
          </a:stretch>
        </p:blipFill>
        <p:spPr bwMode="auto">
          <a:xfrm>
            <a:off x="3111500" y="3168650"/>
            <a:ext cx="1455738" cy="2832100"/>
          </a:xfrm>
          <a:prstGeom prst="rect">
            <a:avLst/>
          </a:prstGeom>
          <a:noFill/>
          <a:ln w="9525">
            <a:noFill/>
            <a:miter lim="800000"/>
            <a:headEnd/>
            <a:tailEnd/>
          </a:ln>
          <a:effectLst/>
        </p:spPr>
      </p:pic>
      <p:sp>
        <p:nvSpPr>
          <p:cNvPr id="229384" name="AutoShape 63">
            <a:extLst>
              <a:ext uri="{FF2B5EF4-FFF2-40B4-BE49-F238E27FC236}">
                <a16:creationId xmlns:a16="http://schemas.microsoft.com/office/drawing/2014/main" id="{F85C9D54-A158-1D22-F972-D2ED4728A5B6}"/>
              </a:ext>
            </a:extLst>
          </p:cNvPr>
          <p:cNvSpPr>
            <a:spLocks noChangeArrowheads="1"/>
          </p:cNvSpPr>
          <p:nvPr/>
        </p:nvSpPr>
        <p:spPr bwMode="auto">
          <a:xfrm>
            <a:off x="4618038" y="4470400"/>
            <a:ext cx="914400" cy="228600"/>
          </a:xfrm>
          <a:prstGeom prst="rightArrow">
            <a:avLst>
              <a:gd name="adj1" fmla="val 50000"/>
              <a:gd name="adj2" fmla="val 100000"/>
            </a:avLst>
          </a:prstGeom>
          <a:solidFill>
            <a:srgbClr val="336699"/>
          </a:solidFill>
          <a:ln w="9525">
            <a:solidFill>
              <a:schemeClr val="tx1"/>
            </a:solidFill>
            <a:miter lim="800000"/>
            <a:headEnd/>
            <a:tailEnd/>
          </a:ln>
          <a:effectLst/>
        </p:spPr>
        <p:txBody>
          <a:bodyPr wrap="none" anchor="ctr"/>
          <a:lstStyle/>
          <a:p>
            <a:endParaRPr lang="en-US" dirty="0"/>
          </a:p>
        </p:txBody>
      </p:sp>
      <p:pic>
        <p:nvPicPr>
          <p:cNvPr id="229398" name="Picture 59">
            <a:extLst>
              <a:ext uri="{FF2B5EF4-FFF2-40B4-BE49-F238E27FC236}">
                <a16:creationId xmlns:a16="http://schemas.microsoft.com/office/drawing/2014/main" id="{2F2C9AE7-7D39-113B-BF57-8DB788C76CBC}"/>
              </a:ext>
            </a:extLst>
          </p:cNvPr>
          <p:cNvPicPr>
            <a:picLocks noChangeAspect="1" noChangeArrowheads="1"/>
          </p:cNvPicPr>
          <p:nvPr/>
        </p:nvPicPr>
        <p:blipFill>
          <a:blip r:embed="rId2" cstate="print"/>
          <a:srcRect l="39354"/>
          <a:stretch>
            <a:fillRect/>
          </a:stretch>
        </p:blipFill>
        <p:spPr bwMode="auto">
          <a:xfrm>
            <a:off x="9051722" y="2559050"/>
            <a:ext cx="946556" cy="1841500"/>
          </a:xfrm>
          <a:prstGeom prst="rect">
            <a:avLst/>
          </a:prstGeom>
          <a:noFill/>
          <a:ln w="9525">
            <a:noFill/>
            <a:miter lim="800000"/>
            <a:headEnd/>
            <a:tailEnd/>
          </a:ln>
          <a:effectLst/>
        </p:spPr>
      </p:pic>
      <p:pic>
        <p:nvPicPr>
          <p:cNvPr id="229397" name="Picture 59">
            <a:extLst>
              <a:ext uri="{FF2B5EF4-FFF2-40B4-BE49-F238E27FC236}">
                <a16:creationId xmlns:a16="http://schemas.microsoft.com/office/drawing/2014/main" id="{B837D282-02CF-0157-66A2-C8D217F697F5}"/>
              </a:ext>
            </a:extLst>
          </p:cNvPr>
          <p:cNvPicPr>
            <a:picLocks noChangeAspect="1" noChangeArrowheads="1"/>
          </p:cNvPicPr>
          <p:nvPr/>
        </p:nvPicPr>
        <p:blipFill>
          <a:blip r:embed="rId2" cstate="print"/>
          <a:srcRect l="39354"/>
          <a:stretch>
            <a:fillRect/>
          </a:stretch>
        </p:blipFill>
        <p:spPr bwMode="auto">
          <a:xfrm>
            <a:off x="7896022" y="2667000"/>
            <a:ext cx="946556" cy="1841500"/>
          </a:xfrm>
          <a:prstGeom prst="rect">
            <a:avLst/>
          </a:prstGeom>
          <a:noFill/>
          <a:ln w="9525">
            <a:noFill/>
            <a:miter lim="800000"/>
            <a:headEnd/>
            <a:tailEnd/>
          </a:ln>
          <a:effectLst/>
        </p:spPr>
      </p:pic>
      <p:pic>
        <p:nvPicPr>
          <p:cNvPr id="229399" name="Picture 59">
            <a:extLst>
              <a:ext uri="{FF2B5EF4-FFF2-40B4-BE49-F238E27FC236}">
                <a16:creationId xmlns:a16="http://schemas.microsoft.com/office/drawing/2014/main" id="{782E7AEF-EE55-FA20-9866-6B719C4C6F4E}"/>
              </a:ext>
            </a:extLst>
          </p:cNvPr>
          <p:cNvPicPr>
            <a:picLocks noChangeAspect="1" noChangeArrowheads="1"/>
          </p:cNvPicPr>
          <p:nvPr/>
        </p:nvPicPr>
        <p:blipFill>
          <a:blip r:embed="rId2" cstate="print"/>
          <a:srcRect l="39354"/>
          <a:stretch>
            <a:fillRect/>
          </a:stretch>
        </p:blipFill>
        <p:spPr bwMode="auto">
          <a:xfrm>
            <a:off x="9941419" y="2698750"/>
            <a:ext cx="946556" cy="1841500"/>
          </a:xfrm>
          <a:prstGeom prst="rect">
            <a:avLst/>
          </a:prstGeom>
          <a:noFill/>
          <a:ln w="9525">
            <a:noFill/>
            <a:miter lim="800000"/>
            <a:headEnd/>
            <a:tailEnd/>
          </a:ln>
          <a:effectLst/>
        </p:spPr>
      </p:pic>
      <p:pic>
        <p:nvPicPr>
          <p:cNvPr id="229405" name="Picture 59">
            <a:extLst>
              <a:ext uri="{FF2B5EF4-FFF2-40B4-BE49-F238E27FC236}">
                <a16:creationId xmlns:a16="http://schemas.microsoft.com/office/drawing/2014/main" id="{BE151AC3-80F0-3A37-5EC7-FBE7E1554110}"/>
              </a:ext>
            </a:extLst>
          </p:cNvPr>
          <p:cNvPicPr>
            <a:picLocks noChangeAspect="1" noChangeArrowheads="1"/>
          </p:cNvPicPr>
          <p:nvPr/>
        </p:nvPicPr>
        <p:blipFill>
          <a:blip r:embed="rId2" cstate="print"/>
          <a:srcRect l="39354"/>
          <a:stretch>
            <a:fillRect/>
          </a:stretch>
        </p:blipFill>
        <p:spPr bwMode="auto">
          <a:xfrm>
            <a:off x="6833296" y="2203450"/>
            <a:ext cx="946556" cy="1841500"/>
          </a:xfrm>
          <a:prstGeom prst="rect">
            <a:avLst/>
          </a:prstGeom>
          <a:noFill/>
          <a:ln w="9525">
            <a:noFill/>
            <a:miter lim="800000"/>
            <a:headEnd/>
            <a:tailEnd/>
          </a:ln>
          <a:effectLst/>
        </p:spPr>
      </p:pic>
      <p:pic>
        <p:nvPicPr>
          <p:cNvPr id="229396" name="Picture 59">
            <a:extLst>
              <a:ext uri="{FF2B5EF4-FFF2-40B4-BE49-F238E27FC236}">
                <a16:creationId xmlns:a16="http://schemas.microsoft.com/office/drawing/2014/main" id="{5D74E5E2-BCB2-35E1-E2F1-C13AD2022897}"/>
              </a:ext>
            </a:extLst>
          </p:cNvPr>
          <p:cNvPicPr>
            <a:picLocks noChangeAspect="1" noChangeArrowheads="1"/>
          </p:cNvPicPr>
          <p:nvPr/>
        </p:nvPicPr>
        <p:blipFill>
          <a:blip r:embed="rId2" cstate="print"/>
          <a:srcRect l="39354"/>
          <a:stretch>
            <a:fillRect/>
          </a:stretch>
        </p:blipFill>
        <p:spPr bwMode="auto">
          <a:xfrm>
            <a:off x="10003420" y="3462636"/>
            <a:ext cx="946556" cy="1841500"/>
          </a:xfrm>
          <a:prstGeom prst="rect">
            <a:avLst/>
          </a:prstGeom>
          <a:noFill/>
          <a:ln w="9525">
            <a:noFill/>
            <a:miter lim="800000"/>
            <a:headEnd/>
            <a:tailEnd/>
          </a:ln>
          <a:effectLst/>
        </p:spPr>
      </p:pic>
      <p:pic>
        <p:nvPicPr>
          <p:cNvPr id="229394" name="Picture 59">
            <a:extLst>
              <a:ext uri="{FF2B5EF4-FFF2-40B4-BE49-F238E27FC236}">
                <a16:creationId xmlns:a16="http://schemas.microsoft.com/office/drawing/2014/main" id="{BFF9F155-3137-13FF-9B5E-3C7E9A7BD8BE}"/>
              </a:ext>
            </a:extLst>
          </p:cNvPr>
          <p:cNvPicPr>
            <a:picLocks noChangeAspect="1" noChangeArrowheads="1"/>
          </p:cNvPicPr>
          <p:nvPr/>
        </p:nvPicPr>
        <p:blipFill>
          <a:blip r:embed="rId2" cstate="print"/>
          <a:srcRect l="39354"/>
          <a:stretch>
            <a:fillRect/>
          </a:stretch>
        </p:blipFill>
        <p:spPr bwMode="auto">
          <a:xfrm>
            <a:off x="9051722" y="3356918"/>
            <a:ext cx="946556" cy="1841500"/>
          </a:xfrm>
          <a:prstGeom prst="rect">
            <a:avLst/>
          </a:prstGeom>
          <a:noFill/>
          <a:ln w="9525">
            <a:noFill/>
            <a:miter lim="800000"/>
            <a:headEnd/>
            <a:tailEnd/>
          </a:ln>
          <a:effectLst/>
        </p:spPr>
      </p:pic>
      <p:pic>
        <p:nvPicPr>
          <p:cNvPr id="229393" name="Picture 59">
            <a:extLst>
              <a:ext uri="{FF2B5EF4-FFF2-40B4-BE49-F238E27FC236}">
                <a16:creationId xmlns:a16="http://schemas.microsoft.com/office/drawing/2014/main" id="{2AB6641F-1BA5-3212-719E-C73C848CBD64}"/>
              </a:ext>
            </a:extLst>
          </p:cNvPr>
          <p:cNvPicPr>
            <a:picLocks noChangeAspect="1" noChangeArrowheads="1"/>
          </p:cNvPicPr>
          <p:nvPr/>
        </p:nvPicPr>
        <p:blipFill>
          <a:blip r:embed="rId2" cstate="print"/>
          <a:srcRect l="39354"/>
          <a:stretch>
            <a:fillRect/>
          </a:stretch>
        </p:blipFill>
        <p:spPr bwMode="auto">
          <a:xfrm>
            <a:off x="9735918" y="4338936"/>
            <a:ext cx="946556" cy="1841500"/>
          </a:xfrm>
          <a:prstGeom prst="rect">
            <a:avLst/>
          </a:prstGeom>
          <a:noFill/>
          <a:ln w="9525">
            <a:noFill/>
            <a:miter lim="800000"/>
            <a:headEnd/>
            <a:tailEnd/>
          </a:ln>
          <a:effectLst/>
        </p:spPr>
      </p:pic>
      <p:pic>
        <p:nvPicPr>
          <p:cNvPr id="229392" name="Picture 59">
            <a:extLst>
              <a:ext uri="{FF2B5EF4-FFF2-40B4-BE49-F238E27FC236}">
                <a16:creationId xmlns:a16="http://schemas.microsoft.com/office/drawing/2014/main" id="{84C03979-B947-4904-14BE-F804A70B5E4A}"/>
              </a:ext>
            </a:extLst>
          </p:cNvPr>
          <p:cNvPicPr>
            <a:picLocks noChangeAspect="1" noChangeArrowheads="1"/>
          </p:cNvPicPr>
          <p:nvPr/>
        </p:nvPicPr>
        <p:blipFill>
          <a:blip r:embed="rId2" cstate="print"/>
          <a:srcRect l="39354"/>
          <a:stretch>
            <a:fillRect/>
          </a:stretch>
        </p:blipFill>
        <p:spPr bwMode="auto">
          <a:xfrm>
            <a:off x="8795738" y="4357986"/>
            <a:ext cx="946556" cy="1841500"/>
          </a:xfrm>
          <a:prstGeom prst="rect">
            <a:avLst/>
          </a:prstGeom>
          <a:noFill/>
          <a:ln w="9525">
            <a:noFill/>
            <a:miter lim="800000"/>
            <a:headEnd/>
            <a:tailEnd/>
          </a:ln>
          <a:effectLst/>
        </p:spPr>
      </p:pic>
      <p:pic>
        <p:nvPicPr>
          <p:cNvPr id="229389" name="Picture 59">
            <a:extLst>
              <a:ext uri="{FF2B5EF4-FFF2-40B4-BE49-F238E27FC236}">
                <a16:creationId xmlns:a16="http://schemas.microsoft.com/office/drawing/2014/main" id="{3A371147-9349-B9E4-100B-381DB0ABB814}"/>
              </a:ext>
            </a:extLst>
          </p:cNvPr>
          <p:cNvPicPr>
            <a:picLocks noChangeAspect="1" noChangeArrowheads="1"/>
          </p:cNvPicPr>
          <p:nvPr/>
        </p:nvPicPr>
        <p:blipFill>
          <a:blip r:embed="rId2" cstate="print"/>
          <a:srcRect l="39354"/>
          <a:stretch>
            <a:fillRect/>
          </a:stretch>
        </p:blipFill>
        <p:spPr bwMode="auto">
          <a:xfrm>
            <a:off x="7019457" y="2952750"/>
            <a:ext cx="946556" cy="1841500"/>
          </a:xfrm>
          <a:prstGeom prst="rect">
            <a:avLst/>
          </a:prstGeom>
          <a:noFill/>
          <a:ln w="9525">
            <a:noFill/>
            <a:miter lim="800000"/>
            <a:headEnd/>
            <a:tailEnd/>
          </a:ln>
          <a:effectLst/>
        </p:spPr>
      </p:pic>
      <p:pic>
        <p:nvPicPr>
          <p:cNvPr id="229388" name="Picture 59">
            <a:extLst>
              <a:ext uri="{FF2B5EF4-FFF2-40B4-BE49-F238E27FC236}">
                <a16:creationId xmlns:a16="http://schemas.microsoft.com/office/drawing/2014/main" id="{C156CAF8-405D-946D-F83C-C4619DD280D5}"/>
              </a:ext>
            </a:extLst>
          </p:cNvPr>
          <p:cNvPicPr>
            <a:picLocks noChangeAspect="1" noChangeArrowheads="1"/>
          </p:cNvPicPr>
          <p:nvPr/>
        </p:nvPicPr>
        <p:blipFill>
          <a:blip r:embed="rId2" cstate="print"/>
          <a:srcRect l="39354"/>
          <a:stretch>
            <a:fillRect/>
          </a:stretch>
        </p:blipFill>
        <p:spPr bwMode="auto">
          <a:xfrm>
            <a:off x="7210914" y="3505200"/>
            <a:ext cx="946556" cy="1841500"/>
          </a:xfrm>
          <a:prstGeom prst="rect">
            <a:avLst/>
          </a:prstGeom>
          <a:noFill/>
          <a:ln w="9525">
            <a:noFill/>
            <a:miter lim="800000"/>
            <a:headEnd/>
            <a:tailEnd/>
          </a:ln>
          <a:effectLst/>
        </p:spPr>
      </p:pic>
      <p:pic>
        <p:nvPicPr>
          <p:cNvPr id="229391" name="Picture 59">
            <a:extLst>
              <a:ext uri="{FF2B5EF4-FFF2-40B4-BE49-F238E27FC236}">
                <a16:creationId xmlns:a16="http://schemas.microsoft.com/office/drawing/2014/main" id="{120852FF-F631-0379-B8DF-6B33388F7EC9}"/>
              </a:ext>
            </a:extLst>
          </p:cNvPr>
          <p:cNvPicPr>
            <a:picLocks noChangeAspect="1" noChangeArrowheads="1"/>
          </p:cNvPicPr>
          <p:nvPr/>
        </p:nvPicPr>
        <p:blipFill>
          <a:blip r:embed="rId2" cstate="print"/>
          <a:srcRect l="39354"/>
          <a:stretch>
            <a:fillRect/>
          </a:stretch>
        </p:blipFill>
        <p:spPr bwMode="auto">
          <a:xfrm>
            <a:off x="7872602" y="4413250"/>
            <a:ext cx="946556" cy="1841500"/>
          </a:xfrm>
          <a:prstGeom prst="rect">
            <a:avLst/>
          </a:prstGeom>
          <a:noFill/>
          <a:ln w="9525">
            <a:noFill/>
            <a:miter lim="800000"/>
            <a:headEnd/>
            <a:tailEnd/>
          </a:ln>
          <a:effectLst/>
        </p:spPr>
      </p:pic>
      <p:pic>
        <p:nvPicPr>
          <p:cNvPr id="229407" name="Picture 59">
            <a:extLst>
              <a:ext uri="{FF2B5EF4-FFF2-40B4-BE49-F238E27FC236}">
                <a16:creationId xmlns:a16="http://schemas.microsoft.com/office/drawing/2014/main" id="{567C192C-4432-9379-C66A-6C7CF53A3A30}"/>
              </a:ext>
            </a:extLst>
          </p:cNvPr>
          <p:cNvPicPr>
            <a:picLocks noChangeAspect="1" noChangeArrowheads="1"/>
          </p:cNvPicPr>
          <p:nvPr/>
        </p:nvPicPr>
        <p:blipFill>
          <a:blip r:embed="rId2" cstate="print"/>
          <a:srcRect l="39354"/>
          <a:stretch>
            <a:fillRect/>
          </a:stretch>
        </p:blipFill>
        <p:spPr bwMode="auto">
          <a:xfrm>
            <a:off x="6106574" y="2237432"/>
            <a:ext cx="946556" cy="1841500"/>
          </a:xfrm>
          <a:prstGeom prst="rect">
            <a:avLst/>
          </a:prstGeom>
          <a:noFill/>
          <a:ln w="9525">
            <a:noFill/>
            <a:miter lim="800000"/>
            <a:headEnd/>
            <a:tailEnd/>
          </a:ln>
          <a:effectLst/>
        </p:spPr>
      </p:pic>
      <p:pic>
        <p:nvPicPr>
          <p:cNvPr id="229408" name="Picture 59">
            <a:extLst>
              <a:ext uri="{FF2B5EF4-FFF2-40B4-BE49-F238E27FC236}">
                <a16:creationId xmlns:a16="http://schemas.microsoft.com/office/drawing/2014/main" id="{986F219B-2161-B7D7-6880-B22E0C534A0C}"/>
              </a:ext>
            </a:extLst>
          </p:cNvPr>
          <p:cNvPicPr>
            <a:picLocks noChangeAspect="1" noChangeArrowheads="1"/>
          </p:cNvPicPr>
          <p:nvPr/>
        </p:nvPicPr>
        <p:blipFill>
          <a:blip r:embed="rId2" cstate="print"/>
          <a:srcRect l="39354"/>
          <a:stretch>
            <a:fillRect/>
          </a:stretch>
        </p:blipFill>
        <p:spPr bwMode="auto">
          <a:xfrm>
            <a:off x="5583238" y="3473450"/>
            <a:ext cx="946556" cy="1841500"/>
          </a:xfrm>
          <a:prstGeom prst="rect">
            <a:avLst/>
          </a:prstGeom>
          <a:noFill/>
          <a:ln w="9525">
            <a:noFill/>
            <a:miter lim="800000"/>
            <a:headEnd/>
            <a:tailEnd/>
          </a:ln>
          <a:effectLst/>
        </p:spPr>
      </p:pic>
      <p:pic>
        <p:nvPicPr>
          <p:cNvPr id="229385" name="Picture 59">
            <a:extLst>
              <a:ext uri="{FF2B5EF4-FFF2-40B4-BE49-F238E27FC236}">
                <a16:creationId xmlns:a16="http://schemas.microsoft.com/office/drawing/2014/main" id="{0DB7307D-D417-F399-A32F-0372162CBE8B}"/>
              </a:ext>
            </a:extLst>
          </p:cNvPr>
          <p:cNvPicPr>
            <a:picLocks noChangeAspect="1" noChangeArrowheads="1"/>
          </p:cNvPicPr>
          <p:nvPr/>
        </p:nvPicPr>
        <p:blipFill>
          <a:blip r:embed="rId2" cstate="print"/>
          <a:srcRect l="39354"/>
          <a:stretch>
            <a:fillRect/>
          </a:stretch>
        </p:blipFill>
        <p:spPr bwMode="auto">
          <a:xfrm>
            <a:off x="6285053" y="3437236"/>
            <a:ext cx="946556" cy="1841500"/>
          </a:xfrm>
          <a:prstGeom prst="rect">
            <a:avLst/>
          </a:prstGeom>
          <a:noFill/>
          <a:ln w="9525">
            <a:noFill/>
            <a:miter lim="800000"/>
            <a:headEnd/>
            <a:tailEnd/>
          </a:ln>
          <a:effectLst/>
        </p:spPr>
      </p:pic>
      <p:pic>
        <p:nvPicPr>
          <p:cNvPr id="229386" name="Picture 59">
            <a:extLst>
              <a:ext uri="{FF2B5EF4-FFF2-40B4-BE49-F238E27FC236}">
                <a16:creationId xmlns:a16="http://schemas.microsoft.com/office/drawing/2014/main" id="{5FBBDA3C-4A99-3A2B-D0F8-BADE5820BFF5}"/>
              </a:ext>
            </a:extLst>
          </p:cNvPr>
          <p:cNvPicPr>
            <a:picLocks noChangeAspect="1" noChangeArrowheads="1"/>
          </p:cNvPicPr>
          <p:nvPr/>
        </p:nvPicPr>
        <p:blipFill>
          <a:blip r:embed="rId2" cstate="print"/>
          <a:srcRect l="39354"/>
          <a:stretch>
            <a:fillRect/>
          </a:stretch>
        </p:blipFill>
        <p:spPr bwMode="auto">
          <a:xfrm>
            <a:off x="6030251" y="4502150"/>
            <a:ext cx="946556" cy="1841500"/>
          </a:xfrm>
          <a:prstGeom prst="rect">
            <a:avLst/>
          </a:prstGeom>
          <a:noFill/>
          <a:ln w="9525">
            <a:noFill/>
            <a:miter lim="800000"/>
            <a:headEnd/>
            <a:tailEnd/>
          </a:ln>
          <a:effectLst/>
        </p:spPr>
      </p:pic>
      <p:pic>
        <p:nvPicPr>
          <p:cNvPr id="229387" name="Picture 59">
            <a:extLst>
              <a:ext uri="{FF2B5EF4-FFF2-40B4-BE49-F238E27FC236}">
                <a16:creationId xmlns:a16="http://schemas.microsoft.com/office/drawing/2014/main" id="{35376619-B241-DEF8-C952-EBCD7D6B162D}"/>
              </a:ext>
            </a:extLst>
          </p:cNvPr>
          <p:cNvPicPr>
            <a:picLocks noChangeAspect="1" noChangeArrowheads="1"/>
          </p:cNvPicPr>
          <p:nvPr/>
        </p:nvPicPr>
        <p:blipFill>
          <a:blip r:embed="rId2" cstate="print"/>
          <a:srcRect l="39354"/>
          <a:stretch>
            <a:fillRect/>
          </a:stretch>
        </p:blipFill>
        <p:spPr bwMode="auto">
          <a:xfrm>
            <a:off x="6828000" y="4502150"/>
            <a:ext cx="946556" cy="1841500"/>
          </a:xfrm>
          <a:prstGeom prst="rect">
            <a:avLst/>
          </a:prstGeom>
          <a:noFill/>
          <a:ln w="9525">
            <a:noFill/>
            <a:miter lim="800000"/>
            <a:headEnd/>
            <a:tailEnd/>
          </a:ln>
          <a:effectLst/>
        </p:spPr>
      </p:pic>
      <p:pic>
        <p:nvPicPr>
          <p:cNvPr id="229409" name="Picture 59">
            <a:extLst>
              <a:ext uri="{FF2B5EF4-FFF2-40B4-BE49-F238E27FC236}">
                <a16:creationId xmlns:a16="http://schemas.microsoft.com/office/drawing/2014/main" id="{56378A81-21D2-AA0A-685B-5538D8257401}"/>
              </a:ext>
            </a:extLst>
          </p:cNvPr>
          <p:cNvPicPr>
            <a:picLocks noChangeAspect="1" noChangeArrowheads="1"/>
          </p:cNvPicPr>
          <p:nvPr/>
        </p:nvPicPr>
        <p:blipFill>
          <a:blip r:embed="rId2" cstate="print"/>
          <a:srcRect l="39354"/>
          <a:stretch>
            <a:fillRect/>
          </a:stretch>
        </p:blipFill>
        <p:spPr bwMode="auto">
          <a:xfrm>
            <a:off x="5162856" y="4589164"/>
            <a:ext cx="946556" cy="1841500"/>
          </a:xfrm>
          <a:prstGeom prst="rect">
            <a:avLst/>
          </a:prstGeom>
          <a:noFill/>
          <a:ln w="9525">
            <a:noFill/>
            <a:miter lim="800000"/>
            <a:headEnd/>
            <a:tailEnd/>
          </a:ln>
          <a:effectLst/>
        </p:spPr>
      </p:pic>
      <p:pic>
        <p:nvPicPr>
          <p:cNvPr id="229400" name="Picture 59">
            <a:extLst>
              <a:ext uri="{FF2B5EF4-FFF2-40B4-BE49-F238E27FC236}">
                <a16:creationId xmlns:a16="http://schemas.microsoft.com/office/drawing/2014/main" id="{F4046A53-BA81-14DD-7BD5-F1EE08A82409}"/>
              </a:ext>
            </a:extLst>
          </p:cNvPr>
          <p:cNvPicPr>
            <a:picLocks noChangeAspect="1" noChangeArrowheads="1"/>
          </p:cNvPicPr>
          <p:nvPr/>
        </p:nvPicPr>
        <p:blipFill>
          <a:blip r:embed="rId2" cstate="print"/>
          <a:srcRect l="39354"/>
          <a:stretch>
            <a:fillRect/>
          </a:stretch>
        </p:blipFill>
        <p:spPr bwMode="auto">
          <a:xfrm>
            <a:off x="10761556" y="3040534"/>
            <a:ext cx="946556" cy="1841500"/>
          </a:xfrm>
          <a:prstGeom prst="rect">
            <a:avLst/>
          </a:prstGeom>
          <a:noFill/>
          <a:ln w="9525">
            <a:noFill/>
            <a:miter lim="800000"/>
            <a:headEnd/>
            <a:tailEnd/>
          </a:ln>
          <a:effectLst/>
        </p:spPr>
      </p:pic>
      <p:pic>
        <p:nvPicPr>
          <p:cNvPr id="229395" name="Picture 59">
            <a:extLst>
              <a:ext uri="{FF2B5EF4-FFF2-40B4-BE49-F238E27FC236}">
                <a16:creationId xmlns:a16="http://schemas.microsoft.com/office/drawing/2014/main" id="{74CED402-B2E5-BFA5-36D1-4E073FF60470}"/>
              </a:ext>
            </a:extLst>
          </p:cNvPr>
          <p:cNvPicPr>
            <a:picLocks noChangeAspect="1" noChangeArrowheads="1"/>
          </p:cNvPicPr>
          <p:nvPr/>
        </p:nvPicPr>
        <p:blipFill>
          <a:blip r:embed="rId2" cstate="print"/>
          <a:srcRect l="39354"/>
          <a:stretch>
            <a:fillRect/>
          </a:stretch>
        </p:blipFill>
        <p:spPr bwMode="auto">
          <a:xfrm>
            <a:off x="10875645" y="3684886"/>
            <a:ext cx="946556" cy="1841500"/>
          </a:xfrm>
          <a:prstGeom prst="rect">
            <a:avLst/>
          </a:prstGeom>
          <a:noFill/>
          <a:ln w="9525">
            <a:noFill/>
            <a:miter lim="800000"/>
            <a:headEnd/>
            <a:tailEnd/>
          </a:ln>
          <a:effectLst/>
        </p:spPr>
      </p:pic>
      <p:pic>
        <p:nvPicPr>
          <p:cNvPr id="229411" name="Picture 59">
            <a:extLst>
              <a:ext uri="{FF2B5EF4-FFF2-40B4-BE49-F238E27FC236}">
                <a16:creationId xmlns:a16="http://schemas.microsoft.com/office/drawing/2014/main" id="{47185212-823B-E6F4-29F0-8C204A8984E2}"/>
              </a:ext>
            </a:extLst>
          </p:cNvPr>
          <p:cNvPicPr>
            <a:picLocks noChangeAspect="1" noChangeArrowheads="1"/>
          </p:cNvPicPr>
          <p:nvPr/>
        </p:nvPicPr>
        <p:blipFill>
          <a:blip r:embed="rId2" cstate="print"/>
          <a:srcRect l="39354"/>
          <a:stretch>
            <a:fillRect/>
          </a:stretch>
        </p:blipFill>
        <p:spPr bwMode="auto">
          <a:xfrm>
            <a:off x="10445698" y="4348634"/>
            <a:ext cx="946556" cy="1841500"/>
          </a:xfrm>
          <a:prstGeom prst="rect">
            <a:avLst/>
          </a:prstGeom>
          <a:noFill/>
          <a:ln w="9525">
            <a:noFill/>
            <a:miter lim="800000"/>
            <a:headEnd/>
            <a:tailEnd/>
          </a:ln>
          <a:effectLst/>
        </p:spPr>
      </p:pic>
      <p:pic>
        <p:nvPicPr>
          <p:cNvPr id="229412" name="Picture 59">
            <a:extLst>
              <a:ext uri="{FF2B5EF4-FFF2-40B4-BE49-F238E27FC236}">
                <a16:creationId xmlns:a16="http://schemas.microsoft.com/office/drawing/2014/main" id="{07F5E9C5-A482-AB0F-3EC8-BE359A16F3F0}"/>
              </a:ext>
            </a:extLst>
          </p:cNvPr>
          <p:cNvPicPr>
            <a:picLocks noChangeAspect="1" noChangeArrowheads="1"/>
          </p:cNvPicPr>
          <p:nvPr/>
        </p:nvPicPr>
        <p:blipFill>
          <a:blip r:embed="rId2" cstate="print"/>
          <a:srcRect l="39354"/>
          <a:stretch>
            <a:fillRect/>
          </a:stretch>
        </p:blipFill>
        <p:spPr bwMode="auto">
          <a:xfrm>
            <a:off x="11068816" y="4564534"/>
            <a:ext cx="946556" cy="1841500"/>
          </a:xfrm>
          <a:prstGeom prst="rect">
            <a:avLst/>
          </a:prstGeom>
          <a:noFill/>
          <a:ln w="9525">
            <a:noFill/>
            <a:miter lim="800000"/>
            <a:headEnd/>
            <a:tailEnd/>
          </a:ln>
          <a:effectLst/>
        </p:spPr>
      </p:pic>
    </p:spTree>
    <p:extLst>
      <p:ext uri="{BB962C8B-B14F-4D97-AF65-F5344CB8AC3E}">
        <p14:creationId xmlns:p14="http://schemas.microsoft.com/office/powerpoint/2010/main" val="2320948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56267-CEAA-9767-162F-5E940EF6A012}"/>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29DCA46B-7810-5F96-D42B-90C0799B0EA6}"/>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Antigenic Mutation</a:t>
            </a:r>
          </a:p>
        </p:txBody>
      </p:sp>
      <p:sp>
        <p:nvSpPr>
          <p:cNvPr id="229379" name="Rectangle 3">
            <a:extLst>
              <a:ext uri="{FF2B5EF4-FFF2-40B4-BE49-F238E27FC236}">
                <a16:creationId xmlns:a16="http://schemas.microsoft.com/office/drawing/2014/main" id="{10851882-74EF-A4EC-6995-C15E20C44FB9}"/>
              </a:ext>
            </a:extLst>
          </p:cNvPr>
          <p:cNvSpPr>
            <a:spLocks noGrp="1" noChangeArrowheads="1"/>
          </p:cNvSpPr>
          <p:nvPr>
            <p:ph idx="1"/>
          </p:nvPr>
        </p:nvSpPr>
        <p:spPr>
          <a:xfrm>
            <a:off x="304799" y="1752600"/>
            <a:ext cx="11466287" cy="4114800"/>
          </a:xfrm>
        </p:spPr>
        <p:txBody>
          <a:bodyPr/>
          <a:lstStyle/>
          <a:p>
            <a:r>
              <a:rPr lang="en-US" dirty="0">
                <a:effectLst>
                  <a:outerShdw blurRad="38100" dist="38100" dir="2700000" algn="tl">
                    <a:srgbClr val="000000">
                      <a:alpha val="43137"/>
                    </a:srgbClr>
                  </a:outerShdw>
                </a:effectLst>
              </a:rPr>
              <a:t>Antigenic Shift</a:t>
            </a:r>
          </a:p>
          <a:p>
            <a:pPr lvl="1">
              <a:spcAft>
                <a:spcPts val="600"/>
              </a:spcAft>
            </a:pPr>
            <a:r>
              <a:rPr lang="en-US" dirty="0">
                <a:effectLst>
                  <a:outerShdw blurRad="38100" dist="38100" dir="2700000" algn="tl">
                    <a:srgbClr val="000000">
                      <a:alpha val="43137"/>
                    </a:srgbClr>
                  </a:outerShdw>
                </a:effectLst>
              </a:rPr>
              <a:t>United States Dept. of Agriculture (USDA) has recorded up to 200 mammal species confirmed to be infected with H5N1 including:</a:t>
            </a:r>
          </a:p>
          <a:p>
            <a:pPr marL="457200" lvl="1" indent="0">
              <a:spcAft>
                <a:spcPts val="600"/>
              </a:spcAft>
              <a:buNone/>
            </a:pP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E23926BE-0ED0-652B-575F-EF0FF1A00FCD}"/>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B0D673DA-BA16-9FD4-7F26-1A2917CD13D2}"/>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
        <p:nvSpPr>
          <p:cNvPr id="10" name="Rectangle 3">
            <a:extLst>
              <a:ext uri="{FF2B5EF4-FFF2-40B4-BE49-F238E27FC236}">
                <a16:creationId xmlns:a16="http://schemas.microsoft.com/office/drawing/2014/main" id="{D55EE4DF-0C88-F8B2-F8CA-939EF2D81984}"/>
              </a:ext>
            </a:extLst>
          </p:cNvPr>
          <p:cNvSpPr txBox="1">
            <a:spLocks noChangeArrowheads="1"/>
          </p:cNvSpPr>
          <p:nvPr/>
        </p:nvSpPr>
        <p:spPr bwMode="auto">
          <a:xfrm>
            <a:off x="3113315" y="3418114"/>
            <a:ext cx="3132985" cy="32947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2" defTabSz="914400">
              <a:spcAft>
                <a:spcPts val="600"/>
              </a:spcAft>
            </a:pPr>
            <a:r>
              <a:rPr lang="en-US" kern="0" dirty="0">
                <a:effectLst>
                  <a:outerShdw blurRad="38100" dist="38100" dir="2700000" algn="tl">
                    <a:srgbClr val="000000">
                      <a:alpha val="43137"/>
                    </a:srgbClr>
                  </a:outerShdw>
                </a:effectLst>
              </a:rPr>
              <a:t>Cows</a:t>
            </a:r>
          </a:p>
          <a:p>
            <a:pPr lvl="2" defTabSz="914400">
              <a:spcAft>
                <a:spcPts val="600"/>
              </a:spcAft>
            </a:pPr>
            <a:r>
              <a:rPr lang="en-US" kern="0" dirty="0">
                <a:effectLst>
                  <a:outerShdw blurRad="38100" dist="38100" dir="2700000" algn="tl">
                    <a:srgbClr val="000000">
                      <a:alpha val="43137"/>
                    </a:srgbClr>
                  </a:outerShdw>
                </a:effectLst>
              </a:rPr>
              <a:t>Sheep</a:t>
            </a:r>
          </a:p>
          <a:p>
            <a:pPr lvl="2" defTabSz="914400">
              <a:spcAft>
                <a:spcPts val="600"/>
              </a:spcAft>
            </a:pPr>
            <a:r>
              <a:rPr lang="en-US" kern="0" dirty="0">
                <a:effectLst>
                  <a:outerShdw blurRad="38100" dist="38100" dir="2700000" algn="tl">
                    <a:srgbClr val="000000">
                      <a:alpha val="43137"/>
                    </a:srgbClr>
                  </a:outerShdw>
                </a:effectLst>
              </a:rPr>
              <a:t>Goats</a:t>
            </a:r>
          </a:p>
          <a:p>
            <a:pPr lvl="2" defTabSz="914400">
              <a:spcAft>
                <a:spcPts val="600"/>
              </a:spcAft>
            </a:pPr>
            <a:r>
              <a:rPr lang="en-US" kern="0" dirty="0">
                <a:effectLst>
                  <a:outerShdw blurRad="38100" dist="38100" dir="2700000" algn="tl">
                    <a:srgbClr val="000000">
                      <a:alpha val="43137"/>
                    </a:srgbClr>
                  </a:outerShdw>
                </a:effectLst>
              </a:rPr>
              <a:t>Alpacas</a:t>
            </a:r>
          </a:p>
          <a:p>
            <a:pPr lvl="2" defTabSz="914400">
              <a:spcAft>
                <a:spcPts val="600"/>
              </a:spcAft>
            </a:pPr>
            <a:r>
              <a:rPr lang="en-US" kern="0" dirty="0">
                <a:effectLst>
                  <a:outerShdw blurRad="38100" dist="38100" dir="2700000" algn="tl">
                    <a:srgbClr val="000000">
                      <a:alpha val="43137"/>
                    </a:srgbClr>
                  </a:outerShdw>
                </a:effectLst>
              </a:rPr>
              <a:t>Swine</a:t>
            </a:r>
          </a:p>
          <a:p>
            <a:pPr lvl="2" defTabSz="914400">
              <a:spcAft>
                <a:spcPts val="600"/>
              </a:spcAft>
            </a:pPr>
            <a:r>
              <a:rPr lang="en-US" kern="0" dirty="0">
                <a:effectLst>
                  <a:outerShdw blurRad="38100" dist="38100" dir="2700000" algn="tl">
                    <a:srgbClr val="000000">
                      <a:alpha val="43137"/>
                    </a:srgbClr>
                  </a:outerShdw>
                </a:effectLst>
              </a:rPr>
              <a:t>Mice</a:t>
            </a:r>
          </a:p>
        </p:txBody>
      </p:sp>
      <p:sp>
        <p:nvSpPr>
          <p:cNvPr id="11" name="Rectangle 3">
            <a:extLst>
              <a:ext uri="{FF2B5EF4-FFF2-40B4-BE49-F238E27FC236}">
                <a16:creationId xmlns:a16="http://schemas.microsoft.com/office/drawing/2014/main" id="{E6AA622A-B163-3161-A29A-CDF16D206DA5}"/>
              </a:ext>
            </a:extLst>
          </p:cNvPr>
          <p:cNvSpPr txBox="1">
            <a:spLocks noChangeArrowheads="1"/>
          </p:cNvSpPr>
          <p:nvPr/>
        </p:nvSpPr>
        <p:spPr bwMode="auto">
          <a:xfrm>
            <a:off x="5037411" y="3407228"/>
            <a:ext cx="3486105" cy="32947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2" defTabSz="914400">
              <a:spcAft>
                <a:spcPts val="600"/>
              </a:spcAft>
            </a:pPr>
            <a:r>
              <a:rPr lang="en-US" kern="0" dirty="0">
                <a:effectLst>
                  <a:outerShdw blurRad="38100" dist="38100" dir="2700000" algn="tl">
                    <a:srgbClr val="000000">
                      <a:alpha val="43137"/>
                    </a:srgbClr>
                  </a:outerShdw>
                </a:effectLst>
              </a:rPr>
              <a:t>Bears</a:t>
            </a:r>
          </a:p>
          <a:p>
            <a:pPr lvl="2" defTabSz="914400">
              <a:spcAft>
                <a:spcPts val="600"/>
              </a:spcAft>
            </a:pPr>
            <a:r>
              <a:rPr lang="en-US" kern="0" dirty="0">
                <a:effectLst>
                  <a:outerShdw blurRad="38100" dist="38100" dir="2700000" algn="tl">
                    <a:srgbClr val="000000">
                      <a:alpha val="43137"/>
                    </a:srgbClr>
                  </a:outerShdw>
                </a:effectLst>
              </a:rPr>
              <a:t>Ferrets</a:t>
            </a:r>
          </a:p>
          <a:p>
            <a:pPr lvl="2" defTabSz="914400">
              <a:spcAft>
                <a:spcPts val="600"/>
              </a:spcAft>
            </a:pPr>
            <a:r>
              <a:rPr lang="en-US" kern="0" dirty="0">
                <a:effectLst>
                  <a:outerShdw blurRad="38100" dist="38100" dir="2700000" algn="tl">
                    <a:srgbClr val="000000">
                      <a:alpha val="43137"/>
                    </a:srgbClr>
                  </a:outerShdw>
                </a:effectLst>
              </a:rPr>
              <a:t>Minks</a:t>
            </a:r>
          </a:p>
          <a:p>
            <a:pPr lvl="2" defTabSz="914400">
              <a:spcAft>
                <a:spcPts val="600"/>
              </a:spcAft>
            </a:pPr>
            <a:r>
              <a:rPr lang="en-US" kern="0" dirty="0">
                <a:effectLst>
                  <a:outerShdw blurRad="38100" dist="38100" dir="2700000" algn="tl">
                    <a:srgbClr val="000000">
                      <a:alpha val="43137"/>
                    </a:srgbClr>
                  </a:outerShdw>
                </a:effectLst>
              </a:rPr>
              <a:t>Raccoons</a:t>
            </a:r>
          </a:p>
          <a:p>
            <a:pPr lvl="2" defTabSz="914400">
              <a:spcAft>
                <a:spcPts val="600"/>
              </a:spcAft>
            </a:pPr>
            <a:r>
              <a:rPr lang="en-US" kern="0" dirty="0">
                <a:effectLst>
                  <a:outerShdw blurRad="38100" dist="38100" dir="2700000" algn="tl">
                    <a:srgbClr val="000000">
                      <a:alpha val="43137"/>
                    </a:srgbClr>
                  </a:outerShdw>
                </a:effectLst>
              </a:rPr>
              <a:t>Skunks</a:t>
            </a:r>
          </a:p>
          <a:p>
            <a:pPr lvl="2" defTabSz="914400">
              <a:spcAft>
                <a:spcPts val="600"/>
              </a:spcAft>
            </a:pPr>
            <a:r>
              <a:rPr lang="en-US" kern="0" dirty="0">
                <a:effectLst>
                  <a:outerShdw blurRad="38100" dist="38100" dir="2700000" algn="tl">
                    <a:srgbClr val="000000">
                      <a:alpha val="43137"/>
                    </a:srgbClr>
                  </a:outerShdw>
                </a:effectLst>
              </a:rPr>
              <a:t>Foxes</a:t>
            </a:r>
          </a:p>
          <a:p>
            <a:pPr lvl="2" defTabSz="914400">
              <a:spcAft>
                <a:spcPts val="600"/>
              </a:spcAft>
            </a:pPr>
            <a:endParaRPr lang="en-US" kern="0" dirty="0">
              <a:effectLst>
                <a:outerShdw blurRad="38100" dist="38100" dir="2700000" algn="tl">
                  <a:srgbClr val="000000">
                    <a:alpha val="43137"/>
                  </a:srgbClr>
                </a:outerShdw>
              </a:effectLst>
            </a:endParaRPr>
          </a:p>
          <a:p>
            <a:pPr lvl="1" defTabSz="914400">
              <a:spcAft>
                <a:spcPts val="600"/>
              </a:spcAft>
            </a:pPr>
            <a:endParaRPr lang="en-US" kern="0" dirty="0">
              <a:effectLst>
                <a:outerShdw blurRad="38100" dist="38100" dir="2700000" algn="tl">
                  <a:srgbClr val="000000">
                    <a:alpha val="43137"/>
                  </a:srgbClr>
                </a:outerShdw>
              </a:effectLst>
            </a:endParaRPr>
          </a:p>
        </p:txBody>
      </p:sp>
      <p:sp>
        <p:nvSpPr>
          <p:cNvPr id="12" name="Rectangle 3">
            <a:extLst>
              <a:ext uri="{FF2B5EF4-FFF2-40B4-BE49-F238E27FC236}">
                <a16:creationId xmlns:a16="http://schemas.microsoft.com/office/drawing/2014/main" id="{DCD3FB02-A5B5-C789-1D47-926B122DEF23}"/>
              </a:ext>
            </a:extLst>
          </p:cNvPr>
          <p:cNvSpPr txBox="1">
            <a:spLocks noChangeArrowheads="1"/>
          </p:cNvSpPr>
          <p:nvPr/>
        </p:nvSpPr>
        <p:spPr bwMode="auto">
          <a:xfrm>
            <a:off x="485843" y="3429000"/>
            <a:ext cx="3486105" cy="32947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2" defTabSz="914400">
              <a:spcAft>
                <a:spcPts val="600"/>
              </a:spcAft>
            </a:pPr>
            <a:r>
              <a:rPr lang="en-US" kern="0" dirty="0">
                <a:effectLst>
                  <a:outerShdw blurRad="38100" dist="38100" dir="2700000" algn="tl">
                    <a:srgbClr val="000000">
                      <a:alpha val="43137"/>
                    </a:srgbClr>
                  </a:outerShdw>
                </a:effectLst>
              </a:rPr>
              <a:t>Wild and domestic canines</a:t>
            </a:r>
          </a:p>
          <a:p>
            <a:pPr lvl="2" defTabSz="914400">
              <a:spcAft>
                <a:spcPts val="600"/>
              </a:spcAft>
            </a:pPr>
            <a:r>
              <a:rPr lang="en-US" kern="0" dirty="0">
                <a:effectLst>
                  <a:outerShdw blurRad="38100" dist="38100" dir="2700000" algn="tl">
                    <a:srgbClr val="000000">
                      <a:alpha val="43137"/>
                    </a:srgbClr>
                  </a:outerShdw>
                </a:effectLst>
              </a:rPr>
              <a:t>Wild and domestic cats</a:t>
            </a:r>
          </a:p>
          <a:p>
            <a:pPr lvl="2" defTabSz="914400">
              <a:spcAft>
                <a:spcPts val="600"/>
              </a:spcAft>
            </a:pPr>
            <a:r>
              <a:rPr lang="en-US" kern="0" dirty="0">
                <a:effectLst>
                  <a:outerShdw blurRad="38100" dist="38100" dir="2700000" algn="tl">
                    <a:srgbClr val="000000">
                      <a:alpha val="43137"/>
                    </a:srgbClr>
                  </a:outerShdw>
                </a:effectLst>
              </a:rPr>
              <a:t>Marine mammals</a:t>
            </a:r>
          </a:p>
          <a:p>
            <a:pPr lvl="2" defTabSz="914400">
              <a:spcAft>
                <a:spcPts val="600"/>
              </a:spcAft>
            </a:pPr>
            <a:endParaRPr lang="en-US" kern="0" dirty="0">
              <a:effectLst>
                <a:outerShdw blurRad="38100" dist="38100" dir="2700000" algn="tl">
                  <a:srgbClr val="000000">
                    <a:alpha val="43137"/>
                  </a:srgbClr>
                </a:outerShdw>
              </a:effectLst>
            </a:endParaRPr>
          </a:p>
          <a:p>
            <a:pPr lvl="1" defTabSz="914400">
              <a:spcAft>
                <a:spcPts val="600"/>
              </a:spcAft>
            </a:pPr>
            <a:endParaRPr lang="en-US"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5779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F32B8-9EB5-3E59-A8D3-2A0E3735944B}"/>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D0AEB4C6-D3DE-A639-CDDC-0BD9B25BB265}"/>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Human Infection – Antigenic Mutation</a:t>
            </a:r>
          </a:p>
        </p:txBody>
      </p:sp>
      <p:sp>
        <p:nvSpPr>
          <p:cNvPr id="229379" name="Rectangle 3">
            <a:extLst>
              <a:ext uri="{FF2B5EF4-FFF2-40B4-BE49-F238E27FC236}">
                <a16:creationId xmlns:a16="http://schemas.microsoft.com/office/drawing/2014/main" id="{14557364-F167-0CD1-C66E-3FF11A5F9590}"/>
              </a:ext>
            </a:extLst>
          </p:cNvPr>
          <p:cNvSpPr>
            <a:spLocks noGrp="1" noChangeArrowheads="1"/>
          </p:cNvSpPr>
          <p:nvPr>
            <p:ph idx="1"/>
          </p:nvPr>
        </p:nvSpPr>
        <p:spPr>
          <a:xfrm>
            <a:off x="304799" y="1752600"/>
            <a:ext cx="11466287" cy="4114800"/>
          </a:xfrm>
        </p:spPr>
        <p:txBody>
          <a:bodyPr/>
          <a:lstStyle/>
          <a:p>
            <a:r>
              <a:rPr lang="en-US" dirty="0">
                <a:effectLst>
                  <a:outerShdw blurRad="38100" dist="38100" dir="2700000" algn="tl">
                    <a:srgbClr val="000000">
                      <a:alpha val="43137"/>
                    </a:srgbClr>
                  </a:outerShdw>
                </a:effectLst>
              </a:rPr>
              <a:t>Antigenic Shift</a:t>
            </a:r>
          </a:p>
          <a:p>
            <a:pPr marL="457200" lvl="1" indent="0">
              <a:spcAft>
                <a:spcPts val="600"/>
              </a:spcAft>
              <a:buNone/>
            </a:pP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C6C218BF-418C-2B5F-1665-70F98D00DA23}"/>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E0346B39-C102-11D5-C57A-779AD8A127BE}"/>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
        <p:nvSpPr>
          <p:cNvPr id="11" name="Rectangle 3">
            <a:extLst>
              <a:ext uri="{FF2B5EF4-FFF2-40B4-BE49-F238E27FC236}">
                <a16:creationId xmlns:a16="http://schemas.microsoft.com/office/drawing/2014/main" id="{2D91D76E-F260-B1F9-D047-CF7D4F922106}"/>
              </a:ext>
            </a:extLst>
          </p:cNvPr>
          <p:cNvSpPr txBox="1">
            <a:spLocks noChangeArrowheads="1"/>
          </p:cNvSpPr>
          <p:nvPr/>
        </p:nvSpPr>
        <p:spPr bwMode="auto">
          <a:xfrm>
            <a:off x="5037411" y="3332414"/>
            <a:ext cx="3486105" cy="32947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2" defTabSz="914400">
              <a:spcAft>
                <a:spcPts val="600"/>
              </a:spcAft>
            </a:pPr>
            <a:endParaRPr lang="en-US" kern="0" dirty="0">
              <a:effectLst>
                <a:outerShdw blurRad="38100" dist="38100" dir="2700000" algn="tl">
                  <a:srgbClr val="000000">
                    <a:alpha val="43137"/>
                  </a:srgbClr>
                </a:outerShdw>
              </a:effectLst>
            </a:endParaRPr>
          </a:p>
          <a:p>
            <a:pPr lvl="1" defTabSz="914400">
              <a:spcAft>
                <a:spcPts val="600"/>
              </a:spcAft>
            </a:pPr>
            <a:endParaRPr lang="en-US" kern="0" dirty="0">
              <a:effectLst>
                <a:outerShdw blurRad="38100" dist="38100" dir="2700000" algn="tl">
                  <a:srgbClr val="000000">
                    <a:alpha val="43137"/>
                  </a:srgbClr>
                </a:outerShdw>
              </a:effectLst>
            </a:endParaRPr>
          </a:p>
        </p:txBody>
      </p:sp>
      <p:pic>
        <p:nvPicPr>
          <p:cNvPr id="2" name="Picture 1" descr="A person and person standing next to each other&#10;&#10;AI-generated content may be incorrect.">
            <a:extLst>
              <a:ext uri="{FF2B5EF4-FFF2-40B4-BE49-F238E27FC236}">
                <a16:creationId xmlns:a16="http://schemas.microsoft.com/office/drawing/2014/main" id="{7D53A691-54D7-9FC5-F94D-A4AF9B654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23" y="2560741"/>
            <a:ext cx="5161905" cy="13869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A person and person standing next to each other&#10;&#10;AI-generated content may be incorrect.">
            <a:extLst>
              <a:ext uri="{FF2B5EF4-FFF2-40B4-BE49-F238E27FC236}">
                <a16:creationId xmlns:a16="http://schemas.microsoft.com/office/drawing/2014/main" id="{B9B45F1C-CCA8-5EBD-85E7-C01B1CDD3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23" y="4168193"/>
            <a:ext cx="5161905" cy="1478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A person and person standing next to each other&#10;&#10;AI-generated content may be incorrect.">
            <a:extLst>
              <a:ext uri="{FF2B5EF4-FFF2-40B4-BE49-F238E27FC236}">
                <a16:creationId xmlns:a16="http://schemas.microsoft.com/office/drawing/2014/main" id="{AE1FCA0F-30DD-A215-0579-52D6C4216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592" y="2532163"/>
            <a:ext cx="5161905" cy="1426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cartoon of two people&#10;&#10;AI-generated content may be incorrect.">
            <a:extLst>
              <a:ext uri="{FF2B5EF4-FFF2-40B4-BE49-F238E27FC236}">
                <a16:creationId xmlns:a16="http://schemas.microsoft.com/office/drawing/2014/main" id="{4BBDC632-FEDF-A97A-3313-286A3B14BA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0068" y="4189315"/>
            <a:ext cx="5171429" cy="1478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532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E3B52-2083-947C-F203-9C3B8AFBE1B1}"/>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BBB6DAC0-90C7-F927-90C5-54DBDAA2C0A4}"/>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Humans Infection – Antigenic Mutation</a:t>
            </a:r>
          </a:p>
        </p:txBody>
      </p:sp>
      <p:sp>
        <p:nvSpPr>
          <p:cNvPr id="229379" name="Rectangle 3">
            <a:extLst>
              <a:ext uri="{FF2B5EF4-FFF2-40B4-BE49-F238E27FC236}">
                <a16:creationId xmlns:a16="http://schemas.microsoft.com/office/drawing/2014/main" id="{4C7A0EBE-50B0-5D09-3DE2-373E6EB360AC}"/>
              </a:ext>
            </a:extLst>
          </p:cNvPr>
          <p:cNvSpPr>
            <a:spLocks noGrp="1" noChangeArrowheads="1"/>
          </p:cNvSpPr>
          <p:nvPr>
            <p:ph idx="1"/>
          </p:nvPr>
        </p:nvSpPr>
        <p:spPr>
          <a:xfrm>
            <a:off x="304800" y="1752600"/>
            <a:ext cx="10275738" cy="4114800"/>
          </a:xfrm>
        </p:spPr>
        <p:txBody>
          <a:bodyPr/>
          <a:lstStyle/>
          <a:p>
            <a:r>
              <a:rPr lang="en-US" sz="3000" dirty="0">
                <a:effectLst>
                  <a:outerShdw blurRad="38100" dist="38100" dir="2700000" algn="tl">
                    <a:srgbClr val="000000">
                      <a:alpha val="43137"/>
                    </a:srgbClr>
                  </a:outerShdw>
                </a:effectLst>
                <a:cs typeface="Times New Roman" pitchFamily="18" charset="0"/>
              </a:rPr>
              <a:t>Due to humans living in close proximity to domestic poultry conditions are favorable for antigenic shift (mutation)</a:t>
            </a:r>
            <a:endParaRPr lang="en-US" sz="3000"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B9D14245-E4C6-018E-DD87-32A06FDE78A6}"/>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5602EC10-8522-F1CA-D3E5-7FE796AB0532}"/>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a:extLst>
              <a:ext uri="{FF2B5EF4-FFF2-40B4-BE49-F238E27FC236}">
                <a16:creationId xmlns:a16="http://schemas.microsoft.com/office/drawing/2014/main" id="{02879D10-7A0D-D584-D506-292EB3D9C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855" y="3316637"/>
            <a:ext cx="5475021" cy="3079699"/>
          </a:xfrm>
          <a:prstGeom prst="rect">
            <a:avLst/>
          </a:prstGeom>
          <a:ln w="57150">
            <a:solidFill>
              <a:schemeClr val="bg2"/>
            </a:solidFill>
          </a:ln>
        </p:spPr>
      </p:pic>
    </p:spTree>
    <p:extLst>
      <p:ext uri="{BB962C8B-B14F-4D97-AF65-F5344CB8AC3E}">
        <p14:creationId xmlns:p14="http://schemas.microsoft.com/office/powerpoint/2010/main" val="224815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4564E-57C6-BB3C-A4C1-71FBA9C68466}"/>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6903BE26-A103-8FB8-13B4-F704E71934CC}"/>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p>
        </p:txBody>
      </p:sp>
      <p:sp>
        <p:nvSpPr>
          <p:cNvPr id="229379" name="Rectangle 3">
            <a:extLst>
              <a:ext uri="{FF2B5EF4-FFF2-40B4-BE49-F238E27FC236}">
                <a16:creationId xmlns:a16="http://schemas.microsoft.com/office/drawing/2014/main" id="{0817DDD5-FEDC-7528-34B4-C2B5A529C1F3}"/>
              </a:ext>
            </a:extLst>
          </p:cNvPr>
          <p:cNvSpPr>
            <a:spLocks noGrp="1" noChangeArrowheads="1"/>
          </p:cNvSpPr>
          <p:nvPr>
            <p:ph idx="1"/>
          </p:nvPr>
        </p:nvSpPr>
        <p:spPr>
          <a:xfrm>
            <a:off x="304800" y="1752600"/>
            <a:ext cx="5958392" cy="4114800"/>
          </a:xfrm>
        </p:spPr>
        <p:txBody>
          <a:bodyPr/>
          <a:lstStyle/>
          <a:p>
            <a:pPr>
              <a:spcAft>
                <a:spcPts val="600"/>
              </a:spcAft>
            </a:pPr>
            <a:r>
              <a:rPr lang="en-US" sz="3000" dirty="0">
                <a:effectLst>
                  <a:outerShdw blurRad="38100" dist="38100" dir="2700000" algn="tl">
                    <a:srgbClr val="000000">
                      <a:alpha val="43137"/>
                    </a:srgbClr>
                  </a:outerShdw>
                </a:effectLst>
              </a:rPr>
              <a:t>Type A Influenza</a:t>
            </a:r>
          </a:p>
          <a:p>
            <a:pPr lvl="1">
              <a:spcAft>
                <a:spcPts val="600"/>
              </a:spcAft>
            </a:pPr>
            <a:r>
              <a:rPr lang="en-US" dirty="0">
                <a:effectLst>
                  <a:outerShdw blurRad="38100" dist="38100" dir="2700000" algn="tl">
                    <a:srgbClr val="000000">
                      <a:alpha val="43137"/>
                    </a:srgbClr>
                  </a:outerShdw>
                </a:effectLst>
              </a:rPr>
              <a:t>Surface glycoproteins (H5N1)</a:t>
            </a:r>
          </a:p>
          <a:p>
            <a:pPr lvl="2">
              <a:spcAft>
                <a:spcPts val="600"/>
              </a:spcAft>
            </a:pPr>
            <a:r>
              <a:rPr lang="en-US" sz="2800" dirty="0">
                <a:effectLst>
                  <a:outerShdw blurRad="38100" dist="38100" dir="2700000" algn="tl">
                    <a:srgbClr val="000000">
                      <a:alpha val="43137"/>
                    </a:srgbClr>
                  </a:outerShdw>
                </a:effectLst>
              </a:rPr>
              <a:t>Hemagglutinin - 5</a:t>
            </a:r>
          </a:p>
          <a:p>
            <a:pPr lvl="2">
              <a:spcAft>
                <a:spcPts val="600"/>
              </a:spcAft>
            </a:pPr>
            <a:r>
              <a:rPr lang="en-US" sz="2800" dirty="0">
                <a:effectLst>
                  <a:outerShdw blurRad="38100" dist="38100" dir="2700000" algn="tl">
                    <a:srgbClr val="000000">
                      <a:alpha val="43137"/>
                    </a:srgbClr>
                  </a:outerShdw>
                </a:effectLst>
              </a:rPr>
              <a:t>Neuraminidase – 1</a:t>
            </a:r>
          </a:p>
          <a:p>
            <a:pPr lvl="1">
              <a:spcAft>
                <a:spcPts val="600"/>
              </a:spcAft>
            </a:pPr>
            <a:r>
              <a:rPr lang="en-US" dirty="0">
                <a:effectLst>
                  <a:outerShdw blurRad="38100" dist="38100" dir="2700000" algn="tl">
                    <a:srgbClr val="000000">
                      <a:alpha val="43137"/>
                    </a:srgbClr>
                  </a:outerShdw>
                </a:effectLst>
              </a:rPr>
              <a:t>Dictate viral entry and release in a host cell</a:t>
            </a:r>
          </a:p>
          <a:p>
            <a:pPr lvl="1">
              <a:spcAft>
                <a:spcPts val="600"/>
              </a:spcAft>
            </a:pPr>
            <a:r>
              <a:rPr lang="en-US" dirty="0">
                <a:effectLst>
                  <a:outerShdw blurRad="38100" dist="38100" dir="2700000" algn="tl">
                    <a:srgbClr val="000000">
                      <a:alpha val="43137"/>
                    </a:srgbClr>
                  </a:outerShdw>
                </a:effectLst>
              </a:rPr>
              <a:t>Humans have no immunity</a:t>
            </a:r>
          </a:p>
        </p:txBody>
      </p:sp>
      <p:sp>
        <p:nvSpPr>
          <p:cNvPr id="5" name="TextBox 4">
            <a:extLst>
              <a:ext uri="{FF2B5EF4-FFF2-40B4-BE49-F238E27FC236}">
                <a16:creationId xmlns:a16="http://schemas.microsoft.com/office/drawing/2014/main" id="{38C71B2B-55A5-7D7D-67CB-E11E2EA97791}"/>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1F834AF7-9D15-7D25-AD74-7EF7B2FF6876}"/>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descr="A diagram of a virus&#10;&#10;AI-generated content may be incorrect.">
            <a:extLst>
              <a:ext uri="{FF2B5EF4-FFF2-40B4-BE49-F238E27FC236}">
                <a16:creationId xmlns:a16="http://schemas.microsoft.com/office/drawing/2014/main" id="{F114BCE4-6317-64FE-A4E9-857BEA2F3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663842"/>
            <a:ext cx="5012233" cy="2668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1259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56E24-0BBD-E9A0-73BA-A3FBEE0F724F}"/>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099D6AB9-39B6-559B-ADB3-1F7BD8D810BE}"/>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Antigenic Mutation</a:t>
            </a:r>
          </a:p>
        </p:txBody>
      </p:sp>
      <p:sp>
        <p:nvSpPr>
          <p:cNvPr id="229379" name="Rectangle 3">
            <a:extLst>
              <a:ext uri="{FF2B5EF4-FFF2-40B4-BE49-F238E27FC236}">
                <a16:creationId xmlns:a16="http://schemas.microsoft.com/office/drawing/2014/main" id="{548EEE46-C4C4-F878-9F5F-5A571D2547C8}"/>
              </a:ext>
            </a:extLst>
          </p:cNvPr>
          <p:cNvSpPr>
            <a:spLocks noGrp="1" noChangeArrowheads="1"/>
          </p:cNvSpPr>
          <p:nvPr>
            <p:ph idx="1"/>
          </p:nvPr>
        </p:nvSpPr>
        <p:spPr>
          <a:xfrm>
            <a:off x="304800" y="1752600"/>
            <a:ext cx="10275738" cy="4114800"/>
          </a:xfrm>
        </p:spPr>
        <p:txBody>
          <a:bodyPr/>
          <a:lstStyle/>
          <a:p>
            <a:r>
              <a:rPr lang="en-US" sz="3000" dirty="0">
                <a:effectLst>
                  <a:outerShdw blurRad="38100" dist="38100" dir="2700000" algn="tl">
                    <a:srgbClr val="000000">
                      <a:alpha val="43137"/>
                    </a:srgbClr>
                  </a:outerShdw>
                </a:effectLst>
              </a:rPr>
              <a:t>Wet Markets in Asia are a source of concern</a:t>
            </a:r>
          </a:p>
          <a:p>
            <a:pPr lvl="1"/>
            <a:r>
              <a:rPr lang="en-US" dirty="0">
                <a:effectLst>
                  <a:outerShdw blurRad="38100" dist="38100" dir="2700000" algn="tl">
                    <a:srgbClr val="000000">
                      <a:alpha val="43137"/>
                    </a:srgbClr>
                  </a:outerShdw>
                </a:effectLst>
              </a:rPr>
              <a:t>H5N1 is acquired by close contact with infected poultry</a:t>
            </a:r>
          </a:p>
          <a:p>
            <a:pPr lvl="1"/>
            <a:r>
              <a:rPr lang="en-US" dirty="0">
                <a:effectLst>
                  <a:outerShdw blurRad="38100" dist="38100" dir="2700000" algn="tl">
                    <a:srgbClr val="000000">
                      <a:alpha val="43137"/>
                    </a:srgbClr>
                  </a:outerShdw>
                </a:effectLst>
              </a:rPr>
              <a:t>Touching surfaces contaminated with secretion or excretion</a:t>
            </a:r>
          </a:p>
          <a:p>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84E8DAC1-58C4-192E-6934-AF9CE7FABF73}"/>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2F71F37A-DBDA-A9CB-F6D8-480898EBB7DC}"/>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7" name="Picture 6">
            <a:extLst>
              <a:ext uri="{FF2B5EF4-FFF2-40B4-BE49-F238E27FC236}">
                <a16:creationId xmlns:a16="http://schemas.microsoft.com/office/drawing/2014/main" id="{8FC1D2D9-D96A-10C4-254A-B7B070F6B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559" y="3633522"/>
            <a:ext cx="4144220" cy="2762814"/>
          </a:xfrm>
          <a:prstGeom prst="rect">
            <a:avLst/>
          </a:prstGeom>
          <a:ln w="57150">
            <a:solidFill>
              <a:schemeClr val="bg2"/>
            </a:solidFill>
          </a:ln>
        </p:spPr>
      </p:pic>
    </p:spTree>
    <p:extLst>
      <p:ext uri="{BB962C8B-B14F-4D97-AF65-F5344CB8AC3E}">
        <p14:creationId xmlns:p14="http://schemas.microsoft.com/office/powerpoint/2010/main" val="2625635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2B34-BC18-1735-BC9F-03AD8E570924}"/>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D586519A-4F2D-4148-7278-0942BAEED70C}"/>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Antigenic Mutation</a:t>
            </a:r>
          </a:p>
        </p:txBody>
      </p:sp>
      <p:sp>
        <p:nvSpPr>
          <p:cNvPr id="229379" name="Rectangle 3">
            <a:extLst>
              <a:ext uri="{FF2B5EF4-FFF2-40B4-BE49-F238E27FC236}">
                <a16:creationId xmlns:a16="http://schemas.microsoft.com/office/drawing/2014/main" id="{C9B27E80-4AE8-3DB5-FD23-CB96FB2E213E}"/>
              </a:ext>
            </a:extLst>
          </p:cNvPr>
          <p:cNvSpPr>
            <a:spLocks noGrp="1" noChangeArrowheads="1"/>
          </p:cNvSpPr>
          <p:nvPr>
            <p:ph idx="1"/>
          </p:nvPr>
        </p:nvSpPr>
        <p:spPr>
          <a:xfrm>
            <a:off x="304800" y="1752600"/>
            <a:ext cx="10275738" cy="4114800"/>
          </a:xfrm>
        </p:spPr>
        <p:txBody>
          <a:bodyPr/>
          <a:lstStyle/>
          <a:p>
            <a:r>
              <a:rPr lang="en-US" dirty="0">
                <a:effectLst>
                  <a:outerShdw blurRad="38100" dist="38100" dir="2700000" algn="tl">
                    <a:srgbClr val="000000">
                      <a:alpha val="43137"/>
                    </a:srgbClr>
                  </a:outerShdw>
                </a:effectLst>
              </a:rPr>
              <a:t>Wet Markets in Asia are a source of concern</a:t>
            </a:r>
          </a:p>
          <a:p>
            <a:pPr lvl="1">
              <a:defRPr/>
            </a:pPr>
            <a:r>
              <a:rPr lang="en-US" sz="3000" dirty="0">
                <a:effectLst>
                  <a:outerShdw blurRad="38100" dist="38100" dir="2700000" algn="tl">
                    <a:srgbClr val="000000">
                      <a:alpha val="43137"/>
                    </a:srgbClr>
                  </a:outerShdw>
                </a:effectLst>
              </a:rPr>
              <a:t>Handling infected birds</a:t>
            </a:r>
          </a:p>
          <a:p>
            <a:pPr lvl="1">
              <a:defRPr/>
            </a:pPr>
            <a:r>
              <a:rPr lang="en-US" sz="3000" dirty="0">
                <a:effectLst>
                  <a:outerShdw blurRad="38100" dist="38100" dir="2700000" algn="tl">
                    <a:srgbClr val="000000">
                      <a:alpha val="43137"/>
                    </a:srgbClr>
                  </a:outerShdw>
                </a:effectLst>
              </a:rPr>
              <a:t>Touching secretions</a:t>
            </a:r>
          </a:p>
          <a:p>
            <a:pPr lvl="1">
              <a:defRPr/>
            </a:pPr>
            <a:r>
              <a:rPr lang="en-US" sz="3000" dirty="0">
                <a:effectLst>
                  <a:outerShdw blurRad="38100" dist="38100" dir="2700000" algn="tl">
                    <a:srgbClr val="000000">
                      <a:alpha val="43137"/>
                    </a:srgbClr>
                  </a:outerShdw>
                </a:effectLst>
              </a:rPr>
              <a:t>Inhaling dried feces</a:t>
            </a:r>
          </a:p>
          <a:p>
            <a:pPr lvl="1">
              <a:defRPr/>
            </a:pPr>
            <a:r>
              <a:rPr lang="en-US" sz="3000" dirty="0">
                <a:effectLst>
                  <a:outerShdw blurRad="38100" dist="38100" dir="2700000" algn="tl">
                    <a:srgbClr val="000000">
                      <a:alpha val="43137"/>
                    </a:srgbClr>
                  </a:outerShdw>
                </a:effectLst>
              </a:rPr>
              <a:t>Inhaling crystallized secretions</a:t>
            </a:r>
          </a:p>
          <a:p>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F501A68B-1327-EB15-E301-00EDC2198515}"/>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B836B833-BFD0-02A2-7416-DAE14071FB11}"/>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a:extLst>
              <a:ext uri="{FF2B5EF4-FFF2-40B4-BE49-F238E27FC236}">
                <a16:creationId xmlns:a16="http://schemas.microsoft.com/office/drawing/2014/main" id="{1CB4C736-AD59-1474-EF2F-96FBC03AE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760" y="2743200"/>
            <a:ext cx="3646926" cy="3124200"/>
          </a:xfrm>
          <a:prstGeom prst="rect">
            <a:avLst/>
          </a:prstGeom>
          <a:ln w="57150">
            <a:solidFill>
              <a:schemeClr val="bg2"/>
            </a:solidFill>
          </a:ln>
        </p:spPr>
      </p:pic>
    </p:spTree>
    <p:extLst>
      <p:ext uri="{BB962C8B-B14F-4D97-AF65-F5344CB8AC3E}">
        <p14:creationId xmlns:p14="http://schemas.microsoft.com/office/powerpoint/2010/main" val="1361837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FBC7C-203A-7A07-DF64-6C93F8BE482E}"/>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6B113D6A-77E0-C44F-5A4A-D826CF2E50F2}"/>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Human Infection – Antigenic Mutation</a:t>
            </a:r>
          </a:p>
        </p:txBody>
      </p:sp>
      <p:sp>
        <p:nvSpPr>
          <p:cNvPr id="229379" name="Rectangle 3">
            <a:extLst>
              <a:ext uri="{FF2B5EF4-FFF2-40B4-BE49-F238E27FC236}">
                <a16:creationId xmlns:a16="http://schemas.microsoft.com/office/drawing/2014/main" id="{EFCD8DA1-812F-B686-6ADB-917E5F06E89A}"/>
              </a:ext>
            </a:extLst>
          </p:cNvPr>
          <p:cNvSpPr>
            <a:spLocks noGrp="1" noChangeArrowheads="1"/>
          </p:cNvSpPr>
          <p:nvPr>
            <p:ph idx="1"/>
          </p:nvPr>
        </p:nvSpPr>
        <p:spPr>
          <a:xfrm>
            <a:off x="304800" y="1752600"/>
            <a:ext cx="9674942" cy="4114800"/>
          </a:xfrm>
        </p:spPr>
        <p:txBody>
          <a:bodyPr/>
          <a:lstStyle/>
          <a:p>
            <a:r>
              <a:rPr lang="en-US" dirty="0">
                <a:effectLst>
                  <a:outerShdw blurRad="38100" dist="38100" dir="2700000" algn="tl">
                    <a:srgbClr val="000000">
                      <a:alpha val="43137"/>
                    </a:srgbClr>
                  </a:outerShdw>
                </a:effectLst>
              </a:rPr>
              <a:t>Wet Markets in Asia are a source of concern</a:t>
            </a:r>
          </a:p>
          <a:p>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33CC46F1-13A2-5347-BBD1-22A77A5FE417}"/>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76AE1822-C755-661C-50B6-B3D0A6F9FEA3}"/>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a:extLst>
              <a:ext uri="{FF2B5EF4-FFF2-40B4-BE49-F238E27FC236}">
                <a16:creationId xmlns:a16="http://schemas.microsoft.com/office/drawing/2014/main" id="{6CEEC231-CF4E-8CBB-2D99-E07763CA129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277052" y="2487385"/>
            <a:ext cx="4303486" cy="3380015"/>
          </a:xfrm>
          <a:prstGeom prst="rect">
            <a:avLst/>
          </a:prstGeom>
          <a:ln w="57150">
            <a:solidFill>
              <a:schemeClr val="bg2"/>
            </a:solidFill>
          </a:ln>
        </p:spPr>
      </p:pic>
      <p:sp>
        <p:nvSpPr>
          <p:cNvPr id="2" name="Rectangle 3">
            <a:extLst>
              <a:ext uri="{FF2B5EF4-FFF2-40B4-BE49-F238E27FC236}">
                <a16:creationId xmlns:a16="http://schemas.microsoft.com/office/drawing/2014/main" id="{615D52CB-4009-937D-C1D0-72F76272C8B0}"/>
              </a:ext>
            </a:extLst>
          </p:cNvPr>
          <p:cNvSpPr txBox="1">
            <a:spLocks noChangeArrowheads="1"/>
          </p:cNvSpPr>
          <p:nvPr/>
        </p:nvSpPr>
        <p:spPr bwMode="auto">
          <a:xfrm>
            <a:off x="304800" y="2281536"/>
            <a:ext cx="5410201"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marL="800100" lvl="1" indent="-342900" defTabSz="914400">
              <a:buSzPct val="80000"/>
            </a:pPr>
            <a:r>
              <a:rPr lang="en-US" kern="0" dirty="0">
                <a:effectLst>
                  <a:outerShdw blurRad="38100" dist="38100" dir="2700000" algn="tl">
                    <a:srgbClr val="000000">
                      <a:alpha val="43137"/>
                    </a:srgbClr>
                  </a:outerShdw>
                </a:effectLst>
              </a:rPr>
              <a:t>Defeathering</a:t>
            </a:r>
          </a:p>
          <a:p>
            <a:pPr marL="800100" lvl="1" indent="-342900" defTabSz="914400">
              <a:buSzPct val="80000"/>
            </a:pPr>
            <a:r>
              <a:rPr lang="en-US" kern="0" dirty="0">
                <a:effectLst>
                  <a:outerShdw blurRad="38100" dist="38100" dir="2700000" algn="tl">
                    <a:srgbClr val="000000">
                      <a:alpha val="43137"/>
                    </a:srgbClr>
                  </a:outerShdw>
                </a:effectLst>
              </a:rPr>
              <a:t>Slaughtering or butchering infected bird</a:t>
            </a:r>
          </a:p>
          <a:p>
            <a:pPr marL="800100" lvl="1" indent="-342900" defTabSz="914400">
              <a:buSzPct val="80000"/>
            </a:pPr>
            <a:r>
              <a:rPr lang="en-US" kern="0" dirty="0">
                <a:effectLst>
                  <a:outerShdw blurRad="38100" dist="38100" dir="2700000" algn="tl">
                    <a:srgbClr val="000000">
                      <a:alpha val="43137"/>
                    </a:srgbClr>
                  </a:outerShdw>
                </a:effectLst>
              </a:rPr>
              <a:t>Consuming birds not fully cooked</a:t>
            </a:r>
          </a:p>
          <a:p>
            <a:pPr defTabSz="914400"/>
            <a:endParaRPr lang="en-US"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8945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2DCFC-D9C7-1FEB-9E89-CB633282CF75}"/>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D2572A58-EB36-DC56-99FC-E94F09B14D4F}"/>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Antigenic Mutation</a:t>
            </a:r>
          </a:p>
        </p:txBody>
      </p:sp>
      <p:sp>
        <p:nvSpPr>
          <p:cNvPr id="229379" name="Rectangle 3">
            <a:extLst>
              <a:ext uri="{FF2B5EF4-FFF2-40B4-BE49-F238E27FC236}">
                <a16:creationId xmlns:a16="http://schemas.microsoft.com/office/drawing/2014/main" id="{15A04AC3-5CC5-5439-5604-634CF6A4DE50}"/>
              </a:ext>
            </a:extLst>
          </p:cNvPr>
          <p:cNvSpPr>
            <a:spLocks noGrp="1" noChangeArrowheads="1"/>
          </p:cNvSpPr>
          <p:nvPr>
            <p:ph idx="1"/>
          </p:nvPr>
        </p:nvSpPr>
        <p:spPr>
          <a:xfrm>
            <a:off x="304800" y="1752600"/>
            <a:ext cx="10275738" cy="4114800"/>
          </a:xfrm>
        </p:spPr>
        <p:txBody>
          <a:bodyPr/>
          <a:lstStyle/>
          <a:p>
            <a:r>
              <a:rPr lang="en-US" dirty="0">
                <a:effectLst>
                  <a:outerShdw blurRad="38100" dist="38100" dir="2700000" algn="tl">
                    <a:srgbClr val="000000">
                      <a:alpha val="43137"/>
                    </a:srgbClr>
                  </a:outerShdw>
                </a:effectLst>
              </a:rPr>
              <a:t>Wet Markets in Asia are a source of concern</a:t>
            </a:r>
          </a:p>
        </p:txBody>
      </p:sp>
      <p:sp>
        <p:nvSpPr>
          <p:cNvPr id="5" name="TextBox 4">
            <a:extLst>
              <a:ext uri="{FF2B5EF4-FFF2-40B4-BE49-F238E27FC236}">
                <a16:creationId xmlns:a16="http://schemas.microsoft.com/office/drawing/2014/main" id="{A40E9C53-1690-C157-1058-C040CE5246BF}"/>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EB3B4072-0CDB-446B-F19C-B663AA30F550}"/>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a:extLst>
              <a:ext uri="{FF2B5EF4-FFF2-40B4-BE49-F238E27FC236}">
                <a16:creationId xmlns:a16="http://schemas.microsoft.com/office/drawing/2014/main" id="{815030D9-80F3-D31B-0821-4D52A42230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8019" y="2473670"/>
            <a:ext cx="3268346" cy="2007104"/>
          </a:xfrm>
          <a:prstGeom prst="rect">
            <a:avLst/>
          </a:prstGeom>
          <a:ln w="57150">
            <a:solidFill>
              <a:schemeClr val="bg2"/>
            </a:solidFill>
          </a:ln>
        </p:spPr>
      </p:pic>
      <p:pic>
        <p:nvPicPr>
          <p:cNvPr id="3" name="Picture 2">
            <a:extLst>
              <a:ext uri="{FF2B5EF4-FFF2-40B4-BE49-F238E27FC236}">
                <a16:creationId xmlns:a16="http://schemas.microsoft.com/office/drawing/2014/main" id="{EAFEA9AA-2436-F5F6-B319-B06FE96F7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787" y="2461456"/>
            <a:ext cx="3225145" cy="1935087"/>
          </a:xfrm>
          <a:prstGeom prst="rect">
            <a:avLst/>
          </a:prstGeom>
          <a:ln w="57150">
            <a:solidFill>
              <a:schemeClr val="bg2"/>
            </a:solidFill>
          </a:ln>
        </p:spPr>
      </p:pic>
      <p:pic>
        <p:nvPicPr>
          <p:cNvPr id="4" name="Picture 3">
            <a:extLst>
              <a:ext uri="{FF2B5EF4-FFF2-40B4-BE49-F238E27FC236}">
                <a16:creationId xmlns:a16="http://schemas.microsoft.com/office/drawing/2014/main" id="{512490DA-783B-0621-2FF6-787FDB4355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496" y="4799098"/>
            <a:ext cx="3268346" cy="1710373"/>
          </a:xfrm>
          <a:prstGeom prst="rect">
            <a:avLst/>
          </a:prstGeom>
          <a:ln w="57150">
            <a:solidFill>
              <a:schemeClr val="bg2"/>
            </a:solidFill>
          </a:ln>
        </p:spPr>
      </p:pic>
      <p:pic>
        <p:nvPicPr>
          <p:cNvPr id="6" name="Picture 5">
            <a:extLst>
              <a:ext uri="{FF2B5EF4-FFF2-40B4-BE49-F238E27FC236}">
                <a16:creationId xmlns:a16="http://schemas.microsoft.com/office/drawing/2014/main" id="{A2FF8281-BAD1-5743-FFD8-57FE89FAA9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14" y="4715601"/>
            <a:ext cx="3219569" cy="1911567"/>
          </a:xfrm>
          <a:prstGeom prst="rect">
            <a:avLst/>
          </a:prstGeom>
          <a:ln w="57150">
            <a:solidFill>
              <a:schemeClr val="bg2"/>
            </a:solidFill>
          </a:ln>
        </p:spPr>
      </p:pic>
    </p:spTree>
    <p:extLst>
      <p:ext uri="{BB962C8B-B14F-4D97-AF65-F5344CB8AC3E}">
        <p14:creationId xmlns:p14="http://schemas.microsoft.com/office/powerpoint/2010/main" val="85164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22E9B-DA14-8EA4-72CE-FF1E781814EB}"/>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1A56FCCB-1F7D-3010-8CC1-14988237A7C4}"/>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Acquiring from Poultry</a:t>
            </a:r>
          </a:p>
        </p:txBody>
      </p:sp>
      <p:sp>
        <p:nvSpPr>
          <p:cNvPr id="229379" name="Rectangle 3">
            <a:extLst>
              <a:ext uri="{FF2B5EF4-FFF2-40B4-BE49-F238E27FC236}">
                <a16:creationId xmlns:a16="http://schemas.microsoft.com/office/drawing/2014/main" id="{A524D449-BEDA-32A4-2742-716D219FC2EC}"/>
              </a:ext>
            </a:extLst>
          </p:cNvPr>
          <p:cNvSpPr>
            <a:spLocks noGrp="1" noChangeArrowheads="1"/>
          </p:cNvSpPr>
          <p:nvPr>
            <p:ph idx="1"/>
          </p:nvPr>
        </p:nvSpPr>
        <p:spPr>
          <a:xfrm>
            <a:off x="304800" y="1752600"/>
            <a:ext cx="6527800" cy="4114800"/>
          </a:xfrm>
        </p:spPr>
        <p:txBody>
          <a:bodyPr/>
          <a:lstStyle/>
          <a:p>
            <a:r>
              <a:rPr lang="en-US" sz="3000" dirty="0">
                <a:effectLst>
                  <a:outerShdw blurRad="38100" dist="38100" dir="2700000" algn="tl">
                    <a:srgbClr val="000000">
                      <a:alpha val="43137"/>
                    </a:srgbClr>
                  </a:outerShdw>
                </a:effectLst>
                <a:cs typeface="Times New Roman" pitchFamily="18" charset="0"/>
              </a:rPr>
              <a:t>Backyard Poultry in Asia</a:t>
            </a:r>
          </a:p>
          <a:p>
            <a:pPr lvl="1"/>
            <a:r>
              <a:rPr lang="en-US" dirty="0">
                <a:effectLst>
                  <a:outerShdw blurRad="38100" dist="38100" dir="2700000" algn="tl">
                    <a:srgbClr val="000000">
                      <a:alpha val="43137"/>
                    </a:srgbClr>
                  </a:outerShdw>
                </a:effectLst>
                <a:cs typeface="Times New Roman" pitchFamily="18" charset="0"/>
              </a:rPr>
              <a:t>Outbreaks reported in countries</a:t>
            </a:r>
          </a:p>
          <a:p>
            <a:pPr lvl="2"/>
            <a:r>
              <a:rPr lang="en-US" sz="2800" dirty="0">
                <a:effectLst>
                  <a:outerShdw blurRad="38100" dist="38100" dir="2700000" algn="tl">
                    <a:srgbClr val="000000">
                      <a:alpha val="43137"/>
                    </a:srgbClr>
                  </a:outerShdw>
                </a:effectLst>
                <a:cs typeface="Times New Roman" pitchFamily="18" charset="0"/>
              </a:rPr>
              <a:t>Vietnam</a:t>
            </a:r>
          </a:p>
          <a:p>
            <a:pPr lvl="2"/>
            <a:r>
              <a:rPr lang="en-US" sz="2800" dirty="0">
                <a:effectLst>
                  <a:outerShdw blurRad="38100" dist="38100" dir="2700000" algn="tl">
                    <a:srgbClr val="000000">
                      <a:alpha val="43137"/>
                    </a:srgbClr>
                  </a:outerShdw>
                </a:effectLst>
                <a:cs typeface="Times New Roman" pitchFamily="18" charset="0"/>
              </a:rPr>
              <a:t>Cambodia</a:t>
            </a:r>
          </a:p>
          <a:p>
            <a:pPr lvl="2"/>
            <a:r>
              <a:rPr lang="en-US" sz="2800" dirty="0">
                <a:effectLst>
                  <a:outerShdw blurRad="38100" dist="38100" dir="2700000" algn="tl">
                    <a:srgbClr val="000000">
                      <a:alpha val="43137"/>
                    </a:srgbClr>
                  </a:outerShdw>
                </a:effectLst>
                <a:cs typeface="Times New Roman" pitchFamily="18" charset="0"/>
              </a:rPr>
              <a:t>China</a:t>
            </a:r>
          </a:p>
          <a:p>
            <a:pPr lvl="2"/>
            <a:r>
              <a:rPr lang="en-US" sz="2800" dirty="0">
                <a:effectLst>
                  <a:outerShdw blurRad="38100" dist="38100" dir="2700000" algn="tl">
                    <a:srgbClr val="000000">
                      <a:alpha val="43137"/>
                    </a:srgbClr>
                  </a:outerShdw>
                </a:effectLst>
                <a:cs typeface="Times New Roman" pitchFamily="18" charset="0"/>
              </a:rPr>
              <a:t>Indonesia</a:t>
            </a:r>
          </a:p>
          <a:p>
            <a:pPr lvl="3"/>
            <a:r>
              <a:rPr lang="en-US" sz="2800" dirty="0">
                <a:effectLst>
                  <a:outerShdw blurRad="38100" dist="38100" dir="2700000" algn="tl">
                    <a:srgbClr val="000000">
                      <a:alpha val="43137"/>
                    </a:srgbClr>
                  </a:outerShdw>
                </a:effectLst>
                <a:cs typeface="Times New Roman" pitchFamily="18" charset="0"/>
              </a:rPr>
              <a:t>Usually caused by exposure to sick birds in backyard poultry</a:t>
            </a: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13AB67B2-6FCF-F9AD-CB24-2B6331E222B3}"/>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4F961D95-A6E7-7FAA-483A-17A8BC273CB5}"/>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a:extLst>
              <a:ext uri="{FF2B5EF4-FFF2-40B4-BE49-F238E27FC236}">
                <a16:creationId xmlns:a16="http://schemas.microsoft.com/office/drawing/2014/main" id="{C057F594-D7E7-A142-92C4-E323599B1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2436168"/>
            <a:ext cx="4686300" cy="3124200"/>
          </a:xfrm>
          <a:prstGeom prst="rect">
            <a:avLst/>
          </a:prstGeom>
          <a:ln w="57150">
            <a:solidFill>
              <a:schemeClr val="bg2"/>
            </a:solidFill>
          </a:ln>
        </p:spPr>
      </p:pic>
    </p:spTree>
    <p:extLst>
      <p:ext uri="{BB962C8B-B14F-4D97-AF65-F5344CB8AC3E}">
        <p14:creationId xmlns:p14="http://schemas.microsoft.com/office/powerpoint/2010/main" val="3522666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1DE7B-23BC-83B5-F0EF-7DD1D7C7E11F}"/>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717FF2A4-48DA-7E74-C81D-95950DECA281}"/>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Acquiring from Poultry</a:t>
            </a:r>
          </a:p>
        </p:txBody>
      </p:sp>
      <p:sp>
        <p:nvSpPr>
          <p:cNvPr id="229379" name="Rectangle 3">
            <a:extLst>
              <a:ext uri="{FF2B5EF4-FFF2-40B4-BE49-F238E27FC236}">
                <a16:creationId xmlns:a16="http://schemas.microsoft.com/office/drawing/2014/main" id="{5ADE065E-25C1-3B54-FF49-0F13CDF51BD9}"/>
              </a:ext>
            </a:extLst>
          </p:cNvPr>
          <p:cNvSpPr>
            <a:spLocks noGrp="1" noChangeArrowheads="1"/>
          </p:cNvSpPr>
          <p:nvPr>
            <p:ph idx="1"/>
          </p:nvPr>
        </p:nvSpPr>
        <p:spPr>
          <a:xfrm>
            <a:off x="304800" y="1752600"/>
            <a:ext cx="5791200" cy="4114800"/>
          </a:xfrm>
        </p:spPr>
        <p:txBody>
          <a:bodyPr/>
          <a:lstStyle/>
          <a:p>
            <a:r>
              <a:rPr lang="en-US" dirty="0">
                <a:effectLst>
                  <a:outerShdw blurRad="38100" dist="38100" dir="2700000" algn="tl">
                    <a:srgbClr val="000000">
                      <a:alpha val="43137"/>
                    </a:srgbClr>
                  </a:outerShdw>
                </a:effectLst>
                <a:cs typeface="Times New Roman" pitchFamily="18" charset="0"/>
              </a:rPr>
              <a:t>Backyard Poultry </a:t>
            </a:r>
          </a:p>
          <a:p>
            <a:pPr lvl="1"/>
            <a:r>
              <a:rPr lang="en-US" dirty="0">
                <a:effectLst>
                  <a:outerShdw blurRad="38100" dist="38100" dir="2700000" algn="tl">
                    <a:srgbClr val="000000">
                      <a:alpha val="43137"/>
                    </a:srgbClr>
                  </a:outerShdw>
                </a:effectLst>
                <a:cs typeface="Times New Roman" pitchFamily="18" charset="0"/>
              </a:rPr>
              <a:t>Source of income for families</a:t>
            </a:r>
          </a:p>
          <a:p>
            <a:pPr lvl="1"/>
            <a:r>
              <a:rPr lang="en-US" sz="2800" dirty="0">
                <a:effectLst>
                  <a:outerShdw blurRad="38100" dist="38100" dir="2700000" algn="tl">
                    <a:srgbClr val="000000">
                      <a:alpha val="43137"/>
                    </a:srgbClr>
                  </a:outerShdw>
                </a:effectLst>
                <a:cs typeface="Times New Roman" pitchFamily="18" charset="0"/>
              </a:rPr>
              <a:t>Part of </a:t>
            </a:r>
            <a:r>
              <a:rPr lang="en-US" dirty="0">
                <a:effectLst>
                  <a:outerShdw blurRad="38100" dist="38100" dir="2700000" algn="tl">
                    <a:srgbClr val="000000">
                      <a:alpha val="43137"/>
                    </a:srgbClr>
                  </a:outerShdw>
                </a:effectLst>
                <a:cs typeface="Times New Roman" pitchFamily="18" charset="0"/>
              </a:rPr>
              <a:t>local economy</a:t>
            </a:r>
          </a:p>
          <a:p>
            <a:pPr lvl="1"/>
            <a:r>
              <a:rPr lang="en-US" sz="2800" dirty="0">
                <a:effectLst>
                  <a:outerShdw blurRad="38100" dist="38100" dir="2700000" algn="tl">
                    <a:srgbClr val="000000">
                      <a:alpha val="43137"/>
                    </a:srgbClr>
                  </a:outerShdw>
                </a:effectLst>
                <a:cs typeface="Times New Roman" pitchFamily="18" charset="0"/>
              </a:rPr>
              <a:t>Many do not report illness in flocks</a:t>
            </a:r>
          </a:p>
          <a:p>
            <a:pPr lvl="1"/>
            <a:r>
              <a:rPr lang="en-US" dirty="0">
                <a:effectLst>
                  <a:outerShdw blurRad="38100" dist="38100" dir="2700000" algn="tl">
                    <a:srgbClr val="000000">
                      <a:alpha val="43137"/>
                    </a:srgbClr>
                  </a:outerShdw>
                </a:effectLst>
                <a:cs typeface="Times New Roman" pitchFamily="18" charset="0"/>
              </a:rPr>
              <a:t>Fear of government officials confiscating their flock for slaughter</a:t>
            </a: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6907A51E-4B26-C9F1-43B0-B95FE939063A}"/>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9422065E-09FE-3BC7-F42F-33BB4820BA6E}"/>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a:extLst>
              <a:ext uri="{FF2B5EF4-FFF2-40B4-BE49-F238E27FC236}">
                <a16:creationId xmlns:a16="http://schemas.microsoft.com/office/drawing/2014/main" id="{3FB752BF-C47D-2E42-5BA1-CD68F959F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657" y="2438400"/>
            <a:ext cx="5481647" cy="2844800"/>
          </a:xfrm>
          <a:prstGeom prst="rect">
            <a:avLst/>
          </a:prstGeom>
          <a:ln w="57150">
            <a:solidFill>
              <a:schemeClr val="bg2"/>
            </a:solidFill>
          </a:ln>
        </p:spPr>
      </p:pic>
    </p:spTree>
    <p:extLst>
      <p:ext uri="{BB962C8B-B14F-4D97-AF65-F5344CB8AC3E}">
        <p14:creationId xmlns:p14="http://schemas.microsoft.com/office/powerpoint/2010/main" val="1070475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D5206-329B-ED89-7A29-5E3CC2049ADA}"/>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7FEE6371-C10B-D631-E2B2-EC91F2369E79}"/>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Globally</a:t>
            </a:r>
          </a:p>
        </p:txBody>
      </p:sp>
      <p:sp>
        <p:nvSpPr>
          <p:cNvPr id="229379" name="Rectangle 3">
            <a:extLst>
              <a:ext uri="{FF2B5EF4-FFF2-40B4-BE49-F238E27FC236}">
                <a16:creationId xmlns:a16="http://schemas.microsoft.com/office/drawing/2014/main" id="{71B464FF-1669-B457-6118-8FE0B13F9E96}"/>
              </a:ext>
            </a:extLst>
          </p:cNvPr>
          <p:cNvSpPr>
            <a:spLocks noGrp="1" noChangeArrowheads="1"/>
          </p:cNvSpPr>
          <p:nvPr>
            <p:ph idx="1"/>
          </p:nvPr>
        </p:nvSpPr>
        <p:spPr>
          <a:xfrm>
            <a:off x="304800" y="1752600"/>
            <a:ext cx="10275738" cy="4114800"/>
          </a:xfrm>
        </p:spPr>
        <p:txBody>
          <a:bodyPr/>
          <a:lstStyle/>
          <a:p>
            <a:r>
              <a:rPr lang="en-US" dirty="0">
                <a:effectLst>
                  <a:outerShdw blurRad="38100" dist="38100" dir="2700000" algn="tl">
                    <a:srgbClr val="000000">
                      <a:alpha val="43137"/>
                    </a:srgbClr>
                  </a:outerShdw>
                </a:effectLst>
              </a:rPr>
              <a:t>Current Global Infections</a:t>
            </a:r>
          </a:p>
          <a:p>
            <a:pPr lvl="1"/>
            <a:r>
              <a:rPr lang="en-US" dirty="0">
                <a:effectLst>
                  <a:outerShdw blurRad="38100" dist="38100" dir="2700000" algn="tl">
                    <a:srgbClr val="000000">
                      <a:alpha val="43137"/>
                    </a:srgbClr>
                  </a:outerShdw>
                </a:effectLst>
              </a:rPr>
              <a:t>At least 108 countries across 5 continents have reported H5N1 human infections</a:t>
            </a:r>
            <a:endParaRPr lang="en-US" sz="2400" dirty="0">
              <a:effectLst>
                <a:outerShdw blurRad="38100" dist="38100" dir="2700000" algn="tl">
                  <a:srgbClr val="000000">
                    <a:alpha val="43137"/>
                  </a:srgbClr>
                </a:outerShdw>
              </a:effectLst>
            </a:endParaRPr>
          </a:p>
          <a:p>
            <a:pPr lvl="1"/>
            <a:r>
              <a:rPr lang="en-US" dirty="0">
                <a:effectLst>
                  <a:outerShdw blurRad="38100" dist="38100" dir="2700000" algn="tl">
                    <a:srgbClr val="000000">
                      <a:alpha val="43137"/>
                    </a:srgbClr>
                  </a:outerShdw>
                </a:effectLst>
              </a:rPr>
              <a:t>Since January 1, 2003, the WHO reports that as of July 1, 2025:</a:t>
            </a:r>
          </a:p>
          <a:p>
            <a:pPr lvl="2"/>
            <a:r>
              <a:rPr lang="en-US" sz="2800" dirty="0">
                <a:effectLst>
                  <a:outerShdw blurRad="38100" dist="38100" dir="2700000" algn="tl">
                    <a:srgbClr val="000000">
                      <a:alpha val="43137"/>
                    </a:srgbClr>
                  </a:outerShdw>
                </a:effectLst>
              </a:rPr>
              <a:t>986 cases of human infections</a:t>
            </a:r>
          </a:p>
          <a:p>
            <a:pPr lvl="2"/>
            <a:r>
              <a:rPr lang="en-US" sz="2800" dirty="0">
                <a:effectLst>
                  <a:outerShdw blurRad="38100" dist="38100" dir="2700000" algn="tl">
                    <a:srgbClr val="000000">
                      <a:alpha val="43137"/>
                    </a:srgbClr>
                  </a:outerShdw>
                </a:effectLst>
              </a:rPr>
              <a:t>473 deaths</a:t>
            </a:r>
          </a:p>
          <a:p>
            <a:pPr lvl="2"/>
            <a:r>
              <a:rPr lang="en-US" sz="2800" dirty="0">
                <a:effectLst>
                  <a:outerShdw blurRad="38100" dist="38100" dir="2700000" algn="tl">
                    <a:srgbClr val="000000">
                      <a:alpha val="43137"/>
                    </a:srgbClr>
                  </a:outerShdw>
                </a:effectLst>
              </a:rPr>
              <a:t>48% case fatality rate</a:t>
            </a:r>
          </a:p>
          <a:p>
            <a:pPr lvl="1"/>
            <a:r>
              <a:rPr lang="en-US" dirty="0">
                <a:effectLst>
                  <a:outerShdw blurRad="38100" dist="38100" dir="2700000" algn="tl">
                    <a:srgbClr val="000000">
                      <a:alpha val="43137"/>
                    </a:srgbClr>
                  </a:outerShdw>
                </a:effectLst>
              </a:rPr>
              <a:t>Global spread is significant threat to another pandemic</a:t>
            </a:r>
          </a:p>
        </p:txBody>
      </p:sp>
      <p:sp>
        <p:nvSpPr>
          <p:cNvPr id="5" name="TextBox 4">
            <a:extLst>
              <a:ext uri="{FF2B5EF4-FFF2-40B4-BE49-F238E27FC236}">
                <a16:creationId xmlns:a16="http://schemas.microsoft.com/office/drawing/2014/main" id="{16259823-9D34-CF15-95C9-96E5F31901BC}"/>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F59FF3E1-B827-9BC9-6F7C-0EE8201439CE}"/>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961944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D2F19-F809-C1D4-5B8E-922148264245}"/>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5B112660-D01D-DD99-CD56-2787FAAEE695}"/>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Human Infection – Globally</a:t>
            </a:r>
          </a:p>
        </p:txBody>
      </p:sp>
      <p:sp>
        <p:nvSpPr>
          <p:cNvPr id="229379" name="Rectangle 3">
            <a:extLst>
              <a:ext uri="{FF2B5EF4-FFF2-40B4-BE49-F238E27FC236}">
                <a16:creationId xmlns:a16="http://schemas.microsoft.com/office/drawing/2014/main" id="{69410C9D-D978-521F-E5FF-1F8A94021BC5}"/>
              </a:ext>
            </a:extLst>
          </p:cNvPr>
          <p:cNvSpPr>
            <a:spLocks noGrp="1" noChangeArrowheads="1"/>
          </p:cNvSpPr>
          <p:nvPr>
            <p:ph idx="1"/>
          </p:nvPr>
        </p:nvSpPr>
        <p:spPr>
          <a:xfrm>
            <a:off x="304800" y="1752600"/>
            <a:ext cx="11365424" cy="4114800"/>
          </a:xfrm>
        </p:spPr>
        <p:txBody>
          <a:bodyPr/>
          <a:lstStyle/>
          <a:p>
            <a:r>
              <a:rPr lang="en-US" sz="3000" dirty="0">
                <a:effectLst>
                  <a:outerShdw blurRad="38100" dist="38100" dir="2700000" algn="tl">
                    <a:srgbClr val="000000">
                      <a:alpha val="43137"/>
                    </a:srgbClr>
                  </a:outerShdw>
                </a:effectLst>
              </a:rPr>
              <a:t>Current Global Infections</a:t>
            </a:r>
          </a:p>
          <a:p>
            <a:pPr lvl="1"/>
            <a:r>
              <a:rPr lang="en-US" dirty="0">
                <a:effectLst>
                  <a:outerShdw blurRad="38100" dist="38100" dir="2700000" algn="tl">
                    <a:srgbClr val="000000">
                      <a:alpha val="43137"/>
                    </a:srgbClr>
                  </a:outerShdw>
                </a:effectLst>
              </a:rPr>
              <a:t>Since 2005 Cambodia reported 87 cases with 50 deaths (CFR 57.5%)</a:t>
            </a:r>
          </a:p>
          <a:p>
            <a:pPr lvl="2"/>
            <a:r>
              <a:rPr lang="en-US" sz="2800" dirty="0">
                <a:effectLst>
                  <a:outerShdw blurRad="38100" dist="38100" dir="2700000" algn="tl">
                    <a:srgbClr val="000000">
                      <a:alpha val="43137"/>
                    </a:srgbClr>
                  </a:outerShdw>
                </a:effectLst>
              </a:rPr>
              <a:t>There have been 19 new human cases in 2025</a:t>
            </a:r>
          </a:p>
          <a:p>
            <a:pPr lvl="2"/>
            <a:r>
              <a:rPr lang="en-US" sz="2800" dirty="0">
                <a:effectLst>
                  <a:outerShdw blurRad="38100" dist="38100" dir="2700000" algn="tl">
                    <a:srgbClr val="000000">
                      <a:alpha val="43137"/>
                    </a:srgbClr>
                  </a:outerShdw>
                </a:effectLst>
              </a:rPr>
              <a:t>Many involve children</a:t>
            </a:r>
          </a:p>
          <a:p>
            <a:pPr lvl="2"/>
            <a:r>
              <a:rPr lang="en-US" sz="2800" dirty="0">
                <a:effectLst>
                  <a:outerShdw blurRad="38100" dist="38100" dir="2700000" algn="tl">
                    <a:srgbClr val="000000">
                      <a:alpha val="43137"/>
                    </a:srgbClr>
                  </a:outerShdw>
                </a:effectLst>
              </a:rPr>
              <a:t>Nearly all new cases have been linked to contact with sick or dead poultry</a:t>
            </a:r>
          </a:p>
          <a:p>
            <a:pPr lvl="2"/>
            <a:r>
              <a:rPr lang="en-US" sz="2800" dirty="0">
                <a:effectLst>
                  <a:outerShdw blurRad="38100" dist="38100" dir="2700000" algn="tl">
                    <a:srgbClr val="000000">
                      <a:alpha val="43137"/>
                    </a:srgbClr>
                  </a:outerShdw>
                </a:effectLst>
              </a:rPr>
              <a:t>Those affected had severe or fatal infections</a:t>
            </a:r>
          </a:p>
          <a:p>
            <a:pPr lvl="2"/>
            <a:r>
              <a:rPr lang="en-US" sz="2800" dirty="0">
                <a:effectLst>
                  <a:outerShdw blurRad="38100" dist="38100" dir="2700000" algn="tl">
                    <a:srgbClr val="000000">
                      <a:alpha val="43137"/>
                    </a:srgbClr>
                  </a:outerShdw>
                </a:effectLst>
              </a:rPr>
              <a:t>Part of a broader resurgence in Cambodia</a:t>
            </a:r>
          </a:p>
        </p:txBody>
      </p:sp>
      <p:sp>
        <p:nvSpPr>
          <p:cNvPr id="5" name="TextBox 4">
            <a:extLst>
              <a:ext uri="{FF2B5EF4-FFF2-40B4-BE49-F238E27FC236}">
                <a16:creationId xmlns:a16="http://schemas.microsoft.com/office/drawing/2014/main" id="{F1D5EB26-530A-9E45-E3C7-594A6C80CE73}"/>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C43E5E0B-7110-07B1-2A09-0FBA0BAF3050}"/>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2441150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B77F5-FB94-0241-F747-58D21745DB49}"/>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1ACE9AFA-6242-4F2E-D8FD-A1E38203A381}"/>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North America</a:t>
            </a:r>
          </a:p>
        </p:txBody>
      </p:sp>
      <p:sp>
        <p:nvSpPr>
          <p:cNvPr id="229379" name="Rectangle 3">
            <a:extLst>
              <a:ext uri="{FF2B5EF4-FFF2-40B4-BE49-F238E27FC236}">
                <a16:creationId xmlns:a16="http://schemas.microsoft.com/office/drawing/2014/main" id="{F4A02713-6C14-9AA7-3AC6-D773E4A0EAC4}"/>
              </a:ext>
            </a:extLst>
          </p:cNvPr>
          <p:cNvSpPr>
            <a:spLocks noGrp="1" noChangeArrowheads="1"/>
          </p:cNvSpPr>
          <p:nvPr>
            <p:ph idx="1"/>
          </p:nvPr>
        </p:nvSpPr>
        <p:spPr>
          <a:xfrm>
            <a:off x="304800" y="1752600"/>
            <a:ext cx="10760242" cy="4114800"/>
          </a:xfrm>
        </p:spPr>
        <p:txBody>
          <a:bodyPr/>
          <a:lstStyle/>
          <a:p>
            <a:r>
              <a:rPr lang="en-US" dirty="0">
                <a:effectLst>
                  <a:outerShdw blurRad="38100" dist="38100" dir="2700000" algn="tl">
                    <a:srgbClr val="000000">
                      <a:alpha val="43137"/>
                    </a:srgbClr>
                  </a:outerShdw>
                </a:effectLst>
              </a:rPr>
              <a:t>Avian Influenza – Poultry</a:t>
            </a:r>
          </a:p>
          <a:p>
            <a:pPr lvl="1">
              <a:spcAft>
                <a:spcPts val="600"/>
              </a:spcAft>
            </a:pPr>
            <a:r>
              <a:rPr lang="en-US" dirty="0">
                <a:effectLst>
                  <a:outerShdw blurRad="38100" dist="38100" dir="2700000" algn="tl">
                    <a:srgbClr val="000000">
                      <a:alpha val="43137"/>
                    </a:srgbClr>
                  </a:outerShdw>
                </a:effectLst>
              </a:rPr>
              <a:t>January 2015 – HPAI H5N1 detected in Whatcom County, WA</a:t>
            </a:r>
          </a:p>
          <a:p>
            <a:pPr lvl="1">
              <a:spcAft>
                <a:spcPts val="600"/>
              </a:spcAft>
            </a:pPr>
            <a:r>
              <a:rPr lang="en-US" dirty="0">
                <a:effectLst>
                  <a:outerShdw blurRad="38100" dist="38100" dir="2700000" algn="tl">
                    <a:srgbClr val="000000">
                      <a:alpha val="43137"/>
                    </a:srgbClr>
                  </a:outerShdw>
                </a:effectLst>
              </a:rPr>
              <a:t>February 2015 – Outbreak reported in British Columbia, Cananda, in a backyard flock</a:t>
            </a:r>
          </a:p>
          <a:p>
            <a:pPr lvl="1">
              <a:spcAft>
                <a:spcPts val="600"/>
              </a:spcAft>
            </a:pPr>
            <a:r>
              <a:rPr lang="en-US" dirty="0">
                <a:effectLst>
                  <a:outerShdw blurRad="38100" dist="38100" dir="2700000" algn="tl">
                    <a:srgbClr val="000000">
                      <a:alpha val="43137"/>
                    </a:srgbClr>
                  </a:outerShdw>
                </a:effectLst>
              </a:rPr>
              <a:t>Virus began to mix with North American fowl</a:t>
            </a:r>
          </a:p>
          <a:p>
            <a:pPr lvl="1"/>
            <a:r>
              <a:rPr lang="en-US" dirty="0">
                <a:effectLst>
                  <a:outerShdw blurRad="38100" dist="38100" dir="2700000" algn="tl">
                    <a:srgbClr val="000000">
                      <a:alpha val="43137"/>
                    </a:srgbClr>
                  </a:outerShdw>
                </a:effectLst>
              </a:rPr>
              <a:t>Spread to all 50 states</a:t>
            </a:r>
          </a:p>
          <a:p>
            <a:pPr marL="457200" lvl="1" indent="0">
              <a:buNone/>
            </a:pPr>
            <a:r>
              <a:rPr lang="en-US" dirty="0">
                <a:effectLst>
                  <a:outerShdw blurRad="38100" dist="38100" dir="2700000" algn="tl">
                    <a:srgbClr val="000000">
                      <a:alpha val="43137"/>
                    </a:srgbClr>
                  </a:outerShdw>
                </a:effectLst>
              </a:rPr>
              <a:t> </a:t>
            </a:r>
          </a:p>
        </p:txBody>
      </p:sp>
      <p:sp>
        <p:nvSpPr>
          <p:cNvPr id="5" name="TextBox 4">
            <a:extLst>
              <a:ext uri="{FF2B5EF4-FFF2-40B4-BE49-F238E27FC236}">
                <a16:creationId xmlns:a16="http://schemas.microsoft.com/office/drawing/2014/main" id="{BAFA05AA-43B5-A6B1-82C5-1B9AA861C137}"/>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EFF5748D-FAE3-2B14-DE6D-FBDD8D97C0F2}"/>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4029225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BB041-4BA2-D9EA-6E85-A969BEAFB1E3}"/>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9B3E9B25-AF57-48CF-4B24-395AEC5BB4C1}"/>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North America</a:t>
            </a:r>
          </a:p>
        </p:txBody>
      </p:sp>
      <p:sp>
        <p:nvSpPr>
          <p:cNvPr id="229379" name="Rectangle 3">
            <a:extLst>
              <a:ext uri="{FF2B5EF4-FFF2-40B4-BE49-F238E27FC236}">
                <a16:creationId xmlns:a16="http://schemas.microsoft.com/office/drawing/2014/main" id="{E3DDF449-9D60-F129-FDD1-6A6D8281758F}"/>
              </a:ext>
            </a:extLst>
          </p:cNvPr>
          <p:cNvSpPr>
            <a:spLocks noGrp="1" noChangeArrowheads="1"/>
          </p:cNvSpPr>
          <p:nvPr>
            <p:ph idx="1"/>
          </p:nvPr>
        </p:nvSpPr>
        <p:spPr>
          <a:xfrm>
            <a:off x="304800" y="1752600"/>
            <a:ext cx="8909538" cy="4114800"/>
          </a:xfrm>
        </p:spPr>
        <p:txBody>
          <a:bodyPr/>
          <a:lstStyle/>
          <a:p>
            <a:r>
              <a:rPr lang="en-US" dirty="0">
                <a:effectLst>
                  <a:outerShdw blurRad="38100" dist="38100" dir="2700000" algn="tl">
                    <a:srgbClr val="000000">
                      <a:alpha val="43137"/>
                    </a:srgbClr>
                  </a:outerShdw>
                </a:effectLst>
              </a:rPr>
              <a:t>Avian Influenza – Poultry</a:t>
            </a:r>
          </a:p>
          <a:p>
            <a:pPr marL="457200" lvl="1" indent="0">
              <a:buNone/>
            </a:pPr>
            <a:r>
              <a:rPr lang="en-US" dirty="0">
                <a:effectLst>
                  <a:outerShdw blurRad="38100" dist="38100" dir="2700000" algn="tl">
                    <a:srgbClr val="000000">
                      <a:alpha val="43137"/>
                    </a:srgbClr>
                  </a:outerShdw>
                </a:effectLst>
              </a:rPr>
              <a:t> </a:t>
            </a:r>
          </a:p>
        </p:txBody>
      </p:sp>
      <p:sp>
        <p:nvSpPr>
          <p:cNvPr id="5" name="TextBox 4">
            <a:extLst>
              <a:ext uri="{FF2B5EF4-FFF2-40B4-BE49-F238E27FC236}">
                <a16:creationId xmlns:a16="http://schemas.microsoft.com/office/drawing/2014/main" id="{BAD8C318-7E68-128B-8BC7-1A253DE579DB}"/>
              </a:ext>
            </a:extLst>
          </p:cNvPr>
          <p:cNvSpPr txBox="1"/>
          <p:nvPr/>
        </p:nvSpPr>
        <p:spPr>
          <a:xfrm>
            <a:off x="1587691" y="134246"/>
            <a:ext cx="8992847" cy="461665"/>
          </a:xfrm>
          <a:prstGeom prst="rect">
            <a:avLst/>
          </a:prstGeom>
          <a:noFill/>
        </p:spPr>
        <p:txBody>
          <a:bodyPr wrap="square" rtlCol="0">
            <a:spAutoFit/>
          </a:bodyPr>
          <a:lstStyle/>
          <a:p>
            <a:pPr algn="ctr"/>
            <a:r>
              <a:rPr lang="en-US" sz="240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endPar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sp>
        <p:nvSpPr>
          <p:cNvPr id="8" name="TextBox 7">
            <a:extLst>
              <a:ext uri="{FF2B5EF4-FFF2-40B4-BE49-F238E27FC236}">
                <a16:creationId xmlns:a16="http://schemas.microsoft.com/office/drawing/2014/main" id="{97F36C2C-6A93-6698-D49E-AB30FF2505A6}"/>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endPar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2D86FA10-B9A8-A5A3-83AA-9E623A943B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415286"/>
            <a:ext cx="5037195" cy="3716582"/>
          </a:xfrm>
          <a:prstGeom prst="rect">
            <a:avLst/>
          </a:prstGeom>
          <a:noFill/>
          <a:ln w="38100">
            <a:solidFill>
              <a:schemeClr val="tx1"/>
            </a:solidFill>
          </a:ln>
        </p:spPr>
      </p:pic>
      <p:sp>
        <p:nvSpPr>
          <p:cNvPr id="3" name="Rectangle 3">
            <a:extLst>
              <a:ext uri="{FF2B5EF4-FFF2-40B4-BE49-F238E27FC236}">
                <a16:creationId xmlns:a16="http://schemas.microsoft.com/office/drawing/2014/main" id="{D0800BE4-9A6D-9E5E-0561-29E51749ADA5}"/>
              </a:ext>
            </a:extLst>
          </p:cNvPr>
          <p:cNvSpPr txBox="1">
            <a:spLocks noChangeArrowheads="1"/>
          </p:cNvSpPr>
          <p:nvPr/>
        </p:nvSpPr>
        <p:spPr bwMode="auto">
          <a:xfrm>
            <a:off x="304800" y="2281536"/>
            <a:ext cx="5937738"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1" defTabSz="914400">
              <a:spcAft>
                <a:spcPts val="600"/>
              </a:spcAft>
            </a:pPr>
            <a:r>
              <a:rPr lang="en-US" kern="0" dirty="0">
                <a:effectLst>
                  <a:outerShdw blurRad="38100" dist="38100" dir="2700000" algn="tl">
                    <a:srgbClr val="000000">
                      <a:alpha val="43137"/>
                    </a:srgbClr>
                  </a:outerShdw>
                </a:effectLst>
              </a:rPr>
              <a:t>Continues to impact commercial poultry farms</a:t>
            </a:r>
          </a:p>
          <a:p>
            <a:pPr lvl="1" defTabSz="914400">
              <a:spcAft>
                <a:spcPts val="600"/>
              </a:spcAft>
            </a:pPr>
            <a:r>
              <a:rPr lang="en-US" kern="0" dirty="0">
                <a:effectLst>
                  <a:outerShdw blurRad="38100" dist="38100" dir="2700000" algn="tl">
                    <a:srgbClr val="000000">
                      <a:alpha val="43137"/>
                    </a:srgbClr>
                  </a:outerShdw>
                </a:effectLst>
              </a:rPr>
              <a:t>Has led to 300 million poultry and millions of wild birds being culled</a:t>
            </a:r>
          </a:p>
          <a:p>
            <a:pPr lvl="1" defTabSz="914400">
              <a:spcAft>
                <a:spcPts val="600"/>
              </a:spcAft>
            </a:pPr>
            <a:r>
              <a:rPr lang="en-US" kern="0" dirty="0">
                <a:effectLst>
                  <a:outerShdw blurRad="38100" dist="38100" dir="2700000" algn="tl">
                    <a:srgbClr val="000000">
                      <a:alpha val="43137"/>
                    </a:srgbClr>
                  </a:outerShdw>
                </a:effectLst>
              </a:rPr>
              <a:t>Significantly impacted egg prices in poultry industry</a:t>
            </a:r>
          </a:p>
          <a:p>
            <a:pPr marL="457200" lvl="1" indent="0" defTabSz="914400">
              <a:buFont typeface="Wingdings" pitchFamily="2" charset="2"/>
              <a:buNone/>
            </a:pPr>
            <a:r>
              <a:rPr lang="en-US" kern="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996472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5235F-8A53-EFCA-92B9-8D41949AD164}"/>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384D1B80-403C-D563-83AE-E28C3A1ACD5D}"/>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p>
        </p:txBody>
      </p:sp>
      <p:sp>
        <p:nvSpPr>
          <p:cNvPr id="229379" name="Rectangle 3">
            <a:extLst>
              <a:ext uri="{FF2B5EF4-FFF2-40B4-BE49-F238E27FC236}">
                <a16:creationId xmlns:a16="http://schemas.microsoft.com/office/drawing/2014/main" id="{8EFE2BF8-CCE3-2B4B-CA97-190A419B3A8A}"/>
              </a:ext>
            </a:extLst>
          </p:cNvPr>
          <p:cNvSpPr>
            <a:spLocks noGrp="1" noChangeArrowheads="1"/>
          </p:cNvSpPr>
          <p:nvPr>
            <p:ph idx="1"/>
          </p:nvPr>
        </p:nvSpPr>
        <p:spPr>
          <a:xfrm>
            <a:off x="304800" y="1752600"/>
            <a:ext cx="10363200" cy="4114800"/>
          </a:xfrm>
        </p:spPr>
        <p:txBody>
          <a:bodyPr/>
          <a:lstStyle/>
          <a:p>
            <a:pPr>
              <a:spcAft>
                <a:spcPts val="600"/>
              </a:spcAft>
            </a:pPr>
            <a:r>
              <a:rPr lang="en-US" sz="3000" dirty="0">
                <a:effectLst>
                  <a:outerShdw blurRad="38100" dist="38100" dir="2700000" algn="tl">
                    <a:srgbClr val="000000">
                      <a:alpha val="43137"/>
                    </a:srgbClr>
                  </a:outerShdw>
                </a:effectLst>
              </a:rPr>
              <a:t>Classified into two categories by the severity of illness caused in birds</a:t>
            </a:r>
          </a:p>
          <a:p>
            <a:pPr lvl="1">
              <a:spcAft>
                <a:spcPts val="600"/>
              </a:spcAft>
            </a:pPr>
            <a:r>
              <a:rPr lang="en-US" dirty="0">
                <a:effectLst>
                  <a:outerShdw blurRad="38100" dist="38100" dir="2700000" algn="tl">
                    <a:srgbClr val="000000">
                      <a:alpha val="43137"/>
                    </a:srgbClr>
                  </a:outerShdw>
                </a:effectLst>
              </a:rPr>
              <a:t>Low Pathogenic Avian Influenza (LPAI)</a:t>
            </a:r>
          </a:p>
          <a:p>
            <a:pPr lvl="2">
              <a:spcAft>
                <a:spcPts val="600"/>
              </a:spcAft>
            </a:pPr>
            <a:r>
              <a:rPr lang="en-US" sz="2800" dirty="0">
                <a:effectLst>
                  <a:outerShdw blurRad="38100" dist="38100" dir="2700000" algn="tl">
                    <a:srgbClr val="000000">
                      <a:alpha val="43137"/>
                    </a:srgbClr>
                  </a:outerShdw>
                </a:effectLst>
              </a:rPr>
              <a:t>Mild or no illness</a:t>
            </a:r>
          </a:p>
          <a:p>
            <a:pPr lvl="1">
              <a:spcAft>
                <a:spcPts val="600"/>
              </a:spcAft>
            </a:pPr>
            <a:r>
              <a:rPr lang="en-US" dirty="0">
                <a:effectLst>
                  <a:outerShdw blurRad="38100" dist="38100" dir="2700000" algn="tl">
                    <a:srgbClr val="000000">
                      <a:alpha val="43137"/>
                    </a:srgbClr>
                  </a:outerShdw>
                </a:effectLst>
              </a:rPr>
              <a:t>Highly Pathogenic Avian Influenza (HPAI)</a:t>
            </a:r>
          </a:p>
          <a:p>
            <a:pPr lvl="2">
              <a:spcAft>
                <a:spcPts val="600"/>
              </a:spcAft>
            </a:pPr>
            <a:r>
              <a:rPr lang="en-US" sz="2800" dirty="0">
                <a:effectLst>
                  <a:outerShdw blurRad="38100" dist="38100" dir="2700000" algn="tl">
                    <a:srgbClr val="000000">
                      <a:alpha val="43137"/>
                    </a:srgbClr>
                  </a:outerShdw>
                </a:effectLst>
              </a:rPr>
              <a:t>Causes severe disease</a:t>
            </a:r>
          </a:p>
          <a:p>
            <a:pPr lvl="2">
              <a:spcAft>
                <a:spcPts val="600"/>
              </a:spcAft>
            </a:pPr>
            <a:r>
              <a:rPr lang="en-US" sz="2800" dirty="0">
                <a:effectLst>
                  <a:outerShdw blurRad="38100" dist="38100" dir="2700000" algn="tl">
                    <a:srgbClr val="000000">
                      <a:alpha val="43137"/>
                    </a:srgbClr>
                  </a:outerShdw>
                </a:effectLst>
              </a:rPr>
              <a:t>Mortality up to 50 -100%</a:t>
            </a:r>
          </a:p>
          <a:p>
            <a:pPr lvl="3">
              <a:spcAft>
                <a:spcPts val="600"/>
              </a:spcAft>
            </a:pP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9888BD98-BF4F-EF68-EF5C-B13E897F0383}"/>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C07B7086-A375-B10D-62AA-D35985852B5A}"/>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a:extLst>
              <a:ext uri="{FF2B5EF4-FFF2-40B4-BE49-F238E27FC236}">
                <a16:creationId xmlns:a16="http://schemas.microsoft.com/office/drawing/2014/main" id="{1FA539F2-4EDC-A42D-1ECD-3292739C99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3429325"/>
            <a:ext cx="3662756" cy="2438075"/>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3228998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C47C0-A1EE-C999-ED50-B14458A09CCB}"/>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6708EC6A-8B17-900F-F057-BCE8918A742F}"/>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North America</a:t>
            </a:r>
          </a:p>
        </p:txBody>
      </p:sp>
      <p:sp>
        <p:nvSpPr>
          <p:cNvPr id="229379" name="Rectangle 3">
            <a:extLst>
              <a:ext uri="{FF2B5EF4-FFF2-40B4-BE49-F238E27FC236}">
                <a16:creationId xmlns:a16="http://schemas.microsoft.com/office/drawing/2014/main" id="{16F8D0D0-4DA7-9CAC-C5C3-49B5DF3C88C2}"/>
              </a:ext>
            </a:extLst>
          </p:cNvPr>
          <p:cNvSpPr>
            <a:spLocks noGrp="1" noChangeArrowheads="1"/>
          </p:cNvSpPr>
          <p:nvPr>
            <p:ph idx="1"/>
          </p:nvPr>
        </p:nvSpPr>
        <p:spPr>
          <a:xfrm>
            <a:off x="304800" y="1923154"/>
            <a:ext cx="10760242" cy="4114800"/>
          </a:xfrm>
        </p:spPr>
        <p:txBody>
          <a:bodyPr/>
          <a:lstStyle/>
          <a:p>
            <a:pPr lvl="1">
              <a:spcAft>
                <a:spcPts val="600"/>
              </a:spcAft>
            </a:pPr>
            <a:r>
              <a:rPr lang="en-US" dirty="0">
                <a:effectLst>
                  <a:outerShdw blurRad="38100" dist="38100" dir="2700000" algn="tl">
                    <a:srgbClr val="000000">
                      <a:alpha val="43137"/>
                    </a:srgbClr>
                  </a:outerShdw>
                </a:effectLst>
              </a:rPr>
              <a:t>It has caused a multistate outbreak in dairy cows and other animals in the United States </a:t>
            </a:r>
          </a:p>
        </p:txBody>
      </p:sp>
      <p:sp>
        <p:nvSpPr>
          <p:cNvPr id="5" name="TextBox 4">
            <a:extLst>
              <a:ext uri="{FF2B5EF4-FFF2-40B4-BE49-F238E27FC236}">
                <a16:creationId xmlns:a16="http://schemas.microsoft.com/office/drawing/2014/main" id="{F1667268-6DFB-259A-A895-32976D71AC13}"/>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E7CF2154-E3F2-9497-3F62-105031673FD6}"/>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descr="A group of cows in a pen&#10;&#10;AI-generated content may be incorrect.">
            <a:extLst>
              <a:ext uri="{FF2B5EF4-FFF2-40B4-BE49-F238E27FC236}">
                <a16:creationId xmlns:a16="http://schemas.microsoft.com/office/drawing/2014/main" id="{1F17A574-6AD5-8345-06D2-BCA6EF29D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691" y="3234052"/>
            <a:ext cx="8972486" cy="2803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86395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2B607-CDFB-01D4-706C-158859D13CA7}"/>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6B3D5190-0096-283A-C277-AB17A8DA9DBC}"/>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North America</a:t>
            </a:r>
          </a:p>
        </p:txBody>
      </p:sp>
      <p:sp>
        <p:nvSpPr>
          <p:cNvPr id="229379" name="Rectangle 3">
            <a:extLst>
              <a:ext uri="{FF2B5EF4-FFF2-40B4-BE49-F238E27FC236}">
                <a16:creationId xmlns:a16="http://schemas.microsoft.com/office/drawing/2014/main" id="{70179487-8038-59F4-C504-6561047C03EA}"/>
              </a:ext>
            </a:extLst>
          </p:cNvPr>
          <p:cNvSpPr>
            <a:spLocks noGrp="1" noChangeArrowheads="1"/>
          </p:cNvSpPr>
          <p:nvPr>
            <p:ph idx="1"/>
          </p:nvPr>
        </p:nvSpPr>
        <p:spPr>
          <a:xfrm>
            <a:off x="304800" y="1752600"/>
            <a:ext cx="11125200" cy="4114800"/>
          </a:xfrm>
        </p:spPr>
        <p:txBody>
          <a:bodyPr/>
          <a:lstStyle/>
          <a:p>
            <a:r>
              <a:rPr lang="en-US" dirty="0">
                <a:effectLst>
                  <a:outerShdw blurRad="38100" dist="38100" dir="2700000" algn="tl">
                    <a:srgbClr val="000000">
                      <a:alpha val="43137"/>
                    </a:srgbClr>
                  </a:outerShdw>
                </a:effectLst>
              </a:rPr>
              <a:t>Dairy Cows</a:t>
            </a:r>
          </a:p>
          <a:p>
            <a:pPr lvl="1">
              <a:spcAft>
                <a:spcPts val="600"/>
              </a:spcAft>
            </a:pPr>
            <a:r>
              <a:rPr lang="en-US" dirty="0">
                <a:effectLst>
                  <a:outerShdw blurRad="38100" dist="38100" dir="2700000" algn="tl">
                    <a:srgbClr val="000000">
                      <a:alpha val="43137"/>
                    </a:srgbClr>
                  </a:outerShdw>
                </a:effectLst>
              </a:rPr>
              <a:t>People can contract H5N1 from dairy cows through exposure to:</a:t>
            </a:r>
          </a:p>
          <a:p>
            <a:pPr lvl="2">
              <a:spcAft>
                <a:spcPts val="600"/>
              </a:spcAft>
            </a:pPr>
            <a:r>
              <a:rPr lang="en-US" sz="2800" dirty="0">
                <a:effectLst>
                  <a:outerShdw blurRad="38100" dist="38100" dir="2700000" algn="tl">
                    <a:srgbClr val="000000">
                      <a:alpha val="43137"/>
                    </a:srgbClr>
                  </a:outerShdw>
                </a:effectLst>
              </a:rPr>
              <a:t>Infected animal products</a:t>
            </a:r>
          </a:p>
          <a:p>
            <a:pPr lvl="2">
              <a:spcAft>
                <a:spcPts val="600"/>
              </a:spcAft>
            </a:pPr>
            <a:r>
              <a:rPr lang="en-US" sz="2800" dirty="0">
                <a:effectLst>
                  <a:outerShdw blurRad="38100" dist="38100" dir="2700000" algn="tl">
                    <a:srgbClr val="000000">
                      <a:alpha val="43137"/>
                    </a:srgbClr>
                  </a:outerShdw>
                </a:effectLst>
              </a:rPr>
              <a:t>Infected environments</a:t>
            </a:r>
          </a:p>
          <a:p>
            <a:pPr lvl="2">
              <a:spcAft>
                <a:spcPts val="600"/>
              </a:spcAft>
            </a:pPr>
            <a:r>
              <a:rPr lang="en-US" sz="2800" dirty="0">
                <a:effectLst>
                  <a:outerShdw blurRad="38100" dist="38100" dir="2700000" algn="tl">
                    <a:srgbClr val="000000">
                      <a:alpha val="43137"/>
                    </a:srgbClr>
                  </a:outerShdw>
                </a:effectLst>
              </a:rPr>
              <a:t>Raw mild from infected cows</a:t>
            </a:r>
          </a:p>
          <a:p>
            <a:pPr lvl="3">
              <a:spcAft>
                <a:spcPts val="600"/>
              </a:spcAft>
            </a:pPr>
            <a:r>
              <a:rPr lang="en-US" sz="2800" dirty="0">
                <a:effectLst>
                  <a:outerShdw blurRad="38100" dist="38100" dir="2700000" algn="tl">
                    <a:srgbClr val="000000">
                      <a:alpha val="43137"/>
                    </a:srgbClr>
                  </a:outerShdw>
                </a:effectLst>
              </a:rPr>
              <a:t>Ingested</a:t>
            </a:r>
          </a:p>
          <a:p>
            <a:pPr lvl="3">
              <a:spcAft>
                <a:spcPts val="600"/>
              </a:spcAft>
            </a:pPr>
            <a:r>
              <a:rPr lang="en-US" sz="2800" dirty="0">
                <a:effectLst>
                  <a:outerShdw blurRad="38100" dist="38100" dir="2700000" algn="tl">
                    <a:srgbClr val="000000">
                      <a:alpha val="43137"/>
                    </a:srgbClr>
                  </a:outerShdw>
                </a:effectLst>
              </a:rPr>
              <a:t>Splashes into eyes, nose, or mouth</a:t>
            </a:r>
          </a:p>
          <a:p>
            <a:pPr lvl="2">
              <a:spcAft>
                <a:spcPts val="600"/>
              </a:spcAft>
            </a:pPr>
            <a:r>
              <a:rPr lang="en-US" sz="2800" dirty="0">
                <a:effectLst>
                  <a:outerShdw blurRad="38100" dist="38100" dir="2700000" algn="tl">
                    <a:srgbClr val="000000">
                      <a:alpha val="43137"/>
                    </a:srgbClr>
                  </a:outerShdw>
                </a:effectLst>
              </a:rPr>
              <a:t>Direct contact with infected cows or contaminated surfaces</a:t>
            </a:r>
          </a:p>
        </p:txBody>
      </p:sp>
      <p:sp>
        <p:nvSpPr>
          <p:cNvPr id="5" name="TextBox 4">
            <a:extLst>
              <a:ext uri="{FF2B5EF4-FFF2-40B4-BE49-F238E27FC236}">
                <a16:creationId xmlns:a16="http://schemas.microsoft.com/office/drawing/2014/main" id="{63F1E6DE-7CDF-6106-4681-50E9FF3FA271}"/>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E1B2214E-986A-49D6-F5FF-E38B78C9A9ED}"/>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129070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BC470-A6C1-BE7D-79B2-F8C51BD81D3C}"/>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BD877FD0-FABC-C297-51EB-5C2D7317BFE5}"/>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North America</a:t>
            </a:r>
          </a:p>
        </p:txBody>
      </p:sp>
      <p:sp>
        <p:nvSpPr>
          <p:cNvPr id="229379" name="Rectangle 3">
            <a:extLst>
              <a:ext uri="{FF2B5EF4-FFF2-40B4-BE49-F238E27FC236}">
                <a16:creationId xmlns:a16="http://schemas.microsoft.com/office/drawing/2014/main" id="{BA01885C-1BCD-F559-F2AC-E95D264AFC17}"/>
              </a:ext>
            </a:extLst>
          </p:cNvPr>
          <p:cNvSpPr>
            <a:spLocks noGrp="1" noChangeArrowheads="1"/>
          </p:cNvSpPr>
          <p:nvPr>
            <p:ph idx="1"/>
          </p:nvPr>
        </p:nvSpPr>
        <p:spPr>
          <a:xfrm>
            <a:off x="304800" y="1752600"/>
            <a:ext cx="10275738" cy="4114800"/>
          </a:xfrm>
        </p:spPr>
        <p:txBody>
          <a:bodyPr/>
          <a:lstStyle/>
          <a:p>
            <a:r>
              <a:rPr lang="en-US" dirty="0">
                <a:effectLst>
                  <a:outerShdw blurRad="38100" dist="38100" dir="2700000" algn="tl">
                    <a:srgbClr val="000000">
                      <a:alpha val="43137"/>
                    </a:srgbClr>
                  </a:outerShdw>
                </a:effectLst>
              </a:rPr>
              <a:t>Human Infection</a:t>
            </a:r>
          </a:p>
          <a:p>
            <a:pPr lvl="1">
              <a:spcAft>
                <a:spcPts val="600"/>
              </a:spcAft>
            </a:pPr>
            <a:r>
              <a:rPr lang="en-US" dirty="0">
                <a:effectLst>
                  <a:outerShdw blurRad="38100" dist="38100" dir="2700000" algn="tl">
                    <a:srgbClr val="000000">
                      <a:alpha val="43137"/>
                    </a:srgbClr>
                  </a:outerShdw>
                </a:effectLst>
              </a:rPr>
              <a:t>There have been 71 confirmed human cases in the United States since April 2024 with two deaths</a:t>
            </a:r>
          </a:p>
          <a:p>
            <a:pPr lvl="2">
              <a:spcAft>
                <a:spcPts val="600"/>
              </a:spcAft>
            </a:pPr>
            <a:r>
              <a:rPr lang="en-US" sz="2800" dirty="0">
                <a:effectLst>
                  <a:outerShdw blurRad="38100" dist="38100" dir="2700000" algn="tl">
                    <a:srgbClr val="000000">
                      <a:alpha val="43137"/>
                    </a:srgbClr>
                  </a:outerShdw>
                </a:effectLst>
              </a:rPr>
              <a:t>41 cases from exposure to infected dairy cows</a:t>
            </a:r>
          </a:p>
          <a:p>
            <a:pPr lvl="2">
              <a:spcAft>
                <a:spcPts val="600"/>
              </a:spcAft>
            </a:pPr>
            <a:r>
              <a:rPr lang="en-US" sz="2800" dirty="0">
                <a:effectLst>
                  <a:outerShdw blurRad="38100" dist="38100" dir="2700000" algn="tl">
                    <a:srgbClr val="000000">
                      <a:alpha val="43137"/>
                    </a:srgbClr>
                  </a:outerShdw>
                </a:effectLst>
              </a:rPr>
              <a:t>24 cases from exposure to infected poultry</a:t>
            </a:r>
          </a:p>
          <a:p>
            <a:pPr lvl="2">
              <a:spcAft>
                <a:spcPts val="600"/>
              </a:spcAft>
            </a:pPr>
            <a:r>
              <a:rPr lang="en-US" sz="2800" dirty="0">
                <a:effectLst>
                  <a:outerShdw blurRad="38100" dist="38100" dir="2700000" algn="tl">
                    <a:srgbClr val="000000">
                      <a:alpha val="43137"/>
                    </a:srgbClr>
                  </a:outerShdw>
                </a:effectLst>
              </a:rPr>
              <a:t>3 cases from other animal exposure</a:t>
            </a:r>
          </a:p>
          <a:p>
            <a:pPr lvl="2">
              <a:spcAft>
                <a:spcPts val="600"/>
              </a:spcAft>
            </a:pPr>
            <a:r>
              <a:rPr lang="en-US" sz="2800" dirty="0">
                <a:effectLst>
                  <a:outerShdw blurRad="38100" dist="38100" dir="2700000" algn="tl">
                    <a:srgbClr val="000000">
                      <a:alpha val="43137"/>
                    </a:srgbClr>
                  </a:outerShdw>
                </a:effectLst>
              </a:rPr>
              <a:t>3 cases from an unknown source</a:t>
            </a:r>
          </a:p>
          <a:p>
            <a:pPr marL="914400" lvl="2" indent="0">
              <a:spcAft>
                <a:spcPts val="600"/>
              </a:spcAft>
              <a:buNone/>
            </a:pP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C41F2FE2-9B0A-EB1A-67E2-B3988335C305}"/>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9C3DE0CE-634D-8457-BCA9-AD257CEC1312}"/>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2407191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616C1-BCCF-1082-3114-ABE0324DE4C8}"/>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B1975063-F239-0C12-21ED-7CF0065A1718}"/>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North America</a:t>
            </a:r>
          </a:p>
        </p:txBody>
      </p:sp>
      <p:sp>
        <p:nvSpPr>
          <p:cNvPr id="229379" name="Rectangle 3">
            <a:extLst>
              <a:ext uri="{FF2B5EF4-FFF2-40B4-BE49-F238E27FC236}">
                <a16:creationId xmlns:a16="http://schemas.microsoft.com/office/drawing/2014/main" id="{B42579FF-A73A-4FFB-36E1-28658E1693B0}"/>
              </a:ext>
            </a:extLst>
          </p:cNvPr>
          <p:cNvSpPr>
            <a:spLocks noGrp="1" noChangeArrowheads="1"/>
          </p:cNvSpPr>
          <p:nvPr>
            <p:ph idx="1"/>
          </p:nvPr>
        </p:nvSpPr>
        <p:spPr>
          <a:xfrm>
            <a:off x="304800" y="1752600"/>
            <a:ext cx="10869478" cy="4114800"/>
          </a:xfrm>
        </p:spPr>
        <p:txBody>
          <a:bodyPr/>
          <a:lstStyle/>
          <a:p>
            <a:r>
              <a:rPr lang="en-US" dirty="0">
                <a:effectLst>
                  <a:outerShdw blurRad="38100" dist="38100" dir="2700000" algn="tl">
                    <a:srgbClr val="000000">
                      <a:alpha val="43137"/>
                    </a:srgbClr>
                  </a:outerShdw>
                </a:effectLst>
              </a:rPr>
              <a:t>Human Infection</a:t>
            </a:r>
          </a:p>
          <a:p>
            <a:pPr lvl="1">
              <a:spcAft>
                <a:spcPts val="600"/>
              </a:spcAft>
            </a:pPr>
            <a:r>
              <a:rPr lang="en-US" dirty="0">
                <a:effectLst>
                  <a:outerShdw blurRad="38100" dist="38100" dir="2700000" algn="tl">
                    <a:srgbClr val="000000">
                      <a:alpha val="43137"/>
                    </a:srgbClr>
                  </a:outerShdw>
                </a:effectLst>
              </a:rPr>
              <a:t>There have been two deaths in the United States from H5N1</a:t>
            </a:r>
            <a:endParaRPr lang="en-US" sz="2800" dirty="0">
              <a:effectLst>
                <a:outerShdw blurRad="38100" dist="38100" dir="2700000" algn="tl">
                  <a:srgbClr val="000000">
                    <a:alpha val="43137"/>
                  </a:srgbClr>
                </a:outerShdw>
              </a:effectLst>
            </a:endParaRPr>
          </a:p>
          <a:p>
            <a:pPr lvl="2">
              <a:spcAft>
                <a:spcPts val="600"/>
              </a:spcAft>
            </a:pPr>
            <a:r>
              <a:rPr lang="en-US" sz="2800" dirty="0">
                <a:effectLst>
                  <a:outerShdw blurRad="38100" dist="38100" dir="2700000" algn="tl">
                    <a:srgbClr val="000000">
                      <a:alpha val="43137"/>
                    </a:srgbClr>
                  </a:outerShdw>
                </a:effectLst>
              </a:rPr>
              <a:t>January 6, 2025, the first person in Louisiana</a:t>
            </a:r>
          </a:p>
          <a:p>
            <a:pPr lvl="2">
              <a:spcAft>
                <a:spcPts val="600"/>
              </a:spcAft>
            </a:pPr>
            <a:r>
              <a:rPr lang="en-US" sz="2800" dirty="0">
                <a:effectLst>
                  <a:outerShdw blurRad="38100" dist="38100" dir="2700000" algn="tl">
                    <a:srgbClr val="000000">
                      <a:alpha val="43137"/>
                    </a:srgbClr>
                  </a:outerShdw>
                </a:effectLst>
              </a:rPr>
              <a:t>November 21, 2025, the second person died in Washington State</a:t>
            </a:r>
          </a:p>
          <a:p>
            <a:pPr lvl="2">
              <a:spcAft>
                <a:spcPts val="600"/>
              </a:spcAft>
            </a:pPr>
            <a:r>
              <a:rPr lang="en-US" sz="2800" dirty="0">
                <a:effectLst>
                  <a:outerShdw blurRad="38100" dist="38100" dir="2700000" algn="tl">
                    <a:srgbClr val="000000">
                      <a:alpha val="43137"/>
                    </a:srgbClr>
                  </a:outerShdw>
                </a:effectLst>
              </a:rPr>
              <a:t>Both were older with underlying conditions</a:t>
            </a:r>
          </a:p>
          <a:p>
            <a:pPr lvl="2">
              <a:spcAft>
                <a:spcPts val="600"/>
              </a:spcAft>
            </a:pPr>
            <a:r>
              <a:rPr lang="en-US" sz="2800" dirty="0">
                <a:effectLst>
                  <a:outerShdw blurRad="38100" dist="38100" dir="2700000" algn="tl">
                    <a:srgbClr val="000000">
                      <a:alpha val="43137"/>
                    </a:srgbClr>
                  </a:outerShdw>
                </a:effectLst>
              </a:rPr>
              <a:t>Both suspected to have been exposed by backyard flocks</a:t>
            </a:r>
          </a:p>
        </p:txBody>
      </p:sp>
      <p:sp>
        <p:nvSpPr>
          <p:cNvPr id="5" name="TextBox 4">
            <a:extLst>
              <a:ext uri="{FF2B5EF4-FFF2-40B4-BE49-F238E27FC236}">
                <a16:creationId xmlns:a16="http://schemas.microsoft.com/office/drawing/2014/main" id="{65A52378-0FCC-E1D7-54B0-028774AE6A9F}"/>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24AFD569-C045-36F5-9E23-8BBF779EFB42}"/>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2845135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F4574-570D-2942-1155-2647DFC277A8}"/>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64C0E2D1-8C8A-BE24-E532-7734588B886C}"/>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Current Research</a:t>
            </a:r>
          </a:p>
        </p:txBody>
      </p:sp>
      <p:sp>
        <p:nvSpPr>
          <p:cNvPr id="229379" name="Rectangle 3">
            <a:extLst>
              <a:ext uri="{FF2B5EF4-FFF2-40B4-BE49-F238E27FC236}">
                <a16:creationId xmlns:a16="http://schemas.microsoft.com/office/drawing/2014/main" id="{D21B185E-3318-3EE3-5E0E-718F9FCC11FB}"/>
              </a:ext>
            </a:extLst>
          </p:cNvPr>
          <p:cNvSpPr>
            <a:spLocks noGrp="1" noChangeArrowheads="1"/>
          </p:cNvSpPr>
          <p:nvPr>
            <p:ph idx="1"/>
          </p:nvPr>
        </p:nvSpPr>
        <p:spPr>
          <a:xfrm>
            <a:off x="304800" y="1752600"/>
            <a:ext cx="10275738" cy="4114800"/>
          </a:xfrm>
        </p:spPr>
        <p:txBody>
          <a:bodyPr/>
          <a:lstStyle/>
          <a:p>
            <a:pPr>
              <a:spcAft>
                <a:spcPts val="600"/>
              </a:spcAft>
            </a:pPr>
            <a:r>
              <a:rPr lang="en-US" dirty="0">
                <a:effectLst>
                  <a:outerShdw blurRad="38100" dist="38100" dir="2700000" algn="tl">
                    <a:srgbClr val="000000">
                      <a:alpha val="43137"/>
                    </a:srgbClr>
                  </a:outerShdw>
                </a:effectLst>
              </a:rPr>
              <a:t>Scientists are concerned that viruses could evolve to:</a:t>
            </a:r>
          </a:p>
          <a:p>
            <a:pPr lvl="2">
              <a:spcAft>
                <a:spcPts val="600"/>
              </a:spcAft>
            </a:pPr>
            <a:r>
              <a:rPr lang="en-US" sz="2800" dirty="0">
                <a:effectLst>
                  <a:outerShdw blurRad="38100" dist="38100" dir="2700000" algn="tl">
                    <a:srgbClr val="000000">
                      <a:alpha val="43137"/>
                    </a:srgbClr>
                  </a:outerShdw>
                </a:effectLst>
              </a:rPr>
              <a:t>Recognize human cell receptors in the upper airways</a:t>
            </a:r>
          </a:p>
          <a:p>
            <a:pPr lvl="2">
              <a:spcAft>
                <a:spcPts val="600"/>
              </a:spcAft>
            </a:pPr>
            <a:r>
              <a:rPr lang="en-US" sz="2800" dirty="0">
                <a:effectLst>
                  <a:outerShdw blurRad="38100" dist="38100" dir="2700000" algn="tl">
                    <a:srgbClr val="000000">
                      <a:alpha val="43137"/>
                    </a:srgbClr>
                  </a:outerShdw>
                </a:effectLst>
              </a:rPr>
              <a:t>Acquire the ability to infect people</a:t>
            </a:r>
          </a:p>
          <a:p>
            <a:pPr lvl="2">
              <a:spcAft>
                <a:spcPts val="600"/>
              </a:spcAft>
            </a:pPr>
            <a:r>
              <a:rPr lang="en-US" sz="2800" dirty="0">
                <a:effectLst>
                  <a:outerShdw blurRad="38100" dist="38100" dir="2700000" algn="tl">
                    <a:srgbClr val="000000">
                      <a:alpha val="43137"/>
                    </a:srgbClr>
                  </a:outerShdw>
                </a:effectLst>
              </a:rPr>
              <a:t>Become human-to-human transmissible </a:t>
            </a:r>
          </a:p>
        </p:txBody>
      </p:sp>
      <p:sp>
        <p:nvSpPr>
          <p:cNvPr id="8" name="TextBox 7">
            <a:extLst>
              <a:ext uri="{FF2B5EF4-FFF2-40B4-BE49-F238E27FC236}">
                <a16:creationId xmlns:a16="http://schemas.microsoft.com/office/drawing/2014/main" id="{A3AFBF2B-3B4A-D6C9-2FA6-8F0FED7399A2}"/>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1360093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D5A7A-B5C8-4A4D-F468-B619F8500D40}"/>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AAD55AE0-C10C-A1A5-21A2-8357DDCD00A2}"/>
              </a:ext>
            </a:extLst>
          </p:cNvPr>
          <p:cNvSpPr>
            <a:spLocks noGrp="1" noChangeArrowheads="1"/>
          </p:cNvSpPr>
          <p:nvPr>
            <p:ph type="title"/>
          </p:nvPr>
        </p:nvSpPr>
        <p:spPr/>
        <p:txBody>
          <a:bodyPr/>
          <a:lstStyle/>
          <a:p>
            <a: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t>Avian Influenza</a:t>
            </a:r>
            <a:b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br>
            <a: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t>Current Research</a:t>
            </a:r>
            <a:endParaRPr lang="en-US" sz="4000" dirty="0">
              <a:effectLst>
                <a:outerShdw blurRad="38100" dist="38100" dir="2700000" algn="tl">
                  <a:srgbClr val="000000">
                    <a:alpha val="43137"/>
                  </a:srgbClr>
                </a:outerShdw>
              </a:effectLst>
            </a:endParaRPr>
          </a:p>
        </p:txBody>
      </p:sp>
      <p:sp>
        <p:nvSpPr>
          <p:cNvPr id="229379" name="Rectangle 3">
            <a:extLst>
              <a:ext uri="{FF2B5EF4-FFF2-40B4-BE49-F238E27FC236}">
                <a16:creationId xmlns:a16="http://schemas.microsoft.com/office/drawing/2014/main" id="{DC4915AE-2766-DED3-89EF-8999692C4894}"/>
              </a:ext>
            </a:extLst>
          </p:cNvPr>
          <p:cNvSpPr>
            <a:spLocks noGrp="1" noChangeArrowheads="1"/>
          </p:cNvSpPr>
          <p:nvPr>
            <p:ph idx="1"/>
          </p:nvPr>
        </p:nvSpPr>
        <p:spPr>
          <a:xfrm>
            <a:off x="304799" y="1752600"/>
            <a:ext cx="10894143" cy="4114800"/>
          </a:xfrm>
        </p:spPr>
        <p:txBody>
          <a:bodyPr/>
          <a:lstStyle/>
          <a:p>
            <a:pPr>
              <a:lnSpc>
                <a:spcPct val="90000"/>
              </a:lnSpc>
              <a:spcAft>
                <a:spcPts val="600"/>
              </a:spcAft>
            </a:pPr>
            <a:r>
              <a:rPr lang="en-US" sz="3000" dirty="0">
                <a:effectLst>
                  <a:outerShdw blurRad="38100" dist="38100" dir="2700000" algn="tl">
                    <a:srgbClr val="000000">
                      <a:alpha val="43137"/>
                    </a:srgbClr>
                  </a:outerShdw>
                </a:effectLst>
              </a:rPr>
              <a:t>Dr. Jeffery Taubenberger</a:t>
            </a:r>
          </a:p>
          <a:p>
            <a:pPr lvl="1">
              <a:lnSpc>
                <a:spcPct val="90000"/>
              </a:lnSpc>
              <a:spcAft>
                <a:spcPts val="600"/>
              </a:spcAft>
            </a:pPr>
            <a:r>
              <a:rPr lang="en-US" dirty="0">
                <a:effectLst>
                  <a:outerShdw blurRad="38100" dist="38100" dir="2700000" algn="tl">
                    <a:srgbClr val="000000">
                      <a:alpha val="43137"/>
                    </a:srgbClr>
                  </a:outerShdw>
                </a:effectLst>
              </a:rPr>
              <a:t>In 1997 the 1918 Influenza virus was obtained from the lung tissue from a corpse buried beneath the permafrost in Alaska</a:t>
            </a:r>
          </a:p>
          <a:p>
            <a:pPr lvl="1">
              <a:lnSpc>
                <a:spcPct val="90000"/>
              </a:lnSpc>
              <a:spcAft>
                <a:spcPts val="600"/>
              </a:spcAft>
            </a:pPr>
            <a:r>
              <a:rPr lang="en-US" dirty="0">
                <a:effectLst>
                  <a:outerShdw blurRad="38100" dist="38100" dir="2700000" algn="tl">
                    <a:srgbClr val="000000">
                      <a:alpha val="43137"/>
                    </a:srgbClr>
                  </a:outerShdw>
                </a:effectLst>
              </a:rPr>
              <a:t>The tissue samples were sent to Dr. Jeffery Taubenberger (Armed Forces Institute of Pathology)</a:t>
            </a:r>
          </a:p>
          <a:p>
            <a:pPr lvl="2">
              <a:lnSpc>
                <a:spcPct val="90000"/>
              </a:lnSpc>
              <a:spcAft>
                <a:spcPts val="600"/>
              </a:spcAft>
            </a:pPr>
            <a:r>
              <a:rPr lang="en-US" sz="2800" dirty="0">
                <a:effectLst>
                  <a:outerShdw blurRad="38100" dist="38100" dir="2700000" algn="tl">
                    <a:srgbClr val="000000">
                      <a:alpha val="43137"/>
                    </a:srgbClr>
                  </a:outerShdw>
                </a:effectLst>
              </a:rPr>
              <a:t>Ten years spent reconstructing the virus and sequencing the genome</a:t>
            </a:r>
          </a:p>
          <a:p>
            <a:pPr lvl="2">
              <a:lnSpc>
                <a:spcPct val="90000"/>
              </a:lnSpc>
              <a:spcAft>
                <a:spcPts val="600"/>
              </a:spcAft>
            </a:pPr>
            <a:r>
              <a:rPr lang="en-US" sz="2800" dirty="0">
                <a:effectLst>
                  <a:outerShdw blurRad="38100" dist="38100" dir="2700000" algn="tl">
                    <a:srgbClr val="000000">
                      <a:alpha val="43137"/>
                    </a:srgbClr>
                  </a:outerShdw>
                </a:effectLst>
              </a:rPr>
              <a:t>Determine how the virus penetrates and infects the human cell </a:t>
            </a:r>
          </a:p>
          <a:p>
            <a:pPr>
              <a:lnSpc>
                <a:spcPct val="90000"/>
              </a:lnSpc>
            </a:pPr>
            <a:endParaRPr lang="en-US" sz="3000" dirty="0">
              <a:effectLst/>
              <a:cs typeface="Times New Roman" pitchFamily="18" charset="0"/>
            </a:endParaRPr>
          </a:p>
        </p:txBody>
      </p:sp>
      <p:sp>
        <p:nvSpPr>
          <p:cNvPr id="8" name="TextBox 7">
            <a:extLst>
              <a:ext uri="{FF2B5EF4-FFF2-40B4-BE49-F238E27FC236}">
                <a16:creationId xmlns:a16="http://schemas.microsoft.com/office/drawing/2014/main" id="{D8EB41A5-0408-76CC-56F4-E8C1842E793F}"/>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630663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B5284-4510-9F84-CD26-AC50AB1FE251}"/>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2211F077-E3B5-AF39-6987-22C32BB31305}"/>
              </a:ext>
            </a:extLst>
          </p:cNvPr>
          <p:cNvSpPr>
            <a:spLocks noGrp="1" noChangeArrowheads="1"/>
          </p:cNvSpPr>
          <p:nvPr>
            <p:ph type="title"/>
          </p:nvPr>
        </p:nvSpPr>
        <p:spPr/>
        <p:txBody>
          <a:bodyPr/>
          <a:lstStyle/>
          <a:p>
            <a: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t>Avian Influenza</a:t>
            </a:r>
            <a:b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br>
            <a: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t>Current Research</a:t>
            </a:r>
            <a:endParaRPr lang="en-US" sz="4000" dirty="0">
              <a:effectLst>
                <a:outerShdw blurRad="38100" dist="38100" dir="2700000" algn="tl">
                  <a:srgbClr val="000000">
                    <a:alpha val="43137"/>
                  </a:srgbClr>
                </a:outerShdw>
              </a:effectLst>
            </a:endParaRPr>
          </a:p>
        </p:txBody>
      </p:sp>
      <p:sp>
        <p:nvSpPr>
          <p:cNvPr id="229379" name="Rectangle 3">
            <a:extLst>
              <a:ext uri="{FF2B5EF4-FFF2-40B4-BE49-F238E27FC236}">
                <a16:creationId xmlns:a16="http://schemas.microsoft.com/office/drawing/2014/main" id="{6F5FC4A5-318B-C051-B77C-22A950B34E42}"/>
              </a:ext>
            </a:extLst>
          </p:cNvPr>
          <p:cNvSpPr>
            <a:spLocks noGrp="1" noChangeArrowheads="1"/>
          </p:cNvSpPr>
          <p:nvPr>
            <p:ph idx="1"/>
          </p:nvPr>
        </p:nvSpPr>
        <p:spPr>
          <a:xfrm>
            <a:off x="304799" y="1752600"/>
            <a:ext cx="10894143" cy="4114800"/>
          </a:xfrm>
        </p:spPr>
        <p:txBody>
          <a:bodyPr/>
          <a:lstStyle/>
          <a:p>
            <a:pPr>
              <a:lnSpc>
                <a:spcPct val="90000"/>
              </a:lnSpc>
              <a:spcAft>
                <a:spcPts val="600"/>
              </a:spcAft>
            </a:pPr>
            <a:r>
              <a:rPr lang="en-US" sz="3000" dirty="0">
                <a:effectLst>
                  <a:outerShdw blurRad="38100" dist="38100" dir="2700000" algn="tl">
                    <a:srgbClr val="000000">
                      <a:alpha val="43137"/>
                    </a:srgbClr>
                  </a:outerShdw>
                </a:effectLst>
              </a:rPr>
              <a:t>Dr. Taubenberger discovered:</a:t>
            </a:r>
          </a:p>
          <a:p>
            <a:pPr lvl="1">
              <a:lnSpc>
                <a:spcPct val="90000"/>
              </a:lnSpc>
              <a:spcAft>
                <a:spcPts val="600"/>
              </a:spcAft>
            </a:pPr>
            <a:r>
              <a:rPr lang="en-US" dirty="0">
                <a:effectLst>
                  <a:outerShdw blurRad="38100" dist="38100" dir="2700000" algn="tl">
                    <a:srgbClr val="000000">
                      <a:alpha val="43137"/>
                    </a:srgbClr>
                  </a:outerShdw>
                </a:effectLst>
              </a:rPr>
              <a:t>1918 virus had a close resemblance to H5N1</a:t>
            </a:r>
          </a:p>
          <a:p>
            <a:pPr lvl="1">
              <a:lnSpc>
                <a:spcPct val="90000"/>
              </a:lnSpc>
              <a:spcAft>
                <a:spcPts val="600"/>
              </a:spcAft>
            </a:pPr>
            <a:r>
              <a:rPr lang="en-US" dirty="0">
                <a:effectLst>
                  <a:outerShdw blurRad="38100" dist="38100" dir="2700000" algn="tl">
                    <a:srgbClr val="000000">
                      <a:alpha val="43137"/>
                    </a:srgbClr>
                  </a:outerShdw>
                </a:effectLst>
              </a:rPr>
              <a:t>Both have human and bird origins</a:t>
            </a:r>
          </a:p>
          <a:p>
            <a:pPr lvl="1">
              <a:lnSpc>
                <a:spcPct val="90000"/>
              </a:lnSpc>
              <a:spcAft>
                <a:spcPts val="600"/>
              </a:spcAft>
            </a:pPr>
            <a:r>
              <a:rPr lang="en-US" dirty="0">
                <a:effectLst>
                  <a:outerShdw blurRad="38100" dist="38100" dir="2700000" algn="tl">
                    <a:srgbClr val="000000">
                      <a:alpha val="43137"/>
                    </a:srgbClr>
                  </a:outerShdw>
                </a:effectLst>
              </a:rPr>
              <a:t>1918 virus adapted to humans without acquiring genes from existing human flu viruses</a:t>
            </a:r>
          </a:p>
          <a:p>
            <a:pPr lvl="1">
              <a:lnSpc>
                <a:spcPct val="90000"/>
              </a:lnSpc>
              <a:spcAft>
                <a:spcPts val="600"/>
              </a:spcAft>
            </a:pPr>
            <a:r>
              <a:rPr lang="en-US" dirty="0">
                <a:effectLst>
                  <a:outerShdw blurRad="38100" dist="38100" dir="2700000" algn="tl">
                    <a:srgbClr val="000000">
                      <a:alpha val="43137"/>
                    </a:srgbClr>
                  </a:outerShdw>
                </a:effectLst>
              </a:rPr>
              <a:t>Several of the same mutations that differentiated 1918 virus from other avian viruses are found in the current H5N1 virus</a:t>
            </a:r>
          </a:p>
          <a:p>
            <a:pPr>
              <a:lnSpc>
                <a:spcPct val="90000"/>
              </a:lnSpc>
            </a:pPr>
            <a:endParaRPr lang="en-US" sz="3000" dirty="0">
              <a:effectLst/>
              <a:cs typeface="Times New Roman" pitchFamily="18" charset="0"/>
            </a:endParaRPr>
          </a:p>
        </p:txBody>
      </p:sp>
      <p:sp>
        <p:nvSpPr>
          <p:cNvPr id="8" name="TextBox 7">
            <a:extLst>
              <a:ext uri="{FF2B5EF4-FFF2-40B4-BE49-F238E27FC236}">
                <a16:creationId xmlns:a16="http://schemas.microsoft.com/office/drawing/2014/main" id="{15052E19-6012-1A1C-3986-90AD7A13CF83}"/>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3636515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95456-95B3-25F3-0806-480C40074A1A}"/>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F170D974-9173-F9B2-DB12-4565B8F4263D}"/>
              </a:ext>
            </a:extLst>
          </p:cNvPr>
          <p:cNvSpPr>
            <a:spLocks noGrp="1" noChangeArrowheads="1"/>
          </p:cNvSpPr>
          <p:nvPr>
            <p:ph type="title"/>
          </p:nvPr>
        </p:nvSpPr>
        <p:spPr/>
        <p:txBody>
          <a:bodyPr/>
          <a:lstStyle/>
          <a:p>
            <a: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t>Avian Influenza</a:t>
            </a:r>
            <a:b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br>
            <a: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t>Current Research</a:t>
            </a:r>
            <a:endParaRPr lang="en-US" sz="4000" dirty="0">
              <a:effectLst>
                <a:outerShdw blurRad="38100" dist="38100" dir="2700000" algn="tl">
                  <a:srgbClr val="000000">
                    <a:alpha val="43137"/>
                  </a:srgbClr>
                </a:outerShdw>
              </a:effectLst>
            </a:endParaRPr>
          </a:p>
        </p:txBody>
      </p:sp>
      <p:sp>
        <p:nvSpPr>
          <p:cNvPr id="229379" name="Rectangle 3">
            <a:extLst>
              <a:ext uri="{FF2B5EF4-FFF2-40B4-BE49-F238E27FC236}">
                <a16:creationId xmlns:a16="http://schemas.microsoft.com/office/drawing/2014/main" id="{D02EA927-3F1A-4E7D-DF54-31F558BF5895}"/>
              </a:ext>
            </a:extLst>
          </p:cNvPr>
          <p:cNvSpPr>
            <a:spLocks noGrp="1" noChangeArrowheads="1"/>
          </p:cNvSpPr>
          <p:nvPr>
            <p:ph idx="1"/>
          </p:nvPr>
        </p:nvSpPr>
        <p:spPr>
          <a:xfrm>
            <a:off x="304799" y="1752600"/>
            <a:ext cx="10894143" cy="4114800"/>
          </a:xfrm>
        </p:spPr>
        <p:txBody>
          <a:bodyPr/>
          <a:lstStyle/>
          <a:p>
            <a:pPr>
              <a:lnSpc>
                <a:spcPct val="90000"/>
              </a:lnSpc>
              <a:spcAft>
                <a:spcPts val="600"/>
              </a:spcAft>
            </a:pPr>
            <a:r>
              <a:rPr lang="en-US" sz="3000" dirty="0">
                <a:effectLst>
                  <a:outerShdw blurRad="38100" dist="38100" dir="2700000" algn="tl">
                    <a:srgbClr val="000000">
                      <a:alpha val="43137"/>
                    </a:srgbClr>
                  </a:outerShdw>
                </a:effectLst>
              </a:rPr>
              <a:t>Dr. Taubenberger discovered:</a:t>
            </a:r>
          </a:p>
          <a:p>
            <a:pPr lvl="1"/>
            <a:r>
              <a:rPr lang="en-US" dirty="0">
                <a:effectLst>
                  <a:outerShdw blurRad="38100" dist="38100" dir="2700000" algn="tl">
                    <a:srgbClr val="000000">
                      <a:alpha val="43137"/>
                    </a:srgbClr>
                  </a:outerShdw>
                </a:effectLst>
              </a:rPr>
              <a:t>Three of eight genes closely resemble each other</a:t>
            </a:r>
          </a:p>
          <a:p>
            <a:pPr lvl="1"/>
            <a:r>
              <a:rPr lang="en-US" dirty="0">
                <a:effectLst>
                  <a:outerShdw blurRad="38100" dist="38100" dir="2700000" algn="tl">
                    <a:srgbClr val="000000">
                      <a:alpha val="43137"/>
                    </a:srgbClr>
                  </a:outerShdw>
                </a:effectLst>
              </a:rPr>
              <a:t>Differences are only a small number of amino acids</a:t>
            </a:r>
          </a:p>
          <a:p>
            <a:pPr lvl="1"/>
            <a:r>
              <a:rPr lang="en-US" dirty="0">
                <a:effectLst>
                  <a:outerShdw blurRad="38100" dist="38100" dir="2700000" algn="tl">
                    <a:srgbClr val="000000">
                      <a:alpha val="43137"/>
                    </a:srgbClr>
                  </a:outerShdw>
                </a:effectLst>
              </a:rPr>
              <a:t>Proof that the 1918 virus was not human adapted but was entirely avian-like virus</a:t>
            </a:r>
          </a:p>
          <a:p>
            <a:pPr lvl="1"/>
            <a:r>
              <a:rPr lang="en-US" dirty="0">
                <a:effectLst>
                  <a:outerShdw blurRad="38100" dist="38100" dir="2700000" algn="tl">
                    <a:srgbClr val="000000">
                      <a:alpha val="43137"/>
                    </a:srgbClr>
                  </a:outerShdw>
                </a:effectLst>
              </a:rPr>
              <a:t>Only ten amino acid changes in genes that distinguish the 1918 virus from current avian viruses</a:t>
            </a:r>
          </a:p>
          <a:p>
            <a:pPr lvl="1"/>
            <a:r>
              <a:rPr lang="en-US" dirty="0">
                <a:effectLst>
                  <a:outerShdw blurRad="38100" dist="38100" dir="2700000" algn="tl">
                    <a:srgbClr val="000000">
                      <a:alpha val="43137"/>
                    </a:srgbClr>
                  </a:outerShdw>
                </a:effectLst>
              </a:rPr>
              <a:t>A number of the same changes have been found in the current H5N1 virus</a:t>
            </a:r>
            <a:endParaRPr lang="en-US" dirty="0">
              <a:effectLst/>
              <a:cs typeface="Times New Roman" pitchFamily="18" charset="0"/>
            </a:endParaRPr>
          </a:p>
        </p:txBody>
      </p:sp>
      <p:sp>
        <p:nvSpPr>
          <p:cNvPr id="8" name="TextBox 7">
            <a:extLst>
              <a:ext uri="{FF2B5EF4-FFF2-40B4-BE49-F238E27FC236}">
                <a16:creationId xmlns:a16="http://schemas.microsoft.com/office/drawing/2014/main" id="{5B1F330A-5ED6-7CE6-8497-EF41A61A3131}"/>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116184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137-B0AF-1E38-2322-51D7640615D4}"/>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0D4702FF-BAD5-EDC9-26E3-EB90986C8189}"/>
              </a:ext>
            </a:extLst>
          </p:cNvPr>
          <p:cNvSpPr>
            <a:spLocks noGrp="1" noChangeArrowheads="1"/>
          </p:cNvSpPr>
          <p:nvPr>
            <p:ph type="title"/>
          </p:nvPr>
        </p:nvSpPr>
        <p:spPr/>
        <p:txBody>
          <a:bodyPr/>
          <a:lstStyle/>
          <a:p>
            <a: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t>Avian Influenza</a:t>
            </a:r>
            <a:b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br>
            <a: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t>Current Research</a:t>
            </a:r>
            <a:endParaRPr lang="en-US" sz="4000" dirty="0">
              <a:effectLst>
                <a:outerShdw blurRad="38100" dist="38100" dir="2700000" algn="tl">
                  <a:srgbClr val="000000">
                    <a:alpha val="43137"/>
                  </a:srgbClr>
                </a:outerShdw>
              </a:effectLst>
            </a:endParaRPr>
          </a:p>
        </p:txBody>
      </p:sp>
      <p:sp>
        <p:nvSpPr>
          <p:cNvPr id="229379" name="Rectangle 3">
            <a:extLst>
              <a:ext uri="{FF2B5EF4-FFF2-40B4-BE49-F238E27FC236}">
                <a16:creationId xmlns:a16="http://schemas.microsoft.com/office/drawing/2014/main" id="{B61147EB-6184-AA6E-6DBF-99322FD28DB7}"/>
              </a:ext>
            </a:extLst>
          </p:cNvPr>
          <p:cNvSpPr>
            <a:spLocks noGrp="1" noChangeArrowheads="1"/>
          </p:cNvSpPr>
          <p:nvPr>
            <p:ph idx="1"/>
          </p:nvPr>
        </p:nvSpPr>
        <p:spPr>
          <a:xfrm>
            <a:off x="304799" y="1752600"/>
            <a:ext cx="10894143" cy="4114800"/>
          </a:xfrm>
        </p:spPr>
        <p:txBody>
          <a:bodyPr/>
          <a:lstStyle/>
          <a:p>
            <a:pPr lvl="1">
              <a:lnSpc>
                <a:spcPct val="90000"/>
              </a:lnSpc>
              <a:spcAft>
                <a:spcPts val="600"/>
              </a:spcAft>
            </a:pPr>
            <a:endParaRPr lang="en-US" dirty="0">
              <a:effectLst>
                <a:outerShdw blurRad="38100" dist="38100" dir="2700000" algn="tl">
                  <a:srgbClr val="000000">
                    <a:alpha val="43137"/>
                  </a:srgbClr>
                </a:outerShdw>
              </a:effectLst>
            </a:endParaRPr>
          </a:p>
          <a:p>
            <a:pPr marL="0" indent="0" algn="ctr">
              <a:buNone/>
            </a:pPr>
            <a:r>
              <a:rPr lang="en-US" sz="3000" dirty="0">
                <a:effectLst>
                  <a:outerShdw blurRad="38100" dist="38100" dir="2700000" algn="tl">
                    <a:srgbClr val="000000">
                      <a:alpha val="43137"/>
                    </a:srgbClr>
                  </a:outerShdw>
                </a:effectLst>
              </a:rPr>
              <a:t>“1918 virus is the most bird-like of all mammalian flu viruses.”</a:t>
            </a:r>
          </a:p>
          <a:p>
            <a:pPr marL="0" indent="0">
              <a:buNone/>
            </a:pPr>
            <a:r>
              <a:rPr lang="en-US" sz="3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Jeffrey Taubenberger                                                                             					  Armed Forces Institute of Pathology</a:t>
            </a:r>
          </a:p>
          <a:p>
            <a:pPr lvl="1">
              <a:lnSpc>
                <a:spcPct val="90000"/>
              </a:lnSpc>
              <a:spcAft>
                <a:spcPts val="600"/>
              </a:spcAft>
            </a:pPr>
            <a:endParaRPr lang="en-US"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DE43CF6F-1FAB-4CE6-9072-8A50B93F8CC8}"/>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descr="A person in a lab coat&#10;&#10;AI-generated content may be incorrect.">
            <a:extLst>
              <a:ext uri="{FF2B5EF4-FFF2-40B4-BE49-F238E27FC236}">
                <a16:creationId xmlns:a16="http://schemas.microsoft.com/office/drawing/2014/main" id="{FF8B4C8C-9F8F-3879-7DED-5CB5F2727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691" y="3162657"/>
            <a:ext cx="2857143" cy="2857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9875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A5835-7273-510D-6BA8-02AC8ED1024A}"/>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46930F3E-6B19-2A55-159D-552EB7DF1A6A}"/>
              </a:ext>
            </a:extLst>
          </p:cNvPr>
          <p:cNvSpPr>
            <a:spLocks noGrp="1" noChangeArrowheads="1"/>
          </p:cNvSpPr>
          <p:nvPr>
            <p:ph type="title"/>
          </p:nvPr>
        </p:nvSpPr>
        <p:spPr/>
        <p:txBody>
          <a:bodyPr/>
          <a:lstStyle/>
          <a:p>
            <a: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t>Avian Influenza</a:t>
            </a:r>
            <a:b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br>
            <a: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t>Current Research</a:t>
            </a:r>
            <a:endParaRPr lang="en-US" sz="4000" dirty="0">
              <a:effectLst>
                <a:outerShdw blurRad="38100" dist="38100" dir="2700000" algn="tl">
                  <a:srgbClr val="000000">
                    <a:alpha val="43137"/>
                  </a:srgbClr>
                </a:outerShdw>
              </a:effectLst>
            </a:endParaRPr>
          </a:p>
        </p:txBody>
      </p:sp>
      <p:sp>
        <p:nvSpPr>
          <p:cNvPr id="229379" name="Rectangle 3">
            <a:extLst>
              <a:ext uri="{FF2B5EF4-FFF2-40B4-BE49-F238E27FC236}">
                <a16:creationId xmlns:a16="http://schemas.microsoft.com/office/drawing/2014/main" id="{FC88382F-7AE1-879F-6FCF-6937EA8E3968}"/>
              </a:ext>
            </a:extLst>
          </p:cNvPr>
          <p:cNvSpPr>
            <a:spLocks noGrp="1" noChangeArrowheads="1"/>
          </p:cNvSpPr>
          <p:nvPr>
            <p:ph idx="1"/>
          </p:nvPr>
        </p:nvSpPr>
        <p:spPr>
          <a:xfrm>
            <a:off x="304798" y="1752600"/>
            <a:ext cx="10172056" cy="4114800"/>
          </a:xfrm>
        </p:spPr>
        <p:txBody>
          <a:bodyPr/>
          <a:lstStyle/>
          <a:p>
            <a:pPr>
              <a:lnSpc>
                <a:spcPct val="90000"/>
              </a:lnSpc>
              <a:spcAft>
                <a:spcPts val="600"/>
              </a:spcAft>
            </a:pPr>
            <a:r>
              <a:rPr lang="en-US" sz="3000" dirty="0">
                <a:effectLst>
                  <a:outerShdw blurRad="38100" dist="38100" dir="2700000" algn="tl">
                    <a:srgbClr val="000000">
                      <a:alpha val="43137"/>
                    </a:srgbClr>
                  </a:outerShdw>
                </a:effectLst>
              </a:rPr>
              <a:t>2011 - Dr. Ron Fouchier, Erasmus Medical Center, Rotterdam, Netherlands</a:t>
            </a:r>
          </a:p>
          <a:p>
            <a:pPr marL="457200" lvl="1" indent="0">
              <a:lnSpc>
                <a:spcPct val="90000"/>
              </a:lnSpc>
              <a:spcAft>
                <a:spcPts val="600"/>
              </a:spcAft>
              <a:buNone/>
            </a:pPr>
            <a:endParaRPr lang="en-US"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B45FE2A0-F00C-A3FF-0A19-EEBAD01AD9D9}"/>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9" name="Picture 8" descr="A person with his hand on his chin&#10;&#10;AI-generated content may be incorrect.">
            <a:extLst>
              <a:ext uri="{FF2B5EF4-FFF2-40B4-BE49-F238E27FC236}">
                <a16:creationId xmlns:a16="http://schemas.microsoft.com/office/drawing/2014/main" id="{3FFCB0E0-2FDD-32BC-2BC1-596A7FC17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806" y="2670958"/>
            <a:ext cx="2367577" cy="3460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3">
            <a:extLst>
              <a:ext uri="{FF2B5EF4-FFF2-40B4-BE49-F238E27FC236}">
                <a16:creationId xmlns:a16="http://schemas.microsoft.com/office/drawing/2014/main" id="{B2AE5ACB-5FE8-687D-127D-77941B4ED2E8}"/>
              </a:ext>
            </a:extLst>
          </p:cNvPr>
          <p:cNvSpPr txBox="1">
            <a:spLocks noChangeArrowheads="1"/>
          </p:cNvSpPr>
          <p:nvPr/>
        </p:nvSpPr>
        <p:spPr bwMode="auto">
          <a:xfrm>
            <a:off x="304798" y="2743200"/>
            <a:ext cx="7580673" cy="291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1" defTabSz="914400">
              <a:lnSpc>
                <a:spcPct val="90000"/>
              </a:lnSpc>
              <a:spcAft>
                <a:spcPts val="600"/>
              </a:spcAft>
            </a:pPr>
            <a:r>
              <a:rPr lang="en-US" kern="0" dirty="0">
                <a:effectLst>
                  <a:outerShdw blurRad="38100" dist="38100" dir="2700000" algn="tl">
                    <a:srgbClr val="000000">
                      <a:alpha val="43137"/>
                    </a:srgbClr>
                  </a:outerShdw>
                </a:effectLst>
              </a:rPr>
              <a:t>Genetically modified the H5N1 virus to become airborne between ferrets</a:t>
            </a:r>
          </a:p>
          <a:p>
            <a:pPr lvl="1" defTabSz="914400">
              <a:lnSpc>
                <a:spcPct val="90000"/>
              </a:lnSpc>
              <a:spcAft>
                <a:spcPts val="600"/>
              </a:spcAft>
            </a:pPr>
            <a:r>
              <a:rPr lang="en-US" kern="0" dirty="0">
                <a:effectLst>
                  <a:outerShdw blurRad="38100" dist="38100" dir="2700000" algn="tl">
                    <a:srgbClr val="000000">
                      <a:alpha val="43137"/>
                    </a:srgbClr>
                  </a:outerShdw>
                </a:effectLst>
              </a:rPr>
              <a:t>Ferrets have similar pulmonary receptors to humans </a:t>
            </a:r>
          </a:p>
          <a:p>
            <a:pPr marL="457200" lvl="1" indent="0" defTabSz="914400">
              <a:lnSpc>
                <a:spcPct val="90000"/>
              </a:lnSpc>
              <a:spcAft>
                <a:spcPts val="600"/>
              </a:spcAft>
              <a:buFont typeface="Wingdings" pitchFamily="2" charset="2"/>
              <a:buNone/>
            </a:pPr>
            <a:endParaRPr lang="en-US"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9961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2C3BD-F55A-CDF8-D175-48F7A90CF34F}"/>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5C33341E-6718-B4E8-B1EE-166E7A08D055}"/>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p>
        </p:txBody>
      </p:sp>
      <p:sp>
        <p:nvSpPr>
          <p:cNvPr id="229379" name="Rectangle 3">
            <a:extLst>
              <a:ext uri="{FF2B5EF4-FFF2-40B4-BE49-F238E27FC236}">
                <a16:creationId xmlns:a16="http://schemas.microsoft.com/office/drawing/2014/main" id="{DE9A2FA8-87FB-7F71-A850-BA17E7CE7231}"/>
              </a:ext>
            </a:extLst>
          </p:cNvPr>
          <p:cNvSpPr>
            <a:spLocks noGrp="1" noChangeArrowheads="1"/>
          </p:cNvSpPr>
          <p:nvPr>
            <p:ph idx="1"/>
          </p:nvPr>
        </p:nvSpPr>
        <p:spPr>
          <a:xfrm>
            <a:off x="304800" y="1752600"/>
            <a:ext cx="10521043" cy="4114800"/>
          </a:xfrm>
        </p:spPr>
        <p:txBody>
          <a:bodyPr/>
          <a:lstStyle/>
          <a:p>
            <a:pPr>
              <a:spcAft>
                <a:spcPts val="600"/>
              </a:spcAft>
            </a:pPr>
            <a:r>
              <a:rPr lang="en-US" sz="3000" dirty="0">
                <a:effectLst>
                  <a:outerShdw blurRad="38100" dist="38100" dir="2700000" algn="tl">
                    <a:srgbClr val="000000">
                      <a:alpha val="43137"/>
                    </a:srgbClr>
                  </a:outerShdw>
                </a:effectLst>
              </a:rPr>
              <a:t>First identified in China in 1996 </a:t>
            </a:r>
          </a:p>
          <a:p>
            <a:pPr lvl="1">
              <a:spcAft>
                <a:spcPts val="600"/>
              </a:spcAft>
            </a:pPr>
            <a:r>
              <a:rPr lang="en-US" dirty="0">
                <a:effectLst>
                  <a:outerShdw blurRad="38100" dist="38100" dir="2700000" algn="tl">
                    <a:srgbClr val="000000">
                      <a:alpha val="43137"/>
                    </a:srgbClr>
                  </a:outerShdw>
                </a:effectLst>
              </a:rPr>
              <a:t>Spread by bird migration </a:t>
            </a:r>
          </a:p>
          <a:p>
            <a:pPr lvl="1">
              <a:spcAft>
                <a:spcPts val="600"/>
              </a:spcAft>
            </a:pPr>
            <a:r>
              <a:rPr lang="en-US" dirty="0">
                <a:effectLst>
                  <a:outerShdw blurRad="38100" dist="38100" dir="2700000" algn="tl">
                    <a:srgbClr val="000000">
                      <a:alpha val="43137"/>
                    </a:srgbClr>
                  </a:outerShdw>
                </a:effectLst>
              </a:rPr>
              <a:t>Became the dominant strain in bird populations worldwide </a:t>
            </a:r>
          </a:p>
        </p:txBody>
      </p:sp>
      <p:sp>
        <p:nvSpPr>
          <p:cNvPr id="5" name="TextBox 4">
            <a:extLst>
              <a:ext uri="{FF2B5EF4-FFF2-40B4-BE49-F238E27FC236}">
                <a16:creationId xmlns:a16="http://schemas.microsoft.com/office/drawing/2014/main" id="{FF949949-6506-6B6D-C98B-E2745820BA9C}"/>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64BF816A-B1C6-F935-836F-4E161BC31709}"/>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a:extLst>
              <a:ext uri="{FF2B5EF4-FFF2-40B4-BE49-F238E27FC236}">
                <a16:creationId xmlns:a16="http://schemas.microsoft.com/office/drawing/2014/main" id="{75A004D1-B8DF-4F66-2446-3FC8E1227539}"/>
              </a:ext>
            </a:extLst>
          </p:cNvPr>
          <p:cNvPicPr>
            <a:picLocks noChangeAspect="1"/>
          </p:cNvPicPr>
          <p:nvPr/>
        </p:nvPicPr>
        <p:blipFill>
          <a:blip r:embed="rId2"/>
          <a:stretch>
            <a:fillRect/>
          </a:stretch>
        </p:blipFill>
        <p:spPr>
          <a:xfrm>
            <a:off x="8407381" y="3810000"/>
            <a:ext cx="2173157" cy="2380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7B9801C6-B73C-BC44-0B49-9BCA7B040006}"/>
              </a:ext>
            </a:extLst>
          </p:cNvPr>
          <p:cNvSpPr txBox="1">
            <a:spLocks noChangeArrowheads="1"/>
          </p:cNvSpPr>
          <p:nvPr/>
        </p:nvSpPr>
        <p:spPr bwMode="auto">
          <a:xfrm>
            <a:off x="304801" y="3494316"/>
            <a:ext cx="7761514" cy="30697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1" defTabSz="914400">
              <a:spcAft>
                <a:spcPts val="600"/>
              </a:spcAft>
            </a:pPr>
            <a:r>
              <a:rPr lang="en-US" kern="0" dirty="0">
                <a:effectLst>
                  <a:outerShdw blurRad="38100" dist="38100" dir="2700000" algn="tl">
                    <a:srgbClr val="000000">
                      <a:alpha val="43137"/>
                    </a:srgbClr>
                  </a:outerShdw>
                </a:effectLst>
              </a:rPr>
              <a:t>Although it normally affects waterfowl it can now infect:</a:t>
            </a:r>
          </a:p>
          <a:p>
            <a:pPr lvl="2" defTabSz="914400">
              <a:spcAft>
                <a:spcPts val="600"/>
              </a:spcAft>
            </a:pPr>
            <a:r>
              <a:rPr lang="en-US" sz="2800" kern="0" dirty="0">
                <a:effectLst>
                  <a:outerShdw blurRad="38100" dist="38100" dir="2700000" algn="tl">
                    <a:srgbClr val="000000">
                      <a:alpha val="43137"/>
                    </a:srgbClr>
                  </a:outerShdw>
                </a:effectLst>
              </a:rPr>
              <a:t>Domestic poultry – most susceptible to illness</a:t>
            </a:r>
          </a:p>
          <a:p>
            <a:pPr lvl="2" defTabSz="914400">
              <a:spcAft>
                <a:spcPts val="600"/>
              </a:spcAft>
            </a:pPr>
            <a:r>
              <a:rPr lang="en-US" sz="2800" kern="0" dirty="0">
                <a:effectLst>
                  <a:outerShdw blurRad="38100" dist="38100" dir="2700000" algn="tl">
                    <a:srgbClr val="000000">
                      <a:alpha val="43137"/>
                    </a:srgbClr>
                  </a:outerShdw>
                </a:effectLst>
              </a:rPr>
              <a:t>Other birds </a:t>
            </a:r>
          </a:p>
        </p:txBody>
      </p:sp>
    </p:spTree>
    <p:extLst>
      <p:ext uri="{BB962C8B-B14F-4D97-AF65-F5344CB8AC3E}">
        <p14:creationId xmlns:p14="http://schemas.microsoft.com/office/powerpoint/2010/main" val="2922263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007AF-D368-6EF4-CE58-48B2A4E89CA4}"/>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F87E420C-2807-67DC-7EDC-3873513F5979}"/>
              </a:ext>
            </a:extLst>
          </p:cNvPr>
          <p:cNvSpPr>
            <a:spLocks noGrp="1" noChangeArrowheads="1"/>
          </p:cNvSpPr>
          <p:nvPr>
            <p:ph type="title"/>
          </p:nvPr>
        </p:nvSpPr>
        <p:spPr/>
        <p:txBody>
          <a:bodyPr/>
          <a:lstStyle/>
          <a:p>
            <a: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t>Avian Influenza</a:t>
            </a:r>
            <a:b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br>
            <a: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t>Current Research</a:t>
            </a:r>
            <a:endParaRPr lang="en-US" sz="4000" dirty="0">
              <a:effectLst>
                <a:outerShdw blurRad="38100" dist="38100" dir="2700000" algn="tl">
                  <a:srgbClr val="000000">
                    <a:alpha val="43137"/>
                  </a:srgbClr>
                </a:outerShdw>
              </a:effectLst>
            </a:endParaRPr>
          </a:p>
        </p:txBody>
      </p:sp>
      <p:sp>
        <p:nvSpPr>
          <p:cNvPr id="229379" name="Rectangle 3">
            <a:extLst>
              <a:ext uri="{FF2B5EF4-FFF2-40B4-BE49-F238E27FC236}">
                <a16:creationId xmlns:a16="http://schemas.microsoft.com/office/drawing/2014/main" id="{DB096238-AF3B-ACA1-A519-F1B3CC913F36}"/>
              </a:ext>
            </a:extLst>
          </p:cNvPr>
          <p:cNvSpPr>
            <a:spLocks noGrp="1" noChangeArrowheads="1"/>
          </p:cNvSpPr>
          <p:nvPr>
            <p:ph idx="1"/>
          </p:nvPr>
        </p:nvSpPr>
        <p:spPr>
          <a:xfrm>
            <a:off x="304799" y="1752600"/>
            <a:ext cx="10894143" cy="4114800"/>
          </a:xfrm>
        </p:spPr>
        <p:txBody>
          <a:bodyPr/>
          <a:lstStyle/>
          <a:p>
            <a:pPr>
              <a:lnSpc>
                <a:spcPct val="90000"/>
              </a:lnSpc>
              <a:spcAft>
                <a:spcPts val="600"/>
              </a:spcAft>
            </a:pPr>
            <a:r>
              <a:rPr lang="en-US" sz="3000" dirty="0">
                <a:effectLst>
                  <a:outerShdw blurRad="38100" dist="38100" dir="2700000" algn="tl">
                    <a:srgbClr val="000000">
                      <a:alpha val="43137"/>
                    </a:srgbClr>
                  </a:outerShdw>
                </a:effectLst>
              </a:rPr>
              <a:t>Dr. Ron Fouchier</a:t>
            </a:r>
          </a:p>
        </p:txBody>
      </p:sp>
      <p:sp>
        <p:nvSpPr>
          <p:cNvPr id="8" name="TextBox 7">
            <a:extLst>
              <a:ext uri="{FF2B5EF4-FFF2-40B4-BE49-F238E27FC236}">
                <a16:creationId xmlns:a16="http://schemas.microsoft.com/office/drawing/2014/main" id="{D55F8D0C-960D-467E-8841-8B0895BAECD2}"/>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6" name="Picture 5" descr="A group of ferrets in a cage&#10;&#10;AI-generated content may be incorrect.">
            <a:extLst>
              <a:ext uri="{FF2B5EF4-FFF2-40B4-BE49-F238E27FC236}">
                <a16:creationId xmlns:a16="http://schemas.microsoft.com/office/drawing/2014/main" id="{1EEB1FF6-2F9E-BB3D-5AC6-4BBDEAD25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698643"/>
            <a:ext cx="4889706" cy="2738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3">
            <a:extLst>
              <a:ext uri="{FF2B5EF4-FFF2-40B4-BE49-F238E27FC236}">
                <a16:creationId xmlns:a16="http://schemas.microsoft.com/office/drawing/2014/main" id="{08DA8E4B-D6CE-1C05-1115-57A600751311}"/>
              </a:ext>
            </a:extLst>
          </p:cNvPr>
          <p:cNvSpPr txBox="1">
            <a:spLocks noChangeArrowheads="1"/>
          </p:cNvSpPr>
          <p:nvPr/>
        </p:nvSpPr>
        <p:spPr bwMode="auto">
          <a:xfrm>
            <a:off x="304799" y="2436610"/>
            <a:ext cx="5711865" cy="32623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1" defTabSz="914400">
              <a:lnSpc>
                <a:spcPct val="90000"/>
              </a:lnSpc>
              <a:spcAft>
                <a:spcPts val="600"/>
              </a:spcAft>
            </a:pPr>
            <a:r>
              <a:rPr lang="en-US" kern="0" dirty="0">
                <a:effectLst>
                  <a:outerShdw blurRad="38100" dist="38100" dir="2700000" algn="tl">
                    <a:srgbClr val="000000">
                      <a:alpha val="43137"/>
                    </a:srgbClr>
                  </a:outerShdw>
                </a:effectLst>
              </a:rPr>
              <a:t>Results were H5N1 viruses could acquire the ability to spread between mammals without mixing with other viruses or intermediate hosts such as pigs</a:t>
            </a:r>
          </a:p>
          <a:p>
            <a:pPr lvl="1" defTabSz="914400">
              <a:lnSpc>
                <a:spcPct val="90000"/>
              </a:lnSpc>
              <a:spcAft>
                <a:spcPts val="600"/>
              </a:spcAft>
            </a:pPr>
            <a:r>
              <a:rPr lang="en-US" kern="0" dirty="0">
                <a:effectLst>
                  <a:outerShdw blurRad="38100" dist="38100" dir="2700000" algn="tl">
                    <a:srgbClr val="000000">
                      <a:alpha val="43137"/>
                    </a:srgbClr>
                  </a:outerShdw>
                </a:effectLst>
              </a:rPr>
              <a:t>Thus posed a risk of launching a pandemic </a:t>
            </a:r>
          </a:p>
        </p:txBody>
      </p:sp>
    </p:spTree>
    <p:extLst>
      <p:ext uri="{BB962C8B-B14F-4D97-AF65-F5344CB8AC3E}">
        <p14:creationId xmlns:p14="http://schemas.microsoft.com/office/powerpoint/2010/main" val="3863081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C8A8A-2CE3-8975-C99B-CD78628DAB94}"/>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AFD5E8B6-C21D-3CD0-13F3-ABE65B02B1A3}"/>
              </a:ext>
            </a:extLst>
          </p:cNvPr>
          <p:cNvSpPr>
            <a:spLocks noGrp="1" noChangeArrowheads="1"/>
          </p:cNvSpPr>
          <p:nvPr>
            <p:ph type="title"/>
          </p:nvPr>
        </p:nvSpPr>
        <p:spPr/>
        <p:txBody>
          <a:bodyPr/>
          <a:lstStyle/>
          <a:p>
            <a: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t>Avian Influenza</a:t>
            </a:r>
            <a:b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br>
            <a:r>
              <a:rPr kumimoji="0" lang="en-US" sz="4000" b="0" i="0" u="none" strike="noStrike" kern="0" cap="none" spc="0" normalizeH="0" baseline="0" noProof="0" dirty="0">
                <a:ln>
                  <a:noFill/>
                </a:ln>
                <a:solidFill>
                  <a:srgbClr val="CCFFFF"/>
                </a:solidFill>
                <a:effectLst>
                  <a:outerShdw blurRad="38100" dist="38100" dir="2700000" algn="tl">
                    <a:srgbClr val="000000">
                      <a:alpha val="43137"/>
                    </a:srgbClr>
                  </a:outerShdw>
                </a:effectLst>
                <a:uLnTx/>
                <a:uFillTx/>
                <a:latin typeface="Tahoma"/>
                <a:ea typeface="+mj-ea"/>
                <a:cs typeface="+mj-cs"/>
              </a:rPr>
              <a:t>Current Research</a:t>
            </a:r>
            <a:endParaRPr lang="en-US" sz="4000" dirty="0">
              <a:effectLst>
                <a:outerShdw blurRad="38100" dist="38100" dir="2700000" algn="tl">
                  <a:srgbClr val="000000">
                    <a:alpha val="43137"/>
                  </a:srgbClr>
                </a:outerShdw>
              </a:effectLst>
            </a:endParaRPr>
          </a:p>
        </p:txBody>
      </p:sp>
      <p:sp>
        <p:nvSpPr>
          <p:cNvPr id="229379" name="Rectangle 3">
            <a:extLst>
              <a:ext uri="{FF2B5EF4-FFF2-40B4-BE49-F238E27FC236}">
                <a16:creationId xmlns:a16="http://schemas.microsoft.com/office/drawing/2014/main" id="{D19F27C1-87C6-E577-B911-B95C45CB333E}"/>
              </a:ext>
            </a:extLst>
          </p:cNvPr>
          <p:cNvSpPr>
            <a:spLocks noGrp="1" noChangeArrowheads="1"/>
          </p:cNvSpPr>
          <p:nvPr>
            <p:ph idx="1"/>
          </p:nvPr>
        </p:nvSpPr>
        <p:spPr>
          <a:xfrm>
            <a:off x="304799" y="1752600"/>
            <a:ext cx="10894143" cy="4114800"/>
          </a:xfrm>
        </p:spPr>
        <p:txBody>
          <a:bodyPr/>
          <a:lstStyle/>
          <a:p>
            <a:pPr>
              <a:lnSpc>
                <a:spcPct val="90000"/>
              </a:lnSpc>
              <a:spcAft>
                <a:spcPts val="600"/>
              </a:spcAft>
            </a:pPr>
            <a:r>
              <a:rPr lang="en-US" sz="3000" dirty="0">
                <a:effectLst>
                  <a:outerShdw blurRad="38100" dist="38100" dir="2700000" algn="tl">
                    <a:srgbClr val="000000">
                      <a:alpha val="43137"/>
                    </a:srgbClr>
                  </a:outerShdw>
                </a:effectLst>
              </a:rPr>
              <a:t>People who have died from the H5N1 today have died in a similar manner to those during the 1918 pandemic</a:t>
            </a:r>
          </a:p>
          <a:p>
            <a:pPr>
              <a:lnSpc>
                <a:spcPct val="90000"/>
              </a:lnSpc>
              <a:spcAft>
                <a:spcPts val="600"/>
              </a:spcAft>
            </a:pPr>
            <a:endParaRPr lang="en-US" sz="30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39EFEC65-2B0C-D66A-E6AB-1FAA8304BCE1}"/>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
        <p:nvSpPr>
          <p:cNvPr id="7" name="Rectangle 3">
            <a:extLst>
              <a:ext uri="{FF2B5EF4-FFF2-40B4-BE49-F238E27FC236}">
                <a16:creationId xmlns:a16="http://schemas.microsoft.com/office/drawing/2014/main" id="{BD93007F-0655-03D9-072D-E39B2132C235}"/>
              </a:ext>
            </a:extLst>
          </p:cNvPr>
          <p:cNvSpPr txBox="1">
            <a:spLocks noChangeArrowheads="1"/>
          </p:cNvSpPr>
          <p:nvPr/>
        </p:nvSpPr>
        <p:spPr bwMode="auto">
          <a:xfrm>
            <a:off x="304799" y="2708540"/>
            <a:ext cx="5711865" cy="32623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1" defTabSz="914400">
              <a:spcAft>
                <a:spcPts val="600"/>
              </a:spcAft>
            </a:pPr>
            <a:r>
              <a:rPr lang="en-US" kern="0" dirty="0">
                <a:effectLst>
                  <a:outerShdw blurRad="38100" dist="38100" dir="2700000" algn="tl">
                    <a:srgbClr val="000000">
                      <a:alpha val="43137"/>
                    </a:srgbClr>
                  </a:outerShdw>
                </a:effectLst>
              </a:rPr>
              <a:t>The study of the 1918 influenza has given great insight into the pathogenesis as well as the societal effects this current virus will have if it ever becomes a pandemic </a:t>
            </a:r>
            <a:endParaRPr lang="en-US" sz="2400" kern="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6385D39-8480-06DC-7B07-95F72462F0AC}"/>
              </a:ext>
            </a:extLst>
          </p:cNvPr>
          <p:cNvPicPr>
            <a:picLocks noChangeAspect="1"/>
          </p:cNvPicPr>
          <p:nvPr/>
        </p:nvPicPr>
        <p:blipFill>
          <a:blip r:embed="rId2"/>
          <a:stretch>
            <a:fillRect/>
          </a:stretch>
        </p:blipFill>
        <p:spPr>
          <a:xfrm>
            <a:off x="6263688" y="3074661"/>
            <a:ext cx="4688230" cy="2530059"/>
          </a:xfrm>
          <a:prstGeom prst="rect">
            <a:avLst/>
          </a:prstGeom>
        </p:spPr>
      </p:pic>
    </p:spTree>
    <p:extLst>
      <p:ext uri="{BB962C8B-B14F-4D97-AF65-F5344CB8AC3E}">
        <p14:creationId xmlns:p14="http://schemas.microsoft.com/office/powerpoint/2010/main" val="3873929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C0B09-8F56-FD44-A013-A0E1209AA3AC}"/>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AEF99102-EBB7-6D05-4426-F33F7E7E8173}"/>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Current Research</a:t>
            </a:r>
          </a:p>
        </p:txBody>
      </p:sp>
      <p:sp>
        <p:nvSpPr>
          <p:cNvPr id="229379" name="Rectangle 3">
            <a:extLst>
              <a:ext uri="{FF2B5EF4-FFF2-40B4-BE49-F238E27FC236}">
                <a16:creationId xmlns:a16="http://schemas.microsoft.com/office/drawing/2014/main" id="{D69A6622-5946-BDA6-0385-B86AB918BA49}"/>
              </a:ext>
            </a:extLst>
          </p:cNvPr>
          <p:cNvSpPr>
            <a:spLocks noGrp="1" noChangeArrowheads="1"/>
          </p:cNvSpPr>
          <p:nvPr>
            <p:ph idx="1"/>
          </p:nvPr>
        </p:nvSpPr>
        <p:spPr>
          <a:xfrm>
            <a:off x="304800" y="1752600"/>
            <a:ext cx="11353800" cy="2010508"/>
          </a:xfrm>
        </p:spPr>
        <p:txBody>
          <a:bodyPr/>
          <a:lstStyle/>
          <a:p>
            <a:pPr>
              <a:spcAft>
                <a:spcPts val="600"/>
              </a:spcAft>
            </a:pPr>
            <a:r>
              <a:rPr lang="en-US" sz="3000" dirty="0">
                <a:effectLst>
                  <a:outerShdw blurRad="38100" dist="38100" dir="2700000" algn="tl">
                    <a:srgbClr val="000000">
                      <a:alpha val="43137"/>
                    </a:srgbClr>
                  </a:outerShdw>
                </a:effectLst>
              </a:rPr>
              <a:t>Genetic Sequencing</a:t>
            </a:r>
          </a:p>
          <a:p>
            <a:pPr lvl="1">
              <a:spcAft>
                <a:spcPts val="600"/>
              </a:spcAft>
            </a:pPr>
            <a:r>
              <a:rPr lang="en-US" dirty="0">
                <a:effectLst>
                  <a:outerShdw blurRad="38100" dist="38100" dir="2700000" algn="tl">
                    <a:srgbClr val="000000">
                      <a:alpha val="43137"/>
                    </a:srgbClr>
                  </a:outerShdw>
                </a:effectLst>
              </a:rPr>
              <a:t>Researchers tested the binding capability of an H5N1 virus isolated from the first U.S. human death January 2025 in Louisianna. They found:</a:t>
            </a:r>
          </a:p>
        </p:txBody>
      </p:sp>
      <p:sp>
        <p:nvSpPr>
          <p:cNvPr id="5" name="TextBox 4">
            <a:extLst>
              <a:ext uri="{FF2B5EF4-FFF2-40B4-BE49-F238E27FC236}">
                <a16:creationId xmlns:a16="http://schemas.microsoft.com/office/drawing/2014/main" id="{FE99851D-EF6D-C54A-3C2D-ECB2E1365DBA}"/>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F3286442-65DF-3A8D-B1AF-2BD3BC567068}"/>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descr="A person wearing a protective gear and gloves&#10;&#10;AI-generated content may be incorrect.">
            <a:extLst>
              <a:ext uri="{FF2B5EF4-FFF2-40B4-BE49-F238E27FC236}">
                <a16:creationId xmlns:a16="http://schemas.microsoft.com/office/drawing/2014/main" id="{51CD305D-B22E-FD74-D15B-CBE277968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310" y="3537488"/>
            <a:ext cx="4034535" cy="2680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F28728BD-F5C3-A278-41DA-6D6F0593BD5F}"/>
              </a:ext>
            </a:extLst>
          </p:cNvPr>
          <p:cNvSpPr txBox="1">
            <a:spLocks noChangeArrowheads="1"/>
          </p:cNvSpPr>
          <p:nvPr/>
        </p:nvSpPr>
        <p:spPr bwMode="auto">
          <a:xfrm>
            <a:off x="304800" y="3763108"/>
            <a:ext cx="5005755" cy="26332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2" defTabSz="914400">
              <a:spcAft>
                <a:spcPts val="600"/>
              </a:spcAft>
            </a:pPr>
            <a:r>
              <a:rPr lang="en-US" sz="2800" kern="0" dirty="0">
                <a:effectLst>
                  <a:outerShdw blurRad="38100" dist="38100" dir="2700000" algn="tl">
                    <a:srgbClr val="000000">
                      <a:alpha val="43137"/>
                    </a:srgbClr>
                  </a:outerShdw>
                </a:effectLst>
              </a:rPr>
              <a:t>It only requires one mutation for the hemagglutinin protein to attach easier to human receptors</a:t>
            </a:r>
          </a:p>
        </p:txBody>
      </p:sp>
    </p:spTree>
    <p:extLst>
      <p:ext uri="{BB962C8B-B14F-4D97-AF65-F5344CB8AC3E}">
        <p14:creationId xmlns:p14="http://schemas.microsoft.com/office/powerpoint/2010/main" val="245713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54CDA-C715-2D92-4646-6DAB81033791}"/>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0166A383-6741-9E3E-BFDF-BCF96146716E}"/>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Current Research</a:t>
            </a:r>
          </a:p>
        </p:txBody>
      </p:sp>
      <p:sp>
        <p:nvSpPr>
          <p:cNvPr id="229379" name="Rectangle 3">
            <a:extLst>
              <a:ext uri="{FF2B5EF4-FFF2-40B4-BE49-F238E27FC236}">
                <a16:creationId xmlns:a16="http://schemas.microsoft.com/office/drawing/2014/main" id="{C41DBB0C-6220-8CA2-9BB7-19900675261E}"/>
              </a:ext>
            </a:extLst>
          </p:cNvPr>
          <p:cNvSpPr>
            <a:spLocks noGrp="1" noChangeArrowheads="1"/>
          </p:cNvSpPr>
          <p:nvPr>
            <p:ph idx="1"/>
          </p:nvPr>
        </p:nvSpPr>
        <p:spPr>
          <a:xfrm>
            <a:off x="304800" y="1752600"/>
            <a:ext cx="11353800" cy="4114800"/>
          </a:xfrm>
        </p:spPr>
        <p:txBody>
          <a:bodyPr/>
          <a:lstStyle/>
          <a:p>
            <a:r>
              <a:rPr lang="en-US" dirty="0">
                <a:effectLst>
                  <a:outerShdw blurRad="38100" dist="38100" dir="2700000" algn="tl">
                    <a:srgbClr val="000000">
                      <a:alpha val="43137"/>
                    </a:srgbClr>
                  </a:outerShdw>
                </a:effectLst>
              </a:rPr>
              <a:t>Genetic Sequencing</a:t>
            </a:r>
          </a:p>
          <a:p>
            <a:pPr lvl="1">
              <a:spcAft>
                <a:spcPts val="600"/>
              </a:spcAft>
            </a:pPr>
            <a:r>
              <a:rPr lang="en-US" dirty="0">
                <a:effectLst>
                  <a:outerShdw blurRad="38100" dist="38100" dir="2700000" algn="tl">
                    <a:srgbClr val="000000">
                      <a:alpha val="43137"/>
                    </a:srgbClr>
                  </a:outerShdw>
                </a:effectLst>
              </a:rPr>
              <a:t>These changes took place in the patient during infection, and were not found in the backyard flock or the wild</a:t>
            </a:r>
          </a:p>
          <a:p>
            <a:pPr lvl="1">
              <a:spcAft>
                <a:spcPts val="600"/>
              </a:spcAft>
            </a:pPr>
            <a:r>
              <a:rPr lang="en-US" dirty="0">
                <a:effectLst>
                  <a:outerShdw blurRad="38100" dist="38100" dir="2700000" algn="tl">
                    <a:srgbClr val="000000">
                      <a:alpha val="43137"/>
                    </a:srgbClr>
                  </a:outerShdw>
                </a:effectLst>
              </a:rPr>
              <a:t>Does not necessarily mean we are on the verge of a pandemic</a:t>
            </a:r>
          </a:p>
          <a:p>
            <a:pPr lvl="1">
              <a:spcAft>
                <a:spcPts val="600"/>
              </a:spcAft>
            </a:pPr>
            <a:r>
              <a:rPr lang="en-US" dirty="0">
                <a:effectLst>
                  <a:outerShdw blurRad="38100" dist="38100" dir="2700000" algn="tl">
                    <a:srgbClr val="000000">
                      <a:alpha val="43137"/>
                    </a:srgbClr>
                  </a:outerShdw>
                </a:effectLst>
              </a:rPr>
              <a:t>Additional mutations required to become human-to-human transmissible </a:t>
            </a:r>
          </a:p>
        </p:txBody>
      </p:sp>
      <p:sp>
        <p:nvSpPr>
          <p:cNvPr id="5" name="TextBox 4">
            <a:extLst>
              <a:ext uri="{FF2B5EF4-FFF2-40B4-BE49-F238E27FC236}">
                <a16:creationId xmlns:a16="http://schemas.microsoft.com/office/drawing/2014/main" id="{B2D70753-1688-8A8F-9BD9-0648260DD1DE}"/>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EBAE7F17-DFDC-EAE2-D6D7-165E66200B49}"/>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515111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6CF4-2741-1E0F-D59F-0BFED8F6C37E}"/>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DCC1D3BC-905E-53C0-63F3-E0766D08E62A}"/>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Infections in Other Animals</a:t>
            </a:r>
          </a:p>
        </p:txBody>
      </p:sp>
      <p:sp>
        <p:nvSpPr>
          <p:cNvPr id="229379" name="Rectangle 3">
            <a:extLst>
              <a:ext uri="{FF2B5EF4-FFF2-40B4-BE49-F238E27FC236}">
                <a16:creationId xmlns:a16="http://schemas.microsoft.com/office/drawing/2014/main" id="{5598AB05-4445-EA7C-734D-1683D968BB71}"/>
              </a:ext>
            </a:extLst>
          </p:cNvPr>
          <p:cNvSpPr>
            <a:spLocks noGrp="1" noChangeArrowheads="1"/>
          </p:cNvSpPr>
          <p:nvPr>
            <p:ph idx="1"/>
          </p:nvPr>
        </p:nvSpPr>
        <p:spPr>
          <a:xfrm>
            <a:off x="304800" y="1752600"/>
            <a:ext cx="10275738" cy="4114800"/>
          </a:xfrm>
        </p:spPr>
        <p:txBody>
          <a:bodyPr/>
          <a:lstStyle/>
          <a:p>
            <a:r>
              <a:rPr lang="en-US" dirty="0">
                <a:effectLst>
                  <a:outerShdw blurRad="38100" dist="38100" dir="2700000" algn="tl">
                    <a:srgbClr val="000000">
                      <a:alpha val="43137"/>
                    </a:srgbClr>
                  </a:outerShdw>
                </a:effectLst>
              </a:rPr>
              <a:t>Infections in Other Animals</a:t>
            </a:r>
          </a:p>
          <a:p>
            <a:pPr lvl="1">
              <a:spcAft>
                <a:spcPts val="600"/>
              </a:spcAft>
            </a:pPr>
            <a:r>
              <a:rPr lang="en-US" dirty="0">
                <a:effectLst>
                  <a:outerShdw blurRad="38100" dist="38100" dir="2700000" algn="tl">
                    <a:srgbClr val="000000">
                      <a:alpha val="43137"/>
                    </a:srgbClr>
                  </a:outerShdw>
                </a:effectLst>
              </a:rPr>
              <a:t>Expanded range of hosts for H5N1 raises concerns</a:t>
            </a:r>
          </a:p>
          <a:p>
            <a:pPr lvl="2">
              <a:spcAft>
                <a:spcPts val="600"/>
              </a:spcAft>
            </a:pPr>
            <a:r>
              <a:rPr lang="en-US" sz="2800" dirty="0">
                <a:effectLst>
                  <a:outerShdw blurRad="38100" dist="38100" dir="2700000" algn="tl">
                    <a:srgbClr val="000000">
                      <a:alpha val="43137"/>
                    </a:srgbClr>
                  </a:outerShdw>
                </a:effectLst>
              </a:rPr>
              <a:t>Introduces complexity if it were to cause a pandemic</a:t>
            </a:r>
          </a:p>
          <a:p>
            <a:pPr lvl="2">
              <a:spcAft>
                <a:spcPts val="600"/>
              </a:spcAft>
            </a:pPr>
            <a:r>
              <a:rPr lang="en-US" sz="2800" dirty="0">
                <a:effectLst>
                  <a:outerShdw blurRad="38100" dist="38100" dir="2700000" algn="tl">
                    <a:srgbClr val="000000">
                      <a:alpha val="43137"/>
                    </a:srgbClr>
                  </a:outerShdw>
                </a:effectLst>
              </a:rPr>
              <a:t>The virus infects both humans and other animals</a:t>
            </a:r>
          </a:p>
          <a:p>
            <a:pPr lvl="2">
              <a:spcAft>
                <a:spcPts val="600"/>
              </a:spcAft>
            </a:pPr>
            <a:r>
              <a:rPr lang="en-US" sz="2800" dirty="0">
                <a:effectLst>
                  <a:outerShdw blurRad="38100" dist="38100" dir="2700000" algn="tl">
                    <a:srgbClr val="000000">
                      <a:alpha val="43137"/>
                    </a:srgbClr>
                  </a:outerShdw>
                </a:effectLst>
              </a:rPr>
              <a:t>This would pose a significant challenge for mitigation and efforts to control the spread</a:t>
            </a:r>
          </a:p>
        </p:txBody>
      </p:sp>
      <p:sp>
        <p:nvSpPr>
          <p:cNvPr id="5" name="TextBox 4">
            <a:extLst>
              <a:ext uri="{FF2B5EF4-FFF2-40B4-BE49-F238E27FC236}">
                <a16:creationId xmlns:a16="http://schemas.microsoft.com/office/drawing/2014/main" id="{BC405A7C-248F-FDCF-FDE2-66A1B8B2E31F}"/>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5FCAF665-2367-6F38-7B39-B707E51835EE}"/>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1922246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E2E69-CB0C-B45C-4DE3-C4496EA58867}"/>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7E2ED058-AD6B-BFA5-3C32-2414B7A4E04C}"/>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Infections in Other Animals</a:t>
            </a:r>
          </a:p>
        </p:txBody>
      </p:sp>
      <p:sp>
        <p:nvSpPr>
          <p:cNvPr id="229379" name="Rectangle 3">
            <a:extLst>
              <a:ext uri="{FF2B5EF4-FFF2-40B4-BE49-F238E27FC236}">
                <a16:creationId xmlns:a16="http://schemas.microsoft.com/office/drawing/2014/main" id="{D21EB2DC-96D5-4BB0-3B84-657EC882AEDC}"/>
              </a:ext>
            </a:extLst>
          </p:cNvPr>
          <p:cNvSpPr>
            <a:spLocks noGrp="1" noChangeArrowheads="1"/>
          </p:cNvSpPr>
          <p:nvPr>
            <p:ph idx="1"/>
          </p:nvPr>
        </p:nvSpPr>
        <p:spPr>
          <a:xfrm>
            <a:off x="304800" y="1752600"/>
            <a:ext cx="10275738" cy="4114800"/>
          </a:xfrm>
        </p:spPr>
        <p:txBody>
          <a:bodyPr/>
          <a:lstStyle/>
          <a:p>
            <a:pPr>
              <a:spcAft>
                <a:spcPts val="2400"/>
              </a:spcAft>
            </a:pPr>
            <a:r>
              <a:rPr lang="en-US" sz="3000" dirty="0">
                <a:effectLst>
                  <a:outerShdw blurRad="38100" dist="38100" dir="2700000" algn="tl">
                    <a:srgbClr val="000000">
                      <a:alpha val="43137"/>
                    </a:srgbClr>
                  </a:outerShdw>
                </a:effectLst>
              </a:rPr>
              <a:t>Dr. Ed Hutchinson, professor of molecular and cellular virology at the University of Glasgow says:</a:t>
            </a:r>
          </a:p>
          <a:p>
            <a:pPr marL="457200" lvl="1" indent="0" algn="ctr">
              <a:spcAft>
                <a:spcPts val="0"/>
              </a:spcAft>
              <a:buNone/>
            </a:pPr>
            <a:r>
              <a:rPr lang="en-US" dirty="0">
                <a:effectLst>
                  <a:outerShdw blurRad="38100" dist="38100" dir="2700000" algn="tl">
                    <a:srgbClr val="000000">
                      <a:alpha val="43137"/>
                    </a:srgbClr>
                  </a:outerShdw>
                </a:effectLst>
              </a:rPr>
              <a:t>“It’s now a global problem, as a disease of wild animals, </a:t>
            </a:r>
          </a:p>
          <a:p>
            <a:pPr marL="457200" lvl="1" indent="0" algn="ctr">
              <a:spcAft>
                <a:spcPts val="0"/>
              </a:spcAft>
              <a:buNone/>
            </a:pPr>
            <a:r>
              <a:rPr lang="en-US" dirty="0">
                <a:effectLst>
                  <a:outerShdw blurRad="38100" dist="38100" dir="2700000" algn="tl">
                    <a:srgbClr val="000000">
                      <a:alpha val="43137"/>
                    </a:srgbClr>
                  </a:outerShdw>
                </a:effectLst>
              </a:rPr>
              <a:t>it’s completely out of control. </a:t>
            </a:r>
          </a:p>
          <a:p>
            <a:pPr marL="457200" lvl="1" indent="0" algn="ctr">
              <a:spcAft>
                <a:spcPts val="0"/>
              </a:spcAft>
              <a:buNone/>
            </a:pPr>
            <a:r>
              <a:rPr lang="en-US" dirty="0">
                <a:effectLst>
                  <a:outerShdw blurRad="38100" dist="38100" dir="2700000" algn="tl">
                    <a:srgbClr val="000000">
                      <a:alpha val="43137"/>
                    </a:srgbClr>
                  </a:outerShdw>
                </a:effectLst>
              </a:rPr>
              <a:t>In a sense, the question about reassortment is not,</a:t>
            </a:r>
          </a:p>
          <a:p>
            <a:pPr marL="457200" lvl="1" indent="0" algn="ctr">
              <a:spcAft>
                <a:spcPts val="0"/>
              </a:spcAft>
              <a:buNone/>
            </a:pPr>
            <a:r>
              <a:rPr lang="en-US" dirty="0">
                <a:effectLst>
                  <a:outerShdw blurRad="38100" dist="38100" dir="2700000" algn="tl">
                    <a:srgbClr val="000000">
                      <a:alpha val="43137"/>
                    </a:srgbClr>
                  </a:outerShdw>
                </a:effectLst>
              </a:rPr>
              <a:t> ‘When is it going to happen?’, </a:t>
            </a:r>
          </a:p>
          <a:p>
            <a:pPr marL="457200" lvl="1" indent="0" algn="ctr">
              <a:spcAft>
                <a:spcPts val="0"/>
              </a:spcAft>
              <a:buNone/>
            </a:pPr>
            <a:r>
              <a:rPr lang="en-US" dirty="0">
                <a:effectLst>
                  <a:outerShdw blurRad="38100" dist="38100" dir="2700000" algn="tl">
                    <a:srgbClr val="000000">
                      <a:alpha val="43137"/>
                    </a:srgbClr>
                  </a:outerShdw>
                </a:effectLst>
              </a:rPr>
              <a:t>but ‘Why isn’t it happening all the time?”</a:t>
            </a:r>
          </a:p>
          <a:p>
            <a:pPr lvl="1">
              <a:spcAft>
                <a:spcPts val="600"/>
              </a:spcAft>
            </a:pP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8AA768A-33B9-FF17-77A0-EF2661CEFCE0}"/>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B8372BA1-2285-6EE2-55B9-A9DAC9A1A37B}"/>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1337021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D4D1BAE-0E95-52D3-F580-D83785C84A6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1B87DF-339A-5C0D-A5DE-AAE15CE0E8C7}"/>
              </a:ext>
            </a:extLst>
          </p:cNvPr>
          <p:cNvSpPr txBox="1"/>
          <p:nvPr/>
        </p:nvSpPr>
        <p:spPr>
          <a:xfrm>
            <a:off x="7848600" y="6488668"/>
            <a:ext cx="2819400"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7" name="Picture 2" descr="http://saphanatutorial.com/wp-content/uploads/2013/12/SAP-HANA-Questions.jpg">
            <a:extLst>
              <a:ext uri="{FF2B5EF4-FFF2-40B4-BE49-F238E27FC236}">
                <a16:creationId xmlns:a16="http://schemas.microsoft.com/office/drawing/2014/main" id="{7CB00C8A-5A12-F9F8-BBD5-3902A6128ECE}"/>
              </a:ext>
            </a:extLst>
          </p:cNvPr>
          <p:cNvPicPr>
            <a:picLocks noChangeAspect="1" noChangeArrowheads="1"/>
          </p:cNvPicPr>
          <p:nvPr/>
        </p:nvPicPr>
        <p:blipFill>
          <a:blip r:embed="rId2" cstate="print"/>
          <a:srcRect/>
          <a:stretch>
            <a:fillRect/>
          </a:stretch>
        </p:blipFill>
        <p:spPr bwMode="auto">
          <a:xfrm>
            <a:off x="1524000" y="0"/>
            <a:ext cx="9187234" cy="6858000"/>
          </a:xfrm>
          <a:prstGeom prst="rect">
            <a:avLst/>
          </a:prstGeom>
          <a:noFill/>
        </p:spPr>
      </p:pic>
    </p:spTree>
    <p:extLst>
      <p:ext uri="{BB962C8B-B14F-4D97-AF65-F5344CB8AC3E}">
        <p14:creationId xmlns:p14="http://schemas.microsoft.com/office/powerpoint/2010/main" val="13016498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6A64E9-2022-A126-6716-1C132746AC78}"/>
            </a:ext>
          </a:extLst>
        </p:cNvPr>
        <p:cNvGrpSpPr/>
        <p:nvPr/>
      </p:nvGrpSpPr>
      <p:grpSpPr>
        <a:xfrm>
          <a:off x="0" y="0"/>
          <a:ext cx="0" cy="0"/>
          <a:chOff x="0" y="0"/>
          <a:chExt cx="0" cy="0"/>
        </a:xfrm>
      </p:grpSpPr>
      <p:sp>
        <p:nvSpPr>
          <p:cNvPr id="450565" name="Rectangle 5">
            <a:hlinkClick r:id="rId2"/>
            <a:extLst>
              <a:ext uri="{FF2B5EF4-FFF2-40B4-BE49-F238E27FC236}">
                <a16:creationId xmlns:a16="http://schemas.microsoft.com/office/drawing/2014/main" id="{4873C19C-8DBE-74A3-D6FE-1E54893DD438}"/>
              </a:ext>
            </a:extLst>
          </p:cNvPr>
          <p:cNvSpPr>
            <a:spLocks noChangeArrowheads="1"/>
          </p:cNvSpPr>
          <p:nvPr/>
        </p:nvSpPr>
        <p:spPr bwMode="auto">
          <a:xfrm>
            <a:off x="5014913" y="2166938"/>
            <a:ext cx="9144000" cy="369332"/>
          </a:xfrm>
          <a:prstGeom prst="rect">
            <a:avLst/>
          </a:prstGeom>
          <a:noFill/>
          <a:ln w="6350">
            <a:noFill/>
            <a:miter lim="800000"/>
            <a:headEnd/>
            <a:tailEnd/>
          </a:ln>
          <a:effectLst/>
        </p:spPr>
        <p:txBody>
          <a:bodyPr>
            <a:spAutoFit/>
          </a:bodyPr>
          <a:lstStyle/>
          <a:p>
            <a:endParaRPr lang="en-US" dirty="0"/>
          </a:p>
        </p:txBody>
      </p:sp>
      <p:sp>
        <p:nvSpPr>
          <p:cNvPr id="6" name="Rectangle 2">
            <a:extLst>
              <a:ext uri="{FF2B5EF4-FFF2-40B4-BE49-F238E27FC236}">
                <a16:creationId xmlns:a16="http://schemas.microsoft.com/office/drawing/2014/main" id="{EF5DEB9F-AECA-07A1-90D6-3E75DF552582}"/>
              </a:ext>
            </a:extLst>
          </p:cNvPr>
          <p:cNvSpPr txBox="1">
            <a:spLocks noChangeArrowheads="1"/>
          </p:cNvSpPr>
          <p:nvPr/>
        </p:nvSpPr>
        <p:spPr bwMode="auto">
          <a:xfrm>
            <a:off x="371960" y="1305239"/>
            <a:ext cx="11391254" cy="156077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a:lstStyle>
          <a:p>
            <a:pPr algn="ctr"/>
            <a:r>
              <a:rPr lang="en-US" sz="3000" i="1" dirty="0">
                <a:solidFill>
                  <a:schemeClr val="bg1"/>
                </a:solidFill>
                <a:effectLst>
                  <a:outerShdw blurRad="38100" dist="38100" dir="2700000" algn="tl">
                    <a:srgbClr val="000000">
                      <a:alpha val="43137"/>
                    </a:srgbClr>
                  </a:outerShdw>
                </a:effectLst>
              </a:rPr>
              <a:t>“If you have run with footmen, and they have tired you out, </a:t>
            </a:r>
            <a:endParaRPr lang="en-US" sz="3000" dirty="0">
              <a:solidFill>
                <a:schemeClr val="bg1"/>
              </a:solidFill>
              <a:effectLst>
                <a:outerShdw blurRad="38100" dist="38100" dir="2700000" algn="tl">
                  <a:srgbClr val="000000">
                    <a:alpha val="43137"/>
                  </a:srgbClr>
                </a:outerShdw>
              </a:effectLst>
            </a:endParaRPr>
          </a:p>
          <a:p>
            <a:pPr algn="ctr"/>
            <a:r>
              <a:rPr lang="en-US" sz="3000" i="1" dirty="0">
                <a:solidFill>
                  <a:schemeClr val="bg1"/>
                </a:solidFill>
                <a:effectLst>
                  <a:outerShdw blurRad="38100" dist="38100" dir="2700000" algn="tl">
                    <a:srgbClr val="000000">
                      <a:alpha val="43137"/>
                    </a:srgbClr>
                  </a:outerShdw>
                </a:effectLst>
              </a:rPr>
              <a:t>then how can you compete with horses? </a:t>
            </a:r>
            <a:endParaRPr lang="en-US" sz="3000" dirty="0">
              <a:solidFill>
                <a:schemeClr val="bg1"/>
              </a:solidFill>
              <a:effectLst>
                <a:outerShdw blurRad="38100" dist="38100" dir="2700000" algn="tl">
                  <a:srgbClr val="000000">
                    <a:alpha val="43137"/>
                  </a:srgbClr>
                </a:outerShdw>
              </a:effectLst>
            </a:endParaRPr>
          </a:p>
          <a:p>
            <a:pPr algn="ctr"/>
            <a:r>
              <a:rPr lang="en-US" sz="3000" i="1" dirty="0">
                <a:solidFill>
                  <a:schemeClr val="bg1"/>
                </a:solidFill>
                <a:effectLst>
                  <a:outerShdw blurRad="38100" dist="38100" dir="2700000" algn="tl">
                    <a:srgbClr val="000000">
                      <a:alpha val="43137"/>
                    </a:srgbClr>
                  </a:outerShdw>
                </a:effectLst>
              </a:rPr>
              <a:t>If you fall down in a land of peace, </a:t>
            </a:r>
            <a:endParaRPr lang="en-US" sz="3000" dirty="0">
              <a:solidFill>
                <a:schemeClr val="bg1"/>
              </a:solidFill>
              <a:effectLst>
                <a:outerShdw blurRad="38100" dist="38100" dir="2700000" algn="tl">
                  <a:srgbClr val="000000">
                    <a:alpha val="43137"/>
                  </a:srgbClr>
                </a:outerShdw>
              </a:effectLst>
            </a:endParaRPr>
          </a:p>
          <a:p>
            <a:pPr algn="ctr"/>
            <a:r>
              <a:rPr lang="en-US" sz="3000" i="1" dirty="0">
                <a:solidFill>
                  <a:schemeClr val="bg1"/>
                </a:solidFill>
                <a:effectLst>
                  <a:outerShdw blurRad="38100" dist="38100" dir="2700000" algn="tl">
                    <a:srgbClr val="000000">
                      <a:alpha val="43137"/>
                    </a:srgbClr>
                  </a:outerShdw>
                </a:effectLst>
              </a:rPr>
              <a:t>how will you do in the thicket by the Jordan?”</a:t>
            </a:r>
            <a:endParaRPr lang="en-US" sz="3000" dirty="0">
              <a:solidFill>
                <a:schemeClr val="bg1"/>
              </a:solidFill>
              <a:effectLst>
                <a:outerShdw blurRad="38100" dist="38100" dir="2700000" algn="tl">
                  <a:srgbClr val="000000">
                    <a:alpha val="43137"/>
                  </a:srgbClr>
                </a:outerShdw>
              </a:effectLst>
            </a:endParaRPr>
          </a:p>
          <a:p>
            <a:pPr algn="ctr"/>
            <a:r>
              <a:rPr lang="en-US" sz="3000" dirty="0">
                <a:solidFill>
                  <a:schemeClr val="bg1"/>
                </a:solidFill>
                <a:effectLst>
                  <a:outerShdw blurRad="38100" dist="38100" dir="2700000" algn="tl">
                    <a:srgbClr val="000000">
                      <a:alpha val="43137"/>
                    </a:srgbClr>
                  </a:outerShdw>
                </a:effectLst>
              </a:rPr>
              <a:t>Jeremiah 12:5</a:t>
            </a:r>
          </a:p>
        </p:txBody>
      </p:sp>
      <p:pic>
        <p:nvPicPr>
          <p:cNvPr id="2" name="Picture 1">
            <a:extLst>
              <a:ext uri="{FF2B5EF4-FFF2-40B4-BE49-F238E27FC236}">
                <a16:creationId xmlns:a16="http://schemas.microsoft.com/office/drawing/2014/main" id="{7714C0ED-46C2-36AD-4D16-6D227DA154DD}"/>
              </a:ext>
            </a:extLst>
          </p:cNvPr>
          <p:cNvPicPr>
            <a:picLocks noChangeAspect="1"/>
          </p:cNvPicPr>
          <p:nvPr/>
        </p:nvPicPr>
        <p:blipFill>
          <a:blip r:embed="rId3"/>
          <a:stretch>
            <a:fillRect/>
          </a:stretch>
        </p:blipFill>
        <p:spPr>
          <a:xfrm>
            <a:off x="3905597" y="3193110"/>
            <a:ext cx="4380807" cy="2899751"/>
          </a:xfrm>
          <a:prstGeom prst="rect">
            <a:avLst/>
          </a:prstGeom>
          <a:ln w="28575">
            <a:solidFill>
              <a:srgbClr val="000000"/>
            </a:solidFill>
          </a:ln>
        </p:spPr>
      </p:pic>
      <p:sp>
        <p:nvSpPr>
          <p:cNvPr id="3" name="TextBox 2">
            <a:extLst>
              <a:ext uri="{FF2B5EF4-FFF2-40B4-BE49-F238E27FC236}">
                <a16:creationId xmlns:a16="http://schemas.microsoft.com/office/drawing/2014/main" id="{B0A7AC1C-7F83-4420-34E3-3D2E50C5B021}"/>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27206548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65" name="Rectangle 5">
            <a:hlinkClick r:id="rId2"/>
          </p:cNvPr>
          <p:cNvSpPr>
            <a:spLocks noChangeArrowheads="1"/>
          </p:cNvSpPr>
          <p:nvPr/>
        </p:nvSpPr>
        <p:spPr bwMode="auto">
          <a:xfrm>
            <a:off x="5014913" y="2166938"/>
            <a:ext cx="9144000" cy="369332"/>
          </a:xfrm>
          <a:prstGeom prst="rect">
            <a:avLst/>
          </a:prstGeom>
          <a:noFill/>
          <a:ln w="6350">
            <a:noFill/>
            <a:miter lim="800000"/>
            <a:headEnd/>
            <a:tailEnd/>
          </a:ln>
          <a:effectLst/>
        </p:spPr>
        <p:txBody>
          <a:bodyPr>
            <a:spAutoFit/>
          </a:bodyPr>
          <a:lstStyle/>
          <a:p>
            <a:endParaRPr lang="en-US" dirty="0"/>
          </a:p>
        </p:txBody>
      </p:sp>
      <p:sp>
        <p:nvSpPr>
          <p:cNvPr id="6" name="Rectangle 2">
            <a:extLst>
              <a:ext uri="{FF2B5EF4-FFF2-40B4-BE49-F238E27FC236}">
                <a16:creationId xmlns:a16="http://schemas.microsoft.com/office/drawing/2014/main" id="{35DB2893-082E-4B29-9063-065711EC291B}"/>
              </a:ext>
            </a:extLst>
          </p:cNvPr>
          <p:cNvSpPr txBox="1">
            <a:spLocks noChangeArrowheads="1"/>
          </p:cNvSpPr>
          <p:nvPr/>
        </p:nvSpPr>
        <p:spPr bwMode="auto">
          <a:xfrm>
            <a:off x="1512711" y="1305239"/>
            <a:ext cx="9067800" cy="156077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a:lstStyle>
          <a:p>
            <a:pPr algn="ctr"/>
            <a:r>
              <a:rPr lang="en-US" sz="3600" kern="0" dirty="0">
                <a:solidFill>
                  <a:schemeClr val="bg1"/>
                </a:solidFill>
                <a:effectLst>
                  <a:outerShdw blurRad="38100" dist="38100" dir="2700000" algn="tl">
                    <a:srgbClr val="000000">
                      <a:alpha val="43137"/>
                    </a:srgbClr>
                  </a:outerShdw>
                </a:effectLst>
              </a:rPr>
              <a:t>For more presentations like this </a:t>
            </a:r>
          </a:p>
          <a:p>
            <a:pPr algn="ctr"/>
            <a:r>
              <a:rPr lang="en-US" sz="3600" kern="0" dirty="0">
                <a:solidFill>
                  <a:schemeClr val="bg1"/>
                </a:solidFill>
                <a:effectLst>
                  <a:outerShdw blurRad="38100" dist="38100" dir="2700000" algn="tl">
                    <a:srgbClr val="000000">
                      <a:alpha val="43137"/>
                    </a:srgbClr>
                  </a:outerShdw>
                </a:effectLst>
              </a:rPr>
              <a:t>or for more information</a:t>
            </a:r>
          </a:p>
          <a:p>
            <a:pPr algn="ctr"/>
            <a:r>
              <a:rPr lang="en-US" sz="3600" kern="0" dirty="0">
                <a:solidFill>
                  <a:schemeClr val="bg1"/>
                </a:solidFill>
                <a:effectLst>
                  <a:outerShdw blurRad="38100" dist="38100" dir="2700000" algn="tl">
                    <a:srgbClr val="000000">
                      <a:alpha val="43137"/>
                    </a:srgbClr>
                  </a:outerShdw>
                </a:effectLst>
              </a:rPr>
              <a:t>please visit </a:t>
            </a:r>
          </a:p>
          <a:p>
            <a:pPr algn="ctr"/>
            <a:r>
              <a:rPr lang="en-US" sz="3600" kern="0" dirty="0">
                <a:solidFill>
                  <a:schemeClr val="bg1"/>
                </a:solidFill>
                <a:effectLst>
                  <a:outerShdw blurRad="38100" dist="38100" dir="2700000" algn="tl">
                    <a:srgbClr val="000000">
                      <a:alpha val="43137"/>
                    </a:srgbClr>
                  </a:outerShdw>
                </a:effectLst>
              </a:rPr>
              <a:t>outrunningthehorses.com</a:t>
            </a:r>
          </a:p>
        </p:txBody>
      </p:sp>
      <p:pic>
        <p:nvPicPr>
          <p:cNvPr id="2" name="Picture 1">
            <a:extLst>
              <a:ext uri="{FF2B5EF4-FFF2-40B4-BE49-F238E27FC236}">
                <a16:creationId xmlns:a16="http://schemas.microsoft.com/office/drawing/2014/main" id="{AFBE375A-669E-4902-887A-279F7BD39885}"/>
              </a:ext>
            </a:extLst>
          </p:cNvPr>
          <p:cNvPicPr>
            <a:picLocks noChangeAspect="1"/>
          </p:cNvPicPr>
          <p:nvPr/>
        </p:nvPicPr>
        <p:blipFill>
          <a:blip r:embed="rId3"/>
          <a:stretch>
            <a:fillRect/>
          </a:stretch>
        </p:blipFill>
        <p:spPr>
          <a:xfrm>
            <a:off x="3905597" y="3193110"/>
            <a:ext cx="4380807" cy="2899751"/>
          </a:xfrm>
          <a:prstGeom prst="rect">
            <a:avLst/>
          </a:prstGeom>
          <a:ln w="28575">
            <a:solidFill>
              <a:srgbClr val="000000"/>
            </a:solidFill>
          </a:ln>
        </p:spPr>
      </p:pic>
      <p:sp>
        <p:nvSpPr>
          <p:cNvPr id="3" name="TextBox 2">
            <a:extLst>
              <a:ext uri="{FF2B5EF4-FFF2-40B4-BE49-F238E27FC236}">
                <a16:creationId xmlns:a16="http://schemas.microsoft.com/office/drawing/2014/main" id="{1C7A9024-8317-B49B-6750-6E6FFEA399F8}"/>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351365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068E3-8914-79E6-F3E0-A5DC3BCD2738}"/>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66057500-73F1-8ABF-4188-037DFAA9A2EA}"/>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p>
        </p:txBody>
      </p:sp>
      <p:sp>
        <p:nvSpPr>
          <p:cNvPr id="229379" name="Rectangle 3">
            <a:extLst>
              <a:ext uri="{FF2B5EF4-FFF2-40B4-BE49-F238E27FC236}">
                <a16:creationId xmlns:a16="http://schemas.microsoft.com/office/drawing/2014/main" id="{4C2FE8CB-41B4-E5C1-EA5F-ED49ED5091E5}"/>
              </a:ext>
            </a:extLst>
          </p:cNvPr>
          <p:cNvSpPr>
            <a:spLocks noGrp="1" noChangeArrowheads="1"/>
          </p:cNvSpPr>
          <p:nvPr>
            <p:ph idx="1"/>
          </p:nvPr>
        </p:nvSpPr>
        <p:spPr>
          <a:xfrm>
            <a:off x="304800" y="1752600"/>
            <a:ext cx="10760242" cy="4114800"/>
          </a:xfrm>
        </p:spPr>
        <p:txBody>
          <a:bodyPr/>
          <a:lstStyle/>
          <a:p>
            <a:pPr>
              <a:spcAft>
                <a:spcPts val="600"/>
              </a:spcAft>
            </a:pPr>
            <a:r>
              <a:rPr lang="en-US" sz="3000" dirty="0">
                <a:effectLst>
                  <a:outerShdw blurRad="38100" dist="38100" dir="2700000" algn="tl">
                    <a:srgbClr val="000000">
                      <a:alpha val="43137"/>
                    </a:srgbClr>
                  </a:outerShdw>
                </a:effectLst>
              </a:rPr>
              <a:t>H5N1 found in other species:</a:t>
            </a:r>
          </a:p>
          <a:p>
            <a:pPr lvl="1">
              <a:spcAft>
                <a:spcPts val="600"/>
              </a:spcAft>
            </a:pPr>
            <a:r>
              <a:rPr lang="en-US" sz="2800" dirty="0">
                <a:effectLst>
                  <a:outerShdw blurRad="38100" dist="38100" dir="2700000" algn="tl">
                    <a:srgbClr val="000000">
                      <a:alpha val="43137"/>
                    </a:srgbClr>
                  </a:outerShdw>
                </a:effectLst>
              </a:rPr>
              <a:t>Both wild and captive mammals including:</a:t>
            </a:r>
          </a:p>
        </p:txBody>
      </p:sp>
      <p:sp>
        <p:nvSpPr>
          <p:cNvPr id="5" name="TextBox 4">
            <a:extLst>
              <a:ext uri="{FF2B5EF4-FFF2-40B4-BE49-F238E27FC236}">
                <a16:creationId xmlns:a16="http://schemas.microsoft.com/office/drawing/2014/main" id="{85DDB278-8329-4FC5-B4C3-9A43EF622113}"/>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7C8ED553-E25B-7FF6-0393-45484F803333}"/>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
        <p:nvSpPr>
          <p:cNvPr id="2" name="Rectangle 3">
            <a:extLst>
              <a:ext uri="{FF2B5EF4-FFF2-40B4-BE49-F238E27FC236}">
                <a16:creationId xmlns:a16="http://schemas.microsoft.com/office/drawing/2014/main" id="{1D8D0E03-62FC-F434-BA18-75AB7F88B018}"/>
              </a:ext>
            </a:extLst>
          </p:cNvPr>
          <p:cNvSpPr txBox="1">
            <a:spLocks noChangeArrowheads="1"/>
          </p:cNvSpPr>
          <p:nvPr/>
        </p:nvSpPr>
        <p:spPr bwMode="auto">
          <a:xfrm>
            <a:off x="4483960" y="2982686"/>
            <a:ext cx="3200307" cy="341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2" defTabSz="914400">
              <a:spcAft>
                <a:spcPts val="600"/>
              </a:spcAft>
            </a:pPr>
            <a:r>
              <a:rPr lang="en-US" sz="2800" kern="0" dirty="0">
                <a:effectLst>
                  <a:outerShdw blurRad="38100" dist="38100" dir="2700000" algn="tl">
                    <a:srgbClr val="000000">
                      <a:alpha val="43137"/>
                    </a:srgbClr>
                  </a:outerShdw>
                </a:effectLst>
              </a:rPr>
              <a:t>Mice</a:t>
            </a:r>
          </a:p>
          <a:p>
            <a:pPr lvl="2" defTabSz="914400">
              <a:spcAft>
                <a:spcPts val="600"/>
              </a:spcAft>
            </a:pPr>
            <a:r>
              <a:rPr lang="en-US" sz="2800" kern="0" dirty="0">
                <a:effectLst>
                  <a:outerShdw blurRad="38100" dist="38100" dir="2700000" algn="tl">
                    <a:srgbClr val="000000">
                      <a:alpha val="43137"/>
                    </a:srgbClr>
                  </a:outerShdw>
                </a:effectLst>
              </a:rPr>
              <a:t>Skunks</a:t>
            </a:r>
          </a:p>
          <a:p>
            <a:pPr lvl="2" defTabSz="914400">
              <a:spcAft>
                <a:spcPts val="600"/>
              </a:spcAft>
            </a:pPr>
            <a:r>
              <a:rPr lang="en-US" sz="2800" kern="0" dirty="0">
                <a:effectLst>
                  <a:outerShdw blurRad="38100" dist="38100" dir="2700000" algn="tl">
                    <a:srgbClr val="000000">
                      <a:alpha val="43137"/>
                    </a:srgbClr>
                  </a:outerShdw>
                </a:effectLst>
              </a:rPr>
              <a:t>Opossums</a:t>
            </a:r>
          </a:p>
          <a:p>
            <a:pPr lvl="2" defTabSz="914400">
              <a:spcAft>
                <a:spcPts val="600"/>
              </a:spcAft>
            </a:pPr>
            <a:r>
              <a:rPr lang="en-US" sz="2800" kern="0" dirty="0">
                <a:effectLst>
                  <a:outerShdw blurRad="38100" dist="38100" dir="2700000" algn="tl">
                    <a:srgbClr val="000000">
                      <a:alpha val="43137"/>
                    </a:srgbClr>
                  </a:outerShdw>
                </a:effectLst>
              </a:rPr>
              <a:t>Sheep</a:t>
            </a:r>
          </a:p>
          <a:p>
            <a:pPr lvl="2" defTabSz="914400">
              <a:spcAft>
                <a:spcPts val="600"/>
              </a:spcAft>
            </a:pPr>
            <a:r>
              <a:rPr lang="en-US" sz="2800" kern="0" dirty="0">
                <a:effectLst>
                  <a:outerShdw blurRad="38100" dist="38100" dir="2700000" algn="tl">
                    <a:srgbClr val="000000">
                      <a:alpha val="43137"/>
                    </a:srgbClr>
                  </a:outerShdw>
                </a:effectLst>
              </a:rPr>
              <a:t>Alpacas</a:t>
            </a:r>
          </a:p>
        </p:txBody>
      </p:sp>
      <p:sp>
        <p:nvSpPr>
          <p:cNvPr id="4" name="Rectangle 3">
            <a:extLst>
              <a:ext uri="{FF2B5EF4-FFF2-40B4-BE49-F238E27FC236}">
                <a16:creationId xmlns:a16="http://schemas.microsoft.com/office/drawing/2014/main" id="{1D6AC07C-304D-CD29-3A51-DA274B323E86}"/>
              </a:ext>
            </a:extLst>
          </p:cNvPr>
          <p:cNvSpPr txBox="1">
            <a:spLocks noChangeArrowheads="1"/>
          </p:cNvSpPr>
          <p:nvPr/>
        </p:nvSpPr>
        <p:spPr bwMode="auto">
          <a:xfrm>
            <a:off x="0" y="2982686"/>
            <a:ext cx="5129939"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2" defTabSz="914400">
              <a:spcAft>
                <a:spcPts val="600"/>
              </a:spcAft>
            </a:pPr>
            <a:r>
              <a:rPr lang="en-US" sz="2800" kern="0" dirty="0">
                <a:effectLst>
                  <a:outerShdw blurRad="38100" dist="38100" dir="2700000" algn="tl">
                    <a:srgbClr val="000000">
                      <a:alpha val="43137"/>
                    </a:srgbClr>
                  </a:outerShdw>
                </a:effectLst>
              </a:rPr>
              <a:t>Bears</a:t>
            </a:r>
          </a:p>
          <a:p>
            <a:pPr lvl="2" defTabSz="914400">
              <a:spcAft>
                <a:spcPts val="600"/>
              </a:spcAft>
            </a:pPr>
            <a:r>
              <a:rPr lang="en-US" sz="2800" kern="0" dirty="0">
                <a:effectLst>
                  <a:outerShdw blurRad="38100" dist="38100" dir="2700000" algn="tl">
                    <a:srgbClr val="000000">
                      <a:alpha val="43137"/>
                    </a:srgbClr>
                  </a:outerShdw>
                </a:effectLst>
              </a:rPr>
              <a:t>Wild and domestic cats</a:t>
            </a:r>
          </a:p>
          <a:p>
            <a:pPr lvl="2" defTabSz="914400">
              <a:spcAft>
                <a:spcPts val="600"/>
              </a:spcAft>
            </a:pPr>
            <a:r>
              <a:rPr lang="en-US" sz="2800" kern="0" dirty="0">
                <a:effectLst>
                  <a:outerShdw blurRad="38100" dist="38100" dir="2700000" algn="tl">
                    <a:srgbClr val="000000">
                      <a:alpha val="43137"/>
                    </a:srgbClr>
                  </a:outerShdw>
                </a:effectLst>
              </a:rPr>
              <a:t>Wild and domestic dogs</a:t>
            </a:r>
          </a:p>
          <a:p>
            <a:pPr lvl="2" defTabSz="914400">
              <a:spcAft>
                <a:spcPts val="600"/>
              </a:spcAft>
            </a:pPr>
            <a:r>
              <a:rPr lang="en-US" sz="2800" kern="0" dirty="0">
                <a:effectLst>
                  <a:outerShdw blurRad="38100" dist="38100" dir="2700000" algn="tl">
                    <a:srgbClr val="000000">
                      <a:alpha val="43137"/>
                    </a:srgbClr>
                  </a:outerShdw>
                </a:effectLst>
              </a:rPr>
              <a:t>Marine mammals</a:t>
            </a:r>
          </a:p>
          <a:p>
            <a:pPr lvl="2" defTabSz="914400">
              <a:spcAft>
                <a:spcPts val="600"/>
              </a:spcAft>
            </a:pPr>
            <a:r>
              <a:rPr lang="en-US" sz="2800" kern="0" dirty="0">
                <a:effectLst>
                  <a:outerShdw blurRad="38100" dist="38100" dir="2700000" algn="tl">
                    <a:srgbClr val="000000">
                      <a:alpha val="43137"/>
                    </a:srgbClr>
                  </a:outerShdw>
                </a:effectLst>
              </a:rPr>
              <a:t>Raccoons</a:t>
            </a:r>
          </a:p>
        </p:txBody>
      </p:sp>
      <p:sp>
        <p:nvSpPr>
          <p:cNvPr id="6" name="Rectangle 3">
            <a:extLst>
              <a:ext uri="{FF2B5EF4-FFF2-40B4-BE49-F238E27FC236}">
                <a16:creationId xmlns:a16="http://schemas.microsoft.com/office/drawing/2014/main" id="{AC684830-907D-5ECA-146C-926B146B62C7}"/>
              </a:ext>
            </a:extLst>
          </p:cNvPr>
          <p:cNvSpPr txBox="1">
            <a:spLocks noChangeArrowheads="1"/>
          </p:cNvSpPr>
          <p:nvPr/>
        </p:nvSpPr>
        <p:spPr bwMode="auto">
          <a:xfrm>
            <a:off x="6840012" y="2982686"/>
            <a:ext cx="3200307" cy="341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2" defTabSz="914400">
              <a:spcAft>
                <a:spcPts val="600"/>
              </a:spcAft>
            </a:pPr>
            <a:r>
              <a:rPr lang="en-US" sz="2800" kern="0" dirty="0">
                <a:effectLst>
                  <a:outerShdw blurRad="38100" dist="38100" dir="2700000" algn="tl">
                    <a:srgbClr val="000000">
                      <a:alpha val="43137"/>
                    </a:srgbClr>
                  </a:outerShdw>
                </a:effectLst>
              </a:rPr>
              <a:t>Cows</a:t>
            </a:r>
          </a:p>
          <a:p>
            <a:pPr lvl="2" defTabSz="914400">
              <a:spcAft>
                <a:spcPts val="600"/>
              </a:spcAft>
            </a:pPr>
            <a:r>
              <a:rPr lang="en-US" sz="2800" kern="0" dirty="0">
                <a:effectLst>
                  <a:outerShdw blurRad="38100" dist="38100" dir="2700000" algn="tl">
                    <a:srgbClr val="000000">
                      <a:alpha val="43137"/>
                    </a:srgbClr>
                  </a:outerShdw>
                </a:effectLst>
              </a:rPr>
              <a:t>Swine</a:t>
            </a:r>
          </a:p>
          <a:p>
            <a:pPr lvl="2" defTabSz="914400">
              <a:spcAft>
                <a:spcPts val="600"/>
              </a:spcAft>
            </a:pPr>
            <a:r>
              <a:rPr lang="en-US" sz="2800" kern="0" dirty="0">
                <a:effectLst>
                  <a:outerShdw blurRad="38100" dist="38100" dir="2700000" algn="tl">
                    <a:srgbClr val="000000">
                      <a:alpha val="43137"/>
                    </a:srgbClr>
                  </a:outerShdw>
                </a:effectLst>
              </a:rPr>
              <a:t>Ferrets</a:t>
            </a:r>
          </a:p>
          <a:p>
            <a:pPr lvl="2" defTabSz="914400">
              <a:spcAft>
                <a:spcPts val="600"/>
              </a:spcAft>
            </a:pPr>
            <a:r>
              <a:rPr lang="en-US" sz="2800" kern="0" dirty="0">
                <a:effectLst>
                  <a:outerShdw blurRad="38100" dist="38100" dir="2700000" algn="tl">
                    <a:srgbClr val="000000">
                      <a:alpha val="43137"/>
                    </a:srgbClr>
                  </a:outerShdw>
                </a:effectLst>
              </a:rPr>
              <a:t>Foxes </a:t>
            </a:r>
          </a:p>
        </p:txBody>
      </p:sp>
    </p:spTree>
    <p:extLst>
      <p:ext uri="{BB962C8B-B14F-4D97-AF65-F5344CB8AC3E}">
        <p14:creationId xmlns:p14="http://schemas.microsoft.com/office/powerpoint/2010/main" val="135423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32DB2-B15C-08F1-80DF-8AC14E768996}"/>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3377F446-6FE4-58F3-2F93-3D89F1E92158}"/>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Qinghai Lake, China</a:t>
            </a:r>
          </a:p>
        </p:txBody>
      </p:sp>
      <p:sp>
        <p:nvSpPr>
          <p:cNvPr id="229379" name="Rectangle 3">
            <a:extLst>
              <a:ext uri="{FF2B5EF4-FFF2-40B4-BE49-F238E27FC236}">
                <a16:creationId xmlns:a16="http://schemas.microsoft.com/office/drawing/2014/main" id="{BB89ACA6-2E5B-66D0-7A7E-5183B6805914}"/>
              </a:ext>
            </a:extLst>
          </p:cNvPr>
          <p:cNvSpPr>
            <a:spLocks noGrp="1" noChangeArrowheads="1"/>
          </p:cNvSpPr>
          <p:nvPr>
            <p:ph idx="1"/>
          </p:nvPr>
        </p:nvSpPr>
        <p:spPr>
          <a:xfrm>
            <a:off x="304800" y="1752600"/>
            <a:ext cx="5791200" cy="4114800"/>
          </a:xfrm>
        </p:spPr>
        <p:txBody>
          <a:bodyPr/>
          <a:lstStyle/>
          <a:p>
            <a:r>
              <a:rPr lang="en-US" sz="3000" dirty="0">
                <a:effectLst>
                  <a:outerShdw blurRad="38100" dist="38100" dir="2700000" algn="tl">
                    <a:srgbClr val="000000">
                      <a:alpha val="43137"/>
                    </a:srgbClr>
                  </a:outerShdw>
                </a:effectLst>
              </a:rPr>
              <a:t>Qinghai Lake, China</a:t>
            </a:r>
          </a:p>
          <a:p>
            <a:pPr lvl="1">
              <a:spcAft>
                <a:spcPts val="600"/>
              </a:spcAft>
            </a:pPr>
            <a:r>
              <a:rPr lang="en-US" dirty="0">
                <a:effectLst>
                  <a:outerShdw blurRad="38100" dist="38100" dir="2700000" algn="tl">
                    <a:srgbClr val="000000">
                      <a:alpha val="43137"/>
                    </a:srgbClr>
                  </a:outerShdw>
                </a:effectLst>
              </a:rPr>
              <a:t>In 2005 an outbreak of H5N1 appeared in Qinghai Lake, China.</a:t>
            </a:r>
          </a:p>
          <a:p>
            <a:pPr lvl="1">
              <a:spcAft>
                <a:spcPts val="600"/>
              </a:spcAft>
            </a:pPr>
            <a:r>
              <a:rPr lang="en-US" dirty="0">
                <a:effectLst>
                  <a:outerShdw blurRad="38100" dist="38100" dir="2700000" algn="tl">
                    <a:srgbClr val="000000">
                      <a:alpha val="43137"/>
                    </a:srgbClr>
                  </a:outerShdw>
                </a:effectLst>
              </a:rPr>
              <a:t>China’s largest inland expanse of salt water </a:t>
            </a:r>
          </a:p>
          <a:p>
            <a:pPr lvl="2">
              <a:spcAft>
                <a:spcPts val="600"/>
              </a:spcAft>
            </a:pPr>
            <a:r>
              <a:rPr lang="en-US" sz="2800" dirty="0">
                <a:effectLst>
                  <a:outerShdw blurRad="38100" dist="38100" dir="2700000" algn="tl">
                    <a:srgbClr val="000000">
                      <a:alpha val="43137"/>
                    </a:srgbClr>
                  </a:outerShdw>
                </a:effectLst>
              </a:rPr>
              <a:t>Known for its high diversity of migratory birds</a:t>
            </a:r>
          </a:p>
          <a:p>
            <a:pPr lvl="2">
              <a:spcAft>
                <a:spcPts val="600"/>
              </a:spcAft>
            </a:pPr>
            <a:r>
              <a:rPr lang="en-US" sz="2800" dirty="0">
                <a:effectLst>
                  <a:outerShdw blurRad="38100" dist="38100" dir="2700000" algn="tl">
                    <a:srgbClr val="000000">
                      <a:alpha val="43137"/>
                    </a:srgbClr>
                  </a:outerShdw>
                </a:effectLst>
              </a:rPr>
              <a:t>A Breeding site</a:t>
            </a:r>
          </a:p>
          <a:p>
            <a:pPr marL="914400" lvl="2" indent="0">
              <a:buNone/>
            </a:pP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AFA3A041-B019-A0E7-C92C-F169FAB3F60A}"/>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25AD7AD3-C8EB-5373-F7A2-FB3155E13C7B}"/>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grpSp>
        <p:nvGrpSpPr>
          <p:cNvPr id="9" name="Group 8">
            <a:extLst>
              <a:ext uri="{FF2B5EF4-FFF2-40B4-BE49-F238E27FC236}">
                <a16:creationId xmlns:a16="http://schemas.microsoft.com/office/drawing/2014/main" id="{C84EC68F-2731-0790-05E1-FA4BE705A190}"/>
              </a:ext>
            </a:extLst>
          </p:cNvPr>
          <p:cNvGrpSpPr>
            <a:grpSpLocks/>
          </p:cNvGrpSpPr>
          <p:nvPr/>
        </p:nvGrpSpPr>
        <p:grpSpPr bwMode="auto">
          <a:xfrm>
            <a:off x="6323563" y="2104944"/>
            <a:ext cx="5380396" cy="3786648"/>
            <a:chOff x="1085026" y="1062447"/>
            <a:chExt cx="52864" cy="39556"/>
          </a:xfrm>
        </p:grpSpPr>
        <p:pic>
          <p:nvPicPr>
            <p:cNvPr id="10" name="Picture 9">
              <a:extLst>
                <a:ext uri="{FF2B5EF4-FFF2-40B4-BE49-F238E27FC236}">
                  <a16:creationId xmlns:a16="http://schemas.microsoft.com/office/drawing/2014/main" id="{D13AC466-E8C6-5444-3694-84BC89CF8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026" y="1062447"/>
              <a:ext cx="52864" cy="39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5B9BD5"/>
                  </a:solidFill>
                </a14:hiddenFill>
              </a:ext>
            </a:extLst>
          </p:spPr>
        </p:pic>
        <p:sp>
          <p:nvSpPr>
            <p:cNvPr id="11" name="Oval 10">
              <a:extLst>
                <a:ext uri="{FF2B5EF4-FFF2-40B4-BE49-F238E27FC236}">
                  <a16:creationId xmlns:a16="http://schemas.microsoft.com/office/drawing/2014/main" id="{CE176EB6-3B6F-91E8-212E-7FF2B6D28DA3}"/>
                </a:ext>
              </a:extLst>
            </p:cNvPr>
            <p:cNvSpPr>
              <a:spLocks noChangeArrowheads="1"/>
            </p:cNvSpPr>
            <p:nvPr/>
          </p:nvSpPr>
          <p:spPr bwMode="auto">
            <a:xfrm>
              <a:off x="1108117" y="1082225"/>
              <a:ext cx="3341" cy="2305"/>
            </a:xfrm>
            <a:prstGeom prst="ellipse">
              <a:avLst/>
            </a:prstGeom>
            <a:noFill/>
            <a:ln w="25400">
              <a:solidFill>
                <a:srgbClr val="C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US"/>
            </a:p>
          </p:txBody>
        </p:sp>
        <p:sp>
          <p:nvSpPr>
            <p:cNvPr id="12" name="Text Box 10">
              <a:extLst>
                <a:ext uri="{FF2B5EF4-FFF2-40B4-BE49-F238E27FC236}">
                  <a16:creationId xmlns:a16="http://schemas.microsoft.com/office/drawing/2014/main" id="{69667E25-A597-EE8B-591B-E00DC8CBCA41}"/>
                </a:ext>
              </a:extLst>
            </p:cNvPr>
            <p:cNvSpPr txBox="1">
              <a:spLocks noChangeArrowheads="1"/>
            </p:cNvSpPr>
            <p:nvPr/>
          </p:nvSpPr>
          <p:spPr bwMode="auto">
            <a:xfrm>
              <a:off x="1100307" y="1077119"/>
              <a:ext cx="7484" cy="4553"/>
            </a:xfrm>
            <a:prstGeom prst="rect">
              <a:avLst/>
            </a:prstGeom>
            <a:noFill/>
            <a:ln w="12700">
              <a:solidFill>
                <a:sysClr val="windowText" lastClr="000000">
                  <a:lumMod val="0"/>
                  <a:lumOff val="0"/>
                </a:sys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marL="0" marR="0" algn="ctr">
                <a:buNone/>
              </a:pPr>
              <a:r>
                <a:rPr lang="en-US" sz="1000" b="1" kern="1400">
                  <a:solidFill>
                    <a:srgbClr val="000000"/>
                  </a:solidFill>
                  <a:effectLst/>
                  <a:latin typeface="Times New Roman" panose="02020603050405020304" pitchFamily="18" charset="0"/>
                  <a:ea typeface="Times New Roman" panose="02020603050405020304" pitchFamily="18" charset="0"/>
                </a:rPr>
                <a:t>Qinghai Lake</a:t>
              </a:r>
              <a:endParaRPr lang="en-US" sz="1000" kern="1400">
                <a:solidFill>
                  <a:srgbClr val="000000"/>
                </a:solidFill>
                <a:effectLst/>
                <a:latin typeface="Times New Roman" panose="02020603050405020304" pitchFamily="18" charset="0"/>
                <a:ea typeface="Times New Roman" panose="02020603050405020304" pitchFamily="18" charset="0"/>
              </a:endParaRPr>
            </a:p>
          </p:txBody>
        </p:sp>
        <p:cxnSp>
          <p:nvCxnSpPr>
            <p:cNvPr id="13" name="AutoShape 11">
              <a:extLst>
                <a:ext uri="{FF2B5EF4-FFF2-40B4-BE49-F238E27FC236}">
                  <a16:creationId xmlns:a16="http://schemas.microsoft.com/office/drawing/2014/main" id="{1E54B2AB-44C0-8065-0644-AE9B581397FC}"/>
                </a:ext>
              </a:extLst>
            </p:cNvPr>
            <p:cNvCxnSpPr>
              <a:cxnSpLocks noChangeShapeType="1"/>
            </p:cNvCxnSpPr>
            <p:nvPr/>
          </p:nvCxnSpPr>
          <p:spPr bwMode="auto">
            <a:xfrm>
              <a:off x="1107791" y="1079713"/>
              <a:ext cx="1292" cy="2512"/>
            </a:xfrm>
            <a:prstGeom prst="straightConnector1">
              <a:avLst/>
            </a:prstGeom>
            <a:noFill/>
            <a:ln w="25400">
              <a:solidFill>
                <a:sysClr val="windowText" lastClr="000000">
                  <a:lumMod val="0"/>
                  <a:lumOff val="0"/>
                </a:sys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grpSp>
    </p:spTree>
    <p:extLst>
      <p:ext uri="{BB962C8B-B14F-4D97-AF65-F5344CB8AC3E}">
        <p14:creationId xmlns:p14="http://schemas.microsoft.com/office/powerpoint/2010/main" val="208736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3430F-4871-C7B4-0195-80ACB4EBF39D}"/>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3C014AB2-A390-85C9-3B02-54C58ADDEE5C}"/>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Qinghai Lake, China</a:t>
            </a:r>
          </a:p>
        </p:txBody>
      </p:sp>
      <p:sp>
        <p:nvSpPr>
          <p:cNvPr id="229379" name="Rectangle 3">
            <a:extLst>
              <a:ext uri="{FF2B5EF4-FFF2-40B4-BE49-F238E27FC236}">
                <a16:creationId xmlns:a16="http://schemas.microsoft.com/office/drawing/2014/main" id="{BA1351E5-B245-E8C6-0300-60B922B5DCC2}"/>
              </a:ext>
            </a:extLst>
          </p:cNvPr>
          <p:cNvSpPr>
            <a:spLocks noGrp="1" noChangeArrowheads="1"/>
          </p:cNvSpPr>
          <p:nvPr>
            <p:ph idx="1"/>
          </p:nvPr>
        </p:nvSpPr>
        <p:spPr>
          <a:xfrm>
            <a:off x="304800" y="1752600"/>
            <a:ext cx="6886414" cy="4114800"/>
          </a:xfrm>
        </p:spPr>
        <p:txBody>
          <a:bodyPr/>
          <a:lstStyle/>
          <a:p>
            <a:r>
              <a:rPr lang="en-US" dirty="0">
                <a:effectLst>
                  <a:outerShdw blurRad="38100" dist="38100" dir="2700000" algn="tl">
                    <a:srgbClr val="000000">
                      <a:alpha val="43137"/>
                    </a:srgbClr>
                  </a:outerShdw>
                </a:effectLst>
              </a:rPr>
              <a:t>Qinghai Lake, China</a:t>
            </a:r>
          </a:p>
          <a:p>
            <a:pPr lvl="1">
              <a:spcAft>
                <a:spcPts val="600"/>
              </a:spcAft>
            </a:pPr>
            <a:r>
              <a:rPr lang="en-US" dirty="0">
                <a:effectLst>
                  <a:outerShdw blurRad="38100" dist="38100" dir="2700000" algn="tl">
                    <a:srgbClr val="000000">
                      <a:alpha val="43137"/>
                    </a:srgbClr>
                  </a:outerShdw>
                </a:effectLst>
              </a:rPr>
              <a:t>More than 150,000 birds pass through this region</a:t>
            </a:r>
          </a:p>
          <a:p>
            <a:pPr lvl="1">
              <a:spcAft>
                <a:spcPts val="600"/>
              </a:spcAft>
            </a:pPr>
            <a:r>
              <a:rPr lang="en-US" dirty="0">
                <a:effectLst>
                  <a:outerShdw blurRad="38100" dist="38100" dir="2700000" algn="tl">
                    <a:srgbClr val="000000">
                      <a:alpha val="43137"/>
                    </a:srgbClr>
                  </a:outerShdw>
                </a:effectLst>
              </a:rPr>
              <a:t>Sits within Central Asian flyway, a migration route from India to Russia</a:t>
            </a:r>
          </a:p>
          <a:p>
            <a:pPr lvl="1">
              <a:spcAft>
                <a:spcPts val="600"/>
              </a:spcAft>
            </a:pPr>
            <a:r>
              <a:rPr lang="en-US" dirty="0">
                <a:effectLst>
                  <a:outerShdw blurRad="38100" dist="38100" dir="2700000" algn="tl">
                    <a:srgbClr val="000000">
                      <a:alpha val="43137"/>
                    </a:srgbClr>
                  </a:outerShdw>
                </a:effectLst>
              </a:rPr>
              <a:t>Birds densely congregate in confined, shallow water</a:t>
            </a:r>
          </a:p>
          <a:p>
            <a:pPr lvl="1">
              <a:spcAft>
                <a:spcPts val="600"/>
              </a:spcAft>
            </a:pPr>
            <a:r>
              <a:rPr lang="en-US" dirty="0">
                <a:effectLst>
                  <a:outerShdw blurRad="38100" dist="38100" dir="2700000" algn="tl">
                    <a:srgbClr val="000000">
                      <a:alpha val="43137"/>
                    </a:srgbClr>
                  </a:outerShdw>
                </a:effectLst>
              </a:rPr>
              <a:t>Water contains contaminated fecal material</a:t>
            </a:r>
          </a:p>
          <a:p>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6DB72CD-D4D6-5AED-4F0B-B934109BF148}"/>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7FCCB964-E84D-CBEF-5058-B645D3A8D9EA}"/>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Content Placeholder 3">
            <a:extLst>
              <a:ext uri="{FF2B5EF4-FFF2-40B4-BE49-F238E27FC236}">
                <a16:creationId xmlns:a16="http://schemas.microsoft.com/office/drawing/2014/main" id="{1FFC6C64-08CC-838F-CAA0-1EB7CF727C80}"/>
              </a:ext>
            </a:extLst>
          </p:cNvPr>
          <p:cNvPicPr>
            <a:picLocks noChangeAspect="1"/>
          </p:cNvPicPr>
          <p:nvPr/>
        </p:nvPicPr>
        <p:blipFill>
          <a:blip r:embed="rId2"/>
          <a:stretch>
            <a:fillRect/>
          </a:stretch>
        </p:blipFill>
        <p:spPr bwMode="auto">
          <a:xfrm>
            <a:off x="7345727" y="2707110"/>
            <a:ext cx="4381430" cy="3160290"/>
          </a:xfrm>
          <a:prstGeom prst="rect">
            <a:avLst/>
          </a:prstGeom>
          <a:noFill/>
          <a:ln w="57150">
            <a:solidFill>
              <a:srgbClr val="333399"/>
            </a:solidFill>
            <a:miter lim="800000"/>
            <a:headEnd/>
            <a:tailEnd/>
          </a:ln>
        </p:spPr>
      </p:pic>
    </p:spTree>
    <p:extLst>
      <p:ext uri="{BB962C8B-B14F-4D97-AF65-F5344CB8AC3E}">
        <p14:creationId xmlns:p14="http://schemas.microsoft.com/office/powerpoint/2010/main" val="76211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9DF42-4DCC-8A5B-5760-401BECCBF544}"/>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8D025C44-704E-0AC5-E974-A0E9482A62CA}"/>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Avian Influenza</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Qinghai Lake, China</a:t>
            </a:r>
          </a:p>
        </p:txBody>
      </p:sp>
      <p:sp>
        <p:nvSpPr>
          <p:cNvPr id="229379" name="Rectangle 3">
            <a:extLst>
              <a:ext uri="{FF2B5EF4-FFF2-40B4-BE49-F238E27FC236}">
                <a16:creationId xmlns:a16="http://schemas.microsoft.com/office/drawing/2014/main" id="{6070A32E-A067-0CF5-536C-DFA2A0A186D5}"/>
              </a:ext>
            </a:extLst>
          </p:cNvPr>
          <p:cNvSpPr>
            <a:spLocks noGrp="1" noChangeArrowheads="1"/>
          </p:cNvSpPr>
          <p:nvPr>
            <p:ph idx="1"/>
          </p:nvPr>
        </p:nvSpPr>
        <p:spPr>
          <a:xfrm>
            <a:off x="304800" y="1752600"/>
            <a:ext cx="6502400" cy="4114800"/>
          </a:xfrm>
        </p:spPr>
        <p:txBody>
          <a:bodyPr/>
          <a:lstStyle/>
          <a:p>
            <a:r>
              <a:rPr lang="en-US" dirty="0">
                <a:effectLst>
                  <a:outerShdw blurRad="38100" dist="38100" dir="2700000" algn="tl">
                    <a:srgbClr val="000000">
                      <a:alpha val="43137"/>
                    </a:srgbClr>
                  </a:outerShdw>
                </a:effectLst>
              </a:rPr>
              <a:t>Qinghai Lake, China</a:t>
            </a:r>
          </a:p>
          <a:p>
            <a:pPr lvl="1">
              <a:spcAft>
                <a:spcPts val="600"/>
              </a:spcAft>
            </a:pPr>
            <a:r>
              <a:rPr lang="en-US" dirty="0">
                <a:effectLst>
                  <a:outerShdw blurRad="38100" dist="38100" dir="2700000" algn="tl">
                    <a:srgbClr val="000000">
                      <a:alpha val="43137"/>
                    </a:srgbClr>
                  </a:outerShdw>
                </a:effectLst>
              </a:rPr>
              <a:t>In 2005 an outbreak of H5N1 appeared in Qinghai Lake</a:t>
            </a:r>
          </a:p>
          <a:p>
            <a:pPr lvl="1">
              <a:spcAft>
                <a:spcPts val="600"/>
              </a:spcAft>
            </a:pPr>
            <a:r>
              <a:rPr lang="en-US" dirty="0">
                <a:effectLst>
                  <a:outerShdw blurRad="38100" dist="38100" dir="2700000" algn="tl">
                    <a:srgbClr val="000000">
                      <a:alpha val="43137"/>
                    </a:srgbClr>
                  </a:outerShdw>
                </a:effectLst>
              </a:rPr>
              <a:t>6500 birds died on the shores of the lake</a:t>
            </a:r>
          </a:p>
          <a:p>
            <a:pPr lvl="1">
              <a:spcAft>
                <a:spcPts val="600"/>
              </a:spcAft>
            </a:pPr>
            <a:r>
              <a:rPr lang="en-US" dirty="0">
                <a:effectLst>
                  <a:outerShdw blurRad="38100" dist="38100" dir="2700000" algn="tl">
                    <a:srgbClr val="000000">
                      <a:alpha val="43137"/>
                    </a:srgbClr>
                  </a:outerShdw>
                </a:effectLst>
              </a:rPr>
              <a:t>Bird Island was placed under quarantine May 27, 2005</a:t>
            </a:r>
          </a:p>
          <a:p>
            <a:pPr lvl="1">
              <a:spcAft>
                <a:spcPts val="600"/>
              </a:spcAft>
            </a:pPr>
            <a:r>
              <a:rPr lang="en-US" dirty="0">
                <a:effectLst>
                  <a:outerShdw blurRad="38100" dist="38100" dir="2700000" algn="tl">
                    <a:srgbClr val="000000">
                      <a:alpha val="43137"/>
                    </a:srgbClr>
                  </a:outerShdw>
                </a:effectLst>
              </a:rPr>
              <a:t>Photo taken June 3, 2005 after quarantine</a:t>
            </a:r>
          </a:p>
          <a:p>
            <a:pPr marL="0" indent="0">
              <a:buNone/>
            </a:pPr>
            <a:r>
              <a:rPr lang="en-US" dirty="0">
                <a:effectLst>
                  <a:outerShdw blurRad="38100" dist="38100" dir="2700000" algn="tl">
                    <a:srgbClr val="000000">
                      <a:alpha val="43137"/>
                    </a:srgbClr>
                  </a:outerShdw>
                </a:effectLst>
              </a:rPr>
              <a:t> </a:t>
            </a:r>
          </a:p>
          <a:p>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B314EB0D-AFAB-94DD-C9E7-FF6406B8B83F}"/>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66BABA08-0C2D-3C68-8E6E-07E0BB7C8D84}"/>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9" name="Picture 8">
            <a:extLst>
              <a:ext uri="{FF2B5EF4-FFF2-40B4-BE49-F238E27FC236}">
                <a16:creationId xmlns:a16="http://schemas.microsoft.com/office/drawing/2014/main" id="{653EE3A9-4EA4-4151-D029-6BEFD3C54DEA}"/>
              </a:ext>
            </a:extLst>
          </p:cNvPr>
          <p:cNvPicPr>
            <a:picLocks noChangeAspect="1"/>
          </p:cNvPicPr>
          <p:nvPr/>
        </p:nvPicPr>
        <p:blipFill>
          <a:blip r:embed="rId2" cstate="print"/>
          <a:srcRect/>
          <a:stretch>
            <a:fillRect/>
          </a:stretch>
        </p:blipFill>
        <p:spPr bwMode="auto">
          <a:xfrm>
            <a:off x="6807200" y="2173185"/>
            <a:ext cx="4942853" cy="3694215"/>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4066749085"/>
      </p:ext>
    </p:extLst>
  </p:cSld>
  <p:clrMapOvr>
    <a:masterClrMapping/>
  </p:clrMapOvr>
</p:sld>
</file>

<file path=ppt/theme/theme1.xml><?xml version="1.0" encoding="utf-8"?>
<a:theme xmlns:a="http://schemas.openxmlformats.org/drawingml/2006/main" name="Whirlpool">
  <a:themeElements>
    <a:clrScheme name="">
      <a:dk1>
        <a:srgbClr val="FFFFFF"/>
      </a:dk1>
      <a:lt1>
        <a:srgbClr val="FFFFFF"/>
      </a:lt1>
      <a:dk2>
        <a:srgbClr val="CCFFFF"/>
      </a:dk2>
      <a:lt2>
        <a:srgbClr val="000066"/>
      </a:lt2>
      <a:accent1>
        <a:srgbClr val="CC99FF"/>
      </a:accent1>
      <a:accent2>
        <a:srgbClr val="9999FF"/>
      </a:accent2>
      <a:accent3>
        <a:srgbClr val="FFFFFF"/>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rlpool 1">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
      <a:clrScheme name="Whirlpool 3">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3110</TotalTime>
  <Words>2817</Words>
  <Application>Microsoft Office PowerPoint</Application>
  <PresentationFormat>Widescreen</PresentationFormat>
  <Paragraphs>436</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Calibri</vt:lpstr>
      <vt:lpstr>Monotype Corsiva</vt:lpstr>
      <vt:lpstr>Tahoma</vt:lpstr>
      <vt:lpstr>Times New Roman</vt:lpstr>
      <vt:lpstr>Wingdings</vt:lpstr>
      <vt:lpstr>Whirlpool</vt:lpstr>
      <vt:lpstr>PowerPoint Presentation</vt:lpstr>
      <vt:lpstr>Avian Influenza</vt:lpstr>
      <vt:lpstr>Avian Influenza</vt:lpstr>
      <vt:lpstr>Avian Influenza</vt:lpstr>
      <vt:lpstr>Avian Influenza</vt:lpstr>
      <vt:lpstr>Avian Influenza</vt:lpstr>
      <vt:lpstr>Avian Influenza Qinghai Lake, China</vt:lpstr>
      <vt:lpstr>Avian Influenza Qinghai Lake, China</vt:lpstr>
      <vt:lpstr>Avian Influenza Qinghai Lake, China</vt:lpstr>
      <vt:lpstr>Avian Influenza Qinghai Lake, China</vt:lpstr>
      <vt:lpstr>Avian Influenza China Prohibits News</vt:lpstr>
      <vt:lpstr>Avian Influenza China Prohibits News</vt:lpstr>
      <vt:lpstr>Avian Influenza China Prohibits News</vt:lpstr>
      <vt:lpstr>Avian Influenza Qinghai Lake, China</vt:lpstr>
      <vt:lpstr>Avian Influenza Spread of Avian Influenza</vt:lpstr>
      <vt:lpstr>Avian Influenza Spread of Avian Influenza</vt:lpstr>
      <vt:lpstr>Avian Influenza Spread of Avian Influenza</vt:lpstr>
      <vt:lpstr>Avian Influenza Human Infection – Antigenic Mutation</vt:lpstr>
      <vt:lpstr>Avian Influenza Human Infection – Antigenic Mutation</vt:lpstr>
      <vt:lpstr>Avian Influenza Human Infection – Antigenic Mutation</vt:lpstr>
      <vt:lpstr>Avian Influenza Human Infection – Antigenic Mutation</vt:lpstr>
      <vt:lpstr>Avian Influenza Human Infection – Antigenic Mutation</vt:lpstr>
      <vt:lpstr>Avian Influenza Human Infection – Antigenic Mutation</vt:lpstr>
      <vt:lpstr>Avian Influenza Human Infection – Antigenic Mutation</vt:lpstr>
      <vt:lpstr>Avian Influenza Human Infection – Antigenic Mutation</vt:lpstr>
      <vt:lpstr>Avian Influenza Human Infection – Antigenic Mutation</vt:lpstr>
      <vt:lpstr>Avian Influenza Human Infection – Antigenic Mutation</vt:lpstr>
      <vt:lpstr>Human Infection – Antigenic Mutation</vt:lpstr>
      <vt:lpstr>Avian Influenza Humans Infection – Antigenic Mutation</vt:lpstr>
      <vt:lpstr>Avian Influenza Human Infection – Antigenic Mutation</vt:lpstr>
      <vt:lpstr>Avian Influenza Human Infection – Antigenic Mutation</vt:lpstr>
      <vt:lpstr>Human Infection – Antigenic Mutation</vt:lpstr>
      <vt:lpstr>Avian Influenza Human Infection – Antigenic Mutation</vt:lpstr>
      <vt:lpstr>Avian Influenza Human Infection – Acquiring from Poultry</vt:lpstr>
      <vt:lpstr>Avian Influenza Human Infection – Acquiring from Poultry</vt:lpstr>
      <vt:lpstr>Avian Influenza Human Infection – Globally</vt:lpstr>
      <vt:lpstr>Avian Influenza Human Infection – Globally</vt:lpstr>
      <vt:lpstr>Avian Influenza North America</vt:lpstr>
      <vt:lpstr>Avian Influenza North America</vt:lpstr>
      <vt:lpstr>Avian Influenza North America</vt:lpstr>
      <vt:lpstr>Avian Influenza North America</vt:lpstr>
      <vt:lpstr>Avian Influenza North America</vt:lpstr>
      <vt:lpstr>Avian Influenza North America</vt:lpstr>
      <vt:lpstr>Avian Influenza  Current Research</vt:lpstr>
      <vt:lpstr>Avian Influenza Current Research</vt:lpstr>
      <vt:lpstr>Avian Influenza Current Research</vt:lpstr>
      <vt:lpstr>Avian Influenza Current Research</vt:lpstr>
      <vt:lpstr>Avian Influenza Current Research</vt:lpstr>
      <vt:lpstr>Avian Influenza Current Research</vt:lpstr>
      <vt:lpstr>Avian Influenza Current Research</vt:lpstr>
      <vt:lpstr>Avian Influenza Current Research</vt:lpstr>
      <vt:lpstr>Avian Influenza Current Research</vt:lpstr>
      <vt:lpstr>Avian Influenza Current Research</vt:lpstr>
      <vt:lpstr>Avian Influenza Infections in Other Animals</vt:lpstr>
      <vt:lpstr>Avian Influenza Infections in Other Animals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mw gade</dc:creator>
  <cp:lastModifiedBy>mw gade</cp:lastModifiedBy>
  <cp:revision>41</cp:revision>
  <dcterms:created xsi:type="dcterms:W3CDTF">2025-07-16T21:51:30Z</dcterms:created>
  <dcterms:modified xsi:type="dcterms:W3CDTF">2026-03-13T18:55:47Z</dcterms:modified>
</cp:coreProperties>
</file>