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0.jpg" ContentType="image/gif"/>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77"/>
  </p:notesMasterIdLst>
  <p:handoutMasterIdLst>
    <p:handoutMasterId r:id="rId78"/>
  </p:handoutMasterIdLst>
  <p:sldIdLst>
    <p:sldId id="841" r:id="rId3"/>
    <p:sldId id="731" r:id="rId4"/>
    <p:sldId id="834" r:id="rId5"/>
    <p:sldId id="832" r:id="rId6"/>
    <p:sldId id="732" r:id="rId7"/>
    <p:sldId id="733" r:id="rId8"/>
    <p:sldId id="366" r:id="rId9"/>
    <p:sldId id="685" r:id="rId10"/>
    <p:sldId id="800" r:id="rId11"/>
    <p:sldId id="734" r:id="rId12"/>
    <p:sldId id="380" r:id="rId13"/>
    <p:sldId id="478" r:id="rId14"/>
    <p:sldId id="799" r:id="rId15"/>
    <p:sldId id="477" r:id="rId16"/>
    <p:sldId id="686" r:id="rId17"/>
    <p:sldId id="711" r:id="rId18"/>
    <p:sldId id="840" r:id="rId19"/>
    <p:sldId id="728" r:id="rId20"/>
    <p:sldId id="720" r:id="rId21"/>
    <p:sldId id="837" r:id="rId22"/>
    <p:sldId id="839" r:id="rId23"/>
    <p:sldId id="727" r:id="rId24"/>
    <p:sldId id="721" r:id="rId25"/>
    <p:sldId id="723" r:id="rId26"/>
    <p:sldId id="835" r:id="rId27"/>
    <p:sldId id="698" r:id="rId28"/>
    <p:sldId id="735" r:id="rId29"/>
    <p:sldId id="690" r:id="rId30"/>
    <p:sldId id="709" r:id="rId31"/>
    <p:sldId id="729" r:id="rId32"/>
    <p:sldId id="699" r:id="rId33"/>
    <p:sldId id="820" r:id="rId34"/>
    <p:sldId id="700" r:id="rId35"/>
    <p:sldId id="740" r:id="rId36"/>
    <p:sldId id="741" r:id="rId37"/>
    <p:sldId id="705" r:id="rId38"/>
    <p:sldId id="712" r:id="rId39"/>
    <p:sldId id="742" r:id="rId40"/>
    <p:sldId id="743" r:id="rId41"/>
    <p:sldId id="707" r:id="rId42"/>
    <p:sldId id="744" r:id="rId43"/>
    <p:sldId id="825" r:id="rId44"/>
    <p:sldId id="745" r:id="rId45"/>
    <p:sldId id="815" r:id="rId46"/>
    <p:sldId id="747" r:id="rId47"/>
    <p:sldId id="814" r:id="rId48"/>
    <p:sldId id="748" r:id="rId49"/>
    <p:sldId id="807" r:id="rId50"/>
    <p:sldId id="737" r:id="rId51"/>
    <p:sldId id="809" r:id="rId52"/>
    <p:sldId id="810" r:id="rId53"/>
    <p:sldId id="808" r:id="rId54"/>
    <p:sldId id="811" r:id="rId55"/>
    <p:sldId id="812" r:id="rId56"/>
    <p:sldId id="813" r:id="rId57"/>
    <p:sldId id="819" r:id="rId58"/>
    <p:sldId id="816" r:id="rId59"/>
    <p:sldId id="701" r:id="rId60"/>
    <p:sldId id="738" r:id="rId61"/>
    <p:sldId id="739" r:id="rId62"/>
    <p:sldId id="702" r:id="rId63"/>
    <p:sldId id="801" r:id="rId64"/>
    <p:sldId id="806" r:id="rId65"/>
    <p:sldId id="805" r:id="rId66"/>
    <p:sldId id="804" r:id="rId67"/>
    <p:sldId id="704" r:id="rId68"/>
    <p:sldId id="826" r:id="rId69"/>
    <p:sldId id="827" r:id="rId70"/>
    <p:sldId id="828" r:id="rId71"/>
    <p:sldId id="829" r:id="rId72"/>
    <p:sldId id="831" r:id="rId73"/>
    <p:sldId id="830" r:id="rId74"/>
    <p:sldId id="818" r:id="rId75"/>
    <p:sldId id="842" r:id="rId7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B6DA"/>
    <a:srgbClr val="333399"/>
    <a:srgbClr val="CCECFF"/>
    <a:srgbClr val="CCFFFF"/>
    <a:srgbClr val="E8C840"/>
    <a:srgbClr val="CC9900"/>
    <a:srgbClr val="00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210" autoAdjust="0"/>
  </p:normalViewPr>
  <p:slideViewPr>
    <p:cSldViewPr>
      <p:cViewPr varScale="1">
        <p:scale>
          <a:sx n="65" d="100"/>
          <a:sy n="65" d="100"/>
        </p:scale>
        <p:origin x="84"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187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87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187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880B356-2F19-4AE2-B380-D1F57538852C}"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1026"/>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39267" name="Rectangle 1027"/>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9268" name="Rectangle 1028"/>
          <p:cNvSpPr>
            <a:spLocks noGrp="1" noRot="1" noChangeAspect="1" noChangeArrowheads="1" noTextEdit="1"/>
          </p:cNvSpPr>
          <p:nvPr>
            <p:ph type="sldImg" idx="2"/>
          </p:nvPr>
        </p:nvSpPr>
        <p:spPr bwMode="auto">
          <a:xfrm>
            <a:off x="1135063" y="687388"/>
            <a:ext cx="4586287" cy="3440112"/>
          </a:xfrm>
          <a:prstGeom prst="rect">
            <a:avLst/>
          </a:prstGeom>
          <a:noFill/>
          <a:ln w="9525">
            <a:solidFill>
              <a:srgbClr val="000000"/>
            </a:solidFill>
            <a:miter lim="800000"/>
            <a:headEnd/>
            <a:tailEnd/>
          </a:ln>
          <a:effectLst/>
        </p:spPr>
      </p:sp>
      <p:sp>
        <p:nvSpPr>
          <p:cNvPr id="139269" name="Rectangle 1029"/>
          <p:cNvSpPr>
            <a:spLocks noGrp="1" noChangeArrowheads="1"/>
          </p:cNvSpPr>
          <p:nvPr>
            <p:ph type="body" sz="quarter" idx="3"/>
          </p:nvPr>
        </p:nvSpPr>
        <p:spPr bwMode="auto">
          <a:xfrm>
            <a:off x="914400" y="4356100"/>
            <a:ext cx="5029200" cy="412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270" name="Rectangle 1030"/>
          <p:cNvSpPr>
            <a:spLocks noGrp="1" noChangeArrowheads="1"/>
          </p:cNvSpPr>
          <p:nvPr>
            <p:ph type="ftr" sz="quarter" idx="4"/>
          </p:nvPr>
        </p:nvSpPr>
        <p:spPr bwMode="auto">
          <a:xfrm>
            <a:off x="0" y="8712200"/>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39271" name="Rectangle 1031"/>
          <p:cNvSpPr>
            <a:spLocks noGrp="1" noChangeArrowheads="1"/>
          </p:cNvSpPr>
          <p:nvPr>
            <p:ph type="sldNum" sz="quarter" idx="5"/>
          </p:nvPr>
        </p:nvSpPr>
        <p:spPr bwMode="auto">
          <a:xfrm>
            <a:off x="3886200" y="8712200"/>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103F59-0F7F-49C8-B03A-242FA644F43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94A279B-322C-4076-B934-7068C84FD2AA}" type="slidenum">
              <a:rPr lang="en-US"/>
              <a:pPr/>
              <a:t>31</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a:cs typeface="Times New Roman" pitchFamily="18" charset="0"/>
              </a:rPr>
              <a:t>a map of the world flyways. This includes the Western Hemisphere and is an example of what officials might use to help forecast when the Avian flu may come to the United States. Notice the East Atlantic Flyway shown in the green.</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94A279B-322C-4076-B934-7068C84FD2AA}" type="slidenum">
              <a:rPr lang="en-US"/>
              <a:pPr/>
              <a:t>33</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a:cs typeface="Times New Roman" pitchFamily="18" charset="0"/>
              </a:rPr>
              <a:t>a map of the world flyways. This includes the Western Hemisphere and is an example of what officials might use to help forecast when the Avian flu may come to the United States. Notice the East Atlantic Flyway shown in the green.</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103F59-0F7F-49C8-B03A-242FA644F431}" type="slidenum">
              <a:rPr lang="en-US" smtClean="0"/>
              <a:pPr/>
              <a:t>73</a:t>
            </a:fld>
            <a:endParaRPr lang="en-US" dirty="0"/>
          </a:p>
        </p:txBody>
      </p:sp>
    </p:spTree>
    <p:extLst>
      <p:ext uri="{BB962C8B-B14F-4D97-AF65-F5344CB8AC3E}">
        <p14:creationId xmlns:p14="http://schemas.microsoft.com/office/powerpoint/2010/main" val="417867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endParaRPr kumimoji="1" lang="en-US"/>
          </a:p>
        </p:txBody>
      </p:sp>
      <p:sp>
        <p:nvSpPr>
          <p:cNvPr id="3075" name="Rectangle 3"/>
          <p:cNvSpPr>
            <a:spLocks noGrp="1" noChangeArrowheads="1"/>
          </p:cNvSpPr>
          <p:nvPr>
            <p:ph type="ctrTitle"/>
          </p:nvPr>
        </p:nvSpPr>
        <p:spPr>
          <a:xfrm>
            <a:off x="990600" y="2514600"/>
            <a:ext cx="7467600" cy="762000"/>
          </a:xfrm>
        </p:spPr>
        <p:txBody>
          <a:bodyPr>
            <a:spAutoFit/>
          </a:bodyPr>
          <a:lstStyle>
            <a:lvl1pPr>
              <a:defRPr sz="6600">
                <a:solidFill>
                  <a:srgbClr val="CCFFFF"/>
                </a:solidFill>
              </a:defRPr>
            </a:lvl1pPr>
          </a:lstStyle>
          <a:p>
            <a:r>
              <a:rPr lang="en-US"/>
              <a:t>Click to edit Master title style</a:t>
            </a:r>
          </a:p>
        </p:txBody>
      </p:sp>
      <p:sp>
        <p:nvSpPr>
          <p:cNvPr id="3076" name="Rectangle 4"/>
          <p:cNvSpPr>
            <a:spLocks noGrp="1" noChangeArrowheads="1"/>
          </p:cNvSpPr>
          <p:nvPr>
            <p:ph type="subTitle" idx="1"/>
          </p:nvPr>
        </p:nvSpPr>
        <p:spPr>
          <a:xfrm>
            <a:off x="1447800" y="3886200"/>
            <a:ext cx="6400800" cy="1752600"/>
          </a:xfrm>
        </p:spPr>
        <p:txBody>
          <a:bodyPr/>
          <a:lstStyle>
            <a:lvl1pPr marL="0" indent="0" algn="ctr">
              <a:buFont typeface="Wingdings" pitchFamily="2" charset="2"/>
              <a:buNone/>
              <a:defRPr sz="4000">
                <a:solidFill>
                  <a:srgbClr val="CCECFF"/>
                </a:solidFill>
              </a:defRPr>
            </a:lvl1pPr>
          </a:lstStyle>
          <a:p>
            <a:r>
              <a:rPr lang="en-US"/>
              <a:t>Click to edit Master subtitle style</a:t>
            </a:r>
          </a:p>
        </p:txBody>
      </p:sp>
      <p:sp>
        <p:nvSpPr>
          <p:cNvPr id="3077" name="Rectangle 5"/>
          <p:cNvSpPr>
            <a:spLocks noGrp="1" noChangeArrowheads="1"/>
          </p:cNvSpPr>
          <p:nvPr>
            <p:ph type="dt" sz="half" idx="2"/>
          </p:nvPr>
        </p:nvSpPr>
        <p:spPr>
          <a:xfrm>
            <a:off x="838200" y="6248400"/>
            <a:ext cx="1752600" cy="457200"/>
          </a:xfrm>
        </p:spPr>
        <p:txBody>
          <a:bodyPr/>
          <a:lstStyle>
            <a:lvl1pPr>
              <a:defRPr>
                <a:solidFill>
                  <a:srgbClr val="CCECFF"/>
                </a:solidFill>
              </a:defRPr>
            </a:lvl1pPr>
          </a:lstStyle>
          <a:p>
            <a:endParaRPr lang="en-US"/>
          </a:p>
        </p:txBody>
      </p:sp>
      <p:sp>
        <p:nvSpPr>
          <p:cNvPr id="3078" name="Rectangle 6"/>
          <p:cNvSpPr>
            <a:spLocks noGrp="1" noChangeArrowheads="1"/>
          </p:cNvSpPr>
          <p:nvPr>
            <p:ph type="ftr" sz="quarter" idx="3"/>
          </p:nvPr>
        </p:nvSpPr>
        <p:spPr>
          <a:xfrm>
            <a:off x="3276600" y="6248400"/>
            <a:ext cx="2895600" cy="457200"/>
          </a:xfrm>
        </p:spPr>
        <p:txBody>
          <a:bodyPr/>
          <a:lstStyle>
            <a:lvl1pPr>
              <a:defRPr>
                <a:solidFill>
                  <a:srgbClr val="CCECFF"/>
                </a:solidFill>
              </a:defRPr>
            </a:lvl1pPr>
          </a:lstStyle>
          <a:p>
            <a:r>
              <a:rPr lang="en-US"/>
              <a:t>outrunningthehorses.com</a:t>
            </a:r>
          </a:p>
        </p:txBody>
      </p:sp>
      <p:sp>
        <p:nvSpPr>
          <p:cNvPr id="3079" name="Rectangle 7"/>
          <p:cNvSpPr>
            <a:spLocks noGrp="1" noChangeArrowheads="1"/>
          </p:cNvSpPr>
          <p:nvPr>
            <p:ph type="sldNum" sz="quarter" idx="4"/>
          </p:nvPr>
        </p:nvSpPr>
        <p:spPr>
          <a:xfrm>
            <a:off x="6934200" y="6248400"/>
            <a:ext cx="1905000" cy="457200"/>
          </a:xfrm>
        </p:spPr>
        <p:txBody>
          <a:bodyPr/>
          <a:lstStyle>
            <a:lvl1pPr>
              <a:defRPr>
                <a:solidFill>
                  <a:srgbClr val="CCECFF"/>
                </a:solidFill>
              </a:defRPr>
            </a:lvl1pPr>
          </a:lstStyle>
          <a:p>
            <a:fld id="{1A76D3A1-0BF0-403A-B275-F93F38D20466}" type="slidenum">
              <a:rPr lang="en-US"/>
              <a:pPr/>
              <a:t>‹#›</a:t>
            </a:fld>
            <a:endParaRPr lang="en-US"/>
          </a:p>
        </p:txBody>
      </p:sp>
      <p:sp>
        <p:nvSpPr>
          <p:cNvPr id="3080" name="Rectangle 8"/>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endParaRPr kumimoji="1"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outrunningthehorses.com</a:t>
            </a:r>
          </a:p>
        </p:txBody>
      </p:sp>
      <p:sp>
        <p:nvSpPr>
          <p:cNvPr id="6" name="Slide Number Placeholder 5"/>
          <p:cNvSpPr>
            <a:spLocks noGrp="1"/>
          </p:cNvSpPr>
          <p:nvPr>
            <p:ph type="sldNum" sz="quarter" idx="12"/>
          </p:nvPr>
        </p:nvSpPr>
        <p:spPr/>
        <p:txBody>
          <a:bodyPr/>
          <a:lstStyle>
            <a:lvl1pPr>
              <a:defRPr/>
            </a:lvl1pPr>
          </a:lstStyle>
          <a:p>
            <a:fld id="{2B88585D-1DF0-4164-8F03-2C5A85F1D14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outrunningthehorses.com</a:t>
            </a:r>
          </a:p>
        </p:txBody>
      </p:sp>
      <p:sp>
        <p:nvSpPr>
          <p:cNvPr id="6" name="Slide Number Placeholder 5"/>
          <p:cNvSpPr>
            <a:spLocks noGrp="1"/>
          </p:cNvSpPr>
          <p:nvPr>
            <p:ph type="sldNum" sz="quarter" idx="12"/>
          </p:nvPr>
        </p:nvSpPr>
        <p:spPr/>
        <p:txBody>
          <a:bodyPr/>
          <a:lstStyle>
            <a:lvl1pPr>
              <a:defRPr/>
            </a:lvl1pPr>
          </a:lstStyle>
          <a:p>
            <a:fld id="{DE591CC1-8415-41E5-B0EE-37A6440E1C9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endParaRPr kumimoji="1" lang="en-US" dirty="0"/>
          </a:p>
        </p:txBody>
      </p:sp>
      <p:sp>
        <p:nvSpPr>
          <p:cNvPr id="3075" name="Rectangle 3"/>
          <p:cNvSpPr>
            <a:spLocks noGrp="1" noChangeArrowheads="1"/>
          </p:cNvSpPr>
          <p:nvPr>
            <p:ph type="ctrTitle"/>
          </p:nvPr>
        </p:nvSpPr>
        <p:spPr>
          <a:xfrm>
            <a:off x="990600" y="2514600"/>
            <a:ext cx="7467600" cy="762000"/>
          </a:xfrm>
        </p:spPr>
        <p:txBody>
          <a:bodyPr>
            <a:spAutoFit/>
          </a:bodyPr>
          <a:lstStyle>
            <a:lvl1pPr>
              <a:defRPr sz="6600">
                <a:solidFill>
                  <a:srgbClr val="CCFFFF"/>
                </a:solidFill>
              </a:defRPr>
            </a:lvl1pPr>
          </a:lstStyle>
          <a:p>
            <a:r>
              <a:rPr lang="en-US"/>
              <a:t>Click to edit Master title style</a:t>
            </a:r>
          </a:p>
        </p:txBody>
      </p:sp>
      <p:sp>
        <p:nvSpPr>
          <p:cNvPr id="3076" name="Rectangle 4"/>
          <p:cNvSpPr>
            <a:spLocks noGrp="1" noChangeArrowheads="1"/>
          </p:cNvSpPr>
          <p:nvPr>
            <p:ph type="subTitle" idx="1"/>
          </p:nvPr>
        </p:nvSpPr>
        <p:spPr>
          <a:xfrm>
            <a:off x="1447800" y="3886200"/>
            <a:ext cx="6400800" cy="1752600"/>
          </a:xfrm>
        </p:spPr>
        <p:txBody>
          <a:bodyPr/>
          <a:lstStyle>
            <a:lvl1pPr marL="0" indent="0" algn="ctr">
              <a:buFont typeface="Wingdings" pitchFamily="2" charset="2"/>
              <a:buNone/>
              <a:defRPr sz="4000">
                <a:solidFill>
                  <a:srgbClr val="CCECFF"/>
                </a:solidFill>
              </a:defRPr>
            </a:lvl1pPr>
          </a:lstStyle>
          <a:p>
            <a:r>
              <a:rPr lang="en-US"/>
              <a:t>Click to edit Master subtitle style</a:t>
            </a:r>
          </a:p>
        </p:txBody>
      </p:sp>
      <p:sp>
        <p:nvSpPr>
          <p:cNvPr id="3077" name="Rectangle 5"/>
          <p:cNvSpPr>
            <a:spLocks noGrp="1" noChangeArrowheads="1"/>
          </p:cNvSpPr>
          <p:nvPr>
            <p:ph type="dt" sz="half" idx="2"/>
          </p:nvPr>
        </p:nvSpPr>
        <p:spPr>
          <a:xfrm>
            <a:off x="838200" y="6248400"/>
            <a:ext cx="1752600" cy="457200"/>
          </a:xfrm>
        </p:spPr>
        <p:txBody>
          <a:bodyPr/>
          <a:lstStyle>
            <a:lvl1pPr>
              <a:defRPr>
                <a:solidFill>
                  <a:srgbClr val="CCECFF"/>
                </a:solidFill>
              </a:defRPr>
            </a:lvl1pPr>
          </a:lstStyle>
          <a:p>
            <a:endParaRPr lang="en-US" dirty="0"/>
          </a:p>
        </p:txBody>
      </p:sp>
      <p:sp>
        <p:nvSpPr>
          <p:cNvPr id="3078" name="Rectangle 6"/>
          <p:cNvSpPr>
            <a:spLocks noGrp="1" noChangeArrowheads="1"/>
          </p:cNvSpPr>
          <p:nvPr>
            <p:ph type="ftr" sz="quarter" idx="3"/>
          </p:nvPr>
        </p:nvSpPr>
        <p:spPr>
          <a:xfrm>
            <a:off x="3276600" y="6248400"/>
            <a:ext cx="2895600" cy="457200"/>
          </a:xfrm>
        </p:spPr>
        <p:txBody>
          <a:bodyPr/>
          <a:lstStyle>
            <a:lvl1pPr>
              <a:defRPr>
                <a:solidFill>
                  <a:srgbClr val="CCECFF"/>
                </a:solidFill>
              </a:defRPr>
            </a:lvl1pPr>
          </a:lstStyle>
          <a:p>
            <a:endParaRPr lang="en-US" dirty="0"/>
          </a:p>
        </p:txBody>
      </p:sp>
      <p:sp>
        <p:nvSpPr>
          <p:cNvPr id="3079" name="Rectangle 7"/>
          <p:cNvSpPr>
            <a:spLocks noGrp="1" noChangeArrowheads="1"/>
          </p:cNvSpPr>
          <p:nvPr>
            <p:ph type="sldNum" sz="quarter" idx="4"/>
          </p:nvPr>
        </p:nvSpPr>
        <p:spPr>
          <a:xfrm>
            <a:off x="6934200" y="6248400"/>
            <a:ext cx="1905000" cy="457200"/>
          </a:xfrm>
        </p:spPr>
        <p:txBody>
          <a:bodyPr/>
          <a:lstStyle>
            <a:lvl1pPr>
              <a:defRPr>
                <a:solidFill>
                  <a:srgbClr val="CCECFF"/>
                </a:solidFill>
              </a:defRPr>
            </a:lvl1pPr>
          </a:lstStyle>
          <a:p>
            <a:fld id="{1A76D3A1-0BF0-403A-B275-F93F38D20466}" type="slidenum">
              <a:rPr lang="en-US"/>
              <a:pPr/>
              <a:t>‹#›</a:t>
            </a:fld>
            <a:endParaRPr lang="en-US" dirty="0"/>
          </a:p>
        </p:txBody>
      </p:sp>
      <p:sp>
        <p:nvSpPr>
          <p:cNvPr id="3080" name="Rectangle 8"/>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endParaRPr kumimoji="1" lang="en-US" dirty="0"/>
          </a:p>
        </p:txBody>
      </p:sp>
    </p:spTree>
    <p:extLst>
      <p:ext uri="{BB962C8B-B14F-4D97-AF65-F5344CB8AC3E}">
        <p14:creationId xmlns:p14="http://schemas.microsoft.com/office/powerpoint/2010/main" val="3205137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64757C2-A93C-409E-9101-80FA26F018F0}" type="slidenum">
              <a:rPr lang="en-US"/>
              <a:pPr/>
              <a:t>‹#›</a:t>
            </a:fld>
            <a:endParaRPr lang="en-US" dirty="0"/>
          </a:p>
        </p:txBody>
      </p:sp>
    </p:spTree>
    <p:extLst>
      <p:ext uri="{BB962C8B-B14F-4D97-AF65-F5344CB8AC3E}">
        <p14:creationId xmlns:p14="http://schemas.microsoft.com/office/powerpoint/2010/main" val="737419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C6FE5F9-BA70-4861-99C3-42698580DC47}" type="slidenum">
              <a:rPr lang="en-US"/>
              <a:pPr/>
              <a:t>‹#›</a:t>
            </a:fld>
            <a:endParaRPr lang="en-US" dirty="0"/>
          </a:p>
        </p:txBody>
      </p:sp>
    </p:spTree>
    <p:extLst>
      <p:ext uri="{BB962C8B-B14F-4D97-AF65-F5344CB8AC3E}">
        <p14:creationId xmlns:p14="http://schemas.microsoft.com/office/powerpoint/2010/main" val="1158887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F569175-7F14-4369-A54E-8AE53F1210EF}" type="slidenum">
              <a:rPr lang="en-US"/>
              <a:pPr/>
              <a:t>‹#›</a:t>
            </a:fld>
            <a:endParaRPr lang="en-US" dirty="0"/>
          </a:p>
        </p:txBody>
      </p:sp>
    </p:spTree>
    <p:extLst>
      <p:ext uri="{BB962C8B-B14F-4D97-AF65-F5344CB8AC3E}">
        <p14:creationId xmlns:p14="http://schemas.microsoft.com/office/powerpoint/2010/main" val="1989881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FB02B04D-81FB-476A-AE40-DF484C8B66E4}" type="slidenum">
              <a:rPr lang="en-US"/>
              <a:pPr/>
              <a:t>‹#›</a:t>
            </a:fld>
            <a:endParaRPr lang="en-US" dirty="0"/>
          </a:p>
        </p:txBody>
      </p:sp>
    </p:spTree>
    <p:extLst>
      <p:ext uri="{BB962C8B-B14F-4D97-AF65-F5344CB8AC3E}">
        <p14:creationId xmlns:p14="http://schemas.microsoft.com/office/powerpoint/2010/main" val="2743426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806F848-656A-48D5-9DC6-28CA6BEEB46B}" type="slidenum">
              <a:rPr lang="en-US"/>
              <a:pPr/>
              <a:t>‹#›</a:t>
            </a:fld>
            <a:endParaRPr lang="en-US" dirty="0"/>
          </a:p>
        </p:txBody>
      </p:sp>
    </p:spTree>
    <p:extLst>
      <p:ext uri="{BB962C8B-B14F-4D97-AF65-F5344CB8AC3E}">
        <p14:creationId xmlns:p14="http://schemas.microsoft.com/office/powerpoint/2010/main" val="3192651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F1E911D8-10B5-403B-8054-DFADA8808CF4}" type="slidenum">
              <a:rPr lang="en-US"/>
              <a:pPr/>
              <a:t>‹#›</a:t>
            </a:fld>
            <a:endParaRPr lang="en-US" dirty="0"/>
          </a:p>
        </p:txBody>
      </p:sp>
    </p:spTree>
    <p:extLst>
      <p:ext uri="{BB962C8B-B14F-4D97-AF65-F5344CB8AC3E}">
        <p14:creationId xmlns:p14="http://schemas.microsoft.com/office/powerpoint/2010/main" val="81769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369C51B-C7B6-4EED-91E2-DE34589861C3}" type="slidenum">
              <a:rPr lang="en-US"/>
              <a:pPr/>
              <a:t>‹#›</a:t>
            </a:fld>
            <a:endParaRPr lang="en-US" dirty="0"/>
          </a:p>
        </p:txBody>
      </p:sp>
    </p:spTree>
    <p:extLst>
      <p:ext uri="{BB962C8B-B14F-4D97-AF65-F5344CB8AC3E}">
        <p14:creationId xmlns:p14="http://schemas.microsoft.com/office/powerpoint/2010/main" val="333494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outrunningthehorses.com</a:t>
            </a:r>
          </a:p>
        </p:txBody>
      </p:sp>
      <p:sp>
        <p:nvSpPr>
          <p:cNvPr id="6" name="Slide Number Placeholder 5"/>
          <p:cNvSpPr>
            <a:spLocks noGrp="1"/>
          </p:cNvSpPr>
          <p:nvPr>
            <p:ph type="sldNum" sz="quarter" idx="12"/>
          </p:nvPr>
        </p:nvSpPr>
        <p:spPr/>
        <p:txBody>
          <a:bodyPr/>
          <a:lstStyle>
            <a:lvl1pPr>
              <a:defRPr/>
            </a:lvl1pPr>
          </a:lstStyle>
          <a:p>
            <a:fld id="{A64757C2-A93C-409E-9101-80FA26F018F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854EADC-78A4-4DC5-9611-818AD6156B1E}" type="slidenum">
              <a:rPr lang="en-US"/>
              <a:pPr/>
              <a:t>‹#›</a:t>
            </a:fld>
            <a:endParaRPr lang="en-US" dirty="0"/>
          </a:p>
        </p:txBody>
      </p:sp>
    </p:spTree>
    <p:extLst>
      <p:ext uri="{BB962C8B-B14F-4D97-AF65-F5344CB8AC3E}">
        <p14:creationId xmlns:p14="http://schemas.microsoft.com/office/powerpoint/2010/main" val="4130941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B88585D-1DF0-4164-8F03-2C5A85F1D144}" type="slidenum">
              <a:rPr lang="en-US"/>
              <a:pPr/>
              <a:t>‹#›</a:t>
            </a:fld>
            <a:endParaRPr lang="en-US" dirty="0"/>
          </a:p>
        </p:txBody>
      </p:sp>
    </p:spTree>
    <p:extLst>
      <p:ext uri="{BB962C8B-B14F-4D97-AF65-F5344CB8AC3E}">
        <p14:creationId xmlns:p14="http://schemas.microsoft.com/office/powerpoint/2010/main" val="3680635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591CC1-8415-41E5-B0EE-37A6440E1C95}" type="slidenum">
              <a:rPr lang="en-US"/>
              <a:pPr/>
              <a:t>‹#›</a:t>
            </a:fld>
            <a:endParaRPr lang="en-US" dirty="0"/>
          </a:p>
        </p:txBody>
      </p:sp>
    </p:spTree>
    <p:extLst>
      <p:ext uri="{BB962C8B-B14F-4D97-AF65-F5344CB8AC3E}">
        <p14:creationId xmlns:p14="http://schemas.microsoft.com/office/powerpoint/2010/main" val="368449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outrunningthehorses.com</a:t>
            </a:r>
          </a:p>
        </p:txBody>
      </p:sp>
      <p:sp>
        <p:nvSpPr>
          <p:cNvPr id="6" name="Slide Number Placeholder 5"/>
          <p:cNvSpPr>
            <a:spLocks noGrp="1"/>
          </p:cNvSpPr>
          <p:nvPr>
            <p:ph type="sldNum" sz="quarter" idx="12"/>
          </p:nvPr>
        </p:nvSpPr>
        <p:spPr/>
        <p:txBody>
          <a:bodyPr/>
          <a:lstStyle>
            <a:lvl1pPr>
              <a:defRPr/>
            </a:lvl1pPr>
          </a:lstStyle>
          <a:p>
            <a:fld id="{9C6FE5F9-BA70-4861-99C3-42698580DC4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outrunningthehorses.com</a:t>
            </a:r>
          </a:p>
        </p:txBody>
      </p:sp>
      <p:sp>
        <p:nvSpPr>
          <p:cNvPr id="7" name="Slide Number Placeholder 6"/>
          <p:cNvSpPr>
            <a:spLocks noGrp="1"/>
          </p:cNvSpPr>
          <p:nvPr>
            <p:ph type="sldNum" sz="quarter" idx="12"/>
          </p:nvPr>
        </p:nvSpPr>
        <p:spPr/>
        <p:txBody>
          <a:bodyPr/>
          <a:lstStyle>
            <a:lvl1pPr>
              <a:defRPr/>
            </a:lvl1pPr>
          </a:lstStyle>
          <a:p>
            <a:fld id="{3F569175-7F14-4369-A54E-8AE53F1210E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outrunningthehorses.com</a:t>
            </a:r>
          </a:p>
        </p:txBody>
      </p:sp>
      <p:sp>
        <p:nvSpPr>
          <p:cNvPr id="9" name="Slide Number Placeholder 8"/>
          <p:cNvSpPr>
            <a:spLocks noGrp="1"/>
          </p:cNvSpPr>
          <p:nvPr>
            <p:ph type="sldNum" sz="quarter" idx="12"/>
          </p:nvPr>
        </p:nvSpPr>
        <p:spPr/>
        <p:txBody>
          <a:bodyPr/>
          <a:lstStyle>
            <a:lvl1pPr>
              <a:defRPr/>
            </a:lvl1pPr>
          </a:lstStyle>
          <a:p>
            <a:fld id="{FB02B04D-81FB-476A-AE40-DF484C8B66E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outrunningthehorses.com</a:t>
            </a:r>
          </a:p>
        </p:txBody>
      </p:sp>
      <p:sp>
        <p:nvSpPr>
          <p:cNvPr id="5" name="Slide Number Placeholder 4"/>
          <p:cNvSpPr>
            <a:spLocks noGrp="1"/>
          </p:cNvSpPr>
          <p:nvPr>
            <p:ph type="sldNum" sz="quarter" idx="12"/>
          </p:nvPr>
        </p:nvSpPr>
        <p:spPr/>
        <p:txBody>
          <a:bodyPr/>
          <a:lstStyle>
            <a:lvl1pPr>
              <a:defRPr/>
            </a:lvl1pPr>
          </a:lstStyle>
          <a:p>
            <a:fld id="{2806F848-656A-48D5-9DC6-28CA6BEEB46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outrunningthehorses.com</a:t>
            </a:r>
          </a:p>
        </p:txBody>
      </p:sp>
      <p:sp>
        <p:nvSpPr>
          <p:cNvPr id="4" name="Slide Number Placeholder 3"/>
          <p:cNvSpPr>
            <a:spLocks noGrp="1"/>
          </p:cNvSpPr>
          <p:nvPr>
            <p:ph type="sldNum" sz="quarter" idx="12"/>
          </p:nvPr>
        </p:nvSpPr>
        <p:spPr/>
        <p:txBody>
          <a:bodyPr/>
          <a:lstStyle>
            <a:lvl1pPr>
              <a:defRPr/>
            </a:lvl1pPr>
          </a:lstStyle>
          <a:p>
            <a:fld id="{F1E911D8-10B5-403B-8054-DFADA8808CF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outrunningthehorses.com</a:t>
            </a:r>
          </a:p>
        </p:txBody>
      </p:sp>
      <p:sp>
        <p:nvSpPr>
          <p:cNvPr id="7" name="Slide Number Placeholder 6"/>
          <p:cNvSpPr>
            <a:spLocks noGrp="1"/>
          </p:cNvSpPr>
          <p:nvPr>
            <p:ph type="sldNum" sz="quarter" idx="12"/>
          </p:nvPr>
        </p:nvSpPr>
        <p:spPr/>
        <p:txBody>
          <a:bodyPr/>
          <a:lstStyle>
            <a:lvl1pPr>
              <a:defRPr/>
            </a:lvl1pPr>
          </a:lstStyle>
          <a:p>
            <a:fld id="{3369C51B-C7B6-4EED-91E2-DE34589861C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outrunningthehorses.com</a:t>
            </a:r>
          </a:p>
        </p:txBody>
      </p:sp>
      <p:sp>
        <p:nvSpPr>
          <p:cNvPr id="7" name="Slide Number Placeholder 6"/>
          <p:cNvSpPr>
            <a:spLocks noGrp="1"/>
          </p:cNvSpPr>
          <p:nvPr>
            <p:ph type="sldNum" sz="quarter" idx="12"/>
          </p:nvPr>
        </p:nvSpPr>
        <p:spPr/>
        <p:txBody>
          <a:bodyPr/>
          <a:lstStyle>
            <a:lvl1pPr>
              <a:defRPr/>
            </a:lvl1pPr>
          </a:lstStyle>
          <a:p>
            <a:fld id="{A854EADC-78A4-4DC5-9611-818AD6156B1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lvl1pPr>
          </a:lstStyle>
          <a:p>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r>
              <a:rPr lang="en-US"/>
              <a:t>outrunningthehorses.com</a:t>
            </a:r>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5F7EE7F0-78D0-4114-8839-71C1B34B5C1F}" type="slidenum">
              <a:rPr lang="en-US"/>
              <a:pPr/>
              <a:t>‹#›</a:t>
            </a:fld>
            <a:endParaRPr lang="en-US"/>
          </a:p>
        </p:txBody>
      </p:sp>
      <p:sp>
        <p:nvSpPr>
          <p:cNvPr id="2055"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endParaRPr kumimoji="1"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lvl1pPr>
          </a:lstStyle>
          <a:p>
            <a:endParaRPr lang="en-US" dirty="0"/>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dirty="0"/>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5F7EE7F0-78D0-4114-8839-71C1B34B5C1F}" type="slidenum">
              <a:rPr lang="en-US"/>
              <a:pPr/>
              <a:t>‹#›</a:t>
            </a:fld>
            <a:endParaRPr lang="en-US" dirty="0"/>
          </a:p>
        </p:txBody>
      </p:sp>
      <p:sp>
        <p:nvSpPr>
          <p:cNvPr id="2055"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endParaRPr kumimoji="1" lang="en-US" dirty="0"/>
          </a:p>
        </p:txBody>
      </p:sp>
    </p:spTree>
    <p:extLst>
      <p:ext uri="{BB962C8B-B14F-4D97-AF65-F5344CB8AC3E}">
        <p14:creationId xmlns:p14="http://schemas.microsoft.com/office/powerpoint/2010/main" val="2439827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igitaljournal.com/photo/060817avianflubirdfluvirus.jpg"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www.wilddelaware.com/wp-content/snow-geese-flying-28858.jp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http://www.usaid.gov/press/frontlines/fl_oct05/images/Avianflu.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http://www.fao.org/ag/againfo/foto/EMPRES_Watch_global_flyways.gi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http://www.fao.org/ag/againfo/foto/EMPRES_Watch_global_flyways.gif"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http://www.chinapost.com.tw/news_images/20090316/p6c.jpg"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http://www.chinadaily.com.cn/english/doc/2005-10/28/xin_241002280724468231010.jpg"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digitaljournal.com/photo/060817avianflubirdfluvirus.jpg"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65" name="Rectangle 5">
            <a:hlinkClick r:id="rId2"/>
          </p:cNvPr>
          <p:cNvSpPr>
            <a:spLocks noChangeArrowheads="1"/>
          </p:cNvSpPr>
          <p:nvPr/>
        </p:nvSpPr>
        <p:spPr bwMode="auto">
          <a:xfrm>
            <a:off x="3490913" y="2166938"/>
            <a:ext cx="9144000" cy="0"/>
          </a:xfrm>
          <a:prstGeom prst="rect">
            <a:avLst/>
          </a:prstGeom>
          <a:noFill/>
          <a:ln w="6350">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2">
            <a:extLst>
              <a:ext uri="{FF2B5EF4-FFF2-40B4-BE49-F238E27FC236}">
                <a16:creationId xmlns:a16="http://schemas.microsoft.com/office/drawing/2014/main" id="{35DB2893-082E-4B29-9063-065711EC291B}"/>
              </a:ext>
            </a:extLst>
          </p:cNvPr>
          <p:cNvSpPr txBox="1">
            <a:spLocks noChangeArrowheads="1"/>
          </p:cNvSpPr>
          <p:nvPr/>
        </p:nvSpPr>
        <p:spPr bwMode="auto">
          <a:xfrm>
            <a:off x="18327" y="5160424"/>
            <a:ext cx="9067800" cy="70240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j-ea"/>
                <a:cs typeface="+mj-cs"/>
              </a:rPr>
              <a:t>Avian Influenza</a:t>
            </a:r>
          </a:p>
        </p:txBody>
      </p:sp>
      <p:sp>
        <p:nvSpPr>
          <p:cNvPr id="3" name="TextBox 2">
            <a:extLst>
              <a:ext uri="{FF2B5EF4-FFF2-40B4-BE49-F238E27FC236}">
                <a16:creationId xmlns:a16="http://schemas.microsoft.com/office/drawing/2014/main" id="{58EE5738-9568-4300-B824-9E534B4B680E}"/>
              </a:ext>
            </a:extLst>
          </p:cNvPr>
          <p:cNvSpPr txBox="1"/>
          <p:nvPr/>
        </p:nvSpPr>
        <p:spPr>
          <a:xfrm>
            <a:off x="453590" y="6016875"/>
            <a:ext cx="8153400" cy="584775"/>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Outrunningthehorses.com</a:t>
            </a:r>
          </a:p>
        </p:txBody>
      </p:sp>
      <p:sp>
        <p:nvSpPr>
          <p:cNvPr id="4" name="TextBox 3">
            <a:extLst>
              <a:ext uri="{FF2B5EF4-FFF2-40B4-BE49-F238E27FC236}">
                <a16:creationId xmlns:a16="http://schemas.microsoft.com/office/drawing/2014/main" id="{A7E375CD-3A98-4B99-A841-357B1ED96FF2}"/>
              </a:ext>
            </a:extLst>
          </p:cNvPr>
          <p:cNvSpPr txBox="1"/>
          <p:nvPr/>
        </p:nvSpPr>
        <p:spPr>
          <a:xfrm>
            <a:off x="15433" y="1102505"/>
            <a:ext cx="8992847"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onotype Corsiva" panose="03010101010201010101" pitchFamily="66" charset="0"/>
                <a:ea typeface="+mn-ea"/>
                <a:cs typeface="+mn-cs"/>
              </a:rPr>
              <a:t>Ministering to the Community in a Time of Crisis</a:t>
            </a:r>
          </a:p>
        </p:txBody>
      </p:sp>
      <p:sp>
        <p:nvSpPr>
          <p:cNvPr id="2" name="TextBox 1">
            <a:extLst>
              <a:ext uri="{FF2B5EF4-FFF2-40B4-BE49-F238E27FC236}">
                <a16:creationId xmlns:a16="http://schemas.microsoft.com/office/drawing/2014/main" id="{BA248633-89C7-4B93-0BCB-D1B8014B8689}"/>
              </a:ext>
            </a:extLst>
          </p:cNvPr>
          <p:cNvSpPr txBox="1"/>
          <p:nvPr/>
        </p:nvSpPr>
        <p:spPr>
          <a:xfrm>
            <a:off x="298367" y="497544"/>
            <a:ext cx="84582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Pandemic Plan for the Church</a:t>
            </a:r>
          </a:p>
        </p:txBody>
      </p:sp>
      <p:pic>
        <p:nvPicPr>
          <p:cNvPr id="7" name="Picture 6">
            <a:extLst>
              <a:ext uri="{FF2B5EF4-FFF2-40B4-BE49-F238E27FC236}">
                <a16:creationId xmlns:a16="http://schemas.microsoft.com/office/drawing/2014/main" id="{972BA517-12CE-0104-9408-7B95BF08FA94}"/>
              </a:ext>
            </a:extLst>
          </p:cNvPr>
          <p:cNvPicPr>
            <a:picLocks noChangeAspect="1"/>
          </p:cNvPicPr>
          <p:nvPr/>
        </p:nvPicPr>
        <p:blipFill>
          <a:blip r:embed="rId3"/>
          <a:stretch>
            <a:fillRect/>
          </a:stretch>
        </p:blipFill>
        <p:spPr>
          <a:xfrm>
            <a:off x="2462601" y="1987171"/>
            <a:ext cx="4218798" cy="2883658"/>
          </a:xfrm>
          <a:prstGeom prst="rect">
            <a:avLst/>
          </a:prstGeom>
        </p:spPr>
      </p:pic>
    </p:spTree>
    <p:extLst>
      <p:ext uri="{BB962C8B-B14F-4D97-AF65-F5344CB8AC3E}">
        <p14:creationId xmlns:p14="http://schemas.microsoft.com/office/powerpoint/2010/main" val="1563968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p>
        </p:txBody>
      </p:sp>
      <p:sp>
        <p:nvSpPr>
          <p:cNvPr id="193539" name="Rectangle 3"/>
          <p:cNvSpPr>
            <a:spLocks noGrp="1" noChangeArrowheads="1"/>
          </p:cNvSpPr>
          <p:nvPr>
            <p:ph type="body" idx="1"/>
          </p:nvPr>
        </p:nvSpPr>
        <p:spPr>
          <a:xfrm>
            <a:off x="304800" y="1905000"/>
            <a:ext cx="4572000" cy="4114800"/>
          </a:xfrm>
        </p:spPr>
        <p:txBody>
          <a:bodyPr/>
          <a:lstStyle/>
          <a:p>
            <a:endParaRPr lang="en-US" sz="4000" dirty="0">
              <a:effectLst>
                <a:outerShdw blurRad="38100" dist="38100" dir="2700000" algn="tl">
                  <a:srgbClr val="000000">
                    <a:alpha val="43137"/>
                  </a:srgbClr>
                </a:outerShdw>
              </a:effectLst>
            </a:endParaRPr>
          </a:p>
          <a:p>
            <a:pPr lvl="1"/>
            <a:r>
              <a:rPr lang="en-US" sz="3600" dirty="0">
                <a:effectLst>
                  <a:outerShdw blurRad="38100" dist="38100" dir="2700000" algn="tl">
                    <a:srgbClr val="000000">
                      <a:alpha val="43137"/>
                    </a:srgbClr>
                  </a:outerShdw>
                </a:effectLst>
              </a:rPr>
              <a:t>Natural reservoir of avian influenza viruses</a:t>
            </a:r>
          </a:p>
          <a:p>
            <a:pPr lvl="1"/>
            <a:r>
              <a:rPr lang="en-US" sz="3600" dirty="0">
                <a:effectLst>
                  <a:outerShdw blurRad="38100" dist="38100" dir="2700000" algn="tl">
                    <a:srgbClr val="000000">
                      <a:alpha val="43137"/>
                    </a:srgbClr>
                  </a:outerShdw>
                </a:effectLst>
              </a:rPr>
              <a:t>The most resistant to infection</a:t>
            </a:r>
          </a:p>
          <a:p>
            <a:pPr>
              <a:buFont typeface="Wingdings" pitchFamily="2" charset="2"/>
              <a:buNone/>
            </a:pPr>
            <a:endParaRPr lang="en-US" sz="4000" dirty="0"/>
          </a:p>
        </p:txBody>
      </p:sp>
      <p:sp>
        <p:nvSpPr>
          <p:cNvPr id="5" name="Rectangle 3"/>
          <p:cNvSpPr txBox="1">
            <a:spLocks noChangeArrowheads="1"/>
          </p:cNvSpPr>
          <p:nvPr/>
        </p:nvSpPr>
        <p:spPr bwMode="auto">
          <a:xfrm>
            <a:off x="304800" y="1828800"/>
            <a:ext cx="8382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r>
              <a:rPr kumimoji="0" lang="en-US" sz="40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Migratory waterfowl</a:t>
            </a:r>
            <a:endParaRPr kumimoji="0" lang="en-US" sz="40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124200"/>
            <a:ext cx="3686908" cy="2854017"/>
          </a:xfrm>
          <a:prstGeom prst="rect">
            <a:avLst/>
          </a:prstGeom>
          <a:ln w="57150">
            <a:solidFill>
              <a:schemeClr val="bg2"/>
            </a:solidFill>
          </a:ln>
        </p:spPr>
      </p:pic>
    </p:spTree>
    <p:extLst>
      <p:ext uri="{BB962C8B-B14F-4D97-AF65-F5344CB8AC3E}">
        <p14:creationId xmlns:p14="http://schemas.microsoft.com/office/powerpoint/2010/main" val="245631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p>
        </p:txBody>
      </p:sp>
      <p:sp>
        <p:nvSpPr>
          <p:cNvPr id="189443" name="Rectangle 3"/>
          <p:cNvSpPr>
            <a:spLocks noGrp="1" noChangeArrowheads="1"/>
          </p:cNvSpPr>
          <p:nvPr>
            <p:ph type="body" idx="1"/>
          </p:nvPr>
        </p:nvSpPr>
        <p:spPr/>
        <p:txBody>
          <a:bodyPr/>
          <a:lstStyle/>
          <a:p>
            <a:r>
              <a:rPr lang="en-US" sz="4000" dirty="0">
                <a:effectLst>
                  <a:outerShdw blurRad="38100" dist="38100" dir="2700000" algn="tl">
                    <a:srgbClr val="000000">
                      <a:alpha val="43137"/>
                    </a:srgbClr>
                  </a:outerShdw>
                </a:effectLst>
              </a:rPr>
              <a:t>Causes asymptomatic or mild infection in birds</a:t>
            </a:r>
          </a:p>
          <a:p>
            <a:pPr>
              <a:buFont typeface="Wingdings" pitchFamily="2" charset="2"/>
              <a:buNone/>
            </a:pPr>
            <a:endParaRPr lang="en-US" sz="1800" dirty="0">
              <a:effectLst>
                <a:outerShdw blurRad="38100" dist="38100" dir="2700000" algn="tl">
                  <a:srgbClr val="000000">
                    <a:alpha val="43137"/>
                  </a:srgbClr>
                </a:outerShdw>
              </a:effectLst>
            </a:endParaRPr>
          </a:p>
          <a:p>
            <a:r>
              <a:rPr lang="en-US" sz="4000" dirty="0">
                <a:effectLst>
                  <a:outerShdw blurRad="38100" dist="38100" dir="2700000" algn="tl">
                    <a:srgbClr val="000000">
                      <a:alpha val="43137"/>
                    </a:srgbClr>
                  </a:outerShdw>
                </a:effectLst>
              </a:rPr>
              <a:t>The wild bird population is not usually not affected </a:t>
            </a:r>
          </a:p>
          <a:p>
            <a:pPr>
              <a:buFont typeface="Wingdings" pitchFamily="2" charset="2"/>
              <a:buNone/>
            </a:pP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p>
        </p:txBody>
      </p:sp>
      <p:sp>
        <p:nvSpPr>
          <p:cNvPr id="301059" name="Rectangle 3"/>
          <p:cNvSpPr>
            <a:spLocks noGrp="1" noChangeArrowheads="1"/>
          </p:cNvSpPr>
          <p:nvPr>
            <p:ph type="body" idx="1"/>
          </p:nvPr>
        </p:nvSpPr>
        <p:spPr>
          <a:xfrm>
            <a:off x="685800" y="1981200"/>
            <a:ext cx="8229600" cy="4114800"/>
          </a:xfrm>
        </p:spPr>
        <p:txBody>
          <a:bodyPr/>
          <a:lstStyle/>
          <a:p>
            <a:r>
              <a:rPr lang="en-US" sz="4000" dirty="0">
                <a:effectLst>
                  <a:outerShdw blurRad="38100" dist="38100" dir="2700000" algn="tl">
                    <a:srgbClr val="000000">
                      <a:alpha val="43137"/>
                    </a:srgbClr>
                  </a:outerShdw>
                </a:effectLst>
              </a:rPr>
              <a:t>Domestic poultry very susceptible</a:t>
            </a:r>
          </a:p>
          <a:p>
            <a:pPr lvl="1">
              <a:buFont typeface="Wingdings" pitchFamily="2" charset="2"/>
              <a:buNone/>
            </a:pPr>
            <a:endParaRPr lang="en-US" sz="4000" dirty="0"/>
          </a:p>
          <a:p>
            <a:pPr>
              <a:buFont typeface="Wingdings" pitchFamily="2" charset="2"/>
              <a:buNone/>
            </a:pPr>
            <a:endParaRPr lang="en-US" sz="3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246" y="2837191"/>
            <a:ext cx="2641677" cy="3411209"/>
          </a:xfrm>
          <a:prstGeom prst="rect">
            <a:avLst/>
          </a:prstGeom>
          <a:ln w="57150">
            <a:solidFill>
              <a:schemeClr val="bg2"/>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p>
        </p:txBody>
      </p:sp>
      <p:sp>
        <p:nvSpPr>
          <p:cNvPr id="301059" name="Rectangle 3"/>
          <p:cNvSpPr>
            <a:spLocks noGrp="1" noChangeArrowheads="1"/>
          </p:cNvSpPr>
          <p:nvPr>
            <p:ph type="body" idx="1"/>
          </p:nvPr>
        </p:nvSpPr>
        <p:spPr>
          <a:xfrm>
            <a:off x="228600" y="1981200"/>
            <a:ext cx="8153400" cy="4114800"/>
          </a:xfrm>
        </p:spPr>
        <p:txBody>
          <a:bodyPr/>
          <a:lstStyle/>
          <a:p>
            <a:r>
              <a:rPr lang="en-US" sz="4000" dirty="0">
                <a:effectLst>
                  <a:outerShdw blurRad="38100" dist="38100" dir="2700000" algn="tl">
                    <a:srgbClr val="000000">
                      <a:alpha val="43137"/>
                    </a:srgbClr>
                  </a:outerShdw>
                </a:effectLst>
              </a:rPr>
              <a:t>Epidemics can be rapidly fatal</a:t>
            </a:r>
          </a:p>
          <a:p>
            <a:pPr lvl="1"/>
            <a:r>
              <a:rPr lang="en-US" sz="4000" dirty="0">
                <a:effectLst>
                  <a:outerShdw blurRad="38100" dist="38100" dir="2700000" algn="tl">
                    <a:srgbClr val="000000">
                      <a:alpha val="43137"/>
                    </a:srgbClr>
                  </a:outerShdw>
                </a:effectLst>
              </a:rPr>
              <a:t>Chickens </a:t>
            </a:r>
          </a:p>
          <a:p>
            <a:pPr lvl="1"/>
            <a:r>
              <a:rPr lang="en-US" sz="4000" dirty="0">
                <a:effectLst>
                  <a:outerShdw blurRad="38100" dist="38100" dir="2700000" algn="tl">
                    <a:srgbClr val="000000">
                      <a:alpha val="43137"/>
                    </a:srgbClr>
                  </a:outerShdw>
                </a:effectLst>
              </a:rPr>
              <a:t>Turkeys</a:t>
            </a:r>
          </a:p>
          <a:p>
            <a:pPr lvl="1">
              <a:buFont typeface="Wingdings" pitchFamily="2" charset="2"/>
              <a:buNone/>
            </a:pPr>
            <a:endParaRPr lang="en-US" sz="4000" dirty="0"/>
          </a:p>
          <a:p>
            <a:pPr>
              <a:buFont typeface="Wingdings" pitchFamily="2" charset="2"/>
              <a:buNone/>
            </a:pPr>
            <a:endParaRPr lang="en-US" sz="3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895600"/>
            <a:ext cx="4744999" cy="3336882"/>
          </a:xfrm>
          <a:prstGeom prst="rect">
            <a:avLst/>
          </a:prstGeom>
          <a:ln w="57150">
            <a:solidFill>
              <a:schemeClr val="bg2"/>
            </a:solidFill>
          </a:ln>
        </p:spPr>
      </p:pic>
    </p:spTree>
    <p:extLst>
      <p:ext uri="{BB962C8B-B14F-4D97-AF65-F5344CB8AC3E}">
        <p14:creationId xmlns:p14="http://schemas.microsoft.com/office/powerpoint/2010/main" val="28267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p>
        </p:txBody>
      </p:sp>
      <p:sp>
        <p:nvSpPr>
          <p:cNvPr id="300035" name="Rectangle 3"/>
          <p:cNvSpPr>
            <a:spLocks noGrp="1" noChangeArrowheads="1"/>
          </p:cNvSpPr>
          <p:nvPr>
            <p:ph type="body" idx="1"/>
          </p:nvPr>
        </p:nvSpPr>
        <p:spPr>
          <a:xfrm>
            <a:off x="263236" y="1905000"/>
            <a:ext cx="8458200" cy="5029200"/>
          </a:xfrm>
        </p:spPr>
        <p:txBody>
          <a:bodyPr/>
          <a:lstStyle/>
          <a:p>
            <a:pPr>
              <a:lnSpc>
                <a:spcPct val="90000"/>
              </a:lnSpc>
            </a:pPr>
            <a:r>
              <a:rPr lang="en-US" sz="3600" dirty="0">
                <a:effectLst>
                  <a:outerShdw blurRad="38100" dist="38100" dir="2700000" algn="tl">
                    <a:srgbClr val="000000">
                      <a:alpha val="43137"/>
                    </a:srgbClr>
                  </a:outerShdw>
                </a:effectLst>
              </a:rPr>
              <a:t>Resides in the intestines, present in:</a:t>
            </a:r>
          </a:p>
          <a:p>
            <a:pPr lvl="1">
              <a:lnSpc>
                <a:spcPct val="90000"/>
              </a:lnSpc>
            </a:pPr>
            <a:r>
              <a:rPr lang="en-US" sz="3600" dirty="0">
                <a:effectLst>
                  <a:outerShdw blurRad="38100" dist="38100" dir="2700000" algn="tl">
                    <a:srgbClr val="000000">
                      <a:alpha val="43137"/>
                    </a:srgbClr>
                  </a:outerShdw>
                </a:effectLst>
              </a:rPr>
              <a:t>Droppings</a:t>
            </a:r>
          </a:p>
          <a:p>
            <a:pPr lvl="1">
              <a:lnSpc>
                <a:spcPct val="90000"/>
              </a:lnSpc>
            </a:pPr>
            <a:r>
              <a:rPr lang="en-US" sz="3600" dirty="0">
                <a:effectLst>
                  <a:outerShdw blurRad="38100" dist="38100" dir="2700000" algn="tl">
                    <a:srgbClr val="000000">
                      <a:alpha val="43137"/>
                    </a:srgbClr>
                  </a:outerShdw>
                </a:effectLst>
              </a:rPr>
              <a:t>Respiratory droplets</a:t>
            </a:r>
          </a:p>
          <a:p>
            <a:pPr lvl="1">
              <a:lnSpc>
                <a:spcPct val="90000"/>
              </a:lnSpc>
            </a:pPr>
            <a:r>
              <a:rPr lang="en-US" sz="3600" dirty="0">
                <a:effectLst>
                  <a:outerShdw blurRad="38100" dist="38100" dir="2700000" algn="tl">
                    <a:srgbClr val="000000">
                      <a:alpha val="43137"/>
                    </a:srgbClr>
                  </a:outerShdw>
                </a:effectLst>
              </a:rPr>
              <a:t>Secretions </a:t>
            </a:r>
          </a:p>
          <a:p>
            <a:pPr lvl="1">
              <a:lnSpc>
                <a:spcPct val="90000"/>
              </a:lnSpc>
            </a:pPr>
            <a:r>
              <a:rPr lang="en-US" sz="3600" dirty="0">
                <a:effectLst>
                  <a:outerShdw blurRad="38100" dist="38100" dir="2700000" algn="tl">
                    <a:srgbClr val="000000">
                      <a:alpha val="43137"/>
                    </a:srgbClr>
                  </a:outerShdw>
                </a:effectLst>
              </a:rPr>
              <a:t>Blood</a:t>
            </a:r>
          </a:p>
          <a:p>
            <a:pPr>
              <a:lnSpc>
                <a:spcPct val="90000"/>
              </a:lnSpc>
              <a:buFont typeface="Wingdings" pitchFamily="2" charset="2"/>
              <a:buNone/>
            </a:pPr>
            <a:endParaRPr lang="en-US" sz="1400" dirty="0">
              <a:effectLst>
                <a:outerShdw blurRad="38100" dist="38100" dir="2700000" algn="tl">
                  <a:srgbClr val="000000">
                    <a:alpha val="43137"/>
                  </a:srgbClr>
                </a:outerShdw>
              </a:effectLst>
            </a:endParaRPr>
          </a:p>
          <a:p>
            <a:pPr>
              <a:lnSpc>
                <a:spcPct val="90000"/>
              </a:lnSpc>
            </a:pPr>
            <a:r>
              <a:rPr lang="en-US" sz="3600" dirty="0">
                <a:effectLst>
                  <a:outerShdw blurRad="38100" dist="38100" dir="2700000" algn="tl">
                    <a:srgbClr val="000000">
                      <a:alpha val="43137"/>
                    </a:srgbClr>
                  </a:outerShdw>
                </a:effectLst>
              </a:rPr>
              <a:t>Highly contagious among the birds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p>
        </p:txBody>
      </p:sp>
      <p:sp>
        <p:nvSpPr>
          <p:cNvPr id="301059" name="Rectangle 3"/>
          <p:cNvSpPr>
            <a:spLocks noGrp="1" noChangeArrowheads="1"/>
          </p:cNvSpPr>
          <p:nvPr>
            <p:ph type="body" idx="1"/>
          </p:nvPr>
        </p:nvSpPr>
        <p:spPr>
          <a:xfrm>
            <a:off x="228600" y="1981200"/>
            <a:ext cx="8915400" cy="4495800"/>
          </a:xfrm>
        </p:spPr>
        <p:txBody>
          <a:bodyPr/>
          <a:lstStyle/>
          <a:p>
            <a:r>
              <a:rPr lang="en-US" sz="3500" dirty="0">
                <a:effectLst>
                  <a:outerShdw blurRad="38100" dist="38100" dir="2700000" algn="tl">
                    <a:srgbClr val="000000">
                      <a:alpha val="43137"/>
                    </a:srgbClr>
                  </a:outerShdw>
                </a:effectLst>
              </a:rPr>
              <a:t>Genetic differences determine </a:t>
            </a:r>
          </a:p>
          <a:p>
            <a:pPr lvl="1"/>
            <a:r>
              <a:rPr lang="en-US" sz="3200" dirty="0">
                <a:effectLst>
                  <a:outerShdw blurRad="38100" dist="38100" dir="2700000" algn="tl">
                    <a:srgbClr val="000000">
                      <a:alpha val="43137"/>
                    </a:srgbClr>
                  </a:outerShdw>
                </a:effectLst>
              </a:rPr>
              <a:t>If a virus can only infect birds </a:t>
            </a:r>
          </a:p>
          <a:p>
            <a:pPr lvl="1"/>
            <a:r>
              <a:rPr lang="en-US" sz="3200" dirty="0">
                <a:effectLst>
                  <a:outerShdw blurRad="38100" dist="38100" dir="2700000" algn="tl">
                    <a:srgbClr val="000000">
                      <a:alpha val="43137"/>
                    </a:srgbClr>
                  </a:outerShdw>
                </a:effectLst>
              </a:rPr>
              <a:t>If virus can infect birds and people</a:t>
            </a:r>
          </a:p>
          <a:p>
            <a:r>
              <a:rPr lang="en-US" sz="3500" dirty="0">
                <a:effectLst>
                  <a:outerShdw blurRad="38100" dist="38100" dir="2700000" algn="tl">
                    <a:srgbClr val="000000">
                      <a:alpha val="43137"/>
                    </a:srgbClr>
                  </a:outerShdw>
                </a:effectLst>
              </a:rPr>
              <a:t>Currently subtypes H5N1 and H7N9 have caused serious infections in people</a:t>
            </a:r>
          </a:p>
          <a:p>
            <a:pPr lvl="1"/>
            <a:r>
              <a:rPr lang="en-US" sz="3200" dirty="0">
                <a:effectLst>
                  <a:outerShdw blurRad="38100" dist="38100" dir="2700000" algn="tl">
                    <a:srgbClr val="000000">
                      <a:alpha val="43137"/>
                    </a:srgbClr>
                  </a:outerShdw>
                </a:effectLst>
              </a:rPr>
              <a:t>Not yet transmissible from human-to-human</a:t>
            </a:r>
          </a:p>
          <a:p>
            <a:pPr>
              <a:buFont typeface="Wingdings" pitchFamily="2" charset="2"/>
              <a:buNone/>
            </a:pP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228600" y="304800"/>
            <a:ext cx="8915400" cy="1295400"/>
          </a:xfrm>
        </p:spPr>
        <p:txBody>
          <a:bodyPr/>
          <a:lstStyle/>
          <a:p>
            <a:r>
              <a:rPr lang="en-US" dirty="0">
                <a:effectLst>
                  <a:outerShdw blurRad="38100" dist="38100" dir="2700000" algn="tl">
                    <a:srgbClr val="000000">
                      <a:alpha val="43137"/>
                    </a:srgbClr>
                  </a:outerShdw>
                </a:effectLst>
              </a:rPr>
              <a:t>Avian Influenza</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Qinghai Lake, China</a:t>
            </a:r>
          </a:p>
        </p:txBody>
      </p:sp>
      <p:sp>
        <p:nvSpPr>
          <p:cNvPr id="301059" name="Rectangle 3"/>
          <p:cNvSpPr>
            <a:spLocks noGrp="1" noChangeArrowheads="1"/>
          </p:cNvSpPr>
          <p:nvPr>
            <p:ph type="body" idx="1"/>
          </p:nvPr>
        </p:nvSpPr>
        <p:spPr>
          <a:xfrm>
            <a:off x="228600" y="1981200"/>
            <a:ext cx="8915400" cy="1524000"/>
          </a:xfrm>
        </p:spPr>
        <p:txBody>
          <a:bodyPr/>
          <a:lstStyle/>
          <a:p>
            <a:r>
              <a:rPr lang="en-US" dirty="0">
                <a:effectLst>
                  <a:outerShdw blurRad="38100" dist="38100" dir="2700000" algn="tl">
                    <a:srgbClr val="000000">
                      <a:alpha val="43137"/>
                    </a:srgbClr>
                  </a:outerShdw>
                </a:effectLst>
              </a:rPr>
              <a:t>Qinghai Lake, China – Epicenter</a:t>
            </a:r>
          </a:p>
          <a:p>
            <a:pPr lvl="1"/>
            <a:r>
              <a:rPr lang="en-US" sz="3000" dirty="0">
                <a:effectLst>
                  <a:outerShdw blurRad="38100" dist="38100" dir="2700000" algn="tl">
                    <a:srgbClr val="000000">
                      <a:alpha val="43137"/>
                    </a:srgbClr>
                  </a:outerShdw>
                </a:effectLst>
              </a:rPr>
              <a:t>China’s largest inland expanse of salt water</a:t>
            </a:r>
          </a:p>
          <a:p>
            <a:pPr lvl="1"/>
            <a:r>
              <a:rPr lang="en-US" sz="3000" dirty="0">
                <a:effectLst>
                  <a:outerShdw blurRad="38100" dist="38100" dir="2700000" algn="tl">
                    <a:srgbClr val="000000">
                      <a:alpha val="43137"/>
                    </a:srgbClr>
                  </a:outerShdw>
                </a:effectLst>
              </a:rPr>
              <a:t>Known for high diversity of migratory birds</a:t>
            </a:r>
          </a:p>
          <a:p>
            <a:pPr lvl="1"/>
            <a:r>
              <a:rPr lang="en-US" sz="3000" dirty="0">
                <a:effectLst>
                  <a:outerShdw blurRad="38100" dist="38100" dir="2700000" algn="tl">
                    <a:srgbClr val="000000">
                      <a:alpha val="43137"/>
                    </a:srgbClr>
                  </a:outerShdw>
                </a:effectLst>
              </a:rPr>
              <a:t>Every summer more than 150,000 birds</a:t>
            </a:r>
          </a:p>
          <a:p>
            <a:pPr lvl="1"/>
            <a:r>
              <a:rPr lang="en-US" sz="3000" dirty="0">
                <a:effectLst>
                  <a:outerShdw blurRad="38100" dist="38100" dir="2700000" algn="tl">
                    <a:srgbClr val="000000">
                      <a:alpha val="43137"/>
                    </a:srgbClr>
                  </a:outerShdw>
                </a:effectLst>
              </a:rPr>
              <a:t>Outbreaks reported since 2005</a:t>
            </a:r>
          </a:p>
          <a:p>
            <a:pPr lvl="1"/>
            <a:endParaRPr lang="en-US" dirty="0"/>
          </a:p>
          <a:p>
            <a:pPr lvl="1">
              <a:buNone/>
            </a:pPr>
            <a:endParaRPr lang="en-US" dirty="0"/>
          </a:p>
          <a:p>
            <a:pPr lvl="1">
              <a:buNone/>
            </a:pPr>
            <a:endParaRPr lang="en-US" dirty="0"/>
          </a:p>
          <a:p>
            <a:pPr lvl="1">
              <a:buNone/>
            </a:pPr>
            <a:endParaRPr lang="en-US" dirty="0"/>
          </a:p>
        </p:txBody>
      </p:sp>
    </p:spTree>
    <p:extLst>
      <p:ext uri="{BB962C8B-B14F-4D97-AF65-F5344CB8AC3E}">
        <p14:creationId xmlns:p14="http://schemas.microsoft.com/office/powerpoint/2010/main" val="55660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55ED6D-B0DC-4043-8163-7A5BF03B1E47}"/>
              </a:ext>
            </a:extLst>
          </p:cNvPr>
          <p:cNvPicPr>
            <a:picLocks noGrp="1" noChangeAspect="1"/>
          </p:cNvPicPr>
          <p:nvPr>
            <p:ph idx="1"/>
          </p:nvPr>
        </p:nvPicPr>
        <p:blipFill rotWithShape="1">
          <a:blip r:embed="rId2"/>
          <a:srcRect l="13540" t="20371" r="28994" b="14815"/>
          <a:stretch/>
        </p:blipFill>
        <p:spPr>
          <a:xfrm>
            <a:off x="308247" y="723900"/>
            <a:ext cx="8527506" cy="5410200"/>
          </a:xfrm>
          <a:prstGeom prst="rect">
            <a:avLst/>
          </a:prstGeom>
        </p:spPr>
      </p:pic>
      <p:sp>
        <p:nvSpPr>
          <p:cNvPr id="5" name="Oval 4">
            <a:extLst>
              <a:ext uri="{FF2B5EF4-FFF2-40B4-BE49-F238E27FC236}">
                <a16:creationId xmlns:a16="http://schemas.microsoft.com/office/drawing/2014/main" id="{83E2FEC5-8CF8-49B9-9117-B6A058E72A54}"/>
              </a:ext>
            </a:extLst>
          </p:cNvPr>
          <p:cNvSpPr/>
          <p:nvPr/>
        </p:nvSpPr>
        <p:spPr bwMode="auto">
          <a:xfrm>
            <a:off x="4152900" y="3200400"/>
            <a:ext cx="838200" cy="457200"/>
          </a:xfrm>
          <a:prstGeom prst="ellipse">
            <a:avLst/>
          </a:prstGeom>
          <a:noFill/>
          <a:ln w="1905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5195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228600" y="304800"/>
            <a:ext cx="8915400" cy="1295400"/>
          </a:xfrm>
        </p:spPr>
        <p:txBody>
          <a:bodyPr/>
          <a:lstStyle/>
          <a:p>
            <a:r>
              <a:rPr lang="en-US" dirty="0">
                <a:effectLst>
                  <a:outerShdw blurRad="38100" dist="38100" dir="2700000" algn="tl">
                    <a:srgbClr val="000000">
                      <a:alpha val="43137"/>
                    </a:srgbClr>
                  </a:outerShdw>
                </a:effectLst>
              </a:rPr>
              <a:t>Migratory Birds</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Qinghai Lake, China</a:t>
            </a:r>
          </a:p>
        </p:txBody>
      </p:sp>
      <p:sp>
        <p:nvSpPr>
          <p:cNvPr id="13" name="Rectangle 3"/>
          <p:cNvSpPr txBox="1">
            <a:spLocks noChangeArrowheads="1"/>
          </p:cNvSpPr>
          <p:nvPr/>
        </p:nvSpPr>
        <p:spPr bwMode="auto">
          <a:xfrm>
            <a:off x="228600" y="2019300"/>
            <a:ext cx="3455495"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r>
              <a:rPr lang="en-US" kern="0" dirty="0">
                <a:effectLst>
                  <a:outerShdw blurRad="38100" dist="38100" dir="2700000" algn="tl">
                    <a:srgbClr val="000000">
                      <a:alpha val="43137"/>
                    </a:srgbClr>
                  </a:outerShdw>
                </a:effectLst>
              </a:rPr>
              <a:t>High diversity  of migratory birds</a:t>
            </a:r>
          </a:p>
          <a:p>
            <a:r>
              <a:rPr lang="en-US" kern="0" dirty="0">
                <a:effectLst>
                  <a:outerShdw blurRad="38100" dist="38100" dir="2700000" algn="tl">
                    <a:srgbClr val="000000">
                      <a:alpha val="43137"/>
                    </a:srgbClr>
                  </a:outerShdw>
                </a:effectLst>
              </a:rPr>
              <a:t>Every summer more than 150,000 birds</a:t>
            </a: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678233" y="2133600"/>
            <a:ext cx="4978399" cy="3733800"/>
          </a:xfrm>
          <a:prstGeom prst="rect">
            <a:avLst/>
          </a:prstGeom>
          <a:noFill/>
          <a:ln w="57150">
            <a:solidFill>
              <a:schemeClr val="bg2"/>
            </a:solidFill>
            <a:miter lim="800000"/>
            <a:headEnd/>
            <a:tailEnd/>
          </a:ln>
        </p:spPr>
      </p:pic>
    </p:spTree>
    <p:extLst>
      <p:ext uri="{BB962C8B-B14F-4D97-AF65-F5344CB8AC3E}">
        <p14:creationId xmlns:p14="http://schemas.microsoft.com/office/powerpoint/2010/main" val="2038346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038350"/>
            <a:ext cx="5003800" cy="3752850"/>
          </a:xfrm>
          <a:prstGeom prst="rect">
            <a:avLst/>
          </a:prstGeom>
          <a:ln w="57150">
            <a:solidFill>
              <a:srgbClr val="333399"/>
            </a:solidFill>
          </a:ln>
        </p:spPr>
      </p:pic>
      <p:sp>
        <p:nvSpPr>
          <p:cNvPr id="8" name="Rectangle 3"/>
          <p:cNvSpPr txBox="1">
            <a:spLocks noChangeArrowheads="1"/>
          </p:cNvSpPr>
          <p:nvPr/>
        </p:nvSpPr>
        <p:spPr bwMode="auto">
          <a:xfrm>
            <a:off x="-685800" y="1981200"/>
            <a:ext cx="4312693"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2"/>
            <a:r>
              <a:rPr lang="en-US" sz="3200" kern="0" dirty="0">
                <a:effectLst>
                  <a:outerShdw blurRad="38100" dist="38100" dir="2700000" algn="tl">
                    <a:srgbClr val="000000">
                      <a:alpha val="43137"/>
                    </a:srgbClr>
                  </a:outerShdw>
                </a:effectLst>
              </a:rPr>
              <a:t>2005 unprecedented outbreak HPAI H5N1</a:t>
            </a:r>
          </a:p>
          <a:p>
            <a:pPr lvl="2"/>
            <a:r>
              <a:rPr lang="en-US" sz="3200" kern="0" dirty="0">
                <a:effectLst>
                  <a:outerShdw blurRad="38100" dist="38100" dir="2700000" algn="tl">
                    <a:srgbClr val="000000">
                      <a:alpha val="43137"/>
                    </a:srgbClr>
                  </a:outerShdw>
                </a:effectLst>
              </a:rPr>
              <a:t>Killed thousands of birds</a:t>
            </a:r>
          </a:p>
          <a:p>
            <a:pPr lvl="1">
              <a:buFont typeface="Wingdings" pitchFamily="2" charset="2"/>
              <a:buNone/>
            </a:pPr>
            <a:endParaRPr lang="en-US" kern="0" dirty="0"/>
          </a:p>
          <a:p>
            <a:pPr lvl="1">
              <a:buFont typeface="Wingdings" pitchFamily="2" charset="2"/>
              <a:buNone/>
            </a:pPr>
            <a:endParaRPr lang="en-US" kern="0" dirty="0"/>
          </a:p>
          <a:p>
            <a:pPr lvl="1">
              <a:buFont typeface="Wingdings" pitchFamily="2" charset="2"/>
              <a:buNone/>
            </a:pPr>
            <a:endParaRPr lang="en-US" kern="0" dirty="0"/>
          </a:p>
        </p:txBody>
      </p:sp>
      <p:sp>
        <p:nvSpPr>
          <p:cNvPr id="9" name="Rectangle 2"/>
          <p:cNvSpPr>
            <a:spLocks noGrp="1" noChangeArrowheads="1"/>
          </p:cNvSpPr>
          <p:nvPr>
            <p:ph type="title"/>
          </p:nvPr>
        </p:nvSpPr>
        <p:spPr>
          <a:xfrm>
            <a:off x="228600" y="304800"/>
            <a:ext cx="8915400" cy="1295400"/>
          </a:xfrm>
        </p:spPr>
        <p:txBody>
          <a:bodyPr/>
          <a:lstStyle/>
          <a:p>
            <a:r>
              <a:rPr lang="en-US" dirty="0">
                <a:effectLst>
                  <a:outerShdw blurRad="38100" dist="38100" dir="2700000" algn="tl">
                    <a:srgbClr val="000000">
                      <a:alpha val="43137"/>
                    </a:srgbClr>
                  </a:outerShdw>
                </a:effectLst>
              </a:rPr>
              <a:t>Avian Influenza</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Qinghai Lake, China</a:t>
            </a:r>
          </a:p>
        </p:txBody>
      </p:sp>
    </p:spTree>
    <p:extLst>
      <p:ext uri="{BB962C8B-B14F-4D97-AF65-F5344CB8AC3E}">
        <p14:creationId xmlns:p14="http://schemas.microsoft.com/office/powerpoint/2010/main" val="176891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Objectives</a:t>
            </a:r>
          </a:p>
        </p:txBody>
      </p:sp>
      <p:sp>
        <p:nvSpPr>
          <p:cNvPr id="4" name="Content Placeholder 4"/>
          <p:cNvSpPr txBox="1">
            <a:spLocks/>
          </p:cNvSpPr>
          <p:nvPr/>
        </p:nvSpPr>
        <p:spPr>
          <a:xfrm>
            <a:off x="228600" y="1752600"/>
            <a:ext cx="8466114" cy="1752600"/>
          </a:xfrm>
          <a:prstGeom prst="rect">
            <a:avLst/>
          </a:prstGeom>
        </p:spPr>
        <p:txBody>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r>
              <a:rPr lang="en-US" kern="0" dirty="0">
                <a:effectLst>
                  <a:outerShdw blurRad="38100" dist="38100" dir="2700000" algn="tl">
                    <a:srgbClr val="000000">
                      <a:alpha val="43137"/>
                    </a:srgbClr>
                  </a:outerShdw>
                </a:effectLst>
              </a:rPr>
              <a:t>The following topics will be discussed</a:t>
            </a:r>
          </a:p>
          <a:p>
            <a:pPr lvl="1"/>
            <a:r>
              <a:rPr lang="en-US" kern="0" dirty="0">
                <a:effectLst>
                  <a:outerShdw blurRad="38100" dist="38100" dir="2700000" algn="tl">
                    <a:srgbClr val="000000">
                      <a:alpha val="43137"/>
                    </a:srgbClr>
                  </a:outerShdw>
                </a:effectLst>
              </a:rPr>
              <a:t>Categories of Avian Influenza</a:t>
            </a:r>
          </a:p>
          <a:p>
            <a:pPr lvl="1"/>
            <a:r>
              <a:rPr lang="en-US" kern="0" dirty="0">
                <a:effectLst>
                  <a:outerShdw blurRad="38100" dist="38100" dir="2700000" algn="tl">
                    <a:srgbClr val="000000">
                      <a:alpha val="43137"/>
                    </a:srgbClr>
                  </a:outerShdw>
                </a:effectLst>
              </a:rPr>
              <a:t>Aquatic birds</a:t>
            </a:r>
          </a:p>
          <a:p>
            <a:pPr lvl="1"/>
            <a:r>
              <a:rPr lang="en-US" kern="0" dirty="0">
                <a:effectLst>
                  <a:outerShdw blurRad="38100" dist="38100" dir="2700000" algn="tl">
                    <a:srgbClr val="000000">
                      <a:alpha val="43137"/>
                    </a:srgbClr>
                  </a:outerShdw>
                </a:effectLst>
              </a:rPr>
              <a:t>Qinghai Lake, China</a:t>
            </a:r>
          </a:p>
          <a:p>
            <a:pPr lvl="1"/>
            <a:r>
              <a:rPr lang="en-US" kern="0" dirty="0">
                <a:effectLst>
                  <a:outerShdw blurRad="38100" dist="38100" dir="2700000" algn="tl">
                    <a:srgbClr val="000000">
                      <a:alpha val="43137"/>
                    </a:srgbClr>
                  </a:outerShdw>
                </a:effectLst>
              </a:rPr>
              <a:t>Migratory birds</a:t>
            </a:r>
          </a:p>
          <a:p>
            <a:pPr lvl="2"/>
            <a:r>
              <a:rPr lang="en-US" sz="2800" kern="0" dirty="0">
                <a:effectLst>
                  <a:outerShdw blurRad="38100" dist="38100" dir="2700000" algn="tl">
                    <a:srgbClr val="000000">
                      <a:alpha val="43137"/>
                    </a:srgbClr>
                  </a:outerShdw>
                </a:effectLst>
              </a:rPr>
              <a:t>Migration routes</a:t>
            </a:r>
          </a:p>
          <a:p>
            <a:pPr lvl="1"/>
            <a:r>
              <a:rPr lang="en-US" kern="0" dirty="0">
                <a:effectLst>
                  <a:outerShdw blurRad="38100" dist="38100" dir="2700000" algn="tl">
                    <a:srgbClr val="000000">
                      <a:alpha val="43137"/>
                    </a:srgbClr>
                  </a:outerShdw>
                </a:effectLst>
              </a:rPr>
              <a:t>Where is H5N1 today</a:t>
            </a:r>
          </a:p>
          <a:p>
            <a:pPr lvl="2"/>
            <a:r>
              <a:rPr lang="en-US" sz="2800" kern="0" dirty="0">
                <a:effectLst>
                  <a:outerShdw blurRad="38100" dist="38100" dir="2700000" algn="tl">
                    <a:srgbClr val="000000">
                      <a:alpha val="43137"/>
                    </a:srgbClr>
                  </a:outerShdw>
                </a:effectLst>
              </a:rPr>
              <a:t>Predicting outbreaks</a:t>
            </a:r>
          </a:p>
          <a:p>
            <a:pPr lvl="1"/>
            <a:r>
              <a:rPr lang="en-US" kern="0" dirty="0">
                <a:effectLst>
                  <a:outerShdw blurRad="38100" dist="38100" dir="2700000" algn="tl">
                    <a:srgbClr val="000000">
                      <a:alpha val="43137"/>
                    </a:srgbClr>
                  </a:outerShdw>
                </a:effectLst>
              </a:rPr>
              <a:t>Human infection</a:t>
            </a:r>
          </a:p>
          <a:p>
            <a:pPr marL="0" indent="0">
              <a:buNone/>
            </a:pPr>
            <a:r>
              <a:rPr lang="en-US" sz="2800" kern="0" dirty="0">
                <a:effectLst/>
              </a:rPr>
              <a:t> </a:t>
            </a:r>
          </a:p>
          <a:p>
            <a:endParaRPr lang="en-US" sz="2800" kern="0" dirty="0">
              <a:effectLst/>
            </a:endParaRPr>
          </a:p>
          <a:p>
            <a:endParaRPr lang="en-US" kern="0" dirty="0"/>
          </a:p>
        </p:txBody>
      </p:sp>
    </p:spTree>
    <p:extLst>
      <p:ext uri="{BB962C8B-B14F-4D97-AF65-F5344CB8AC3E}">
        <p14:creationId xmlns:p14="http://schemas.microsoft.com/office/powerpoint/2010/main" val="881226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0" y="1905000"/>
            <a:ext cx="8991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r>
              <a:rPr lang="en-US" kern="0" dirty="0">
                <a:effectLst>
                  <a:outerShdw blurRad="38100" dist="38100" dir="2700000" algn="tl">
                    <a:srgbClr val="000000">
                      <a:alpha val="43137"/>
                    </a:srgbClr>
                  </a:outerShdw>
                </a:effectLst>
              </a:rPr>
              <a:t>Chinese deny H5N1 outbreak</a:t>
            </a:r>
            <a:endParaRPr lang="en-US" kern="0" dirty="0"/>
          </a:p>
          <a:p>
            <a:pPr lvl="1">
              <a:buFont typeface="Wingdings" pitchFamily="2" charset="2"/>
              <a:buNone/>
            </a:pPr>
            <a:endParaRPr lang="en-US" kern="0" dirty="0"/>
          </a:p>
          <a:p>
            <a:pPr lvl="1">
              <a:buFont typeface="Wingdings" pitchFamily="2" charset="2"/>
              <a:buNone/>
            </a:pPr>
            <a:endParaRPr lang="en-US" kern="0" dirty="0"/>
          </a:p>
        </p:txBody>
      </p:sp>
      <p:sp>
        <p:nvSpPr>
          <p:cNvPr id="9" name="Rectangle 2"/>
          <p:cNvSpPr>
            <a:spLocks noGrp="1" noChangeArrowheads="1"/>
          </p:cNvSpPr>
          <p:nvPr>
            <p:ph type="title"/>
          </p:nvPr>
        </p:nvSpPr>
        <p:spPr>
          <a:xfrm>
            <a:off x="228600" y="304800"/>
            <a:ext cx="8915400" cy="1295400"/>
          </a:xfrm>
        </p:spPr>
        <p:txBody>
          <a:bodyPr/>
          <a:lstStyle/>
          <a:p>
            <a:r>
              <a:rPr lang="en-US" dirty="0">
                <a:effectLst>
                  <a:outerShdw blurRad="38100" dist="38100" dir="2700000" algn="tl">
                    <a:srgbClr val="000000">
                      <a:alpha val="43137"/>
                    </a:srgbClr>
                  </a:outerShdw>
                </a:effectLst>
              </a:rPr>
              <a:t>Avian Influenza</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Qinghai Lake, China</a:t>
            </a:r>
          </a:p>
        </p:txBody>
      </p:sp>
      <p:pic>
        <p:nvPicPr>
          <p:cNvPr id="2" name="Picture 1">
            <a:extLst>
              <a:ext uri="{FF2B5EF4-FFF2-40B4-BE49-F238E27FC236}">
                <a16:creationId xmlns:a16="http://schemas.microsoft.com/office/drawing/2014/main" id="{C71B2949-4211-4120-A26A-38655E9840CC}"/>
              </a:ext>
            </a:extLst>
          </p:cNvPr>
          <p:cNvPicPr>
            <a:picLocks noChangeAspect="1"/>
          </p:cNvPicPr>
          <p:nvPr/>
        </p:nvPicPr>
        <p:blipFill rotWithShape="1">
          <a:blip r:embed="rId2"/>
          <a:srcRect l="28333" t="16297" r="30000" b="6666"/>
          <a:stretch/>
        </p:blipFill>
        <p:spPr>
          <a:xfrm>
            <a:off x="2781300" y="2563368"/>
            <a:ext cx="3543300" cy="3685032"/>
          </a:xfrm>
          <a:prstGeom prst="rect">
            <a:avLst/>
          </a:prstGeom>
        </p:spPr>
      </p:pic>
    </p:spTree>
    <p:extLst>
      <p:ext uri="{BB962C8B-B14F-4D97-AF65-F5344CB8AC3E}">
        <p14:creationId xmlns:p14="http://schemas.microsoft.com/office/powerpoint/2010/main" val="3341663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0" y="1905000"/>
            <a:ext cx="8991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r>
              <a:rPr lang="en-US" kern="0" dirty="0">
                <a:effectLst>
                  <a:outerShdw blurRad="38100" dist="38100" dir="2700000" algn="tl">
                    <a:srgbClr val="000000">
                      <a:alpha val="43137"/>
                    </a:srgbClr>
                  </a:outerShdw>
                </a:effectLst>
              </a:rPr>
              <a:t>Chinese prohibit news</a:t>
            </a:r>
            <a:endParaRPr lang="en-US" kern="0" dirty="0"/>
          </a:p>
          <a:p>
            <a:pPr lvl="1">
              <a:buNone/>
            </a:pPr>
            <a:r>
              <a:rPr lang="en-US" dirty="0">
                <a:effectLst>
                  <a:outerShdw blurRad="38100" dist="38100" dir="2700000" algn="tl">
                    <a:srgbClr val="000000">
                      <a:alpha val="43137"/>
                    </a:srgbClr>
                  </a:outerShdw>
                </a:effectLst>
              </a:rPr>
              <a:t>“May 27, 2005 – Bird Island blockade, the picture provided by insiders for safety reasons can not provide information on the person, you can understand the serious harm through the pictures of avian flu, almost the entire Bird Island birds of hell, we will try to collect … photographic evidence to refute the government's absurd remarks.”</a:t>
            </a:r>
          </a:p>
          <a:p>
            <a:pPr lvl="1">
              <a:buFont typeface="Wingdings" pitchFamily="2" charset="2"/>
              <a:buNone/>
            </a:pPr>
            <a:endParaRPr lang="en-US" kern="0" dirty="0"/>
          </a:p>
          <a:p>
            <a:pPr lvl="1">
              <a:buFont typeface="Wingdings" pitchFamily="2" charset="2"/>
              <a:buNone/>
            </a:pPr>
            <a:endParaRPr lang="en-US" kern="0" dirty="0"/>
          </a:p>
        </p:txBody>
      </p:sp>
      <p:sp>
        <p:nvSpPr>
          <p:cNvPr id="9" name="Rectangle 2"/>
          <p:cNvSpPr>
            <a:spLocks noGrp="1" noChangeArrowheads="1"/>
          </p:cNvSpPr>
          <p:nvPr>
            <p:ph type="title"/>
          </p:nvPr>
        </p:nvSpPr>
        <p:spPr>
          <a:xfrm>
            <a:off x="228600" y="304800"/>
            <a:ext cx="8915400" cy="1295400"/>
          </a:xfrm>
        </p:spPr>
        <p:txBody>
          <a:bodyPr/>
          <a:lstStyle/>
          <a:p>
            <a:r>
              <a:rPr lang="en-US" dirty="0">
                <a:effectLst>
                  <a:outerShdw blurRad="38100" dist="38100" dir="2700000" algn="tl">
                    <a:srgbClr val="000000">
                      <a:alpha val="43137"/>
                    </a:srgbClr>
                  </a:outerShdw>
                </a:effectLst>
              </a:rPr>
              <a:t>Avian Influenza</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Qinghai Lake, China</a:t>
            </a:r>
          </a:p>
        </p:txBody>
      </p:sp>
    </p:spTree>
    <p:extLst>
      <p:ext uri="{BB962C8B-B14F-4D97-AF65-F5344CB8AC3E}">
        <p14:creationId xmlns:p14="http://schemas.microsoft.com/office/powerpoint/2010/main" val="1845490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685800" y="1981200"/>
            <a:ext cx="4312693"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2"/>
            <a:r>
              <a:rPr lang="en-US" sz="3200" dirty="0">
                <a:effectLst>
                  <a:outerShdw blurRad="38100" dist="38100" dir="2700000" algn="tl">
                    <a:srgbClr val="000000">
                      <a:alpha val="43137"/>
                    </a:srgbClr>
                  </a:outerShdw>
                </a:effectLst>
              </a:rPr>
              <a:t>Birds densely congregate in confined, shallow water</a:t>
            </a:r>
          </a:p>
          <a:p>
            <a:pPr lvl="2"/>
            <a:r>
              <a:rPr lang="en-US" sz="3200" dirty="0">
                <a:effectLst>
                  <a:outerShdw blurRad="38100" dist="38100" dir="2700000" algn="tl">
                    <a:srgbClr val="000000">
                      <a:alpha val="43137"/>
                    </a:srgbClr>
                  </a:outerShdw>
                </a:effectLst>
              </a:rPr>
              <a:t>Water contains contaminated fecal material</a:t>
            </a:r>
          </a:p>
        </p:txBody>
      </p:sp>
      <p:pic>
        <p:nvPicPr>
          <p:cNvPr id="9" name="Content Placeholder 3"/>
          <p:cNvPicPr>
            <a:picLocks noChangeAspect="1"/>
          </p:cNvPicPr>
          <p:nvPr/>
        </p:nvPicPr>
        <p:blipFill>
          <a:blip r:embed="rId2"/>
          <a:stretch>
            <a:fillRect/>
          </a:stretch>
        </p:blipFill>
        <p:spPr bwMode="auto">
          <a:xfrm>
            <a:off x="3658738" y="2133600"/>
            <a:ext cx="4678967" cy="3374901"/>
          </a:xfrm>
          <a:prstGeom prst="rect">
            <a:avLst/>
          </a:prstGeom>
          <a:noFill/>
          <a:ln w="57150">
            <a:solidFill>
              <a:srgbClr val="333399"/>
            </a:solidFill>
            <a:miter lim="800000"/>
            <a:headEnd/>
            <a:tailEnd/>
          </a:ln>
        </p:spPr>
      </p:pic>
      <p:sp>
        <p:nvSpPr>
          <p:cNvPr id="10" name="Rectangle 2"/>
          <p:cNvSpPr>
            <a:spLocks noGrp="1" noChangeArrowheads="1"/>
          </p:cNvSpPr>
          <p:nvPr>
            <p:ph type="title"/>
          </p:nvPr>
        </p:nvSpPr>
        <p:spPr>
          <a:xfrm>
            <a:off x="228600" y="304800"/>
            <a:ext cx="8915400" cy="1295400"/>
          </a:xfrm>
        </p:spPr>
        <p:txBody>
          <a:bodyPr/>
          <a:lstStyle/>
          <a:p>
            <a:r>
              <a:rPr lang="en-US" dirty="0">
                <a:effectLst>
                  <a:outerShdw blurRad="38100" dist="38100" dir="2700000" algn="tl">
                    <a:srgbClr val="000000">
                      <a:alpha val="43137"/>
                    </a:srgbClr>
                  </a:outerShdw>
                </a:effectLst>
              </a:rPr>
              <a:t>Avian Influenza</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Qinghai Lake, China</a:t>
            </a:r>
          </a:p>
        </p:txBody>
      </p:sp>
    </p:spTree>
    <p:extLst>
      <p:ext uri="{BB962C8B-B14F-4D97-AF65-F5344CB8AC3E}">
        <p14:creationId xmlns:p14="http://schemas.microsoft.com/office/powerpoint/2010/main" val="1231183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body" idx="1"/>
          </p:nvPr>
        </p:nvSpPr>
        <p:spPr>
          <a:xfrm>
            <a:off x="228600" y="1981200"/>
            <a:ext cx="8763000" cy="1524000"/>
          </a:xfrm>
        </p:spPr>
        <p:txBody>
          <a:bodyPr/>
          <a:lstStyle/>
          <a:p>
            <a:r>
              <a:rPr lang="en-US" dirty="0">
                <a:effectLst>
                  <a:outerShdw blurRad="38100" dist="38100" dir="2700000" algn="tl">
                    <a:srgbClr val="000000">
                      <a:alpha val="43137"/>
                    </a:srgbClr>
                  </a:outerShdw>
                </a:effectLst>
              </a:rPr>
              <a:t>The Joint Influenza Research Centre - Published Study July 2005</a:t>
            </a:r>
          </a:p>
          <a:p>
            <a:pPr lvl="1"/>
            <a:r>
              <a:rPr lang="en-US" sz="3000" dirty="0">
                <a:effectLst>
                  <a:outerShdw blurRad="38100" dist="38100" dir="2700000" algn="tl">
                    <a:srgbClr val="000000">
                      <a:alpha val="43137"/>
                    </a:srgbClr>
                  </a:outerShdw>
                </a:effectLst>
              </a:rPr>
              <a:t>Showed strain of H5N1 virus in the Qinghai birds came from poultry farms in southern China</a:t>
            </a:r>
          </a:p>
          <a:p>
            <a:pPr lvl="1"/>
            <a:r>
              <a:rPr lang="en-US" sz="3000" dirty="0">
                <a:effectLst>
                  <a:outerShdw blurRad="38100" dist="38100" dir="2700000" algn="tl">
                    <a:srgbClr val="000000">
                      <a:alpha val="43137"/>
                    </a:srgbClr>
                  </a:outerShdw>
                </a:effectLst>
              </a:rPr>
              <a:t>Punishment was swift: </a:t>
            </a:r>
          </a:p>
          <a:p>
            <a:pPr lvl="2"/>
            <a:r>
              <a:rPr lang="en-US" sz="3000" dirty="0">
                <a:effectLst>
                  <a:outerShdw blurRad="38100" dist="38100" dir="2700000" algn="tl">
                    <a:srgbClr val="000000">
                      <a:alpha val="43137"/>
                    </a:srgbClr>
                  </a:outerShdw>
                </a:effectLst>
              </a:rPr>
              <a:t>The center closed </a:t>
            </a:r>
          </a:p>
          <a:p>
            <a:pPr lvl="2"/>
            <a:r>
              <a:rPr lang="en-US" sz="3000" dirty="0">
                <a:effectLst>
                  <a:outerShdw blurRad="38100" dist="38100" dir="2700000" algn="tl">
                    <a:srgbClr val="000000">
                      <a:alpha val="43137"/>
                    </a:srgbClr>
                  </a:outerShdw>
                </a:effectLst>
              </a:rPr>
              <a:t>Ministry of agriculture said it lacked biological safety standards</a:t>
            </a:r>
          </a:p>
          <a:p>
            <a:pPr lvl="1">
              <a:buNone/>
            </a:pPr>
            <a:endParaRPr lang="en-US" dirty="0"/>
          </a:p>
          <a:p>
            <a:pPr lvl="1">
              <a:buNone/>
            </a:pPr>
            <a:endParaRPr lang="en-US" dirty="0"/>
          </a:p>
          <a:p>
            <a:pPr lvl="1">
              <a:buNone/>
            </a:pPr>
            <a:endParaRPr lang="en-US" dirty="0"/>
          </a:p>
        </p:txBody>
      </p:sp>
      <p:sp>
        <p:nvSpPr>
          <p:cNvPr id="6"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Qinghai Lake, China</a:t>
            </a:r>
          </a:p>
        </p:txBody>
      </p:sp>
    </p:spTree>
    <p:extLst>
      <p:ext uri="{BB962C8B-B14F-4D97-AF65-F5344CB8AC3E}">
        <p14:creationId xmlns:p14="http://schemas.microsoft.com/office/powerpoint/2010/main" val="1265264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body" idx="1"/>
          </p:nvPr>
        </p:nvSpPr>
        <p:spPr>
          <a:xfrm>
            <a:off x="228600" y="1981200"/>
            <a:ext cx="8915400" cy="1524000"/>
          </a:xfrm>
        </p:spPr>
        <p:txBody>
          <a:bodyPr/>
          <a:lstStyle/>
          <a:p>
            <a:r>
              <a:rPr lang="en-US" sz="3400" dirty="0">
                <a:effectLst>
                  <a:outerShdw blurRad="38100" dist="38100" dir="2700000" algn="tl">
                    <a:srgbClr val="000000">
                      <a:alpha val="43137"/>
                    </a:srgbClr>
                  </a:outerShdw>
                </a:effectLst>
              </a:rPr>
              <a:t>Chinese authorities clamp down heavily on scientists whose research differs from their own</a:t>
            </a:r>
          </a:p>
          <a:p>
            <a:pPr lvl="1"/>
            <a:r>
              <a:rPr lang="en-US" sz="3200" dirty="0">
                <a:effectLst>
                  <a:outerShdw blurRad="38100" dist="38100" dir="2700000" algn="tl">
                    <a:srgbClr val="000000">
                      <a:alpha val="43137"/>
                    </a:srgbClr>
                  </a:outerShdw>
                </a:effectLst>
              </a:rPr>
              <a:t>Originally stated the disease spread from outside China’s borders</a:t>
            </a:r>
          </a:p>
          <a:p>
            <a:pPr lvl="1"/>
            <a:r>
              <a:rPr lang="en-US" sz="3000" dirty="0">
                <a:effectLst>
                  <a:outerShdw blurRad="38100" dist="38100" dir="2700000" algn="tl">
                    <a:srgbClr val="000000">
                      <a:alpha val="43137"/>
                    </a:srgbClr>
                  </a:outerShdw>
                </a:effectLst>
              </a:rPr>
              <a:t>Government has issued regulations restricting research into H5N1 to three government laboratories</a:t>
            </a:r>
          </a:p>
          <a:p>
            <a:pPr lvl="1"/>
            <a:endParaRPr lang="en-US" sz="2600" dirty="0">
              <a:effectLst>
                <a:outerShdw blurRad="38100" dist="38100" dir="2700000" algn="tl">
                  <a:srgbClr val="000000">
                    <a:alpha val="43137"/>
                  </a:srgbClr>
                </a:outerShdw>
              </a:effectLst>
            </a:endParaRPr>
          </a:p>
          <a:p>
            <a:pPr lvl="2"/>
            <a:endParaRPr lang="en-US" dirty="0"/>
          </a:p>
          <a:p>
            <a:pPr lvl="1">
              <a:buNone/>
            </a:pPr>
            <a:endParaRPr lang="en-US" dirty="0"/>
          </a:p>
          <a:p>
            <a:pPr lvl="1">
              <a:buNone/>
            </a:pPr>
            <a:endParaRPr lang="en-US" dirty="0"/>
          </a:p>
          <a:p>
            <a:pPr lvl="1">
              <a:buNone/>
            </a:pPr>
            <a:endParaRPr lang="en-US" dirty="0"/>
          </a:p>
        </p:txBody>
      </p:sp>
      <p:sp>
        <p:nvSpPr>
          <p:cNvPr id="6"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Qinghai Lake, China</a:t>
            </a:r>
          </a:p>
        </p:txBody>
      </p:sp>
    </p:spTree>
    <p:extLst>
      <p:ext uri="{BB962C8B-B14F-4D97-AF65-F5344CB8AC3E}">
        <p14:creationId xmlns:p14="http://schemas.microsoft.com/office/powerpoint/2010/main" val="1176592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body" idx="1"/>
          </p:nvPr>
        </p:nvSpPr>
        <p:spPr>
          <a:xfrm>
            <a:off x="228600" y="1981200"/>
            <a:ext cx="8915400" cy="1524000"/>
          </a:xfrm>
        </p:spPr>
        <p:txBody>
          <a:bodyPr/>
          <a:lstStyle/>
          <a:p>
            <a:r>
              <a:rPr lang="en-US" sz="3400" dirty="0">
                <a:effectLst>
                  <a:outerShdw blurRad="38100" dist="38100" dir="2700000" algn="tl">
                    <a:srgbClr val="000000">
                      <a:alpha val="43137"/>
                    </a:srgbClr>
                  </a:outerShdw>
                </a:effectLst>
              </a:rPr>
              <a:t>Chinese authorities clamp down heavily on scientists whose research differs from their own</a:t>
            </a:r>
          </a:p>
          <a:p>
            <a:pPr lvl="1"/>
            <a:r>
              <a:rPr lang="en-US" sz="3200" dirty="0">
                <a:effectLst>
                  <a:outerShdw blurRad="38100" dist="38100" dir="2700000" algn="tl">
                    <a:srgbClr val="000000">
                      <a:alpha val="43137"/>
                    </a:srgbClr>
                  </a:outerShdw>
                </a:effectLst>
              </a:rPr>
              <a:t>Information that is released is closely guarded</a:t>
            </a:r>
          </a:p>
          <a:p>
            <a:pPr lvl="1"/>
            <a:r>
              <a:rPr lang="en-US" sz="3200" dirty="0">
                <a:effectLst>
                  <a:outerShdw blurRad="38100" dist="38100" dir="2700000" algn="tl">
                    <a:srgbClr val="000000">
                      <a:alpha val="43137"/>
                    </a:srgbClr>
                  </a:outerShdw>
                </a:effectLst>
              </a:rPr>
              <a:t>Those who witness outbreaks are not allowed to speak to outside authorities</a:t>
            </a:r>
            <a:endParaRPr lang="en-US" sz="30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2"/>
            <a:endParaRPr lang="en-US" dirty="0"/>
          </a:p>
          <a:p>
            <a:pPr lvl="1">
              <a:buNone/>
            </a:pPr>
            <a:endParaRPr lang="en-US" dirty="0"/>
          </a:p>
          <a:p>
            <a:pPr lvl="1">
              <a:buNone/>
            </a:pPr>
            <a:endParaRPr lang="en-US" dirty="0"/>
          </a:p>
          <a:p>
            <a:pPr lvl="1">
              <a:buNone/>
            </a:pPr>
            <a:endParaRPr lang="en-US" dirty="0"/>
          </a:p>
        </p:txBody>
      </p:sp>
      <p:sp>
        <p:nvSpPr>
          <p:cNvPr id="6"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Qinghai Lake, China</a:t>
            </a:r>
          </a:p>
        </p:txBody>
      </p:sp>
    </p:spTree>
    <p:extLst>
      <p:ext uri="{BB962C8B-B14F-4D97-AF65-F5344CB8AC3E}">
        <p14:creationId xmlns:p14="http://schemas.microsoft.com/office/powerpoint/2010/main" val="1771266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type="body" idx="1"/>
          </p:nvPr>
        </p:nvSpPr>
        <p:spPr>
          <a:xfrm>
            <a:off x="228600" y="1981200"/>
            <a:ext cx="8229600" cy="4114800"/>
          </a:xfrm>
        </p:spPr>
        <p:txBody>
          <a:bodyPr/>
          <a:lstStyle/>
          <a:p>
            <a:r>
              <a:rPr lang="en-US" sz="3600" dirty="0">
                <a:effectLst>
                  <a:outerShdw blurRad="38100" dist="38100" dir="2700000" algn="tl">
                    <a:srgbClr val="000000">
                      <a:alpha val="43137"/>
                    </a:srgbClr>
                  </a:outerShdw>
                </a:effectLst>
                <a:cs typeface="Times New Roman" pitchFamily="18" charset="0"/>
              </a:rPr>
              <a:t>Knowing routes of birds</a:t>
            </a:r>
          </a:p>
          <a:p>
            <a:pPr lvl="1"/>
            <a:r>
              <a:rPr lang="en-US" sz="3200" dirty="0">
                <a:effectLst>
                  <a:outerShdw blurRad="38100" dist="38100" dir="2700000" algn="tl">
                    <a:srgbClr val="000000">
                      <a:alpha val="43137"/>
                    </a:srgbClr>
                  </a:outerShdw>
                </a:effectLst>
                <a:cs typeface="Times New Roman" pitchFamily="18" charset="0"/>
              </a:rPr>
              <a:t>Prediction of Outbreaks</a:t>
            </a:r>
          </a:p>
          <a:p>
            <a:pPr lvl="1"/>
            <a:r>
              <a:rPr lang="en-US" sz="3200" dirty="0">
                <a:effectLst>
                  <a:outerShdw blurRad="38100" dist="38100" dir="2700000" algn="tl">
                    <a:srgbClr val="000000">
                      <a:alpha val="43137"/>
                    </a:srgbClr>
                  </a:outerShdw>
                </a:effectLst>
                <a:cs typeface="Times New Roman" pitchFamily="18" charset="0"/>
              </a:rPr>
              <a:t>Developing a database of migration patterns</a:t>
            </a:r>
          </a:p>
          <a:p>
            <a:pPr lvl="1"/>
            <a:r>
              <a:rPr lang="en-US" sz="3200" dirty="0">
                <a:effectLst>
                  <a:outerShdw blurRad="38100" dist="38100" dir="2700000" algn="tl">
                    <a:srgbClr val="000000">
                      <a:alpha val="43137"/>
                    </a:srgbClr>
                  </a:outerShdw>
                </a:effectLst>
              </a:rPr>
              <a:t>Satellite tracking of birds in Qinghai Lake revealed a migratory connection between epidemic sites</a:t>
            </a:r>
            <a:endParaRPr lang="en-US" sz="3200"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Avian Influenza</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Qinghai Lake, China</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228600" y="457200"/>
            <a:ext cx="8763000" cy="1143000"/>
          </a:xfrm>
        </p:spPr>
        <p:txBody>
          <a:bodyPr/>
          <a:lstStyle/>
          <a:p>
            <a:r>
              <a:rPr lang="en-US" dirty="0">
                <a:effectLst>
                  <a:outerShdw blurRad="38100" dist="38100" dir="2700000" algn="tl">
                    <a:srgbClr val="000000">
                      <a:alpha val="43137"/>
                    </a:srgbClr>
                  </a:outerShdw>
                </a:effectLst>
              </a:rPr>
              <a:t>Avian Influenza – Migratory Birds</a:t>
            </a:r>
          </a:p>
        </p:txBody>
      </p:sp>
      <p:pic>
        <p:nvPicPr>
          <p:cNvPr id="4" name="Picture 4" descr="http://www.wilddelaware.com/wp-content/snow-geese-flying-28858.jpg"/>
          <p:cNvPicPr>
            <a:picLocks noChangeAspect="1" noChangeArrowheads="1"/>
          </p:cNvPicPr>
          <p:nvPr/>
        </p:nvPicPr>
        <p:blipFill>
          <a:blip r:embed="rId2" r:link="rId3" cstate="print"/>
          <a:srcRect/>
          <a:stretch>
            <a:fillRect/>
          </a:stretch>
        </p:blipFill>
        <p:spPr bwMode="auto">
          <a:xfrm>
            <a:off x="1104900" y="1898518"/>
            <a:ext cx="6934200" cy="4366279"/>
          </a:xfrm>
          <a:prstGeom prst="rect">
            <a:avLst/>
          </a:prstGeom>
          <a:ln w="57150" cap="sq">
            <a:solidFill>
              <a:schemeClr val="bg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6157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228600" y="457200"/>
            <a:ext cx="8915400" cy="1143000"/>
          </a:xfrm>
        </p:spPr>
        <p:txBody>
          <a:bodyPr/>
          <a:lstStyle/>
          <a:p>
            <a:r>
              <a:rPr lang="en-US" dirty="0">
                <a:effectLst>
                  <a:outerShdw blurRad="38100" dist="38100" dir="2700000" algn="tl">
                    <a:srgbClr val="000000">
                      <a:alpha val="43137"/>
                    </a:srgbClr>
                  </a:outerShdw>
                </a:effectLst>
              </a:rPr>
              <a:t>Avian Influenza and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Migratory Birds</a:t>
            </a:r>
          </a:p>
        </p:txBody>
      </p:sp>
      <p:sp>
        <p:nvSpPr>
          <p:cNvPr id="301059" name="Rectangle 3"/>
          <p:cNvSpPr>
            <a:spLocks noGrp="1" noChangeArrowheads="1"/>
          </p:cNvSpPr>
          <p:nvPr>
            <p:ph type="body" idx="1"/>
          </p:nvPr>
        </p:nvSpPr>
        <p:spPr>
          <a:xfrm>
            <a:off x="228600" y="1981200"/>
            <a:ext cx="8686800" cy="4495800"/>
          </a:xfrm>
        </p:spPr>
        <p:txBody>
          <a:bodyPr/>
          <a:lstStyle/>
          <a:p>
            <a:r>
              <a:rPr lang="en-US" sz="3400" dirty="0">
                <a:effectLst>
                  <a:outerShdw blurRad="38100" dist="38100" dir="2700000" algn="tl">
                    <a:srgbClr val="000000">
                      <a:alpha val="43137"/>
                    </a:srgbClr>
                  </a:outerShdw>
                </a:effectLst>
                <a:cs typeface="Times New Roman" pitchFamily="18" charset="0"/>
              </a:rPr>
              <a:t>Migratory foul travel between northern breeding areas and southern non-breeding areas</a:t>
            </a:r>
          </a:p>
          <a:p>
            <a:r>
              <a:rPr lang="en-US" sz="3400" dirty="0">
                <a:effectLst>
                  <a:outerShdw blurRad="38100" dist="38100" dir="2700000" algn="tl">
                    <a:srgbClr val="000000">
                      <a:alpha val="43137"/>
                    </a:srgbClr>
                  </a:outerShdw>
                </a:effectLst>
                <a:cs typeface="Times New Roman" pitchFamily="18" charset="0"/>
              </a:rPr>
              <a:t>Birds can cover up to hundreds of miles per day</a:t>
            </a:r>
          </a:p>
          <a:p>
            <a:pPr lvl="1">
              <a:spcBef>
                <a:spcPct val="40000"/>
              </a:spcBef>
            </a:pPr>
            <a:r>
              <a:rPr lang="en-US" sz="3200" dirty="0">
                <a:effectLst>
                  <a:outerShdw blurRad="38100" dist="38100" dir="2700000" algn="tl">
                    <a:srgbClr val="000000">
                      <a:alpha val="43137"/>
                    </a:srgbClr>
                  </a:outerShdw>
                </a:effectLst>
                <a:cs typeface="Times New Roman" pitchFamily="18" charset="0"/>
              </a:rPr>
              <a:t>Can cross the borders of two or more countries</a:t>
            </a:r>
          </a:p>
          <a:p>
            <a:pPr>
              <a:buFont typeface="Wingdings" pitchFamily="2" charset="2"/>
              <a:buNone/>
            </a:pP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228600" y="304800"/>
            <a:ext cx="8915400" cy="1295400"/>
          </a:xfrm>
        </p:spPr>
        <p:txBody>
          <a:bodyPr/>
          <a:lstStyle/>
          <a:p>
            <a:r>
              <a:rPr lang="en-US" dirty="0">
                <a:effectLst>
                  <a:outerShdw blurRad="38100" dist="38100" dir="2700000" algn="tl">
                    <a:srgbClr val="000000">
                      <a:alpha val="43137"/>
                    </a:srgbClr>
                  </a:outerShdw>
                </a:effectLst>
              </a:rPr>
              <a:t>Avian Influenza</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Migratory Birds</a:t>
            </a:r>
          </a:p>
        </p:txBody>
      </p:sp>
      <p:sp>
        <p:nvSpPr>
          <p:cNvPr id="301059" name="Rectangle 3"/>
          <p:cNvSpPr>
            <a:spLocks noGrp="1" noChangeArrowheads="1"/>
          </p:cNvSpPr>
          <p:nvPr>
            <p:ph type="body" idx="1"/>
          </p:nvPr>
        </p:nvSpPr>
        <p:spPr>
          <a:xfrm>
            <a:off x="228600" y="1981200"/>
            <a:ext cx="8915400" cy="609600"/>
          </a:xfrm>
        </p:spPr>
        <p:txBody>
          <a:bodyPr/>
          <a:lstStyle/>
          <a:p>
            <a:r>
              <a:rPr lang="en-US" dirty="0">
                <a:effectLst>
                  <a:outerShdw blurRad="38100" dist="38100" dir="2700000" algn="tl">
                    <a:srgbClr val="000000">
                      <a:alpha val="43137"/>
                    </a:srgbClr>
                  </a:outerShdw>
                </a:effectLst>
              </a:rPr>
              <a:t>Spread of Influenza follows migration routes</a:t>
            </a:r>
          </a:p>
          <a:p>
            <a:endParaRPr lang="en-US" dirty="0"/>
          </a:p>
          <a:p>
            <a:pPr lvl="1">
              <a:buNone/>
            </a:pPr>
            <a:endParaRPr lang="en-US" dirty="0"/>
          </a:p>
          <a:p>
            <a:pPr lvl="1">
              <a:buNone/>
            </a:pPr>
            <a:endParaRPr lang="en-US" dirty="0"/>
          </a:p>
          <a:p>
            <a:pPr lvl="1">
              <a:buNone/>
            </a:pPr>
            <a:endParaRPr lang="en-US" dirty="0"/>
          </a:p>
        </p:txBody>
      </p:sp>
      <p:sp>
        <p:nvSpPr>
          <p:cNvPr id="5" name="Rectangle 3"/>
          <p:cNvSpPr txBox="1">
            <a:spLocks noChangeArrowheads="1"/>
          </p:cNvSpPr>
          <p:nvPr/>
        </p:nvSpPr>
        <p:spPr bwMode="auto">
          <a:xfrm>
            <a:off x="228600" y="3276600"/>
            <a:ext cx="89154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80000"/>
              <a:tabLst/>
              <a:defRPr/>
            </a:pPr>
            <a:r>
              <a:rPr kumimoji="0" lang="en-US"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ndParaRPr>
          </a:p>
        </p:txBody>
      </p:sp>
      <p:sp>
        <p:nvSpPr>
          <p:cNvPr id="8" name="Rectangle 3"/>
          <p:cNvSpPr txBox="1">
            <a:spLocks noChangeArrowheads="1"/>
          </p:cNvSpPr>
          <p:nvPr/>
        </p:nvSpPr>
        <p:spPr bwMode="auto">
          <a:xfrm>
            <a:off x="922361" y="2765946"/>
            <a:ext cx="30480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a:spcBef>
                <a:spcPct val="20000"/>
              </a:spcBef>
              <a:buClr>
                <a:schemeClr val="tx2">
                  <a:lumMod val="90000"/>
                </a:schemeClr>
              </a:buClr>
              <a:buSzPct val="80000"/>
              <a:buFont typeface="Arial" pitchFamily="34" charset="0"/>
              <a:buChar char="•"/>
            </a:pPr>
            <a:r>
              <a:rPr lang="en-US" sz="3200" kern="0" noProof="0" dirty="0">
                <a:effectLst>
                  <a:outerShdw blurRad="38100" dist="38100" dir="2700000" algn="tl">
                    <a:srgbClr val="000000">
                      <a:alpha val="43137"/>
                    </a:srgbClr>
                  </a:outerShdw>
                </a:effectLst>
                <a:latin typeface="+mn-lt"/>
              </a:rPr>
              <a:t>India</a:t>
            </a:r>
            <a:endParaRPr lang="en-US" sz="3200" kern="0" dirty="0">
              <a:effectLst>
                <a:outerShdw blurRad="38100" dist="38100" dir="2700000" algn="tl">
                  <a:srgbClr val="000000">
                    <a:alpha val="43137"/>
                  </a:srgbClr>
                </a:outerShdw>
              </a:effectLst>
              <a:latin typeface="+mn-lt"/>
            </a:endParaRPr>
          </a:p>
          <a:p>
            <a:pPr marL="342900" indent="-342900" algn="l">
              <a:spcBef>
                <a:spcPct val="20000"/>
              </a:spcBef>
              <a:buClr>
                <a:schemeClr val="tx2">
                  <a:lumMod val="90000"/>
                </a:schemeClr>
              </a:buClr>
              <a:buSzPct val="80000"/>
              <a:buFont typeface="Arial" pitchFamily="34" charset="0"/>
              <a:buChar char="•"/>
            </a:pPr>
            <a:r>
              <a:rPr lang="en-US" sz="3200" kern="0" noProof="0" dirty="0">
                <a:effectLst>
                  <a:outerShdw blurRad="38100" dist="38100" dir="2700000" algn="tl">
                    <a:srgbClr val="000000">
                      <a:alpha val="43137"/>
                    </a:srgbClr>
                  </a:outerShdw>
                </a:effectLst>
                <a:latin typeface="+mn-lt"/>
              </a:rPr>
              <a:t>Russia</a:t>
            </a:r>
          </a:p>
          <a:p>
            <a:pPr marL="342900" indent="-342900" algn="l">
              <a:spcBef>
                <a:spcPct val="20000"/>
              </a:spcBef>
              <a:buClr>
                <a:schemeClr val="tx2">
                  <a:lumMod val="90000"/>
                </a:schemeClr>
              </a:buClr>
              <a:buSzPct val="80000"/>
              <a:buFont typeface="Arial" pitchFamily="34" charset="0"/>
              <a:buChar char="•"/>
            </a:pPr>
            <a:r>
              <a:rPr lang="en-US" sz="3200" kern="0" dirty="0">
                <a:effectLst>
                  <a:outerShdw blurRad="38100" dist="38100" dir="2700000" algn="tl">
                    <a:srgbClr val="000000">
                      <a:alpha val="43137"/>
                    </a:srgbClr>
                  </a:outerShdw>
                </a:effectLst>
                <a:latin typeface="+mn-lt"/>
              </a:rPr>
              <a:t>Asia</a:t>
            </a:r>
          </a:p>
          <a:p>
            <a:pPr marL="342900" indent="-342900" algn="l">
              <a:spcBef>
                <a:spcPct val="20000"/>
              </a:spcBef>
              <a:buClr>
                <a:schemeClr val="tx2">
                  <a:lumMod val="90000"/>
                </a:schemeClr>
              </a:buClr>
              <a:buSzPct val="80000"/>
              <a:buFont typeface="Arial" pitchFamily="34" charset="0"/>
              <a:buChar char="•"/>
            </a:pPr>
            <a:r>
              <a:rPr lang="en-US" sz="3200" kern="0" noProof="0" dirty="0">
                <a:effectLst>
                  <a:outerShdw blurRad="38100" dist="38100" dir="2700000" algn="tl">
                    <a:srgbClr val="000000">
                      <a:alpha val="43137"/>
                    </a:srgbClr>
                  </a:outerShdw>
                </a:effectLst>
                <a:latin typeface="+mn-lt"/>
              </a:rPr>
              <a:t>Europe</a:t>
            </a:r>
          </a:p>
          <a:p>
            <a:pPr marL="342900" indent="-342900" algn="l">
              <a:spcBef>
                <a:spcPct val="20000"/>
              </a:spcBef>
              <a:buClr>
                <a:schemeClr val="tx2">
                  <a:lumMod val="90000"/>
                </a:schemeClr>
              </a:buClr>
              <a:buSzPct val="80000"/>
              <a:buFont typeface="Arial" pitchFamily="34" charset="0"/>
              <a:buChar char="•"/>
            </a:pPr>
            <a:r>
              <a:rPr lang="en-US" sz="3200" kern="0" dirty="0">
                <a:effectLst>
                  <a:outerShdw blurRad="38100" dist="38100" dir="2700000" algn="tl">
                    <a:srgbClr val="000000">
                      <a:alpha val="43137"/>
                    </a:srgbClr>
                  </a:outerShdw>
                </a:effectLst>
                <a:latin typeface="+mn-lt"/>
              </a:rPr>
              <a:t>Africa</a:t>
            </a:r>
            <a:endParaRPr lang="en-US" sz="3200" kern="0" noProof="0" dirty="0">
              <a:effectLst>
                <a:outerShdw blurRad="38100" dist="38100" dir="2700000" algn="tl">
                  <a:srgbClr val="000000">
                    <a:alpha val="43137"/>
                  </a:srgbClr>
                </a:outerShdw>
              </a:effectLst>
              <a:latin typeface="+mn-lt"/>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ndParaRPr>
          </a:p>
        </p:txBody>
      </p:sp>
      <p:sp>
        <p:nvSpPr>
          <p:cNvPr id="9" name="Rectangle 3"/>
          <p:cNvSpPr txBox="1">
            <a:spLocks noChangeArrowheads="1"/>
          </p:cNvSpPr>
          <p:nvPr/>
        </p:nvSpPr>
        <p:spPr bwMode="auto">
          <a:xfrm>
            <a:off x="4572000" y="3810000"/>
            <a:ext cx="38100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Arial" pitchFamily="34" charset="0"/>
              <a:buChar char="•"/>
              <a:tabLst/>
              <a:defRPr/>
            </a:pPr>
            <a:endParaRPr kumimoji="0" lang="en-US"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ndParaRPr>
          </a:p>
        </p:txBody>
      </p:sp>
      <p:sp>
        <p:nvSpPr>
          <p:cNvPr id="10" name="Rectangle 3"/>
          <p:cNvSpPr txBox="1">
            <a:spLocks noChangeArrowheads="1"/>
          </p:cNvSpPr>
          <p:nvPr/>
        </p:nvSpPr>
        <p:spPr bwMode="auto">
          <a:xfrm>
            <a:off x="3998794" y="2765946"/>
            <a:ext cx="38100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a:spcBef>
                <a:spcPct val="20000"/>
              </a:spcBef>
              <a:buClr>
                <a:schemeClr val="tx2">
                  <a:lumMod val="90000"/>
                </a:schemeClr>
              </a:buClr>
              <a:buSzPct val="80000"/>
              <a:buFont typeface="Arial" pitchFamily="34" charset="0"/>
              <a:buChar char="•"/>
            </a:pPr>
            <a:r>
              <a:rPr lang="en-US" sz="3200" kern="0" dirty="0">
                <a:effectLst>
                  <a:outerShdw blurRad="38100" dist="38100" dir="2700000" algn="tl">
                    <a:srgbClr val="000000">
                      <a:alpha val="43137"/>
                    </a:srgbClr>
                  </a:outerShdw>
                </a:effectLst>
                <a:latin typeface="+mn-lt"/>
              </a:rPr>
              <a:t>Hong Kong</a:t>
            </a:r>
          </a:p>
          <a:p>
            <a:pPr marL="342900" indent="-342900" algn="l">
              <a:spcBef>
                <a:spcPct val="20000"/>
              </a:spcBef>
              <a:buClr>
                <a:schemeClr val="tx2">
                  <a:lumMod val="90000"/>
                </a:schemeClr>
              </a:buClr>
              <a:buSzPct val="80000"/>
              <a:buFont typeface="Arial" pitchFamily="34" charset="0"/>
              <a:buChar char="•"/>
            </a:pPr>
            <a:r>
              <a:rPr lang="en-US" sz="3200" kern="0" dirty="0">
                <a:effectLst>
                  <a:outerShdw blurRad="38100" dist="38100" dir="2700000" algn="tl">
                    <a:srgbClr val="000000">
                      <a:alpha val="43137"/>
                    </a:srgbClr>
                  </a:outerShdw>
                </a:effectLst>
                <a:latin typeface="+mn-lt"/>
              </a:rPr>
              <a:t>Southeast Asia</a:t>
            </a:r>
            <a:endParaRPr lang="en-US" sz="3200" kern="0" noProof="0" dirty="0">
              <a:effectLst>
                <a:outerShdw blurRad="38100" dist="38100" dir="2700000" algn="tl">
                  <a:srgbClr val="000000">
                    <a:alpha val="43137"/>
                  </a:srgbClr>
                </a:outerShdw>
              </a:effectLst>
              <a:latin typeface="+mn-lt"/>
            </a:endParaRPr>
          </a:p>
          <a:p>
            <a:pPr marL="342900" indent="-342900" algn="l">
              <a:spcBef>
                <a:spcPct val="20000"/>
              </a:spcBef>
              <a:buClr>
                <a:schemeClr val="tx2">
                  <a:lumMod val="90000"/>
                </a:schemeClr>
              </a:buClr>
              <a:buSzPct val="80000"/>
              <a:buFont typeface="Arial" pitchFamily="34" charset="0"/>
              <a:buChar char="•"/>
            </a:pPr>
            <a:r>
              <a:rPr lang="en-US" sz="3200" kern="0" dirty="0">
                <a:effectLst>
                  <a:outerShdw blurRad="38100" dist="38100" dir="2700000" algn="tl">
                    <a:srgbClr val="000000">
                      <a:alpha val="43137"/>
                    </a:srgbClr>
                  </a:outerShdw>
                </a:effectLst>
                <a:latin typeface="+mn-lt"/>
              </a:rPr>
              <a:t>Canada</a:t>
            </a:r>
          </a:p>
          <a:p>
            <a:pPr marL="342900" indent="-342900" algn="l">
              <a:spcBef>
                <a:spcPct val="20000"/>
              </a:spcBef>
              <a:buClr>
                <a:schemeClr val="tx2">
                  <a:lumMod val="90000"/>
                </a:schemeClr>
              </a:buClr>
              <a:buSzPct val="80000"/>
              <a:buFont typeface="Arial" pitchFamily="34" charset="0"/>
              <a:buChar char="•"/>
            </a:pPr>
            <a:r>
              <a:rPr lang="en-US" sz="3200" kern="0" dirty="0">
                <a:effectLst>
                  <a:outerShdw blurRad="38100" dist="38100" dir="2700000" algn="tl">
                    <a:srgbClr val="000000">
                      <a:alpha val="43137"/>
                    </a:srgbClr>
                  </a:outerShdw>
                </a:effectLst>
                <a:latin typeface="+mn-lt"/>
              </a:rPr>
              <a:t>United States</a:t>
            </a:r>
            <a:endParaRPr lang="en-US" sz="3200" kern="0" noProof="0" dirty="0">
              <a:effectLst>
                <a:outerShdw blurRad="38100" dist="38100" dir="2700000" algn="tl">
                  <a:srgbClr val="000000">
                    <a:alpha val="43137"/>
                  </a:srgbClr>
                </a:outerShdw>
              </a:effectLst>
              <a:latin typeface="+mn-lt"/>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ndParaRPr>
          </a:p>
        </p:txBody>
      </p:sp>
    </p:spTree>
    <p:extLst>
      <p:ext uri="{BB962C8B-B14F-4D97-AF65-F5344CB8AC3E}">
        <p14:creationId xmlns:p14="http://schemas.microsoft.com/office/powerpoint/2010/main" val="265682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Objectives continued</a:t>
            </a:r>
          </a:p>
        </p:txBody>
      </p:sp>
      <p:sp>
        <p:nvSpPr>
          <p:cNvPr id="4" name="Content Placeholder 4"/>
          <p:cNvSpPr txBox="1">
            <a:spLocks/>
          </p:cNvSpPr>
          <p:nvPr/>
        </p:nvSpPr>
        <p:spPr>
          <a:xfrm>
            <a:off x="228600" y="1752600"/>
            <a:ext cx="8466114" cy="1752600"/>
          </a:xfrm>
          <a:prstGeom prst="rect">
            <a:avLst/>
          </a:prstGeom>
        </p:spPr>
        <p:txBody>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1"/>
            <a:r>
              <a:rPr lang="en-US" kern="0" dirty="0">
                <a:effectLst>
                  <a:outerShdw blurRad="38100" dist="38100" dir="2700000" algn="tl">
                    <a:srgbClr val="000000">
                      <a:alpha val="43137"/>
                    </a:srgbClr>
                  </a:outerShdw>
                </a:effectLst>
              </a:rPr>
              <a:t>Human infection continued</a:t>
            </a:r>
          </a:p>
          <a:p>
            <a:pPr lvl="2"/>
            <a:r>
              <a:rPr lang="en-US" sz="2800" kern="0" dirty="0">
                <a:effectLst>
                  <a:outerShdw blurRad="38100" dist="38100" dir="2700000" algn="tl">
                    <a:srgbClr val="000000">
                      <a:alpha val="43137"/>
                    </a:srgbClr>
                  </a:outerShdw>
                </a:effectLst>
              </a:rPr>
              <a:t>Antigenic Drift</a:t>
            </a:r>
          </a:p>
          <a:p>
            <a:pPr lvl="2"/>
            <a:r>
              <a:rPr lang="en-US" sz="2800" kern="0" dirty="0">
                <a:effectLst>
                  <a:outerShdw blurRad="38100" dist="38100" dir="2700000" algn="tl">
                    <a:srgbClr val="000000">
                      <a:alpha val="43137"/>
                    </a:srgbClr>
                  </a:outerShdw>
                </a:effectLst>
              </a:rPr>
              <a:t>Antigenic Shift</a:t>
            </a:r>
          </a:p>
          <a:p>
            <a:pPr lvl="2"/>
            <a:r>
              <a:rPr lang="en-US" sz="2800" kern="0" dirty="0">
                <a:effectLst>
                  <a:outerShdw blurRad="38100" dist="38100" dir="2700000" algn="tl">
                    <a:srgbClr val="000000">
                      <a:alpha val="43137"/>
                    </a:srgbClr>
                  </a:outerShdw>
                </a:effectLst>
              </a:rPr>
              <a:t>Globally</a:t>
            </a:r>
          </a:p>
          <a:p>
            <a:pPr lvl="1"/>
            <a:r>
              <a:rPr lang="en-US" kern="0" dirty="0">
                <a:effectLst>
                  <a:outerShdw blurRad="38100" dist="38100" dir="2700000" algn="tl">
                    <a:srgbClr val="000000">
                      <a:alpha val="43137"/>
                    </a:srgbClr>
                  </a:outerShdw>
                </a:effectLst>
              </a:rPr>
              <a:t>HPAI H5N1</a:t>
            </a:r>
          </a:p>
          <a:p>
            <a:pPr lvl="1"/>
            <a:r>
              <a:rPr lang="en-US" kern="0" dirty="0">
                <a:effectLst>
                  <a:outerShdw blurRad="38100" dist="38100" dir="2700000" algn="tl">
                    <a:srgbClr val="000000">
                      <a:alpha val="43137"/>
                    </a:srgbClr>
                  </a:outerShdw>
                </a:effectLst>
              </a:rPr>
              <a:t>LPAI H7N9</a:t>
            </a:r>
          </a:p>
          <a:p>
            <a:pPr lvl="1"/>
            <a:r>
              <a:rPr lang="en-US" kern="0" dirty="0">
                <a:effectLst>
                  <a:outerShdw blurRad="38100" dist="38100" dir="2700000" algn="tl">
                    <a:srgbClr val="000000">
                      <a:alpha val="43137"/>
                    </a:srgbClr>
                  </a:outerShdw>
                </a:effectLst>
              </a:rPr>
              <a:t>Avian Influenza in the United States</a:t>
            </a:r>
          </a:p>
          <a:p>
            <a:pPr lvl="1"/>
            <a:r>
              <a:rPr lang="en-US" kern="0" dirty="0">
                <a:effectLst>
                  <a:outerShdw blurRad="38100" dist="38100" dir="2700000" algn="tl">
                    <a:srgbClr val="000000">
                      <a:alpha val="43137"/>
                    </a:srgbClr>
                  </a:outerShdw>
                </a:effectLst>
              </a:rPr>
              <a:t>Targeting the chickens</a:t>
            </a:r>
          </a:p>
          <a:p>
            <a:pPr marL="0" indent="0">
              <a:buNone/>
            </a:pPr>
            <a:r>
              <a:rPr lang="en-US" sz="2800" kern="0" dirty="0">
                <a:effectLst/>
              </a:rPr>
              <a:t> </a:t>
            </a:r>
          </a:p>
          <a:p>
            <a:endParaRPr lang="en-US" sz="2800" kern="0" dirty="0">
              <a:effectLst/>
            </a:endParaRPr>
          </a:p>
          <a:p>
            <a:endParaRPr lang="en-US" kern="0" dirty="0"/>
          </a:p>
        </p:txBody>
      </p:sp>
      <p:sp>
        <p:nvSpPr>
          <p:cNvPr id="3" name="TextBox 2">
            <a:extLst>
              <a:ext uri="{FF2B5EF4-FFF2-40B4-BE49-F238E27FC236}">
                <a16:creationId xmlns:a16="http://schemas.microsoft.com/office/drawing/2014/main" id="{77160949-0E1E-D395-CA15-55407AFA6F36}"/>
              </a:ext>
            </a:extLst>
          </p:cNvPr>
          <p:cNvSpPr txBox="1"/>
          <p:nvPr/>
        </p:nvSpPr>
        <p:spPr>
          <a:xfrm>
            <a:off x="6019800" y="6481039"/>
            <a:ext cx="3124200"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011962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Flu Virus</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Where is it Today?</a:t>
            </a:r>
          </a:p>
        </p:txBody>
      </p:sp>
      <p:sp>
        <p:nvSpPr>
          <p:cNvPr id="251907" name="Rectangle 3"/>
          <p:cNvSpPr>
            <a:spLocks noGrp="1" noChangeArrowheads="1"/>
          </p:cNvSpPr>
          <p:nvPr>
            <p:ph type="body" idx="1"/>
          </p:nvPr>
        </p:nvSpPr>
        <p:spPr>
          <a:xfrm>
            <a:off x="228600" y="1981200"/>
            <a:ext cx="8229600" cy="4114800"/>
          </a:xfrm>
        </p:spPr>
        <p:txBody>
          <a:bodyPr/>
          <a:lstStyle/>
          <a:p>
            <a:r>
              <a:rPr lang="en-US" sz="3600" dirty="0">
                <a:effectLst>
                  <a:outerShdw blurRad="38100" dist="38100" dir="2700000" algn="tl">
                    <a:srgbClr val="000000">
                      <a:alpha val="43137"/>
                    </a:srgbClr>
                  </a:outerShdw>
                </a:effectLst>
                <a:cs typeface="Times New Roman" pitchFamily="18" charset="0"/>
              </a:rPr>
              <a:t>Prediction of Outbreaks</a:t>
            </a:r>
          </a:p>
          <a:p>
            <a:pPr lvl="1"/>
            <a:r>
              <a:rPr lang="en-US" sz="3600" dirty="0">
                <a:effectLst>
                  <a:outerShdw blurRad="38100" dist="38100" dir="2700000" algn="tl">
                    <a:srgbClr val="000000">
                      <a:alpha val="43137"/>
                    </a:srgbClr>
                  </a:outerShdw>
                </a:effectLst>
                <a:cs typeface="Times New Roman" pitchFamily="18" charset="0"/>
              </a:rPr>
              <a:t>Knowing the routes birds take </a:t>
            </a:r>
          </a:p>
          <a:p>
            <a:pPr lvl="1"/>
            <a:r>
              <a:rPr lang="en-US" sz="3600" dirty="0">
                <a:effectLst>
                  <a:outerShdw blurRad="38100" dist="38100" dir="2700000" algn="tl">
                    <a:srgbClr val="000000">
                      <a:alpha val="43137"/>
                    </a:srgbClr>
                  </a:outerShdw>
                </a:effectLst>
                <a:cs typeface="Times New Roman" pitchFamily="18" charset="0"/>
              </a:rPr>
              <a:t>Developing a database of migration patterns</a:t>
            </a:r>
          </a:p>
        </p:txBody>
      </p:sp>
      <p:pic>
        <p:nvPicPr>
          <p:cNvPr id="4" name="Picture 3" descr="Map showing migration routes of waterfowl to and from area with avian flu outbreak."/>
          <p:cNvPicPr>
            <a:picLocks noChangeAspect="1" noChangeArrowheads="1"/>
          </p:cNvPicPr>
          <p:nvPr/>
        </p:nvPicPr>
        <p:blipFill>
          <a:blip r:embed="rId2" r:link="rId3" cstate="print"/>
          <a:srcRect/>
          <a:stretch>
            <a:fillRect/>
          </a:stretch>
        </p:blipFill>
        <p:spPr bwMode="auto">
          <a:xfrm>
            <a:off x="0" y="0"/>
            <a:ext cx="9144000" cy="7086600"/>
          </a:xfrm>
          <a:prstGeom prst="rect">
            <a:avLst/>
          </a:prstGeom>
          <a:noFill/>
          <a:ln w="19050">
            <a:solidFill>
              <a:srgbClr val="000000"/>
            </a:solidFill>
            <a:miter lim="800000"/>
            <a:headEnd/>
            <a:tailEnd/>
          </a:ln>
        </p:spPr>
      </p:pic>
    </p:spTree>
    <p:extLst>
      <p:ext uri="{BB962C8B-B14F-4D97-AF65-F5344CB8AC3E}">
        <p14:creationId xmlns:p14="http://schemas.microsoft.com/office/powerpoint/2010/main" val="1431036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47812" name="Picture 4" descr="http://www.fao.org/ag/againfo/foto/EMPRES_Watch_global_flyways.gif"/>
          <p:cNvPicPr>
            <a:picLocks noChangeAspect="1" noChangeArrowheads="1"/>
          </p:cNvPicPr>
          <p:nvPr/>
        </p:nvPicPr>
        <p:blipFill>
          <a:blip r:embed="rId3" r:link="rId4" cstate="print"/>
          <a:srcRect t="11215"/>
          <a:stretch>
            <a:fillRect/>
          </a:stretch>
        </p:blipFill>
        <p:spPr bwMode="auto">
          <a:xfrm>
            <a:off x="0" y="381000"/>
            <a:ext cx="9144000" cy="6019800"/>
          </a:xfrm>
          <a:prstGeom prst="rect">
            <a:avLst/>
          </a:prstGeom>
          <a:noFill/>
          <a:ln w="0">
            <a:solidFill>
              <a:srgbClr val="CCECFF"/>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Flu Virus</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Where is it Today?</a:t>
            </a:r>
          </a:p>
        </p:txBody>
      </p:sp>
      <p:sp>
        <p:nvSpPr>
          <p:cNvPr id="251907" name="Rectangle 3"/>
          <p:cNvSpPr>
            <a:spLocks noGrp="1" noChangeArrowheads="1"/>
          </p:cNvSpPr>
          <p:nvPr>
            <p:ph type="body" idx="1"/>
          </p:nvPr>
        </p:nvSpPr>
        <p:spPr/>
        <p:txBody>
          <a:bodyPr/>
          <a:lstStyle/>
          <a:p>
            <a:r>
              <a:rPr lang="en-US" sz="3600" dirty="0">
                <a:effectLst>
                  <a:outerShdw blurRad="38100" dist="38100" dir="2700000" algn="tl">
                    <a:srgbClr val="000000">
                      <a:alpha val="43137"/>
                    </a:srgbClr>
                  </a:outerShdw>
                </a:effectLst>
                <a:cs typeface="Times New Roman" pitchFamily="18" charset="0"/>
              </a:rPr>
              <a:t>Prediction of Outbreaks</a:t>
            </a:r>
          </a:p>
          <a:p>
            <a:pPr lvl="1"/>
            <a:r>
              <a:rPr lang="en-US" sz="3600" dirty="0">
                <a:effectLst>
                  <a:outerShdw blurRad="38100" dist="38100" dir="2700000" algn="tl">
                    <a:srgbClr val="000000">
                      <a:alpha val="43137"/>
                    </a:srgbClr>
                  </a:outerShdw>
                </a:effectLst>
                <a:cs typeface="Times New Roman" pitchFamily="18" charset="0"/>
              </a:rPr>
              <a:t>Knowing the routes birds take </a:t>
            </a:r>
          </a:p>
          <a:p>
            <a:pPr lvl="1"/>
            <a:r>
              <a:rPr lang="en-US" sz="3600" dirty="0">
                <a:effectLst>
                  <a:outerShdw blurRad="38100" dist="38100" dir="2700000" algn="tl">
                    <a:srgbClr val="000000">
                      <a:alpha val="43137"/>
                    </a:srgbClr>
                  </a:outerShdw>
                </a:effectLst>
                <a:cs typeface="Times New Roman" pitchFamily="18" charset="0"/>
              </a:rPr>
              <a:t>Developing a database of migration patterns</a:t>
            </a:r>
          </a:p>
        </p:txBody>
      </p:sp>
    </p:spTree>
    <p:extLst>
      <p:ext uri="{BB962C8B-B14F-4D97-AF65-F5344CB8AC3E}">
        <p14:creationId xmlns:p14="http://schemas.microsoft.com/office/powerpoint/2010/main" val="2877966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2" name="Picture 4" descr="http://www.fao.org/ag/againfo/foto/EMPRES_Watch_global_flyways.gif"/>
          <p:cNvPicPr>
            <a:picLocks noChangeAspect="1" noChangeArrowheads="1"/>
          </p:cNvPicPr>
          <p:nvPr/>
        </p:nvPicPr>
        <p:blipFill>
          <a:blip r:embed="rId3" r:link="rId4" cstate="print"/>
          <a:srcRect t="11215"/>
          <a:stretch>
            <a:fillRect/>
          </a:stretch>
        </p:blipFill>
        <p:spPr bwMode="auto">
          <a:xfrm>
            <a:off x="0" y="381000"/>
            <a:ext cx="9144000" cy="6477000"/>
          </a:xfrm>
          <a:prstGeom prst="rect">
            <a:avLst/>
          </a:prstGeom>
          <a:noFill/>
          <a:ln w="0">
            <a:solidFill>
              <a:srgbClr val="CCECFF"/>
            </a:solidFill>
            <a:miter lim="800000"/>
            <a:headEnd/>
            <a:tailEnd/>
          </a:ln>
        </p:spPr>
      </p:pic>
      <p:pic>
        <p:nvPicPr>
          <p:cNvPr id="2050" name="Picture 2" descr="http://agribiz.org/wp-content/uploads/2015/06/BirdFluMap-1024x768.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457200"/>
            <a:ext cx="8915400" cy="1143000"/>
          </a:xfrm>
        </p:spPr>
        <p:txBody>
          <a:bodyPr/>
          <a:lstStyle/>
          <a:p>
            <a:r>
              <a:rPr lang="en-US" dirty="0">
                <a:effectLst>
                  <a:outerShdw blurRad="38100" dist="38100" dir="2700000" algn="tl">
                    <a:srgbClr val="000000">
                      <a:alpha val="43137"/>
                    </a:srgbClr>
                  </a:outerShdw>
                </a:effectLst>
              </a:rPr>
              <a:t>Avian Influenza – Human Infection</a:t>
            </a:r>
          </a:p>
        </p:txBody>
      </p:sp>
      <p:pic>
        <p:nvPicPr>
          <p:cNvPr id="5" name="Content Placeholder 4" descr="http://cdn8.wn.com/ph/img/02/ae/f23397b045ce320e69e64c6e7094-grande.jpg"/>
          <p:cNvPicPr>
            <a:picLocks noGrp="1"/>
          </p:cNvPicPr>
          <p:nvPr>
            <p:ph idx="1"/>
          </p:nvPr>
        </p:nvPicPr>
        <p:blipFill>
          <a:blip r:embed="rId2" cstate="print"/>
          <a:srcRect/>
          <a:stretch>
            <a:fillRect/>
          </a:stretch>
        </p:blipFill>
        <p:spPr bwMode="auto">
          <a:xfrm>
            <a:off x="1524000" y="2057401"/>
            <a:ext cx="5867400" cy="4267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36298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457200"/>
            <a:ext cx="8915400" cy="1143000"/>
          </a:xfrm>
        </p:spPr>
        <p:txBody>
          <a:bodyPr/>
          <a:lstStyle/>
          <a:p>
            <a:r>
              <a:rPr lang="en-US" dirty="0">
                <a:solidFill>
                  <a:srgbClr val="CCFFFF"/>
                </a:solidFill>
                <a:effectLst>
                  <a:outerShdw blurRad="38100" dist="38100" dir="2700000" algn="tl">
                    <a:srgbClr val="000000">
                      <a:alpha val="43137"/>
                    </a:srgbClr>
                  </a:outerShdw>
                </a:effectLst>
              </a:rPr>
              <a:t>Avian Influenza – Human Infection</a:t>
            </a:r>
            <a:endParaRPr lang="en-US" sz="4000" dirty="0">
              <a:effectLst>
                <a:outerShdw blurRad="38100" dist="38100" dir="2700000" algn="tl">
                  <a:srgbClr val="000000">
                    <a:alpha val="43137"/>
                  </a:srgbClr>
                </a:outerShdw>
              </a:effectLst>
            </a:endParaRPr>
          </a:p>
        </p:txBody>
      </p:sp>
      <p:sp>
        <p:nvSpPr>
          <p:cNvPr id="208899" name="Rectangle 3"/>
          <p:cNvSpPr>
            <a:spLocks noGrp="1" noChangeArrowheads="1"/>
          </p:cNvSpPr>
          <p:nvPr>
            <p:ph type="body" idx="1"/>
          </p:nvPr>
        </p:nvSpPr>
        <p:spPr>
          <a:xfrm>
            <a:off x="381000" y="1981200"/>
            <a:ext cx="7772400" cy="4572000"/>
          </a:xfrm>
        </p:spPr>
        <p:txBody>
          <a:bodyPr/>
          <a:lstStyle/>
          <a:p>
            <a:r>
              <a:rPr lang="en-US" sz="3400" dirty="0">
                <a:effectLst>
                  <a:outerShdw blurRad="38100" dist="38100" dir="2700000" algn="tl">
                    <a:srgbClr val="000000">
                      <a:alpha val="43137"/>
                    </a:srgbClr>
                  </a:outerShdw>
                </a:effectLst>
              </a:rPr>
              <a:t>Avian viruses do not commonly infect humans</a:t>
            </a:r>
          </a:p>
          <a:p>
            <a:pPr lvl="1"/>
            <a:r>
              <a:rPr lang="en-US" sz="2600" dirty="0">
                <a:effectLst>
                  <a:outerShdw blurRad="38100" dist="38100" dir="2700000" algn="tl">
                    <a:srgbClr val="000000">
                      <a:alpha val="43137"/>
                    </a:srgbClr>
                  </a:outerShdw>
                </a:effectLst>
              </a:rPr>
              <a:t>H5N1 and H7N9 have crossed species barrier </a:t>
            </a:r>
          </a:p>
          <a:p>
            <a:pPr lvl="1"/>
            <a:r>
              <a:rPr lang="en-US" sz="2600" dirty="0">
                <a:effectLst>
                  <a:outerShdw blurRad="38100" dist="38100" dir="2700000" algn="tl">
                    <a:srgbClr val="000000">
                      <a:alpha val="43137"/>
                    </a:srgbClr>
                  </a:outerShdw>
                </a:effectLst>
              </a:rPr>
              <a:t>Little or no immune protection</a:t>
            </a:r>
          </a:p>
          <a:p>
            <a:pPr lvl="1"/>
            <a:r>
              <a:rPr lang="en-US" sz="2600" dirty="0">
                <a:effectLst>
                  <a:outerShdw blurRad="38100" dist="38100" dir="2700000" algn="tl">
                    <a:srgbClr val="000000">
                      <a:alpha val="43137"/>
                    </a:srgbClr>
                  </a:outerShdw>
                </a:effectLst>
              </a:rPr>
              <a:t>H5N1 more deadly than H7N9</a:t>
            </a:r>
          </a:p>
          <a:p>
            <a:pPr lvl="2"/>
            <a:r>
              <a:rPr lang="en-US" sz="2600" dirty="0">
                <a:effectLst>
                  <a:outerShdw blurRad="38100" dist="38100" dir="2700000" algn="tl">
                    <a:srgbClr val="000000">
                      <a:alpha val="43137"/>
                    </a:srgbClr>
                  </a:outerShdw>
                </a:effectLst>
              </a:rPr>
              <a:t>However more H7N9 human cases </a:t>
            </a:r>
          </a:p>
          <a:p>
            <a:pPr lvl="1"/>
            <a:r>
              <a:rPr lang="en-US" sz="2600" dirty="0">
                <a:effectLst>
                  <a:outerShdw blurRad="38100" dist="38100" dir="2700000" algn="tl">
                    <a:srgbClr val="000000">
                      <a:alpha val="43137"/>
                    </a:srgbClr>
                  </a:outerShdw>
                </a:effectLst>
              </a:rPr>
              <a:t>Both believed to be likely sources of a worldwide pandemic</a:t>
            </a:r>
          </a:p>
        </p:txBody>
      </p:sp>
    </p:spTree>
    <p:extLst>
      <p:ext uri="{BB962C8B-B14F-4D97-AF65-F5344CB8AC3E}">
        <p14:creationId xmlns:p14="http://schemas.microsoft.com/office/powerpoint/2010/main" val="3203786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body" idx="1"/>
          </p:nvPr>
        </p:nvSpPr>
        <p:spPr>
          <a:xfrm>
            <a:off x="228600" y="1752600"/>
            <a:ext cx="8915400" cy="4876800"/>
          </a:xfrm>
        </p:spPr>
        <p:txBody>
          <a:bodyPr/>
          <a:lstStyle/>
          <a:p>
            <a:r>
              <a:rPr lang="en-US" sz="3400" dirty="0">
                <a:effectLst>
                  <a:outerShdw blurRad="38100" dist="38100" dir="2700000" algn="tl">
                    <a:srgbClr val="000000">
                      <a:alpha val="43137"/>
                    </a:srgbClr>
                  </a:outerShdw>
                </a:effectLst>
              </a:rPr>
              <a:t>Avian Influenza A viruses do not usually infect humans</a:t>
            </a:r>
          </a:p>
          <a:p>
            <a:r>
              <a:rPr lang="en-US" sz="3400" dirty="0">
                <a:effectLst>
                  <a:outerShdw blurRad="38100" dist="38100" dir="2700000" algn="tl">
                    <a:srgbClr val="000000">
                      <a:alpha val="43137"/>
                    </a:srgbClr>
                  </a:outerShdw>
                </a:effectLst>
              </a:rPr>
              <a:t>Rare cases have been reported</a:t>
            </a:r>
          </a:p>
          <a:p>
            <a:r>
              <a:rPr lang="en-US" sz="3400" dirty="0">
                <a:effectLst>
                  <a:outerShdw blurRad="38100" dist="38100" dir="2700000" algn="tl">
                    <a:srgbClr val="000000">
                      <a:alpha val="43137"/>
                    </a:srgbClr>
                  </a:outerShdw>
                </a:effectLst>
              </a:rPr>
              <a:t>Illness in humans range from mild to severe</a:t>
            </a:r>
          </a:p>
          <a:p>
            <a:pPr lvl="1"/>
            <a:r>
              <a:rPr lang="en-US" sz="3000" dirty="0">
                <a:effectLst>
                  <a:outerShdw blurRad="38100" dist="38100" dir="2700000" algn="tl">
                    <a:srgbClr val="000000">
                      <a:alpha val="43137"/>
                    </a:srgbClr>
                  </a:outerShdw>
                </a:effectLst>
              </a:rPr>
              <a:t>As of 7/15 - total 449 deaths due to H5N1 </a:t>
            </a:r>
          </a:p>
          <a:p>
            <a:pPr lvl="1"/>
            <a:r>
              <a:rPr lang="en-US" sz="3000" dirty="0">
                <a:effectLst>
                  <a:outerShdw blurRad="38100" dist="38100" dir="2700000" algn="tl">
                    <a:srgbClr val="000000">
                      <a:alpha val="43137"/>
                    </a:srgbClr>
                  </a:outerShdw>
                </a:effectLst>
              </a:rPr>
              <a:t>As of 2/15 - total of 185 deaths due to H7N9 (difficult to get actual numbers from Chinese) </a:t>
            </a:r>
          </a:p>
          <a:p>
            <a:endParaRPr lang="en-US" sz="3000" dirty="0"/>
          </a:p>
          <a:p>
            <a:pPr lvl="1"/>
            <a:endParaRPr lang="en-US" sz="3000" dirty="0"/>
          </a:p>
          <a:p>
            <a:endParaRPr lang="en-US" sz="3400" dirty="0"/>
          </a:p>
          <a:p>
            <a:pPr lvl="1"/>
            <a:endParaRPr lang="en-US" dirty="0"/>
          </a:p>
          <a:p>
            <a:endParaRPr lang="en-US" dirty="0"/>
          </a:p>
        </p:txBody>
      </p:sp>
      <p:sp>
        <p:nvSpPr>
          <p:cNvPr id="5" name="Rectangle 2"/>
          <p:cNvSpPr>
            <a:spLocks noGrp="1" noChangeArrowheads="1"/>
          </p:cNvSpPr>
          <p:nvPr>
            <p:ph type="title"/>
          </p:nvPr>
        </p:nvSpPr>
        <p:spPr>
          <a:xfrm>
            <a:off x="228600" y="457200"/>
            <a:ext cx="8763000" cy="1143000"/>
          </a:xfrm>
        </p:spPr>
        <p:txBody>
          <a:bodyPr/>
          <a:lstStyle/>
          <a:p>
            <a:r>
              <a:rPr lang="en-US" dirty="0">
                <a:solidFill>
                  <a:srgbClr val="CCFFFF"/>
                </a:solidFill>
                <a:effectLst>
                  <a:outerShdw blurRad="38100" dist="38100" dir="2700000" algn="tl">
                    <a:srgbClr val="000000">
                      <a:alpha val="43137"/>
                    </a:srgbClr>
                  </a:outerShdw>
                </a:effectLst>
              </a:rPr>
              <a:t>Avian Influenza – Human Infection</a:t>
            </a:r>
            <a:endParaRPr lang="en-US" sz="4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228600" y="304800"/>
            <a:ext cx="8915400" cy="1295400"/>
          </a:xfrm>
        </p:spPr>
        <p:txBody>
          <a:bodyPr/>
          <a:lstStyle/>
          <a:p>
            <a:r>
              <a:rPr lang="en-US" dirty="0">
                <a:effectLst>
                  <a:outerShdw blurRad="38100" dist="38100" dir="2700000" algn="tl">
                    <a:srgbClr val="000000">
                      <a:alpha val="43137"/>
                    </a:srgbClr>
                  </a:outerShdw>
                </a:effectLst>
              </a:rPr>
              <a:t>Avian Influenza – Human Infection</a:t>
            </a:r>
          </a:p>
        </p:txBody>
      </p:sp>
      <p:sp>
        <p:nvSpPr>
          <p:cNvPr id="301059" name="Rectangle 3"/>
          <p:cNvSpPr>
            <a:spLocks noGrp="1" noChangeArrowheads="1"/>
          </p:cNvSpPr>
          <p:nvPr>
            <p:ph type="body" idx="1"/>
          </p:nvPr>
        </p:nvSpPr>
        <p:spPr>
          <a:xfrm>
            <a:off x="152400" y="1777735"/>
            <a:ext cx="8915400" cy="762000"/>
          </a:xfrm>
        </p:spPr>
        <p:txBody>
          <a:bodyPr/>
          <a:lstStyle/>
          <a:p>
            <a:r>
              <a:rPr lang="en-US" dirty="0">
                <a:effectLst>
                  <a:outerShdw blurRad="38100" dist="38100" dir="2700000" algn="tl">
                    <a:srgbClr val="000000">
                      <a:alpha val="43137"/>
                    </a:srgbClr>
                  </a:outerShdw>
                </a:effectLst>
              </a:rPr>
              <a:t>Wet markets in Asia are a source of concern</a:t>
            </a:r>
          </a:p>
          <a:p>
            <a:pPr lvl="1"/>
            <a:endParaRPr lang="en-US" dirty="0"/>
          </a:p>
          <a:p>
            <a:pPr lvl="1">
              <a:buNone/>
            </a:pPr>
            <a:endParaRPr lang="en-US" dirty="0"/>
          </a:p>
          <a:p>
            <a:pPr lvl="1">
              <a:buNone/>
            </a:pPr>
            <a:endParaRPr lang="en-US" dirty="0"/>
          </a:p>
          <a:p>
            <a:pPr lvl="1">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2590800"/>
            <a:ext cx="3268346" cy="2007104"/>
          </a:xfrm>
          <a:prstGeom prst="rect">
            <a:avLst/>
          </a:prstGeom>
          <a:ln w="57150">
            <a:solidFill>
              <a:schemeClr val="bg2"/>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141" y="2592658"/>
            <a:ext cx="3225145" cy="1935087"/>
          </a:xfrm>
          <a:prstGeom prst="rect">
            <a:avLst/>
          </a:prstGeom>
          <a:ln w="57150">
            <a:solidFill>
              <a:schemeClr val="bg2"/>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848859"/>
            <a:ext cx="3268346" cy="1710373"/>
          </a:xfrm>
          <a:prstGeom prst="rect">
            <a:avLst/>
          </a:prstGeom>
          <a:ln w="57150">
            <a:solidFill>
              <a:schemeClr val="bg2"/>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1141" y="4675543"/>
            <a:ext cx="3219569" cy="1911567"/>
          </a:xfrm>
          <a:prstGeom prst="rect">
            <a:avLst/>
          </a:prstGeom>
          <a:ln w="57150">
            <a:solidFill>
              <a:schemeClr val="bg2"/>
            </a:solidFill>
          </a:ln>
        </p:spPr>
      </p:pic>
    </p:spTree>
    <p:extLst>
      <p:ext uri="{BB962C8B-B14F-4D97-AF65-F5344CB8AC3E}">
        <p14:creationId xmlns:p14="http://schemas.microsoft.com/office/powerpoint/2010/main" val="27712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28600" y="457200"/>
            <a:ext cx="8763000" cy="1143000"/>
          </a:xfrm>
        </p:spPr>
        <p:txBody>
          <a:bodyPr/>
          <a:lstStyle/>
          <a:p>
            <a:r>
              <a:rPr lang="en-US" dirty="0">
                <a:solidFill>
                  <a:srgbClr val="CCFFFF"/>
                </a:solidFill>
                <a:effectLst>
                  <a:outerShdw blurRad="38100" dist="38100" dir="2700000" algn="tl">
                    <a:srgbClr val="000000">
                      <a:alpha val="43137"/>
                    </a:srgbClr>
                  </a:outerShdw>
                </a:effectLst>
              </a:rPr>
              <a:t>Avian Influenza – Human Infection</a:t>
            </a:r>
            <a:endParaRPr lang="en-US" sz="4000" dirty="0"/>
          </a:p>
        </p:txBody>
      </p:sp>
      <p:sp>
        <p:nvSpPr>
          <p:cNvPr id="206851" name="Rectangle 3"/>
          <p:cNvSpPr>
            <a:spLocks noGrp="1" noChangeArrowheads="1"/>
          </p:cNvSpPr>
          <p:nvPr>
            <p:ph type="body" idx="1"/>
          </p:nvPr>
        </p:nvSpPr>
        <p:spPr>
          <a:xfrm>
            <a:off x="304800" y="1828800"/>
            <a:ext cx="8458200" cy="990600"/>
          </a:xfrm>
        </p:spPr>
        <p:txBody>
          <a:bodyPr/>
          <a:lstStyle/>
          <a:p>
            <a:r>
              <a:rPr lang="en-US" sz="3600" dirty="0">
                <a:effectLst>
                  <a:outerShdw blurRad="38100" dist="38100" dir="2700000" algn="tl">
                    <a:srgbClr val="000000">
                      <a:alpha val="43137"/>
                    </a:srgbClr>
                  </a:outerShdw>
                </a:effectLst>
              </a:rPr>
              <a:t>Acquired by close contact with infected poultry</a:t>
            </a:r>
          </a:p>
          <a:p>
            <a:pPr lvl="1">
              <a:buFont typeface="Wingdings" pitchFamily="2" charset="2"/>
              <a:buNone/>
            </a:pPr>
            <a:endParaRPr lang="en-US" sz="1600" dirty="0"/>
          </a:p>
        </p:txBody>
      </p:sp>
      <p:sp>
        <p:nvSpPr>
          <p:cNvPr id="5" name="Rectangle 3"/>
          <p:cNvSpPr txBox="1">
            <a:spLocks noChangeArrowheads="1"/>
          </p:cNvSpPr>
          <p:nvPr/>
        </p:nvSpPr>
        <p:spPr bwMode="auto">
          <a:xfrm>
            <a:off x="152400" y="2971800"/>
            <a:ext cx="40386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n"/>
              <a:tabLst/>
              <a:defRPr/>
            </a:pPr>
            <a:r>
              <a:rPr kumimoji="0" lang="en-US" sz="3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rPr>
              <a:t>Touching</a:t>
            </a:r>
            <a:r>
              <a:rPr kumimoji="0" lang="en-US" sz="3400" b="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mn-lt"/>
              </a:rPr>
              <a:t> s</a:t>
            </a:r>
            <a:r>
              <a:rPr kumimoji="0" lang="en-US" sz="3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rPr>
              <a:t>urfaces contaminated with secretion or excretion</a:t>
            </a:r>
          </a:p>
        </p:txBody>
      </p:sp>
      <p:pic>
        <p:nvPicPr>
          <p:cNvPr id="3" name="Picture 2">
            <a:extLst>
              <a:ext uri="{FF2B5EF4-FFF2-40B4-BE49-F238E27FC236}">
                <a16:creationId xmlns:a16="http://schemas.microsoft.com/office/drawing/2014/main" id="{C0FD0C23-AFAD-4136-B2F8-BB1651F69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783058"/>
            <a:ext cx="4930726" cy="3287151"/>
          </a:xfrm>
          <a:prstGeom prst="rect">
            <a:avLst/>
          </a:prstGeom>
          <a:ln w="57150">
            <a:solidFill>
              <a:schemeClr val="bg2"/>
            </a:solidFill>
          </a:ln>
        </p:spPr>
      </p:pic>
    </p:spTree>
    <p:extLst>
      <p:ext uri="{BB962C8B-B14F-4D97-AF65-F5344CB8AC3E}">
        <p14:creationId xmlns:p14="http://schemas.microsoft.com/office/powerpoint/2010/main" val="1747798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28600" y="457200"/>
            <a:ext cx="8763000" cy="1143000"/>
          </a:xfrm>
        </p:spPr>
        <p:txBody>
          <a:bodyPr/>
          <a:lstStyle/>
          <a:p>
            <a:r>
              <a:rPr lang="en-US" dirty="0">
                <a:solidFill>
                  <a:srgbClr val="CCFFFF"/>
                </a:solidFill>
                <a:effectLst>
                  <a:outerShdw blurRad="38100" dist="38100" dir="2700000" algn="tl">
                    <a:srgbClr val="000000">
                      <a:alpha val="43137"/>
                    </a:srgbClr>
                  </a:outerShdw>
                </a:effectLst>
              </a:rPr>
              <a:t>Avian Influenza – Human Infection</a:t>
            </a:r>
            <a:endParaRPr lang="en-US" sz="4000" dirty="0"/>
          </a:p>
        </p:txBody>
      </p:sp>
      <p:sp>
        <p:nvSpPr>
          <p:cNvPr id="206851" name="Rectangle 3"/>
          <p:cNvSpPr>
            <a:spLocks noGrp="1" noChangeArrowheads="1"/>
          </p:cNvSpPr>
          <p:nvPr>
            <p:ph type="body" idx="1"/>
          </p:nvPr>
        </p:nvSpPr>
        <p:spPr>
          <a:xfrm>
            <a:off x="304800" y="1828800"/>
            <a:ext cx="8458200" cy="990600"/>
          </a:xfrm>
        </p:spPr>
        <p:txBody>
          <a:bodyPr/>
          <a:lstStyle/>
          <a:p>
            <a:r>
              <a:rPr lang="en-US" sz="3600" dirty="0">
                <a:effectLst>
                  <a:outerShdw blurRad="38100" dist="38100" dir="2700000" algn="tl">
                    <a:srgbClr val="000000">
                      <a:alpha val="43137"/>
                    </a:srgbClr>
                  </a:outerShdw>
                </a:effectLst>
              </a:rPr>
              <a:t>Acquired by close contact with infected poultry</a:t>
            </a:r>
          </a:p>
          <a:p>
            <a:pPr lvl="1">
              <a:buFont typeface="Wingdings" pitchFamily="2" charset="2"/>
              <a:buNone/>
            </a:pPr>
            <a:endParaRPr lang="en-US" sz="1600" dirty="0"/>
          </a:p>
        </p:txBody>
      </p:sp>
      <p:sp>
        <p:nvSpPr>
          <p:cNvPr id="5" name="Rectangle 3"/>
          <p:cNvSpPr txBox="1">
            <a:spLocks noChangeArrowheads="1"/>
          </p:cNvSpPr>
          <p:nvPr/>
        </p:nvSpPr>
        <p:spPr bwMode="auto">
          <a:xfrm>
            <a:off x="0" y="3048000"/>
            <a:ext cx="4876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n"/>
              <a:tabLst/>
              <a:defRPr/>
            </a:pPr>
            <a:r>
              <a:rPr lang="en-US" sz="3000" kern="0" dirty="0">
                <a:effectLst>
                  <a:outerShdw blurRad="38100" dist="38100" dir="2700000" algn="tl">
                    <a:srgbClr val="000000">
                      <a:alpha val="43137"/>
                    </a:srgbClr>
                  </a:outerShdw>
                </a:effectLst>
                <a:latin typeface="+mn-lt"/>
              </a:rPr>
              <a:t>Handling infected birds</a:t>
            </a: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n"/>
              <a:tabLst/>
              <a:defRPr/>
            </a:pPr>
            <a:r>
              <a:rPr lang="en-US" sz="3000" kern="0" dirty="0">
                <a:effectLst>
                  <a:outerShdw blurRad="38100" dist="38100" dir="2700000" algn="tl">
                    <a:srgbClr val="000000">
                      <a:alpha val="43137"/>
                    </a:srgbClr>
                  </a:outerShdw>
                </a:effectLst>
                <a:latin typeface="+mn-lt"/>
              </a:rPr>
              <a:t>Touching secretions</a:t>
            </a:r>
            <a:endParaRPr kumimoji="0" lang="en-US" sz="30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n"/>
              <a:tabLst/>
              <a:defRPr/>
            </a:pPr>
            <a:r>
              <a:rPr lang="en-US" sz="3000" kern="0" dirty="0">
                <a:effectLst>
                  <a:outerShdw blurRad="38100" dist="38100" dir="2700000" algn="tl">
                    <a:srgbClr val="000000">
                      <a:alpha val="43137"/>
                    </a:srgbClr>
                  </a:outerShdw>
                </a:effectLst>
                <a:latin typeface="+mn-lt"/>
              </a:rPr>
              <a:t>Inhaling dried feces</a:t>
            </a: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n"/>
              <a:tabLst/>
              <a:defRPr/>
            </a:pPr>
            <a:r>
              <a:rPr kumimoji="0" lang="en-US" sz="3000" b="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mn-lt"/>
              </a:rPr>
              <a:t>Inhaling crystallized secretions</a:t>
            </a:r>
            <a:endParaRPr kumimoji="0" lang="en-US" sz="30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122" y="3048000"/>
            <a:ext cx="3646926" cy="3124200"/>
          </a:xfrm>
          <a:prstGeom prst="rect">
            <a:avLst/>
          </a:prstGeom>
          <a:ln w="57150">
            <a:solidFill>
              <a:schemeClr val="bg2"/>
            </a:solidFill>
          </a:ln>
        </p:spPr>
      </p:pic>
    </p:spTree>
    <p:extLst>
      <p:ext uri="{BB962C8B-B14F-4D97-AF65-F5344CB8AC3E}">
        <p14:creationId xmlns:p14="http://schemas.microsoft.com/office/powerpoint/2010/main" val="2824943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p>
        </p:txBody>
      </p:sp>
      <p:sp>
        <p:nvSpPr>
          <p:cNvPr id="4" name="Content Placeholder 4"/>
          <p:cNvSpPr txBox="1">
            <a:spLocks/>
          </p:cNvSpPr>
          <p:nvPr/>
        </p:nvSpPr>
        <p:spPr>
          <a:xfrm>
            <a:off x="228600" y="1752600"/>
            <a:ext cx="8466114" cy="1752600"/>
          </a:xfrm>
          <a:prstGeom prst="rect">
            <a:avLst/>
          </a:prstGeom>
        </p:spPr>
        <p:txBody>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r>
              <a:rPr lang="en-US" kern="0" dirty="0">
                <a:effectLst>
                  <a:outerShdw blurRad="38100" dist="38100" dir="2700000" algn="tl">
                    <a:srgbClr val="000000">
                      <a:alpha val="43137"/>
                    </a:srgbClr>
                  </a:outerShdw>
                </a:effectLst>
              </a:rPr>
              <a:t>World health officials have been watching bird viruses for over two decades</a:t>
            </a:r>
          </a:p>
          <a:p>
            <a:r>
              <a:rPr lang="en-US" kern="0" dirty="0">
                <a:effectLst>
                  <a:outerShdw blurRad="38100" dist="38100" dir="2700000" algn="tl">
                    <a:srgbClr val="000000">
                      <a:alpha val="43137"/>
                    </a:srgbClr>
                  </a:outerShdw>
                </a:effectLst>
              </a:rPr>
              <a:t>Today extreme concern has been raised</a:t>
            </a:r>
          </a:p>
          <a:p>
            <a:pPr marL="0" indent="0">
              <a:buNone/>
            </a:pPr>
            <a:r>
              <a:rPr lang="en-US" sz="2800" kern="0" dirty="0">
                <a:effectLst/>
              </a:rPr>
              <a:t> </a:t>
            </a:r>
          </a:p>
          <a:p>
            <a:endParaRPr lang="en-US" sz="2800" kern="0" dirty="0">
              <a:effectLst/>
            </a:endParaRPr>
          </a:p>
          <a:p>
            <a:endParaRPr lang="en-US" kern="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657600"/>
            <a:ext cx="4529943" cy="2549920"/>
          </a:xfrm>
          <a:prstGeom prst="rect">
            <a:avLst/>
          </a:prstGeom>
          <a:ln w="57150">
            <a:solidFill>
              <a:schemeClr val="bg2"/>
            </a:solidFill>
          </a:ln>
        </p:spPr>
      </p:pic>
      <p:sp>
        <p:nvSpPr>
          <p:cNvPr id="3" name="TextBox 2">
            <a:extLst>
              <a:ext uri="{FF2B5EF4-FFF2-40B4-BE49-F238E27FC236}">
                <a16:creationId xmlns:a16="http://schemas.microsoft.com/office/drawing/2014/main" id="{EDC607A2-0E71-E967-CEF9-C9B3ED88012F}"/>
              </a:ext>
            </a:extLst>
          </p:cNvPr>
          <p:cNvSpPr txBox="1"/>
          <p:nvPr/>
        </p:nvSpPr>
        <p:spPr>
          <a:xfrm>
            <a:off x="6019800" y="6481039"/>
            <a:ext cx="3124200"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1003112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3"/>
          <p:cNvSpPr>
            <a:spLocks noGrp="1" noChangeArrowheads="1"/>
          </p:cNvSpPr>
          <p:nvPr>
            <p:ph type="body" idx="1"/>
          </p:nvPr>
        </p:nvSpPr>
        <p:spPr>
          <a:xfrm>
            <a:off x="0" y="1981200"/>
            <a:ext cx="3505200" cy="4876800"/>
          </a:xfrm>
        </p:spPr>
        <p:txBody>
          <a:bodyPr/>
          <a:lstStyle/>
          <a:p>
            <a:pPr>
              <a:buFont typeface="Wingdings" pitchFamily="2" charset="2"/>
              <a:buNone/>
            </a:pPr>
            <a:r>
              <a:rPr lang="en-US" sz="1600" dirty="0"/>
              <a:t> </a:t>
            </a:r>
          </a:p>
          <a:p>
            <a:pPr>
              <a:buFont typeface="Wingdings" pitchFamily="2" charset="2"/>
              <a:buNone/>
            </a:pPr>
            <a:endParaRPr lang="en-US" sz="3600" dirty="0"/>
          </a:p>
        </p:txBody>
      </p:sp>
      <p:sp>
        <p:nvSpPr>
          <p:cNvPr id="5" name="Rectangle 3"/>
          <p:cNvSpPr txBox="1">
            <a:spLocks noChangeArrowheads="1"/>
          </p:cNvSpPr>
          <p:nvPr/>
        </p:nvSpPr>
        <p:spPr bwMode="auto">
          <a:xfrm>
            <a:off x="228600" y="1752600"/>
            <a:ext cx="4390793"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r>
              <a:rPr kumimoji="0" lang="en-US" sz="3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Infection</a:t>
            </a:r>
            <a:r>
              <a:rPr kumimoji="0" lang="en-US" sz="3400" b="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acquired by:</a:t>
            </a:r>
          </a:p>
          <a:p>
            <a:pPr marL="800100" lvl="1" indent="-342900" algn="l">
              <a:spcBef>
                <a:spcPct val="20000"/>
              </a:spcBef>
              <a:buClr>
                <a:schemeClr val="tx2"/>
              </a:buClr>
              <a:buSzPct val="80000"/>
              <a:buFont typeface="Wingdings" pitchFamily="2" charset="2"/>
              <a:buChar char="n"/>
            </a:pPr>
            <a:r>
              <a:rPr kumimoji="0" lang="en-US" sz="30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De-feathering</a:t>
            </a:r>
          </a:p>
          <a:p>
            <a:pPr marL="800100" lvl="1" indent="-342900" algn="l">
              <a:spcBef>
                <a:spcPct val="20000"/>
              </a:spcBef>
              <a:buClr>
                <a:schemeClr val="tx2"/>
              </a:buClr>
              <a:buSzPct val="80000"/>
              <a:buFont typeface="Wingdings" pitchFamily="2" charset="2"/>
              <a:buChar char="n"/>
            </a:pPr>
            <a:r>
              <a:rPr kumimoji="0" lang="en-US" sz="30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Slaughtering</a:t>
            </a:r>
            <a:r>
              <a:rPr kumimoji="0" lang="en-US" sz="3000" b="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or butchering infected bird</a:t>
            </a:r>
          </a:p>
          <a:p>
            <a:pPr marL="800100" lvl="1" indent="-342900" algn="l">
              <a:spcBef>
                <a:spcPct val="20000"/>
              </a:spcBef>
              <a:buClr>
                <a:schemeClr val="tx2"/>
              </a:buClr>
              <a:buSzPct val="80000"/>
              <a:buFont typeface="Wingdings" pitchFamily="2" charset="2"/>
              <a:buChar char="n"/>
            </a:pPr>
            <a:r>
              <a:rPr lang="en-US" sz="3000" kern="0" dirty="0">
                <a:effectLst>
                  <a:outerShdw blurRad="38100" dist="38100" dir="2700000" algn="tl">
                    <a:srgbClr val="000000">
                      <a:alpha val="43137"/>
                    </a:srgbClr>
                  </a:outerShdw>
                </a:effectLst>
                <a:latin typeface="+mn-lt"/>
              </a:rPr>
              <a:t>Consuming birds not fully cooked</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0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0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n"/>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19393" y="2590800"/>
            <a:ext cx="4303486" cy="3380015"/>
          </a:xfrm>
          <a:prstGeom prst="rect">
            <a:avLst/>
          </a:prstGeom>
          <a:ln w="57150">
            <a:solidFill>
              <a:schemeClr val="bg2"/>
            </a:solidFill>
          </a:ln>
        </p:spPr>
      </p:pic>
      <p:sp>
        <p:nvSpPr>
          <p:cNvPr id="4" name="Title 3"/>
          <p:cNvSpPr>
            <a:spLocks noGrp="1"/>
          </p:cNvSpPr>
          <p:nvPr>
            <p:ph type="title"/>
          </p:nvPr>
        </p:nvSpPr>
        <p:spPr>
          <a:xfrm>
            <a:off x="228600" y="457200"/>
            <a:ext cx="8763000" cy="1143000"/>
          </a:xfrm>
        </p:spPr>
        <p:txBody>
          <a:bodyPr/>
          <a:lstStyle/>
          <a:p>
            <a:r>
              <a:rPr lang="en-US" dirty="0">
                <a:solidFill>
                  <a:srgbClr val="CCFFFF"/>
                </a:solidFill>
                <a:effectLst>
                  <a:outerShdw blurRad="38100" dist="38100" dir="2700000" algn="tl">
                    <a:srgbClr val="000000">
                      <a:alpha val="43137"/>
                    </a:srgbClr>
                  </a:outerShdw>
                </a:effectLst>
              </a:rPr>
              <a:t>Avian Influenza – Human Infection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28600" y="457200"/>
            <a:ext cx="8915400" cy="1143000"/>
          </a:xfrm>
        </p:spPr>
        <p:txBody>
          <a:bodyPr/>
          <a:lstStyle/>
          <a:p>
            <a:r>
              <a:rPr lang="en-US" dirty="0">
                <a:solidFill>
                  <a:srgbClr val="CCFFFF"/>
                </a:solidFill>
                <a:effectLst>
                  <a:outerShdw blurRad="38100" dist="38100" dir="2700000" algn="tl">
                    <a:srgbClr val="000000">
                      <a:alpha val="43137"/>
                    </a:srgbClr>
                  </a:outerShdw>
                </a:effectLst>
              </a:rPr>
              <a:t>Avian Influenza – Human Infection</a:t>
            </a:r>
            <a:endParaRPr lang="en-US" sz="4000" dirty="0"/>
          </a:p>
        </p:txBody>
      </p:sp>
      <p:sp>
        <p:nvSpPr>
          <p:cNvPr id="280579" name="Rectangle 3"/>
          <p:cNvSpPr>
            <a:spLocks noGrp="1" noChangeArrowheads="1"/>
          </p:cNvSpPr>
          <p:nvPr>
            <p:ph type="body" idx="1"/>
          </p:nvPr>
        </p:nvSpPr>
        <p:spPr>
          <a:xfrm>
            <a:off x="0" y="1752600"/>
            <a:ext cx="8915400" cy="2133600"/>
          </a:xfrm>
        </p:spPr>
        <p:txBody>
          <a:bodyPr/>
          <a:lstStyle/>
          <a:p>
            <a:r>
              <a:rPr lang="en-US" sz="3600" dirty="0">
                <a:effectLst>
                  <a:outerShdw blurRad="38100" dist="38100" dir="2700000" algn="tl">
                    <a:srgbClr val="000000">
                      <a:alpha val="43137"/>
                    </a:srgbClr>
                  </a:outerShdw>
                </a:effectLst>
                <a:cs typeface="Times New Roman" pitchFamily="18" charset="0"/>
              </a:rPr>
              <a:t>Due to humans living in close proximity to domestic poultry conditions are favorable for antigenic shift (mutation)</a:t>
            </a:r>
            <a:endParaRPr lang="en-US" sz="36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063B7330-5BC0-47D1-B6A7-BE225AB74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614738"/>
            <a:ext cx="4953000" cy="2786062"/>
          </a:xfrm>
          <a:prstGeom prst="rect">
            <a:avLst/>
          </a:prstGeom>
          <a:ln w="57150">
            <a:solidFill>
              <a:schemeClr val="bg2"/>
            </a:solidFill>
          </a:ln>
        </p:spPr>
      </p:pic>
    </p:spTree>
    <p:extLst>
      <p:ext uri="{BB962C8B-B14F-4D97-AF65-F5344CB8AC3E}">
        <p14:creationId xmlns:p14="http://schemas.microsoft.com/office/powerpoint/2010/main" val="1392762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28600" y="457200"/>
            <a:ext cx="8915400" cy="1143000"/>
          </a:xfrm>
        </p:spPr>
        <p:txBody>
          <a:bodyPr/>
          <a:lstStyle/>
          <a:p>
            <a:r>
              <a:rPr lang="en-US" dirty="0">
                <a:solidFill>
                  <a:srgbClr val="CCFFFF"/>
                </a:solidFill>
                <a:effectLst>
                  <a:outerShdw blurRad="38100" dist="38100" dir="2700000" algn="tl">
                    <a:srgbClr val="000000">
                      <a:alpha val="43137"/>
                    </a:srgbClr>
                  </a:outerShdw>
                </a:effectLst>
              </a:rPr>
              <a:t>Avian Influenza – Human Infection</a:t>
            </a:r>
            <a:endParaRPr lang="en-US" sz="4000" dirty="0"/>
          </a:p>
        </p:txBody>
      </p:sp>
      <p:sp>
        <p:nvSpPr>
          <p:cNvPr id="280579" name="Rectangle 3"/>
          <p:cNvSpPr>
            <a:spLocks noGrp="1" noChangeArrowheads="1"/>
          </p:cNvSpPr>
          <p:nvPr>
            <p:ph type="body" idx="1"/>
          </p:nvPr>
        </p:nvSpPr>
        <p:spPr>
          <a:xfrm>
            <a:off x="0" y="1752600"/>
            <a:ext cx="8915400" cy="2133600"/>
          </a:xfrm>
        </p:spPr>
        <p:txBody>
          <a:bodyPr/>
          <a:lstStyle/>
          <a:p>
            <a:r>
              <a:rPr lang="en-US" dirty="0">
                <a:effectLst>
                  <a:outerShdw blurRad="38100" dist="38100" dir="2700000" algn="tl">
                    <a:srgbClr val="000000">
                      <a:alpha val="43137"/>
                    </a:srgbClr>
                  </a:outerShdw>
                </a:effectLst>
                <a:cs typeface="Times New Roman" pitchFamily="18" charset="0"/>
              </a:rPr>
              <a:t>Due to humans living in close proximity to domestic poultry conditions are favorable for antigenic shift (mutation)</a:t>
            </a:r>
            <a:endParaRPr lang="en-US"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1C5EA623-45C0-49C9-8198-55395B4BF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352800"/>
            <a:ext cx="4686300" cy="3124200"/>
          </a:xfrm>
          <a:prstGeom prst="rect">
            <a:avLst/>
          </a:prstGeom>
          <a:ln w="57150">
            <a:solidFill>
              <a:schemeClr val="bg2"/>
            </a:solidFill>
          </a:ln>
        </p:spPr>
      </p:pic>
    </p:spTree>
    <p:extLst>
      <p:ext uri="{BB962C8B-B14F-4D97-AF65-F5344CB8AC3E}">
        <p14:creationId xmlns:p14="http://schemas.microsoft.com/office/powerpoint/2010/main" val="2429434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9EB6DA"/>
        </a:soli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idx="4294967295"/>
          </p:nvPr>
        </p:nvSpPr>
        <p:spPr>
          <a:xfrm>
            <a:off x="0" y="457200"/>
            <a:ext cx="8763000" cy="1143000"/>
          </a:xfrm>
        </p:spPr>
        <p:txBody>
          <a:bodyPr/>
          <a:lstStyle/>
          <a:p>
            <a:r>
              <a:rPr lang="en-US" sz="4000" dirty="0">
                <a:effectLst>
                  <a:outerShdw blurRad="38100" dist="38100" dir="2700000" algn="tl">
                    <a:srgbClr val="000000"/>
                  </a:outerShdw>
                </a:effectLst>
              </a:rPr>
              <a:t>Avian Influenza – Human Infection</a:t>
            </a:r>
            <a:br>
              <a:rPr lang="en-US" sz="4000" dirty="0">
                <a:effectLst>
                  <a:outerShdw blurRad="38100" dist="38100" dir="2700000" algn="tl">
                    <a:srgbClr val="000000"/>
                  </a:outerShdw>
                </a:effectLst>
              </a:rPr>
            </a:br>
            <a:r>
              <a:rPr lang="en-US" sz="4000" dirty="0">
                <a:effectLst>
                  <a:outerShdw blurRad="38100" dist="38100" dir="2700000" algn="tl">
                    <a:srgbClr val="000000"/>
                  </a:outerShdw>
                </a:effectLst>
              </a:rPr>
              <a:t>Antigenic Drift</a:t>
            </a:r>
          </a:p>
        </p:txBody>
      </p:sp>
      <p:grpSp>
        <p:nvGrpSpPr>
          <p:cNvPr id="326659" name="Group 3"/>
          <p:cNvGrpSpPr>
            <a:grpSpLocks/>
          </p:cNvGrpSpPr>
          <p:nvPr/>
        </p:nvGrpSpPr>
        <p:grpSpPr bwMode="auto">
          <a:xfrm>
            <a:off x="381000" y="3276600"/>
            <a:ext cx="1066800" cy="2070100"/>
            <a:chOff x="6640" y="1709"/>
            <a:chExt cx="2985" cy="3502"/>
          </a:xfrm>
        </p:grpSpPr>
        <p:sp>
          <p:nvSpPr>
            <p:cNvPr id="326660" name="Freeform 4"/>
            <p:cNvSpPr>
              <a:spLocks/>
            </p:cNvSpPr>
            <p:nvPr/>
          </p:nvSpPr>
          <p:spPr bwMode="auto">
            <a:xfrm>
              <a:off x="8516" y="3716"/>
              <a:ext cx="613" cy="617"/>
            </a:xfrm>
            <a:custGeom>
              <a:avLst/>
              <a:gdLst/>
              <a:ahLst/>
              <a:cxnLst>
                <a:cxn ang="0">
                  <a:pos x="0" y="0"/>
                </a:cxn>
                <a:cxn ang="0">
                  <a:pos x="184" y="331"/>
                </a:cxn>
                <a:cxn ang="0">
                  <a:pos x="447" y="617"/>
                </a:cxn>
                <a:cxn ang="0">
                  <a:pos x="613" y="453"/>
                </a:cxn>
                <a:cxn ang="0">
                  <a:pos x="263" y="267"/>
                </a:cxn>
                <a:cxn ang="0">
                  <a:pos x="127" y="28"/>
                </a:cxn>
                <a:cxn ang="0">
                  <a:pos x="0" y="0"/>
                </a:cxn>
                <a:cxn ang="0">
                  <a:pos x="0" y="0"/>
                </a:cxn>
              </a:cxnLst>
              <a:rect l="0" t="0" r="r" b="b"/>
              <a:pathLst>
                <a:path w="613" h="617">
                  <a:moveTo>
                    <a:pt x="0" y="0"/>
                  </a:moveTo>
                  <a:lnTo>
                    <a:pt x="184" y="331"/>
                  </a:lnTo>
                  <a:lnTo>
                    <a:pt x="447" y="617"/>
                  </a:lnTo>
                  <a:lnTo>
                    <a:pt x="613" y="453"/>
                  </a:lnTo>
                  <a:lnTo>
                    <a:pt x="263" y="267"/>
                  </a:lnTo>
                  <a:lnTo>
                    <a:pt x="127" y="28"/>
                  </a:lnTo>
                  <a:lnTo>
                    <a:pt x="0" y="0"/>
                  </a:lnTo>
                  <a:lnTo>
                    <a:pt x="0" y="0"/>
                  </a:lnTo>
                  <a:close/>
                </a:path>
              </a:pathLst>
            </a:custGeom>
            <a:solidFill>
              <a:srgbClr val="B8B8D9"/>
            </a:solidFill>
            <a:ln w="9525">
              <a:noFill/>
              <a:round/>
              <a:headEnd/>
              <a:tailEnd/>
            </a:ln>
          </p:spPr>
          <p:txBody>
            <a:bodyPr/>
            <a:lstStyle/>
            <a:p>
              <a:endParaRPr lang="en-US" dirty="0"/>
            </a:p>
          </p:txBody>
        </p:sp>
        <p:sp>
          <p:nvSpPr>
            <p:cNvPr id="326661" name="Freeform 5"/>
            <p:cNvSpPr>
              <a:spLocks/>
            </p:cNvSpPr>
            <p:nvPr/>
          </p:nvSpPr>
          <p:spPr bwMode="auto">
            <a:xfrm>
              <a:off x="6889" y="2435"/>
              <a:ext cx="575" cy="367"/>
            </a:xfrm>
            <a:custGeom>
              <a:avLst/>
              <a:gdLst/>
              <a:ahLst/>
              <a:cxnLst>
                <a:cxn ang="0">
                  <a:pos x="0" y="171"/>
                </a:cxn>
                <a:cxn ang="0">
                  <a:pos x="319" y="367"/>
                </a:cxn>
                <a:cxn ang="0">
                  <a:pos x="575" y="265"/>
                </a:cxn>
                <a:cxn ang="0">
                  <a:pos x="515" y="102"/>
                </a:cxn>
                <a:cxn ang="0">
                  <a:pos x="292" y="0"/>
                </a:cxn>
                <a:cxn ang="0">
                  <a:pos x="0" y="171"/>
                </a:cxn>
                <a:cxn ang="0">
                  <a:pos x="0" y="171"/>
                </a:cxn>
              </a:cxnLst>
              <a:rect l="0" t="0" r="r" b="b"/>
              <a:pathLst>
                <a:path w="575" h="367">
                  <a:moveTo>
                    <a:pt x="0" y="171"/>
                  </a:moveTo>
                  <a:lnTo>
                    <a:pt x="319" y="367"/>
                  </a:lnTo>
                  <a:lnTo>
                    <a:pt x="575" y="265"/>
                  </a:lnTo>
                  <a:lnTo>
                    <a:pt x="515" y="102"/>
                  </a:lnTo>
                  <a:lnTo>
                    <a:pt x="292" y="0"/>
                  </a:lnTo>
                  <a:lnTo>
                    <a:pt x="0" y="171"/>
                  </a:lnTo>
                  <a:lnTo>
                    <a:pt x="0" y="171"/>
                  </a:lnTo>
                  <a:close/>
                </a:path>
              </a:pathLst>
            </a:custGeom>
            <a:solidFill>
              <a:srgbClr val="B8B8D9"/>
            </a:solidFill>
            <a:ln w="9525">
              <a:noFill/>
              <a:round/>
              <a:headEnd/>
              <a:tailEnd/>
            </a:ln>
          </p:spPr>
          <p:txBody>
            <a:bodyPr/>
            <a:lstStyle/>
            <a:p>
              <a:endParaRPr lang="en-US" dirty="0"/>
            </a:p>
          </p:txBody>
        </p:sp>
        <p:sp>
          <p:nvSpPr>
            <p:cNvPr id="326662" name="Freeform 6"/>
            <p:cNvSpPr>
              <a:spLocks/>
            </p:cNvSpPr>
            <p:nvPr/>
          </p:nvSpPr>
          <p:spPr bwMode="auto">
            <a:xfrm>
              <a:off x="7010" y="1883"/>
              <a:ext cx="2606" cy="3328"/>
            </a:xfrm>
            <a:custGeom>
              <a:avLst/>
              <a:gdLst/>
              <a:ahLst/>
              <a:cxnLst>
                <a:cxn ang="0">
                  <a:pos x="0" y="3328"/>
                </a:cxn>
                <a:cxn ang="0">
                  <a:pos x="38" y="2289"/>
                </a:cxn>
                <a:cxn ang="0">
                  <a:pos x="122" y="1870"/>
                </a:cxn>
                <a:cxn ang="0">
                  <a:pos x="464" y="1524"/>
                </a:cxn>
                <a:cxn ang="0">
                  <a:pos x="1025" y="1191"/>
                </a:cxn>
                <a:cxn ang="0">
                  <a:pos x="1313" y="576"/>
                </a:cxn>
                <a:cxn ang="0">
                  <a:pos x="1548" y="223"/>
                </a:cxn>
                <a:cxn ang="0">
                  <a:pos x="1933" y="112"/>
                </a:cxn>
                <a:cxn ang="0">
                  <a:pos x="2606" y="0"/>
                </a:cxn>
                <a:cxn ang="0">
                  <a:pos x="2515" y="138"/>
                </a:cxn>
                <a:cxn ang="0">
                  <a:pos x="2429" y="269"/>
                </a:cxn>
                <a:cxn ang="0">
                  <a:pos x="2324" y="300"/>
                </a:cxn>
                <a:cxn ang="0">
                  <a:pos x="2279" y="406"/>
                </a:cxn>
                <a:cxn ang="0">
                  <a:pos x="2156" y="438"/>
                </a:cxn>
                <a:cxn ang="0">
                  <a:pos x="2136" y="590"/>
                </a:cxn>
                <a:cxn ang="0">
                  <a:pos x="1992" y="608"/>
                </a:cxn>
                <a:cxn ang="0">
                  <a:pos x="1953" y="746"/>
                </a:cxn>
                <a:cxn ang="0">
                  <a:pos x="1854" y="798"/>
                </a:cxn>
                <a:cxn ang="0">
                  <a:pos x="1842" y="948"/>
                </a:cxn>
                <a:cxn ang="0">
                  <a:pos x="1769" y="1047"/>
                </a:cxn>
                <a:cxn ang="0">
                  <a:pos x="1737" y="1159"/>
                </a:cxn>
                <a:cxn ang="0">
                  <a:pos x="1625" y="1262"/>
                </a:cxn>
                <a:cxn ang="0">
                  <a:pos x="2129" y="1667"/>
                </a:cxn>
                <a:cxn ang="0">
                  <a:pos x="2266" y="1898"/>
                </a:cxn>
                <a:cxn ang="0">
                  <a:pos x="1724" y="1936"/>
                </a:cxn>
                <a:cxn ang="0">
                  <a:pos x="1246" y="1845"/>
                </a:cxn>
                <a:cxn ang="0">
                  <a:pos x="1136" y="1890"/>
                </a:cxn>
                <a:cxn ang="0">
                  <a:pos x="1078" y="2015"/>
                </a:cxn>
                <a:cxn ang="0">
                  <a:pos x="914" y="2054"/>
                </a:cxn>
                <a:cxn ang="0">
                  <a:pos x="849" y="2192"/>
                </a:cxn>
                <a:cxn ang="0">
                  <a:pos x="705" y="2303"/>
                </a:cxn>
                <a:cxn ang="0">
                  <a:pos x="606" y="2609"/>
                </a:cxn>
                <a:cxn ang="0">
                  <a:pos x="547" y="2662"/>
                </a:cxn>
                <a:cxn ang="0">
                  <a:pos x="529" y="2826"/>
                </a:cxn>
                <a:cxn ang="0">
                  <a:pos x="436" y="2931"/>
                </a:cxn>
                <a:cxn ang="0">
                  <a:pos x="417" y="3139"/>
                </a:cxn>
                <a:cxn ang="0">
                  <a:pos x="365" y="3204"/>
                </a:cxn>
                <a:cxn ang="0">
                  <a:pos x="261" y="3088"/>
                </a:cxn>
                <a:cxn ang="0">
                  <a:pos x="0" y="3328"/>
                </a:cxn>
                <a:cxn ang="0">
                  <a:pos x="0" y="3328"/>
                </a:cxn>
              </a:cxnLst>
              <a:rect l="0" t="0" r="r" b="b"/>
              <a:pathLst>
                <a:path w="2606" h="3328">
                  <a:moveTo>
                    <a:pt x="0" y="3328"/>
                  </a:moveTo>
                  <a:lnTo>
                    <a:pt x="38" y="2289"/>
                  </a:lnTo>
                  <a:lnTo>
                    <a:pt x="122" y="1870"/>
                  </a:lnTo>
                  <a:lnTo>
                    <a:pt x="464" y="1524"/>
                  </a:lnTo>
                  <a:lnTo>
                    <a:pt x="1025" y="1191"/>
                  </a:lnTo>
                  <a:lnTo>
                    <a:pt x="1313" y="576"/>
                  </a:lnTo>
                  <a:lnTo>
                    <a:pt x="1548" y="223"/>
                  </a:lnTo>
                  <a:lnTo>
                    <a:pt x="1933" y="112"/>
                  </a:lnTo>
                  <a:lnTo>
                    <a:pt x="2606" y="0"/>
                  </a:lnTo>
                  <a:lnTo>
                    <a:pt x="2515" y="138"/>
                  </a:lnTo>
                  <a:lnTo>
                    <a:pt x="2429" y="269"/>
                  </a:lnTo>
                  <a:lnTo>
                    <a:pt x="2324" y="300"/>
                  </a:lnTo>
                  <a:lnTo>
                    <a:pt x="2279" y="406"/>
                  </a:lnTo>
                  <a:lnTo>
                    <a:pt x="2156" y="438"/>
                  </a:lnTo>
                  <a:lnTo>
                    <a:pt x="2136" y="590"/>
                  </a:lnTo>
                  <a:lnTo>
                    <a:pt x="1992" y="608"/>
                  </a:lnTo>
                  <a:lnTo>
                    <a:pt x="1953" y="746"/>
                  </a:lnTo>
                  <a:lnTo>
                    <a:pt x="1854" y="798"/>
                  </a:lnTo>
                  <a:lnTo>
                    <a:pt x="1842" y="948"/>
                  </a:lnTo>
                  <a:lnTo>
                    <a:pt x="1769" y="1047"/>
                  </a:lnTo>
                  <a:lnTo>
                    <a:pt x="1737" y="1159"/>
                  </a:lnTo>
                  <a:lnTo>
                    <a:pt x="1625" y="1262"/>
                  </a:lnTo>
                  <a:lnTo>
                    <a:pt x="2129" y="1667"/>
                  </a:lnTo>
                  <a:lnTo>
                    <a:pt x="2266" y="1898"/>
                  </a:lnTo>
                  <a:lnTo>
                    <a:pt x="1724" y="1936"/>
                  </a:lnTo>
                  <a:lnTo>
                    <a:pt x="1246" y="1845"/>
                  </a:lnTo>
                  <a:lnTo>
                    <a:pt x="1136" y="1890"/>
                  </a:lnTo>
                  <a:lnTo>
                    <a:pt x="1078" y="2015"/>
                  </a:lnTo>
                  <a:lnTo>
                    <a:pt x="914" y="2054"/>
                  </a:lnTo>
                  <a:lnTo>
                    <a:pt x="849" y="2192"/>
                  </a:lnTo>
                  <a:lnTo>
                    <a:pt x="705" y="2303"/>
                  </a:lnTo>
                  <a:lnTo>
                    <a:pt x="606" y="2609"/>
                  </a:lnTo>
                  <a:lnTo>
                    <a:pt x="547" y="2662"/>
                  </a:lnTo>
                  <a:lnTo>
                    <a:pt x="529" y="2826"/>
                  </a:lnTo>
                  <a:lnTo>
                    <a:pt x="436" y="2931"/>
                  </a:lnTo>
                  <a:lnTo>
                    <a:pt x="417" y="3139"/>
                  </a:lnTo>
                  <a:lnTo>
                    <a:pt x="365" y="3204"/>
                  </a:lnTo>
                  <a:lnTo>
                    <a:pt x="261" y="3088"/>
                  </a:lnTo>
                  <a:lnTo>
                    <a:pt x="0" y="3328"/>
                  </a:lnTo>
                  <a:lnTo>
                    <a:pt x="0" y="3328"/>
                  </a:lnTo>
                  <a:close/>
                </a:path>
              </a:pathLst>
            </a:custGeom>
            <a:solidFill>
              <a:srgbClr val="B8B8D9"/>
            </a:solidFill>
            <a:ln w="9525">
              <a:noFill/>
              <a:round/>
              <a:headEnd/>
              <a:tailEnd/>
            </a:ln>
          </p:spPr>
          <p:txBody>
            <a:bodyPr/>
            <a:lstStyle/>
            <a:p>
              <a:endParaRPr lang="en-US" dirty="0"/>
            </a:p>
          </p:txBody>
        </p:sp>
        <p:sp>
          <p:nvSpPr>
            <p:cNvPr id="326663" name="Freeform 7"/>
            <p:cNvSpPr>
              <a:spLocks/>
            </p:cNvSpPr>
            <p:nvPr/>
          </p:nvSpPr>
          <p:spPr bwMode="auto">
            <a:xfrm>
              <a:off x="6655" y="2355"/>
              <a:ext cx="1428" cy="790"/>
            </a:xfrm>
            <a:custGeom>
              <a:avLst/>
              <a:gdLst/>
              <a:ahLst/>
              <a:cxnLst>
                <a:cxn ang="0">
                  <a:pos x="274" y="104"/>
                </a:cxn>
                <a:cxn ang="0">
                  <a:pos x="330" y="39"/>
                </a:cxn>
                <a:cxn ang="0">
                  <a:pos x="386" y="8"/>
                </a:cxn>
                <a:cxn ang="0">
                  <a:pos x="508" y="0"/>
                </a:cxn>
                <a:cxn ang="0">
                  <a:pos x="655" y="39"/>
                </a:cxn>
                <a:cxn ang="0">
                  <a:pos x="732" y="84"/>
                </a:cxn>
                <a:cxn ang="0">
                  <a:pos x="782" y="128"/>
                </a:cxn>
                <a:cxn ang="0">
                  <a:pos x="819" y="169"/>
                </a:cxn>
                <a:cxn ang="0">
                  <a:pos x="842" y="198"/>
                </a:cxn>
                <a:cxn ang="0">
                  <a:pos x="896" y="274"/>
                </a:cxn>
                <a:cxn ang="0">
                  <a:pos x="976" y="393"/>
                </a:cxn>
                <a:cxn ang="0">
                  <a:pos x="1007" y="435"/>
                </a:cxn>
                <a:cxn ang="0">
                  <a:pos x="1041" y="472"/>
                </a:cxn>
                <a:cxn ang="0">
                  <a:pos x="1088" y="512"/>
                </a:cxn>
                <a:cxn ang="0">
                  <a:pos x="1143" y="541"/>
                </a:cxn>
                <a:cxn ang="0">
                  <a:pos x="1286" y="575"/>
                </a:cxn>
                <a:cxn ang="0">
                  <a:pos x="1428" y="611"/>
                </a:cxn>
                <a:cxn ang="0">
                  <a:pos x="1241" y="790"/>
                </a:cxn>
                <a:cxn ang="0">
                  <a:pos x="1075" y="745"/>
                </a:cxn>
                <a:cxn ang="0">
                  <a:pos x="976" y="713"/>
                </a:cxn>
                <a:cxn ang="0">
                  <a:pos x="874" y="677"/>
                </a:cxn>
                <a:cxn ang="0">
                  <a:pos x="778" y="636"/>
                </a:cxn>
                <a:cxn ang="0">
                  <a:pos x="698" y="594"/>
                </a:cxn>
                <a:cxn ang="0">
                  <a:pos x="649" y="551"/>
                </a:cxn>
                <a:cxn ang="0">
                  <a:pos x="614" y="510"/>
                </a:cxn>
                <a:cxn ang="0">
                  <a:pos x="582" y="478"/>
                </a:cxn>
                <a:cxn ang="0">
                  <a:pos x="551" y="452"/>
                </a:cxn>
                <a:cxn ang="0">
                  <a:pos x="500" y="414"/>
                </a:cxn>
                <a:cxn ang="0">
                  <a:pos x="466" y="396"/>
                </a:cxn>
                <a:cxn ang="0">
                  <a:pos x="614" y="356"/>
                </a:cxn>
                <a:cxn ang="0">
                  <a:pos x="700" y="306"/>
                </a:cxn>
                <a:cxn ang="0">
                  <a:pos x="713" y="255"/>
                </a:cxn>
                <a:cxn ang="0">
                  <a:pos x="690" y="218"/>
                </a:cxn>
                <a:cxn ang="0">
                  <a:pos x="662" y="190"/>
                </a:cxn>
                <a:cxn ang="0">
                  <a:pos x="621" y="164"/>
                </a:cxn>
                <a:cxn ang="0">
                  <a:pos x="537" y="161"/>
                </a:cxn>
                <a:cxn ang="0">
                  <a:pos x="421" y="210"/>
                </a:cxn>
                <a:cxn ang="0">
                  <a:pos x="373" y="252"/>
                </a:cxn>
                <a:cxn ang="0">
                  <a:pos x="341" y="288"/>
                </a:cxn>
                <a:cxn ang="0">
                  <a:pos x="33" y="144"/>
                </a:cxn>
                <a:cxn ang="0">
                  <a:pos x="39" y="62"/>
                </a:cxn>
              </a:cxnLst>
              <a:rect l="0" t="0" r="r" b="b"/>
              <a:pathLst>
                <a:path w="1428" h="790">
                  <a:moveTo>
                    <a:pt x="39" y="62"/>
                  </a:moveTo>
                  <a:lnTo>
                    <a:pt x="274" y="104"/>
                  </a:lnTo>
                  <a:lnTo>
                    <a:pt x="308" y="57"/>
                  </a:lnTo>
                  <a:lnTo>
                    <a:pt x="330" y="39"/>
                  </a:lnTo>
                  <a:lnTo>
                    <a:pt x="355" y="22"/>
                  </a:lnTo>
                  <a:lnTo>
                    <a:pt x="386" y="8"/>
                  </a:lnTo>
                  <a:lnTo>
                    <a:pt x="421" y="0"/>
                  </a:lnTo>
                  <a:lnTo>
                    <a:pt x="508" y="0"/>
                  </a:lnTo>
                  <a:lnTo>
                    <a:pt x="604" y="19"/>
                  </a:lnTo>
                  <a:lnTo>
                    <a:pt x="655" y="39"/>
                  </a:lnTo>
                  <a:lnTo>
                    <a:pt x="706" y="67"/>
                  </a:lnTo>
                  <a:lnTo>
                    <a:pt x="732" y="84"/>
                  </a:lnTo>
                  <a:lnTo>
                    <a:pt x="757" y="105"/>
                  </a:lnTo>
                  <a:lnTo>
                    <a:pt x="782" y="128"/>
                  </a:lnTo>
                  <a:lnTo>
                    <a:pt x="808" y="155"/>
                  </a:lnTo>
                  <a:lnTo>
                    <a:pt x="819" y="169"/>
                  </a:lnTo>
                  <a:lnTo>
                    <a:pt x="831" y="184"/>
                  </a:lnTo>
                  <a:lnTo>
                    <a:pt x="842" y="198"/>
                  </a:lnTo>
                  <a:lnTo>
                    <a:pt x="854" y="213"/>
                  </a:lnTo>
                  <a:lnTo>
                    <a:pt x="896" y="274"/>
                  </a:lnTo>
                  <a:lnTo>
                    <a:pt x="936" y="336"/>
                  </a:lnTo>
                  <a:lnTo>
                    <a:pt x="976" y="393"/>
                  </a:lnTo>
                  <a:lnTo>
                    <a:pt x="997" y="421"/>
                  </a:lnTo>
                  <a:lnTo>
                    <a:pt x="1007" y="435"/>
                  </a:lnTo>
                  <a:lnTo>
                    <a:pt x="1018" y="448"/>
                  </a:lnTo>
                  <a:lnTo>
                    <a:pt x="1041" y="472"/>
                  </a:lnTo>
                  <a:lnTo>
                    <a:pt x="1065" y="493"/>
                  </a:lnTo>
                  <a:lnTo>
                    <a:pt x="1088" y="512"/>
                  </a:lnTo>
                  <a:lnTo>
                    <a:pt x="1116" y="529"/>
                  </a:lnTo>
                  <a:lnTo>
                    <a:pt x="1143" y="541"/>
                  </a:lnTo>
                  <a:lnTo>
                    <a:pt x="1174" y="551"/>
                  </a:lnTo>
                  <a:lnTo>
                    <a:pt x="1286" y="575"/>
                  </a:lnTo>
                  <a:lnTo>
                    <a:pt x="1365" y="595"/>
                  </a:lnTo>
                  <a:lnTo>
                    <a:pt x="1428" y="611"/>
                  </a:lnTo>
                  <a:lnTo>
                    <a:pt x="1394" y="747"/>
                  </a:lnTo>
                  <a:lnTo>
                    <a:pt x="1241" y="790"/>
                  </a:lnTo>
                  <a:lnTo>
                    <a:pt x="1159" y="769"/>
                  </a:lnTo>
                  <a:lnTo>
                    <a:pt x="1075" y="745"/>
                  </a:lnTo>
                  <a:lnTo>
                    <a:pt x="1027" y="730"/>
                  </a:lnTo>
                  <a:lnTo>
                    <a:pt x="976" y="713"/>
                  </a:lnTo>
                  <a:lnTo>
                    <a:pt x="925" y="696"/>
                  </a:lnTo>
                  <a:lnTo>
                    <a:pt x="874" y="677"/>
                  </a:lnTo>
                  <a:lnTo>
                    <a:pt x="823" y="657"/>
                  </a:lnTo>
                  <a:lnTo>
                    <a:pt x="778" y="636"/>
                  </a:lnTo>
                  <a:lnTo>
                    <a:pt x="735" y="615"/>
                  </a:lnTo>
                  <a:lnTo>
                    <a:pt x="698" y="594"/>
                  </a:lnTo>
                  <a:lnTo>
                    <a:pt x="670" y="571"/>
                  </a:lnTo>
                  <a:lnTo>
                    <a:pt x="649" y="551"/>
                  </a:lnTo>
                  <a:lnTo>
                    <a:pt x="632" y="529"/>
                  </a:lnTo>
                  <a:lnTo>
                    <a:pt x="614" y="510"/>
                  </a:lnTo>
                  <a:lnTo>
                    <a:pt x="599" y="493"/>
                  </a:lnTo>
                  <a:lnTo>
                    <a:pt x="582" y="478"/>
                  </a:lnTo>
                  <a:lnTo>
                    <a:pt x="567" y="462"/>
                  </a:lnTo>
                  <a:lnTo>
                    <a:pt x="551" y="452"/>
                  </a:lnTo>
                  <a:lnTo>
                    <a:pt x="525" y="428"/>
                  </a:lnTo>
                  <a:lnTo>
                    <a:pt x="500" y="414"/>
                  </a:lnTo>
                  <a:lnTo>
                    <a:pt x="481" y="404"/>
                  </a:lnTo>
                  <a:lnTo>
                    <a:pt x="466" y="396"/>
                  </a:lnTo>
                  <a:lnTo>
                    <a:pt x="514" y="385"/>
                  </a:lnTo>
                  <a:lnTo>
                    <a:pt x="614" y="356"/>
                  </a:lnTo>
                  <a:lnTo>
                    <a:pt x="662" y="332"/>
                  </a:lnTo>
                  <a:lnTo>
                    <a:pt x="700" y="306"/>
                  </a:lnTo>
                  <a:lnTo>
                    <a:pt x="717" y="274"/>
                  </a:lnTo>
                  <a:lnTo>
                    <a:pt x="713" y="255"/>
                  </a:lnTo>
                  <a:lnTo>
                    <a:pt x="704" y="237"/>
                  </a:lnTo>
                  <a:lnTo>
                    <a:pt x="690" y="218"/>
                  </a:lnTo>
                  <a:lnTo>
                    <a:pt x="676" y="203"/>
                  </a:lnTo>
                  <a:lnTo>
                    <a:pt x="662" y="190"/>
                  </a:lnTo>
                  <a:lnTo>
                    <a:pt x="649" y="179"/>
                  </a:lnTo>
                  <a:lnTo>
                    <a:pt x="621" y="164"/>
                  </a:lnTo>
                  <a:lnTo>
                    <a:pt x="594" y="156"/>
                  </a:lnTo>
                  <a:lnTo>
                    <a:pt x="537" y="161"/>
                  </a:lnTo>
                  <a:lnTo>
                    <a:pt x="480" y="178"/>
                  </a:lnTo>
                  <a:lnTo>
                    <a:pt x="421" y="210"/>
                  </a:lnTo>
                  <a:lnTo>
                    <a:pt x="396" y="230"/>
                  </a:lnTo>
                  <a:lnTo>
                    <a:pt x="373" y="252"/>
                  </a:lnTo>
                  <a:lnTo>
                    <a:pt x="355" y="272"/>
                  </a:lnTo>
                  <a:lnTo>
                    <a:pt x="341" y="288"/>
                  </a:lnTo>
                  <a:lnTo>
                    <a:pt x="330" y="303"/>
                  </a:lnTo>
                  <a:lnTo>
                    <a:pt x="33" y="144"/>
                  </a:lnTo>
                  <a:lnTo>
                    <a:pt x="0" y="107"/>
                  </a:lnTo>
                  <a:lnTo>
                    <a:pt x="39" y="62"/>
                  </a:lnTo>
                  <a:lnTo>
                    <a:pt x="39" y="62"/>
                  </a:lnTo>
                  <a:close/>
                </a:path>
              </a:pathLst>
            </a:custGeom>
            <a:solidFill>
              <a:srgbClr val="B8B8D9"/>
            </a:solidFill>
            <a:ln w="9525">
              <a:noFill/>
              <a:round/>
              <a:headEnd/>
              <a:tailEnd/>
            </a:ln>
          </p:spPr>
          <p:txBody>
            <a:bodyPr/>
            <a:lstStyle/>
            <a:p>
              <a:endParaRPr lang="en-US" dirty="0"/>
            </a:p>
          </p:txBody>
        </p:sp>
        <p:sp>
          <p:nvSpPr>
            <p:cNvPr id="326664" name="Freeform 8"/>
            <p:cNvSpPr>
              <a:spLocks/>
            </p:cNvSpPr>
            <p:nvPr/>
          </p:nvSpPr>
          <p:spPr bwMode="auto">
            <a:xfrm>
              <a:off x="6959" y="3059"/>
              <a:ext cx="1200" cy="2152"/>
            </a:xfrm>
            <a:custGeom>
              <a:avLst/>
              <a:gdLst/>
              <a:ahLst/>
              <a:cxnLst>
                <a:cxn ang="0">
                  <a:pos x="989" y="20"/>
                </a:cxn>
                <a:cxn ang="0">
                  <a:pos x="921" y="60"/>
                </a:cxn>
                <a:cxn ang="0">
                  <a:pos x="875" y="88"/>
                </a:cxn>
                <a:cxn ang="0">
                  <a:pos x="824" y="119"/>
                </a:cxn>
                <a:cxn ang="0">
                  <a:pos x="767" y="154"/>
                </a:cxn>
                <a:cxn ang="0">
                  <a:pos x="703" y="193"/>
                </a:cxn>
                <a:cxn ang="0">
                  <a:pos x="640" y="235"/>
                </a:cxn>
                <a:cxn ang="0">
                  <a:pos x="573" y="276"/>
                </a:cxn>
                <a:cxn ang="0">
                  <a:pos x="508" y="321"/>
                </a:cxn>
                <a:cxn ang="0">
                  <a:pos x="444" y="365"/>
                </a:cxn>
                <a:cxn ang="0">
                  <a:pos x="382" y="409"/>
                </a:cxn>
                <a:cxn ang="0">
                  <a:pos x="324" y="453"/>
                </a:cxn>
                <a:cxn ang="0">
                  <a:pos x="272" y="494"/>
                </a:cxn>
                <a:cxn ang="0">
                  <a:pos x="225" y="533"/>
                </a:cxn>
                <a:cxn ang="0">
                  <a:pos x="185" y="575"/>
                </a:cxn>
                <a:cxn ang="0">
                  <a:pos x="119" y="685"/>
                </a:cxn>
                <a:cxn ang="0">
                  <a:pos x="52" y="884"/>
                </a:cxn>
                <a:cxn ang="0">
                  <a:pos x="0" y="1311"/>
                </a:cxn>
                <a:cxn ang="0">
                  <a:pos x="14" y="1696"/>
                </a:cxn>
                <a:cxn ang="0">
                  <a:pos x="46" y="2152"/>
                </a:cxn>
                <a:cxn ang="0">
                  <a:pos x="160" y="1469"/>
                </a:cxn>
                <a:cxn ang="0">
                  <a:pos x="194" y="1142"/>
                </a:cxn>
                <a:cxn ang="0">
                  <a:pos x="233" y="943"/>
                </a:cxn>
                <a:cxn ang="0">
                  <a:pos x="275" y="816"/>
                </a:cxn>
                <a:cxn ang="0">
                  <a:pos x="328" y="720"/>
                </a:cxn>
                <a:cxn ang="0">
                  <a:pos x="348" y="692"/>
                </a:cxn>
                <a:cxn ang="0">
                  <a:pos x="371" y="666"/>
                </a:cxn>
                <a:cxn ang="0">
                  <a:pos x="397" y="638"/>
                </a:cxn>
                <a:cxn ang="0">
                  <a:pos x="425" y="609"/>
                </a:cxn>
                <a:cxn ang="0">
                  <a:pos x="470" y="564"/>
                </a:cxn>
                <a:cxn ang="0">
                  <a:pos x="501" y="535"/>
                </a:cxn>
                <a:cxn ang="0">
                  <a:pos x="535" y="505"/>
                </a:cxn>
                <a:cxn ang="0">
                  <a:pos x="569" y="474"/>
                </a:cxn>
                <a:cxn ang="0">
                  <a:pos x="604" y="443"/>
                </a:cxn>
                <a:cxn ang="0">
                  <a:pos x="641" y="414"/>
                </a:cxn>
                <a:cxn ang="0">
                  <a:pos x="677" y="383"/>
                </a:cxn>
                <a:cxn ang="0">
                  <a:pos x="714" y="354"/>
                </a:cxn>
                <a:cxn ang="0">
                  <a:pos x="750" y="326"/>
                </a:cxn>
                <a:cxn ang="0">
                  <a:pos x="787" y="296"/>
                </a:cxn>
                <a:cxn ang="0">
                  <a:pos x="824" y="269"/>
                </a:cxn>
                <a:cxn ang="0">
                  <a:pos x="860" y="241"/>
                </a:cxn>
                <a:cxn ang="0">
                  <a:pos x="912" y="202"/>
                </a:cxn>
                <a:cxn ang="0">
                  <a:pos x="979" y="153"/>
                </a:cxn>
                <a:cxn ang="0">
                  <a:pos x="1039" y="111"/>
                </a:cxn>
                <a:cxn ang="0">
                  <a:pos x="1093" y="72"/>
                </a:cxn>
                <a:cxn ang="0">
                  <a:pos x="1136" y="41"/>
                </a:cxn>
                <a:cxn ang="0">
                  <a:pos x="1200" y="0"/>
                </a:cxn>
                <a:cxn ang="0">
                  <a:pos x="1014" y="6"/>
                </a:cxn>
              </a:cxnLst>
              <a:rect l="0" t="0" r="r" b="b"/>
              <a:pathLst>
                <a:path w="1200" h="2152">
                  <a:moveTo>
                    <a:pt x="1014" y="6"/>
                  </a:moveTo>
                  <a:lnTo>
                    <a:pt x="989" y="20"/>
                  </a:lnTo>
                  <a:lnTo>
                    <a:pt x="960" y="37"/>
                  </a:lnTo>
                  <a:lnTo>
                    <a:pt x="921" y="60"/>
                  </a:lnTo>
                  <a:lnTo>
                    <a:pt x="901" y="72"/>
                  </a:lnTo>
                  <a:lnTo>
                    <a:pt x="875" y="88"/>
                  </a:lnTo>
                  <a:lnTo>
                    <a:pt x="852" y="103"/>
                  </a:lnTo>
                  <a:lnTo>
                    <a:pt x="824" y="119"/>
                  </a:lnTo>
                  <a:lnTo>
                    <a:pt x="795" y="137"/>
                  </a:lnTo>
                  <a:lnTo>
                    <a:pt x="767" y="154"/>
                  </a:lnTo>
                  <a:lnTo>
                    <a:pt x="736" y="173"/>
                  </a:lnTo>
                  <a:lnTo>
                    <a:pt x="703" y="193"/>
                  </a:lnTo>
                  <a:lnTo>
                    <a:pt x="672" y="215"/>
                  </a:lnTo>
                  <a:lnTo>
                    <a:pt x="640" y="235"/>
                  </a:lnTo>
                  <a:lnTo>
                    <a:pt x="607" y="256"/>
                  </a:lnTo>
                  <a:lnTo>
                    <a:pt x="573" y="276"/>
                  </a:lnTo>
                  <a:lnTo>
                    <a:pt x="541" y="298"/>
                  </a:lnTo>
                  <a:lnTo>
                    <a:pt x="508" y="321"/>
                  </a:lnTo>
                  <a:lnTo>
                    <a:pt x="476" y="343"/>
                  </a:lnTo>
                  <a:lnTo>
                    <a:pt x="444" y="365"/>
                  </a:lnTo>
                  <a:lnTo>
                    <a:pt x="413" y="388"/>
                  </a:lnTo>
                  <a:lnTo>
                    <a:pt x="382" y="409"/>
                  </a:lnTo>
                  <a:lnTo>
                    <a:pt x="352" y="431"/>
                  </a:lnTo>
                  <a:lnTo>
                    <a:pt x="324" y="453"/>
                  </a:lnTo>
                  <a:lnTo>
                    <a:pt x="297" y="474"/>
                  </a:lnTo>
                  <a:lnTo>
                    <a:pt x="272" y="494"/>
                  </a:lnTo>
                  <a:lnTo>
                    <a:pt x="247" y="513"/>
                  </a:lnTo>
                  <a:lnTo>
                    <a:pt x="225" y="533"/>
                  </a:lnTo>
                  <a:lnTo>
                    <a:pt x="205" y="555"/>
                  </a:lnTo>
                  <a:lnTo>
                    <a:pt x="185" y="575"/>
                  </a:lnTo>
                  <a:lnTo>
                    <a:pt x="150" y="626"/>
                  </a:lnTo>
                  <a:lnTo>
                    <a:pt x="119" y="685"/>
                  </a:lnTo>
                  <a:lnTo>
                    <a:pt x="92" y="746"/>
                  </a:lnTo>
                  <a:lnTo>
                    <a:pt x="52" y="884"/>
                  </a:lnTo>
                  <a:lnTo>
                    <a:pt x="24" y="1031"/>
                  </a:lnTo>
                  <a:lnTo>
                    <a:pt x="0" y="1311"/>
                  </a:lnTo>
                  <a:lnTo>
                    <a:pt x="3" y="1515"/>
                  </a:lnTo>
                  <a:lnTo>
                    <a:pt x="14" y="1696"/>
                  </a:lnTo>
                  <a:lnTo>
                    <a:pt x="29" y="1911"/>
                  </a:lnTo>
                  <a:lnTo>
                    <a:pt x="46" y="2152"/>
                  </a:lnTo>
                  <a:lnTo>
                    <a:pt x="148" y="2007"/>
                  </a:lnTo>
                  <a:lnTo>
                    <a:pt x="160" y="1469"/>
                  </a:lnTo>
                  <a:lnTo>
                    <a:pt x="179" y="1251"/>
                  </a:lnTo>
                  <a:lnTo>
                    <a:pt x="194" y="1142"/>
                  </a:lnTo>
                  <a:lnTo>
                    <a:pt x="210" y="1039"/>
                  </a:lnTo>
                  <a:lnTo>
                    <a:pt x="233" y="943"/>
                  </a:lnTo>
                  <a:lnTo>
                    <a:pt x="259" y="856"/>
                  </a:lnTo>
                  <a:lnTo>
                    <a:pt x="275" y="816"/>
                  </a:lnTo>
                  <a:lnTo>
                    <a:pt x="290" y="780"/>
                  </a:lnTo>
                  <a:lnTo>
                    <a:pt x="328" y="720"/>
                  </a:lnTo>
                  <a:lnTo>
                    <a:pt x="337" y="708"/>
                  </a:lnTo>
                  <a:lnTo>
                    <a:pt x="348" y="692"/>
                  </a:lnTo>
                  <a:lnTo>
                    <a:pt x="358" y="680"/>
                  </a:lnTo>
                  <a:lnTo>
                    <a:pt x="371" y="666"/>
                  </a:lnTo>
                  <a:lnTo>
                    <a:pt x="383" y="652"/>
                  </a:lnTo>
                  <a:lnTo>
                    <a:pt x="397" y="638"/>
                  </a:lnTo>
                  <a:lnTo>
                    <a:pt x="409" y="623"/>
                  </a:lnTo>
                  <a:lnTo>
                    <a:pt x="425" y="609"/>
                  </a:lnTo>
                  <a:lnTo>
                    <a:pt x="454" y="579"/>
                  </a:lnTo>
                  <a:lnTo>
                    <a:pt x="470" y="564"/>
                  </a:lnTo>
                  <a:lnTo>
                    <a:pt x="485" y="550"/>
                  </a:lnTo>
                  <a:lnTo>
                    <a:pt x="501" y="535"/>
                  </a:lnTo>
                  <a:lnTo>
                    <a:pt x="518" y="521"/>
                  </a:lnTo>
                  <a:lnTo>
                    <a:pt x="535" y="505"/>
                  </a:lnTo>
                  <a:lnTo>
                    <a:pt x="552" y="490"/>
                  </a:lnTo>
                  <a:lnTo>
                    <a:pt x="569" y="474"/>
                  </a:lnTo>
                  <a:lnTo>
                    <a:pt x="586" y="459"/>
                  </a:lnTo>
                  <a:lnTo>
                    <a:pt x="604" y="443"/>
                  </a:lnTo>
                  <a:lnTo>
                    <a:pt x="623" y="428"/>
                  </a:lnTo>
                  <a:lnTo>
                    <a:pt x="641" y="414"/>
                  </a:lnTo>
                  <a:lnTo>
                    <a:pt x="657" y="399"/>
                  </a:lnTo>
                  <a:lnTo>
                    <a:pt x="677" y="383"/>
                  </a:lnTo>
                  <a:lnTo>
                    <a:pt x="696" y="369"/>
                  </a:lnTo>
                  <a:lnTo>
                    <a:pt x="714" y="354"/>
                  </a:lnTo>
                  <a:lnTo>
                    <a:pt x="731" y="340"/>
                  </a:lnTo>
                  <a:lnTo>
                    <a:pt x="750" y="326"/>
                  </a:lnTo>
                  <a:lnTo>
                    <a:pt x="768" y="310"/>
                  </a:lnTo>
                  <a:lnTo>
                    <a:pt x="787" y="296"/>
                  </a:lnTo>
                  <a:lnTo>
                    <a:pt x="805" y="283"/>
                  </a:lnTo>
                  <a:lnTo>
                    <a:pt x="824" y="269"/>
                  </a:lnTo>
                  <a:lnTo>
                    <a:pt x="841" y="255"/>
                  </a:lnTo>
                  <a:lnTo>
                    <a:pt x="860" y="241"/>
                  </a:lnTo>
                  <a:lnTo>
                    <a:pt x="877" y="228"/>
                  </a:lnTo>
                  <a:lnTo>
                    <a:pt x="912" y="202"/>
                  </a:lnTo>
                  <a:lnTo>
                    <a:pt x="946" y="177"/>
                  </a:lnTo>
                  <a:lnTo>
                    <a:pt x="979" y="153"/>
                  </a:lnTo>
                  <a:lnTo>
                    <a:pt x="1010" y="131"/>
                  </a:lnTo>
                  <a:lnTo>
                    <a:pt x="1039" y="111"/>
                  </a:lnTo>
                  <a:lnTo>
                    <a:pt x="1067" y="91"/>
                  </a:lnTo>
                  <a:lnTo>
                    <a:pt x="1093" y="72"/>
                  </a:lnTo>
                  <a:lnTo>
                    <a:pt x="1116" y="57"/>
                  </a:lnTo>
                  <a:lnTo>
                    <a:pt x="1136" y="41"/>
                  </a:lnTo>
                  <a:lnTo>
                    <a:pt x="1170" y="20"/>
                  </a:lnTo>
                  <a:lnTo>
                    <a:pt x="1200" y="0"/>
                  </a:lnTo>
                  <a:lnTo>
                    <a:pt x="1014" y="6"/>
                  </a:lnTo>
                  <a:lnTo>
                    <a:pt x="1014" y="6"/>
                  </a:lnTo>
                  <a:close/>
                </a:path>
              </a:pathLst>
            </a:custGeom>
            <a:solidFill>
              <a:srgbClr val="B8B8D9"/>
            </a:solidFill>
            <a:ln w="9525">
              <a:noFill/>
              <a:round/>
              <a:headEnd/>
              <a:tailEnd/>
            </a:ln>
          </p:spPr>
          <p:txBody>
            <a:bodyPr/>
            <a:lstStyle/>
            <a:p>
              <a:endParaRPr lang="en-US" dirty="0"/>
            </a:p>
          </p:txBody>
        </p:sp>
        <p:sp>
          <p:nvSpPr>
            <p:cNvPr id="326665" name="Freeform 9"/>
            <p:cNvSpPr>
              <a:spLocks/>
            </p:cNvSpPr>
            <p:nvPr/>
          </p:nvSpPr>
          <p:spPr bwMode="auto">
            <a:xfrm>
              <a:off x="7197" y="4730"/>
              <a:ext cx="219" cy="373"/>
            </a:xfrm>
            <a:custGeom>
              <a:avLst/>
              <a:gdLst/>
              <a:ahLst/>
              <a:cxnLst>
                <a:cxn ang="0">
                  <a:pos x="49" y="0"/>
                </a:cxn>
                <a:cxn ang="0">
                  <a:pos x="57" y="11"/>
                </a:cxn>
                <a:cxn ang="0">
                  <a:pos x="79" y="39"/>
                </a:cxn>
                <a:cxn ang="0">
                  <a:pos x="107" y="79"/>
                </a:cxn>
                <a:cxn ang="0">
                  <a:pos x="141" y="127"/>
                </a:cxn>
                <a:cxn ang="0">
                  <a:pos x="171" y="178"/>
                </a:cxn>
                <a:cxn ang="0">
                  <a:pos x="201" y="231"/>
                </a:cxn>
                <a:cxn ang="0">
                  <a:pos x="219" y="308"/>
                </a:cxn>
                <a:cxn ang="0">
                  <a:pos x="202" y="348"/>
                </a:cxn>
                <a:cxn ang="0">
                  <a:pos x="190" y="360"/>
                </a:cxn>
                <a:cxn ang="0">
                  <a:pos x="181" y="368"/>
                </a:cxn>
                <a:cxn ang="0">
                  <a:pos x="154" y="373"/>
                </a:cxn>
                <a:cxn ang="0">
                  <a:pos x="0" y="99"/>
                </a:cxn>
                <a:cxn ang="0">
                  <a:pos x="49" y="0"/>
                </a:cxn>
                <a:cxn ang="0">
                  <a:pos x="49" y="0"/>
                </a:cxn>
              </a:cxnLst>
              <a:rect l="0" t="0" r="r" b="b"/>
              <a:pathLst>
                <a:path w="219" h="373">
                  <a:moveTo>
                    <a:pt x="49" y="0"/>
                  </a:moveTo>
                  <a:lnTo>
                    <a:pt x="57" y="11"/>
                  </a:lnTo>
                  <a:lnTo>
                    <a:pt x="79" y="39"/>
                  </a:lnTo>
                  <a:lnTo>
                    <a:pt x="107" y="79"/>
                  </a:lnTo>
                  <a:lnTo>
                    <a:pt x="141" y="127"/>
                  </a:lnTo>
                  <a:lnTo>
                    <a:pt x="171" y="178"/>
                  </a:lnTo>
                  <a:lnTo>
                    <a:pt x="201" y="231"/>
                  </a:lnTo>
                  <a:lnTo>
                    <a:pt x="219" y="308"/>
                  </a:lnTo>
                  <a:lnTo>
                    <a:pt x="202" y="348"/>
                  </a:lnTo>
                  <a:lnTo>
                    <a:pt x="190" y="360"/>
                  </a:lnTo>
                  <a:lnTo>
                    <a:pt x="181" y="368"/>
                  </a:lnTo>
                  <a:lnTo>
                    <a:pt x="154" y="373"/>
                  </a:lnTo>
                  <a:lnTo>
                    <a:pt x="0" y="99"/>
                  </a:lnTo>
                  <a:lnTo>
                    <a:pt x="49" y="0"/>
                  </a:lnTo>
                  <a:lnTo>
                    <a:pt x="49" y="0"/>
                  </a:lnTo>
                  <a:close/>
                </a:path>
              </a:pathLst>
            </a:custGeom>
            <a:solidFill>
              <a:srgbClr val="B8B8D9"/>
            </a:solidFill>
            <a:ln w="9525">
              <a:noFill/>
              <a:round/>
              <a:headEnd/>
              <a:tailEnd/>
            </a:ln>
          </p:spPr>
          <p:txBody>
            <a:bodyPr/>
            <a:lstStyle/>
            <a:p>
              <a:endParaRPr lang="en-US" dirty="0"/>
            </a:p>
          </p:txBody>
        </p:sp>
        <p:sp>
          <p:nvSpPr>
            <p:cNvPr id="326666" name="Freeform 10"/>
            <p:cNvSpPr>
              <a:spLocks/>
            </p:cNvSpPr>
            <p:nvPr/>
          </p:nvSpPr>
          <p:spPr bwMode="auto">
            <a:xfrm>
              <a:off x="7287" y="4399"/>
              <a:ext cx="273" cy="379"/>
            </a:xfrm>
            <a:custGeom>
              <a:avLst/>
              <a:gdLst/>
              <a:ahLst/>
              <a:cxnLst>
                <a:cxn ang="0">
                  <a:pos x="10" y="0"/>
                </a:cxn>
                <a:cxn ang="0">
                  <a:pos x="23" y="6"/>
                </a:cxn>
                <a:cxn ang="0">
                  <a:pos x="54" y="25"/>
                </a:cxn>
                <a:cxn ang="0">
                  <a:pos x="74" y="37"/>
                </a:cxn>
                <a:cxn ang="0">
                  <a:pos x="97" y="53"/>
                </a:cxn>
                <a:cxn ang="0">
                  <a:pos x="122" y="68"/>
                </a:cxn>
                <a:cxn ang="0">
                  <a:pos x="146" y="87"/>
                </a:cxn>
                <a:cxn ang="0">
                  <a:pos x="171" y="107"/>
                </a:cxn>
                <a:cxn ang="0">
                  <a:pos x="194" y="129"/>
                </a:cxn>
                <a:cxn ang="0">
                  <a:pos x="218" y="149"/>
                </a:cxn>
                <a:cxn ang="0">
                  <a:pos x="238" y="172"/>
                </a:cxn>
                <a:cxn ang="0">
                  <a:pos x="266" y="218"/>
                </a:cxn>
                <a:cxn ang="0">
                  <a:pos x="273" y="265"/>
                </a:cxn>
                <a:cxn ang="0">
                  <a:pos x="261" y="334"/>
                </a:cxn>
                <a:cxn ang="0">
                  <a:pos x="242" y="367"/>
                </a:cxn>
                <a:cxn ang="0">
                  <a:pos x="219" y="379"/>
                </a:cxn>
                <a:cxn ang="0">
                  <a:pos x="0" y="127"/>
                </a:cxn>
                <a:cxn ang="0">
                  <a:pos x="10" y="0"/>
                </a:cxn>
                <a:cxn ang="0">
                  <a:pos x="10" y="0"/>
                </a:cxn>
              </a:cxnLst>
              <a:rect l="0" t="0" r="r" b="b"/>
              <a:pathLst>
                <a:path w="273" h="379">
                  <a:moveTo>
                    <a:pt x="10" y="0"/>
                  </a:moveTo>
                  <a:lnTo>
                    <a:pt x="23" y="6"/>
                  </a:lnTo>
                  <a:lnTo>
                    <a:pt x="54" y="25"/>
                  </a:lnTo>
                  <a:lnTo>
                    <a:pt x="74" y="37"/>
                  </a:lnTo>
                  <a:lnTo>
                    <a:pt x="97" y="53"/>
                  </a:lnTo>
                  <a:lnTo>
                    <a:pt x="122" y="68"/>
                  </a:lnTo>
                  <a:lnTo>
                    <a:pt x="146" y="87"/>
                  </a:lnTo>
                  <a:lnTo>
                    <a:pt x="171" y="107"/>
                  </a:lnTo>
                  <a:lnTo>
                    <a:pt x="194" y="129"/>
                  </a:lnTo>
                  <a:lnTo>
                    <a:pt x="218" y="149"/>
                  </a:lnTo>
                  <a:lnTo>
                    <a:pt x="238" y="172"/>
                  </a:lnTo>
                  <a:lnTo>
                    <a:pt x="266" y="218"/>
                  </a:lnTo>
                  <a:lnTo>
                    <a:pt x="273" y="265"/>
                  </a:lnTo>
                  <a:lnTo>
                    <a:pt x="261" y="334"/>
                  </a:lnTo>
                  <a:lnTo>
                    <a:pt x="242" y="367"/>
                  </a:lnTo>
                  <a:lnTo>
                    <a:pt x="219" y="379"/>
                  </a:lnTo>
                  <a:lnTo>
                    <a:pt x="0" y="127"/>
                  </a:lnTo>
                  <a:lnTo>
                    <a:pt x="10" y="0"/>
                  </a:lnTo>
                  <a:lnTo>
                    <a:pt x="10" y="0"/>
                  </a:lnTo>
                  <a:close/>
                </a:path>
              </a:pathLst>
            </a:custGeom>
            <a:solidFill>
              <a:srgbClr val="B8B8D9"/>
            </a:solidFill>
            <a:ln w="9525">
              <a:noFill/>
              <a:round/>
              <a:headEnd/>
              <a:tailEnd/>
            </a:ln>
          </p:spPr>
          <p:txBody>
            <a:bodyPr/>
            <a:lstStyle/>
            <a:p>
              <a:endParaRPr lang="en-US" dirty="0"/>
            </a:p>
          </p:txBody>
        </p:sp>
        <p:sp>
          <p:nvSpPr>
            <p:cNvPr id="326667" name="Freeform 11"/>
            <p:cNvSpPr>
              <a:spLocks/>
            </p:cNvSpPr>
            <p:nvPr/>
          </p:nvSpPr>
          <p:spPr bwMode="auto">
            <a:xfrm>
              <a:off x="7368" y="4164"/>
              <a:ext cx="270" cy="340"/>
            </a:xfrm>
            <a:custGeom>
              <a:avLst/>
              <a:gdLst/>
              <a:ahLst/>
              <a:cxnLst>
                <a:cxn ang="0">
                  <a:pos x="16" y="0"/>
                </a:cxn>
                <a:cxn ang="0">
                  <a:pos x="0" y="136"/>
                </a:cxn>
                <a:cxn ang="0">
                  <a:pos x="259" y="340"/>
                </a:cxn>
                <a:cxn ang="0">
                  <a:pos x="270" y="192"/>
                </a:cxn>
                <a:cxn ang="0">
                  <a:pos x="245" y="155"/>
                </a:cxn>
                <a:cxn ang="0">
                  <a:pos x="228" y="138"/>
                </a:cxn>
                <a:cxn ang="0">
                  <a:pos x="209" y="121"/>
                </a:cxn>
                <a:cxn ang="0">
                  <a:pos x="189" y="104"/>
                </a:cxn>
                <a:cxn ang="0">
                  <a:pos x="168" y="88"/>
                </a:cxn>
                <a:cxn ang="0">
                  <a:pos x="146" y="73"/>
                </a:cxn>
                <a:cxn ang="0">
                  <a:pos x="126" y="59"/>
                </a:cxn>
                <a:cxn ang="0">
                  <a:pos x="84" y="34"/>
                </a:cxn>
                <a:cxn ang="0">
                  <a:pos x="50" y="16"/>
                </a:cxn>
                <a:cxn ang="0">
                  <a:pos x="16" y="0"/>
                </a:cxn>
                <a:cxn ang="0">
                  <a:pos x="16" y="0"/>
                </a:cxn>
              </a:cxnLst>
              <a:rect l="0" t="0" r="r" b="b"/>
              <a:pathLst>
                <a:path w="270" h="340">
                  <a:moveTo>
                    <a:pt x="16" y="0"/>
                  </a:moveTo>
                  <a:lnTo>
                    <a:pt x="0" y="136"/>
                  </a:lnTo>
                  <a:lnTo>
                    <a:pt x="259" y="340"/>
                  </a:lnTo>
                  <a:lnTo>
                    <a:pt x="270" y="192"/>
                  </a:lnTo>
                  <a:lnTo>
                    <a:pt x="245" y="155"/>
                  </a:lnTo>
                  <a:lnTo>
                    <a:pt x="228" y="138"/>
                  </a:lnTo>
                  <a:lnTo>
                    <a:pt x="209" y="121"/>
                  </a:lnTo>
                  <a:lnTo>
                    <a:pt x="189" y="104"/>
                  </a:lnTo>
                  <a:lnTo>
                    <a:pt x="168" y="88"/>
                  </a:lnTo>
                  <a:lnTo>
                    <a:pt x="146" y="73"/>
                  </a:lnTo>
                  <a:lnTo>
                    <a:pt x="126" y="59"/>
                  </a:lnTo>
                  <a:lnTo>
                    <a:pt x="84" y="34"/>
                  </a:lnTo>
                  <a:lnTo>
                    <a:pt x="50" y="16"/>
                  </a:lnTo>
                  <a:lnTo>
                    <a:pt x="16" y="0"/>
                  </a:lnTo>
                  <a:lnTo>
                    <a:pt x="16" y="0"/>
                  </a:lnTo>
                  <a:close/>
                </a:path>
              </a:pathLst>
            </a:custGeom>
            <a:solidFill>
              <a:srgbClr val="B8B8D9"/>
            </a:solidFill>
            <a:ln w="9525">
              <a:noFill/>
              <a:round/>
              <a:headEnd/>
              <a:tailEnd/>
            </a:ln>
          </p:spPr>
          <p:txBody>
            <a:bodyPr/>
            <a:lstStyle/>
            <a:p>
              <a:endParaRPr lang="en-US" dirty="0"/>
            </a:p>
          </p:txBody>
        </p:sp>
        <p:sp>
          <p:nvSpPr>
            <p:cNvPr id="326668" name="Freeform 12"/>
            <p:cNvSpPr>
              <a:spLocks/>
            </p:cNvSpPr>
            <p:nvPr/>
          </p:nvSpPr>
          <p:spPr bwMode="auto">
            <a:xfrm>
              <a:off x="7452" y="3911"/>
              <a:ext cx="278" cy="329"/>
            </a:xfrm>
            <a:custGeom>
              <a:avLst/>
              <a:gdLst/>
              <a:ahLst/>
              <a:cxnLst>
                <a:cxn ang="0">
                  <a:pos x="0" y="0"/>
                </a:cxn>
                <a:cxn ang="0">
                  <a:pos x="0" y="143"/>
                </a:cxn>
                <a:cxn ang="0">
                  <a:pos x="274" y="329"/>
                </a:cxn>
                <a:cxn ang="0">
                  <a:pos x="278" y="193"/>
                </a:cxn>
                <a:cxn ang="0">
                  <a:pos x="263" y="173"/>
                </a:cxn>
                <a:cxn ang="0">
                  <a:pos x="244" y="154"/>
                </a:cxn>
                <a:cxn ang="0">
                  <a:pos x="224" y="136"/>
                </a:cxn>
                <a:cxn ang="0">
                  <a:pos x="203" y="119"/>
                </a:cxn>
                <a:cxn ang="0">
                  <a:pos x="179" y="102"/>
                </a:cxn>
                <a:cxn ang="0">
                  <a:pos x="156" y="86"/>
                </a:cxn>
                <a:cxn ang="0">
                  <a:pos x="133" y="71"/>
                </a:cxn>
                <a:cxn ang="0">
                  <a:pos x="110" y="57"/>
                </a:cxn>
                <a:cxn ang="0">
                  <a:pos x="68" y="34"/>
                </a:cxn>
                <a:cxn ang="0">
                  <a:pos x="31" y="15"/>
                </a:cxn>
                <a:cxn ang="0">
                  <a:pos x="0" y="0"/>
                </a:cxn>
                <a:cxn ang="0">
                  <a:pos x="0" y="0"/>
                </a:cxn>
              </a:cxnLst>
              <a:rect l="0" t="0" r="r" b="b"/>
              <a:pathLst>
                <a:path w="278" h="329">
                  <a:moveTo>
                    <a:pt x="0" y="0"/>
                  </a:moveTo>
                  <a:lnTo>
                    <a:pt x="0" y="143"/>
                  </a:lnTo>
                  <a:lnTo>
                    <a:pt x="274" y="329"/>
                  </a:lnTo>
                  <a:lnTo>
                    <a:pt x="278" y="193"/>
                  </a:lnTo>
                  <a:lnTo>
                    <a:pt x="263" y="173"/>
                  </a:lnTo>
                  <a:lnTo>
                    <a:pt x="244" y="154"/>
                  </a:lnTo>
                  <a:lnTo>
                    <a:pt x="224" y="136"/>
                  </a:lnTo>
                  <a:lnTo>
                    <a:pt x="203" y="119"/>
                  </a:lnTo>
                  <a:lnTo>
                    <a:pt x="179" y="102"/>
                  </a:lnTo>
                  <a:lnTo>
                    <a:pt x="156" y="86"/>
                  </a:lnTo>
                  <a:lnTo>
                    <a:pt x="133" y="71"/>
                  </a:lnTo>
                  <a:lnTo>
                    <a:pt x="110" y="57"/>
                  </a:lnTo>
                  <a:lnTo>
                    <a:pt x="68" y="34"/>
                  </a:lnTo>
                  <a:lnTo>
                    <a:pt x="31" y="15"/>
                  </a:lnTo>
                  <a:lnTo>
                    <a:pt x="0" y="0"/>
                  </a:lnTo>
                  <a:lnTo>
                    <a:pt x="0" y="0"/>
                  </a:lnTo>
                  <a:close/>
                </a:path>
              </a:pathLst>
            </a:custGeom>
            <a:solidFill>
              <a:srgbClr val="B8B8D9"/>
            </a:solidFill>
            <a:ln w="9525">
              <a:noFill/>
              <a:round/>
              <a:headEnd/>
              <a:tailEnd/>
            </a:ln>
          </p:spPr>
          <p:txBody>
            <a:bodyPr/>
            <a:lstStyle/>
            <a:p>
              <a:endParaRPr lang="en-US" dirty="0"/>
            </a:p>
          </p:txBody>
        </p:sp>
        <p:sp>
          <p:nvSpPr>
            <p:cNvPr id="326669" name="Freeform 13"/>
            <p:cNvSpPr>
              <a:spLocks/>
            </p:cNvSpPr>
            <p:nvPr/>
          </p:nvSpPr>
          <p:spPr bwMode="auto">
            <a:xfrm>
              <a:off x="7648" y="3697"/>
              <a:ext cx="335" cy="306"/>
            </a:xfrm>
            <a:custGeom>
              <a:avLst/>
              <a:gdLst/>
              <a:ahLst/>
              <a:cxnLst>
                <a:cxn ang="0">
                  <a:pos x="39" y="0"/>
                </a:cxn>
                <a:cxn ang="0">
                  <a:pos x="0" y="108"/>
                </a:cxn>
                <a:cxn ang="0">
                  <a:pos x="259" y="306"/>
                </a:cxn>
                <a:cxn ang="0">
                  <a:pos x="297" y="305"/>
                </a:cxn>
                <a:cxn ang="0">
                  <a:pos x="335" y="241"/>
                </a:cxn>
                <a:cxn ang="0">
                  <a:pos x="324" y="207"/>
                </a:cxn>
                <a:cxn ang="0">
                  <a:pos x="308" y="189"/>
                </a:cxn>
                <a:cxn ang="0">
                  <a:pos x="290" y="169"/>
                </a:cxn>
                <a:cxn ang="0">
                  <a:pos x="266" y="149"/>
                </a:cxn>
                <a:cxn ang="0">
                  <a:pos x="242" y="129"/>
                </a:cxn>
                <a:cxn ang="0">
                  <a:pos x="214" y="108"/>
                </a:cxn>
                <a:cxn ang="0">
                  <a:pos x="186" y="90"/>
                </a:cxn>
                <a:cxn ang="0">
                  <a:pos x="160" y="71"/>
                </a:cxn>
                <a:cxn ang="0">
                  <a:pos x="132" y="54"/>
                </a:cxn>
                <a:cxn ang="0">
                  <a:pos x="109" y="39"/>
                </a:cxn>
                <a:cxn ang="0">
                  <a:pos x="85" y="27"/>
                </a:cxn>
                <a:cxn ang="0">
                  <a:pos x="51" y="6"/>
                </a:cxn>
                <a:cxn ang="0">
                  <a:pos x="39" y="0"/>
                </a:cxn>
                <a:cxn ang="0">
                  <a:pos x="39" y="0"/>
                </a:cxn>
              </a:cxnLst>
              <a:rect l="0" t="0" r="r" b="b"/>
              <a:pathLst>
                <a:path w="335" h="306">
                  <a:moveTo>
                    <a:pt x="39" y="0"/>
                  </a:moveTo>
                  <a:lnTo>
                    <a:pt x="0" y="108"/>
                  </a:lnTo>
                  <a:lnTo>
                    <a:pt x="259" y="306"/>
                  </a:lnTo>
                  <a:lnTo>
                    <a:pt x="297" y="305"/>
                  </a:lnTo>
                  <a:lnTo>
                    <a:pt x="335" y="241"/>
                  </a:lnTo>
                  <a:lnTo>
                    <a:pt x="324" y="207"/>
                  </a:lnTo>
                  <a:lnTo>
                    <a:pt x="308" y="189"/>
                  </a:lnTo>
                  <a:lnTo>
                    <a:pt x="290" y="169"/>
                  </a:lnTo>
                  <a:lnTo>
                    <a:pt x="266" y="149"/>
                  </a:lnTo>
                  <a:lnTo>
                    <a:pt x="242" y="129"/>
                  </a:lnTo>
                  <a:lnTo>
                    <a:pt x="214" y="108"/>
                  </a:lnTo>
                  <a:lnTo>
                    <a:pt x="186" y="90"/>
                  </a:lnTo>
                  <a:lnTo>
                    <a:pt x="160" y="71"/>
                  </a:lnTo>
                  <a:lnTo>
                    <a:pt x="132" y="54"/>
                  </a:lnTo>
                  <a:lnTo>
                    <a:pt x="109" y="39"/>
                  </a:lnTo>
                  <a:lnTo>
                    <a:pt x="85" y="27"/>
                  </a:lnTo>
                  <a:lnTo>
                    <a:pt x="51" y="6"/>
                  </a:lnTo>
                  <a:lnTo>
                    <a:pt x="39" y="0"/>
                  </a:lnTo>
                  <a:lnTo>
                    <a:pt x="39" y="0"/>
                  </a:lnTo>
                  <a:close/>
                </a:path>
              </a:pathLst>
            </a:custGeom>
            <a:solidFill>
              <a:srgbClr val="B8B8D9"/>
            </a:solidFill>
            <a:ln w="9525">
              <a:noFill/>
              <a:round/>
              <a:headEnd/>
              <a:tailEnd/>
            </a:ln>
          </p:spPr>
          <p:txBody>
            <a:bodyPr/>
            <a:lstStyle/>
            <a:p>
              <a:endParaRPr lang="en-US" dirty="0"/>
            </a:p>
          </p:txBody>
        </p:sp>
        <p:sp>
          <p:nvSpPr>
            <p:cNvPr id="326670" name="Freeform 14"/>
            <p:cNvSpPr>
              <a:spLocks/>
            </p:cNvSpPr>
            <p:nvPr/>
          </p:nvSpPr>
          <p:spPr bwMode="auto">
            <a:xfrm>
              <a:off x="7842" y="3515"/>
              <a:ext cx="366" cy="298"/>
            </a:xfrm>
            <a:custGeom>
              <a:avLst/>
              <a:gdLst/>
              <a:ahLst/>
              <a:cxnLst>
                <a:cxn ang="0">
                  <a:pos x="54" y="0"/>
                </a:cxn>
                <a:cxn ang="0">
                  <a:pos x="0" y="77"/>
                </a:cxn>
                <a:cxn ang="0">
                  <a:pos x="312" y="298"/>
                </a:cxn>
                <a:cxn ang="0">
                  <a:pos x="366" y="215"/>
                </a:cxn>
                <a:cxn ang="0">
                  <a:pos x="351" y="184"/>
                </a:cxn>
                <a:cxn ang="0">
                  <a:pos x="334" y="168"/>
                </a:cxn>
                <a:cxn ang="0">
                  <a:pos x="314" y="151"/>
                </a:cxn>
                <a:cxn ang="0">
                  <a:pos x="289" y="133"/>
                </a:cxn>
                <a:cxn ang="0">
                  <a:pos x="263" y="114"/>
                </a:cxn>
                <a:cxn ang="0">
                  <a:pos x="233" y="99"/>
                </a:cxn>
                <a:cxn ang="0">
                  <a:pos x="205" y="80"/>
                </a:cxn>
                <a:cxn ang="0">
                  <a:pos x="176" y="65"/>
                </a:cxn>
                <a:cxn ang="0">
                  <a:pos x="150" y="49"/>
                </a:cxn>
                <a:cxn ang="0">
                  <a:pos x="123" y="35"/>
                </a:cxn>
                <a:cxn ang="0">
                  <a:pos x="102" y="23"/>
                </a:cxn>
                <a:cxn ang="0">
                  <a:pos x="66" y="6"/>
                </a:cxn>
                <a:cxn ang="0">
                  <a:pos x="54" y="0"/>
                </a:cxn>
                <a:cxn ang="0">
                  <a:pos x="54" y="0"/>
                </a:cxn>
              </a:cxnLst>
              <a:rect l="0" t="0" r="r" b="b"/>
              <a:pathLst>
                <a:path w="366" h="298">
                  <a:moveTo>
                    <a:pt x="54" y="0"/>
                  </a:moveTo>
                  <a:lnTo>
                    <a:pt x="0" y="77"/>
                  </a:lnTo>
                  <a:lnTo>
                    <a:pt x="312" y="298"/>
                  </a:lnTo>
                  <a:lnTo>
                    <a:pt x="366" y="215"/>
                  </a:lnTo>
                  <a:lnTo>
                    <a:pt x="351" y="184"/>
                  </a:lnTo>
                  <a:lnTo>
                    <a:pt x="334" y="168"/>
                  </a:lnTo>
                  <a:lnTo>
                    <a:pt x="314" y="151"/>
                  </a:lnTo>
                  <a:lnTo>
                    <a:pt x="289" y="133"/>
                  </a:lnTo>
                  <a:lnTo>
                    <a:pt x="263" y="114"/>
                  </a:lnTo>
                  <a:lnTo>
                    <a:pt x="233" y="99"/>
                  </a:lnTo>
                  <a:lnTo>
                    <a:pt x="205" y="80"/>
                  </a:lnTo>
                  <a:lnTo>
                    <a:pt x="176" y="65"/>
                  </a:lnTo>
                  <a:lnTo>
                    <a:pt x="150" y="49"/>
                  </a:lnTo>
                  <a:lnTo>
                    <a:pt x="123" y="35"/>
                  </a:lnTo>
                  <a:lnTo>
                    <a:pt x="102" y="23"/>
                  </a:lnTo>
                  <a:lnTo>
                    <a:pt x="66" y="6"/>
                  </a:lnTo>
                  <a:lnTo>
                    <a:pt x="54" y="0"/>
                  </a:lnTo>
                  <a:lnTo>
                    <a:pt x="54" y="0"/>
                  </a:lnTo>
                  <a:close/>
                </a:path>
              </a:pathLst>
            </a:custGeom>
            <a:solidFill>
              <a:srgbClr val="B8B8D9"/>
            </a:solidFill>
            <a:ln w="9525">
              <a:noFill/>
              <a:round/>
              <a:headEnd/>
              <a:tailEnd/>
            </a:ln>
          </p:spPr>
          <p:txBody>
            <a:bodyPr/>
            <a:lstStyle/>
            <a:p>
              <a:endParaRPr lang="en-US" dirty="0"/>
            </a:p>
          </p:txBody>
        </p:sp>
        <p:sp>
          <p:nvSpPr>
            <p:cNvPr id="326671" name="Freeform 15"/>
            <p:cNvSpPr>
              <a:spLocks/>
            </p:cNvSpPr>
            <p:nvPr/>
          </p:nvSpPr>
          <p:spPr bwMode="auto">
            <a:xfrm>
              <a:off x="8017" y="2977"/>
              <a:ext cx="1608" cy="1043"/>
            </a:xfrm>
            <a:custGeom>
              <a:avLst/>
              <a:gdLst/>
              <a:ahLst/>
              <a:cxnLst>
                <a:cxn ang="0">
                  <a:pos x="245" y="20"/>
                </a:cxn>
                <a:cxn ang="0">
                  <a:pos x="420" y="63"/>
                </a:cxn>
                <a:cxn ang="0">
                  <a:pos x="552" y="108"/>
                </a:cxn>
                <a:cxn ang="0">
                  <a:pos x="620" y="139"/>
                </a:cxn>
                <a:cxn ang="0">
                  <a:pos x="689" y="173"/>
                </a:cxn>
                <a:cxn ang="0">
                  <a:pos x="760" y="213"/>
                </a:cxn>
                <a:cxn ang="0">
                  <a:pos x="827" y="255"/>
                </a:cxn>
                <a:cxn ang="0">
                  <a:pos x="887" y="297"/>
                </a:cxn>
                <a:cxn ang="0">
                  <a:pos x="941" y="334"/>
                </a:cxn>
                <a:cxn ang="0">
                  <a:pos x="989" y="369"/>
                </a:cxn>
                <a:cxn ang="0">
                  <a:pos x="1033" y="403"/>
                </a:cxn>
                <a:cxn ang="0">
                  <a:pos x="1070" y="434"/>
                </a:cxn>
                <a:cxn ang="0">
                  <a:pos x="1102" y="462"/>
                </a:cxn>
                <a:cxn ang="0">
                  <a:pos x="1153" y="510"/>
                </a:cxn>
                <a:cxn ang="0">
                  <a:pos x="1187" y="549"/>
                </a:cxn>
                <a:cxn ang="0">
                  <a:pos x="1218" y="590"/>
                </a:cxn>
                <a:cxn ang="0">
                  <a:pos x="1449" y="678"/>
                </a:cxn>
                <a:cxn ang="0">
                  <a:pos x="1498" y="720"/>
                </a:cxn>
                <a:cxn ang="0">
                  <a:pos x="1538" y="759"/>
                </a:cxn>
                <a:cxn ang="0">
                  <a:pos x="1608" y="881"/>
                </a:cxn>
                <a:cxn ang="0">
                  <a:pos x="1586" y="952"/>
                </a:cxn>
                <a:cxn ang="0">
                  <a:pos x="1534" y="989"/>
                </a:cxn>
                <a:cxn ang="0">
                  <a:pos x="1469" y="1017"/>
                </a:cxn>
                <a:cxn ang="0">
                  <a:pos x="1373" y="1039"/>
                </a:cxn>
                <a:cxn ang="0">
                  <a:pos x="1181" y="1036"/>
                </a:cxn>
                <a:cxn ang="0">
                  <a:pos x="1102" y="703"/>
                </a:cxn>
                <a:cxn ang="0">
                  <a:pos x="1068" y="668"/>
                </a:cxn>
                <a:cxn ang="0">
                  <a:pos x="1030" y="629"/>
                </a:cxn>
                <a:cxn ang="0">
                  <a:pos x="999" y="597"/>
                </a:cxn>
                <a:cxn ang="0">
                  <a:pos x="962" y="561"/>
                </a:cxn>
                <a:cxn ang="0">
                  <a:pos x="921" y="522"/>
                </a:cxn>
                <a:cxn ang="0">
                  <a:pos x="876" y="484"/>
                </a:cxn>
                <a:cxn ang="0">
                  <a:pos x="832" y="442"/>
                </a:cxn>
                <a:cxn ang="0">
                  <a:pos x="784" y="403"/>
                </a:cxn>
                <a:cxn ang="0">
                  <a:pos x="736" y="361"/>
                </a:cxn>
                <a:cxn ang="0">
                  <a:pos x="688" y="326"/>
                </a:cxn>
                <a:cxn ang="0">
                  <a:pos x="638" y="292"/>
                </a:cxn>
                <a:cxn ang="0">
                  <a:pos x="590" y="263"/>
                </a:cxn>
                <a:cxn ang="0">
                  <a:pos x="524" y="227"/>
                </a:cxn>
                <a:cxn ang="0">
                  <a:pos x="436" y="193"/>
                </a:cxn>
                <a:cxn ang="0">
                  <a:pos x="346" y="165"/>
                </a:cxn>
                <a:cxn ang="0">
                  <a:pos x="176" y="133"/>
                </a:cxn>
                <a:cxn ang="0">
                  <a:pos x="17" y="0"/>
                </a:cxn>
              </a:cxnLst>
              <a:rect l="0" t="0" r="r" b="b"/>
              <a:pathLst>
                <a:path w="1608" h="1043">
                  <a:moveTo>
                    <a:pt x="17" y="0"/>
                  </a:moveTo>
                  <a:lnTo>
                    <a:pt x="245" y="20"/>
                  </a:lnTo>
                  <a:lnTo>
                    <a:pt x="358" y="44"/>
                  </a:lnTo>
                  <a:lnTo>
                    <a:pt x="420" y="63"/>
                  </a:lnTo>
                  <a:lnTo>
                    <a:pt x="485" y="83"/>
                  </a:lnTo>
                  <a:lnTo>
                    <a:pt x="552" y="108"/>
                  </a:lnTo>
                  <a:lnTo>
                    <a:pt x="586" y="123"/>
                  </a:lnTo>
                  <a:lnTo>
                    <a:pt x="620" y="139"/>
                  </a:lnTo>
                  <a:lnTo>
                    <a:pt x="654" y="156"/>
                  </a:lnTo>
                  <a:lnTo>
                    <a:pt x="689" y="173"/>
                  </a:lnTo>
                  <a:lnTo>
                    <a:pt x="725" y="193"/>
                  </a:lnTo>
                  <a:lnTo>
                    <a:pt x="760" y="213"/>
                  </a:lnTo>
                  <a:lnTo>
                    <a:pt x="795" y="235"/>
                  </a:lnTo>
                  <a:lnTo>
                    <a:pt x="827" y="255"/>
                  </a:lnTo>
                  <a:lnTo>
                    <a:pt x="858" y="276"/>
                  </a:lnTo>
                  <a:lnTo>
                    <a:pt x="887" y="297"/>
                  </a:lnTo>
                  <a:lnTo>
                    <a:pt x="915" y="315"/>
                  </a:lnTo>
                  <a:lnTo>
                    <a:pt x="941" y="334"/>
                  </a:lnTo>
                  <a:lnTo>
                    <a:pt x="966" y="352"/>
                  </a:lnTo>
                  <a:lnTo>
                    <a:pt x="989" y="369"/>
                  </a:lnTo>
                  <a:lnTo>
                    <a:pt x="1013" y="385"/>
                  </a:lnTo>
                  <a:lnTo>
                    <a:pt x="1033" y="403"/>
                  </a:lnTo>
                  <a:lnTo>
                    <a:pt x="1053" y="419"/>
                  </a:lnTo>
                  <a:lnTo>
                    <a:pt x="1070" y="434"/>
                  </a:lnTo>
                  <a:lnTo>
                    <a:pt x="1087" y="448"/>
                  </a:lnTo>
                  <a:lnTo>
                    <a:pt x="1102" y="462"/>
                  </a:lnTo>
                  <a:lnTo>
                    <a:pt x="1130" y="488"/>
                  </a:lnTo>
                  <a:lnTo>
                    <a:pt x="1153" y="510"/>
                  </a:lnTo>
                  <a:lnTo>
                    <a:pt x="1172" y="532"/>
                  </a:lnTo>
                  <a:lnTo>
                    <a:pt x="1187" y="549"/>
                  </a:lnTo>
                  <a:lnTo>
                    <a:pt x="1200" y="562"/>
                  </a:lnTo>
                  <a:lnTo>
                    <a:pt x="1218" y="590"/>
                  </a:lnTo>
                  <a:lnTo>
                    <a:pt x="1436" y="671"/>
                  </a:lnTo>
                  <a:lnTo>
                    <a:pt x="1449" y="678"/>
                  </a:lnTo>
                  <a:lnTo>
                    <a:pt x="1480" y="702"/>
                  </a:lnTo>
                  <a:lnTo>
                    <a:pt x="1498" y="720"/>
                  </a:lnTo>
                  <a:lnTo>
                    <a:pt x="1518" y="737"/>
                  </a:lnTo>
                  <a:lnTo>
                    <a:pt x="1538" y="759"/>
                  </a:lnTo>
                  <a:lnTo>
                    <a:pt x="1557" y="782"/>
                  </a:lnTo>
                  <a:lnTo>
                    <a:pt x="1608" y="881"/>
                  </a:lnTo>
                  <a:lnTo>
                    <a:pt x="1602" y="929"/>
                  </a:lnTo>
                  <a:lnTo>
                    <a:pt x="1586" y="952"/>
                  </a:lnTo>
                  <a:lnTo>
                    <a:pt x="1563" y="972"/>
                  </a:lnTo>
                  <a:lnTo>
                    <a:pt x="1534" y="989"/>
                  </a:lnTo>
                  <a:lnTo>
                    <a:pt x="1503" y="1005"/>
                  </a:lnTo>
                  <a:lnTo>
                    <a:pt x="1469" y="1017"/>
                  </a:lnTo>
                  <a:lnTo>
                    <a:pt x="1438" y="1026"/>
                  </a:lnTo>
                  <a:lnTo>
                    <a:pt x="1373" y="1039"/>
                  </a:lnTo>
                  <a:lnTo>
                    <a:pt x="1314" y="1043"/>
                  </a:lnTo>
                  <a:lnTo>
                    <a:pt x="1181" y="1036"/>
                  </a:lnTo>
                  <a:lnTo>
                    <a:pt x="849" y="813"/>
                  </a:lnTo>
                  <a:lnTo>
                    <a:pt x="1102" y="703"/>
                  </a:lnTo>
                  <a:lnTo>
                    <a:pt x="1087" y="686"/>
                  </a:lnTo>
                  <a:lnTo>
                    <a:pt x="1068" y="668"/>
                  </a:lnTo>
                  <a:lnTo>
                    <a:pt x="1044" y="643"/>
                  </a:lnTo>
                  <a:lnTo>
                    <a:pt x="1030" y="629"/>
                  </a:lnTo>
                  <a:lnTo>
                    <a:pt x="1014" y="614"/>
                  </a:lnTo>
                  <a:lnTo>
                    <a:pt x="999" y="597"/>
                  </a:lnTo>
                  <a:lnTo>
                    <a:pt x="980" y="580"/>
                  </a:lnTo>
                  <a:lnTo>
                    <a:pt x="962" y="561"/>
                  </a:lnTo>
                  <a:lnTo>
                    <a:pt x="941" y="542"/>
                  </a:lnTo>
                  <a:lnTo>
                    <a:pt x="921" y="522"/>
                  </a:lnTo>
                  <a:lnTo>
                    <a:pt x="898" y="502"/>
                  </a:lnTo>
                  <a:lnTo>
                    <a:pt x="876" y="484"/>
                  </a:lnTo>
                  <a:lnTo>
                    <a:pt x="855" y="462"/>
                  </a:lnTo>
                  <a:lnTo>
                    <a:pt x="832" y="442"/>
                  </a:lnTo>
                  <a:lnTo>
                    <a:pt x="808" y="422"/>
                  </a:lnTo>
                  <a:lnTo>
                    <a:pt x="784" y="403"/>
                  </a:lnTo>
                  <a:lnTo>
                    <a:pt x="760" y="382"/>
                  </a:lnTo>
                  <a:lnTo>
                    <a:pt x="736" y="361"/>
                  </a:lnTo>
                  <a:lnTo>
                    <a:pt x="711" y="343"/>
                  </a:lnTo>
                  <a:lnTo>
                    <a:pt x="688" y="326"/>
                  </a:lnTo>
                  <a:lnTo>
                    <a:pt x="663" y="307"/>
                  </a:lnTo>
                  <a:lnTo>
                    <a:pt x="638" y="292"/>
                  </a:lnTo>
                  <a:lnTo>
                    <a:pt x="615" y="276"/>
                  </a:lnTo>
                  <a:lnTo>
                    <a:pt x="590" y="263"/>
                  </a:lnTo>
                  <a:lnTo>
                    <a:pt x="569" y="249"/>
                  </a:lnTo>
                  <a:lnTo>
                    <a:pt x="524" y="227"/>
                  </a:lnTo>
                  <a:lnTo>
                    <a:pt x="481" y="208"/>
                  </a:lnTo>
                  <a:lnTo>
                    <a:pt x="436" y="193"/>
                  </a:lnTo>
                  <a:lnTo>
                    <a:pt x="391" y="177"/>
                  </a:lnTo>
                  <a:lnTo>
                    <a:pt x="346" y="165"/>
                  </a:lnTo>
                  <a:lnTo>
                    <a:pt x="258" y="147"/>
                  </a:lnTo>
                  <a:lnTo>
                    <a:pt x="176" y="133"/>
                  </a:lnTo>
                  <a:lnTo>
                    <a:pt x="0" y="116"/>
                  </a:lnTo>
                  <a:lnTo>
                    <a:pt x="17" y="0"/>
                  </a:lnTo>
                  <a:lnTo>
                    <a:pt x="17" y="0"/>
                  </a:lnTo>
                  <a:close/>
                </a:path>
              </a:pathLst>
            </a:custGeom>
            <a:solidFill>
              <a:srgbClr val="B8B8D9"/>
            </a:solidFill>
            <a:ln w="9525">
              <a:noFill/>
              <a:round/>
              <a:headEnd/>
              <a:tailEnd/>
            </a:ln>
          </p:spPr>
          <p:txBody>
            <a:bodyPr/>
            <a:lstStyle/>
            <a:p>
              <a:endParaRPr lang="en-US" dirty="0"/>
            </a:p>
          </p:txBody>
        </p:sp>
        <p:sp>
          <p:nvSpPr>
            <p:cNvPr id="326672" name="Freeform 16"/>
            <p:cNvSpPr>
              <a:spLocks/>
            </p:cNvSpPr>
            <p:nvPr/>
          </p:nvSpPr>
          <p:spPr bwMode="auto">
            <a:xfrm>
              <a:off x="8041" y="1894"/>
              <a:ext cx="1559" cy="1124"/>
            </a:xfrm>
            <a:custGeom>
              <a:avLst/>
              <a:gdLst/>
              <a:ahLst/>
              <a:cxnLst>
                <a:cxn ang="0">
                  <a:pos x="25" y="970"/>
                </a:cxn>
                <a:cxn ang="0">
                  <a:pos x="76" y="793"/>
                </a:cxn>
                <a:cxn ang="0">
                  <a:pos x="129" y="653"/>
                </a:cxn>
                <a:cxn ang="0">
                  <a:pos x="197" y="509"/>
                </a:cxn>
                <a:cxn ang="0">
                  <a:pos x="279" y="373"/>
                </a:cxn>
                <a:cxn ang="0">
                  <a:pos x="316" y="326"/>
                </a:cxn>
                <a:cxn ang="0">
                  <a:pos x="341" y="299"/>
                </a:cxn>
                <a:cxn ang="0">
                  <a:pos x="367" y="271"/>
                </a:cxn>
                <a:cxn ang="0">
                  <a:pos x="407" y="234"/>
                </a:cxn>
                <a:cxn ang="0">
                  <a:pos x="466" y="192"/>
                </a:cxn>
                <a:cxn ang="0">
                  <a:pos x="535" y="156"/>
                </a:cxn>
                <a:cxn ang="0">
                  <a:pos x="614" y="125"/>
                </a:cxn>
                <a:cxn ang="0">
                  <a:pos x="699" y="99"/>
                </a:cxn>
                <a:cxn ang="0">
                  <a:pos x="835" y="67"/>
                </a:cxn>
                <a:cxn ang="0">
                  <a:pos x="1024" y="36"/>
                </a:cxn>
                <a:cxn ang="0">
                  <a:pos x="1287" y="9"/>
                </a:cxn>
                <a:cxn ang="0">
                  <a:pos x="1559" y="0"/>
                </a:cxn>
                <a:cxn ang="0">
                  <a:pos x="1453" y="48"/>
                </a:cxn>
                <a:cxn ang="0">
                  <a:pos x="1292" y="79"/>
                </a:cxn>
                <a:cxn ang="0">
                  <a:pos x="1139" y="113"/>
                </a:cxn>
                <a:cxn ang="0">
                  <a:pos x="967" y="156"/>
                </a:cxn>
                <a:cxn ang="0">
                  <a:pos x="800" y="207"/>
                </a:cxn>
                <a:cxn ang="0">
                  <a:pos x="687" y="249"/>
                </a:cxn>
                <a:cxn ang="0">
                  <a:pos x="620" y="279"/>
                </a:cxn>
                <a:cxn ang="0">
                  <a:pos x="565" y="311"/>
                </a:cxn>
                <a:cxn ang="0">
                  <a:pos x="508" y="359"/>
                </a:cxn>
                <a:cxn ang="0">
                  <a:pos x="419" y="495"/>
                </a:cxn>
                <a:cxn ang="0">
                  <a:pos x="359" y="614"/>
                </a:cxn>
                <a:cxn ang="0">
                  <a:pos x="303" y="742"/>
                </a:cxn>
                <a:cxn ang="0">
                  <a:pos x="252" y="869"/>
                </a:cxn>
                <a:cxn ang="0">
                  <a:pos x="209" y="982"/>
                </a:cxn>
                <a:cxn ang="0">
                  <a:pos x="166" y="1100"/>
                </a:cxn>
                <a:cxn ang="0">
                  <a:pos x="0" y="1073"/>
                </a:cxn>
              </a:cxnLst>
              <a:rect l="0" t="0" r="r" b="b"/>
              <a:pathLst>
                <a:path w="1559" h="1124">
                  <a:moveTo>
                    <a:pt x="0" y="1073"/>
                  </a:moveTo>
                  <a:lnTo>
                    <a:pt x="25" y="970"/>
                  </a:lnTo>
                  <a:lnTo>
                    <a:pt x="58" y="860"/>
                  </a:lnTo>
                  <a:lnTo>
                    <a:pt x="76" y="793"/>
                  </a:lnTo>
                  <a:lnTo>
                    <a:pt x="102" y="725"/>
                  </a:lnTo>
                  <a:lnTo>
                    <a:pt x="129" y="653"/>
                  </a:lnTo>
                  <a:lnTo>
                    <a:pt x="161" y="580"/>
                  </a:lnTo>
                  <a:lnTo>
                    <a:pt x="197" y="509"/>
                  </a:lnTo>
                  <a:lnTo>
                    <a:pt x="237" y="439"/>
                  </a:lnTo>
                  <a:lnTo>
                    <a:pt x="279" y="373"/>
                  </a:lnTo>
                  <a:lnTo>
                    <a:pt x="303" y="342"/>
                  </a:lnTo>
                  <a:lnTo>
                    <a:pt x="316" y="326"/>
                  </a:lnTo>
                  <a:lnTo>
                    <a:pt x="328" y="313"/>
                  </a:lnTo>
                  <a:lnTo>
                    <a:pt x="341" y="299"/>
                  </a:lnTo>
                  <a:lnTo>
                    <a:pt x="353" y="285"/>
                  </a:lnTo>
                  <a:lnTo>
                    <a:pt x="367" y="271"/>
                  </a:lnTo>
                  <a:lnTo>
                    <a:pt x="381" y="258"/>
                  </a:lnTo>
                  <a:lnTo>
                    <a:pt x="407" y="234"/>
                  </a:lnTo>
                  <a:lnTo>
                    <a:pt x="436" y="212"/>
                  </a:lnTo>
                  <a:lnTo>
                    <a:pt x="466" y="192"/>
                  </a:lnTo>
                  <a:lnTo>
                    <a:pt x="500" y="173"/>
                  </a:lnTo>
                  <a:lnTo>
                    <a:pt x="535" y="156"/>
                  </a:lnTo>
                  <a:lnTo>
                    <a:pt x="574" y="139"/>
                  </a:lnTo>
                  <a:lnTo>
                    <a:pt x="614" y="125"/>
                  </a:lnTo>
                  <a:lnTo>
                    <a:pt x="656" y="112"/>
                  </a:lnTo>
                  <a:lnTo>
                    <a:pt x="699" y="99"/>
                  </a:lnTo>
                  <a:lnTo>
                    <a:pt x="744" y="87"/>
                  </a:lnTo>
                  <a:lnTo>
                    <a:pt x="835" y="67"/>
                  </a:lnTo>
                  <a:lnTo>
                    <a:pt x="928" y="48"/>
                  </a:lnTo>
                  <a:lnTo>
                    <a:pt x="1024" y="36"/>
                  </a:lnTo>
                  <a:lnTo>
                    <a:pt x="1115" y="25"/>
                  </a:lnTo>
                  <a:lnTo>
                    <a:pt x="1287" y="9"/>
                  </a:lnTo>
                  <a:lnTo>
                    <a:pt x="1428" y="2"/>
                  </a:lnTo>
                  <a:lnTo>
                    <a:pt x="1559" y="0"/>
                  </a:lnTo>
                  <a:lnTo>
                    <a:pt x="1490" y="40"/>
                  </a:lnTo>
                  <a:lnTo>
                    <a:pt x="1453" y="48"/>
                  </a:lnTo>
                  <a:lnTo>
                    <a:pt x="1357" y="67"/>
                  </a:lnTo>
                  <a:lnTo>
                    <a:pt x="1292" y="79"/>
                  </a:lnTo>
                  <a:lnTo>
                    <a:pt x="1218" y="95"/>
                  </a:lnTo>
                  <a:lnTo>
                    <a:pt x="1139" y="113"/>
                  </a:lnTo>
                  <a:lnTo>
                    <a:pt x="1054" y="133"/>
                  </a:lnTo>
                  <a:lnTo>
                    <a:pt x="967" y="156"/>
                  </a:lnTo>
                  <a:lnTo>
                    <a:pt x="882" y="181"/>
                  </a:lnTo>
                  <a:lnTo>
                    <a:pt x="800" y="207"/>
                  </a:lnTo>
                  <a:lnTo>
                    <a:pt x="723" y="235"/>
                  </a:lnTo>
                  <a:lnTo>
                    <a:pt x="687" y="249"/>
                  </a:lnTo>
                  <a:lnTo>
                    <a:pt x="653" y="265"/>
                  </a:lnTo>
                  <a:lnTo>
                    <a:pt x="620" y="279"/>
                  </a:lnTo>
                  <a:lnTo>
                    <a:pt x="591" y="294"/>
                  </a:lnTo>
                  <a:lnTo>
                    <a:pt x="565" y="311"/>
                  </a:lnTo>
                  <a:lnTo>
                    <a:pt x="542" y="326"/>
                  </a:lnTo>
                  <a:lnTo>
                    <a:pt x="508" y="359"/>
                  </a:lnTo>
                  <a:lnTo>
                    <a:pt x="449" y="442"/>
                  </a:lnTo>
                  <a:lnTo>
                    <a:pt x="419" y="495"/>
                  </a:lnTo>
                  <a:lnTo>
                    <a:pt x="388" y="552"/>
                  </a:lnTo>
                  <a:lnTo>
                    <a:pt x="359" y="614"/>
                  </a:lnTo>
                  <a:lnTo>
                    <a:pt x="331" y="679"/>
                  </a:lnTo>
                  <a:lnTo>
                    <a:pt x="303" y="742"/>
                  </a:lnTo>
                  <a:lnTo>
                    <a:pt x="276" y="807"/>
                  </a:lnTo>
                  <a:lnTo>
                    <a:pt x="252" y="869"/>
                  </a:lnTo>
                  <a:lnTo>
                    <a:pt x="229" y="928"/>
                  </a:lnTo>
                  <a:lnTo>
                    <a:pt x="209" y="982"/>
                  </a:lnTo>
                  <a:lnTo>
                    <a:pt x="191" y="1030"/>
                  </a:lnTo>
                  <a:lnTo>
                    <a:pt x="166" y="1100"/>
                  </a:lnTo>
                  <a:lnTo>
                    <a:pt x="158" y="1124"/>
                  </a:lnTo>
                  <a:lnTo>
                    <a:pt x="0" y="1073"/>
                  </a:lnTo>
                  <a:lnTo>
                    <a:pt x="0" y="1073"/>
                  </a:lnTo>
                  <a:close/>
                </a:path>
              </a:pathLst>
            </a:custGeom>
            <a:solidFill>
              <a:srgbClr val="B8B8D9"/>
            </a:solidFill>
            <a:ln w="9525">
              <a:noFill/>
              <a:round/>
              <a:headEnd/>
              <a:tailEnd/>
            </a:ln>
          </p:spPr>
          <p:txBody>
            <a:bodyPr/>
            <a:lstStyle/>
            <a:p>
              <a:endParaRPr lang="en-US" dirty="0"/>
            </a:p>
          </p:txBody>
        </p:sp>
        <p:sp>
          <p:nvSpPr>
            <p:cNvPr id="326673" name="Freeform 17"/>
            <p:cNvSpPr>
              <a:spLocks/>
            </p:cNvSpPr>
            <p:nvPr/>
          </p:nvSpPr>
          <p:spPr bwMode="auto">
            <a:xfrm>
              <a:off x="8269" y="3685"/>
              <a:ext cx="929" cy="168"/>
            </a:xfrm>
            <a:custGeom>
              <a:avLst/>
              <a:gdLst/>
              <a:ahLst/>
              <a:cxnLst>
                <a:cxn ang="0">
                  <a:pos x="0" y="0"/>
                </a:cxn>
                <a:cxn ang="0">
                  <a:pos x="38" y="88"/>
                </a:cxn>
                <a:cxn ang="0">
                  <a:pos x="74" y="100"/>
                </a:cxn>
                <a:cxn ang="0">
                  <a:pos x="116" y="111"/>
                </a:cxn>
                <a:cxn ang="0">
                  <a:pos x="168" y="124"/>
                </a:cxn>
                <a:cxn ang="0">
                  <a:pos x="233" y="139"/>
                </a:cxn>
                <a:cxn ang="0">
                  <a:pos x="304" y="151"/>
                </a:cxn>
                <a:cxn ang="0">
                  <a:pos x="382" y="162"/>
                </a:cxn>
                <a:cxn ang="0">
                  <a:pos x="464" y="168"/>
                </a:cxn>
                <a:cxn ang="0">
                  <a:pos x="778" y="167"/>
                </a:cxn>
                <a:cxn ang="0">
                  <a:pos x="929" y="156"/>
                </a:cxn>
                <a:cxn ang="0">
                  <a:pos x="829" y="28"/>
                </a:cxn>
                <a:cxn ang="0">
                  <a:pos x="662" y="32"/>
                </a:cxn>
                <a:cxn ang="0">
                  <a:pos x="352" y="32"/>
                </a:cxn>
                <a:cxn ang="0">
                  <a:pos x="103" y="14"/>
                </a:cxn>
                <a:cxn ang="0">
                  <a:pos x="0" y="0"/>
                </a:cxn>
                <a:cxn ang="0">
                  <a:pos x="0" y="0"/>
                </a:cxn>
              </a:cxnLst>
              <a:rect l="0" t="0" r="r" b="b"/>
              <a:pathLst>
                <a:path w="929" h="168">
                  <a:moveTo>
                    <a:pt x="0" y="0"/>
                  </a:moveTo>
                  <a:lnTo>
                    <a:pt x="38" y="88"/>
                  </a:lnTo>
                  <a:lnTo>
                    <a:pt x="74" y="100"/>
                  </a:lnTo>
                  <a:lnTo>
                    <a:pt x="116" y="111"/>
                  </a:lnTo>
                  <a:lnTo>
                    <a:pt x="168" y="124"/>
                  </a:lnTo>
                  <a:lnTo>
                    <a:pt x="233" y="139"/>
                  </a:lnTo>
                  <a:lnTo>
                    <a:pt x="304" y="151"/>
                  </a:lnTo>
                  <a:lnTo>
                    <a:pt x="382" y="162"/>
                  </a:lnTo>
                  <a:lnTo>
                    <a:pt x="464" y="168"/>
                  </a:lnTo>
                  <a:lnTo>
                    <a:pt x="778" y="167"/>
                  </a:lnTo>
                  <a:lnTo>
                    <a:pt x="929" y="156"/>
                  </a:lnTo>
                  <a:lnTo>
                    <a:pt x="829" y="28"/>
                  </a:lnTo>
                  <a:lnTo>
                    <a:pt x="662" y="32"/>
                  </a:lnTo>
                  <a:lnTo>
                    <a:pt x="352" y="32"/>
                  </a:lnTo>
                  <a:lnTo>
                    <a:pt x="103" y="14"/>
                  </a:lnTo>
                  <a:lnTo>
                    <a:pt x="0" y="0"/>
                  </a:lnTo>
                  <a:lnTo>
                    <a:pt x="0" y="0"/>
                  </a:lnTo>
                  <a:close/>
                </a:path>
              </a:pathLst>
            </a:custGeom>
            <a:solidFill>
              <a:srgbClr val="B8B8D9"/>
            </a:solidFill>
            <a:ln w="9525">
              <a:noFill/>
              <a:round/>
              <a:headEnd/>
              <a:tailEnd/>
            </a:ln>
          </p:spPr>
          <p:txBody>
            <a:bodyPr/>
            <a:lstStyle/>
            <a:p>
              <a:endParaRPr lang="en-US" dirty="0"/>
            </a:p>
          </p:txBody>
        </p:sp>
        <p:sp>
          <p:nvSpPr>
            <p:cNvPr id="326674" name="Freeform 18"/>
            <p:cNvSpPr>
              <a:spLocks/>
            </p:cNvSpPr>
            <p:nvPr/>
          </p:nvSpPr>
          <p:spPr bwMode="auto">
            <a:xfrm>
              <a:off x="8515" y="2906"/>
              <a:ext cx="259" cy="163"/>
            </a:xfrm>
            <a:custGeom>
              <a:avLst/>
              <a:gdLst/>
              <a:ahLst/>
              <a:cxnLst>
                <a:cxn ang="0">
                  <a:pos x="6" y="0"/>
                </a:cxn>
                <a:cxn ang="0">
                  <a:pos x="131" y="23"/>
                </a:cxn>
                <a:cxn ang="0">
                  <a:pos x="218" y="51"/>
                </a:cxn>
                <a:cxn ang="0">
                  <a:pos x="247" y="69"/>
                </a:cxn>
                <a:cxn ang="0">
                  <a:pos x="259" y="91"/>
                </a:cxn>
                <a:cxn ang="0">
                  <a:pos x="250" y="126"/>
                </a:cxn>
                <a:cxn ang="0">
                  <a:pos x="241" y="139"/>
                </a:cxn>
                <a:cxn ang="0">
                  <a:pos x="232" y="148"/>
                </a:cxn>
                <a:cxn ang="0">
                  <a:pos x="201" y="163"/>
                </a:cxn>
                <a:cxn ang="0">
                  <a:pos x="0" y="54"/>
                </a:cxn>
                <a:cxn ang="0">
                  <a:pos x="6" y="0"/>
                </a:cxn>
                <a:cxn ang="0">
                  <a:pos x="6" y="0"/>
                </a:cxn>
              </a:cxnLst>
              <a:rect l="0" t="0" r="r" b="b"/>
              <a:pathLst>
                <a:path w="259" h="163">
                  <a:moveTo>
                    <a:pt x="6" y="0"/>
                  </a:moveTo>
                  <a:lnTo>
                    <a:pt x="131" y="23"/>
                  </a:lnTo>
                  <a:lnTo>
                    <a:pt x="218" y="51"/>
                  </a:lnTo>
                  <a:lnTo>
                    <a:pt x="247" y="69"/>
                  </a:lnTo>
                  <a:lnTo>
                    <a:pt x="259" y="91"/>
                  </a:lnTo>
                  <a:lnTo>
                    <a:pt x="250" y="126"/>
                  </a:lnTo>
                  <a:lnTo>
                    <a:pt x="241" y="139"/>
                  </a:lnTo>
                  <a:lnTo>
                    <a:pt x="232" y="148"/>
                  </a:lnTo>
                  <a:lnTo>
                    <a:pt x="201" y="163"/>
                  </a:lnTo>
                  <a:lnTo>
                    <a:pt x="0" y="54"/>
                  </a:lnTo>
                  <a:lnTo>
                    <a:pt x="6" y="0"/>
                  </a:lnTo>
                  <a:lnTo>
                    <a:pt x="6" y="0"/>
                  </a:lnTo>
                  <a:close/>
                </a:path>
              </a:pathLst>
            </a:custGeom>
            <a:solidFill>
              <a:srgbClr val="B8B8D9"/>
            </a:solidFill>
            <a:ln w="9525">
              <a:noFill/>
              <a:round/>
              <a:headEnd/>
              <a:tailEnd/>
            </a:ln>
          </p:spPr>
          <p:txBody>
            <a:bodyPr/>
            <a:lstStyle/>
            <a:p>
              <a:endParaRPr lang="en-US" dirty="0"/>
            </a:p>
          </p:txBody>
        </p:sp>
        <p:sp>
          <p:nvSpPr>
            <p:cNvPr id="326675" name="Freeform 19"/>
            <p:cNvSpPr>
              <a:spLocks/>
            </p:cNvSpPr>
            <p:nvPr/>
          </p:nvSpPr>
          <p:spPr bwMode="auto">
            <a:xfrm>
              <a:off x="8576" y="2674"/>
              <a:ext cx="282" cy="184"/>
            </a:xfrm>
            <a:custGeom>
              <a:avLst/>
              <a:gdLst/>
              <a:ahLst/>
              <a:cxnLst>
                <a:cxn ang="0">
                  <a:pos x="22" y="0"/>
                </a:cxn>
                <a:cxn ang="0">
                  <a:pos x="144" y="15"/>
                </a:cxn>
                <a:cxn ang="0">
                  <a:pos x="234" y="34"/>
                </a:cxn>
                <a:cxn ang="0">
                  <a:pos x="282" y="63"/>
                </a:cxn>
                <a:cxn ang="0">
                  <a:pos x="282" y="139"/>
                </a:cxn>
                <a:cxn ang="0">
                  <a:pos x="271" y="184"/>
                </a:cxn>
                <a:cxn ang="0">
                  <a:pos x="0" y="88"/>
                </a:cxn>
                <a:cxn ang="0">
                  <a:pos x="22" y="0"/>
                </a:cxn>
                <a:cxn ang="0">
                  <a:pos x="22" y="0"/>
                </a:cxn>
              </a:cxnLst>
              <a:rect l="0" t="0" r="r" b="b"/>
              <a:pathLst>
                <a:path w="282" h="184">
                  <a:moveTo>
                    <a:pt x="22" y="0"/>
                  </a:moveTo>
                  <a:lnTo>
                    <a:pt x="144" y="15"/>
                  </a:lnTo>
                  <a:lnTo>
                    <a:pt x="234" y="34"/>
                  </a:lnTo>
                  <a:lnTo>
                    <a:pt x="282" y="63"/>
                  </a:lnTo>
                  <a:lnTo>
                    <a:pt x="282" y="139"/>
                  </a:lnTo>
                  <a:lnTo>
                    <a:pt x="271" y="184"/>
                  </a:lnTo>
                  <a:lnTo>
                    <a:pt x="0" y="88"/>
                  </a:lnTo>
                  <a:lnTo>
                    <a:pt x="22" y="0"/>
                  </a:lnTo>
                  <a:lnTo>
                    <a:pt x="22" y="0"/>
                  </a:lnTo>
                  <a:close/>
                </a:path>
              </a:pathLst>
            </a:custGeom>
            <a:solidFill>
              <a:srgbClr val="B8B8D9"/>
            </a:solidFill>
            <a:ln w="9525">
              <a:noFill/>
              <a:round/>
              <a:headEnd/>
              <a:tailEnd/>
            </a:ln>
          </p:spPr>
          <p:txBody>
            <a:bodyPr/>
            <a:lstStyle/>
            <a:p>
              <a:endParaRPr lang="en-US" dirty="0"/>
            </a:p>
          </p:txBody>
        </p:sp>
        <p:sp>
          <p:nvSpPr>
            <p:cNvPr id="326676" name="Freeform 20"/>
            <p:cNvSpPr>
              <a:spLocks/>
            </p:cNvSpPr>
            <p:nvPr/>
          </p:nvSpPr>
          <p:spPr bwMode="auto">
            <a:xfrm>
              <a:off x="8706" y="2462"/>
              <a:ext cx="282" cy="193"/>
            </a:xfrm>
            <a:custGeom>
              <a:avLst/>
              <a:gdLst/>
              <a:ahLst/>
              <a:cxnLst>
                <a:cxn ang="0">
                  <a:pos x="0" y="91"/>
                </a:cxn>
                <a:cxn ang="0">
                  <a:pos x="249" y="193"/>
                </a:cxn>
                <a:cxn ang="0">
                  <a:pos x="273" y="147"/>
                </a:cxn>
                <a:cxn ang="0">
                  <a:pos x="282" y="65"/>
                </a:cxn>
                <a:cxn ang="0">
                  <a:pos x="268" y="49"/>
                </a:cxn>
                <a:cxn ang="0">
                  <a:pos x="240" y="35"/>
                </a:cxn>
                <a:cxn ang="0">
                  <a:pos x="206" y="23"/>
                </a:cxn>
                <a:cxn ang="0">
                  <a:pos x="169" y="15"/>
                </a:cxn>
                <a:cxn ang="0">
                  <a:pos x="71" y="0"/>
                </a:cxn>
                <a:cxn ang="0">
                  <a:pos x="0" y="91"/>
                </a:cxn>
                <a:cxn ang="0">
                  <a:pos x="0" y="91"/>
                </a:cxn>
              </a:cxnLst>
              <a:rect l="0" t="0" r="r" b="b"/>
              <a:pathLst>
                <a:path w="282" h="193">
                  <a:moveTo>
                    <a:pt x="0" y="91"/>
                  </a:moveTo>
                  <a:lnTo>
                    <a:pt x="249" y="193"/>
                  </a:lnTo>
                  <a:lnTo>
                    <a:pt x="273" y="147"/>
                  </a:lnTo>
                  <a:lnTo>
                    <a:pt x="282" y="65"/>
                  </a:lnTo>
                  <a:lnTo>
                    <a:pt x="268" y="49"/>
                  </a:lnTo>
                  <a:lnTo>
                    <a:pt x="240" y="35"/>
                  </a:lnTo>
                  <a:lnTo>
                    <a:pt x="206" y="23"/>
                  </a:lnTo>
                  <a:lnTo>
                    <a:pt x="169" y="15"/>
                  </a:lnTo>
                  <a:lnTo>
                    <a:pt x="71" y="0"/>
                  </a:lnTo>
                  <a:lnTo>
                    <a:pt x="0" y="91"/>
                  </a:lnTo>
                  <a:lnTo>
                    <a:pt x="0" y="91"/>
                  </a:lnTo>
                  <a:close/>
                </a:path>
              </a:pathLst>
            </a:custGeom>
            <a:solidFill>
              <a:srgbClr val="B8B8D9"/>
            </a:solidFill>
            <a:ln w="9525">
              <a:noFill/>
              <a:round/>
              <a:headEnd/>
              <a:tailEnd/>
            </a:ln>
          </p:spPr>
          <p:txBody>
            <a:bodyPr/>
            <a:lstStyle/>
            <a:p>
              <a:endParaRPr lang="en-US" dirty="0"/>
            </a:p>
          </p:txBody>
        </p:sp>
        <p:sp>
          <p:nvSpPr>
            <p:cNvPr id="326677" name="Freeform 21"/>
            <p:cNvSpPr>
              <a:spLocks/>
            </p:cNvSpPr>
            <p:nvPr/>
          </p:nvSpPr>
          <p:spPr bwMode="auto">
            <a:xfrm>
              <a:off x="8909" y="2304"/>
              <a:ext cx="252" cy="184"/>
            </a:xfrm>
            <a:custGeom>
              <a:avLst/>
              <a:gdLst/>
              <a:ahLst/>
              <a:cxnLst>
                <a:cxn ang="0">
                  <a:pos x="0" y="56"/>
                </a:cxn>
                <a:cxn ang="0">
                  <a:pos x="220" y="184"/>
                </a:cxn>
                <a:cxn ang="0">
                  <a:pos x="229" y="175"/>
                </a:cxn>
                <a:cxn ang="0">
                  <a:pos x="246" y="153"/>
                </a:cxn>
                <a:cxn ang="0">
                  <a:pos x="252" y="77"/>
                </a:cxn>
                <a:cxn ang="0">
                  <a:pos x="244" y="66"/>
                </a:cxn>
                <a:cxn ang="0">
                  <a:pos x="235" y="57"/>
                </a:cxn>
                <a:cxn ang="0">
                  <a:pos x="207" y="40"/>
                </a:cxn>
                <a:cxn ang="0">
                  <a:pos x="175" y="28"/>
                </a:cxn>
                <a:cxn ang="0">
                  <a:pos x="139" y="17"/>
                </a:cxn>
                <a:cxn ang="0">
                  <a:pos x="48" y="0"/>
                </a:cxn>
                <a:cxn ang="0">
                  <a:pos x="0" y="56"/>
                </a:cxn>
                <a:cxn ang="0">
                  <a:pos x="0" y="56"/>
                </a:cxn>
              </a:cxnLst>
              <a:rect l="0" t="0" r="r" b="b"/>
              <a:pathLst>
                <a:path w="252" h="184">
                  <a:moveTo>
                    <a:pt x="0" y="56"/>
                  </a:moveTo>
                  <a:lnTo>
                    <a:pt x="220" y="184"/>
                  </a:lnTo>
                  <a:lnTo>
                    <a:pt x="229" y="175"/>
                  </a:lnTo>
                  <a:lnTo>
                    <a:pt x="246" y="153"/>
                  </a:lnTo>
                  <a:lnTo>
                    <a:pt x="252" y="77"/>
                  </a:lnTo>
                  <a:lnTo>
                    <a:pt x="244" y="66"/>
                  </a:lnTo>
                  <a:lnTo>
                    <a:pt x="235" y="57"/>
                  </a:lnTo>
                  <a:lnTo>
                    <a:pt x="207" y="40"/>
                  </a:lnTo>
                  <a:lnTo>
                    <a:pt x="175" y="28"/>
                  </a:lnTo>
                  <a:lnTo>
                    <a:pt x="139" y="17"/>
                  </a:lnTo>
                  <a:lnTo>
                    <a:pt x="48" y="0"/>
                  </a:lnTo>
                  <a:lnTo>
                    <a:pt x="0" y="56"/>
                  </a:lnTo>
                  <a:lnTo>
                    <a:pt x="0" y="56"/>
                  </a:lnTo>
                  <a:close/>
                </a:path>
              </a:pathLst>
            </a:custGeom>
            <a:solidFill>
              <a:srgbClr val="B8B8D9"/>
            </a:solidFill>
            <a:ln w="9525">
              <a:noFill/>
              <a:round/>
              <a:headEnd/>
              <a:tailEnd/>
            </a:ln>
          </p:spPr>
          <p:txBody>
            <a:bodyPr/>
            <a:lstStyle/>
            <a:p>
              <a:endParaRPr lang="en-US" dirty="0"/>
            </a:p>
          </p:txBody>
        </p:sp>
        <p:sp>
          <p:nvSpPr>
            <p:cNvPr id="326678" name="Freeform 22"/>
            <p:cNvSpPr>
              <a:spLocks/>
            </p:cNvSpPr>
            <p:nvPr/>
          </p:nvSpPr>
          <p:spPr bwMode="auto">
            <a:xfrm>
              <a:off x="9099" y="2162"/>
              <a:ext cx="212" cy="147"/>
            </a:xfrm>
            <a:custGeom>
              <a:avLst/>
              <a:gdLst/>
              <a:ahLst/>
              <a:cxnLst>
                <a:cxn ang="0">
                  <a:pos x="0" y="32"/>
                </a:cxn>
                <a:cxn ang="0">
                  <a:pos x="180" y="147"/>
                </a:cxn>
                <a:cxn ang="0">
                  <a:pos x="187" y="139"/>
                </a:cxn>
                <a:cxn ang="0">
                  <a:pos x="206" y="119"/>
                </a:cxn>
                <a:cxn ang="0">
                  <a:pos x="212" y="66"/>
                </a:cxn>
                <a:cxn ang="0">
                  <a:pos x="198" y="52"/>
                </a:cxn>
                <a:cxn ang="0">
                  <a:pos x="180" y="41"/>
                </a:cxn>
                <a:cxn ang="0">
                  <a:pos x="133" y="20"/>
                </a:cxn>
                <a:cxn ang="0">
                  <a:pos x="91" y="6"/>
                </a:cxn>
                <a:cxn ang="0">
                  <a:pos x="73" y="0"/>
                </a:cxn>
                <a:cxn ang="0">
                  <a:pos x="0" y="32"/>
                </a:cxn>
                <a:cxn ang="0">
                  <a:pos x="0" y="32"/>
                </a:cxn>
              </a:cxnLst>
              <a:rect l="0" t="0" r="r" b="b"/>
              <a:pathLst>
                <a:path w="212" h="147">
                  <a:moveTo>
                    <a:pt x="0" y="32"/>
                  </a:moveTo>
                  <a:lnTo>
                    <a:pt x="180" y="147"/>
                  </a:lnTo>
                  <a:lnTo>
                    <a:pt x="187" y="139"/>
                  </a:lnTo>
                  <a:lnTo>
                    <a:pt x="206" y="119"/>
                  </a:lnTo>
                  <a:lnTo>
                    <a:pt x="212" y="66"/>
                  </a:lnTo>
                  <a:lnTo>
                    <a:pt x="198" y="52"/>
                  </a:lnTo>
                  <a:lnTo>
                    <a:pt x="180" y="41"/>
                  </a:lnTo>
                  <a:lnTo>
                    <a:pt x="133" y="20"/>
                  </a:lnTo>
                  <a:lnTo>
                    <a:pt x="91" y="6"/>
                  </a:lnTo>
                  <a:lnTo>
                    <a:pt x="73" y="0"/>
                  </a:lnTo>
                  <a:lnTo>
                    <a:pt x="0" y="32"/>
                  </a:lnTo>
                  <a:lnTo>
                    <a:pt x="0" y="32"/>
                  </a:lnTo>
                  <a:close/>
                </a:path>
              </a:pathLst>
            </a:custGeom>
            <a:solidFill>
              <a:srgbClr val="B8B8D9"/>
            </a:solidFill>
            <a:ln w="9525">
              <a:noFill/>
              <a:round/>
              <a:headEnd/>
              <a:tailEnd/>
            </a:ln>
          </p:spPr>
          <p:txBody>
            <a:bodyPr/>
            <a:lstStyle/>
            <a:p>
              <a:endParaRPr lang="en-US" dirty="0"/>
            </a:p>
          </p:txBody>
        </p:sp>
        <p:sp>
          <p:nvSpPr>
            <p:cNvPr id="326679" name="Freeform 23"/>
            <p:cNvSpPr>
              <a:spLocks/>
            </p:cNvSpPr>
            <p:nvPr/>
          </p:nvSpPr>
          <p:spPr bwMode="auto">
            <a:xfrm>
              <a:off x="9279" y="2061"/>
              <a:ext cx="171" cy="95"/>
            </a:xfrm>
            <a:custGeom>
              <a:avLst/>
              <a:gdLst/>
              <a:ahLst/>
              <a:cxnLst>
                <a:cxn ang="0">
                  <a:pos x="0" y="31"/>
                </a:cxn>
                <a:cxn ang="0">
                  <a:pos x="145" y="95"/>
                </a:cxn>
                <a:cxn ang="0">
                  <a:pos x="153" y="87"/>
                </a:cxn>
                <a:cxn ang="0">
                  <a:pos x="168" y="68"/>
                </a:cxn>
                <a:cxn ang="0">
                  <a:pos x="171" y="20"/>
                </a:cxn>
                <a:cxn ang="0">
                  <a:pos x="157" y="11"/>
                </a:cxn>
                <a:cxn ang="0">
                  <a:pos x="137" y="5"/>
                </a:cxn>
                <a:cxn ang="0">
                  <a:pos x="92" y="0"/>
                </a:cxn>
                <a:cxn ang="0">
                  <a:pos x="32" y="6"/>
                </a:cxn>
                <a:cxn ang="0">
                  <a:pos x="0" y="31"/>
                </a:cxn>
                <a:cxn ang="0">
                  <a:pos x="0" y="31"/>
                </a:cxn>
              </a:cxnLst>
              <a:rect l="0" t="0" r="r" b="b"/>
              <a:pathLst>
                <a:path w="171" h="95">
                  <a:moveTo>
                    <a:pt x="0" y="31"/>
                  </a:moveTo>
                  <a:lnTo>
                    <a:pt x="145" y="95"/>
                  </a:lnTo>
                  <a:lnTo>
                    <a:pt x="153" y="87"/>
                  </a:lnTo>
                  <a:lnTo>
                    <a:pt x="168" y="68"/>
                  </a:lnTo>
                  <a:lnTo>
                    <a:pt x="171" y="20"/>
                  </a:lnTo>
                  <a:lnTo>
                    <a:pt x="157" y="11"/>
                  </a:lnTo>
                  <a:lnTo>
                    <a:pt x="137" y="5"/>
                  </a:lnTo>
                  <a:lnTo>
                    <a:pt x="92" y="0"/>
                  </a:lnTo>
                  <a:lnTo>
                    <a:pt x="32" y="6"/>
                  </a:lnTo>
                  <a:lnTo>
                    <a:pt x="0" y="31"/>
                  </a:lnTo>
                  <a:lnTo>
                    <a:pt x="0" y="31"/>
                  </a:lnTo>
                  <a:close/>
                </a:path>
              </a:pathLst>
            </a:custGeom>
            <a:solidFill>
              <a:srgbClr val="B8B8D9"/>
            </a:solidFill>
            <a:ln w="9525">
              <a:noFill/>
              <a:round/>
              <a:headEnd/>
              <a:tailEnd/>
            </a:ln>
          </p:spPr>
          <p:txBody>
            <a:bodyPr/>
            <a:lstStyle/>
            <a:p>
              <a:endParaRPr lang="en-US" dirty="0"/>
            </a:p>
          </p:txBody>
        </p:sp>
        <p:sp>
          <p:nvSpPr>
            <p:cNvPr id="326680" name="Freeform 24"/>
            <p:cNvSpPr>
              <a:spLocks/>
            </p:cNvSpPr>
            <p:nvPr/>
          </p:nvSpPr>
          <p:spPr bwMode="auto">
            <a:xfrm>
              <a:off x="6852" y="2261"/>
              <a:ext cx="575" cy="366"/>
            </a:xfrm>
            <a:custGeom>
              <a:avLst/>
              <a:gdLst/>
              <a:ahLst/>
              <a:cxnLst>
                <a:cxn ang="0">
                  <a:pos x="0" y="170"/>
                </a:cxn>
                <a:cxn ang="0">
                  <a:pos x="319" y="366"/>
                </a:cxn>
                <a:cxn ang="0">
                  <a:pos x="575" y="264"/>
                </a:cxn>
                <a:cxn ang="0">
                  <a:pos x="515" y="102"/>
                </a:cxn>
                <a:cxn ang="0">
                  <a:pos x="292" y="0"/>
                </a:cxn>
                <a:cxn ang="0">
                  <a:pos x="0" y="170"/>
                </a:cxn>
                <a:cxn ang="0">
                  <a:pos x="0" y="170"/>
                </a:cxn>
              </a:cxnLst>
              <a:rect l="0" t="0" r="r" b="b"/>
              <a:pathLst>
                <a:path w="575" h="366">
                  <a:moveTo>
                    <a:pt x="0" y="170"/>
                  </a:moveTo>
                  <a:lnTo>
                    <a:pt x="319" y="366"/>
                  </a:lnTo>
                  <a:lnTo>
                    <a:pt x="575" y="264"/>
                  </a:lnTo>
                  <a:lnTo>
                    <a:pt x="515" y="102"/>
                  </a:lnTo>
                  <a:lnTo>
                    <a:pt x="292" y="0"/>
                  </a:lnTo>
                  <a:lnTo>
                    <a:pt x="0" y="170"/>
                  </a:lnTo>
                  <a:lnTo>
                    <a:pt x="0" y="170"/>
                  </a:lnTo>
                  <a:close/>
                </a:path>
              </a:pathLst>
            </a:custGeom>
            <a:solidFill>
              <a:srgbClr val="FFFFFF"/>
            </a:solidFill>
            <a:ln w="9525">
              <a:noFill/>
              <a:round/>
              <a:headEnd/>
              <a:tailEnd/>
            </a:ln>
          </p:spPr>
          <p:txBody>
            <a:bodyPr/>
            <a:lstStyle/>
            <a:p>
              <a:endParaRPr lang="en-US" dirty="0"/>
            </a:p>
          </p:txBody>
        </p:sp>
        <p:sp>
          <p:nvSpPr>
            <p:cNvPr id="326681" name="Freeform 25"/>
            <p:cNvSpPr>
              <a:spLocks/>
            </p:cNvSpPr>
            <p:nvPr/>
          </p:nvSpPr>
          <p:spPr bwMode="auto">
            <a:xfrm>
              <a:off x="6973" y="1709"/>
              <a:ext cx="2606" cy="3335"/>
            </a:xfrm>
            <a:custGeom>
              <a:avLst/>
              <a:gdLst/>
              <a:ahLst/>
              <a:cxnLst>
                <a:cxn ang="0">
                  <a:pos x="0" y="3335"/>
                </a:cxn>
                <a:cxn ang="0">
                  <a:pos x="38" y="2288"/>
                </a:cxn>
                <a:cxn ang="0">
                  <a:pos x="123" y="1871"/>
                </a:cxn>
                <a:cxn ang="0">
                  <a:pos x="464" y="1523"/>
                </a:cxn>
                <a:cxn ang="0">
                  <a:pos x="1025" y="1190"/>
                </a:cxn>
                <a:cxn ang="0">
                  <a:pos x="1311" y="575"/>
                </a:cxn>
                <a:cxn ang="0">
                  <a:pos x="1548" y="222"/>
                </a:cxn>
                <a:cxn ang="0">
                  <a:pos x="1933" y="111"/>
                </a:cxn>
                <a:cxn ang="0">
                  <a:pos x="2606" y="0"/>
                </a:cxn>
                <a:cxn ang="0">
                  <a:pos x="2514" y="137"/>
                </a:cxn>
                <a:cxn ang="0">
                  <a:pos x="2429" y="267"/>
                </a:cxn>
                <a:cxn ang="0">
                  <a:pos x="2324" y="301"/>
                </a:cxn>
                <a:cxn ang="0">
                  <a:pos x="2279" y="405"/>
                </a:cxn>
                <a:cxn ang="0">
                  <a:pos x="2156" y="437"/>
                </a:cxn>
                <a:cxn ang="0">
                  <a:pos x="2135" y="589"/>
                </a:cxn>
                <a:cxn ang="0">
                  <a:pos x="1992" y="607"/>
                </a:cxn>
                <a:cxn ang="0">
                  <a:pos x="1953" y="745"/>
                </a:cxn>
                <a:cxn ang="0">
                  <a:pos x="1854" y="798"/>
                </a:cxn>
                <a:cxn ang="0">
                  <a:pos x="1842" y="948"/>
                </a:cxn>
                <a:cxn ang="0">
                  <a:pos x="1769" y="1047"/>
                </a:cxn>
                <a:cxn ang="0">
                  <a:pos x="1736" y="1156"/>
                </a:cxn>
                <a:cxn ang="0">
                  <a:pos x="1625" y="1261"/>
                </a:cxn>
                <a:cxn ang="0">
                  <a:pos x="2129" y="1667"/>
                </a:cxn>
                <a:cxn ang="0">
                  <a:pos x="2265" y="1895"/>
                </a:cxn>
                <a:cxn ang="0">
                  <a:pos x="1724" y="1936"/>
                </a:cxn>
                <a:cxn ang="0">
                  <a:pos x="1246" y="1844"/>
                </a:cxn>
                <a:cxn ang="0">
                  <a:pos x="1136" y="1889"/>
                </a:cxn>
                <a:cxn ang="0">
                  <a:pos x="1078" y="2015"/>
                </a:cxn>
                <a:cxn ang="0">
                  <a:pos x="914" y="2053"/>
                </a:cxn>
                <a:cxn ang="0">
                  <a:pos x="849" y="2191"/>
                </a:cxn>
                <a:cxn ang="0">
                  <a:pos x="705" y="2301"/>
                </a:cxn>
                <a:cxn ang="0">
                  <a:pos x="606" y="2608"/>
                </a:cxn>
                <a:cxn ang="0">
                  <a:pos x="547" y="2661"/>
                </a:cxn>
                <a:cxn ang="0">
                  <a:pos x="528" y="2825"/>
                </a:cxn>
                <a:cxn ang="0">
                  <a:pos x="436" y="2930"/>
                </a:cxn>
                <a:cxn ang="0">
                  <a:pos x="417" y="3139"/>
                </a:cxn>
                <a:cxn ang="0">
                  <a:pos x="365" y="3204"/>
                </a:cxn>
                <a:cxn ang="0">
                  <a:pos x="261" y="3086"/>
                </a:cxn>
                <a:cxn ang="0">
                  <a:pos x="0" y="3335"/>
                </a:cxn>
                <a:cxn ang="0">
                  <a:pos x="0" y="3335"/>
                </a:cxn>
              </a:cxnLst>
              <a:rect l="0" t="0" r="r" b="b"/>
              <a:pathLst>
                <a:path w="2606" h="3335">
                  <a:moveTo>
                    <a:pt x="0" y="3335"/>
                  </a:moveTo>
                  <a:lnTo>
                    <a:pt x="38" y="2288"/>
                  </a:lnTo>
                  <a:lnTo>
                    <a:pt x="123" y="1871"/>
                  </a:lnTo>
                  <a:lnTo>
                    <a:pt x="464" y="1523"/>
                  </a:lnTo>
                  <a:lnTo>
                    <a:pt x="1025" y="1190"/>
                  </a:lnTo>
                  <a:lnTo>
                    <a:pt x="1311" y="575"/>
                  </a:lnTo>
                  <a:lnTo>
                    <a:pt x="1548" y="222"/>
                  </a:lnTo>
                  <a:lnTo>
                    <a:pt x="1933" y="111"/>
                  </a:lnTo>
                  <a:lnTo>
                    <a:pt x="2606" y="0"/>
                  </a:lnTo>
                  <a:lnTo>
                    <a:pt x="2514" y="137"/>
                  </a:lnTo>
                  <a:lnTo>
                    <a:pt x="2429" y="267"/>
                  </a:lnTo>
                  <a:lnTo>
                    <a:pt x="2324" y="301"/>
                  </a:lnTo>
                  <a:lnTo>
                    <a:pt x="2279" y="405"/>
                  </a:lnTo>
                  <a:lnTo>
                    <a:pt x="2156" y="437"/>
                  </a:lnTo>
                  <a:lnTo>
                    <a:pt x="2135" y="589"/>
                  </a:lnTo>
                  <a:lnTo>
                    <a:pt x="1992" y="607"/>
                  </a:lnTo>
                  <a:lnTo>
                    <a:pt x="1953" y="745"/>
                  </a:lnTo>
                  <a:lnTo>
                    <a:pt x="1854" y="798"/>
                  </a:lnTo>
                  <a:lnTo>
                    <a:pt x="1842" y="948"/>
                  </a:lnTo>
                  <a:lnTo>
                    <a:pt x="1769" y="1047"/>
                  </a:lnTo>
                  <a:lnTo>
                    <a:pt x="1736" y="1156"/>
                  </a:lnTo>
                  <a:lnTo>
                    <a:pt x="1625" y="1261"/>
                  </a:lnTo>
                  <a:lnTo>
                    <a:pt x="2129" y="1667"/>
                  </a:lnTo>
                  <a:lnTo>
                    <a:pt x="2265" y="1895"/>
                  </a:lnTo>
                  <a:lnTo>
                    <a:pt x="1724" y="1936"/>
                  </a:lnTo>
                  <a:lnTo>
                    <a:pt x="1246" y="1844"/>
                  </a:lnTo>
                  <a:lnTo>
                    <a:pt x="1136" y="1889"/>
                  </a:lnTo>
                  <a:lnTo>
                    <a:pt x="1078" y="2015"/>
                  </a:lnTo>
                  <a:lnTo>
                    <a:pt x="914" y="2053"/>
                  </a:lnTo>
                  <a:lnTo>
                    <a:pt x="849" y="2191"/>
                  </a:lnTo>
                  <a:lnTo>
                    <a:pt x="705" y="2301"/>
                  </a:lnTo>
                  <a:lnTo>
                    <a:pt x="606" y="2608"/>
                  </a:lnTo>
                  <a:lnTo>
                    <a:pt x="547" y="2661"/>
                  </a:lnTo>
                  <a:lnTo>
                    <a:pt x="528" y="2825"/>
                  </a:lnTo>
                  <a:lnTo>
                    <a:pt x="436" y="2930"/>
                  </a:lnTo>
                  <a:lnTo>
                    <a:pt x="417" y="3139"/>
                  </a:lnTo>
                  <a:lnTo>
                    <a:pt x="365" y="3204"/>
                  </a:lnTo>
                  <a:lnTo>
                    <a:pt x="261" y="3086"/>
                  </a:lnTo>
                  <a:lnTo>
                    <a:pt x="0" y="3335"/>
                  </a:lnTo>
                  <a:lnTo>
                    <a:pt x="0" y="3335"/>
                  </a:lnTo>
                  <a:close/>
                </a:path>
              </a:pathLst>
            </a:custGeom>
            <a:solidFill>
              <a:srgbClr val="756868"/>
            </a:solidFill>
            <a:ln w="9525">
              <a:noFill/>
              <a:round/>
              <a:headEnd/>
              <a:tailEnd/>
            </a:ln>
          </p:spPr>
          <p:txBody>
            <a:bodyPr/>
            <a:lstStyle/>
            <a:p>
              <a:endParaRPr lang="en-US" dirty="0"/>
            </a:p>
          </p:txBody>
        </p:sp>
        <p:sp>
          <p:nvSpPr>
            <p:cNvPr id="326682" name="Freeform 26"/>
            <p:cNvSpPr>
              <a:spLocks/>
            </p:cNvSpPr>
            <p:nvPr/>
          </p:nvSpPr>
          <p:spPr bwMode="auto">
            <a:xfrm>
              <a:off x="6640" y="2179"/>
              <a:ext cx="1406" cy="791"/>
            </a:xfrm>
            <a:custGeom>
              <a:avLst/>
              <a:gdLst/>
              <a:ahLst/>
              <a:cxnLst>
                <a:cxn ang="0">
                  <a:pos x="252" y="105"/>
                </a:cxn>
                <a:cxn ang="0">
                  <a:pos x="308" y="38"/>
                </a:cxn>
                <a:cxn ang="0">
                  <a:pos x="365" y="11"/>
                </a:cxn>
                <a:cxn ang="0">
                  <a:pos x="486" y="0"/>
                </a:cxn>
                <a:cxn ang="0">
                  <a:pos x="633" y="38"/>
                </a:cxn>
                <a:cxn ang="0">
                  <a:pos x="710" y="85"/>
                </a:cxn>
                <a:cxn ang="0">
                  <a:pos x="759" y="130"/>
                </a:cxn>
                <a:cxn ang="0">
                  <a:pos x="797" y="170"/>
                </a:cxn>
                <a:cxn ang="0">
                  <a:pos x="820" y="199"/>
                </a:cxn>
                <a:cxn ang="0">
                  <a:pos x="874" y="275"/>
                </a:cxn>
                <a:cxn ang="0">
                  <a:pos x="954" y="394"/>
                </a:cxn>
                <a:cxn ang="0">
                  <a:pos x="985" y="436"/>
                </a:cxn>
                <a:cxn ang="0">
                  <a:pos x="1019" y="473"/>
                </a:cxn>
                <a:cxn ang="0">
                  <a:pos x="1066" y="513"/>
                </a:cxn>
                <a:cxn ang="0">
                  <a:pos x="1121" y="542"/>
                </a:cxn>
                <a:cxn ang="0">
                  <a:pos x="1264" y="577"/>
                </a:cxn>
                <a:cxn ang="0">
                  <a:pos x="1406" y="612"/>
                </a:cxn>
                <a:cxn ang="0">
                  <a:pos x="1219" y="791"/>
                </a:cxn>
                <a:cxn ang="0">
                  <a:pos x="1053" y="745"/>
                </a:cxn>
                <a:cxn ang="0">
                  <a:pos x="954" y="714"/>
                </a:cxn>
                <a:cxn ang="0">
                  <a:pos x="852" y="679"/>
                </a:cxn>
                <a:cxn ang="0">
                  <a:pos x="756" y="637"/>
                </a:cxn>
                <a:cxn ang="0">
                  <a:pos x="676" y="595"/>
                </a:cxn>
                <a:cxn ang="0">
                  <a:pos x="626" y="552"/>
                </a:cxn>
                <a:cxn ang="0">
                  <a:pos x="594" y="512"/>
                </a:cxn>
                <a:cxn ang="0">
                  <a:pos x="560" y="479"/>
                </a:cxn>
                <a:cxn ang="0">
                  <a:pos x="529" y="451"/>
                </a:cxn>
                <a:cxn ang="0">
                  <a:pos x="478" y="416"/>
                </a:cxn>
                <a:cxn ang="0">
                  <a:pos x="444" y="397"/>
                </a:cxn>
                <a:cxn ang="0">
                  <a:pos x="592" y="357"/>
                </a:cxn>
                <a:cxn ang="0">
                  <a:pos x="677" y="306"/>
                </a:cxn>
                <a:cxn ang="0">
                  <a:pos x="693" y="256"/>
                </a:cxn>
                <a:cxn ang="0">
                  <a:pos x="668" y="219"/>
                </a:cxn>
                <a:cxn ang="0">
                  <a:pos x="640" y="191"/>
                </a:cxn>
                <a:cxn ang="0">
                  <a:pos x="599" y="165"/>
                </a:cxn>
                <a:cxn ang="0">
                  <a:pos x="515" y="161"/>
                </a:cxn>
                <a:cxn ang="0">
                  <a:pos x="399" y="212"/>
                </a:cxn>
                <a:cxn ang="0">
                  <a:pos x="351" y="252"/>
                </a:cxn>
                <a:cxn ang="0">
                  <a:pos x="319" y="289"/>
                </a:cxn>
                <a:cxn ang="0">
                  <a:pos x="11" y="145"/>
                </a:cxn>
                <a:cxn ang="0">
                  <a:pos x="17" y="63"/>
                </a:cxn>
              </a:cxnLst>
              <a:rect l="0" t="0" r="r" b="b"/>
              <a:pathLst>
                <a:path w="1406" h="791">
                  <a:moveTo>
                    <a:pt x="17" y="63"/>
                  </a:moveTo>
                  <a:lnTo>
                    <a:pt x="252" y="105"/>
                  </a:lnTo>
                  <a:lnTo>
                    <a:pt x="288" y="57"/>
                  </a:lnTo>
                  <a:lnTo>
                    <a:pt x="308" y="38"/>
                  </a:lnTo>
                  <a:lnTo>
                    <a:pt x="334" y="23"/>
                  </a:lnTo>
                  <a:lnTo>
                    <a:pt x="365" y="11"/>
                  </a:lnTo>
                  <a:lnTo>
                    <a:pt x="399" y="1"/>
                  </a:lnTo>
                  <a:lnTo>
                    <a:pt x="486" y="0"/>
                  </a:lnTo>
                  <a:lnTo>
                    <a:pt x="582" y="18"/>
                  </a:lnTo>
                  <a:lnTo>
                    <a:pt x="633" y="38"/>
                  </a:lnTo>
                  <a:lnTo>
                    <a:pt x="684" y="68"/>
                  </a:lnTo>
                  <a:lnTo>
                    <a:pt x="710" y="85"/>
                  </a:lnTo>
                  <a:lnTo>
                    <a:pt x="735" y="106"/>
                  </a:lnTo>
                  <a:lnTo>
                    <a:pt x="759" y="130"/>
                  </a:lnTo>
                  <a:lnTo>
                    <a:pt x="786" y="156"/>
                  </a:lnTo>
                  <a:lnTo>
                    <a:pt x="797" y="170"/>
                  </a:lnTo>
                  <a:lnTo>
                    <a:pt x="809" y="184"/>
                  </a:lnTo>
                  <a:lnTo>
                    <a:pt x="820" y="199"/>
                  </a:lnTo>
                  <a:lnTo>
                    <a:pt x="832" y="215"/>
                  </a:lnTo>
                  <a:lnTo>
                    <a:pt x="874" y="275"/>
                  </a:lnTo>
                  <a:lnTo>
                    <a:pt x="914" y="337"/>
                  </a:lnTo>
                  <a:lnTo>
                    <a:pt x="954" y="394"/>
                  </a:lnTo>
                  <a:lnTo>
                    <a:pt x="974" y="422"/>
                  </a:lnTo>
                  <a:lnTo>
                    <a:pt x="985" y="436"/>
                  </a:lnTo>
                  <a:lnTo>
                    <a:pt x="996" y="448"/>
                  </a:lnTo>
                  <a:lnTo>
                    <a:pt x="1019" y="473"/>
                  </a:lnTo>
                  <a:lnTo>
                    <a:pt x="1042" y="493"/>
                  </a:lnTo>
                  <a:lnTo>
                    <a:pt x="1066" y="513"/>
                  </a:lnTo>
                  <a:lnTo>
                    <a:pt x="1093" y="530"/>
                  </a:lnTo>
                  <a:lnTo>
                    <a:pt x="1121" y="542"/>
                  </a:lnTo>
                  <a:lnTo>
                    <a:pt x="1152" y="552"/>
                  </a:lnTo>
                  <a:lnTo>
                    <a:pt x="1264" y="577"/>
                  </a:lnTo>
                  <a:lnTo>
                    <a:pt x="1343" y="597"/>
                  </a:lnTo>
                  <a:lnTo>
                    <a:pt x="1406" y="612"/>
                  </a:lnTo>
                  <a:lnTo>
                    <a:pt x="1373" y="750"/>
                  </a:lnTo>
                  <a:lnTo>
                    <a:pt x="1219" y="791"/>
                  </a:lnTo>
                  <a:lnTo>
                    <a:pt x="1137" y="770"/>
                  </a:lnTo>
                  <a:lnTo>
                    <a:pt x="1053" y="745"/>
                  </a:lnTo>
                  <a:lnTo>
                    <a:pt x="1005" y="730"/>
                  </a:lnTo>
                  <a:lnTo>
                    <a:pt x="954" y="714"/>
                  </a:lnTo>
                  <a:lnTo>
                    <a:pt x="903" y="697"/>
                  </a:lnTo>
                  <a:lnTo>
                    <a:pt x="852" y="679"/>
                  </a:lnTo>
                  <a:lnTo>
                    <a:pt x="801" y="657"/>
                  </a:lnTo>
                  <a:lnTo>
                    <a:pt x="756" y="637"/>
                  </a:lnTo>
                  <a:lnTo>
                    <a:pt x="713" y="617"/>
                  </a:lnTo>
                  <a:lnTo>
                    <a:pt x="676" y="595"/>
                  </a:lnTo>
                  <a:lnTo>
                    <a:pt x="648" y="573"/>
                  </a:lnTo>
                  <a:lnTo>
                    <a:pt x="626" y="552"/>
                  </a:lnTo>
                  <a:lnTo>
                    <a:pt x="609" y="530"/>
                  </a:lnTo>
                  <a:lnTo>
                    <a:pt x="594" y="512"/>
                  </a:lnTo>
                  <a:lnTo>
                    <a:pt x="577" y="493"/>
                  </a:lnTo>
                  <a:lnTo>
                    <a:pt x="560" y="479"/>
                  </a:lnTo>
                  <a:lnTo>
                    <a:pt x="544" y="464"/>
                  </a:lnTo>
                  <a:lnTo>
                    <a:pt x="529" y="451"/>
                  </a:lnTo>
                  <a:lnTo>
                    <a:pt x="503" y="431"/>
                  </a:lnTo>
                  <a:lnTo>
                    <a:pt x="478" y="416"/>
                  </a:lnTo>
                  <a:lnTo>
                    <a:pt x="459" y="405"/>
                  </a:lnTo>
                  <a:lnTo>
                    <a:pt x="444" y="397"/>
                  </a:lnTo>
                  <a:lnTo>
                    <a:pt x="492" y="386"/>
                  </a:lnTo>
                  <a:lnTo>
                    <a:pt x="592" y="357"/>
                  </a:lnTo>
                  <a:lnTo>
                    <a:pt x="640" y="334"/>
                  </a:lnTo>
                  <a:lnTo>
                    <a:pt x="677" y="306"/>
                  </a:lnTo>
                  <a:lnTo>
                    <a:pt x="694" y="275"/>
                  </a:lnTo>
                  <a:lnTo>
                    <a:pt x="693" y="256"/>
                  </a:lnTo>
                  <a:lnTo>
                    <a:pt x="682" y="238"/>
                  </a:lnTo>
                  <a:lnTo>
                    <a:pt x="668" y="219"/>
                  </a:lnTo>
                  <a:lnTo>
                    <a:pt x="654" y="204"/>
                  </a:lnTo>
                  <a:lnTo>
                    <a:pt x="640" y="191"/>
                  </a:lnTo>
                  <a:lnTo>
                    <a:pt x="626" y="181"/>
                  </a:lnTo>
                  <a:lnTo>
                    <a:pt x="599" y="165"/>
                  </a:lnTo>
                  <a:lnTo>
                    <a:pt x="572" y="157"/>
                  </a:lnTo>
                  <a:lnTo>
                    <a:pt x="515" y="161"/>
                  </a:lnTo>
                  <a:lnTo>
                    <a:pt x="458" y="179"/>
                  </a:lnTo>
                  <a:lnTo>
                    <a:pt x="399" y="212"/>
                  </a:lnTo>
                  <a:lnTo>
                    <a:pt x="374" y="232"/>
                  </a:lnTo>
                  <a:lnTo>
                    <a:pt x="351" y="252"/>
                  </a:lnTo>
                  <a:lnTo>
                    <a:pt x="334" y="272"/>
                  </a:lnTo>
                  <a:lnTo>
                    <a:pt x="319" y="289"/>
                  </a:lnTo>
                  <a:lnTo>
                    <a:pt x="308" y="304"/>
                  </a:lnTo>
                  <a:lnTo>
                    <a:pt x="11" y="145"/>
                  </a:lnTo>
                  <a:lnTo>
                    <a:pt x="0" y="106"/>
                  </a:lnTo>
                  <a:lnTo>
                    <a:pt x="17" y="63"/>
                  </a:lnTo>
                  <a:lnTo>
                    <a:pt x="17" y="63"/>
                  </a:lnTo>
                  <a:close/>
                </a:path>
              </a:pathLst>
            </a:custGeom>
            <a:solidFill>
              <a:srgbClr val="000000"/>
            </a:solidFill>
            <a:ln w="9525">
              <a:noFill/>
              <a:round/>
              <a:headEnd/>
              <a:tailEnd/>
            </a:ln>
          </p:spPr>
          <p:txBody>
            <a:bodyPr/>
            <a:lstStyle/>
            <a:p>
              <a:endParaRPr lang="en-US" dirty="0"/>
            </a:p>
          </p:txBody>
        </p:sp>
        <p:sp>
          <p:nvSpPr>
            <p:cNvPr id="326683" name="Freeform 27"/>
            <p:cNvSpPr>
              <a:spLocks/>
            </p:cNvSpPr>
            <p:nvPr/>
          </p:nvSpPr>
          <p:spPr bwMode="auto">
            <a:xfrm>
              <a:off x="6923" y="2946"/>
              <a:ext cx="1200" cy="2168"/>
            </a:xfrm>
            <a:custGeom>
              <a:avLst/>
              <a:gdLst/>
              <a:ahLst/>
              <a:cxnLst>
                <a:cxn ang="0">
                  <a:pos x="988" y="21"/>
                </a:cxn>
                <a:cxn ang="0">
                  <a:pos x="922" y="60"/>
                </a:cxn>
                <a:cxn ang="0">
                  <a:pos x="875" y="88"/>
                </a:cxn>
                <a:cxn ang="0">
                  <a:pos x="823" y="120"/>
                </a:cxn>
                <a:cxn ang="0">
                  <a:pos x="766" y="154"/>
                </a:cxn>
                <a:cxn ang="0">
                  <a:pos x="704" y="193"/>
                </a:cxn>
                <a:cxn ang="0">
                  <a:pos x="639" y="235"/>
                </a:cxn>
                <a:cxn ang="0">
                  <a:pos x="574" y="278"/>
                </a:cxn>
                <a:cxn ang="0">
                  <a:pos x="509" y="321"/>
                </a:cxn>
                <a:cxn ang="0">
                  <a:pos x="444" y="366"/>
                </a:cxn>
                <a:cxn ang="0">
                  <a:pos x="382" y="409"/>
                </a:cxn>
                <a:cxn ang="0">
                  <a:pos x="325" y="453"/>
                </a:cxn>
                <a:cxn ang="0">
                  <a:pos x="271" y="495"/>
                </a:cxn>
                <a:cxn ang="0">
                  <a:pos x="224" y="533"/>
                </a:cxn>
                <a:cxn ang="0">
                  <a:pos x="184" y="575"/>
                </a:cxn>
                <a:cxn ang="0">
                  <a:pos x="118" y="683"/>
                </a:cxn>
                <a:cxn ang="0">
                  <a:pos x="51" y="883"/>
                </a:cxn>
                <a:cxn ang="0">
                  <a:pos x="0" y="1311"/>
                </a:cxn>
                <a:cxn ang="0">
                  <a:pos x="12" y="1694"/>
                </a:cxn>
                <a:cxn ang="0">
                  <a:pos x="46" y="2168"/>
                </a:cxn>
                <a:cxn ang="0">
                  <a:pos x="159" y="1469"/>
                </a:cxn>
                <a:cxn ang="0">
                  <a:pos x="192" y="1142"/>
                </a:cxn>
                <a:cxn ang="0">
                  <a:pos x="234" y="943"/>
                </a:cxn>
                <a:cxn ang="0">
                  <a:pos x="274" y="818"/>
                </a:cxn>
                <a:cxn ang="0">
                  <a:pos x="326" y="719"/>
                </a:cxn>
                <a:cxn ang="0">
                  <a:pos x="348" y="692"/>
                </a:cxn>
                <a:cxn ang="0">
                  <a:pos x="371" y="665"/>
                </a:cxn>
                <a:cxn ang="0">
                  <a:pos x="398" y="638"/>
                </a:cxn>
                <a:cxn ang="0">
                  <a:pos x="424" y="609"/>
                </a:cxn>
                <a:cxn ang="0">
                  <a:pos x="470" y="564"/>
                </a:cxn>
                <a:cxn ang="0">
                  <a:pos x="501" y="535"/>
                </a:cxn>
                <a:cxn ang="0">
                  <a:pos x="534" y="504"/>
                </a:cxn>
                <a:cxn ang="0">
                  <a:pos x="569" y="474"/>
                </a:cxn>
                <a:cxn ang="0">
                  <a:pos x="603" y="444"/>
                </a:cxn>
                <a:cxn ang="0">
                  <a:pos x="640" y="413"/>
                </a:cxn>
                <a:cxn ang="0">
                  <a:pos x="676" y="385"/>
                </a:cxn>
                <a:cxn ang="0">
                  <a:pos x="713" y="354"/>
                </a:cxn>
                <a:cxn ang="0">
                  <a:pos x="750" y="326"/>
                </a:cxn>
                <a:cxn ang="0">
                  <a:pos x="786" y="297"/>
                </a:cxn>
                <a:cxn ang="0">
                  <a:pos x="823" y="267"/>
                </a:cxn>
                <a:cxn ang="0">
                  <a:pos x="858" y="241"/>
                </a:cxn>
                <a:cxn ang="0">
                  <a:pos x="911" y="202"/>
                </a:cxn>
                <a:cxn ang="0">
                  <a:pos x="978" y="153"/>
                </a:cxn>
                <a:cxn ang="0">
                  <a:pos x="1039" y="111"/>
                </a:cxn>
                <a:cxn ang="0">
                  <a:pos x="1092" y="72"/>
                </a:cxn>
                <a:cxn ang="0">
                  <a:pos x="1135" y="41"/>
                </a:cxn>
                <a:cxn ang="0">
                  <a:pos x="1200" y="0"/>
                </a:cxn>
                <a:cxn ang="0">
                  <a:pos x="1013" y="6"/>
                </a:cxn>
              </a:cxnLst>
              <a:rect l="0" t="0" r="r" b="b"/>
              <a:pathLst>
                <a:path w="1200" h="2168">
                  <a:moveTo>
                    <a:pt x="1013" y="6"/>
                  </a:moveTo>
                  <a:lnTo>
                    <a:pt x="988" y="21"/>
                  </a:lnTo>
                  <a:lnTo>
                    <a:pt x="959" y="37"/>
                  </a:lnTo>
                  <a:lnTo>
                    <a:pt x="922" y="60"/>
                  </a:lnTo>
                  <a:lnTo>
                    <a:pt x="900" y="72"/>
                  </a:lnTo>
                  <a:lnTo>
                    <a:pt x="875" y="88"/>
                  </a:lnTo>
                  <a:lnTo>
                    <a:pt x="851" y="103"/>
                  </a:lnTo>
                  <a:lnTo>
                    <a:pt x="823" y="120"/>
                  </a:lnTo>
                  <a:lnTo>
                    <a:pt x="795" y="137"/>
                  </a:lnTo>
                  <a:lnTo>
                    <a:pt x="766" y="154"/>
                  </a:lnTo>
                  <a:lnTo>
                    <a:pt x="735" y="174"/>
                  </a:lnTo>
                  <a:lnTo>
                    <a:pt x="704" y="193"/>
                  </a:lnTo>
                  <a:lnTo>
                    <a:pt x="671" y="213"/>
                  </a:lnTo>
                  <a:lnTo>
                    <a:pt x="639" y="235"/>
                  </a:lnTo>
                  <a:lnTo>
                    <a:pt x="606" y="256"/>
                  </a:lnTo>
                  <a:lnTo>
                    <a:pt x="574" y="278"/>
                  </a:lnTo>
                  <a:lnTo>
                    <a:pt x="540" y="298"/>
                  </a:lnTo>
                  <a:lnTo>
                    <a:pt x="509" y="321"/>
                  </a:lnTo>
                  <a:lnTo>
                    <a:pt x="475" y="343"/>
                  </a:lnTo>
                  <a:lnTo>
                    <a:pt x="444" y="366"/>
                  </a:lnTo>
                  <a:lnTo>
                    <a:pt x="411" y="388"/>
                  </a:lnTo>
                  <a:lnTo>
                    <a:pt x="382" y="409"/>
                  </a:lnTo>
                  <a:lnTo>
                    <a:pt x="351" y="431"/>
                  </a:lnTo>
                  <a:lnTo>
                    <a:pt x="325" y="453"/>
                  </a:lnTo>
                  <a:lnTo>
                    <a:pt x="295" y="474"/>
                  </a:lnTo>
                  <a:lnTo>
                    <a:pt x="271" y="495"/>
                  </a:lnTo>
                  <a:lnTo>
                    <a:pt x="248" y="515"/>
                  </a:lnTo>
                  <a:lnTo>
                    <a:pt x="224" y="533"/>
                  </a:lnTo>
                  <a:lnTo>
                    <a:pt x="204" y="553"/>
                  </a:lnTo>
                  <a:lnTo>
                    <a:pt x="184" y="575"/>
                  </a:lnTo>
                  <a:lnTo>
                    <a:pt x="149" y="626"/>
                  </a:lnTo>
                  <a:lnTo>
                    <a:pt x="118" y="683"/>
                  </a:lnTo>
                  <a:lnTo>
                    <a:pt x="93" y="747"/>
                  </a:lnTo>
                  <a:lnTo>
                    <a:pt x="51" y="883"/>
                  </a:lnTo>
                  <a:lnTo>
                    <a:pt x="23" y="1031"/>
                  </a:lnTo>
                  <a:lnTo>
                    <a:pt x="0" y="1311"/>
                  </a:lnTo>
                  <a:lnTo>
                    <a:pt x="2" y="1515"/>
                  </a:lnTo>
                  <a:lnTo>
                    <a:pt x="12" y="1694"/>
                  </a:lnTo>
                  <a:lnTo>
                    <a:pt x="28" y="1911"/>
                  </a:lnTo>
                  <a:lnTo>
                    <a:pt x="46" y="2168"/>
                  </a:lnTo>
                  <a:lnTo>
                    <a:pt x="149" y="2007"/>
                  </a:lnTo>
                  <a:lnTo>
                    <a:pt x="159" y="1469"/>
                  </a:lnTo>
                  <a:lnTo>
                    <a:pt x="179" y="1251"/>
                  </a:lnTo>
                  <a:lnTo>
                    <a:pt x="192" y="1142"/>
                  </a:lnTo>
                  <a:lnTo>
                    <a:pt x="210" y="1039"/>
                  </a:lnTo>
                  <a:lnTo>
                    <a:pt x="234" y="943"/>
                  </a:lnTo>
                  <a:lnTo>
                    <a:pt x="260" y="856"/>
                  </a:lnTo>
                  <a:lnTo>
                    <a:pt x="274" y="818"/>
                  </a:lnTo>
                  <a:lnTo>
                    <a:pt x="291" y="782"/>
                  </a:lnTo>
                  <a:lnTo>
                    <a:pt x="326" y="719"/>
                  </a:lnTo>
                  <a:lnTo>
                    <a:pt x="337" y="708"/>
                  </a:lnTo>
                  <a:lnTo>
                    <a:pt x="348" y="692"/>
                  </a:lnTo>
                  <a:lnTo>
                    <a:pt x="359" y="680"/>
                  </a:lnTo>
                  <a:lnTo>
                    <a:pt x="371" y="665"/>
                  </a:lnTo>
                  <a:lnTo>
                    <a:pt x="384" y="652"/>
                  </a:lnTo>
                  <a:lnTo>
                    <a:pt x="398" y="638"/>
                  </a:lnTo>
                  <a:lnTo>
                    <a:pt x="410" y="623"/>
                  </a:lnTo>
                  <a:lnTo>
                    <a:pt x="424" y="609"/>
                  </a:lnTo>
                  <a:lnTo>
                    <a:pt x="455" y="580"/>
                  </a:lnTo>
                  <a:lnTo>
                    <a:pt x="470" y="564"/>
                  </a:lnTo>
                  <a:lnTo>
                    <a:pt x="484" y="550"/>
                  </a:lnTo>
                  <a:lnTo>
                    <a:pt x="501" y="535"/>
                  </a:lnTo>
                  <a:lnTo>
                    <a:pt x="517" y="519"/>
                  </a:lnTo>
                  <a:lnTo>
                    <a:pt x="534" y="504"/>
                  </a:lnTo>
                  <a:lnTo>
                    <a:pt x="551" y="490"/>
                  </a:lnTo>
                  <a:lnTo>
                    <a:pt x="569" y="474"/>
                  </a:lnTo>
                  <a:lnTo>
                    <a:pt x="586" y="459"/>
                  </a:lnTo>
                  <a:lnTo>
                    <a:pt x="603" y="444"/>
                  </a:lnTo>
                  <a:lnTo>
                    <a:pt x="622" y="428"/>
                  </a:lnTo>
                  <a:lnTo>
                    <a:pt x="640" y="413"/>
                  </a:lnTo>
                  <a:lnTo>
                    <a:pt x="657" y="400"/>
                  </a:lnTo>
                  <a:lnTo>
                    <a:pt x="676" y="385"/>
                  </a:lnTo>
                  <a:lnTo>
                    <a:pt x="693" y="369"/>
                  </a:lnTo>
                  <a:lnTo>
                    <a:pt x="713" y="354"/>
                  </a:lnTo>
                  <a:lnTo>
                    <a:pt x="732" y="340"/>
                  </a:lnTo>
                  <a:lnTo>
                    <a:pt x="750" y="326"/>
                  </a:lnTo>
                  <a:lnTo>
                    <a:pt x="769" y="312"/>
                  </a:lnTo>
                  <a:lnTo>
                    <a:pt x="786" y="297"/>
                  </a:lnTo>
                  <a:lnTo>
                    <a:pt x="804" y="283"/>
                  </a:lnTo>
                  <a:lnTo>
                    <a:pt x="823" y="267"/>
                  </a:lnTo>
                  <a:lnTo>
                    <a:pt x="841" y="255"/>
                  </a:lnTo>
                  <a:lnTo>
                    <a:pt x="858" y="241"/>
                  </a:lnTo>
                  <a:lnTo>
                    <a:pt x="875" y="229"/>
                  </a:lnTo>
                  <a:lnTo>
                    <a:pt x="911" y="202"/>
                  </a:lnTo>
                  <a:lnTo>
                    <a:pt x="945" y="178"/>
                  </a:lnTo>
                  <a:lnTo>
                    <a:pt x="978" y="153"/>
                  </a:lnTo>
                  <a:lnTo>
                    <a:pt x="1010" y="131"/>
                  </a:lnTo>
                  <a:lnTo>
                    <a:pt x="1039" y="111"/>
                  </a:lnTo>
                  <a:lnTo>
                    <a:pt x="1067" y="91"/>
                  </a:lnTo>
                  <a:lnTo>
                    <a:pt x="1092" y="72"/>
                  </a:lnTo>
                  <a:lnTo>
                    <a:pt x="1115" y="57"/>
                  </a:lnTo>
                  <a:lnTo>
                    <a:pt x="1135" y="41"/>
                  </a:lnTo>
                  <a:lnTo>
                    <a:pt x="1169" y="20"/>
                  </a:lnTo>
                  <a:lnTo>
                    <a:pt x="1200" y="0"/>
                  </a:lnTo>
                  <a:lnTo>
                    <a:pt x="1013" y="6"/>
                  </a:lnTo>
                  <a:lnTo>
                    <a:pt x="1013" y="6"/>
                  </a:lnTo>
                  <a:close/>
                </a:path>
              </a:pathLst>
            </a:custGeom>
            <a:solidFill>
              <a:srgbClr val="D1BDBD"/>
            </a:solidFill>
            <a:ln w="9525">
              <a:noFill/>
              <a:round/>
              <a:headEnd/>
              <a:tailEnd/>
            </a:ln>
          </p:spPr>
          <p:txBody>
            <a:bodyPr/>
            <a:lstStyle/>
            <a:p>
              <a:endParaRPr lang="en-US" dirty="0"/>
            </a:p>
          </p:txBody>
        </p:sp>
        <p:sp>
          <p:nvSpPr>
            <p:cNvPr id="326684" name="Freeform 28"/>
            <p:cNvSpPr>
              <a:spLocks/>
            </p:cNvSpPr>
            <p:nvPr/>
          </p:nvSpPr>
          <p:spPr bwMode="auto">
            <a:xfrm>
              <a:off x="7160" y="4617"/>
              <a:ext cx="219" cy="374"/>
            </a:xfrm>
            <a:custGeom>
              <a:avLst/>
              <a:gdLst/>
              <a:ahLst/>
              <a:cxnLst>
                <a:cxn ang="0">
                  <a:pos x="51" y="0"/>
                </a:cxn>
                <a:cxn ang="0">
                  <a:pos x="57" y="11"/>
                </a:cxn>
                <a:cxn ang="0">
                  <a:pos x="79" y="39"/>
                </a:cxn>
                <a:cxn ang="0">
                  <a:pos x="108" y="79"/>
                </a:cxn>
                <a:cxn ang="0">
                  <a:pos x="142" y="129"/>
                </a:cxn>
                <a:cxn ang="0">
                  <a:pos x="173" y="180"/>
                </a:cxn>
                <a:cxn ang="0">
                  <a:pos x="201" y="231"/>
                </a:cxn>
                <a:cxn ang="0">
                  <a:pos x="219" y="308"/>
                </a:cxn>
                <a:cxn ang="0">
                  <a:pos x="202" y="348"/>
                </a:cxn>
                <a:cxn ang="0">
                  <a:pos x="191" y="361"/>
                </a:cxn>
                <a:cxn ang="0">
                  <a:pos x="181" y="367"/>
                </a:cxn>
                <a:cxn ang="0">
                  <a:pos x="154" y="374"/>
                </a:cxn>
                <a:cxn ang="0">
                  <a:pos x="0" y="99"/>
                </a:cxn>
                <a:cxn ang="0">
                  <a:pos x="51" y="0"/>
                </a:cxn>
                <a:cxn ang="0">
                  <a:pos x="51" y="0"/>
                </a:cxn>
              </a:cxnLst>
              <a:rect l="0" t="0" r="r" b="b"/>
              <a:pathLst>
                <a:path w="219" h="374">
                  <a:moveTo>
                    <a:pt x="51" y="0"/>
                  </a:moveTo>
                  <a:lnTo>
                    <a:pt x="57" y="11"/>
                  </a:lnTo>
                  <a:lnTo>
                    <a:pt x="79" y="39"/>
                  </a:lnTo>
                  <a:lnTo>
                    <a:pt x="108" y="79"/>
                  </a:lnTo>
                  <a:lnTo>
                    <a:pt x="142" y="129"/>
                  </a:lnTo>
                  <a:lnTo>
                    <a:pt x="173" y="180"/>
                  </a:lnTo>
                  <a:lnTo>
                    <a:pt x="201" y="231"/>
                  </a:lnTo>
                  <a:lnTo>
                    <a:pt x="219" y="308"/>
                  </a:lnTo>
                  <a:lnTo>
                    <a:pt x="202" y="348"/>
                  </a:lnTo>
                  <a:lnTo>
                    <a:pt x="191" y="361"/>
                  </a:lnTo>
                  <a:lnTo>
                    <a:pt x="181" y="367"/>
                  </a:lnTo>
                  <a:lnTo>
                    <a:pt x="154" y="374"/>
                  </a:lnTo>
                  <a:lnTo>
                    <a:pt x="0" y="99"/>
                  </a:lnTo>
                  <a:lnTo>
                    <a:pt x="51" y="0"/>
                  </a:lnTo>
                  <a:lnTo>
                    <a:pt x="51" y="0"/>
                  </a:lnTo>
                  <a:close/>
                </a:path>
              </a:pathLst>
            </a:custGeom>
            <a:solidFill>
              <a:srgbClr val="D1BDBD"/>
            </a:solidFill>
            <a:ln w="9525">
              <a:noFill/>
              <a:round/>
              <a:headEnd/>
              <a:tailEnd/>
            </a:ln>
          </p:spPr>
          <p:txBody>
            <a:bodyPr/>
            <a:lstStyle/>
            <a:p>
              <a:endParaRPr lang="en-US" dirty="0"/>
            </a:p>
          </p:txBody>
        </p:sp>
        <p:sp>
          <p:nvSpPr>
            <p:cNvPr id="326685" name="Freeform 29"/>
            <p:cNvSpPr>
              <a:spLocks/>
            </p:cNvSpPr>
            <p:nvPr/>
          </p:nvSpPr>
          <p:spPr bwMode="auto">
            <a:xfrm>
              <a:off x="7249" y="4288"/>
              <a:ext cx="276" cy="379"/>
            </a:xfrm>
            <a:custGeom>
              <a:avLst/>
              <a:gdLst/>
              <a:ahLst/>
              <a:cxnLst>
                <a:cxn ang="0">
                  <a:pos x="11" y="0"/>
                </a:cxn>
                <a:cxn ang="0">
                  <a:pos x="24" y="6"/>
                </a:cxn>
                <a:cxn ang="0">
                  <a:pos x="55" y="23"/>
                </a:cxn>
                <a:cxn ang="0">
                  <a:pos x="75" y="37"/>
                </a:cxn>
                <a:cxn ang="0">
                  <a:pos x="98" y="51"/>
                </a:cxn>
                <a:cxn ang="0">
                  <a:pos x="123" y="68"/>
                </a:cxn>
                <a:cxn ang="0">
                  <a:pos x="147" y="85"/>
                </a:cxn>
                <a:cxn ang="0">
                  <a:pos x="172" y="107"/>
                </a:cxn>
                <a:cxn ang="0">
                  <a:pos x="197" y="127"/>
                </a:cxn>
                <a:cxn ang="0">
                  <a:pos x="218" y="148"/>
                </a:cxn>
                <a:cxn ang="0">
                  <a:pos x="239" y="170"/>
                </a:cxn>
                <a:cxn ang="0">
                  <a:pos x="266" y="216"/>
                </a:cxn>
                <a:cxn ang="0">
                  <a:pos x="276" y="263"/>
                </a:cxn>
                <a:cxn ang="0">
                  <a:pos x="262" y="332"/>
                </a:cxn>
                <a:cxn ang="0">
                  <a:pos x="243" y="366"/>
                </a:cxn>
                <a:cxn ang="0">
                  <a:pos x="220" y="379"/>
                </a:cxn>
                <a:cxn ang="0">
                  <a:pos x="0" y="125"/>
                </a:cxn>
                <a:cxn ang="0">
                  <a:pos x="11" y="0"/>
                </a:cxn>
                <a:cxn ang="0">
                  <a:pos x="11" y="0"/>
                </a:cxn>
              </a:cxnLst>
              <a:rect l="0" t="0" r="r" b="b"/>
              <a:pathLst>
                <a:path w="276" h="379">
                  <a:moveTo>
                    <a:pt x="11" y="0"/>
                  </a:moveTo>
                  <a:lnTo>
                    <a:pt x="24" y="6"/>
                  </a:lnTo>
                  <a:lnTo>
                    <a:pt x="55" y="23"/>
                  </a:lnTo>
                  <a:lnTo>
                    <a:pt x="75" y="37"/>
                  </a:lnTo>
                  <a:lnTo>
                    <a:pt x="98" y="51"/>
                  </a:lnTo>
                  <a:lnTo>
                    <a:pt x="123" y="68"/>
                  </a:lnTo>
                  <a:lnTo>
                    <a:pt x="147" y="85"/>
                  </a:lnTo>
                  <a:lnTo>
                    <a:pt x="172" y="107"/>
                  </a:lnTo>
                  <a:lnTo>
                    <a:pt x="197" y="127"/>
                  </a:lnTo>
                  <a:lnTo>
                    <a:pt x="218" y="148"/>
                  </a:lnTo>
                  <a:lnTo>
                    <a:pt x="239" y="170"/>
                  </a:lnTo>
                  <a:lnTo>
                    <a:pt x="266" y="216"/>
                  </a:lnTo>
                  <a:lnTo>
                    <a:pt x="276" y="263"/>
                  </a:lnTo>
                  <a:lnTo>
                    <a:pt x="262" y="332"/>
                  </a:lnTo>
                  <a:lnTo>
                    <a:pt x="243" y="366"/>
                  </a:lnTo>
                  <a:lnTo>
                    <a:pt x="220" y="379"/>
                  </a:lnTo>
                  <a:lnTo>
                    <a:pt x="0" y="125"/>
                  </a:lnTo>
                  <a:lnTo>
                    <a:pt x="11" y="0"/>
                  </a:lnTo>
                  <a:lnTo>
                    <a:pt x="11" y="0"/>
                  </a:lnTo>
                  <a:close/>
                </a:path>
              </a:pathLst>
            </a:custGeom>
            <a:solidFill>
              <a:srgbClr val="D1BDBD"/>
            </a:solidFill>
            <a:ln w="9525">
              <a:noFill/>
              <a:round/>
              <a:headEnd/>
              <a:tailEnd/>
            </a:ln>
          </p:spPr>
          <p:txBody>
            <a:bodyPr/>
            <a:lstStyle/>
            <a:p>
              <a:endParaRPr lang="en-US" dirty="0"/>
            </a:p>
          </p:txBody>
        </p:sp>
        <p:sp>
          <p:nvSpPr>
            <p:cNvPr id="326686" name="Freeform 30"/>
            <p:cNvSpPr>
              <a:spLocks/>
            </p:cNvSpPr>
            <p:nvPr/>
          </p:nvSpPr>
          <p:spPr bwMode="auto">
            <a:xfrm>
              <a:off x="7331" y="4051"/>
              <a:ext cx="269" cy="341"/>
            </a:xfrm>
            <a:custGeom>
              <a:avLst/>
              <a:gdLst/>
              <a:ahLst/>
              <a:cxnLst>
                <a:cxn ang="0">
                  <a:pos x="17" y="0"/>
                </a:cxn>
                <a:cxn ang="0">
                  <a:pos x="0" y="136"/>
                </a:cxn>
                <a:cxn ang="0">
                  <a:pos x="259" y="341"/>
                </a:cxn>
                <a:cxn ang="0">
                  <a:pos x="269" y="192"/>
                </a:cxn>
                <a:cxn ang="0">
                  <a:pos x="245" y="155"/>
                </a:cxn>
                <a:cxn ang="0">
                  <a:pos x="228" y="138"/>
                </a:cxn>
                <a:cxn ang="0">
                  <a:pos x="209" y="121"/>
                </a:cxn>
                <a:cxn ang="0">
                  <a:pos x="189" y="104"/>
                </a:cxn>
                <a:cxn ang="0">
                  <a:pos x="169" y="87"/>
                </a:cxn>
                <a:cxn ang="0">
                  <a:pos x="147" y="73"/>
                </a:cxn>
                <a:cxn ang="0">
                  <a:pos x="126" y="59"/>
                </a:cxn>
                <a:cxn ang="0">
                  <a:pos x="85" y="34"/>
                </a:cxn>
                <a:cxn ang="0">
                  <a:pos x="50" y="16"/>
                </a:cxn>
                <a:cxn ang="0">
                  <a:pos x="17" y="0"/>
                </a:cxn>
                <a:cxn ang="0">
                  <a:pos x="17" y="0"/>
                </a:cxn>
              </a:cxnLst>
              <a:rect l="0" t="0" r="r" b="b"/>
              <a:pathLst>
                <a:path w="269" h="341">
                  <a:moveTo>
                    <a:pt x="17" y="0"/>
                  </a:moveTo>
                  <a:lnTo>
                    <a:pt x="0" y="136"/>
                  </a:lnTo>
                  <a:lnTo>
                    <a:pt x="259" y="341"/>
                  </a:lnTo>
                  <a:lnTo>
                    <a:pt x="269" y="192"/>
                  </a:lnTo>
                  <a:lnTo>
                    <a:pt x="245" y="155"/>
                  </a:lnTo>
                  <a:lnTo>
                    <a:pt x="228" y="138"/>
                  </a:lnTo>
                  <a:lnTo>
                    <a:pt x="209" y="121"/>
                  </a:lnTo>
                  <a:lnTo>
                    <a:pt x="189" y="104"/>
                  </a:lnTo>
                  <a:lnTo>
                    <a:pt x="169" y="87"/>
                  </a:lnTo>
                  <a:lnTo>
                    <a:pt x="147" y="73"/>
                  </a:lnTo>
                  <a:lnTo>
                    <a:pt x="126" y="59"/>
                  </a:lnTo>
                  <a:lnTo>
                    <a:pt x="85" y="34"/>
                  </a:lnTo>
                  <a:lnTo>
                    <a:pt x="50" y="16"/>
                  </a:lnTo>
                  <a:lnTo>
                    <a:pt x="17" y="0"/>
                  </a:lnTo>
                  <a:lnTo>
                    <a:pt x="17" y="0"/>
                  </a:lnTo>
                  <a:close/>
                </a:path>
              </a:pathLst>
            </a:custGeom>
            <a:solidFill>
              <a:srgbClr val="D1BDBD"/>
            </a:solidFill>
            <a:ln w="9525">
              <a:noFill/>
              <a:round/>
              <a:headEnd/>
              <a:tailEnd/>
            </a:ln>
          </p:spPr>
          <p:txBody>
            <a:bodyPr/>
            <a:lstStyle/>
            <a:p>
              <a:endParaRPr lang="en-US" dirty="0"/>
            </a:p>
          </p:txBody>
        </p:sp>
        <p:sp>
          <p:nvSpPr>
            <p:cNvPr id="326687" name="Freeform 31"/>
            <p:cNvSpPr>
              <a:spLocks/>
            </p:cNvSpPr>
            <p:nvPr/>
          </p:nvSpPr>
          <p:spPr bwMode="auto">
            <a:xfrm>
              <a:off x="7415" y="3798"/>
              <a:ext cx="280" cy="329"/>
            </a:xfrm>
            <a:custGeom>
              <a:avLst/>
              <a:gdLst/>
              <a:ahLst/>
              <a:cxnLst>
                <a:cxn ang="0">
                  <a:pos x="0" y="0"/>
                </a:cxn>
                <a:cxn ang="0">
                  <a:pos x="0" y="144"/>
                </a:cxn>
                <a:cxn ang="0">
                  <a:pos x="274" y="329"/>
                </a:cxn>
                <a:cxn ang="0">
                  <a:pos x="280" y="191"/>
                </a:cxn>
                <a:cxn ang="0">
                  <a:pos x="264" y="173"/>
                </a:cxn>
                <a:cxn ang="0">
                  <a:pos x="246" y="154"/>
                </a:cxn>
                <a:cxn ang="0">
                  <a:pos x="224" y="136"/>
                </a:cxn>
                <a:cxn ang="0">
                  <a:pos x="204" y="119"/>
                </a:cxn>
                <a:cxn ang="0">
                  <a:pos x="181" y="100"/>
                </a:cxn>
                <a:cxn ang="0">
                  <a:pos x="158" y="86"/>
                </a:cxn>
                <a:cxn ang="0">
                  <a:pos x="134" y="71"/>
                </a:cxn>
                <a:cxn ang="0">
                  <a:pos x="110" y="57"/>
                </a:cxn>
                <a:cxn ang="0">
                  <a:pos x="68" y="34"/>
                </a:cxn>
                <a:cxn ang="0">
                  <a:pos x="32" y="15"/>
                </a:cxn>
                <a:cxn ang="0">
                  <a:pos x="0" y="0"/>
                </a:cxn>
                <a:cxn ang="0">
                  <a:pos x="0" y="0"/>
                </a:cxn>
              </a:cxnLst>
              <a:rect l="0" t="0" r="r" b="b"/>
              <a:pathLst>
                <a:path w="280" h="329">
                  <a:moveTo>
                    <a:pt x="0" y="0"/>
                  </a:moveTo>
                  <a:lnTo>
                    <a:pt x="0" y="144"/>
                  </a:lnTo>
                  <a:lnTo>
                    <a:pt x="274" y="329"/>
                  </a:lnTo>
                  <a:lnTo>
                    <a:pt x="280" y="191"/>
                  </a:lnTo>
                  <a:lnTo>
                    <a:pt x="264" y="173"/>
                  </a:lnTo>
                  <a:lnTo>
                    <a:pt x="246" y="154"/>
                  </a:lnTo>
                  <a:lnTo>
                    <a:pt x="224" y="136"/>
                  </a:lnTo>
                  <a:lnTo>
                    <a:pt x="204" y="119"/>
                  </a:lnTo>
                  <a:lnTo>
                    <a:pt x="181" y="100"/>
                  </a:lnTo>
                  <a:lnTo>
                    <a:pt x="158" y="86"/>
                  </a:lnTo>
                  <a:lnTo>
                    <a:pt x="134" y="71"/>
                  </a:lnTo>
                  <a:lnTo>
                    <a:pt x="110" y="57"/>
                  </a:lnTo>
                  <a:lnTo>
                    <a:pt x="68" y="34"/>
                  </a:lnTo>
                  <a:lnTo>
                    <a:pt x="32" y="15"/>
                  </a:lnTo>
                  <a:lnTo>
                    <a:pt x="0" y="0"/>
                  </a:lnTo>
                  <a:lnTo>
                    <a:pt x="0" y="0"/>
                  </a:lnTo>
                  <a:close/>
                </a:path>
              </a:pathLst>
            </a:custGeom>
            <a:solidFill>
              <a:srgbClr val="D1BDBD"/>
            </a:solidFill>
            <a:ln w="9525">
              <a:noFill/>
              <a:round/>
              <a:headEnd/>
              <a:tailEnd/>
            </a:ln>
          </p:spPr>
          <p:txBody>
            <a:bodyPr/>
            <a:lstStyle/>
            <a:p>
              <a:endParaRPr lang="en-US" dirty="0"/>
            </a:p>
          </p:txBody>
        </p:sp>
        <p:sp>
          <p:nvSpPr>
            <p:cNvPr id="326688" name="Freeform 32"/>
            <p:cNvSpPr>
              <a:spLocks/>
            </p:cNvSpPr>
            <p:nvPr/>
          </p:nvSpPr>
          <p:spPr bwMode="auto">
            <a:xfrm>
              <a:off x="7611" y="3584"/>
              <a:ext cx="336" cy="307"/>
            </a:xfrm>
            <a:custGeom>
              <a:avLst/>
              <a:gdLst/>
              <a:ahLst/>
              <a:cxnLst>
                <a:cxn ang="0">
                  <a:pos x="39" y="0"/>
                </a:cxn>
                <a:cxn ang="0">
                  <a:pos x="0" y="110"/>
                </a:cxn>
                <a:cxn ang="0">
                  <a:pos x="259" y="307"/>
                </a:cxn>
                <a:cxn ang="0">
                  <a:pos x="297" y="305"/>
                </a:cxn>
                <a:cxn ang="0">
                  <a:pos x="336" y="242"/>
                </a:cxn>
                <a:cxn ang="0">
                  <a:pos x="324" y="208"/>
                </a:cxn>
                <a:cxn ang="0">
                  <a:pos x="310" y="187"/>
                </a:cxn>
                <a:cxn ang="0">
                  <a:pos x="290" y="169"/>
                </a:cxn>
                <a:cxn ang="0">
                  <a:pos x="268" y="149"/>
                </a:cxn>
                <a:cxn ang="0">
                  <a:pos x="242" y="129"/>
                </a:cxn>
                <a:cxn ang="0">
                  <a:pos x="215" y="110"/>
                </a:cxn>
                <a:cxn ang="0">
                  <a:pos x="187" y="90"/>
                </a:cxn>
                <a:cxn ang="0">
                  <a:pos x="160" y="71"/>
                </a:cxn>
                <a:cxn ang="0">
                  <a:pos x="133" y="54"/>
                </a:cxn>
                <a:cxn ang="0">
                  <a:pos x="109" y="39"/>
                </a:cxn>
                <a:cxn ang="0">
                  <a:pos x="85" y="27"/>
                </a:cxn>
                <a:cxn ang="0">
                  <a:pos x="53" y="7"/>
                </a:cxn>
                <a:cxn ang="0">
                  <a:pos x="39" y="0"/>
                </a:cxn>
                <a:cxn ang="0">
                  <a:pos x="39" y="0"/>
                </a:cxn>
              </a:cxnLst>
              <a:rect l="0" t="0" r="r" b="b"/>
              <a:pathLst>
                <a:path w="336" h="307">
                  <a:moveTo>
                    <a:pt x="39" y="0"/>
                  </a:moveTo>
                  <a:lnTo>
                    <a:pt x="0" y="110"/>
                  </a:lnTo>
                  <a:lnTo>
                    <a:pt x="259" y="307"/>
                  </a:lnTo>
                  <a:lnTo>
                    <a:pt x="297" y="305"/>
                  </a:lnTo>
                  <a:lnTo>
                    <a:pt x="336" y="242"/>
                  </a:lnTo>
                  <a:lnTo>
                    <a:pt x="324" y="208"/>
                  </a:lnTo>
                  <a:lnTo>
                    <a:pt x="310" y="187"/>
                  </a:lnTo>
                  <a:lnTo>
                    <a:pt x="290" y="169"/>
                  </a:lnTo>
                  <a:lnTo>
                    <a:pt x="268" y="149"/>
                  </a:lnTo>
                  <a:lnTo>
                    <a:pt x="242" y="129"/>
                  </a:lnTo>
                  <a:lnTo>
                    <a:pt x="215" y="110"/>
                  </a:lnTo>
                  <a:lnTo>
                    <a:pt x="187" y="90"/>
                  </a:lnTo>
                  <a:lnTo>
                    <a:pt x="160" y="71"/>
                  </a:lnTo>
                  <a:lnTo>
                    <a:pt x="133" y="54"/>
                  </a:lnTo>
                  <a:lnTo>
                    <a:pt x="109" y="39"/>
                  </a:lnTo>
                  <a:lnTo>
                    <a:pt x="85" y="27"/>
                  </a:lnTo>
                  <a:lnTo>
                    <a:pt x="53" y="7"/>
                  </a:lnTo>
                  <a:lnTo>
                    <a:pt x="39" y="0"/>
                  </a:lnTo>
                  <a:lnTo>
                    <a:pt x="39" y="0"/>
                  </a:lnTo>
                  <a:close/>
                </a:path>
              </a:pathLst>
            </a:custGeom>
            <a:solidFill>
              <a:srgbClr val="D1BDBD"/>
            </a:solidFill>
            <a:ln w="9525">
              <a:noFill/>
              <a:round/>
              <a:headEnd/>
              <a:tailEnd/>
            </a:ln>
          </p:spPr>
          <p:txBody>
            <a:bodyPr/>
            <a:lstStyle/>
            <a:p>
              <a:endParaRPr lang="en-US" dirty="0"/>
            </a:p>
          </p:txBody>
        </p:sp>
        <p:sp>
          <p:nvSpPr>
            <p:cNvPr id="326689" name="Freeform 33"/>
            <p:cNvSpPr>
              <a:spLocks/>
            </p:cNvSpPr>
            <p:nvPr/>
          </p:nvSpPr>
          <p:spPr bwMode="auto">
            <a:xfrm>
              <a:off x="7805" y="3403"/>
              <a:ext cx="366" cy="296"/>
            </a:xfrm>
            <a:custGeom>
              <a:avLst/>
              <a:gdLst/>
              <a:ahLst/>
              <a:cxnLst>
                <a:cxn ang="0">
                  <a:pos x="54" y="0"/>
                </a:cxn>
                <a:cxn ang="0">
                  <a:pos x="0" y="76"/>
                </a:cxn>
                <a:cxn ang="0">
                  <a:pos x="312" y="296"/>
                </a:cxn>
                <a:cxn ang="0">
                  <a:pos x="366" y="214"/>
                </a:cxn>
                <a:cxn ang="0">
                  <a:pos x="351" y="184"/>
                </a:cxn>
                <a:cxn ang="0">
                  <a:pos x="334" y="167"/>
                </a:cxn>
                <a:cxn ang="0">
                  <a:pos x="314" y="150"/>
                </a:cxn>
                <a:cxn ang="0">
                  <a:pos x="289" y="132"/>
                </a:cxn>
                <a:cxn ang="0">
                  <a:pos x="264" y="115"/>
                </a:cxn>
                <a:cxn ang="0">
                  <a:pos x="235" y="96"/>
                </a:cxn>
                <a:cxn ang="0">
                  <a:pos x="207" y="79"/>
                </a:cxn>
                <a:cxn ang="0">
                  <a:pos x="178" y="62"/>
                </a:cxn>
                <a:cxn ang="0">
                  <a:pos x="150" y="50"/>
                </a:cxn>
                <a:cxn ang="0">
                  <a:pos x="123" y="34"/>
                </a:cxn>
                <a:cxn ang="0">
                  <a:pos x="102" y="24"/>
                </a:cxn>
                <a:cxn ang="0">
                  <a:pos x="66" y="5"/>
                </a:cxn>
                <a:cxn ang="0">
                  <a:pos x="54" y="0"/>
                </a:cxn>
                <a:cxn ang="0">
                  <a:pos x="54" y="0"/>
                </a:cxn>
              </a:cxnLst>
              <a:rect l="0" t="0" r="r" b="b"/>
              <a:pathLst>
                <a:path w="366" h="296">
                  <a:moveTo>
                    <a:pt x="54" y="0"/>
                  </a:moveTo>
                  <a:lnTo>
                    <a:pt x="0" y="76"/>
                  </a:lnTo>
                  <a:lnTo>
                    <a:pt x="312" y="296"/>
                  </a:lnTo>
                  <a:lnTo>
                    <a:pt x="366" y="214"/>
                  </a:lnTo>
                  <a:lnTo>
                    <a:pt x="351" y="184"/>
                  </a:lnTo>
                  <a:lnTo>
                    <a:pt x="334" y="167"/>
                  </a:lnTo>
                  <a:lnTo>
                    <a:pt x="314" y="150"/>
                  </a:lnTo>
                  <a:lnTo>
                    <a:pt x="289" y="132"/>
                  </a:lnTo>
                  <a:lnTo>
                    <a:pt x="264" y="115"/>
                  </a:lnTo>
                  <a:lnTo>
                    <a:pt x="235" y="96"/>
                  </a:lnTo>
                  <a:lnTo>
                    <a:pt x="207" y="79"/>
                  </a:lnTo>
                  <a:lnTo>
                    <a:pt x="178" y="62"/>
                  </a:lnTo>
                  <a:lnTo>
                    <a:pt x="150" y="50"/>
                  </a:lnTo>
                  <a:lnTo>
                    <a:pt x="123" y="34"/>
                  </a:lnTo>
                  <a:lnTo>
                    <a:pt x="102" y="24"/>
                  </a:lnTo>
                  <a:lnTo>
                    <a:pt x="66" y="5"/>
                  </a:lnTo>
                  <a:lnTo>
                    <a:pt x="54" y="0"/>
                  </a:lnTo>
                  <a:lnTo>
                    <a:pt x="54" y="0"/>
                  </a:lnTo>
                  <a:close/>
                </a:path>
              </a:pathLst>
            </a:custGeom>
            <a:solidFill>
              <a:srgbClr val="D1BDBD"/>
            </a:solidFill>
            <a:ln w="9525">
              <a:noFill/>
              <a:round/>
              <a:headEnd/>
              <a:tailEnd/>
            </a:ln>
          </p:spPr>
          <p:txBody>
            <a:bodyPr/>
            <a:lstStyle/>
            <a:p>
              <a:endParaRPr lang="en-US" dirty="0"/>
            </a:p>
          </p:txBody>
        </p:sp>
        <p:sp>
          <p:nvSpPr>
            <p:cNvPr id="326690" name="Freeform 34"/>
            <p:cNvSpPr>
              <a:spLocks/>
            </p:cNvSpPr>
            <p:nvPr/>
          </p:nvSpPr>
          <p:spPr bwMode="auto">
            <a:xfrm>
              <a:off x="7979" y="2864"/>
              <a:ext cx="1609" cy="1044"/>
            </a:xfrm>
            <a:custGeom>
              <a:avLst/>
              <a:gdLst/>
              <a:ahLst/>
              <a:cxnLst>
                <a:cxn ang="0">
                  <a:pos x="248" y="20"/>
                </a:cxn>
                <a:cxn ang="0">
                  <a:pos x="421" y="62"/>
                </a:cxn>
                <a:cxn ang="0">
                  <a:pos x="553" y="108"/>
                </a:cxn>
                <a:cxn ang="0">
                  <a:pos x="622" y="139"/>
                </a:cxn>
                <a:cxn ang="0">
                  <a:pos x="690" y="173"/>
                </a:cxn>
                <a:cxn ang="0">
                  <a:pos x="761" y="215"/>
                </a:cxn>
                <a:cxn ang="0">
                  <a:pos x="829" y="256"/>
                </a:cxn>
                <a:cxn ang="0">
                  <a:pos x="890" y="295"/>
                </a:cxn>
                <a:cxn ang="0">
                  <a:pos x="944" y="334"/>
                </a:cxn>
                <a:cxn ang="0">
                  <a:pos x="992" y="369"/>
                </a:cxn>
                <a:cxn ang="0">
                  <a:pos x="1035" y="402"/>
                </a:cxn>
                <a:cxn ang="0">
                  <a:pos x="1071" y="434"/>
                </a:cxn>
                <a:cxn ang="0">
                  <a:pos x="1103" y="462"/>
                </a:cxn>
                <a:cxn ang="0">
                  <a:pos x="1154" y="510"/>
                </a:cxn>
                <a:cxn ang="0">
                  <a:pos x="1188" y="549"/>
                </a:cxn>
                <a:cxn ang="0">
                  <a:pos x="1219" y="590"/>
                </a:cxn>
                <a:cxn ang="0">
                  <a:pos x="1451" y="679"/>
                </a:cxn>
                <a:cxn ang="0">
                  <a:pos x="1499" y="720"/>
                </a:cxn>
                <a:cxn ang="0">
                  <a:pos x="1539" y="759"/>
                </a:cxn>
                <a:cxn ang="0">
                  <a:pos x="1609" y="881"/>
                </a:cxn>
                <a:cxn ang="0">
                  <a:pos x="1589" y="952"/>
                </a:cxn>
                <a:cxn ang="0">
                  <a:pos x="1535" y="991"/>
                </a:cxn>
                <a:cxn ang="0">
                  <a:pos x="1471" y="1017"/>
                </a:cxn>
                <a:cxn ang="0">
                  <a:pos x="1375" y="1037"/>
                </a:cxn>
                <a:cxn ang="0">
                  <a:pos x="1190" y="965"/>
                </a:cxn>
                <a:cxn ang="0">
                  <a:pos x="1010" y="753"/>
                </a:cxn>
                <a:cxn ang="0">
                  <a:pos x="1071" y="668"/>
                </a:cxn>
                <a:cxn ang="0">
                  <a:pos x="1032" y="629"/>
                </a:cxn>
                <a:cxn ang="0">
                  <a:pos x="1000" y="597"/>
                </a:cxn>
                <a:cxn ang="0">
                  <a:pos x="962" y="561"/>
                </a:cxn>
                <a:cxn ang="0">
                  <a:pos x="922" y="524"/>
                </a:cxn>
                <a:cxn ang="0">
                  <a:pos x="879" y="484"/>
                </a:cxn>
                <a:cxn ang="0">
                  <a:pos x="833" y="444"/>
                </a:cxn>
                <a:cxn ang="0">
                  <a:pos x="786" y="402"/>
                </a:cxn>
                <a:cxn ang="0">
                  <a:pos x="737" y="363"/>
                </a:cxn>
                <a:cxn ang="0">
                  <a:pos x="689" y="326"/>
                </a:cxn>
                <a:cxn ang="0">
                  <a:pos x="639" y="292"/>
                </a:cxn>
                <a:cxn ang="0">
                  <a:pos x="593" y="261"/>
                </a:cxn>
                <a:cxn ang="0">
                  <a:pos x="526" y="226"/>
                </a:cxn>
                <a:cxn ang="0">
                  <a:pos x="438" y="193"/>
                </a:cxn>
                <a:cxn ang="0">
                  <a:pos x="347" y="165"/>
                </a:cxn>
                <a:cxn ang="0">
                  <a:pos x="178" y="133"/>
                </a:cxn>
                <a:cxn ang="0">
                  <a:pos x="17" y="0"/>
                </a:cxn>
              </a:cxnLst>
              <a:rect l="0" t="0" r="r" b="b"/>
              <a:pathLst>
                <a:path w="1609" h="1044">
                  <a:moveTo>
                    <a:pt x="17" y="0"/>
                  </a:moveTo>
                  <a:lnTo>
                    <a:pt x="248" y="20"/>
                  </a:lnTo>
                  <a:lnTo>
                    <a:pt x="359" y="45"/>
                  </a:lnTo>
                  <a:lnTo>
                    <a:pt x="421" y="62"/>
                  </a:lnTo>
                  <a:lnTo>
                    <a:pt x="486" y="85"/>
                  </a:lnTo>
                  <a:lnTo>
                    <a:pt x="553" y="108"/>
                  </a:lnTo>
                  <a:lnTo>
                    <a:pt x="588" y="123"/>
                  </a:lnTo>
                  <a:lnTo>
                    <a:pt x="622" y="139"/>
                  </a:lnTo>
                  <a:lnTo>
                    <a:pt x="656" y="156"/>
                  </a:lnTo>
                  <a:lnTo>
                    <a:pt x="690" y="173"/>
                  </a:lnTo>
                  <a:lnTo>
                    <a:pt x="726" y="193"/>
                  </a:lnTo>
                  <a:lnTo>
                    <a:pt x="761" y="215"/>
                  </a:lnTo>
                  <a:lnTo>
                    <a:pt x="795" y="235"/>
                  </a:lnTo>
                  <a:lnTo>
                    <a:pt x="829" y="256"/>
                  </a:lnTo>
                  <a:lnTo>
                    <a:pt x="859" y="277"/>
                  </a:lnTo>
                  <a:lnTo>
                    <a:pt x="890" y="295"/>
                  </a:lnTo>
                  <a:lnTo>
                    <a:pt x="916" y="315"/>
                  </a:lnTo>
                  <a:lnTo>
                    <a:pt x="944" y="334"/>
                  </a:lnTo>
                  <a:lnTo>
                    <a:pt x="967" y="352"/>
                  </a:lnTo>
                  <a:lnTo>
                    <a:pt x="992" y="369"/>
                  </a:lnTo>
                  <a:lnTo>
                    <a:pt x="1013" y="386"/>
                  </a:lnTo>
                  <a:lnTo>
                    <a:pt x="1035" y="402"/>
                  </a:lnTo>
                  <a:lnTo>
                    <a:pt x="1054" y="419"/>
                  </a:lnTo>
                  <a:lnTo>
                    <a:pt x="1071" y="434"/>
                  </a:lnTo>
                  <a:lnTo>
                    <a:pt x="1089" y="448"/>
                  </a:lnTo>
                  <a:lnTo>
                    <a:pt x="1103" y="462"/>
                  </a:lnTo>
                  <a:lnTo>
                    <a:pt x="1131" y="488"/>
                  </a:lnTo>
                  <a:lnTo>
                    <a:pt x="1154" y="510"/>
                  </a:lnTo>
                  <a:lnTo>
                    <a:pt x="1173" y="532"/>
                  </a:lnTo>
                  <a:lnTo>
                    <a:pt x="1188" y="549"/>
                  </a:lnTo>
                  <a:lnTo>
                    <a:pt x="1201" y="563"/>
                  </a:lnTo>
                  <a:lnTo>
                    <a:pt x="1219" y="590"/>
                  </a:lnTo>
                  <a:lnTo>
                    <a:pt x="1437" y="671"/>
                  </a:lnTo>
                  <a:lnTo>
                    <a:pt x="1451" y="679"/>
                  </a:lnTo>
                  <a:lnTo>
                    <a:pt x="1481" y="702"/>
                  </a:lnTo>
                  <a:lnTo>
                    <a:pt x="1499" y="720"/>
                  </a:lnTo>
                  <a:lnTo>
                    <a:pt x="1519" y="739"/>
                  </a:lnTo>
                  <a:lnTo>
                    <a:pt x="1539" y="759"/>
                  </a:lnTo>
                  <a:lnTo>
                    <a:pt x="1559" y="782"/>
                  </a:lnTo>
                  <a:lnTo>
                    <a:pt x="1609" y="881"/>
                  </a:lnTo>
                  <a:lnTo>
                    <a:pt x="1603" y="929"/>
                  </a:lnTo>
                  <a:lnTo>
                    <a:pt x="1589" y="952"/>
                  </a:lnTo>
                  <a:lnTo>
                    <a:pt x="1564" y="972"/>
                  </a:lnTo>
                  <a:lnTo>
                    <a:pt x="1535" y="991"/>
                  </a:lnTo>
                  <a:lnTo>
                    <a:pt x="1504" y="1006"/>
                  </a:lnTo>
                  <a:lnTo>
                    <a:pt x="1471" y="1017"/>
                  </a:lnTo>
                  <a:lnTo>
                    <a:pt x="1440" y="1027"/>
                  </a:lnTo>
                  <a:lnTo>
                    <a:pt x="1375" y="1037"/>
                  </a:lnTo>
                  <a:lnTo>
                    <a:pt x="1315" y="1044"/>
                  </a:lnTo>
                  <a:lnTo>
                    <a:pt x="1190" y="965"/>
                  </a:lnTo>
                  <a:lnTo>
                    <a:pt x="1112" y="842"/>
                  </a:lnTo>
                  <a:lnTo>
                    <a:pt x="1010" y="753"/>
                  </a:lnTo>
                  <a:lnTo>
                    <a:pt x="1089" y="686"/>
                  </a:lnTo>
                  <a:lnTo>
                    <a:pt x="1071" y="668"/>
                  </a:lnTo>
                  <a:lnTo>
                    <a:pt x="1046" y="643"/>
                  </a:lnTo>
                  <a:lnTo>
                    <a:pt x="1032" y="629"/>
                  </a:lnTo>
                  <a:lnTo>
                    <a:pt x="1017" y="614"/>
                  </a:lnTo>
                  <a:lnTo>
                    <a:pt x="1000" y="597"/>
                  </a:lnTo>
                  <a:lnTo>
                    <a:pt x="981" y="580"/>
                  </a:lnTo>
                  <a:lnTo>
                    <a:pt x="962" y="561"/>
                  </a:lnTo>
                  <a:lnTo>
                    <a:pt x="942" y="543"/>
                  </a:lnTo>
                  <a:lnTo>
                    <a:pt x="922" y="524"/>
                  </a:lnTo>
                  <a:lnTo>
                    <a:pt x="901" y="502"/>
                  </a:lnTo>
                  <a:lnTo>
                    <a:pt x="879" y="484"/>
                  </a:lnTo>
                  <a:lnTo>
                    <a:pt x="856" y="464"/>
                  </a:lnTo>
                  <a:lnTo>
                    <a:pt x="833" y="444"/>
                  </a:lnTo>
                  <a:lnTo>
                    <a:pt x="809" y="422"/>
                  </a:lnTo>
                  <a:lnTo>
                    <a:pt x="786" y="402"/>
                  </a:lnTo>
                  <a:lnTo>
                    <a:pt x="761" y="382"/>
                  </a:lnTo>
                  <a:lnTo>
                    <a:pt x="737" y="363"/>
                  </a:lnTo>
                  <a:lnTo>
                    <a:pt x="712" y="345"/>
                  </a:lnTo>
                  <a:lnTo>
                    <a:pt x="689" y="326"/>
                  </a:lnTo>
                  <a:lnTo>
                    <a:pt x="664" y="307"/>
                  </a:lnTo>
                  <a:lnTo>
                    <a:pt x="639" y="292"/>
                  </a:lnTo>
                  <a:lnTo>
                    <a:pt x="616" y="277"/>
                  </a:lnTo>
                  <a:lnTo>
                    <a:pt x="593" y="261"/>
                  </a:lnTo>
                  <a:lnTo>
                    <a:pt x="570" y="249"/>
                  </a:lnTo>
                  <a:lnTo>
                    <a:pt x="526" y="226"/>
                  </a:lnTo>
                  <a:lnTo>
                    <a:pt x="481" y="210"/>
                  </a:lnTo>
                  <a:lnTo>
                    <a:pt x="438" y="193"/>
                  </a:lnTo>
                  <a:lnTo>
                    <a:pt x="392" y="178"/>
                  </a:lnTo>
                  <a:lnTo>
                    <a:pt x="347" y="165"/>
                  </a:lnTo>
                  <a:lnTo>
                    <a:pt x="259" y="147"/>
                  </a:lnTo>
                  <a:lnTo>
                    <a:pt x="178" y="133"/>
                  </a:lnTo>
                  <a:lnTo>
                    <a:pt x="0" y="116"/>
                  </a:lnTo>
                  <a:lnTo>
                    <a:pt x="17" y="0"/>
                  </a:lnTo>
                  <a:lnTo>
                    <a:pt x="17" y="0"/>
                  </a:lnTo>
                  <a:close/>
                </a:path>
              </a:pathLst>
            </a:custGeom>
            <a:solidFill>
              <a:srgbClr val="D1BDBD"/>
            </a:solidFill>
            <a:ln w="9525">
              <a:noFill/>
              <a:round/>
              <a:headEnd/>
              <a:tailEnd/>
            </a:ln>
          </p:spPr>
          <p:txBody>
            <a:bodyPr/>
            <a:lstStyle/>
            <a:p>
              <a:endParaRPr lang="en-US" dirty="0"/>
            </a:p>
          </p:txBody>
        </p:sp>
        <p:sp>
          <p:nvSpPr>
            <p:cNvPr id="326691" name="Freeform 35"/>
            <p:cNvSpPr>
              <a:spLocks/>
            </p:cNvSpPr>
            <p:nvPr/>
          </p:nvSpPr>
          <p:spPr bwMode="auto">
            <a:xfrm>
              <a:off x="8004" y="1781"/>
              <a:ext cx="1559" cy="1125"/>
            </a:xfrm>
            <a:custGeom>
              <a:avLst/>
              <a:gdLst/>
              <a:ahLst/>
              <a:cxnLst>
                <a:cxn ang="0">
                  <a:pos x="25" y="970"/>
                </a:cxn>
                <a:cxn ang="0">
                  <a:pos x="77" y="794"/>
                </a:cxn>
                <a:cxn ang="0">
                  <a:pos x="130" y="654"/>
                </a:cxn>
                <a:cxn ang="0">
                  <a:pos x="197" y="509"/>
                </a:cxn>
                <a:cxn ang="0">
                  <a:pos x="280" y="373"/>
                </a:cxn>
                <a:cxn ang="0">
                  <a:pos x="316" y="327"/>
                </a:cxn>
                <a:cxn ang="0">
                  <a:pos x="340" y="299"/>
                </a:cxn>
                <a:cxn ang="0">
                  <a:pos x="367" y="271"/>
                </a:cxn>
                <a:cxn ang="0">
                  <a:pos x="407" y="234"/>
                </a:cxn>
                <a:cxn ang="0">
                  <a:pos x="467" y="192"/>
                </a:cxn>
                <a:cxn ang="0">
                  <a:pos x="537" y="157"/>
                </a:cxn>
                <a:cxn ang="0">
                  <a:pos x="614" y="126"/>
                </a:cxn>
                <a:cxn ang="0">
                  <a:pos x="699" y="99"/>
                </a:cxn>
                <a:cxn ang="0">
                  <a:pos x="835" y="67"/>
                </a:cxn>
                <a:cxn ang="0">
                  <a:pos x="1024" y="36"/>
                </a:cxn>
                <a:cxn ang="0">
                  <a:pos x="1287" y="10"/>
                </a:cxn>
                <a:cxn ang="0">
                  <a:pos x="1559" y="0"/>
                </a:cxn>
                <a:cxn ang="0">
                  <a:pos x="1454" y="48"/>
                </a:cxn>
                <a:cxn ang="0">
                  <a:pos x="1292" y="79"/>
                </a:cxn>
                <a:cxn ang="0">
                  <a:pos x="1139" y="113"/>
                </a:cxn>
                <a:cxn ang="0">
                  <a:pos x="968" y="157"/>
                </a:cxn>
                <a:cxn ang="0">
                  <a:pos x="801" y="208"/>
                </a:cxn>
                <a:cxn ang="0">
                  <a:pos x="687" y="249"/>
                </a:cxn>
                <a:cxn ang="0">
                  <a:pos x="620" y="279"/>
                </a:cxn>
                <a:cxn ang="0">
                  <a:pos x="566" y="311"/>
                </a:cxn>
                <a:cxn ang="0">
                  <a:pos x="507" y="359"/>
                </a:cxn>
                <a:cxn ang="0">
                  <a:pos x="419" y="495"/>
                </a:cxn>
                <a:cxn ang="0">
                  <a:pos x="361" y="616"/>
                </a:cxn>
                <a:cxn ang="0">
                  <a:pos x="303" y="743"/>
                </a:cxn>
                <a:cxn ang="0">
                  <a:pos x="252" y="869"/>
                </a:cxn>
                <a:cxn ang="0">
                  <a:pos x="211" y="982"/>
                </a:cxn>
                <a:cxn ang="0">
                  <a:pos x="166" y="1100"/>
                </a:cxn>
                <a:cxn ang="0">
                  <a:pos x="0" y="1073"/>
                </a:cxn>
              </a:cxnLst>
              <a:rect l="0" t="0" r="r" b="b"/>
              <a:pathLst>
                <a:path w="1559" h="1125">
                  <a:moveTo>
                    <a:pt x="0" y="1073"/>
                  </a:moveTo>
                  <a:lnTo>
                    <a:pt x="25" y="970"/>
                  </a:lnTo>
                  <a:lnTo>
                    <a:pt x="57" y="860"/>
                  </a:lnTo>
                  <a:lnTo>
                    <a:pt x="77" y="794"/>
                  </a:lnTo>
                  <a:lnTo>
                    <a:pt x="102" y="726"/>
                  </a:lnTo>
                  <a:lnTo>
                    <a:pt x="130" y="654"/>
                  </a:lnTo>
                  <a:lnTo>
                    <a:pt x="161" y="582"/>
                  </a:lnTo>
                  <a:lnTo>
                    <a:pt x="197" y="509"/>
                  </a:lnTo>
                  <a:lnTo>
                    <a:pt x="237" y="439"/>
                  </a:lnTo>
                  <a:lnTo>
                    <a:pt x="280" y="373"/>
                  </a:lnTo>
                  <a:lnTo>
                    <a:pt x="303" y="342"/>
                  </a:lnTo>
                  <a:lnTo>
                    <a:pt x="316" y="327"/>
                  </a:lnTo>
                  <a:lnTo>
                    <a:pt x="328" y="313"/>
                  </a:lnTo>
                  <a:lnTo>
                    <a:pt x="340" y="299"/>
                  </a:lnTo>
                  <a:lnTo>
                    <a:pt x="353" y="285"/>
                  </a:lnTo>
                  <a:lnTo>
                    <a:pt x="367" y="271"/>
                  </a:lnTo>
                  <a:lnTo>
                    <a:pt x="381" y="259"/>
                  </a:lnTo>
                  <a:lnTo>
                    <a:pt x="407" y="234"/>
                  </a:lnTo>
                  <a:lnTo>
                    <a:pt x="436" y="212"/>
                  </a:lnTo>
                  <a:lnTo>
                    <a:pt x="467" y="192"/>
                  </a:lnTo>
                  <a:lnTo>
                    <a:pt x="501" y="174"/>
                  </a:lnTo>
                  <a:lnTo>
                    <a:pt x="537" y="157"/>
                  </a:lnTo>
                  <a:lnTo>
                    <a:pt x="574" y="139"/>
                  </a:lnTo>
                  <a:lnTo>
                    <a:pt x="614" y="126"/>
                  </a:lnTo>
                  <a:lnTo>
                    <a:pt x="656" y="112"/>
                  </a:lnTo>
                  <a:lnTo>
                    <a:pt x="699" y="99"/>
                  </a:lnTo>
                  <a:lnTo>
                    <a:pt x="744" y="87"/>
                  </a:lnTo>
                  <a:lnTo>
                    <a:pt x="835" y="67"/>
                  </a:lnTo>
                  <a:lnTo>
                    <a:pt x="930" y="50"/>
                  </a:lnTo>
                  <a:lnTo>
                    <a:pt x="1024" y="36"/>
                  </a:lnTo>
                  <a:lnTo>
                    <a:pt x="1115" y="24"/>
                  </a:lnTo>
                  <a:lnTo>
                    <a:pt x="1287" y="10"/>
                  </a:lnTo>
                  <a:lnTo>
                    <a:pt x="1428" y="3"/>
                  </a:lnTo>
                  <a:lnTo>
                    <a:pt x="1559" y="0"/>
                  </a:lnTo>
                  <a:lnTo>
                    <a:pt x="1491" y="41"/>
                  </a:lnTo>
                  <a:lnTo>
                    <a:pt x="1454" y="48"/>
                  </a:lnTo>
                  <a:lnTo>
                    <a:pt x="1358" y="67"/>
                  </a:lnTo>
                  <a:lnTo>
                    <a:pt x="1292" y="79"/>
                  </a:lnTo>
                  <a:lnTo>
                    <a:pt x="1217" y="95"/>
                  </a:lnTo>
                  <a:lnTo>
                    <a:pt x="1139" y="113"/>
                  </a:lnTo>
                  <a:lnTo>
                    <a:pt x="1055" y="133"/>
                  </a:lnTo>
                  <a:lnTo>
                    <a:pt x="968" y="157"/>
                  </a:lnTo>
                  <a:lnTo>
                    <a:pt x="883" y="181"/>
                  </a:lnTo>
                  <a:lnTo>
                    <a:pt x="801" y="208"/>
                  </a:lnTo>
                  <a:lnTo>
                    <a:pt x="722" y="235"/>
                  </a:lnTo>
                  <a:lnTo>
                    <a:pt x="687" y="249"/>
                  </a:lnTo>
                  <a:lnTo>
                    <a:pt x="651" y="265"/>
                  </a:lnTo>
                  <a:lnTo>
                    <a:pt x="620" y="279"/>
                  </a:lnTo>
                  <a:lnTo>
                    <a:pt x="593" y="294"/>
                  </a:lnTo>
                  <a:lnTo>
                    <a:pt x="566" y="311"/>
                  </a:lnTo>
                  <a:lnTo>
                    <a:pt x="541" y="327"/>
                  </a:lnTo>
                  <a:lnTo>
                    <a:pt x="507" y="359"/>
                  </a:lnTo>
                  <a:lnTo>
                    <a:pt x="449" y="444"/>
                  </a:lnTo>
                  <a:lnTo>
                    <a:pt x="419" y="495"/>
                  </a:lnTo>
                  <a:lnTo>
                    <a:pt x="390" y="552"/>
                  </a:lnTo>
                  <a:lnTo>
                    <a:pt x="361" y="616"/>
                  </a:lnTo>
                  <a:lnTo>
                    <a:pt x="331" y="679"/>
                  </a:lnTo>
                  <a:lnTo>
                    <a:pt x="303" y="743"/>
                  </a:lnTo>
                  <a:lnTo>
                    <a:pt x="277" y="808"/>
                  </a:lnTo>
                  <a:lnTo>
                    <a:pt x="252" y="869"/>
                  </a:lnTo>
                  <a:lnTo>
                    <a:pt x="229" y="928"/>
                  </a:lnTo>
                  <a:lnTo>
                    <a:pt x="211" y="982"/>
                  </a:lnTo>
                  <a:lnTo>
                    <a:pt x="192" y="1030"/>
                  </a:lnTo>
                  <a:lnTo>
                    <a:pt x="166" y="1100"/>
                  </a:lnTo>
                  <a:lnTo>
                    <a:pt x="158" y="1125"/>
                  </a:lnTo>
                  <a:lnTo>
                    <a:pt x="0" y="1073"/>
                  </a:lnTo>
                  <a:lnTo>
                    <a:pt x="0" y="1073"/>
                  </a:lnTo>
                  <a:close/>
                </a:path>
              </a:pathLst>
            </a:custGeom>
            <a:solidFill>
              <a:srgbClr val="D1BDBD"/>
            </a:solidFill>
            <a:ln w="9525">
              <a:noFill/>
              <a:round/>
              <a:headEnd/>
              <a:tailEnd/>
            </a:ln>
          </p:spPr>
          <p:txBody>
            <a:bodyPr/>
            <a:lstStyle/>
            <a:p>
              <a:endParaRPr lang="en-US" dirty="0"/>
            </a:p>
          </p:txBody>
        </p:sp>
        <p:sp>
          <p:nvSpPr>
            <p:cNvPr id="326692" name="Freeform 36"/>
            <p:cNvSpPr>
              <a:spLocks/>
            </p:cNvSpPr>
            <p:nvPr/>
          </p:nvSpPr>
          <p:spPr bwMode="auto">
            <a:xfrm>
              <a:off x="8477" y="2793"/>
              <a:ext cx="260" cy="164"/>
            </a:xfrm>
            <a:custGeom>
              <a:avLst/>
              <a:gdLst/>
              <a:ahLst/>
              <a:cxnLst>
                <a:cxn ang="0">
                  <a:pos x="7" y="0"/>
                </a:cxn>
                <a:cxn ang="0">
                  <a:pos x="132" y="23"/>
                </a:cxn>
                <a:cxn ang="0">
                  <a:pos x="220" y="52"/>
                </a:cxn>
                <a:cxn ang="0">
                  <a:pos x="248" y="71"/>
                </a:cxn>
                <a:cxn ang="0">
                  <a:pos x="260" y="91"/>
                </a:cxn>
                <a:cxn ang="0">
                  <a:pos x="251" y="126"/>
                </a:cxn>
                <a:cxn ang="0">
                  <a:pos x="243" y="140"/>
                </a:cxn>
                <a:cxn ang="0">
                  <a:pos x="232" y="148"/>
                </a:cxn>
                <a:cxn ang="0">
                  <a:pos x="202" y="164"/>
                </a:cxn>
                <a:cxn ang="0">
                  <a:pos x="0" y="54"/>
                </a:cxn>
                <a:cxn ang="0">
                  <a:pos x="7" y="0"/>
                </a:cxn>
                <a:cxn ang="0">
                  <a:pos x="7" y="0"/>
                </a:cxn>
              </a:cxnLst>
              <a:rect l="0" t="0" r="r" b="b"/>
              <a:pathLst>
                <a:path w="260" h="164">
                  <a:moveTo>
                    <a:pt x="7" y="0"/>
                  </a:moveTo>
                  <a:lnTo>
                    <a:pt x="132" y="23"/>
                  </a:lnTo>
                  <a:lnTo>
                    <a:pt x="220" y="52"/>
                  </a:lnTo>
                  <a:lnTo>
                    <a:pt x="248" y="71"/>
                  </a:lnTo>
                  <a:lnTo>
                    <a:pt x="260" y="91"/>
                  </a:lnTo>
                  <a:lnTo>
                    <a:pt x="251" y="126"/>
                  </a:lnTo>
                  <a:lnTo>
                    <a:pt x="243" y="140"/>
                  </a:lnTo>
                  <a:lnTo>
                    <a:pt x="232" y="148"/>
                  </a:lnTo>
                  <a:lnTo>
                    <a:pt x="202" y="164"/>
                  </a:lnTo>
                  <a:lnTo>
                    <a:pt x="0" y="54"/>
                  </a:lnTo>
                  <a:lnTo>
                    <a:pt x="7" y="0"/>
                  </a:lnTo>
                  <a:lnTo>
                    <a:pt x="7" y="0"/>
                  </a:lnTo>
                  <a:close/>
                </a:path>
              </a:pathLst>
            </a:custGeom>
            <a:solidFill>
              <a:srgbClr val="D1BDBD"/>
            </a:solidFill>
            <a:ln w="9525">
              <a:noFill/>
              <a:round/>
              <a:headEnd/>
              <a:tailEnd/>
            </a:ln>
          </p:spPr>
          <p:txBody>
            <a:bodyPr/>
            <a:lstStyle/>
            <a:p>
              <a:endParaRPr lang="en-US" dirty="0"/>
            </a:p>
          </p:txBody>
        </p:sp>
        <p:sp>
          <p:nvSpPr>
            <p:cNvPr id="326693" name="Freeform 37"/>
            <p:cNvSpPr>
              <a:spLocks/>
            </p:cNvSpPr>
            <p:nvPr/>
          </p:nvSpPr>
          <p:spPr bwMode="auto">
            <a:xfrm>
              <a:off x="8539" y="2561"/>
              <a:ext cx="283" cy="184"/>
            </a:xfrm>
            <a:custGeom>
              <a:avLst/>
              <a:gdLst/>
              <a:ahLst/>
              <a:cxnLst>
                <a:cxn ang="0">
                  <a:pos x="22" y="0"/>
                </a:cxn>
                <a:cxn ang="0">
                  <a:pos x="146" y="15"/>
                </a:cxn>
                <a:cxn ang="0">
                  <a:pos x="234" y="35"/>
                </a:cxn>
                <a:cxn ang="0">
                  <a:pos x="282" y="63"/>
                </a:cxn>
                <a:cxn ang="0">
                  <a:pos x="283" y="139"/>
                </a:cxn>
                <a:cxn ang="0">
                  <a:pos x="271" y="184"/>
                </a:cxn>
                <a:cxn ang="0">
                  <a:pos x="0" y="88"/>
                </a:cxn>
                <a:cxn ang="0">
                  <a:pos x="22" y="0"/>
                </a:cxn>
                <a:cxn ang="0">
                  <a:pos x="22" y="0"/>
                </a:cxn>
              </a:cxnLst>
              <a:rect l="0" t="0" r="r" b="b"/>
              <a:pathLst>
                <a:path w="283" h="184">
                  <a:moveTo>
                    <a:pt x="22" y="0"/>
                  </a:moveTo>
                  <a:lnTo>
                    <a:pt x="146" y="15"/>
                  </a:lnTo>
                  <a:lnTo>
                    <a:pt x="234" y="35"/>
                  </a:lnTo>
                  <a:lnTo>
                    <a:pt x="282" y="63"/>
                  </a:lnTo>
                  <a:lnTo>
                    <a:pt x="283" y="139"/>
                  </a:lnTo>
                  <a:lnTo>
                    <a:pt x="271" y="184"/>
                  </a:lnTo>
                  <a:lnTo>
                    <a:pt x="0" y="88"/>
                  </a:lnTo>
                  <a:lnTo>
                    <a:pt x="22" y="0"/>
                  </a:lnTo>
                  <a:lnTo>
                    <a:pt x="22" y="0"/>
                  </a:lnTo>
                  <a:close/>
                </a:path>
              </a:pathLst>
            </a:custGeom>
            <a:solidFill>
              <a:srgbClr val="D1BDBD"/>
            </a:solidFill>
            <a:ln w="9525">
              <a:noFill/>
              <a:round/>
              <a:headEnd/>
              <a:tailEnd/>
            </a:ln>
          </p:spPr>
          <p:txBody>
            <a:bodyPr/>
            <a:lstStyle/>
            <a:p>
              <a:endParaRPr lang="en-US" dirty="0"/>
            </a:p>
          </p:txBody>
        </p:sp>
        <p:sp>
          <p:nvSpPr>
            <p:cNvPr id="326694" name="Freeform 38"/>
            <p:cNvSpPr>
              <a:spLocks/>
            </p:cNvSpPr>
            <p:nvPr/>
          </p:nvSpPr>
          <p:spPr bwMode="auto">
            <a:xfrm>
              <a:off x="8669" y="2349"/>
              <a:ext cx="282" cy="193"/>
            </a:xfrm>
            <a:custGeom>
              <a:avLst/>
              <a:gdLst/>
              <a:ahLst/>
              <a:cxnLst>
                <a:cxn ang="0">
                  <a:pos x="0" y="91"/>
                </a:cxn>
                <a:cxn ang="0">
                  <a:pos x="249" y="193"/>
                </a:cxn>
                <a:cxn ang="0">
                  <a:pos x="272" y="148"/>
                </a:cxn>
                <a:cxn ang="0">
                  <a:pos x="282" y="65"/>
                </a:cxn>
                <a:cxn ang="0">
                  <a:pos x="268" y="49"/>
                </a:cxn>
                <a:cxn ang="0">
                  <a:pos x="242" y="34"/>
                </a:cxn>
                <a:cxn ang="0">
                  <a:pos x="207" y="23"/>
                </a:cxn>
                <a:cxn ang="0">
                  <a:pos x="169" y="15"/>
                </a:cxn>
                <a:cxn ang="0">
                  <a:pos x="71" y="0"/>
                </a:cxn>
                <a:cxn ang="0">
                  <a:pos x="0" y="91"/>
                </a:cxn>
                <a:cxn ang="0">
                  <a:pos x="0" y="91"/>
                </a:cxn>
              </a:cxnLst>
              <a:rect l="0" t="0" r="r" b="b"/>
              <a:pathLst>
                <a:path w="282" h="193">
                  <a:moveTo>
                    <a:pt x="0" y="91"/>
                  </a:moveTo>
                  <a:lnTo>
                    <a:pt x="249" y="193"/>
                  </a:lnTo>
                  <a:lnTo>
                    <a:pt x="272" y="148"/>
                  </a:lnTo>
                  <a:lnTo>
                    <a:pt x="282" y="65"/>
                  </a:lnTo>
                  <a:lnTo>
                    <a:pt x="268" y="49"/>
                  </a:lnTo>
                  <a:lnTo>
                    <a:pt x="242" y="34"/>
                  </a:lnTo>
                  <a:lnTo>
                    <a:pt x="207" y="23"/>
                  </a:lnTo>
                  <a:lnTo>
                    <a:pt x="169" y="15"/>
                  </a:lnTo>
                  <a:lnTo>
                    <a:pt x="71" y="0"/>
                  </a:lnTo>
                  <a:lnTo>
                    <a:pt x="0" y="91"/>
                  </a:lnTo>
                  <a:lnTo>
                    <a:pt x="0" y="91"/>
                  </a:lnTo>
                  <a:close/>
                </a:path>
              </a:pathLst>
            </a:custGeom>
            <a:solidFill>
              <a:srgbClr val="D1BDBD"/>
            </a:solidFill>
            <a:ln w="9525">
              <a:noFill/>
              <a:round/>
              <a:headEnd/>
              <a:tailEnd/>
            </a:ln>
          </p:spPr>
          <p:txBody>
            <a:bodyPr/>
            <a:lstStyle/>
            <a:p>
              <a:endParaRPr lang="en-US" dirty="0"/>
            </a:p>
          </p:txBody>
        </p:sp>
        <p:sp>
          <p:nvSpPr>
            <p:cNvPr id="326695" name="Freeform 39"/>
            <p:cNvSpPr>
              <a:spLocks/>
            </p:cNvSpPr>
            <p:nvPr/>
          </p:nvSpPr>
          <p:spPr bwMode="auto">
            <a:xfrm>
              <a:off x="8872" y="2191"/>
              <a:ext cx="253" cy="184"/>
            </a:xfrm>
            <a:custGeom>
              <a:avLst/>
              <a:gdLst/>
              <a:ahLst/>
              <a:cxnLst>
                <a:cxn ang="0">
                  <a:pos x="0" y="56"/>
                </a:cxn>
                <a:cxn ang="0">
                  <a:pos x="219" y="184"/>
                </a:cxn>
                <a:cxn ang="0">
                  <a:pos x="230" y="175"/>
                </a:cxn>
                <a:cxn ang="0">
                  <a:pos x="246" y="153"/>
                </a:cxn>
                <a:cxn ang="0">
                  <a:pos x="253" y="77"/>
                </a:cxn>
                <a:cxn ang="0">
                  <a:pos x="246" y="67"/>
                </a:cxn>
                <a:cxn ang="0">
                  <a:pos x="235" y="57"/>
                </a:cxn>
                <a:cxn ang="0">
                  <a:pos x="207" y="42"/>
                </a:cxn>
                <a:cxn ang="0">
                  <a:pos x="176" y="28"/>
                </a:cxn>
                <a:cxn ang="0">
                  <a:pos x="139" y="19"/>
                </a:cxn>
                <a:cxn ang="0">
                  <a:pos x="48" y="0"/>
                </a:cxn>
                <a:cxn ang="0">
                  <a:pos x="0" y="56"/>
                </a:cxn>
                <a:cxn ang="0">
                  <a:pos x="0" y="56"/>
                </a:cxn>
              </a:cxnLst>
              <a:rect l="0" t="0" r="r" b="b"/>
              <a:pathLst>
                <a:path w="253" h="184">
                  <a:moveTo>
                    <a:pt x="0" y="56"/>
                  </a:moveTo>
                  <a:lnTo>
                    <a:pt x="219" y="184"/>
                  </a:lnTo>
                  <a:lnTo>
                    <a:pt x="230" y="175"/>
                  </a:lnTo>
                  <a:lnTo>
                    <a:pt x="246" y="153"/>
                  </a:lnTo>
                  <a:lnTo>
                    <a:pt x="253" y="77"/>
                  </a:lnTo>
                  <a:lnTo>
                    <a:pt x="246" y="67"/>
                  </a:lnTo>
                  <a:lnTo>
                    <a:pt x="235" y="57"/>
                  </a:lnTo>
                  <a:lnTo>
                    <a:pt x="207" y="42"/>
                  </a:lnTo>
                  <a:lnTo>
                    <a:pt x="176" y="28"/>
                  </a:lnTo>
                  <a:lnTo>
                    <a:pt x="139" y="19"/>
                  </a:lnTo>
                  <a:lnTo>
                    <a:pt x="48" y="0"/>
                  </a:lnTo>
                  <a:lnTo>
                    <a:pt x="0" y="56"/>
                  </a:lnTo>
                  <a:lnTo>
                    <a:pt x="0" y="56"/>
                  </a:lnTo>
                  <a:close/>
                </a:path>
              </a:pathLst>
            </a:custGeom>
            <a:solidFill>
              <a:srgbClr val="D1BDBD"/>
            </a:solidFill>
            <a:ln w="9525">
              <a:noFill/>
              <a:round/>
              <a:headEnd/>
              <a:tailEnd/>
            </a:ln>
          </p:spPr>
          <p:txBody>
            <a:bodyPr/>
            <a:lstStyle/>
            <a:p>
              <a:endParaRPr lang="en-US" dirty="0"/>
            </a:p>
          </p:txBody>
        </p:sp>
        <p:sp>
          <p:nvSpPr>
            <p:cNvPr id="326696" name="Freeform 40"/>
            <p:cNvSpPr>
              <a:spLocks/>
            </p:cNvSpPr>
            <p:nvPr/>
          </p:nvSpPr>
          <p:spPr bwMode="auto">
            <a:xfrm>
              <a:off x="9062" y="2049"/>
              <a:ext cx="212" cy="147"/>
            </a:xfrm>
            <a:custGeom>
              <a:avLst/>
              <a:gdLst/>
              <a:ahLst/>
              <a:cxnLst>
                <a:cxn ang="0">
                  <a:pos x="0" y="32"/>
                </a:cxn>
                <a:cxn ang="0">
                  <a:pos x="179" y="147"/>
                </a:cxn>
                <a:cxn ang="0">
                  <a:pos x="189" y="139"/>
                </a:cxn>
                <a:cxn ang="0">
                  <a:pos x="206" y="119"/>
                </a:cxn>
                <a:cxn ang="0">
                  <a:pos x="212" y="66"/>
                </a:cxn>
                <a:cxn ang="0">
                  <a:pos x="200" y="54"/>
                </a:cxn>
                <a:cxn ang="0">
                  <a:pos x="181" y="42"/>
                </a:cxn>
                <a:cxn ang="0">
                  <a:pos x="133" y="20"/>
                </a:cxn>
                <a:cxn ang="0">
                  <a:pos x="91" y="6"/>
                </a:cxn>
                <a:cxn ang="0">
                  <a:pos x="73" y="0"/>
                </a:cxn>
                <a:cxn ang="0">
                  <a:pos x="0" y="32"/>
                </a:cxn>
                <a:cxn ang="0">
                  <a:pos x="0" y="32"/>
                </a:cxn>
              </a:cxnLst>
              <a:rect l="0" t="0" r="r" b="b"/>
              <a:pathLst>
                <a:path w="212" h="147">
                  <a:moveTo>
                    <a:pt x="0" y="32"/>
                  </a:moveTo>
                  <a:lnTo>
                    <a:pt x="179" y="147"/>
                  </a:lnTo>
                  <a:lnTo>
                    <a:pt x="189" y="139"/>
                  </a:lnTo>
                  <a:lnTo>
                    <a:pt x="206" y="119"/>
                  </a:lnTo>
                  <a:lnTo>
                    <a:pt x="212" y="66"/>
                  </a:lnTo>
                  <a:lnTo>
                    <a:pt x="200" y="54"/>
                  </a:lnTo>
                  <a:lnTo>
                    <a:pt x="181" y="42"/>
                  </a:lnTo>
                  <a:lnTo>
                    <a:pt x="133" y="20"/>
                  </a:lnTo>
                  <a:lnTo>
                    <a:pt x="91" y="6"/>
                  </a:lnTo>
                  <a:lnTo>
                    <a:pt x="73" y="0"/>
                  </a:lnTo>
                  <a:lnTo>
                    <a:pt x="0" y="32"/>
                  </a:lnTo>
                  <a:lnTo>
                    <a:pt x="0" y="32"/>
                  </a:lnTo>
                  <a:close/>
                </a:path>
              </a:pathLst>
            </a:custGeom>
            <a:solidFill>
              <a:srgbClr val="D1BDBD"/>
            </a:solidFill>
            <a:ln w="9525">
              <a:noFill/>
              <a:round/>
              <a:headEnd/>
              <a:tailEnd/>
            </a:ln>
          </p:spPr>
          <p:txBody>
            <a:bodyPr/>
            <a:lstStyle/>
            <a:p>
              <a:endParaRPr lang="en-US" dirty="0"/>
            </a:p>
          </p:txBody>
        </p:sp>
        <p:sp>
          <p:nvSpPr>
            <p:cNvPr id="326697" name="Freeform 41"/>
            <p:cNvSpPr>
              <a:spLocks/>
            </p:cNvSpPr>
            <p:nvPr/>
          </p:nvSpPr>
          <p:spPr bwMode="auto">
            <a:xfrm>
              <a:off x="9241" y="1948"/>
              <a:ext cx="172" cy="93"/>
            </a:xfrm>
            <a:custGeom>
              <a:avLst/>
              <a:gdLst/>
              <a:ahLst/>
              <a:cxnLst>
                <a:cxn ang="0">
                  <a:pos x="0" y="31"/>
                </a:cxn>
                <a:cxn ang="0">
                  <a:pos x="147" y="93"/>
                </a:cxn>
                <a:cxn ang="0">
                  <a:pos x="155" y="87"/>
                </a:cxn>
                <a:cxn ang="0">
                  <a:pos x="169" y="70"/>
                </a:cxn>
                <a:cxn ang="0">
                  <a:pos x="172" y="20"/>
                </a:cxn>
                <a:cxn ang="0">
                  <a:pos x="160" y="11"/>
                </a:cxn>
                <a:cxn ang="0">
                  <a:pos x="140" y="5"/>
                </a:cxn>
                <a:cxn ang="0">
                  <a:pos x="93" y="0"/>
                </a:cxn>
                <a:cxn ang="0">
                  <a:pos x="33" y="7"/>
                </a:cxn>
                <a:cxn ang="0">
                  <a:pos x="0" y="31"/>
                </a:cxn>
                <a:cxn ang="0">
                  <a:pos x="0" y="31"/>
                </a:cxn>
              </a:cxnLst>
              <a:rect l="0" t="0" r="r" b="b"/>
              <a:pathLst>
                <a:path w="172" h="93">
                  <a:moveTo>
                    <a:pt x="0" y="31"/>
                  </a:moveTo>
                  <a:lnTo>
                    <a:pt x="147" y="93"/>
                  </a:lnTo>
                  <a:lnTo>
                    <a:pt x="155" y="87"/>
                  </a:lnTo>
                  <a:lnTo>
                    <a:pt x="169" y="70"/>
                  </a:lnTo>
                  <a:lnTo>
                    <a:pt x="172" y="20"/>
                  </a:lnTo>
                  <a:lnTo>
                    <a:pt x="160" y="11"/>
                  </a:lnTo>
                  <a:lnTo>
                    <a:pt x="140" y="5"/>
                  </a:lnTo>
                  <a:lnTo>
                    <a:pt x="93" y="0"/>
                  </a:lnTo>
                  <a:lnTo>
                    <a:pt x="33" y="7"/>
                  </a:lnTo>
                  <a:lnTo>
                    <a:pt x="0" y="31"/>
                  </a:lnTo>
                  <a:lnTo>
                    <a:pt x="0" y="31"/>
                  </a:lnTo>
                  <a:close/>
                </a:path>
              </a:pathLst>
            </a:custGeom>
            <a:solidFill>
              <a:srgbClr val="D1BDBD"/>
            </a:solidFill>
            <a:ln w="9525">
              <a:noFill/>
              <a:round/>
              <a:headEnd/>
              <a:tailEnd/>
            </a:ln>
          </p:spPr>
          <p:txBody>
            <a:bodyPr/>
            <a:lstStyle/>
            <a:p>
              <a:endParaRPr lang="en-US" dirty="0"/>
            </a:p>
          </p:txBody>
        </p:sp>
        <p:sp>
          <p:nvSpPr>
            <p:cNvPr id="326698" name="Freeform 42"/>
            <p:cNvSpPr>
              <a:spLocks/>
            </p:cNvSpPr>
            <p:nvPr/>
          </p:nvSpPr>
          <p:spPr bwMode="auto">
            <a:xfrm>
              <a:off x="6921" y="2884"/>
              <a:ext cx="1201" cy="2166"/>
            </a:xfrm>
            <a:custGeom>
              <a:avLst/>
              <a:gdLst/>
              <a:ahLst/>
              <a:cxnLst>
                <a:cxn ang="0">
                  <a:pos x="990" y="20"/>
                </a:cxn>
                <a:cxn ang="0">
                  <a:pos x="922" y="60"/>
                </a:cxn>
                <a:cxn ang="0">
                  <a:pos x="876" y="88"/>
                </a:cxn>
                <a:cxn ang="0">
                  <a:pos x="825" y="120"/>
                </a:cxn>
                <a:cxn ang="0">
                  <a:pos x="768" y="154"/>
                </a:cxn>
                <a:cxn ang="0">
                  <a:pos x="704" y="193"/>
                </a:cxn>
                <a:cxn ang="0">
                  <a:pos x="641" y="235"/>
                </a:cxn>
                <a:cxn ang="0">
                  <a:pos x="574" y="277"/>
                </a:cxn>
                <a:cxn ang="0">
                  <a:pos x="509" y="321"/>
                </a:cxn>
                <a:cxn ang="0">
                  <a:pos x="444" y="365"/>
                </a:cxn>
                <a:cxn ang="0">
                  <a:pos x="383" y="410"/>
                </a:cxn>
                <a:cxn ang="0">
                  <a:pos x="325" y="453"/>
                </a:cxn>
                <a:cxn ang="0">
                  <a:pos x="273" y="495"/>
                </a:cxn>
                <a:cxn ang="0">
                  <a:pos x="226" y="533"/>
                </a:cxn>
                <a:cxn ang="0">
                  <a:pos x="186" y="575"/>
                </a:cxn>
                <a:cxn ang="0">
                  <a:pos x="120" y="683"/>
                </a:cxn>
                <a:cxn ang="0">
                  <a:pos x="53" y="883"/>
                </a:cxn>
                <a:cxn ang="0">
                  <a:pos x="0" y="1311"/>
                </a:cxn>
                <a:cxn ang="0">
                  <a:pos x="14" y="1696"/>
                </a:cxn>
                <a:cxn ang="0">
                  <a:pos x="47" y="2166"/>
                </a:cxn>
                <a:cxn ang="0">
                  <a:pos x="161" y="1467"/>
                </a:cxn>
                <a:cxn ang="0">
                  <a:pos x="194" y="1143"/>
                </a:cxn>
                <a:cxn ang="0">
                  <a:pos x="234" y="943"/>
                </a:cxn>
                <a:cxn ang="0">
                  <a:pos x="276" y="816"/>
                </a:cxn>
                <a:cxn ang="0">
                  <a:pos x="328" y="720"/>
                </a:cxn>
                <a:cxn ang="0">
                  <a:pos x="348" y="694"/>
                </a:cxn>
                <a:cxn ang="0">
                  <a:pos x="372" y="665"/>
                </a:cxn>
                <a:cxn ang="0">
                  <a:pos x="398" y="637"/>
                </a:cxn>
                <a:cxn ang="0">
                  <a:pos x="426" y="609"/>
                </a:cxn>
                <a:cxn ang="0">
                  <a:pos x="471" y="564"/>
                </a:cxn>
                <a:cxn ang="0">
                  <a:pos x="502" y="535"/>
                </a:cxn>
                <a:cxn ang="0">
                  <a:pos x="536" y="504"/>
                </a:cxn>
                <a:cxn ang="0">
                  <a:pos x="570" y="473"/>
                </a:cxn>
                <a:cxn ang="0">
                  <a:pos x="605" y="445"/>
                </a:cxn>
                <a:cxn ang="0">
                  <a:pos x="642" y="413"/>
                </a:cxn>
                <a:cxn ang="0">
                  <a:pos x="678" y="383"/>
                </a:cxn>
                <a:cxn ang="0">
                  <a:pos x="715" y="354"/>
                </a:cxn>
                <a:cxn ang="0">
                  <a:pos x="751" y="325"/>
                </a:cxn>
                <a:cxn ang="0">
                  <a:pos x="788" y="297"/>
                </a:cxn>
                <a:cxn ang="0">
                  <a:pos x="825" y="267"/>
                </a:cxn>
                <a:cxn ang="0">
                  <a:pos x="860" y="241"/>
                </a:cxn>
                <a:cxn ang="0">
                  <a:pos x="913" y="202"/>
                </a:cxn>
                <a:cxn ang="0">
                  <a:pos x="980" y="154"/>
                </a:cxn>
                <a:cxn ang="0">
                  <a:pos x="1040" y="110"/>
                </a:cxn>
                <a:cxn ang="0">
                  <a:pos x="1094" y="73"/>
                </a:cxn>
                <a:cxn ang="0">
                  <a:pos x="1137" y="42"/>
                </a:cxn>
                <a:cxn ang="0">
                  <a:pos x="1201" y="0"/>
                </a:cxn>
                <a:cxn ang="0">
                  <a:pos x="1015" y="6"/>
                </a:cxn>
              </a:cxnLst>
              <a:rect l="0" t="0" r="r" b="b"/>
              <a:pathLst>
                <a:path w="1201" h="2166">
                  <a:moveTo>
                    <a:pt x="1015" y="6"/>
                  </a:moveTo>
                  <a:lnTo>
                    <a:pt x="990" y="20"/>
                  </a:lnTo>
                  <a:lnTo>
                    <a:pt x="961" y="37"/>
                  </a:lnTo>
                  <a:lnTo>
                    <a:pt x="922" y="60"/>
                  </a:lnTo>
                  <a:lnTo>
                    <a:pt x="902" y="73"/>
                  </a:lnTo>
                  <a:lnTo>
                    <a:pt x="876" y="88"/>
                  </a:lnTo>
                  <a:lnTo>
                    <a:pt x="853" y="103"/>
                  </a:lnTo>
                  <a:lnTo>
                    <a:pt x="825" y="120"/>
                  </a:lnTo>
                  <a:lnTo>
                    <a:pt x="795" y="137"/>
                  </a:lnTo>
                  <a:lnTo>
                    <a:pt x="768" y="154"/>
                  </a:lnTo>
                  <a:lnTo>
                    <a:pt x="737" y="175"/>
                  </a:lnTo>
                  <a:lnTo>
                    <a:pt x="704" y="193"/>
                  </a:lnTo>
                  <a:lnTo>
                    <a:pt x="673" y="213"/>
                  </a:lnTo>
                  <a:lnTo>
                    <a:pt x="641" y="235"/>
                  </a:lnTo>
                  <a:lnTo>
                    <a:pt x="608" y="255"/>
                  </a:lnTo>
                  <a:lnTo>
                    <a:pt x="574" y="277"/>
                  </a:lnTo>
                  <a:lnTo>
                    <a:pt x="542" y="300"/>
                  </a:lnTo>
                  <a:lnTo>
                    <a:pt x="509" y="321"/>
                  </a:lnTo>
                  <a:lnTo>
                    <a:pt x="477" y="343"/>
                  </a:lnTo>
                  <a:lnTo>
                    <a:pt x="444" y="365"/>
                  </a:lnTo>
                  <a:lnTo>
                    <a:pt x="413" y="388"/>
                  </a:lnTo>
                  <a:lnTo>
                    <a:pt x="383" y="410"/>
                  </a:lnTo>
                  <a:lnTo>
                    <a:pt x="353" y="431"/>
                  </a:lnTo>
                  <a:lnTo>
                    <a:pt x="325" y="453"/>
                  </a:lnTo>
                  <a:lnTo>
                    <a:pt x="297" y="473"/>
                  </a:lnTo>
                  <a:lnTo>
                    <a:pt x="273" y="495"/>
                  </a:lnTo>
                  <a:lnTo>
                    <a:pt x="248" y="513"/>
                  </a:lnTo>
                  <a:lnTo>
                    <a:pt x="226" y="533"/>
                  </a:lnTo>
                  <a:lnTo>
                    <a:pt x="206" y="553"/>
                  </a:lnTo>
                  <a:lnTo>
                    <a:pt x="186" y="575"/>
                  </a:lnTo>
                  <a:lnTo>
                    <a:pt x="151" y="626"/>
                  </a:lnTo>
                  <a:lnTo>
                    <a:pt x="120" y="683"/>
                  </a:lnTo>
                  <a:lnTo>
                    <a:pt x="95" y="745"/>
                  </a:lnTo>
                  <a:lnTo>
                    <a:pt x="53" y="883"/>
                  </a:lnTo>
                  <a:lnTo>
                    <a:pt x="25" y="1031"/>
                  </a:lnTo>
                  <a:lnTo>
                    <a:pt x="0" y="1311"/>
                  </a:lnTo>
                  <a:lnTo>
                    <a:pt x="4" y="1515"/>
                  </a:lnTo>
                  <a:lnTo>
                    <a:pt x="14" y="1696"/>
                  </a:lnTo>
                  <a:lnTo>
                    <a:pt x="30" y="1911"/>
                  </a:lnTo>
                  <a:lnTo>
                    <a:pt x="47" y="2166"/>
                  </a:lnTo>
                  <a:lnTo>
                    <a:pt x="149" y="2007"/>
                  </a:lnTo>
                  <a:lnTo>
                    <a:pt x="161" y="1467"/>
                  </a:lnTo>
                  <a:lnTo>
                    <a:pt x="180" y="1249"/>
                  </a:lnTo>
                  <a:lnTo>
                    <a:pt x="194" y="1143"/>
                  </a:lnTo>
                  <a:lnTo>
                    <a:pt x="211" y="1039"/>
                  </a:lnTo>
                  <a:lnTo>
                    <a:pt x="234" y="943"/>
                  </a:lnTo>
                  <a:lnTo>
                    <a:pt x="260" y="855"/>
                  </a:lnTo>
                  <a:lnTo>
                    <a:pt x="276" y="816"/>
                  </a:lnTo>
                  <a:lnTo>
                    <a:pt x="291" y="781"/>
                  </a:lnTo>
                  <a:lnTo>
                    <a:pt x="328" y="720"/>
                  </a:lnTo>
                  <a:lnTo>
                    <a:pt x="339" y="707"/>
                  </a:lnTo>
                  <a:lnTo>
                    <a:pt x="348" y="694"/>
                  </a:lnTo>
                  <a:lnTo>
                    <a:pt x="359" y="680"/>
                  </a:lnTo>
                  <a:lnTo>
                    <a:pt x="372" y="665"/>
                  </a:lnTo>
                  <a:lnTo>
                    <a:pt x="386" y="652"/>
                  </a:lnTo>
                  <a:lnTo>
                    <a:pt x="398" y="637"/>
                  </a:lnTo>
                  <a:lnTo>
                    <a:pt x="412" y="623"/>
                  </a:lnTo>
                  <a:lnTo>
                    <a:pt x="426" y="609"/>
                  </a:lnTo>
                  <a:lnTo>
                    <a:pt x="455" y="580"/>
                  </a:lnTo>
                  <a:lnTo>
                    <a:pt x="471" y="564"/>
                  </a:lnTo>
                  <a:lnTo>
                    <a:pt x="486" y="549"/>
                  </a:lnTo>
                  <a:lnTo>
                    <a:pt x="502" y="535"/>
                  </a:lnTo>
                  <a:lnTo>
                    <a:pt x="519" y="519"/>
                  </a:lnTo>
                  <a:lnTo>
                    <a:pt x="536" y="504"/>
                  </a:lnTo>
                  <a:lnTo>
                    <a:pt x="553" y="488"/>
                  </a:lnTo>
                  <a:lnTo>
                    <a:pt x="570" y="473"/>
                  </a:lnTo>
                  <a:lnTo>
                    <a:pt x="588" y="459"/>
                  </a:lnTo>
                  <a:lnTo>
                    <a:pt x="605" y="445"/>
                  </a:lnTo>
                  <a:lnTo>
                    <a:pt x="624" y="430"/>
                  </a:lnTo>
                  <a:lnTo>
                    <a:pt x="642" y="413"/>
                  </a:lnTo>
                  <a:lnTo>
                    <a:pt x="658" y="399"/>
                  </a:lnTo>
                  <a:lnTo>
                    <a:pt x="678" y="383"/>
                  </a:lnTo>
                  <a:lnTo>
                    <a:pt x="695" y="369"/>
                  </a:lnTo>
                  <a:lnTo>
                    <a:pt x="715" y="354"/>
                  </a:lnTo>
                  <a:lnTo>
                    <a:pt x="734" y="340"/>
                  </a:lnTo>
                  <a:lnTo>
                    <a:pt x="751" y="325"/>
                  </a:lnTo>
                  <a:lnTo>
                    <a:pt x="769" y="311"/>
                  </a:lnTo>
                  <a:lnTo>
                    <a:pt x="788" y="297"/>
                  </a:lnTo>
                  <a:lnTo>
                    <a:pt x="806" y="283"/>
                  </a:lnTo>
                  <a:lnTo>
                    <a:pt x="825" y="267"/>
                  </a:lnTo>
                  <a:lnTo>
                    <a:pt x="843" y="255"/>
                  </a:lnTo>
                  <a:lnTo>
                    <a:pt x="860" y="241"/>
                  </a:lnTo>
                  <a:lnTo>
                    <a:pt x="877" y="229"/>
                  </a:lnTo>
                  <a:lnTo>
                    <a:pt x="913" y="202"/>
                  </a:lnTo>
                  <a:lnTo>
                    <a:pt x="947" y="178"/>
                  </a:lnTo>
                  <a:lnTo>
                    <a:pt x="980" y="154"/>
                  </a:lnTo>
                  <a:lnTo>
                    <a:pt x="1010" y="131"/>
                  </a:lnTo>
                  <a:lnTo>
                    <a:pt x="1040" y="110"/>
                  </a:lnTo>
                  <a:lnTo>
                    <a:pt x="1068" y="91"/>
                  </a:lnTo>
                  <a:lnTo>
                    <a:pt x="1094" y="73"/>
                  </a:lnTo>
                  <a:lnTo>
                    <a:pt x="1117" y="56"/>
                  </a:lnTo>
                  <a:lnTo>
                    <a:pt x="1137" y="42"/>
                  </a:lnTo>
                  <a:lnTo>
                    <a:pt x="1171" y="18"/>
                  </a:lnTo>
                  <a:lnTo>
                    <a:pt x="1201" y="0"/>
                  </a:lnTo>
                  <a:lnTo>
                    <a:pt x="1015" y="6"/>
                  </a:lnTo>
                  <a:lnTo>
                    <a:pt x="1015" y="6"/>
                  </a:lnTo>
                  <a:close/>
                </a:path>
              </a:pathLst>
            </a:custGeom>
            <a:solidFill>
              <a:srgbClr val="000000"/>
            </a:solidFill>
            <a:ln w="9525">
              <a:noFill/>
              <a:round/>
              <a:headEnd/>
              <a:tailEnd/>
            </a:ln>
          </p:spPr>
          <p:txBody>
            <a:bodyPr/>
            <a:lstStyle/>
            <a:p>
              <a:endParaRPr lang="en-US" dirty="0"/>
            </a:p>
          </p:txBody>
        </p:sp>
        <p:sp>
          <p:nvSpPr>
            <p:cNvPr id="326699" name="Freeform 43"/>
            <p:cNvSpPr>
              <a:spLocks/>
            </p:cNvSpPr>
            <p:nvPr/>
          </p:nvSpPr>
          <p:spPr bwMode="auto">
            <a:xfrm>
              <a:off x="7160" y="4555"/>
              <a:ext cx="219" cy="373"/>
            </a:xfrm>
            <a:custGeom>
              <a:avLst/>
              <a:gdLst/>
              <a:ahLst/>
              <a:cxnLst>
                <a:cxn ang="0">
                  <a:pos x="49" y="0"/>
                </a:cxn>
                <a:cxn ang="0">
                  <a:pos x="57" y="11"/>
                </a:cxn>
                <a:cxn ang="0">
                  <a:pos x="79" y="39"/>
                </a:cxn>
                <a:cxn ang="0">
                  <a:pos x="106" y="79"/>
                </a:cxn>
                <a:cxn ang="0">
                  <a:pos x="140" y="129"/>
                </a:cxn>
                <a:cxn ang="0">
                  <a:pos x="173" y="180"/>
                </a:cxn>
                <a:cxn ang="0">
                  <a:pos x="201" y="229"/>
                </a:cxn>
                <a:cxn ang="0">
                  <a:pos x="219" y="308"/>
                </a:cxn>
                <a:cxn ang="0">
                  <a:pos x="202" y="348"/>
                </a:cxn>
                <a:cxn ang="0">
                  <a:pos x="190" y="361"/>
                </a:cxn>
                <a:cxn ang="0">
                  <a:pos x="181" y="367"/>
                </a:cxn>
                <a:cxn ang="0">
                  <a:pos x="154" y="373"/>
                </a:cxn>
                <a:cxn ang="0">
                  <a:pos x="0" y="99"/>
                </a:cxn>
                <a:cxn ang="0">
                  <a:pos x="49" y="0"/>
                </a:cxn>
                <a:cxn ang="0">
                  <a:pos x="49" y="0"/>
                </a:cxn>
              </a:cxnLst>
              <a:rect l="0" t="0" r="r" b="b"/>
              <a:pathLst>
                <a:path w="219" h="373">
                  <a:moveTo>
                    <a:pt x="49" y="0"/>
                  </a:moveTo>
                  <a:lnTo>
                    <a:pt x="57" y="11"/>
                  </a:lnTo>
                  <a:lnTo>
                    <a:pt x="79" y="39"/>
                  </a:lnTo>
                  <a:lnTo>
                    <a:pt x="106" y="79"/>
                  </a:lnTo>
                  <a:lnTo>
                    <a:pt x="140" y="129"/>
                  </a:lnTo>
                  <a:lnTo>
                    <a:pt x="173" y="180"/>
                  </a:lnTo>
                  <a:lnTo>
                    <a:pt x="201" y="229"/>
                  </a:lnTo>
                  <a:lnTo>
                    <a:pt x="219" y="308"/>
                  </a:lnTo>
                  <a:lnTo>
                    <a:pt x="202" y="348"/>
                  </a:lnTo>
                  <a:lnTo>
                    <a:pt x="190" y="361"/>
                  </a:lnTo>
                  <a:lnTo>
                    <a:pt x="181" y="367"/>
                  </a:lnTo>
                  <a:lnTo>
                    <a:pt x="154" y="373"/>
                  </a:lnTo>
                  <a:lnTo>
                    <a:pt x="0" y="99"/>
                  </a:lnTo>
                  <a:lnTo>
                    <a:pt x="49" y="0"/>
                  </a:lnTo>
                  <a:lnTo>
                    <a:pt x="49" y="0"/>
                  </a:lnTo>
                  <a:close/>
                </a:path>
              </a:pathLst>
            </a:custGeom>
            <a:solidFill>
              <a:srgbClr val="000000"/>
            </a:solidFill>
            <a:ln w="9525">
              <a:noFill/>
              <a:round/>
              <a:headEnd/>
              <a:tailEnd/>
            </a:ln>
          </p:spPr>
          <p:txBody>
            <a:bodyPr/>
            <a:lstStyle/>
            <a:p>
              <a:endParaRPr lang="en-US" dirty="0"/>
            </a:p>
          </p:txBody>
        </p:sp>
        <p:sp>
          <p:nvSpPr>
            <p:cNvPr id="326700" name="Freeform 44"/>
            <p:cNvSpPr>
              <a:spLocks/>
            </p:cNvSpPr>
            <p:nvPr/>
          </p:nvSpPr>
          <p:spPr bwMode="auto">
            <a:xfrm>
              <a:off x="7249" y="4225"/>
              <a:ext cx="276" cy="378"/>
            </a:xfrm>
            <a:custGeom>
              <a:avLst/>
              <a:gdLst/>
              <a:ahLst/>
              <a:cxnLst>
                <a:cxn ang="0">
                  <a:pos x="11" y="0"/>
                </a:cxn>
                <a:cxn ang="0">
                  <a:pos x="24" y="7"/>
                </a:cxn>
                <a:cxn ang="0">
                  <a:pos x="55" y="24"/>
                </a:cxn>
                <a:cxn ang="0">
                  <a:pos x="75" y="37"/>
                </a:cxn>
                <a:cxn ang="0">
                  <a:pos x="98" y="51"/>
                </a:cxn>
                <a:cxn ang="0">
                  <a:pos x="123" y="68"/>
                </a:cxn>
                <a:cxn ang="0">
                  <a:pos x="147" y="86"/>
                </a:cxn>
                <a:cxn ang="0">
                  <a:pos x="172" y="106"/>
                </a:cxn>
                <a:cxn ang="0">
                  <a:pos x="195" y="126"/>
                </a:cxn>
                <a:cxn ang="0">
                  <a:pos x="218" y="150"/>
                </a:cxn>
                <a:cxn ang="0">
                  <a:pos x="239" y="171"/>
                </a:cxn>
                <a:cxn ang="0">
                  <a:pos x="266" y="218"/>
                </a:cxn>
                <a:cxn ang="0">
                  <a:pos x="276" y="264"/>
                </a:cxn>
                <a:cxn ang="0">
                  <a:pos x="262" y="334"/>
                </a:cxn>
                <a:cxn ang="0">
                  <a:pos x="243" y="368"/>
                </a:cxn>
                <a:cxn ang="0">
                  <a:pos x="220" y="378"/>
                </a:cxn>
                <a:cxn ang="0">
                  <a:pos x="0" y="126"/>
                </a:cxn>
                <a:cxn ang="0">
                  <a:pos x="11" y="0"/>
                </a:cxn>
                <a:cxn ang="0">
                  <a:pos x="11" y="0"/>
                </a:cxn>
              </a:cxnLst>
              <a:rect l="0" t="0" r="r" b="b"/>
              <a:pathLst>
                <a:path w="276" h="378">
                  <a:moveTo>
                    <a:pt x="11" y="0"/>
                  </a:moveTo>
                  <a:lnTo>
                    <a:pt x="24" y="7"/>
                  </a:lnTo>
                  <a:lnTo>
                    <a:pt x="55" y="24"/>
                  </a:lnTo>
                  <a:lnTo>
                    <a:pt x="75" y="37"/>
                  </a:lnTo>
                  <a:lnTo>
                    <a:pt x="98" y="51"/>
                  </a:lnTo>
                  <a:lnTo>
                    <a:pt x="123" y="68"/>
                  </a:lnTo>
                  <a:lnTo>
                    <a:pt x="147" y="86"/>
                  </a:lnTo>
                  <a:lnTo>
                    <a:pt x="172" y="106"/>
                  </a:lnTo>
                  <a:lnTo>
                    <a:pt x="195" y="126"/>
                  </a:lnTo>
                  <a:lnTo>
                    <a:pt x="218" y="150"/>
                  </a:lnTo>
                  <a:lnTo>
                    <a:pt x="239" y="171"/>
                  </a:lnTo>
                  <a:lnTo>
                    <a:pt x="266" y="218"/>
                  </a:lnTo>
                  <a:lnTo>
                    <a:pt x="276" y="264"/>
                  </a:lnTo>
                  <a:lnTo>
                    <a:pt x="262" y="334"/>
                  </a:lnTo>
                  <a:lnTo>
                    <a:pt x="243" y="368"/>
                  </a:lnTo>
                  <a:lnTo>
                    <a:pt x="220" y="378"/>
                  </a:lnTo>
                  <a:lnTo>
                    <a:pt x="0" y="126"/>
                  </a:lnTo>
                  <a:lnTo>
                    <a:pt x="11" y="0"/>
                  </a:lnTo>
                  <a:lnTo>
                    <a:pt x="11" y="0"/>
                  </a:lnTo>
                  <a:close/>
                </a:path>
              </a:pathLst>
            </a:custGeom>
            <a:solidFill>
              <a:srgbClr val="000000"/>
            </a:solidFill>
            <a:ln w="9525">
              <a:noFill/>
              <a:round/>
              <a:headEnd/>
              <a:tailEnd/>
            </a:ln>
          </p:spPr>
          <p:txBody>
            <a:bodyPr/>
            <a:lstStyle/>
            <a:p>
              <a:endParaRPr lang="en-US" dirty="0"/>
            </a:p>
          </p:txBody>
        </p:sp>
        <p:sp>
          <p:nvSpPr>
            <p:cNvPr id="326701" name="Freeform 45"/>
            <p:cNvSpPr>
              <a:spLocks/>
            </p:cNvSpPr>
            <p:nvPr/>
          </p:nvSpPr>
          <p:spPr bwMode="auto">
            <a:xfrm>
              <a:off x="7331" y="3988"/>
              <a:ext cx="269" cy="342"/>
            </a:xfrm>
            <a:custGeom>
              <a:avLst/>
              <a:gdLst/>
              <a:ahLst/>
              <a:cxnLst>
                <a:cxn ang="0">
                  <a:pos x="17" y="0"/>
                </a:cxn>
                <a:cxn ang="0">
                  <a:pos x="0" y="138"/>
                </a:cxn>
                <a:cxn ang="0">
                  <a:pos x="259" y="342"/>
                </a:cxn>
                <a:cxn ang="0">
                  <a:pos x="269" y="193"/>
                </a:cxn>
                <a:cxn ang="0">
                  <a:pos x="245" y="156"/>
                </a:cxn>
                <a:cxn ang="0">
                  <a:pos x="228" y="139"/>
                </a:cxn>
                <a:cxn ang="0">
                  <a:pos x="209" y="122"/>
                </a:cxn>
                <a:cxn ang="0">
                  <a:pos x="189" y="105"/>
                </a:cxn>
                <a:cxn ang="0">
                  <a:pos x="167" y="88"/>
                </a:cxn>
                <a:cxn ang="0">
                  <a:pos x="147" y="73"/>
                </a:cxn>
                <a:cxn ang="0">
                  <a:pos x="126" y="60"/>
                </a:cxn>
                <a:cxn ang="0">
                  <a:pos x="84" y="35"/>
                </a:cxn>
                <a:cxn ang="0">
                  <a:pos x="50" y="17"/>
                </a:cxn>
                <a:cxn ang="0">
                  <a:pos x="17" y="0"/>
                </a:cxn>
                <a:cxn ang="0">
                  <a:pos x="17" y="0"/>
                </a:cxn>
              </a:cxnLst>
              <a:rect l="0" t="0" r="r" b="b"/>
              <a:pathLst>
                <a:path w="269" h="342">
                  <a:moveTo>
                    <a:pt x="17" y="0"/>
                  </a:moveTo>
                  <a:lnTo>
                    <a:pt x="0" y="138"/>
                  </a:lnTo>
                  <a:lnTo>
                    <a:pt x="259" y="342"/>
                  </a:lnTo>
                  <a:lnTo>
                    <a:pt x="269" y="193"/>
                  </a:lnTo>
                  <a:lnTo>
                    <a:pt x="245" y="156"/>
                  </a:lnTo>
                  <a:lnTo>
                    <a:pt x="228" y="139"/>
                  </a:lnTo>
                  <a:lnTo>
                    <a:pt x="209" y="122"/>
                  </a:lnTo>
                  <a:lnTo>
                    <a:pt x="189" y="105"/>
                  </a:lnTo>
                  <a:lnTo>
                    <a:pt x="167" y="88"/>
                  </a:lnTo>
                  <a:lnTo>
                    <a:pt x="147" y="73"/>
                  </a:lnTo>
                  <a:lnTo>
                    <a:pt x="126" y="60"/>
                  </a:lnTo>
                  <a:lnTo>
                    <a:pt x="84" y="35"/>
                  </a:lnTo>
                  <a:lnTo>
                    <a:pt x="50" y="17"/>
                  </a:lnTo>
                  <a:lnTo>
                    <a:pt x="17" y="0"/>
                  </a:lnTo>
                  <a:lnTo>
                    <a:pt x="17" y="0"/>
                  </a:lnTo>
                  <a:close/>
                </a:path>
              </a:pathLst>
            </a:custGeom>
            <a:solidFill>
              <a:srgbClr val="000000"/>
            </a:solidFill>
            <a:ln w="9525">
              <a:noFill/>
              <a:round/>
              <a:headEnd/>
              <a:tailEnd/>
            </a:ln>
          </p:spPr>
          <p:txBody>
            <a:bodyPr/>
            <a:lstStyle/>
            <a:p>
              <a:endParaRPr lang="en-US" dirty="0"/>
            </a:p>
          </p:txBody>
        </p:sp>
        <p:sp>
          <p:nvSpPr>
            <p:cNvPr id="326702" name="Freeform 46"/>
            <p:cNvSpPr>
              <a:spLocks/>
            </p:cNvSpPr>
            <p:nvPr/>
          </p:nvSpPr>
          <p:spPr bwMode="auto">
            <a:xfrm>
              <a:off x="7415" y="3736"/>
              <a:ext cx="278" cy="329"/>
            </a:xfrm>
            <a:custGeom>
              <a:avLst/>
              <a:gdLst/>
              <a:ahLst/>
              <a:cxnLst>
                <a:cxn ang="0">
                  <a:pos x="0" y="0"/>
                </a:cxn>
                <a:cxn ang="0">
                  <a:pos x="0" y="142"/>
                </a:cxn>
                <a:cxn ang="0">
                  <a:pos x="274" y="329"/>
                </a:cxn>
                <a:cxn ang="0">
                  <a:pos x="278" y="192"/>
                </a:cxn>
                <a:cxn ang="0">
                  <a:pos x="263" y="173"/>
                </a:cxn>
                <a:cxn ang="0">
                  <a:pos x="244" y="155"/>
                </a:cxn>
                <a:cxn ang="0">
                  <a:pos x="224" y="136"/>
                </a:cxn>
                <a:cxn ang="0">
                  <a:pos x="202" y="119"/>
                </a:cxn>
                <a:cxn ang="0">
                  <a:pos x="179" y="102"/>
                </a:cxn>
                <a:cxn ang="0">
                  <a:pos x="156" y="86"/>
                </a:cxn>
                <a:cxn ang="0">
                  <a:pos x="133" y="69"/>
                </a:cxn>
                <a:cxn ang="0">
                  <a:pos x="110" y="57"/>
                </a:cxn>
                <a:cxn ang="0">
                  <a:pos x="68" y="34"/>
                </a:cxn>
                <a:cxn ang="0">
                  <a:pos x="32" y="15"/>
                </a:cxn>
                <a:cxn ang="0">
                  <a:pos x="0" y="0"/>
                </a:cxn>
                <a:cxn ang="0">
                  <a:pos x="0" y="0"/>
                </a:cxn>
              </a:cxnLst>
              <a:rect l="0" t="0" r="r" b="b"/>
              <a:pathLst>
                <a:path w="278" h="329">
                  <a:moveTo>
                    <a:pt x="0" y="0"/>
                  </a:moveTo>
                  <a:lnTo>
                    <a:pt x="0" y="142"/>
                  </a:lnTo>
                  <a:lnTo>
                    <a:pt x="274" y="329"/>
                  </a:lnTo>
                  <a:lnTo>
                    <a:pt x="278" y="192"/>
                  </a:lnTo>
                  <a:lnTo>
                    <a:pt x="263" y="173"/>
                  </a:lnTo>
                  <a:lnTo>
                    <a:pt x="244" y="155"/>
                  </a:lnTo>
                  <a:lnTo>
                    <a:pt x="224" y="136"/>
                  </a:lnTo>
                  <a:lnTo>
                    <a:pt x="202" y="119"/>
                  </a:lnTo>
                  <a:lnTo>
                    <a:pt x="179" y="102"/>
                  </a:lnTo>
                  <a:lnTo>
                    <a:pt x="156" y="86"/>
                  </a:lnTo>
                  <a:lnTo>
                    <a:pt x="133" y="69"/>
                  </a:lnTo>
                  <a:lnTo>
                    <a:pt x="110" y="57"/>
                  </a:lnTo>
                  <a:lnTo>
                    <a:pt x="68" y="34"/>
                  </a:lnTo>
                  <a:lnTo>
                    <a:pt x="32" y="15"/>
                  </a:lnTo>
                  <a:lnTo>
                    <a:pt x="0" y="0"/>
                  </a:lnTo>
                  <a:lnTo>
                    <a:pt x="0" y="0"/>
                  </a:lnTo>
                  <a:close/>
                </a:path>
              </a:pathLst>
            </a:custGeom>
            <a:solidFill>
              <a:srgbClr val="000000"/>
            </a:solidFill>
            <a:ln w="9525">
              <a:noFill/>
              <a:round/>
              <a:headEnd/>
              <a:tailEnd/>
            </a:ln>
          </p:spPr>
          <p:txBody>
            <a:bodyPr/>
            <a:lstStyle/>
            <a:p>
              <a:endParaRPr lang="en-US" dirty="0"/>
            </a:p>
          </p:txBody>
        </p:sp>
        <p:sp>
          <p:nvSpPr>
            <p:cNvPr id="326703" name="Freeform 47"/>
            <p:cNvSpPr>
              <a:spLocks/>
            </p:cNvSpPr>
            <p:nvPr/>
          </p:nvSpPr>
          <p:spPr bwMode="auto">
            <a:xfrm>
              <a:off x="7611" y="3521"/>
              <a:ext cx="334" cy="308"/>
            </a:xfrm>
            <a:custGeom>
              <a:avLst/>
              <a:gdLst/>
              <a:ahLst/>
              <a:cxnLst>
                <a:cxn ang="0">
                  <a:pos x="39" y="0"/>
                </a:cxn>
                <a:cxn ang="0">
                  <a:pos x="0" y="110"/>
                </a:cxn>
                <a:cxn ang="0">
                  <a:pos x="259" y="308"/>
                </a:cxn>
                <a:cxn ang="0">
                  <a:pos x="297" y="306"/>
                </a:cxn>
                <a:cxn ang="0">
                  <a:pos x="334" y="243"/>
                </a:cxn>
                <a:cxn ang="0">
                  <a:pos x="324" y="209"/>
                </a:cxn>
                <a:cxn ang="0">
                  <a:pos x="308" y="189"/>
                </a:cxn>
                <a:cxn ang="0">
                  <a:pos x="290" y="170"/>
                </a:cxn>
                <a:cxn ang="0">
                  <a:pos x="266" y="150"/>
                </a:cxn>
                <a:cxn ang="0">
                  <a:pos x="242" y="130"/>
                </a:cxn>
                <a:cxn ang="0">
                  <a:pos x="215" y="110"/>
                </a:cxn>
                <a:cxn ang="0">
                  <a:pos x="186" y="91"/>
                </a:cxn>
                <a:cxn ang="0">
                  <a:pos x="160" y="73"/>
                </a:cxn>
                <a:cxn ang="0">
                  <a:pos x="132" y="54"/>
                </a:cxn>
                <a:cxn ang="0">
                  <a:pos x="109" y="42"/>
                </a:cxn>
                <a:cxn ang="0">
                  <a:pos x="85" y="28"/>
                </a:cxn>
                <a:cxn ang="0">
                  <a:pos x="51" y="8"/>
                </a:cxn>
                <a:cxn ang="0">
                  <a:pos x="39" y="0"/>
                </a:cxn>
                <a:cxn ang="0">
                  <a:pos x="39" y="0"/>
                </a:cxn>
              </a:cxnLst>
              <a:rect l="0" t="0" r="r" b="b"/>
              <a:pathLst>
                <a:path w="334" h="308">
                  <a:moveTo>
                    <a:pt x="39" y="0"/>
                  </a:moveTo>
                  <a:lnTo>
                    <a:pt x="0" y="110"/>
                  </a:lnTo>
                  <a:lnTo>
                    <a:pt x="259" y="308"/>
                  </a:lnTo>
                  <a:lnTo>
                    <a:pt x="297" y="306"/>
                  </a:lnTo>
                  <a:lnTo>
                    <a:pt x="334" y="243"/>
                  </a:lnTo>
                  <a:lnTo>
                    <a:pt x="324" y="209"/>
                  </a:lnTo>
                  <a:lnTo>
                    <a:pt x="308" y="189"/>
                  </a:lnTo>
                  <a:lnTo>
                    <a:pt x="290" y="170"/>
                  </a:lnTo>
                  <a:lnTo>
                    <a:pt x="266" y="150"/>
                  </a:lnTo>
                  <a:lnTo>
                    <a:pt x="242" y="130"/>
                  </a:lnTo>
                  <a:lnTo>
                    <a:pt x="215" y="110"/>
                  </a:lnTo>
                  <a:lnTo>
                    <a:pt x="186" y="91"/>
                  </a:lnTo>
                  <a:lnTo>
                    <a:pt x="160" y="73"/>
                  </a:lnTo>
                  <a:lnTo>
                    <a:pt x="132" y="54"/>
                  </a:lnTo>
                  <a:lnTo>
                    <a:pt x="109" y="42"/>
                  </a:lnTo>
                  <a:lnTo>
                    <a:pt x="85" y="28"/>
                  </a:lnTo>
                  <a:lnTo>
                    <a:pt x="51" y="8"/>
                  </a:lnTo>
                  <a:lnTo>
                    <a:pt x="39" y="0"/>
                  </a:lnTo>
                  <a:lnTo>
                    <a:pt x="39" y="0"/>
                  </a:lnTo>
                  <a:close/>
                </a:path>
              </a:pathLst>
            </a:custGeom>
            <a:solidFill>
              <a:srgbClr val="000000"/>
            </a:solidFill>
            <a:ln w="9525">
              <a:noFill/>
              <a:round/>
              <a:headEnd/>
              <a:tailEnd/>
            </a:ln>
          </p:spPr>
          <p:txBody>
            <a:bodyPr/>
            <a:lstStyle/>
            <a:p>
              <a:endParaRPr lang="en-US" dirty="0"/>
            </a:p>
          </p:txBody>
        </p:sp>
        <p:sp>
          <p:nvSpPr>
            <p:cNvPr id="326704" name="Freeform 48"/>
            <p:cNvSpPr>
              <a:spLocks/>
            </p:cNvSpPr>
            <p:nvPr/>
          </p:nvSpPr>
          <p:spPr bwMode="auto">
            <a:xfrm>
              <a:off x="7805" y="3340"/>
              <a:ext cx="366" cy="297"/>
            </a:xfrm>
            <a:custGeom>
              <a:avLst/>
              <a:gdLst/>
              <a:ahLst/>
              <a:cxnLst>
                <a:cxn ang="0">
                  <a:pos x="54" y="0"/>
                </a:cxn>
                <a:cxn ang="0">
                  <a:pos x="0" y="77"/>
                </a:cxn>
                <a:cxn ang="0">
                  <a:pos x="312" y="297"/>
                </a:cxn>
                <a:cxn ang="0">
                  <a:pos x="366" y="215"/>
                </a:cxn>
                <a:cxn ang="0">
                  <a:pos x="351" y="186"/>
                </a:cxn>
                <a:cxn ang="0">
                  <a:pos x="334" y="169"/>
                </a:cxn>
                <a:cxn ang="0">
                  <a:pos x="312" y="152"/>
                </a:cxn>
                <a:cxn ang="0">
                  <a:pos x="289" y="135"/>
                </a:cxn>
                <a:cxn ang="0">
                  <a:pos x="263" y="116"/>
                </a:cxn>
                <a:cxn ang="0">
                  <a:pos x="233" y="97"/>
                </a:cxn>
                <a:cxn ang="0">
                  <a:pos x="205" y="80"/>
                </a:cxn>
                <a:cxn ang="0">
                  <a:pos x="176" y="63"/>
                </a:cxn>
                <a:cxn ang="0">
                  <a:pos x="150" y="50"/>
                </a:cxn>
                <a:cxn ang="0">
                  <a:pos x="123" y="36"/>
                </a:cxn>
                <a:cxn ang="0">
                  <a:pos x="102" y="25"/>
                </a:cxn>
                <a:cxn ang="0">
                  <a:pos x="66" y="6"/>
                </a:cxn>
                <a:cxn ang="0">
                  <a:pos x="54" y="0"/>
                </a:cxn>
                <a:cxn ang="0">
                  <a:pos x="54" y="0"/>
                </a:cxn>
              </a:cxnLst>
              <a:rect l="0" t="0" r="r" b="b"/>
              <a:pathLst>
                <a:path w="366" h="297">
                  <a:moveTo>
                    <a:pt x="54" y="0"/>
                  </a:moveTo>
                  <a:lnTo>
                    <a:pt x="0" y="77"/>
                  </a:lnTo>
                  <a:lnTo>
                    <a:pt x="312" y="297"/>
                  </a:lnTo>
                  <a:lnTo>
                    <a:pt x="366" y="215"/>
                  </a:lnTo>
                  <a:lnTo>
                    <a:pt x="351" y="186"/>
                  </a:lnTo>
                  <a:lnTo>
                    <a:pt x="334" y="169"/>
                  </a:lnTo>
                  <a:lnTo>
                    <a:pt x="312" y="152"/>
                  </a:lnTo>
                  <a:lnTo>
                    <a:pt x="289" y="135"/>
                  </a:lnTo>
                  <a:lnTo>
                    <a:pt x="263" y="116"/>
                  </a:lnTo>
                  <a:lnTo>
                    <a:pt x="233" y="97"/>
                  </a:lnTo>
                  <a:lnTo>
                    <a:pt x="205" y="80"/>
                  </a:lnTo>
                  <a:lnTo>
                    <a:pt x="176" y="63"/>
                  </a:lnTo>
                  <a:lnTo>
                    <a:pt x="150" y="50"/>
                  </a:lnTo>
                  <a:lnTo>
                    <a:pt x="123" y="36"/>
                  </a:lnTo>
                  <a:lnTo>
                    <a:pt x="102" y="25"/>
                  </a:lnTo>
                  <a:lnTo>
                    <a:pt x="66" y="6"/>
                  </a:lnTo>
                  <a:lnTo>
                    <a:pt x="54" y="0"/>
                  </a:lnTo>
                  <a:lnTo>
                    <a:pt x="54" y="0"/>
                  </a:lnTo>
                  <a:close/>
                </a:path>
              </a:pathLst>
            </a:custGeom>
            <a:solidFill>
              <a:srgbClr val="000000"/>
            </a:solidFill>
            <a:ln w="9525">
              <a:noFill/>
              <a:round/>
              <a:headEnd/>
              <a:tailEnd/>
            </a:ln>
          </p:spPr>
          <p:txBody>
            <a:bodyPr/>
            <a:lstStyle/>
            <a:p>
              <a:endParaRPr lang="en-US" dirty="0"/>
            </a:p>
          </p:txBody>
        </p:sp>
        <p:sp>
          <p:nvSpPr>
            <p:cNvPr id="326705" name="Freeform 49"/>
            <p:cNvSpPr>
              <a:spLocks/>
            </p:cNvSpPr>
            <p:nvPr/>
          </p:nvSpPr>
          <p:spPr bwMode="auto">
            <a:xfrm>
              <a:off x="7979" y="2802"/>
              <a:ext cx="1609" cy="1044"/>
            </a:xfrm>
            <a:custGeom>
              <a:avLst/>
              <a:gdLst/>
              <a:ahLst/>
              <a:cxnLst>
                <a:cxn ang="0">
                  <a:pos x="246" y="20"/>
                </a:cxn>
                <a:cxn ang="0">
                  <a:pos x="421" y="62"/>
                </a:cxn>
                <a:cxn ang="0">
                  <a:pos x="553" y="108"/>
                </a:cxn>
                <a:cxn ang="0">
                  <a:pos x="621" y="138"/>
                </a:cxn>
                <a:cxn ang="0">
                  <a:pos x="690" y="173"/>
                </a:cxn>
                <a:cxn ang="0">
                  <a:pos x="761" y="213"/>
                </a:cxn>
                <a:cxn ang="0">
                  <a:pos x="828" y="257"/>
                </a:cxn>
                <a:cxn ang="0">
                  <a:pos x="888" y="295"/>
                </a:cxn>
                <a:cxn ang="0">
                  <a:pos x="942" y="334"/>
                </a:cxn>
                <a:cxn ang="0">
                  <a:pos x="990" y="369"/>
                </a:cxn>
                <a:cxn ang="0">
                  <a:pos x="1034" y="402"/>
                </a:cxn>
                <a:cxn ang="0">
                  <a:pos x="1071" y="434"/>
                </a:cxn>
                <a:cxn ang="0">
                  <a:pos x="1103" y="462"/>
                </a:cxn>
                <a:cxn ang="0">
                  <a:pos x="1154" y="512"/>
                </a:cxn>
                <a:cxn ang="0">
                  <a:pos x="1188" y="549"/>
                </a:cxn>
                <a:cxn ang="0">
                  <a:pos x="1219" y="589"/>
                </a:cxn>
                <a:cxn ang="0">
                  <a:pos x="1450" y="679"/>
                </a:cxn>
                <a:cxn ang="0">
                  <a:pos x="1499" y="719"/>
                </a:cxn>
                <a:cxn ang="0">
                  <a:pos x="1539" y="761"/>
                </a:cxn>
                <a:cxn ang="0">
                  <a:pos x="1609" y="881"/>
                </a:cxn>
                <a:cxn ang="0">
                  <a:pos x="1587" y="952"/>
                </a:cxn>
                <a:cxn ang="0">
                  <a:pos x="1535" y="990"/>
                </a:cxn>
                <a:cxn ang="0">
                  <a:pos x="1471" y="1017"/>
                </a:cxn>
                <a:cxn ang="0">
                  <a:pos x="1374" y="1037"/>
                </a:cxn>
                <a:cxn ang="0">
                  <a:pos x="1182" y="1036"/>
                </a:cxn>
                <a:cxn ang="0">
                  <a:pos x="1010" y="751"/>
                </a:cxn>
                <a:cxn ang="0">
                  <a:pos x="1071" y="666"/>
                </a:cxn>
                <a:cxn ang="0">
                  <a:pos x="1030" y="628"/>
                </a:cxn>
                <a:cxn ang="0">
                  <a:pos x="1000" y="597"/>
                </a:cxn>
                <a:cxn ang="0">
                  <a:pos x="962" y="561"/>
                </a:cxn>
                <a:cxn ang="0">
                  <a:pos x="922" y="523"/>
                </a:cxn>
                <a:cxn ang="0">
                  <a:pos x="879" y="482"/>
                </a:cxn>
                <a:cxn ang="0">
                  <a:pos x="833" y="442"/>
                </a:cxn>
                <a:cxn ang="0">
                  <a:pos x="785" y="402"/>
                </a:cxn>
                <a:cxn ang="0">
                  <a:pos x="737" y="363"/>
                </a:cxn>
                <a:cxn ang="0">
                  <a:pos x="689" y="326"/>
                </a:cxn>
                <a:cxn ang="0">
                  <a:pos x="639" y="292"/>
                </a:cxn>
                <a:cxn ang="0">
                  <a:pos x="593" y="261"/>
                </a:cxn>
                <a:cxn ang="0">
                  <a:pos x="525" y="226"/>
                </a:cxn>
                <a:cxn ang="0">
                  <a:pos x="437" y="192"/>
                </a:cxn>
                <a:cxn ang="0">
                  <a:pos x="347" y="165"/>
                </a:cxn>
                <a:cxn ang="0">
                  <a:pos x="177" y="133"/>
                </a:cxn>
                <a:cxn ang="0">
                  <a:pos x="17" y="0"/>
                </a:cxn>
              </a:cxnLst>
              <a:rect l="0" t="0" r="r" b="b"/>
              <a:pathLst>
                <a:path w="1609" h="1044">
                  <a:moveTo>
                    <a:pt x="17" y="0"/>
                  </a:moveTo>
                  <a:lnTo>
                    <a:pt x="246" y="20"/>
                  </a:lnTo>
                  <a:lnTo>
                    <a:pt x="359" y="45"/>
                  </a:lnTo>
                  <a:lnTo>
                    <a:pt x="421" y="62"/>
                  </a:lnTo>
                  <a:lnTo>
                    <a:pt x="486" y="83"/>
                  </a:lnTo>
                  <a:lnTo>
                    <a:pt x="553" y="108"/>
                  </a:lnTo>
                  <a:lnTo>
                    <a:pt x="587" y="122"/>
                  </a:lnTo>
                  <a:lnTo>
                    <a:pt x="621" y="138"/>
                  </a:lnTo>
                  <a:lnTo>
                    <a:pt x="655" y="156"/>
                  </a:lnTo>
                  <a:lnTo>
                    <a:pt x="690" y="173"/>
                  </a:lnTo>
                  <a:lnTo>
                    <a:pt x="726" y="192"/>
                  </a:lnTo>
                  <a:lnTo>
                    <a:pt x="761" y="213"/>
                  </a:lnTo>
                  <a:lnTo>
                    <a:pt x="795" y="235"/>
                  </a:lnTo>
                  <a:lnTo>
                    <a:pt x="828" y="257"/>
                  </a:lnTo>
                  <a:lnTo>
                    <a:pt x="859" y="277"/>
                  </a:lnTo>
                  <a:lnTo>
                    <a:pt x="888" y="295"/>
                  </a:lnTo>
                  <a:lnTo>
                    <a:pt x="916" y="315"/>
                  </a:lnTo>
                  <a:lnTo>
                    <a:pt x="942" y="334"/>
                  </a:lnTo>
                  <a:lnTo>
                    <a:pt x="967" y="352"/>
                  </a:lnTo>
                  <a:lnTo>
                    <a:pt x="990" y="369"/>
                  </a:lnTo>
                  <a:lnTo>
                    <a:pt x="1013" y="386"/>
                  </a:lnTo>
                  <a:lnTo>
                    <a:pt x="1034" y="402"/>
                  </a:lnTo>
                  <a:lnTo>
                    <a:pt x="1054" y="419"/>
                  </a:lnTo>
                  <a:lnTo>
                    <a:pt x="1071" y="434"/>
                  </a:lnTo>
                  <a:lnTo>
                    <a:pt x="1088" y="448"/>
                  </a:lnTo>
                  <a:lnTo>
                    <a:pt x="1103" y="462"/>
                  </a:lnTo>
                  <a:lnTo>
                    <a:pt x="1131" y="489"/>
                  </a:lnTo>
                  <a:lnTo>
                    <a:pt x="1154" y="512"/>
                  </a:lnTo>
                  <a:lnTo>
                    <a:pt x="1173" y="532"/>
                  </a:lnTo>
                  <a:lnTo>
                    <a:pt x="1188" y="549"/>
                  </a:lnTo>
                  <a:lnTo>
                    <a:pt x="1201" y="563"/>
                  </a:lnTo>
                  <a:lnTo>
                    <a:pt x="1219" y="589"/>
                  </a:lnTo>
                  <a:lnTo>
                    <a:pt x="1437" y="671"/>
                  </a:lnTo>
                  <a:lnTo>
                    <a:pt x="1450" y="679"/>
                  </a:lnTo>
                  <a:lnTo>
                    <a:pt x="1481" y="702"/>
                  </a:lnTo>
                  <a:lnTo>
                    <a:pt x="1499" y="719"/>
                  </a:lnTo>
                  <a:lnTo>
                    <a:pt x="1519" y="737"/>
                  </a:lnTo>
                  <a:lnTo>
                    <a:pt x="1539" y="761"/>
                  </a:lnTo>
                  <a:lnTo>
                    <a:pt x="1559" y="782"/>
                  </a:lnTo>
                  <a:lnTo>
                    <a:pt x="1609" y="881"/>
                  </a:lnTo>
                  <a:lnTo>
                    <a:pt x="1603" y="929"/>
                  </a:lnTo>
                  <a:lnTo>
                    <a:pt x="1587" y="952"/>
                  </a:lnTo>
                  <a:lnTo>
                    <a:pt x="1564" y="973"/>
                  </a:lnTo>
                  <a:lnTo>
                    <a:pt x="1535" y="990"/>
                  </a:lnTo>
                  <a:lnTo>
                    <a:pt x="1504" y="1005"/>
                  </a:lnTo>
                  <a:lnTo>
                    <a:pt x="1471" y="1017"/>
                  </a:lnTo>
                  <a:lnTo>
                    <a:pt x="1439" y="1027"/>
                  </a:lnTo>
                  <a:lnTo>
                    <a:pt x="1374" y="1037"/>
                  </a:lnTo>
                  <a:lnTo>
                    <a:pt x="1315" y="1044"/>
                  </a:lnTo>
                  <a:lnTo>
                    <a:pt x="1182" y="1036"/>
                  </a:lnTo>
                  <a:lnTo>
                    <a:pt x="850" y="813"/>
                  </a:lnTo>
                  <a:lnTo>
                    <a:pt x="1010" y="751"/>
                  </a:lnTo>
                  <a:lnTo>
                    <a:pt x="1088" y="688"/>
                  </a:lnTo>
                  <a:lnTo>
                    <a:pt x="1071" y="666"/>
                  </a:lnTo>
                  <a:lnTo>
                    <a:pt x="1044" y="643"/>
                  </a:lnTo>
                  <a:lnTo>
                    <a:pt x="1030" y="628"/>
                  </a:lnTo>
                  <a:lnTo>
                    <a:pt x="1015" y="612"/>
                  </a:lnTo>
                  <a:lnTo>
                    <a:pt x="1000" y="597"/>
                  </a:lnTo>
                  <a:lnTo>
                    <a:pt x="981" y="580"/>
                  </a:lnTo>
                  <a:lnTo>
                    <a:pt x="962" y="561"/>
                  </a:lnTo>
                  <a:lnTo>
                    <a:pt x="942" y="543"/>
                  </a:lnTo>
                  <a:lnTo>
                    <a:pt x="922" y="523"/>
                  </a:lnTo>
                  <a:lnTo>
                    <a:pt x="899" y="502"/>
                  </a:lnTo>
                  <a:lnTo>
                    <a:pt x="879" y="482"/>
                  </a:lnTo>
                  <a:lnTo>
                    <a:pt x="856" y="462"/>
                  </a:lnTo>
                  <a:lnTo>
                    <a:pt x="833" y="442"/>
                  </a:lnTo>
                  <a:lnTo>
                    <a:pt x="809" y="422"/>
                  </a:lnTo>
                  <a:lnTo>
                    <a:pt x="785" y="402"/>
                  </a:lnTo>
                  <a:lnTo>
                    <a:pt x="761" y="382"/>
                  </a:lnTo>
                  <a:lnTo>
                    <a:pt x="737" y="363"/>
                  </a:lnTo>
                  <a:lnTo>
                    <a:pt x="712" y="345"/>
                  </a:lnTo>
                  <a:lnTo>
                    <a:pt x="689" y="326"/>
                  </a:lnTo>
                  <a:lnTo>
                    <a:pt x="664" y="309"/>
                  </a:lnTo>
                  <a:lnTo>
                    <a:pt x="639" y="292"/>
                  </a:lnTo>
                  <a:lnTo>
                    <a:pt x="616" y="277"/>
                  </a:lnTo>
                  <a:lnTo>
                    <a:pt x="593" y="261"/>
                  </a:lnTo>
                  <a:lnTo>
                    <a:pt x="570" y="249"/>
                  </a:lnTo>
                  <a:lnTo>
                    <a:pt x="525" y="226"/>
                  </a:lnTo>
                  <a:lnTo>
                    <a:pt x="481" y="209"/>
                  </a:lnTo>
                  <a:lnTo>
                    <a:pt x="437" y="192"/>
                  </a:lnTo>
                  <a:lnTo>
                    <a:pt x="392" y="178"/>
                  </a:lnTo>
                  <a:lnTo>
                    <a:pt x="347" y="165"/>
                  </a:lnTo>
                  <a:lnTo>
                    <a:pt x="259" y="147"/>
                  </a:lnTo>
                  <a:lnTo>
                    <a:pt x="177" y="133"/>
                  </a:lnTo>
                  <a:lnTo>
                    <a:pt x="0" y="116"/>
                  </a:lnTo>
                  <a:lnTo>
                    <a:pt x="17" y="0"/>
                  </a:lnTo>
                  <a:lnTo>
                    <a:pt x="17" y="0"/>
                  </a:lnTo>
                  <a:close/>
                </a:path>
              </a:pathLst>
            </a:custGeom>
            <a:solidFill>
              <a:srgbClr val="000000"/>
            </a:solidFill>
            <a:ln w="9525">
              <a:noFill/>
              <a:round/>
              <a:headEnd/>
              <a:tailEnd/>
            </a:ln>
          </p:spPr>
          <p:txBody>
            <a:bodyPr/>
            <a:lstStyle/>
            <a:p>
              <a:endParaRPr lang="en-US" dirty="0"/>
            </a:p>
          </p:txBody>
        </p:sp>
        <p:sp>
          <p:nvSpPr>
            <p:cNvPr id="326706" name="Freeform 50"/>
            <p:cNvSpPr>
              <a:spLocks/>
            </p:cNvSpPr>
            <p:nvPr/>
          </p:nvSpPr>
          <p:spPr bwMode="auto">
            <a:xfrm>
              <a:off x="8004" y="1719"/>
              <a:ext cx="1559" cy="1125"/>
            </a:xfrm>
            <a:custGeom>
              <a:avLst/>
              <a:gdLst/>
              <a:ahLst/>
              <a:cxnLst>
                <a:cxn ang="0">
                  <a:pos x="25" y="970"/>
                </a:cxn>
                <a:cxn ang="0">
                  <a:pos x="76" y="794"/>
                </a:cxn>
                <a:cxn ang="0">
                  <a:pos x="129" y="655"/>
                </a:cxn>
                <a:cxn ang="0">
                  <a:pos x="197" y="509"/>
                </a:cxn>
                <a:cxn ang="0">
                  <a:pos x="279" y="373"/>
                </a:cxn>
                <a:cxn ang="0">
                  <a:pos x="316" y="327"/>
                </a:cxn>
                <a:cxn ang="0">
                  <a:pos x="340" y="299"/>
                </a:cxn>
                <a:cxn ang="0">
                  <a:pos x="367" y="271"/>
                </a:cxn>
                <a:cxn ang="0">
                  <a:pos x="407" y="234"/>
                </a:cxn>
                <a:cxn ang="0">
                  <a:pos x="467" y="192"/>
                </a:cxn>
                <a:cxn ang="0">
                  <a:pos x="537" y="157"/>
                </a:cxn>
                <a:cxn ang="0">
                  <a:pos x="614" y="126"/>
                </a:cxn>
                <a:cxn ang="0">
                  <a:pos x="699" y="99"/>
                </a:cxn>
                <a:cxn ang="0">
                  <a:pos x="835" y="65"/>
                </a:cxn>
                <a:cxn ang="0">
                  <a:pos x="1024" y="34"/>
                </a:cxn>
                <a:cxn ang="0">
                  <a:pos x="1287" y="10"/>
                </a:cxn>
                <a:cxn ang="0">
                  <a:pos x="1559" y="0"/>
                </a:cxn>
                <a:cxn ang="0">
                  <a:pos x="1452" y="47"/>
                </a:cxn>
                <a:cxn ang="0">
                  <a:pos x="1292" y="79"/>
                </a:cxn>
                <a:cxn ang="0">
                  <a:pos x="1139" y="113"/>
                </a:cxn>
                <a:cxn ang="0">
                  <a:pos x="968" y="157"/>
                </a:cxn>
                <a:cxn ang="0">
                  <a:pos x="801" y="208"/>
                </a:cxn>
                <a:cxn ang="0">
                  <a:pos x="687" y="249"/>
                </a:cxn>
                <a:cxn ang="0">
                  <a:pos x="620" y="279"/>
                </a:cxn>
                <a:cxn ang="0">
                  <a:pos x="565" y="311"/>
                </a:cxn>
                <a:cxn ang="0">
                  <a:pos x="507" y="359"/>
                </a:cxn>
                <a:cxn ang="0">
                  <a:pos x="419" y="495"/>
                </a:cxn>
                <a:cxn ang="0">
                  <a:pos x="359" y="616"/>
                </a:cxn>
                <a:cxn ang="0">
                  <a:pos x="303" y="743"/>
                </a:cxn>
                <a:cxn ang="0">
                  <a:pos x="252" y="870"/>
                </a:cxn>
                <a:cxn ang="0">
                  <a:pos x="209" y="982"/>
                </a:cxn>
                <a:cxn ang="0">
                  <a:pos x="166" y="1098"/>
                </a:cxn>
                <a:cxn ang="0">
                  <a:pos x="0" y="1074"/>
                </a:cxn>
              </a:cxnLst>
              <a:rect l="0" t="0" r="r" b="b"/>
              <a:pathLst>
                <a:path w="1559" h="1125">
                  <a:moveTo>
                    <a:pt x="0" y="1074"/>
                  </a:moveTo>
                  <a:lnTo>
                    <a:pt x="25" y="970"/>
                  </a:lnTo>
                  <a:lnTo>
                    <a:pt x="56" y="860"/>
                  </a:lnTo>
                  <a:lnTo>
                    <a:pt x="76" y="794"/>
                  </a:lnTo>
                  <a:lnTo>
                    <a:pt x="102" y="726"/>
                  </a:lnTo>
                  <a:lnTo>
                    <a:pt x="129" y="655"/>
                  </a:lnTo>
                  <a:lnTo>
                    <a:pt x="161" y="582"/>
                  </a:lnTo>
                  <a:lnTo>
                    <a:pt x="197" y="509"/>
                  </a:lnTo>
                  <a:lnTo>
                    <a:pt x="237" y="440"/>
                  </a:lnTo>
                  <a:lnTo>
                    <a:pt x="279" y="373"/>
                  </a:lnTo>
                  <a:lnTo>
                    <a:pt x="303" y="342"/>
                  </a:lnTo>
                  <a:lnTo>
                    <a:pt x="316" y="327"/>
                  </a:lnTo>
                  <a:lnTo>
                    <a:pt x="328" y="313"/>
                  </a:lnTo>
                  <a:lnTo>
                    <a:pt x="340" y="299"/>
                  </a:lnTo>
                  <a:lnTo>
                    <a:pt x="353" y="283"/>
                  </a:lnTo>
                  <a:lnTo>
                    <a:pt x="367" y="271"/>
                  </a:lnTo>
                  <a:lnTo>
                    <a:pt x="381" y="259"/>
                  </a:lnTo>
                  <a:lnTo>
                    <a:pt x="407" y="234"/>
                  </a:lnTo>
                  <a:lnTo>
                    <a:pt x="436" y="212"/>
                  </a:lnTo>
                  <a:lnTo>
                    <a:pt x="467" y="192"/>
                  </a:lnTo>
                  <a:lnTo>
                    <a:pt x="500" y="174"/>
                  </a:lnTo>
                  <a:lnTo>
                    <a:pt x="537" y="157"/>
                  </a:lnTo>
                  <a:lnTo>
                    <a:pt x="574" y="140"/>
                  </a:lnTo>
                  <a:lnTo>
                    <a:pt x="614" y="126"/>
                  </a:lnTo>
                  <a:lnTo>
                    <a:pt x="656" y="112"/>
                  </a:lnTo>
                  <a:lnTo>
                    <a:pt x="699" y="99"/>
                  </a:lnTo>
                  <a:lnTo>
                    <a:pt x="744" y="87"/>
                  </a:lnTo>
                  <a:lnTo>
                    <a:pt x="835" y="65"/>
                  </a:lnTo>
                  <a:lnTo>
                    <a:pt x="928" y="48"/>
                  </a:lnTo>
                  <a:lnTo>
                    <a:pt x="1024" y="34"/>
                  </a:lnTo>
                  <a:lnTo>
                    <a:pt x="1115" y="24"/>
                  </a:lnTo>
                  <a:lnTo>
                    <a:pt x="1287" y="10"/>
                  </a:lnTo>
                  <a:lnTo>
                    <a:pt x="1428" y="4"/>
                  </a:lnTo>
                  <a:lnTo>
                    <a:pt x="1559" y="0"/>
                  </a:lnTo>
                  <a:lnTo>
                    <a:pt x="1490" y="41"/>
                  </a:lnTo>
                  <a:lnTo>
                    <a:pt x="1452" y="47"/>
                  </a:lnTo>
                  <a:lnTo>
                    <a:pt x="1357" y="65"/>
                  </a:lnTo>
                  <a:lnTo>
                    <a:pt x="1292" y="79"/>
                  </a:lnTo>
                  <a:lnTo>
                    <a:pt x="1217" y="95"/>
                  </a:lnTo>
                  <a:lnTo>
                    <a:pt x="1139" y="113"/>
                  </a:lnTo>
                  <a:lnTo>
                    <a:pt x="1053" y="133"/>
                  </a:lnTo>
                  <a:lnTo>
                    <a:pt x="968" y="157"/>
                  </a:lnTo>
                  <a:lnTo>
                    <a:pt x="882" y="180"/>
                  </a:lnTo>
                  <a:lnTo>
                    <a:pt x="801" y="208"/>
                  </a:lnTo>
                  <a:lnTo>
                    <a:pt x="722" y="236"/>
                  </a:lnTo>
                  <a:lnTo>
                    <a:pt x="687" y="249"/>
                  </a:lnTo>
                  <a:lnTo>
                    <a:pt x="651" y="265"/>
                  </a:lnTo>
                  <a:lnTo>
                    <a:pt x="620" y="279"/>
                  </a:lnTo>
                  <a:lnTo>
                    <a:pt x="591" y="294"/>
                  </a:lnTo>
                  <a:lnTo>
                    <a:pt x="565" y="311"/>
                  </a:lnTo>
                  <a:lnTo>
                    <a:pt x="541" y="327"/>
                  </a:lnTo>
                  <a:lnTo>
                    <a:pt x="507" y="359"/>
                  </a:lnTo>
                  <a:lnTo>
                    <a:pt x="449" y="443"/>
                  </a:lnTo>
                  <a:lnTo>
                    <a:pt x="419" y="495"/>
                  </a:lnTo>
                  <a:lnTo>
                    <a:pt x="388" y="553"/>
                  </a:lnTo>
                  <a:lnTo>
                    <a:pt x="359" y="616"/>
                  </a:lnTo>
                  <a:lnTo>
                    <a:pt x="331" y="678"/>
                  </a:lnTo>
                  <a:lnTo>
                    <a:pt x="303" y="743"/>
                  </a:lnTo>
                  <a:lnTo>
                    <a:pt x="277" y="808"/>
                  </a:lnTo>
                  <a:lnTo>
                    <a:pt x="252" y="870"/>
                  </a:lnTo>
                  <a:lnTo>
                    <a:pt x="229" y="928"/>
                  </a:lnTo>
                  <a:lnTo>
                    <a:pt x="209" y="982"/>
                  </a:lnTo>
                  <a:lnTo>
                    <a:pt x="190" y="1029"/>
                  </a:lnTo>
                  <a:lnTo>
                    <a:pt x="166" y="1098"/>
                  </a:lnTo>
                  <a:lnTo>
                    <a:pt x="158" y="1125"/>
                  </a:lnTo>
                  <a:lnTo>
                    <a:pt x="0" y="1074"/>
                  </a:lnTo>
                  <a:lnTo>
                    <a:pt x="0" y="1074"/>
                  </a:lnTo>
                  <a:close/>
                </a:path>
              </a:pathLst>
            </a:custGeom>
            <a:solidFill>
              <a:srgbClr val="000000"/>
            </a:solidFill>
            <a:ln w="9525">
              <a:noFill/>
              <a:round/>
              <a:headEnd/>
              <a:tailEnd/>
            </a:ln>
          </p:spPr>
          <p:txBody>
            <a:bodyPr/>
            <a:lstStyle/>
            <a:p>
              <a:endParaRPr lang="en-US" dirty="0"/>
            </a:p>
          </p:txBody>
        </p:sp>
        <p:sp>
          <p:nvSpPr>
            <p:cNvPr id="326707" name="Freeform 51"/>
            <p:cNvSpPr>
              <a:spLocks/>
            </p:cNvSpPr>
            <p:nvPr/>
          </p:nvSpPr>
          <p:spPr bwMode="auto">
            <a:xfrm>
              <a:off x="8232" y="3510"/>
              <a:ext cx="929" cy="169"/>
            </a:xfrm>
            <a:custGeom>
              <a:avLst/>
              <a:gdLst/>
              <a:ahLst/>
              <a:cxnLst>
                <a:cxn ang="0">
                  <a:pos x="0" y="0"/>
                </a:cxn>
                <a:cxn ang="0">
                  <a:pos x="38" y="88"/>
                </a:cxn>
                <a:cxn ang="0">
                  <a:pos x="74" y="99"/>
                </a:cxn>
                <a:cxn ang="0">
                  <a:pos x="116" y="111"/>
                </a:cxn>
                <a:cxn ang="0">
                  <a:pos x="168" y="125"/>
                </a:cxn>
                <a:cxn ang="0">
                  <a:pos x="233" y="138"/>
                </a:cxn>
                <a:cxn ang="0">
                  <a:pos x="304" y="152"/>
                </a:cxn>
                <a:cxn ang="0">
                  <a:pos x="382" y="162"/>
                </a:cxn>
                <a:cxn ang="0">
                  <a:pos x="464" y="169"/>
                </a:cxn>
                <a:cxn ang="0">
                  <a:pos x="777" y="167"/>
                </a:cxn>
                <a:cxn ang="0">
                  <a:pos x="929" y="156"/>
                </a:cxn>
                <a:cxn ang="0">
                  <a:pos x="829" y="28"/>
                </a:cxn>
                <a:cxn ang="0">
                  <a:pos x="661" y="34"/>
                </a:cxn>
                <a:cxn ang="0">
                  <a:pos x="352" y="34"/>
                </a:cxn>
                <a:cxn ang="0">
                  <a:pos x="103" y="16"/>
                </a:cxn>
                <a:cxn ang="0">
                  <a:pos x="0" y="0"/>
                </a:cxn>
                <a:cxn ang="0">
                  <a:pos x="0" y="0"/>
                </a:cxn>
              </a:cxnLst>
              <a:rect l="0" t="0" r="r" b="b"/>
              <a:pathLst>
                <a:path w="929" h="169">
                  <a:moveTo>
                    <a:pt x="0" y="0"/>
                  </a:moveTo>
                  <a:lnTo>
                    <a:pt x="38" y="88"/>
                  </a:lnTo>
                  <a:lnTo>
                    <a:pt x="74" y="99"/>
                  </a:lnTo>
                  <a:lnTo>
                    <a:pt x="116" y="111"/>
                  </a:lnTo>
                  <a:lnTo>
                    <a:pt x="168" y="125"/>
                  </a:lnTo>
                  <a:lnTo>
                    <a:pt x="233" y="138"/>
                  </a:lnTo>
                  <a:lnTo>
                    <a:pt x="304" y="152"/>
                  </a:lnTo>
                  <a:lnTo>
                    <a:pt x="382" y="162"/>
                  </a:lnTo>
                  <a:lnTo>
                    <a:pt x="464" y="169"/>
                  </a:lnTo>
                  <a:lnTo>
                    <a:pt x="777" y="167"/>
                  </a:lnTo>
                  <a:lnTo>
                    <a:pt x="929" y="156"/>
                  </a:lnTo>
                  <a:lnTo>
                    <a:pt x="829" y="28"/>
                  </a:lnTo>
                  <a:lnTo>
                    <a:pt x="661" y="34"/>
                  </a:lnTo>
                  <a:lnTo>
                    <a:pt x="352" y="34"/>
                  </a:lnTo>
                  <a:lnTo>
                    <a:pt x="103" y="16"/>
                  </a:lnTo>
                  <a:lnTo>
                    <a:pt x="0" y="0"/>
                  </a:lnTo>
                  <a:lnTo>
                    <a:pt x="0" y="0"/>
                  </a:lnTo>
                  <a:close/>
                </a:path>
              </a:pathLst>
            </a:custGeom>
            <a:solidFill>
              <a:srgbClr val="000000"/>
            </a:solidFill>
            <a:ln w="9525">
              <a:noFill/>
              <a:round/>
              <a:headEnd/>
              <a:tailEnd/>
            </a:ln>
          </p:spPr>
          <p:txBody>
            <a:bodyPr/>
            <a:lstStyle/>
            <a:p>
              <a:endParaRPr lang="en-US" dirty="0"/>
            </a:p>
          </p:txBody>
        </p:sp>
        <p:sp>
          <p:nvSpPr>
            <p:cNvPr id="326708" name="Freeform 52"/>
            <p:cNvSpPr>
              <a:spLocks/>
            </p:cNvSpPr>
            <p:nvPr/>
          </p:nvSpPr>
          <p:spPr bwMode="auto">
            <a:xfrm>
              <a:off x="8477" y="2731"/>
              <a:ext cx="260" cy="164"/>
            </a:xfrm>
            <a:custGeom>
              <a:avLst/>
              <a:gdLst/>
              <a:ahLst/>
              <a:cxnLst>
                <a:cxn ang="0">
                  <a:pos x="7" y="0"/>
                </a:cxn>
                <a:cxn ang="0">
                  <a:pos x="132" y="23"/>
                </a:cxn>
                <a:cxn ang="0">
                  <a:pos x="219" y="51"/>
                </a:cxn>
                <a:cxn ang="0">
                  <a:pos x="248" y="71"/>
                </a:cxn>
                <a:cxn ang="0">
                  <a:pos x="260" y="91"/>
                </a:cxn>
                <a:cxn ang="0">
                  <a:pos x="251" y="127"/>
                </a:cxn>
                <a:cxn ang="0">
                  <a:pos x="242" y="139"/>
                </a:cxn>
                <a:cxn ang="0">
                  <a:pos x="232" y="148"/>
                </a:cxn>
                <a:cxn ang="0">
                  <a:pos x="202" y="164"/>
                </a:cxn>
                <a:cxn ang="0">
                  <a:pos x="0" y="52"/>
                </a:cxn>
                <a:cxn ang="0">
                  <a:pos x="7" y="0"/>
                </a:cxn>
                <a:cxn ang="0">
                  <a:pos x="7" y="0"/>
                </a:cxn>
              </a:cxnLst>
              <a:rect l="0" t="0" r="r" b="b"/>
              <a:pathLst>
                <a:path w="260" h="164">
                  <a:moveTo>
                    <a:pt x="7" y="0"/>
                  </a:moveTo>
                  <a:lnTo>
                    <a:pt x="132" y="23"/>
                  </a:lnTo>
                  <a:lnTo>
                    <a:pt x="219" y="51"/>
                  </a:lnTo>
                  <a:lnTo>
                    <a:pt x="248" y="71"/>
                  </a:lnTo>
                  <a:lnTo>
                    <a:pt x="260" y="91"/>
                  </a:lnTo>
                  <a:lnTo>
                    <a:pt x="251" y="127"/>
                  </a:lnTo>
                  <a:lnTo>
                    <a:pt x="242" y="139"/>
                  </a:lnTo>
                  <a:lnTo>
                    <a:pt x="232" y="148"/>
                  </a:lnTo>
                  <a:lnTo>
                    <a:pt x="202" y="164"/>
                  </a:lnTo>
                  <a:lnTo>
                    <a:pt x="0" y="52"/>
                  </a:lnTo>
                  <a:lnTo>
                    <a:pt x="7" y="0"/>
                  </a:lnTo>
                  <a:lnTo>
                    <a:pt x="7" y="0"/>
                  </a:lnTo>
                  <a:close/>
                </a:path>
              </a:pathLst>
            </a:custGeom>
            <a:solidFill>
              <a:srgbClr val="000000"/>
            </a:solidFill>
            <a:ln w="9525">
              <a:noFill/>
              <a:round/>
              <a:headEnd/>
              <a:tailEnd/>
            </a:ln>
          </p:spPr>
          <p:txBody>
            <a:bodyPr/>
            <a:lstStyle/>
            <a:p>
              <a:endParaRPr lang="en-US" dirty="0"/>
            </a:p>
          </p:txBody>
        </p:sp>
        <p:sp>
          <p:nvSpPr>
            <p:cNvPr id="326709" name="Freeform 53"/>
            <p:cNvSpPr>
              <a:spLocks/>
            </p:cNvSpPr>
            <p:nvPr/>
          </p:nvSpPr>
          <p:spPr bwMode="auto">
            <a:xfrm>
              <a:off x="8539" y="2499"/>
              <a:ext cx="282" cy="184"/>
            </a:xfrm>
            <a:custGeom>
              <a:avLst/>
              <a:gdLst/>
              <a:ahLst/>
              <a:cxnLst>
                <a:cxn ang="0">
                  <a:pos x="22" y="0"/>
                </a:cxn>
                <a:cxn ang="0">
                  <a:pos x="144" y="15"/>
                </a:cxn>
                <a:cxn ang="0">
                  <a:pos x="234" y="35"/>
                </a:cxn>
                <a:cxn ang="0">
                  <a:pos x="282" y="62"/>
                </a:cxn>
                <a:cxn ang="0">
                  <a:pos x="282" y="139"/>
                </a:cxn>
                <a:cxn ang="0">
                  <a:pos x="271" y="184"/>
                </a:cxn>
                <a:cxn ang="0">
                  <a:pos x="0" y="88"/>
                </a:cxn>
                <a:cxn ang="0">
                  <a:pos x="22" y="0"/>
                </a:cxn>
                <a:cxn ang="0">
                  <a:pos x="22" y="0"/>
                </a:cxn>
              </a:cxnLst>
              <a:rect l="0" t="0" r="r" b="b"/>
              <a:pathLst>
                <a:path w="282" h="184">
                  <a:moveTo>
                    <a:pt x="22" y="0"/>
                  </a:moveTo>
                  <a:lnTo>
                    <a:pt x="144" y="15"/>
                  </a:lnTo>
                  <a:lnTo>
                    <a:pt x="234" y="35"/>
                  </a:lnTo>
                  <a:lnTo>
                    <a:pt x="282" y="62"/>
                  </a:lnTo>
                  <a:lnTo>
                    <a:pt x="282" y="139"/>
                  </a:lnTo>
                  <a:lnTo>
                    <a:pt x="271" y="184"/>
                  </a:lnTo>
                  <a:lnTo>
                    <a:pt x="0" y="88"/>
                  </a:lnTo>
                  <a:lnTo>
                    <a:pt x="22" y="0"/>
                  </a:lnTo>
                  <a:lnTo>
                    <a:pt x="22" y="0"/>
                  </a:lnTo>
                  <a:close/>
                </a:path>
              </a:pathLst>
            </a:custGeom>
            <a:solidFill>
              <a:srgbClr val="000000"/>
            </a:solidFill>
            <a:ln w="9525">
              <a:noFill/>
              <a:round/>
              <a:headEnd/>
              <a:tailEnd/>
            </a:ln>
          </p:spPr>
          <p:txBody>
            <a:bodyPr/>
            <a:lstStyle/>
            <a:p>
              <a:endParaRPr lang="en-US" dirty="0"/>
            </a:p>
          </p:txBody>
        </p:sp>
        <p:sp>
          <p:nvSpPr>
            <p:cNvPr id="326710" name="Freeform 54"/>
            <p:cNvSpPr>
              <a:spLocks/>
            </p:cNvSpPr>
            <p:nvPr/>
          </p:nvSpPr>
          <p:spPr bwMode="auto">
            <a:xfrm>
              <a:off x="8669" y="2287"/>
              <a:ext cx="282" cy="193"/>
            </a:xfrm>
            <a:custGeom>
              <a:avLst/>
              <a:gdLst/>
              <a:ahLst/>
              <a:cxnLst>
                <a:cxn ang="0">
                  <a:pos x="0" y="91"/>
                </a:cxn>
                <a:cxn ang="0">
                  <a:pos x="249" y="193"/>
                </a:cxn>
                <a:cxn ang="0">
                  <a:pos x="272" y="147"/>
                </a:cxn>
                <a:cxn ang="0">
                  <a:pos x="282" y="65"/>
                </a:cxn>
                <a:cxn ang="0">
                  <a:pos x="268" y="49"/>
                </a:cxn>
                <a:cxn ang="0">
                  <a:pos x="240" y="34"/>
                </a:cxn>
                <a:cxn ang="0">
                  <a:pos x="206" y="23"/>
                </a:cxn>
                <a:cxn ang="0">
                  <a:pos x="169" y="15"/>
                </a:cxn>
                <a:cxn ang="0">
                  <a:pos x="71" y="0"/>
                </a:cxn>
                <a:cxn ang="0">
                  <a:pos x="0" y="91"/>
                </a:cxn>
                <a:cxn ang="0">
                  <a:pos x="0" y="91"/>
                </a:cxn>
              </a:cxnLst>
              <a:rect l="0" t="0" r="r" b="b"/>
              <a:pathLst>
                <a:path w="282" h="193">
                  <a:moveTo>
                    <a:pt x="0" y="91"/>
                  </a:moveTo>
                  <a:lnTo>
                    <a:pt x="249" y="193"/>
                  </a:lnTo>
                  <a:lnTo>
                    <a:pt x="272" y="147"/>
                  </a:lnTo>
                  <a:lnTo>
                    <a:pt x="282" y="65"/>
                  </a:lnTo>
                  <a:lnTo>
                    <a:pt x="268" y="49"/>
                  </a:lnTo>
                  <a:lnTo>
                    <a:pt x="240" y="34"/>
                  </a:lnTo>
                  <a:lnTo>
                    <a:pt x="206" y="23"/>
                  </a:lnTo>
                  <a:lnTo>
                    <a:pt x="169" y="15"/>
                  </a:lnTo>
                  <a:lnTo>
                    <a:pt x="71" y="0"/>
                  </a:lnTo>
                  <a:lnTo>
                    <a:pt x="0" y="91"/>
                  </a:lnTo>
                  <a:lnTo>
                    <a:pt x="0" y="91"/>
                  </a:lnTo>
                  <a:close/>
                </a:path>
              </a:pathLst>
            </a:custGeom>
            <a:solidFill>
              <a:srgbClr val="000000"/>
            </a:solidFill>
            <a:ln w="9525">
              <a:noFill/>
              <a:round/>
              <a:headEnd/>
              <a:tailEnd/>
            </a:ln>
          </p:spPr>
          <p:txBody>
            <a:bodyPr/>
            <a:lstStyle/>
            <a:p>
              <a:endParaRPr lang="en-US" dirty="0"/>
            </a:p>
          </p:txBody>
        </p:sp>
        <p:sp>
          <p:nvSpPr>
            <p:cNvPr id="326711" name="Freeform 55"/>
            <p:cNvSpPr>
              <a:spLocks/>
            </p:cNvSpPr>
            <p:nvPr/>
          </p:nvSpPr>
          <p:spPr bwMode="auto">
            <a:xfrm>
              <a:off x="8872" y="2129"/>
              <a:ext cx="252" cy="183"/>
            </a:xfrm>
            <a:custGeom>
              <a:avLst/>
              <a:gdLst/>
              <a:ahLst/>
              <a:cxnLst>
                <a:cxn ang="0">
                  <a:pos x="0" y="56"/>
                </a:cxn>
                <a:cxn ang="0">
                  <a:pos x="219" y="183"/>
                </a:cxn>
                <a:cxn ang="0">
                  <a:pos x="229" y="175"/>
                </a:cxn>
                <a:cxn ang="0">
                  <a:pos x="246" y="153"/>
                </a:cxn>
                <a:cxn ang="0">
                  <a:pos x="252" y="78"/>
                </a:cxn>
                <a:cxn ang="0">
                  <a:pos x="246" y="67"/>
                </a:cxn>
                <a:cxn ang="0">
                  <a:pos x="235" y="57"/>
                </a:cxn>
                <a:cxn ang="0">
                  <a:pos x="207" y="40"/>
                </a:cxn>
                <a:cxn ang="0">
                  <a:pos x="175" y="28"/>
                </a:cxn>
                <a:cxn ang="0">
                  <a:pos x="139" y="17"/>
                </a:cxn>
                <a:cxn ang="0">
                  <a:pos x="48" y="0"/>
                </a:cxn>
                <a:cxn ang="0">
                  <a:pos x="0" y="56"/>
                </a:cxn>
                <a:cxn ang="0">
                  <a:pos x="0" y="56"/>
                </a:cxn>
              </a:cxnLst>
              <a:rect l="0" t="0" r="r" b="b"/>
              <a:pathLst>
                <a:path w="252" h="183">
                  <a:moveTo>
                    <a:pt x="0" y="56"/>
                  </a:moveTo>
                  <a:lnTo>
                    <a:pt x="219" y="183"/>
                  </a:lnTo>
                  <a:lnTo>
                    <a:pt x="229" y="175"/>
                  </a:lnTo>
                  <a:lnTo>
                    <a:pt x="246" y="153"/>
                  </a:lnTo>
                  <a:lnTo>
                    <a:pt x="252" y="78"/>
                  </a:lnTo>
                  <a:lnTo>
                    <a:pt x="246" y="67"/>
                  </a:lnTo>
                  <a:lnTo>
                    <a:pt x="235" y="57"/>
                  </a:lnTo>
                  <a:lnTo>
                    <a:pt x="207" y="40"/>
                  </a:lnTo>
                  <a:lnTo>
                    <a:pt x="175" y="28"/>
                  </a:lnTo>
                  <a:lnTo>
                    <a:pt x="139" y="17"/>
                  </a:lnTo>
                  <a:lnTo>
                    <a:pt x="48" y="0"/>
                  </a:lnTo>
                  <a:lnTo>
                    <a:pt x="0" y="56"/>
                  </a:lnTo>
                  <a:lnTo>
                    <a:pt x="0" y="56"/>
                  </a:lnTo>
                  <a:close/>
                </a:path>
              </a:pathLst>
            </a:custGeom>
            <a:solidFill>
              <a:srgbClr val="000000"/>
            </a:solidFill>
            <a:ln w="9525">
              <a:noFill/>
              <a:round/>
              <a:headEnd/>
              <a:tailEnd/>
            </a:ln>
          </p:spPr>
          <p:txBody>
            <a:bodyPr/>
            <a:lstStyle/>
            <a:p>
              <a:endParaRPr lang="en-US" dirty="0"/>
            </a:p>
          </p:txBody>
        </p:sp>
        <p:sp>
          <p:nvSpPr>
            <p:cNvPr id="326712" name="Freeform 56"/>
            <p:cNvSpPr>
              <a:spLocks/>
            </p:cNvSpPr>
            <p:nvPr/>
          </p:nvSpPr>
          <p:spPr bwMode="auto">
            <a:xfrm>
              <a:off x="9062" y="1987"/>
              <a:ext cx="212" cy="145"/>
            </a:xfrm>
            <a:custGeom>
              <a:avLst/>
              <a:gdLst/>
              <a:ahLst/>
              <a:cxnLst>
                <a:cxn ang="0">
                  <a:pos x="0" y="32"/>
                </a:cxn>
                <a:cxn ang="0">
                  <a:pos x="179" y="145"/>
                </a:cxn>
                <a:cxn ang="0">
                  <a:pos x="187" y="138"/>
                </a:cxn>
                <a:cxn ang="0">
                  <a:pos x="206" y="119"/>
                </a:cxn>
                <a:cxn ang="0">
                  <a:pos x="212" y="65"/>
                </a:cxn>
                <a:cxn ang="0">
                  <a:pos x="198" y="53"/>
                </a:cxn>
                <a:cxn ang="0">
                  <a:pos x="179" y="42"/>
                </a:cxn>
                <a:cxn ang="0">
                  <a:pos x="133" y="20"/>
                </a:cxn>
                <a:cxn ang="0">
                  <a:pos x="91" y="6"/>
                </a:cxn>
                <a:cxn ang="0">
                  <a:pos x="73" y="0"/>
                </a:cxn>
                <a:cxn ang="0">
                  <a:pos x="0" y="32"/>
                </a:cxn>
                <a:cxn ang="0">
                  <a:pos x="0" y="32"/>
                </a:cxn>
              </a:cxnLst>
              <a:rect l="0" t="0" r="r" b="b"/>
              <a:pathLst>
                <a:path w="212" h="145">
                  <a:moveTo>
                    <a:pt x="0" y="32"/>
                  </a:moveTo>
                  <a:lnTo>
                    <a:pt x="179" y="145"/>
                  </a:lnTo>
                  <a:lnTo>
                    <a:pt x="187" y="138"/>
                  </a:lnTo>
                  <a:lnTo>
                    <a:pt x="206" y="119"/>
                  </a:lnTo>
                  <a:lnTo>
                    <a:pt x="212" y="65"/>
                  </a:lnTo>
                  <a:lnTo>
                    <a:pt x="198" y="53"/>
                  </a:lnTo>
                  <a:lnTo>
                    <a:pt x="179" y="42"/>
                  </a:lnTo>
                  <a:lnTo>
                    <a:pt x="133" y="20"/>
                  </a:lnTo>
                  <a:lnTo>
                    <a:pt x="91" y="6"/>
                  </a:lnTo>
                  <a:lnTo>
                    <a:pt x="73" y="0"/>
                  </a:lnTo>
                  <a:lnTo>
                    <a:pt x="0" y="32"/>
                  </a:lnTo>
                  <a:lnTo>
                    <a:pt x="0" y="32"/>
                  </a:lnTo>
                  <a:close/>
                </a:path>
              </a:pathLst>
            </a:custGeom>
            <a:solidFill>
              <a:srgbClr val="000000"/>
            </a:solidFill>
            <a:ln w="9525">
              <a:noFill/>
              <a:round/>
              <a:headEnd/>
              <a:tailEnd/>
            </a:ln>
          </p:spPr>
          <p:txBody>
            <a:bodyPr/>
            <a:lstStyle/>
            <a:p>
              <a:endParaRPr lang="en-US" dirty="0"/>
            </a:p>
          </p:txBody>
        </p:sp>
        <p:sp>
          <p:nvSpPr>
            <p:cNvPr id="326713" name="Freeform 57"/>
            <p:cNvSpPr>
              <a:spLocks/>
            </p:cNvSpPr>
            <p:nvPr/>
          </p:nvSpPr>
          <p:spPr bwMode="auto">
            <a:xfrm>
              <a:off x="9241" y="1886"/>
              <a:ext cx="172" cy="93"/>
            </a:xfrm>
            <a:custGeom>
              <a:avLst/>
              <a:gdLst/>
              <a:ahLst/>
              <a:cxnLst>
                <a:cxn ang="0">
                  <a:pos x="0" y="31"/>
                </a:cxn>
                <a:cxn ang="0">
                  <a:pos x="146" y="93"/>
                </a:cxn>
                <a:cxn ang="0">
                  <a:pos x="154" y="87"/>
                </a:cxn>
                <a:cxn ang="0">
                  <a:pos x="169" y="70"/>
                </a:cxn>
                <a:cxn ang="0">
                  <a:pos x="172" y="21"/>
                </a:cxn>
                <a:cxn ang="0">
                  <a:pos x="158" y="10"/>
                </a:cxn>
                <a:cxn ang="0">
                  <a:pos x="138" y="5"/>
                </a:cxn>
                <a:cxn ang="0">
                  <a:pos x="93" y="0"/>
                </a:cxn>
                <a:cxn ang="0">
                  <a:pos x="33" y="5"/>
                </a:cxn>
                <a:cxn ang="0">
                  <a:pos x="0" y="31"/>
                </a:cxn>
                <a:cxn ang="0">
                  <a:pos x="0" y="31"/>
                </a:cxn>
              </a:cxnLst>
              <a:rect l="0" t="0" r="r" b="b"/>
              <a:pathLst>
                <a:path w="172" h="93">
                  <a:moveTo>
                    <a:pt x="0" y="31"/>
                  </a:moveTo>
                  <a:lnTo>
                    <a:pt x="146" y="93"/>
                  </a:lnTo>
                  <a:lnTo>
                    <a:pt x="154" y="87"/>
                  </a:lnTo>
                  <a:lnTo>
                    <a:pt x="169" y="70"/>
                  </a:lnTo>
                  <a:lnTo>
                    <a:pt x="172" y="21"/>
                  </a:lnTo>
                  <a:lnTo>
                    <a:pt x="158" y="10"/>
                  </a:lnTo>
                  <a:lnTo>
                    <a:pt x="138" y="5"/>
                  </a:lnTo>
                  <a:lnTo>
                    <a:pt x="93" y="0"/>
                  </a:lnTo>
                  <a:lnTo>
                    <a:pt x="33" y="5"/>
                  </a:lnTo>
                  <a:lnTo>
                    <a:pt x="0" y="31"/>
                  </a:lnTo>
                  <a:lnTo>
                    <a:pt x="0" y="31"/>
                  </a:lnTo>
                  <a:close/>
                </a:path>
              </a:pathLst>
            </a:custGeom>
            <a:solidFill>
              <a:srgbClr val="000000"/>
            </a:solidFill>
            <a:ln w="9525">
              <a:noFill/>
              <a:round/>
              <a:headEnd/>
              <a:tailEnd/>
            </a:ln>
          </p:spPr>
          <p:txBody>
            <a:bodyPr/>
            <a:lstStyle/>
            <a:p>
              <a:endParaRPr lang="en-US" dirty="0"/>
            </a:p>
          </p:txBody>
        </p:sp>
        <p:sp>
          <p:nvSpPr>
            <p:cNvPr id="326714" name="Freeform 58"/>
            <p:cNvSpPr>
              <a:spLocks/>
            </p:cNvSpPr>
            <p:nvPr/>
          </p:nvSpPr>
          <p:spPr bwMode="auto">
            <a:xfrm>
              <a:off x="8516" y="3584"/>
              <a:ext cx="611" cy="619"/>
            </a:xfrm>
            <a:custGeom>
              <a:avLst/>
              <a:gdLst/>
              <a:ahLst/>
              <a:cxnLst>
                <a:cxn ang="0">
                  <a:pos x="0" y="0"/>
                </a:cxn>
                <a:cxn ang="0">
                  <a:pos x="183" y="331"/>
                </a:cxn>
                <a:cxn ang="0">
                  <a:pos x="453" y="619"/>
                </a:cxn>
                <a:cxn ang="0">
                  <a:pos x="611" y="453"/>
                </a:cxn>
                <a:cxn ang="0">
                  <a:pos x="263" y="268"/>
                </a:cxn>
                <a:cxn ang="0">
                  <a:pos x="125" y="28"/>
                </a:cxn>
                <a:cxn ang="0">
                  <a:pos x="0" y="0"/>
                </a:cxn>
                <a:cxn ang="0">
                  <a:pos x="0" y="0"/>
                </a:cxn>
              </a:cxnLst>
              <a:rect l="0" t="0" r="r" b="b"/>
              <a:pathLst>
                <a:path w="611" h="619">
                  <a:moveTo>
                    <a:pt x="0" y="0"/>
                  </a:moveTo>
                  <a:lnTo>
                    <a:pt x="183" y="331"/>
                  </a:lnTo>
                  <a:lnTo>
                    <a:pt x="453" y="619"/>
                  </a:lnTo>
                  <a:lnTo>
                    <a:pt x="611" y="453"/>
                  </a:lnTo>
                  <a:lnTo>
                    <a:pt x="263" y="268"/>
                  </a:lnTo>
                  <a:lnTo>
                    <a:pt x="125" y="28"/>
                  </a:lnTo>
                  <a:lnTo>
                    <a:pt x="0" y="0"/>
                  </a:lnTo>
                  <a:lnTo>
                    <a:pt x="0" y="0"/>
                  </a:lnTo>
                  <a:close/>
                </a:path>
              </a:pathLst>
            </a:custGeom>
            <a:solidFill>
              <a:srgbClr val="000000"/>
            </a:solidFill>
            <a:ln w="9525">
              <a:noFill/>
              <a:round/>
              <a:headEnd/>
              <a:tailEnd/>
            </a:ln>
          </p:spPr>
          <p:txBody>
            <a:bodyPr/>
            <a:lstStyle/>
            <a:p>
              <a:endParaRPr lang="en-US" dirty="0"/>
            </a:p>
          </p:txBody>
        </p:sp>
      </p:grpSp>
    </p:spTree>
    <p:extLst>
      <p:ext uri="{BB962C8B-B14F-4D97-AF65-F5344CB8AC3E}">
        <p14:creationId xmlns:p14="http://schemas.microsoft.com/office/powerpoint/2010/main" val="345166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9EB6DA"/>
        </a:soli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idx="4294967295"/>
          </p:nvPr>
        </p:nvSpPr>
        <p:spPr>
          <a:xfrm>
            <a:off x="0" y="457200"/>
            <a:ext cx="8763000" cy="1143000"/>
          </a:xfrm>
        </p:spPr>
        <p:txBody>
          <a:bodyPr/>
          <a:lstStyle/>
          <a:p>
            <a:r>
              <a:rPr lang="en-US" sz="4000" dirty="0">
                <a:effectLst>
                  <a:outerShdw blurRad="38100" dist="38100" dir="2700000" algn="tl">
                    <a:srgbClr val="000000"/>
                  </a:outerShdw>
                </a:effectLst>
              </a:rPr>
              <a:t>Avian Influenza – Human Infection</a:t>
            </a:r>
            <a:br>
              <a:rPr lang="en-US" sz="4000" dirty="0">
                <a:effectLst>
                  <a:outerShdw blurRad="38100" dist="38100" dir="2700000" algn="tl">
                    <a:srgbClr val="000000"/>
                  </a:outerShdw>
                </a:effectLst>
              </a:rPr>
            </a:br>
            <a:r>
              <a:rPr lang="en-US" sz="4000" dirty="0">
                <a:effectLst>
                  <a:outerShdw blurRad="38100" dist="38100" dir="2700000" algn="tl">
                    <a:srgbClr val="000000"/>
                  </a:outerShdw>
                </a:effectLst>
              </a:rPr>
              <a:t>Antigenic Drift</a:t>
            </a:r>
          </a:p>
        </p:txBody>
      </p:sp>
      <p:grpSp>
        <p:nvGrpSpPr>
          <p:cNvPr id="326659" name="Group 3"/>
          <p:cNvGrpSpPr>
            <a:grpSpLocks/>
          </p:cNvGrpSpPr>
          <p:nvPr/>
        </p:nvGrpSpPr>
        <p:grpSpPr bwMode="auto">
          <a:xfrm>
            <a:off x="381000" y="3276600"/>
            <a:ext cx="1066800" cy="2070100"/>
            <a:chOff x="6640" y="1709"/>
            <a:chExt cx="2985" cy="3502"/>
          </a:xfrm>
        </p:grpSpPr>
        <p:sp>
          <p:nvSpPr>
            <p:cNvPr id="326660" name="Freeform 4"/>
            <p:cNvSpPr>
              <a:spLocks/>
            </p:cNvSpPr>
            <p:nvPr/>
          </p:nvSpPr>
          <p:spPr bwMode="auto">
            <a:xfrm>
              <a:off x="8516" y="3716"/>
              <a:ext cx="613" cy="617"/>
            </a:xfrm>
            <a:custGeom>
              <a:avLst/>
              <a:gdLst/>
              <a:ahLst/>
              <a:cxnLst>
                <a:cxn ang="0">
                  <a:pos x="0" y="0"/>
                </a:cxn>
                <a:cxn ang="0">
                  <a:pos x="184" y="331"/>
                </a:cxn>
                <a:cxn ang="0">
                  <a:pos x="447" y="617"/>
                </a:cxn>
                <a:cxn ang="0">
                  <a:pos x="613" y="453"/>
                </a:cxn>
                <a:cxn ang="0">
                  <a:pos x="263" y="267"/>
                </a:cxn>
                <a:cxn ang="0">
                  <a:pos x="127" y="28"/>
                </a:cxn>
                <a:cxn ang="0">
                  <a:pos x="0" y="0"/>
                </a:cxn>
                <a:cxn ang="0">
                  <a:pos x="0" y="0"/>
                </a:cxn>
              </a:cxnLst>
              <a:rect l="0" t="0" r="r" b="b"/>
              <a:pathLst>
                <a:path w="613" h="617">
                  <a:moveTo>
                    <a:pt x="0" y="0"/>
                  </a:moveTo>
                  <a:lnTo>
                    <a:pt x="184" y="331"/>
                  </a:lnTo>
                  <a:lnTo>
                    <a:pt x="447" y="617"/>
                  </a:lnTo>
                  <a:lnTo>
                    <a:pt x="613" y="453"/>
                  </a:lnTo>
                  <a:lnTo>
                    <a:pt x="263" y="267"/>
                  </a:lnTo>
                  <a:lnTo>
                    <a:pt x="127" y="28"/>
                  </a:lnTo>
                  <a:lnTo>
                    <a:pt x="0" y="0"/>
                  </a:lnTo>
                  <a:lnTo>
                    <a:pt x="0" y="0"/>
                  </a:lnTo>
                  <a:close/>
                </a:path>
              </a:pathLst>
            </a:custGeom>
            <a:solidFill>
              <a:srgbClr val="B8B8D9"/>
            </a:solidFill>
            <a:ln w="9525">
              <a:noFill/>
              <a:round/>
              <a:headEnd/>
              <a:tailEnd/>
            </a:ln>
          </p:spPr>
          <p:txBody>
            <a:bodyPr/>
            <a:lstStyle/>
            <a:p>
              <a:endParaRPr lang="en-US" dirty="0"/>
            </a:p>
          </p:txBody>
        </p:sp>
        <p:sp>
          <p:nvSpPr>
            <p:cNvPr id="326661" name="Freeform 5"/>
            <p:cNvSpPr>
              <a:spLocks/>
            </p:cNvSpPr>
            <p:nvPr/>
          </p:nvSpPr>
          <p:spPr bwMode="auto">
            <a:xfrm>
              <a:off x="6889" y="2435"/>
              <a:ext cx="575" cy="367"/>
            </a:xfrm>
            <a:custGeom>
              <a:avLst/>
              <a:gdLst/>
              <a:ahLst/>
              <a:cxnLst>
                <a:cxn ang="0">
                  <a:pos x="0" y="171"/>
                </a:cxn>
                <a:cxn ang="0">
                  <a:pos x="319" y="367"/>
                </a:cxn>
                <a:cxn ang="0">
                  <a:pos x="575" y="265"/>
                </a:cxn>
                <a:cxn ang="0">
                  <a:pos x="515" y="102"/>
                </a:cxn>
                <a:cxn ang="0">
                  <a:pos x="292" y="0"/>
                </a:cxn>
                <a:cxn ang="0">
                  <a:pos x="0" y="171"/>
                </a:cxn>
                <a:cxn ang="0">
                  <a:pos x="0" y="171"/>
                </a:cxn>
              </a:cxnLst>
              <a:rect l="0" t="0" r="r" b="b"/>
              <a:pathLst>
                <a:path w="575" h="367">
                  <a:moveTo>
                    <a:pt x="0" y="171"/>
                  </a:moveTo>
                  <a:lnTo>
                    <a:pt x="319" y="367"/>
                  </a:lnTo>
                  <a:lnTo>
                    <a:pt x="575" y="265"/>
                  </a:lnTo>
                  <a:lnTo>
                    <a:pt x="515" y="102"/>
                  </a:lnTo>
                  <a:lnTo>
                    <a:pt x="292" y="0"/>
                  </a:lnTo>
                  <a:lnTo>
                    <a:pt x="0" y="171"/>
                  </a:lnTo>
                  <a:lnTo>
                    <a:pt x="0" y="171"/>
                  </a:lnTo>
                  <a:close/>
                </a:path>
              </a:pathLst>
            </a:custGeom>
            <a:solidFill>
              <a:srgbClr val="B8B8D9"/>
            </a:solidFill>
            <a:ln w="9525">
              <a:noFill/>
              <a:round/>
              <a:headEnd/>
              <a:tailEnd/>
            </a:ln>
          </p:spPr>
          <p:txBody>
            <a:bodyPr/>
            <a:lstStyle/>
            <a:p>
              <a:endParaRPr lang="en-US" dirty="0"/>
            </a:p>
          </p:txBody>
        </p:sp>
        <p:sp>
          <p:nvSpPr>
            <p:cNvPr id="326662" name="Freeform 6"/>
            <p:cNvSpPr>
              <a:spLocks/>
            </p:cNvSpPr>
            <p:nvPr/>
          </p:nvSpPr>
          <p:spPr bwMode="auto">
            <a:xfrm>
              <a:off x="7010" y="1883"/>
              <a:ext cx="2606" cy="3328"/>
            </a:xfrm>
            <a:custGeom>
              <a:avLst/>
              <a:gdLst/>
              <a:ahLst/>
              <a:cxnLst>
                <a:cxn ang="0">
                  <a:pos x="0" y="3328"/>
                </a:cxn>
                <a:cxn ang="0">
                  <a:pos x="38" y="2289"/>
                </a:cxn>
                <a:cxn ang="0">
                  <a:pos x="122" y="1870"/>
                </a:cxn>
                <a:cxn ang="0">
                  <a:pos x="464" y="1524"/>
                </a:cxn>
                <a:cxn ang="0">
                  <a:pos x="1025" y="1191"/>
                </a:cxn>
                <a:cxn ang="0">
                  <a:pos x="1313" y="576"/>
                </a:cxn>
                <a:cxn ang="0">
                  <a:pos x="1548" y="223"/>
                </a:cxn>
                <a:cxn ang="0">
                  <a:pos x="1933" y="112"/>
                </a:cxn>
                <a:cxn ang="0">
                  <a:pos x="2606" y="0"/>
                </a:cxn>
                <a:cxn ang="0">
                  <a:pos x="2515" y="138"/>
                </a:cxn>
                <a:cxn ang="0">
                  <a:pos x="2429" y="269"/>
                </a:cxn>
                <a:cxn ang="0">
                  <a:pos x="2324" y="300"/>
                </a:cxn>
                <a:cxn ang="0">
                  <a:pos x="2279" y="406"/>
                </a:cxn>
                <a:cxn ang="0">
                  <a:pos x="2156" y="438"/>
                </a:cxn>
                <a:cxn ang="0">
                  <a:pos x="2136" y="590"/>
                </a:cxn>
                <a:cxn ang="0">
                  <a:pos x="1992" y="608"/>
                </a:cxn>
                <a:cxn ang="0">
                  <a:pos x="1953" y="746"/>
                </a:cxn>
                <a:cxn ang="0">
                  <a:pos x="1854" y="798"/>
                </a:cxn>
                <a:cxn ang="0">
                  <a:pos x="1842" y="948"/>
                </a:cxn>
                <a:cxn ang="0">
                  <a:pos x="1769" y="1047"/>
                </a:cxn>
                <a:cxn ang="0">
                  <a:pos x="1737" y="1159"/>
                </a:cxn>
                <a:cxn ang="0">
                  <a:pos x="1625" y="1262"/>
                </a:cxn>
                <a:cxn ang="0">
                  <a:pos x="2129" y="1667"/>
                </a:cxn>
                <a:cxn ang="0">
                  <a:pos x="2266" y="1898"/>
                </a:cxn>
                <a:cxn ang="0">
                  <a:pos x="1724" y="1936"/>
                </a:cxn>
                <a:cxn ang="0">
                  <a:pos x="1246" y="1845"/>
                </a:cxn>
                <a:cxn ang="0">
                  <a:pos x="1136" y="1890"/>
                </a:cxn>
                <a:cxn ang="0">
                  <a:pos x="1078" y="2015"/>
                </a:cxn>
                <a:cxn ang="0">
                  <a:pos x="914" y="2054"/>
                </a:cxn>
                <a:cxn ang="0">
                  <a:pos x="849" y="2192"/>
                </a:cxn>
                <a:cxn ang="0">
                  <a:pos x="705" y="2303"/>
                </a:cxn>
                <a:cxn ang="0">
                  <a:pos x="606" y="2609"/>
                </a:cxn>
                <a:cxn ang="0">
                  <a:pos x="547" y="2662"/>
                </a:cxn>
                <a:cxn ang="0">
                  <a:pos x="529" y="2826"/>
                </a:cxn>
                <a:cxn ang="0">
                  <a:pos x="436" y="2931"/>
                </a:cxn>
                <a:cxn ang="0">
                  <a:pos x="417" y="3139"/>
                </a:cxn>
                <a:cxn ang="0">
                  <a:pos x="365" y="3204"/>
                </a:cxn>
                <a:cxn ang="0">
                  <a:pos x="261" y="3088"/>
                </a:cxn>
                <a:cxn ang="0">
                  <a:pos x="0" y="3328"/>
                </a:cxn>
                <a:cxn ang="0">
                  <a:pos x="0" y="3328"/>
                </a:cxn>
              </a:cxnLst>
              <a:rect l="0" t="0" r="r" b="b"/>
              <a:pathLst>
                <a:path w="2606" h="3328">
                  <a:moveTo>
                    <a:pt x="0" y="3328"/>
                  </a:moveTo>
                  <a:lnTo>
                    <a:pt x="38" y="2289"/>
                  </a:lnTo>
                  <a:lnTo>
                    <a:pt x="122" y="1870"/>
                  </a:lnTo>
                  <a:lnTo>
                    <a:pt x="464" y="1524"/>
                  </a:lnTo>
                  <a:lnTo>
                    <a:pt x="1025" y="1191"/>
                  </a:lnTo>
                  <a:lnTo>
                    <a:pt x="1313" y="576"/>
                  </a:lnTo>
                  <a:lnTo>
                    <a:pt x="1548" y="223"/>
                  </a:lnTo>
                  <a:lnTo>
                    <a:pt x="1933" y="112"/>
                  </a:lnTo>
                  <a:lnTo>
                    <a:pt x="2606" y="0"/>
                  </a:lnTo>
                  <a:lnTo>
                    <a:pt x="2515" y="138"/>
                  </a:lnTo>
                  <a:lnTo>
                    <a:pt x="2429" y="269"/>
                  </a:lnTo>
                  <a:lnTo>
                    <a:pt x="2324" y="300"/>
                  </a:lnTo>
                  <a:lnTo>
                    <a:pt x="2279" y="406"/>
                  </a:lnTo>
                  <a:lnTo>
                    <a:pt x="2156" y="438"/>
                  </a:lnTo>
                  <a:lnTo>
                    <a:pt x="2136" y="590"/>
                  </a:lnTo>
                  <a:lnTo>
                    <a:pt x="1992" y="608"/>
                  </a:lnTo>
                  <a:lnTo>
                    <a:pt x="1953" y="746"/>
                  </a:lnTo>
                  <a:lnTo>
                    <a:pt x="1854" y="798"/>
                  </a:lnTo>
                  <a:lnTo>
                    <a:pt x="1842" y="948"/>
                  </a:lnTo>
                  <a:lnTo>
                    <a:pt x="1769" y="1047"/>
                  </a:lnTo>
                  <a:lnTo>
                    <a:pt x="1737" y="1159"/>
                  </a:lnTo>
                  <a:lnTo>
                    <a:pt x="1625" y="1262"/>
                  </a:lnTo>
                  <a:lnTo>
                    <a:pt x="2129" y="1667"/>
                  </a:lnTo>
                  <a:lnTo>
                    <a:pt x="2266" y="1898"/>
                  </a:lnTo>
                  <a:lnTo>
                    <a:pt x="1724" y="1936"/>
                  </a:lnTo>
                  <a:lnTo>
                    <a:pt x="1246" y="1845"/>
                  </a:lnTo>
                  <a:lnTo>
                    <a:pt x="1136" y="1890"/>
                  </a:lnTo>
                  <a:lnTo>
                    <a:pt x="1078" y="2015"/>
                  </a:lnTo>
                  <a:lnTo>
                    <a:pt x="914" y="2054"/>
                  </a:lnTo>
                  <a:lnTo>
                    <a:pt x="849" y="2192"/>
                  </a:lnTo>
                  <a:lnTo>
                    <a:pt x="705" y="2303"/>
                  </a:lnTo>
                  <a:lnTo>
                    <a:pt x="606" y="2609"/>
                  </a:lnTo>
                  <a:lnTo>
                    <a:pt x="547" y="2662"/>
                  </a:lnTo>
                  <a:lnTo>
                    <a:pt x="529" y="2826"/>
                  </a:lnTo>
                  <a:lnTo>
                    <a:pt x="436" y="2931"/>
                  </a:lnTo>
                  <a:lnTo>
                    <a:pt x="417" y="3139"/>
                  </a:lnTo>
                  <a:lnTo>
                    <a:pt x="365" y="3204"/>
                  </a:lnTo>
                  <a:lnTo>
                    <a:pt x="261" y="3088"/>
                  </a:lnTo>
                  <a:lnTo>
                    <a:pt x="0" y="3328"/>
                  </a:lnTo>
                  <a:lnTo>
                    <a:pt x="0" y="3328"/>
                  </a:lnTo>
                  <a:close/>
                </a:path>
              </a:pathLst>
            </a:custGeom>
            <a:solidFill>
              <a:srgbClr val="B8B8D9"/>
            </a:solidFill>
            <a:ln w="9525">
              <a:noFill/>
              <a:round/>
              <a:headEnd/>
              <a:tailEnd/>
            </a:ln>
          </p:spPr>
          <p:txBody>
            <a:bodyPr/>
            <a:lstStyle/>
            <a:p>
              <a:endParaRPr lang="en-US" dirty="0"/>
            </a:p>
          </p:txBody>
        </p:sp>
        <p:sp>
          <p:nvSpPr>
            <p:cNvPr id="326663" name="Freeform 7"/>
            <p:cNvSpPr>
              <a:spLocks/>
            </p:cNvSpPr>
            <p:nvPr/>
          </p:nvSpPr>
          <p:spPr bwMode="auto">
            <a:xfrm>
              <a:off x="6655" y="2355"/>
              <a:ext cx="1428" cy="790"/>
            </a:xfrm>
            <a:custGeom>
              <a:avLst/>
              <a:gdLst/>
              <a:ahLst/>
              <a:cxnLst>
                <a:cxn ang="0">
                  <a:pos x="274" y="104"/>
                </a:cxn>
                <a:cxn ang="0">
                  <a:pos x="330" y="39"/>
                </a:cxn>
                <a:cxn ang="0">
                  <a:pos x="386" y="8"/>
                </a:cxn>
                <a:cxn ang="0">
                  <a:pos x="508" y="0"/>
                </a:cxn>
                <a:cxn ang="0">
                  <a:pos x="655" y="39"/>
                </a:cxn>
                <a:cxn ang="0">
                  <a:pos x="732" y="84"/>
                </a:cxn>
                <a:cxn ang="0">
                  <a:pos x="782" y="128"/>
                </a:cxn>
                <a:cxn ang="0">
                  <a:pos x="819" y="169"/>
                </a:cxn>
                <a:cxn ang="0">
                  <a:pos x="842" y="198"/>
                </a:cxn>
                <a:cxn ang="0">
                  <a:pos x="896" y="274"/>
                </a:cxn>
                <a:cxn ang="0">
                  <a:pos x="976" y="393"/>
                </a:cxn>
                <a:cxn ang="0">
                  <a:pos x="1007" y="435"/>
                </a:cxn>
                <a:cxn ang="0">
                  <a:pos x="1041" y="472"/>
                </a:cxn>
                <a:cxn ang="0">
                  <a:pos x="1088" y="512"/>
                </a:cxn>
                <a:cxn ang="0">
                  <a:pos x="1143" y="541"/>
                </a:cxn>
                <a:cxn ang="0">
                  <a:pos x="1286" y="575"/>
                </a:cxn>
                <a:cxn ang="0">
                  <a:pos x="1428" y="611"/>
                </a:cxn>
                <a:cxn ang="0">
                  <a:pos x="1241" y="790"/>
                </a:cxn>
                <a:cxn ang="0">
                  <a:pos x="1075" y="745"/>
                </a:cxn>
                <a:cxn ang="0">
                  <a:pos x="976" y="713"/>
                </a:cxn>
                <a:cxn ang="0">
                  <a:pos x="874" y="677"/>
                </a:cxn>
                <a:cxn ang="0">
                  <a:pos x="778" y="636"/>
                </a:cxn>
                <a:cxn ang="0">
                  <a:pos x="698" y="594"/>
                </a:cxn>
                <a:cxn ang="0">
                  <a:pos x="649" y="551"/>
                </a:cxn>
                <a:cxn ang="0">
                  <a:pos x="614" y="510"/>
                </a:cxn>
                <a:cxn ang="0">
                  <a:pos x="582" y="478"/>
                </a:cxn>
                <a:cxn ang="0">
                  <a:pos x="551" y="452"/>
                </a:cxn>
                <a:cxn ang="0">
                  <a:pos x="500" y="414"/>
                </a:cxn>
                <a:cxn ang="0">
                  <a:pos x="466" y="396"/>
                </a:cxn>
                <a:cxn ang="0">
                  <a:pos x="614" y="356"/>
                </a:cxn>
                <a:cxn ang="0">
                  <a:pos x="700" y="306"/>
                </a:cxn>
                <a:cxn ang="0">
                  <a:pos x="713" y="255"/>
                </a:cxn>
                <a:cxn ang="0">
                  <a:pos x="690" y="218"/>
                </a:cxn>
                <a:cxn ang="0">
                  <a:pos x="662" y="190"/>
                </a:cxn>
                <a:cxn ang="0">
                  <a:pos x="621" y="164"/>
                </a:cxn>
                <a:cxn ang="0">
                  <a:pos x="537" y="161"/>
                </a:cxn>
                <a:cxn ang="0">
                  <a:pos x="421" y="210"/>
                </a:cxn>
                <a:cxn ang="0">
                  <a:pos x="373" y="252"/>
                </a:cxn>
                <a:cxn ang="0">
                  <a:pos x="341" y="288"/>
                </a:cxn>
                <a:cxn ang="0">
                  <a:pos x="33" y="144"/>
                </a:cxn>
                <a:cxn ang="0">
                  <a:pos x="39" y="62"/>
                </a:cxn>
              </a:cxnLst>
              <a:rect l="0" t="0" r="r" b="b"/>
              <a:pathLst>
                <a:path w="1428" h="790">
                  <a:moveTo>
                    <a:pt x="39" y="62"/>
                  </a:moveTo>
                  <a:lnTo>
                    <a:pt x="274" y="104"/>
                  </a:lnTo>
                  <a:lnTo>
                    <a:pt x="308" y="57"/>
                  </a:lnTo>
                  <a:lnTo>
                    <a:pt x="330" y="39"/>
                  </a:lnTo>
                  <a:lnTo>
                    <a:pt x="355" y="22"/>
                  </a:lnTo>
                  <a:lnTo>
                    <a:pt x="386" y="8"/>
                  </a:lnTo>
                  <a:lnTo>
                    <a:pt x="421" y="0"/>
                  </a:lnTo>
                  <a:lnTo>
                    <a:pt x="508" y="0"/>
                  </a:lnTo>
                  <a:lnTo>
                    <a:pt x="604" y="19"/>
                  </a:lnTo>
                  <a:lnTo>
                    <a:pt x="655" y="39"/>
                  </a:lnTo>
                  <a:lnTo>
                    <a:pt x="706" y="67"/>
                  </a:lnTo>
                  <a:lnTo>
                    <a:pt x="732" y="84"/>
                  </a:lnTo>
                  <a:lnTo>
                    <a:pt x="757" y="105"/>
                  </a:lnTo>
                  <a:lnTo>
                    <a:pt x="782" y="128"/>
                  </a:lnTo>
                  <a:lnTo>
                    <a:pt x="808" y="155"/>
                  </a:lnTo>
                  <a:lnTo>
                    <a:pt x="819" y="169"/>
                  </a:lnTo>
                  <a:lnTo>
                    <a:pt x="831" y="184"/>
                  </a:lnTo>
                  <a:lnTo>
                    <a:pt x="842" y="198"/>
                  </a:lnTo>
                  <a:lnTo>
                    <a:pt x="854" y="213"/>
                  </a:lnTo>
                  <a:lnTo>
                    <a:pt x="896" y="274"/>
                  </a:lnTo>
                  <a:lnTo>
                    <a:pt x="936" y="336"/>
                  </a:lnTo>
                  <a:lnTo>
                    <a:pt x="976" y="393"/>
                  </a:lnTo>
                  <a:lnTo>
                    <a:pt x="997" y="421"/>
                  </a:lnTo>
                  <a:lnTo>
                    <a:pt x="1007" y="435"/>
                  </a:lnTo>
                  <a:lnTo>
                    <a:pt x="1018" y="448"/>
                  </a:lnTo>
                  <a:lnTo>
                    <a:pt x="1041" y="472"/>
                  </a:lnTo>
                  <a:lnTo>
                    <a:pt x="1065" y="493"/>
                  </a:lnTo>
                  <a:lnTo>
                    <a:pt x="1088" y="512"/>
                  </a:lnTo>
                  <a:lnTo>
                    <a:pt x="1116" y="529"/>
                  </a:lnTo>
                  <a:lnTo>
                    <a:pt x="1143" y="541"/>
                  </a:lnTo>
                  <a:lnTo>
                    <a:pt x="1174" y="551"/>
                  </a:lnTo>
                  <a:lnTo>
                    <a:pt x="1286" y="575"/>
                  </a:lnTo>
                  <a:lnTo>
                    <a:pt x="1365" y="595"/>
                  </a:lnTo>
                  <a:lnTo>
                    <a:pt x="1428" y="611"/>
                  </a:lnTo>
                  <a:lnTo>
                    <a:pt x="1394" y="747"/>
                  </a:lnTo>
                  <a:lnTo>
                    <a:pt x="1241" y="790"/>
                  </a:lnTo>
                  <a:lnTo>
                    <a:pt x="1159" y="769"/>
                  </a:lnTo>
                  <a:lnTo>
                    <a:pt x="1075" y="745"/>
                  </a:lnTo>
                  <a:lnTo>
                    <a:pt x="1027" y="730"/>
                  </a:lnTo>
                  <a:lnTo>
                    <a:pt x="976" y="713"/>
                  </a:lnTo>
                  <a:lnTo>
                    <a:pt x="925" y="696"/>
                  </a:lnTo>
                  <a:lnTo>
                    <a:pt x="874" y="677"/>
                  </a:lnTo>
                  <a:lnTo>
                    <a:pt x="823" y="657"/>
                  </a:lnTo>
                  <a:lnTo>
                    <a:pt x="778" y="636"/>
                  </a:lnTo>
                  <a:lnTo>
                    <a:pt x="735" y="615"/>
                  </a:lnTo>
                  <a:lnTo>
                    <a:pt x="698" y="594"/>
                  </a:lnTo>
                  <a:lnTo>
                    <a:pt x="670" y="571"/>
                  </a:lnTo>
                  <a:lnTo>
                    <a:pt x="649" y="551"/>
                  </a:lnTo>
                  <a:lnTo>
                    <a:pt x="632" y="529"/>
                  </a:lnTo>
                  <a:lnTo>
                    <a:pt x="614" y="510"/>
                  </a:lnTo>
                  <a:lnTo>
                    <a:pt x="599" y="493"/>
                  </a:lnTo>
                  <a:lnTo>
                    <a:pt x="582" y="478"/>
                  </a:lnTo>
                  <a:lnTo>
                    <a:pt x="567" y="462"/>
                  </a:lnTo>
                  <a:lnTo>
                    <a:pt x="551" y="452"/>
                  </a:lnTo>
                  <a:lnTo>
                    <a:pt x="525" y="428"/>
                  </a:lnTo>
                  <a:lnTo>
                    <a:pt x="500" y="414"/>
                  </a:lnTo>
                  <a:lnTo>
                    <a:pt x="481" y="404"/>
                  </a:lnTo>
                  <a:lnTo>
                    <a:pt x="466" y="396"/>
                  </a:lnTo>
                  <a:lnTo>
                    <a:pt x="514" y="385"/>
                  </a:lnTo>
                  <a:lnTo>
                    <a:pt x="614" y="356"/>
                  </a:lnTo>
                  <a:lnTo>
                    <a:pt x="662" y="332"/>
                  </a:lnTo>
                  <a:lnTo>
                    <a:pt x="700" y="306"/>
                  </a:lnTo>
                  <a:lnTo>
                    <a:pt x="717" y="274"/>
                  </a:lnTo>
                  <a:lnTo>
                    <a:pt x="713" y="255"/>
                  </a:lnTo>
                  <a:lnTo>
                    <a:pt x="704" y="237"/>
                  </a:lnTo>
                  <a:lnTo>
                    <a:pt x="690" y="218"/>
                  </a:lnTo>
                  <a:lnTo>
                    <a:pt x="676" y="203"/>
                  </a:lnTo>
                  <a:lnTo>
                    <a:pt x="662" y="190"/>
                  </a:lnTo>
                  <a:lnTo>
                    <a:pt x="649" y="179"/>
                  </a:lnTo>
                  <a:lnTo>
                    <a:pt x="621" y="164"/>
                  </a:lnTo>
                  <a:lnTo>
                    <a:pt x="594" y="156"/>
                  </a:lnTo>
                  <a:lnTo>
                    <a:pt x="537" y="161"/>
                  </a:lnTo>
                  <a:lnTo>
                    <a:pt x="480" y="178"/>
                  </a:lnTo>
                  <a:lnTo>
                    <a:pt x="421" y="210"/>
                  </a:lnTo>
                  <a:lnTo>
                    <a:pt x="396" y="230"/>
                  </a:lnTo>
                  <a:lnTo>
                    <a:pt x="373" y="252"/>
                  </a:lnTo>
                  <a:lnTo>
                    <a:pt x="355" y="272"/>
                  </a:lnTo>
                  <a:lnTo>
                    <a:pt x="341" y="288"/>
                  </a:lnTo>
                  <a:lnTo>
                    <a:pt x="330" y="303"/>
                  </a:lnTo>
                  <a:lnTo>
                    <a:pt x="33" y="144"/>
                  </a:lnTo>
                  <a:lnTo>
                    <a:pt x="0" y="107"/>
                  </a:lnTo>
                  <a:lnTo>
                    <a:pt x="39" y="62"/>
                  </a:lnTo>
                  <a:lnTo>
                    <a:pt x="39" y="62"/>
                  </a:lnTo>
                  <a:close/>
                </a:path>
              </a:pathLst>
            </a:custGeom>
            <a:solidFill>
              <a:srgbClr val="B8B8D9"/>
            </a:solidFill>
            <a:ln w="9525">
              <a:noFill/>
              <a:round/>
              <a:headEnd/>
              <a:tailEnd/>
            </a:ln>
          </p:spPr>
          <p:txBody>
            <a:bodyPr/>
            <a:lstStyle/>
            <a:p>
              <a:endParaRPr lang="en-US" dirty="0"/>
            </a:p>
          </p:txBody>
        </p:sp>
        <p:sp>
          <p:nvSpPr>
            <p:cNvPr id="326664" name="Freeform 8"/>
            <p:cNvSpPr>
              <a:spLocks/>
            </p:cNvSpPr>
            <p:nvPr/>
          </p:nvSpPr>
          <p:spPr bwMode="auto">
            <a:xfrm>
              <a:off x="6959" y="3059"/>
              <a:ext cx="1200" cy="2152"/>
            </a:xfrm>
            <a:custGeom>
              <a:avLst/>
              <a:gdLst/>
              <a:ahLst/>
              <a:cxnLst>
                <a:cxn ang="0">
                  <a:pos x="989" y="20"/>
                </a:cxn>
                <a:cxn ang="0">
                  <a:pos x="921" y="60"/>
                </a:cxn>
                <a:cxn ang="0">
                  <a:pos x="875" y="88"/>
                </a:cxn>
                <a:cxn ang="0">
                  <a:pos x="824" y="119"/>
                </a:cxn>
                <a:cxn ang="0">
                  <a:pos x="767" y="154"/>
                </a:cxn>
                <a:cxn ang="0">
                  <a:pos x="703" y="193"/>
                </a:cxn>
                <a:cxn ang="0">
                  <a:pos x="640" y="235"/>
                </a:cxn>
                <a:cxn ang="0">
                  <a:pos x="573" y="276"/>
                </a:cxn>
                <a:cxn ang="0">
                  <a:pos x="508" y="321"/>
                </a:cxn>
                <a:cxn ang="0">
                  <a:pos x="444" y="365"/>
                </a:cxn>
                <a:cxn ang="0">
                  <a:pos x="382" y="409"/>
                </a:cxn>
                <a:cxn ang="0">
                  <a:pos x="324" y="453"/>
                </a:cxn>
                <a:cxn ang="0">
                  <a:pos x="272" y="494"/>
                </a:cxn>
                <a:cxn ang="0">
                  <a:pos x="225" y="533"/>
                </a:cxn>
                <a:cxn ang="0">
                  <a:pos x="185" y="575"/>
                </a:cxn>
                <a:cxn ang="0">
                  <a:pos x="119" y="685"/>
                </a:cxn>
                <a:cxn ang="0">
                  <a:pos x="52" y="884"/>
                </a:cxn>
                <a:cxn ang="0">
                  <a:pos x="0" y="1311"/>
                </a:cxn>
                <a:cxn ang="0">
                  <a:pos x="14" y="1696"/>
                </a:cxn>
                <a:cxn ang="0">
                  <a:pos x="46" y="2152"/>
                </a:cxn>
                <a:cxn ang="0">
                  <a:pos x="160" y="1469"/>
                </a:cxn>
                <a:cxn ang="0">
                  <a:pos x="194" y="1142"/>
                </a:cxn>
                <a:cxn ang="0">
                  <a:pos x="233" y="943"/>
                </a:cxn>
                <a:cxn ang="0">
                  <a:pos x="275" y="816"/>
                </a:cxn>
                <a:cxn ang="0">
                  <a:pos x="328" y="720"/>
                </a:cxn>
                <a:cxn ang="0">
                  <a:pos x="348" y="692"/>
                </a:cxn>
                <a:cxn ang="0">
                  <a:pos x="371" y="666"/>
                </a:cxn>
                <a:cxn ang="0">
                  <a:pos x="397" y="638"/>
                </a:cxn>
                <a:cxn ang="0">
                  <a:pos x="425" y="609"/>
                </a:cxn>
                <a:cxn ang="0">
                  <a:pos x="470" y="564"/>
                </a:cxn>
                <a:cxn ang="0">
                  <a:pos x="501" y="535"/>
                </a:cxn>
                <a:cxn ang="0">
                  <a:pos x="535" y="505"/>
                </a:cxn>
                <a:cxn ang="0">
                  <a:pos x="569" y="474"/>
                </a:cxn>
                <a:cxn ang="0">
                  <a:pos x="604" y="443"/>
                </a:cxn>
                <a:cxn ang="0">
                  <a:pos x="641" y="414"/>
                </a:cxn>
                <a:cxn ang="0">
                  <a:pos x="677" y="383"/>
                </a:cxn>
                <a:cxn ang="0">
                  <a:pos x="714" y="354"/>
                </a:cxn>
                <a:cxn ang="0">
                  <a:pos x="750" y="326"/>
                </a:cxn>
                <a:cxn ang="0">
                  <a:pos x="787" y="296"/>
                </a:cxn>
                <a:cxn ang="0">
                  <a:pos x="824" y="269"/>
                </a:cxn>
                <a:cxn ang="0">
                  <a:pos x="860" y="241"/>
                </a:cxn>
                <a:cxn ang="0">
                  <a:pos x="912" y="202"/>
                </a:cxn>
                <a:cxn ang="0">
                  <a:pos x="979" y="153"/>
                </a:cxn>
                <a:cxn ang="0">
                  <a:pos x="1039" y="111"/>
                </a:cxn>
                <a:cxn ang="0">
                  <a:pos x="1093" y="72"/>
                </a:cxn>
                <a:cxn ang="0">
                  <a:pos x="1136" y="41"/>
                </a:cxn>
                <a:cxn ang="0">
                  <a:pos x="1200" y="0"/>
                </a:cxn>
                <a:cxn ang="0">
                  <a:pos x="1014" y="6"/>
                </a:cxn>
              </a:cxnLst>
              <a:rect l="0" t="0" r="r" b="b"/>
              <a:pathLst>
                <a:path w="1200" h="2152">
                  <a:moveTo>
                    <a:pt x="1014" y="6"/>
                  </a:moveTo>
                  <a:lnTo>
                    <a:pt x="989" y="20"/>
                  </a:lnTo>
                  <a:lnTo>
                    <a:pt x="960" y="37"/>
                  </a:lnTo>
                  <a:lnTo>
                    <a:pt x="921" y="60"/>
                  </a:lnTo>
                  <a:lnTo>
                    <a:pt x="901" y="72"/>
                  </a:lnTo>
                  <a:lnTo>
                    <a:pt x="875" y="88"/>
                  </a:lnTo>
                  <a:lnTo>
                    <a:pt x="852" y="103"/>
                  </a:lnTo>
                  <a:lnTo>
                    <a:pt x="824" y="119"/>
                  </a:lnTo>
                  <a:lnTo>
                    <a:pt x="795" y="137"/>
                  </a:lnTo>
                  <a:lnTo>
                    <a:pt x="767" y="154"/>
                  </a:lnTo>
                  <a:lnTo>
                    <a:pt x="736" y="173"/>
                  </a:lnTo>
                  <a:lnTo>
                    <a:pt x="703" y="193"/>
                  </a:lnTo>
                  <a:lnTo>
                    <a:pt x="672" y="215"/>
                  </a:lnTo>
                  <a:lnTo>
                    <a:pt x="640" y="235"/>
                  </a:lnTo>
                  <a:lnTo>
                    <a:pt x="607" y="256"/>
                  </a:lnTo>
                  <a:lnTo>
                    <a:pt x="573" y="276"/>
                  </a:lnTo>
                  <a:lnTo>
                    <a:pt x="541" y="298"/>
                  </a:lnTo>
                  <a:lnTo>
                    <a:pt x="508" y="321"/>
                  </a:lnTo>
                  <a:lnTo>
                    <a:pt x="476" y="343"/>
                  </a:lnTo>
                  <a:lnTo>
                    <a:pt x="444" y="365"/>
                  </a:lnTo>
                  <a:lnTo>
                    <a:pt x="413" y="388"/>
                  </a:lnTo>
                  <a:lnTo>
                    <a:pt x="382" y="409"/>
                  </a:lnTo>
                  <a:lnTo>
                    <a:pt x="352" y="431"/>
                  </a:lnTo>
                  <a:lnTo>
                    <a:pt x="324" y="453"/>
                  </a:lnTo>
                  <a:lnTo>
                    <a:pt x="297" y="474"/>
                  </a:lnTo>
                  <a:lnTo>
                    <a:pt x="272" y="494"/>
                  </a:lnTo>
                  <a:lnTo>
                    <a:pt x="247" y="513"/>
                  </a:lnTo>
                  <a:lnTo>
                    <a:pt x="225" y="533"/>
                  </a:lnTo>
                  <a:lnTo>
                    <a:pt x="205" y="555"/>
                  </a:lnTo>
                  <a:lnTo>
                    <a:pt x="185" y="575"/>
                  </a:lnTo>
                  <a:lnTo>
                    <a:pt x="150" y="626"/>
                  </a:lnTo>
                  <a:lnTo>
                    <a:pt x="119" y="685"/>
                  </a:lnTo>
                  <a:lnTo>
                    <a:pt x="92" y="746"/>
                  </a:lnTo>
                  <a:lnTo>
                    <a:pt x="52" y="884"/>
                  </a:lnTo>
                  <a:lnTo>
                    <a:pt x="24" y="1031"/>
                  </a:lnTo>
                  <a:lnTo>
                    <a:pt x="0" y="1311"/>
                  </a:lnTo>
                  <a:lnTo>
                    <a:pt x="3" y="1515"/>
                  </a:lnTo>
                  <a:lnTo>
                    <a:pt x="14" y="1696"/>
                  </a:lnTo>
                  <a:lnTo>
                    <a:pt x="29" y="1911"/>
                  </a:lnTo>
                  <a:lnTo>
                    <a:pt x="46" y="2152"/>
                  </a:lnTo>
                  <a:lnTo>
                    <a:pt x="148" y="2007"/>
                  </a:lnTo>
                  <a:lnTo>
                    <a:pt x="160" y="1469"/>
                  </a:lnTo>
                  <a:lnTo>
                    <a:pt x="179" y="1251"/>
                  </a:lnTo>
                  <a:lnTo>
                    <a:pt x="194" y="1142"/>
                  </a:lnTo>
                  <a:lnTo>
                    <a:pt x="210" y="1039"/>
                  </a:lnTo>
                  <a:lnTo>
                    <a:pt x="233" y="943"/>
                  </a:lnTo>
                  <a:lnTo>
                    <a:pt x="259" y="856"/>
                  </a:lnTo>
                  <a:lnTo>
                    <a:pt x="275" y="816"/>
                  </a:lnTo>
                  <a:lnTo>
                    <a:pt x="290" y="780"/>
                  </a:lnTo>
                  <a:lnTo>
                    <a:pt x="328" y="720"/>
                  </a:lnTo>
                  <a:lnTo>
                    <a:pt x="337" y="708"/>
                  </a:lnTo>
                  <a:lnTo>
                    <a:pt x="348" y="692"/>
                  </a:lnTo>
                  <a:lnTo>
                    <a:pt x="358" y="680"/>
                  </a:lnTo>
                  <a:lnTo>
                    <a:pt x="371" y="666"/>
                  </a:lnTo>
                  <a:lnTo>
                    <a:pt x="383" y="652"/>
                  </a:lnTo>
                  <a:lnTo>
                    <a:pt x="397" y="638"/>
                  </a:lnTo>
                  <a:lnTo>
                    <a:pt x="409" y="623"/>
                  </a:lnTo>
                  <a:lnTo>
                    <a:pt x="425" y="609"/>
                  </a:lnTo>
                  <a:lnTo>
                    <a:pt x="454" y="579"/>
                  </a:lnTo>
                  <a:lnTo>
                    <a:pt x="470" y="564"/>
                  </a:lnTo>
                  <a:lnTo>
                    <a:pt x="485" y="550"/>
                  </a:lnTo>
                  <a:lnTo>
                    <a:pt x="501" y="535"/>
                  </a:lnTo>
                  <a:lnTo>
                    <a:pt x="518" y="521"/>
                  </a:lnTo>
                  <a:lnTo>
                    <a:pt x="535" y="505"/>
                  </a:lnTo>
                  <a:lnTo>
                    <a:pt x="552" y="490"/>
                  </a:lnTo>
                  <a:lnTo>
                    <a:pt x="569" y="474"/>
                  </a:lnTo>
                  <a:lnTo>
                    <a:pt x="586" y="459"/>
                  </a:lnTo>
                  <a:lnTo>
                    <a:pt x="604" y="443"/>
                  </a:lnTo>
                  <a:lnTo>
                    <a:pt x="623" y="428"/>
                  </a:lnTo>
                  <a:lnTo>
                    <a:pt x="641" y="414"/>
                  </a:lnTo>
                  <a:lnTo>
                    <a:pt x="657" y="399"/>
                  </a:lnTo>
                  <a:lnTo>
                    <a:pt x="677" y="383"/>
                  </a:lnTo>
                  <a:lnTo>
                    <a:pt x="696" y="369"/>
                  </a:lnTo>
                  <a:lnTo>
                    <a:pt x="714" y="354"/>
                  </a:lnTo>
                  <a:lnTo>
                    <a:pt x="731" y="340"/>
                  </a:lnTo>
                  <a:lnTo>
                    <a:pt x="750" y="326"/>
                  </a:lnTo>
                  <a:lnTo>
                    <a:pt x="768" y="310"/>
                  </a:lnTo>
                  <a:lnTo>
                    <a:pt x="787" y="296"/>
                  </a:lnTo>
                  <a:lnTo>
                    <a:pt x="805" y="283"/>
                  </a:lnTo>
                  <a:lnTo>
                    <a:pt x="824" y="269"/>
                  </a:lnTo>
                  <a:lnTo>
                    <a:pt x="841" y="255"/>
                  </a:lnTo>
                  <a:lnTo>
                    <a:pt x="860" y="241"/>
                  </a:lnTo>
                  <a:lnTo>
                    <a:pt x="877" y="228"/>
                  </a:lnTo>
                  <a:lnTo>
                    <a:pt x="912" y="202"/>
                  </a:lnTo>
                  <a:lnTo>
                    <a:pt x="946" y="177"/>
                  </a:lnTo>
                  <a:lnTo>
                    <a:pt x="979" y="153"/>
                  </a:lnTo>
                  <a:lnTo>
                    <a:pt x="1010" y="131"/>
                  </a:lnTo>
                  <a:lnTo>
                    <a:pt x="1039" y="111"/>
                  </a:lnTo>
                  <a:lnTo>
                    <a:pt x="1067" y="91"/>
                  </a:lnTo>
                  <a:lnTo>
                    <a:pt x="1093" y="72"/>
                  </a:lnTo>
                  <a:lnTo>
                    <a:pt x="1116" y="57"/>
                  </a:lnTo>
                  <a:lnTo>
                    <a:pt x="1136" y="41"/>
                  </a:lnTo>
                  <a:lnTo>
                    <a:pt x="1170" y="20"/>
                  </a:lnTo>
                  <a:lnTo>
                    <a:pt x="1200" y="0"/>
                  </a:lnTo>
                  <a:lnTo>
                    <a:pt x="1014" y="6"/>
                  </a:lnTo>
                  <a:lnTo>
                    <a:pt x="1014" y="6"/>
                  </a:lnTo>
                  <a:close/>
                </a:path>
              </a:pathLst>
            </a:custGeom>
            <a:solidFill>
              <a:srgbClr val="B8B8D9"/>
            </a:solidFill>
            <a:ln w="9525">
              <a:noFill/>
              <a:round/>
              <a:headEnd/>
              <a:tailEnd/>
            </a:ln>
          </p:spPr>
          <p:txBody>
            <a:bodyPr/>
            <a:lstStyle/>
            <a:p>
              <a:endParaRPr lang="en-US" dirty="0"/>
            </a:p>
          </p:txBody>
        </p:sp>
        <p:sp>
          <p:nvSpPr>
            <p:cNvPr id="326665" name="Freeform 9"/>
            <p:cNvSpPr>
              <a:spLocks/>
            </p:cNvSpPr>
            <p:nvPr/>
          </p:nvSpPr>
          <p:spPr bwMode="auto">
            <a:xfrm>
              <a:off x="7197" y="4730"/>
              <a:ext cx="219" cy="373"/>
            </a:xfrm>
            <a:custGeom>
              <a:avLst/>
              <a:gdLst/>
              <a:ahLst/>
              <a:cxnLst>
                <a:cxn ang="0">
                  <a:pos x="49" y="0"/>
                </a:cxn>
                <a:cxn ang="0">
                  <a:pos x="57" y="11"/>
                </a:cxn>
                <a:cxn ang="0">
                  <a:pos x="79" y="39"/>
                </a:cxn>
                <a:cxn ang="0">
                  <a:pos x="107" y="79"/>
                </a:cxn>
                <a:cxn ang="0">
                  <a:pos x="141" y="127"/>
                </a:cxn>
                <a:cxn ang="0">
                  <a:pos x="171" y="178"/>
                </a:cxn>
                <a:cxn ang="0">
                  <a:pos x="201" y="231"/>
                </a:cxn>
                <a:cxn ang="0">
                  <a:pos x="219" y="308"/>
                </a:cxn>
                <a:cxn ang="0">
                  <a:pos x="202" y="348"/>
                </a:cxn>
                <a:cxn ang="0">
                  <a:pos x="190" y="360"/>
                </a:cxn>
                <a:cxn ang="0">
                  <a:pos x="181" y="368"/>
                </a:cxn>
                <a:cxn ang="0">
                  <a:pos x="154" y="373"/>
                </a:cxn>
                <a:cxn ang="0">
                  <a:pos x="0" y="99"/>
                </a:cxn>
                <a:cxn ang="0">
                  <a:pos x="49" y="0"/>
                </a:cxn>
                <a:cxn ang="0">
                  <a:pos x="49" y="0"/>
                </a:cxn>
              </a:cxnLst>
              <a:rect l="0" t="0" r="r" b="b"/>
              <a:pathLst>
                <a:path w="219" h="373">
                  <a:moveTo>
                    <a:pt x="49" y="0"/>
                  </a:moveTo>
                  <a:lnTo>
                    <a:pt x="57" y="11"/>
                  </a:lnTo>
                  <a:lnTo>
                    <a:pt x="79" y="39"/>
                  </a:lnTo>
                  <a:lnTo>
                    <a:pt x="107" y="79"/>
                  </a:lnTo>
                  <a:lnTo>
                    <a:pt x="141" y="127"/>
                  </a:lnTo>
                  <a:lnTo>
                    <a:pt x="171" y="178"/>
                  </a:lnTo>
                  <a:lnTo>
                    <a:pt x="201" y="231"/>
                  </a:lnTo>
                  <a:lnTo>
                    <a:pt x="219" y="308"/>
                  </a:lnTo>
                  <a:lnTo>
                    <a:pt x="202" y="348"/>
                  </a:lnTo>
                  <a:lnTo>
                    <a:pt x="190" y="360"/>
                  </a:lnTo>
                  <a:lnTo>
                    <a:pt x="181" y="368"/>
                  </a:lnTo>
                  <a:lnTo>
                    <a:pt x="154" y="373"/>
                  </a:lnTo>
                  <a:lnTo>
                    <a:pt x="0" y="99"/>
                  </a:lnTo>
                  <a:lnTo>
                    <a:pt x="49" y="0"/>
                  </a:lnTo>
                  <a:lnTo>
                    <a:pt x="49" y="0"/>
                  </a:lnTo>
                  <a:close/>
                </a:path>
              </a:pathLst>
            </a:custGeom>
            <a:solidFill>
              <a:srgbClr val="B8B8D9"/>
            </a:solidFill>
            <a:ln w="9525">
              <a:noFill/>
              <a:round/>
              <a:headEnd/>
              <a:tailEnd/>
            </a:ln>
          </p:spPr>
          <p:txBody>
            <a:bodyPr/>
            <a:lstStyle/>
            <a:p>
              <a:endParaRPr lang="en-US" dirty="0"/>
            </a:p>
          </p:txBody>
        </p:sp>
        <p:sp>
          <p:nvSpPr>
            <p:cNvPr id="326666" name="Freeform 10"/>
            <p:cNvSpPr>
              <a:spLocks/>
            </p:cNvSpPr>
            <p:nvPr/>
          </p:nvSpPr>
          <p:spPr bwMode="auto">
            <a:xfrm>
              <a:off x="7287" y="4399"/>
              <a:ext cx="273" cy="379"/>
            </a:xfrm>
            <a:custGeom>
              <a:avLst/>
              <a:gdLst/>
              <a:ahLst/>
              <a:cxnLst>
                <a:cxn ang="0">
                  <a:pos x="10" y="0"/>
                </a:cxn>
                <a:cxn ang="0">
                  <a:pos x="23" y="6"/>
                </a:cxn>
                <a:cxn ang="0">
                  <a:pos x="54" y="25"/>
                </a:cxn>
                <a:cxn ang="0">
                  <a:pos x="74" y="37"/>
                </a:cxn>
                <a:cxn ang="0">
                  <a:pos x="97" y="53"/>
                </a:cxn>
                <a:cxn ang="0">
                  <a:pos x="122" y="68"/>
                </a:cxn>
                <a:cxn ang="0">
                  <a:pos x="146" y="87"/>
                </a:cxn>
                <a:cxn ang="0">
                  <a:pos x="171" y="107"/>
                </a:cxn>
                <a:cxn ang="0">
                  <a:pos x="194" y="129"/>
                </a:cxn>
                <a:cxn ang="0">
                  <a:pos x="218" y="149"/>
                </a:cxn>
                <a:cxn ang="0">
                  <a:pos x="238" y="172"/>
                </a:cxn>
                <a:cxn ang="0">
                  <a:pos x="266" y="218"/>
                </a:cxn>
                <a:cxn ang="0">
                  <a:pos x="273" y="265"/>
                </a:cxn>
                <a:cxn ang="0">
                  <a:pos x="261" y="334"/>
                </a:cxn>
                <a:cxn ang="0">
                  <a:pos x="242" y="367"/>
                </a:cxn>
                <a:cxn ang="0">
                  <a:pos x="219" y="379"/>
                </a:cxn>
                <a:cxn ang="0">
                  <a:pos x="0" y="127"/>
                </a:cxn>
                <a:cxn ang="0">
                  <a:pos x="10" y="0"/>
                </a:cxn>
                <a:cxn ang="0">
                  <a:pos x="10" y="0"/>
                </a:cxn>
              </a:cxnLst>
              <a:rect l="0" t="0" r="r" b="b"/>
              <a:pathLst>
                <a:path w="273" h="379">
                  <a:moveTo>
                    <a:pt x="10" y="0"/>
                  </a:moveTo>
                  <a:lnTo>
                    <a:pt x="23" y="6"/>
                  </a:lnTo>
                  <a:lnTo>
                    <a:pt x="54" y="25"/>
                  </a:lnTo>
                  <a:lnTo>
                    <a:pt x="74" y="37"/>
                  </a:lnTo>
                  <a:lnTo>
                    <a:pt x="97" y="53"/>
                  </a:lnTo>
                  <a:lnTo>
                    <a:pt x="122" y="68"/>
                  </a:lnTo>
                  <a:lnTo>
                    <a:pt x="146" y="87"/>
                  </a:lnTo>
                  <a:lnTo>
                    <a:pt x="171" y="107"/>
                  </a:lnTo>
                  <a:lnTo>
                    <a:pt x="194" y="129"/>
                  </a:lnTo>
                  <a:lnTo>
                    <a:pt x="218" y="149"/>
                  </a:lnTo>
                  <a:lnTo>
                    <a:pt x="238" y="172"/>
                  </a:lnTo>
                  <a:lnTo>
                    <a:pt x="266" y="218"/>
                  </a:lnTo>
                  <a:lnTo>
                    <a:pt x="273" y="265"/>
                  </a:lnTo>
                  <a:lnTo>
                    <a:pt x="261" y="334"/>
                  </a:lnTo>
                  <a:lnTo>
                    <a:pt x="242" y="367"/>
                  </a:lnTo>
                  <a:lnTo>
                    <a:pt x="219" y="379"/>
                  </a:lnTo>
                  <a:lnTo>
                    <a:pt x="0" y="127"/>
                  </a:lnTo>
                  <a:lnTo>
                    <a:pt x="10" y="0"/>
                  </a:lnTo>
                  <a:lnTo>
                    <a:pt x="10" y="0"/>
                  </a:lnTo>
                  <a:close/>
                </a:path>
              </a:pathLst>
            </a:custGeom>
            <a:solidFill>
              <a:srgbClr val="B8B8D9"/>
            </a:solidFill>
            <a:ln w="9525">
              <a:noFill/>
              <a:round/>
              <a:headEnd/>
              <a:tailEnd/>
            </a:ln>
          </p:spPr>
          <p:txBody>
            <a:bodyPr/>
            <a:lstStyle/>
            <a:p>
              <a:endParaRPr lang="en-US" dirty="0"/>
            </a:p>
          </p:txBody>
        </p:sp>
        <p:sp>
          <p:nvSpPr>
            <p:cNvPr id="326667" name="Freeform 11"/>
            <p:cNvSpPr>
              <a:spLocks/>
            </p:cNvSpPr>
            <p:nvPr/>
          </p:nvSpPr>
          <p:spPr bwMode="auto">
            <a:xfrm>
              <a:off x="7368" y="4164"/>
              <a:ext cx="270" cy="340"/>
            </a:xfrm>
            <a:custGeom>
              <a:avLst/>
              <a:gdLst/>
              <a:ahLst/>
              <a:cxnLst>
                <a:cxn ang="0">
                  <a:pos x="16" y="0"/>
                </a:cxn>
                <a:cxn ang="0">
                  <a:pos x="0" y="136"/>
                </a:cxn>
                <a:cxn ang="0">
                  <a:pos x="259" y="340"/>
                </a:cxn>
                <a:cxn ang="0">
                  <a:pos x="270" y="192"/>
                </a:cxn>
                <a:cxn ang="0">
                  <a:pos x="245" y="155"/>
                </a:cxn>
                <a:cxn ang="0">
                  <a:pos x="228" y="138"/>
                </a:cxn>
                <a:cxn ang="0">
                  <a:pos x="209" y="121"/>
                </a:cxn>
                <a:cxn ang="0">
                  <a:pos x="189" y="104"/>
                </a:cxn>
                <a:cxn ang="0">
                  <a:pos x="168" y="88"/>
                </a:cxn>
                <a:cxn ang="0">
                  <a:pos x="146" y="73"/>
                </a:cxn>
                <a:cxn ang="0">
                  <a:pos x="126" y="59"/>
                </a:cxn>
                <a:cxn ang="0">
                  <a:pos x="84" y="34"/>
                </a:cxn>
                <a:cxn ang="0">
                  <a:pos x="50" y="16"/>
                </a:cxn>
                <a:cxn ang="0">
                  <a:pos x="16" y="0"/>
                </a:cxn>
                <a:cxn ang="0">
                  <a:pos x="16" y="0"/>
                </a:cxn>
              </a:cxnLst>
              <a:rect l="0" t="0" r="r" b="b"/>
              <a:pathLst>
                <a:path w="270" h="340">
                  <a:moveTo>
                    <a:pt x="16" y="0"/>
                  </a:moveTo>
                  <a:lnTo>
                    <a:pt x="0" y="136"/>
                  </a:lnTo>
                  <a:lnTo>
                    <a:pt x="259" y="340"/>
                  </a:lnTo>
                  <a:lnTo>
                    <a:pt x="270" y="192"/>
                  </a:lnTo>
                  <a:lnTo>
                    <a:pt x="245" y="155"/>
                  </a:lnTo>
                  <a:lnTo>
                    <a:pt x="228" y="138"/>
                  </a:lnTo>
                  <a:lnTo>
                    <a:pt x="209" y="121"/>
                  </a:lnTo>
                  <a:lnTo>
                    <a:pt x="189" y="104"/>
                  </a:lnTo>
                  <a:lnTo>
                    <a:pt x="168" y="88"/>
                  </a:lnTo>
                  <a:lnTo>
                    <a:pt x="146" y="73"/>
                  </a:lnTo>
                  <a:lnTo>
                    <a:pt x="126" y="59"/>
                  </a:lnTo>
                  <a:lnTo>
                    <a:pt x="84" y="34"/>
                  </a:lnTo>
                  <a:lnTo>
                    <a:pt x="50" y="16"/>
                  </a:lnTo>
                  <a:lnTo>
                    <a:pt x="16" y="0"/>
                  </a:lnTo>
                  <a:lnTo>
                    <a:pt x="16" y="0"/>
                  </a:lnTo>
                  <a:close/>
                </a:path>
              </a:pathLst>
            </a:custGeom>
            <a:solidFill>
              <a:srgbClr val="B8B8D9"/>
            </a:solidFill>
            <a:ln w="9525">
              <a:noFill/>
              <a:round/>
              <a:headEnd/>
              <a:tailEnd/>
            </a:ln>
          </p:spPr>
          <p:txBody>
            <a:bodyPr/>
            <a:lstStyle/>
            <a:p>
              <a:endParaRPr lang="en-US" dirty="0"/>
            </a:p>
          </p:txBody>
        </p:sp>
        <p:sp>
          <p:nvSpPr>
            <p:cNvPr id="326668" name="Freeform 12"/>
            <p:cNvSpPr>
              <a:spLocks/>
            </p:cNvSpPr>
            <p:nvPr/>
          </p:nvSpPr>
          <p:spPr bwMode="auto">
            <a:xfrm>
              <a:off x="7452" y="3911"/>
              <a:ext cx="278" cy="329"/>
            </a:xfrm>
            <a:custGeom>
              <a:avLst/>
              <a:gdLst/>
              <a:ahLst/>
              <a:cxnLst>
                <a:cxn ang="0">
                  <a:pos x="0" y="0"/>
                </a:cxn>
                <a:cxn ang="0">
                  <a:pos x="0" y="143"/>
                </a:cxn>
                <a:cxn ang="0">
                  <a:pos x="274" y="329"/>
                </a:cxn>
                <a:cxn ang="0">
                  <a:pos x="278" y="193"/>
                </a:cxn>
                <a:cxn ang="0">
                  <a:pos x="263" y="173"/>
                </a:cxn>
                <a:cxn ang="0">
                  <a:pos x="244" y="154"/>
                </a:cxn>
                <a:cxn ang="0">
                  <a:pos x="224" y="136"/>
                </a:cxn>
                <a:cxn ang="0">
                  <a:pos x="203" y="119"/>
                </a:cxn>
                <a:cxn ang="0">
                  <a:pos x="179" y="102"/>
                </a:cxn>
                <a:cxn ang="0">
                  <a:pos x="156" y="86"/>
                </a:cxn>
                <a:cxn ang="0">
                  <a:pos x="133" y="71"/>
                </a:cxn>
                <a:cxn ang="0">
                  <a:pos x="110" y="57"/>
                </a:cxn>
                <a:cxn ang="0">
                  <a:pos x="68" y="34"/>
                </a:cxn>
                <a:cxn ang="0">
                  <a:pos x="31" y="15"/>
                </a:cxn>
                <a:cxn ang="0">
                  <a:pos x="0" y="0"/>
                </a:cxn>
                <a:cxn ang="0">
                  <a:pos x="0" y="0"/>
                </a:cxn>
              </a:cxnLst>
              <a:rect l="0" t="0" r="r" b="b"/>
              <a:pathLst>
                <a:path w="278" h="329">
                  <a:moveTo>
                    <a:pt x="0" y="0"/>
                  </a:moveTo>
                  <a:lnTo>
                    <a:pt x="0" y="143"/>
                  </a:lnTo>
                  <a:lnTo>
                    <a:pt x="274" y="329"/>
                  </a:lnTo>
                  <a:lnTo>
                    <a:pt x="278" y="193"/>
                  </a:lnTo>
                  <a:lnTo>
                    <a:pt x="263" y="173"/>
                  </a:lnTo>
                  <a:lnTo>
                    <a:pt x="244" y="154"/>
                  </a:lnTo>
                  <a:lnTo>
                    <a:pt x="224" y="136"/>
                  </a:lnTo>
                  <a:lnTo>
                    <a:pt x="203" y="119"/>
                  </a:lnTo>
                  <a:lnTo>
                    <a:pt x="179" y="102"/>
                  </a:lnTo>
                  <a:lnTo>
                    <a:pt x="156" y="86"/>
                  </a:lnTo>
                  <a:lnTo>
                    <a:pt x="133" y="71"/>
                  </a:lnTo>
                  <a:lnTo>
                    <a:pt x="110" y="57"/>
                  </a:lnTo>
                  <a:lnTo>
                    <a:pt x="68" y="34"/>
                  </a:lnTo>
                  <a:lnTo>
                    <a:pt x="31" y="15"/>
                  </a:lnTo>
                  <a:lnTo>
                    <a:pt x="0" y="0"/>
                  </a:lnTo>
                  <a:lnTo>
                    <a:pt x="0" y="0"/>
                  </a:lnTo>
                  <a:close/>
                </a:path>
              </a:pathLst>
            </a:custGeom>
            <a:solidFill>
              <a:srgbClr val="B8B8D9"/>
            </a:solidFill>
            <a:ln w="9525">
              <a:noFill/>
              <a:round/>
              <a:headEnd/>
              <a:tailEnd/>
            </a:ln>
          </p:spPr>
          <p:txBody>
            <a:bodyPr/>
            <a:lstStyle/>
            <a:p>
              <a:endParaRPr lang="en-US" dirty="0"/>
            </a:p>
          </p:txBody>
        </p:sp>
        <p:sp>
          <p:nvSpPr>
            <p:cNvPr id="326669" name="Freeform 13"/>
            <p:cNvSpPr>
              <a:spLocks/>
            </p:cNvSpPr>
            <p:nvPr/>
          </p:nvSpPr>
          <p:spPr bwMode="auto">
            <a:xfrm>
              <a:off x="7648" y="3697"/>
              <a:ext cx="335" cy="306"/>
            </a:xfrm>
            <a:custGeom>
              <a:avLst/>
              <a:gdLst/>
              <a:ahLst/>
              <a:cxnLst>
                <a:cxn ang="0">
                  <a:pos x="39" y="0"/>
                </a:cxn>
                <a:cxn ang="0">
                  <a:pos x="0" y="108"/>
                </a:cxn>
                <a:cxn ang="0">
                  <a:pos x="259" y="306"/>
                </a:cxn>
                <a:cxn ang="0">
                  <a:pos x="297" y="305"/>
                </a:cxn>
                <a:cxn ang="0">
                  <a:pos x="335" y="241"/>
                </a:cxn>
                <a:cxn ang="0">
                  <a:pos x="324" y="207"/>
                </a:cxn>
                <a:cxn ang="0">
                  <a:pos x="308" y="189"/>
                </a:cxn>
                <a:cxn ang="0">
                  <a:pos x="290" y="169"/>
                </a:cxn>
                <a:cxn ang="0">
                  <a:pos x="266" y="149"/>
                </a:cxn>
                <a:cxn ang="0">
                  <a:pos x="242" y="129"/>
                </a:cxn>
                <a:cxn ang="0">
                  <a:pos x="214" y="108"/>
                </a:cxn>
                <a:cxn ang="0">
                  <a:pos x="186" y="90"/>
                </a:cxn>
                <a:cxn ang="0">
                  <a:pos x="160" y="71"/>
                </a:cxn>
                <a:cxn ang="0">
                  <a:pos x="132" y="54"/>
                </a:cxn>
                <a:cxn ang="0">
                  <a:pos x="109" y="39"/>
                </a:cxn>
                <a:cxn ang="0">
                  <a:pos x="85" y="27"/>
                </a:cxn>
                <a:cxn ang="0">
                  <a:pos x="51" y="6"/>
                </a:cxn>
                <a:cxn ang="0">
                  <a:pos x="39" y="0"/>
                </a:cxn>
                <a:cxn ang="0">
                  <a:pos x="39" y="0"/>
                </a:cxn>
              </a:cxnLst>
              <a:rect l="0" t="0" r="r" b="b"/>
              <a:pathLst>
                <a:path w="335" h="306">
                  <a:moveTo>
                    <a:pt x="39" y="0"/>
                  </a:moveTo>
                  <a:lnTo>
                    <a:pt x="0" y="108"/>
                  </a:lnTo>
                  <a:lnTo>
                    <a:pt x="259" y="306"/>
                  </a:lnTo>
                  <a:lnTo>
                    <a:pt x="297" y="305"/>
                  </a:lnTo>
                  <a:lnTo>
                    <a:pt x="335" y="241"/>
                  </a:lnTo>
                  <a:lnTo>
                    <a:pt x="324" y="207"/>
                  </a:lnTo>
                  <a:lnTo>
                    <a:pt x="308" y="189"/>
                  </a:lnTo>
                  <a:lnTo>
                    <a:pt x="290" y="169"/>
                  </a:lnTo>
                  <a:lnTo>
                    <a:pt x="266" y="149"/>
                  </a:lnTo>
                  <a:lnTo>
                    <a:pt x="242" y="129"/>
                  </a:lnTo>
                  <a:lnTo>
                    <a:pt x="214" y="108"/>
                  </a:lnTo>
                  <a:lnTo>
                    <a:pt x="186" y="90"/>
                  </a:lnTo>
                  <a:lnTo>
                    <a:pt x="160" y="71"/>
                  </a:lnTo>
                  <a:lnTo>
                    <a:pt x="132" y="54"/>
                  </a:lnTo>
                  <a:lnTo>
                    <a:pt x="109" y="39"/>
                  </a:lnTo>
                  <a:lnTo>
                    <a:pt x="85" y="27"/>
                  </a:lnTo>
                  <a:lnTo>
                    <a:pt x="51" y="6"/>
                  </a:lnTo>
                  <a:lnTo>
                    <a:pt x="39" y="0"/>
                  </a:lnTo>
                  <a:lnTo>
                    <a:pt x="39" y="0"/>
                  </a:lnTo>
                  <a:close/>
                </a:path>
              </a:pathLst>
            </a:custGeom>
            <a:solidFill>
              <a:srgbClr val="B8B8D9"/>
            </a:solidFill>
            <a:ln w="9525">
              <a:noFill/>
              <a:round/>
              <a:headEnd/>
              <a:tailEnd/>
            </a:ln>
          </p:spPr>
          <p:txBody>
            <a:bodyPr/>
            <a:lstStyle/>
            <a:p>
              <a:endParaRPr lang="en-US" dirty="0"/>
            </a:p>
          </p:txBody>
        </p:sp>
        <p:sp>
          <p:nvSpPr>
            <p:cNvPr id="326670" name="Freeform 14"/>
            <p:cNvSpPr>
              <a:spLocks/>
            </p:cNvSpPr>
            <p:nvPr/>
          </p:nvSpPr>
          <p:spPr bwMode="auto">
            <a:xfrm>
              <a:off x="7842" y="3515"/>
              <a:ext cx="366" cy="298"/>
            </a:xfrm>
            <a:custGeom>
              <a:avLst/>
              <a:gdLst/>
              <a:ahLst/>
              <a:cxnLst>
                <a:cxn ang="0">
                  <a:pos x="54" y="0"/>
                </a:cxn>
                <a:cxn ang="0">
                  <a:pos x="0" y="77"/>
                </a:cxn>
                <a:cxn ang="0">
                  <a:pos x="312" y="298"/>
                </a:cxn>
                <a:cxn ang="0">
                  <a:pos x="366" y="215"/>
                </a:cxn>
                <a:cxn ang="0">
                  <a:pos x="351" y="184"/>
                </a:cxn>
                <a:cxn ang="0">
                  <a:pos x="334" y="168"/>
                </a:cxn>
                <a:cxn ang="0">
                  <a:pos x="314" y="151"/>
                </a:cxn>
                <a:cxn ang="0">
                  <a:pos x="289" y="133"/>
                </a:cxn>
                <a:cxn ang="0">
                  <a:pos x="263" y="114"/>
                </a:cxn>
                <a:cxn ang="0">
                  <a:pos x="233" y="99"/>
                </a:cxn>
                <a:cxn ang="0">
                  <a:pos x="205" y="80"/>
                </a:cxn>
                <a:cxn ang="0">
                  <a:pos x="176" y="65"/>
                </a:cxn>
                <a:cxn ang="0">
                  <a:pos x="150" y="49"/>
                </a:cxn>
                <a:cxn ang="0">
                  <a:pos x="123" y="35"/>
                </a:cxn>
                <a:cxn ang="0">
                  <a:pos x="102" y="23"/>
                </a:cxn>
                <a:cxn ang="0">
                  <a:pos x="66" y="6"/>
                </a:cxn>
                <a:cxn ang="0">
                  <a:pos x="54" y="0"/>
                </a:cxn>
                <a:cxn ang="0">
                  <a:pos x="54" y="0"/>
                </a:cxn>
              </a:cxnLst>
              <a:rect l="0" t="0" r="r" b="b"/>
              <a:pathLst>
                <a:path w="366" h="298">
                  <a:moveTo>
                    <a:pt x="54" y="0"/>
                  </a:moveTo>
                  <a:lnTo>
                    <a:pt x="0" y="77"/>
                  </a:lnTo>
                  <a:lnTo>
                    <a:pt x="312" y="298"/>
                  </a:lnTo>
                  <a:lnTo>
                    <a:pt x="366" y="215"/>
                  </a:lnTo>
                  <a:lnTo>
                    <a:pt x="351" y="184"/>
                  </a:lnTo>
                  <a:lnTo>
                    <a:pt x="334" y="168"/>
                  </a:lnTo>
                  <a:lnTo>
                    <a:pt x="314" y="151"/>
                  </a:lnTo>
                  <a:lnTo>
                    <a:pt x="289" y="133"/>
                  </a:lnTo>
                  <a:lnTo>
                    <a:pt x="263" y="114"/>
                  </a:lnTo>
                  <a:lnTo>
                    <a:pt x="233" y="99"/>
                  </a:lnTo>
                  <a:lnTo>
                    <a:pt x="205" y="80"/>
                  </a:lnTo>
                  <a:lnTo>
                    <a:pt x="176" y="65"/>
                  </a:lnTo>
                  <a:lnTo>
                    <a:pt x="150" y="49"/>
                  </a:lnTo>
                  <a:lnTo>
                    <a:pt x="123" y="35"/>
                  </a:lnTo>
                  <a:lnTo>
                    <a:pt x="102" y="23"/>
                  </a:lnTo>
                  <a:lnTo>
                    <a:pt x="66" y="6"/>
                  </a:lnTo>
                  <a:lnTo>
                    <a:pt x="54" y="0"/>
                  </a:lnTo>
                  <a:lnTo>
                    <a:pt x="54" y="0"/>
                  </a:lnTo>
                  <a:close/>
                </a:path>
              </a:pathLst>
            </a:custGeom>
            <a:solidFill>
              <a:srgbClr val="B8B8D9"/>
            </a:solidFill>
            <a:ln w="9525">
              <a:noFill/>
              <a:round/>
              <a:headEnd/>
              <a:tailEnd/>
            </a:ln>
          </p:spPr>
          <p:txBody>
            <a:bodyPr/>
            <a:lstStyle/>
            <a:p>
              <a:endParaRPr lang="en-US" dirty="0"/>
            </a:p>
          </p:txBody>
        </p:sp>
        <p:sp>
          <p:nvSpPr>
            <p:cNvPr id="326671" name="Freeform 15"/>
            <p:cNvSpPr>
              <a:spLocks/>
            </p:cNvSpPr>
            <p:nvPr/>
          </p:nvSpPr>
          <p:spPr bwMode="auto">
            <a:xfrm>
              <a:off x="8017" y="2977"/>
              <a:ext cx="1608" cy="1043"/>
            </a:xfrm>
            <a:custGeom>
              <a:avLst/>
              <a:gdLst/>
              <a:ahLst/>
              <a:cxnLst>
                <a:cxn ang="0">
                  <a:pos x="245" y="20"/>
                </a:cxn>
                <a:cxn ang="0">
                  <a:pos x="420" y="63"/>
                </a:cxn>
                <a:cxn ang="0">
                  <a:pos x="552" y="108"/>
                </a:cxn>
                <a:cxn ang="0">
                  <a:pos x="620" y="139"/>
                </a:cxn>
                <a:cxn ang="0">
                  <a:pos x="689" y="173"/>
                </a:cxn>
                <a:cxn ang="0">
                  <a:pos x="760" y="213"/>
                </a:cxn>
                <a:cxn ang="0">
                  <a:pos x="827" y="255"/>
                </a:cxn>
                <a:cxn ang="0">
                  <a:pos x="887" y="297"/>
                </a:cxn>
                <a:cxn ang="0">
                  <a:pos x="941" y="334"/>
                </a:cxn>
                <a:cxn ang="0">
                  <a:pos x="989" y="369"/>
                </a:cxn>
                <a:cxn ang="0">
                  <a:pos x="1033" y="403"/>
                </a:cxn>
                <a:cxn ang="0">
                  <a:pos x="1070" y="434"/>
                </a:cxn>
                <a:cxn ang="0">
                  <a:pos x="1102" y="462"/>
                </a:cxn>
                <a:cxn ang="0">
                  <a:pos x="1153" y="510"/>
                </a:cxn>
                <a:cxn ang="0">
                  <a:pos x="1187" y="549"/>
                </a:cxn>
                <a:cxn ang="0">
                  <a:pos x="1218" y="590"/>
                </a:cxn>
                <a:cxn ang="0">
                  <a:pos x="1449" y="678"/>
                </a:cxn>
                <a:cxn ang="0">
                  <a:pos x="1498" y="720"/>
                </a:cxn>
                <a:cxn ang="0">
                  <a:pos x="1538" y="759"/>
                </a:cxn>
                <a:cxn ang="0">
                  <a:pos x="1608" y="881"/>
                </a:cxn>
                <a:cxn ang="0">
                  <a:pos x="1586" y="952"/>
                </a:cxn>
                <a:cxn ang="0">
                  <a:pos x="1534" y="989"/>
                </a:cxn>
                <a:cxn ang="0">
                  <a:pos x="1469" y="1017"/>
                </a:cxn>
                <a:cxn ang="0">
                  <a:pos x="1373" y="1039"/>
                </a:cxn>
                <a:cxn ang="0">
                  <a:pos x="1181" y="1036"/>
                </a:cxn>
                <a:cxn ang="0">
                  <a:pos x="1102" y="703"/>
                </a:cxn>
                <a:cxn ang="0">
                  <a:pos x="1068" y="668"/>
                </a:cxn>
                <a:cxn ang="0">
                  <a:pos x="1030" y="629"/>
                </a:cxn>
                <a:cxn ang="0">
                  <a:pos x="999" y="597"/>
                </a:cxn>
                <a:cxn ang="0">
                  <a:pos x="962" y="561"/>
                </a:cxn>
                <a:cxn ang="0">
                  <a:pos x="921" y="522"/>
                </a:cxn>
                <a:cxn ang="0">
                  <a:pos x="876" y="484"/>
                </a:cxn>
                <a:cxn ang="0">
                  <a:pos x="832" y="442"/>
                </a:cxn>
                <a:cxn ang="0">
                  <a:pos x="784" y="403"/>
                </a:cxn>
                <a:cxn ang="0">
                  <a:pos x="736" y="361"/>
                </a:cxn>
                <a:cxn ang="0">
                  <a:pos x="688" y="326"/>
                </a:cxn>
                <a:cxn ang="0">
                  <a:pos x="638" y="292"/>
                </a:cxn>
                <a:cxn ang="0">
                  <a:pos x="590" y="263"/>
                </a:cxn>
                <a:cxn ang="0">
                  <a:pos x="524" y="227"/>
                </a:cxn>
                <a:cxn ang="0">
                  <a:pos x="436" y="193"/>
                </a:cxn>
                <a:cxn ang="0">
                  <a:pos x="346" y="165"/>
                </a:cxn>
                <a:cxn ang="0">
                  <a:pos x="176" y="133"/>
                </a:cxn>
                <a:cxn ang="0">
                  <a:pos x="17" y="0"/>
                </a:cxn>
              </a:cxnLst>
              <a:rect l="0" t="0" r="r" b="b"/>
              <a:pathLst>
                <a:path w="1608" h="1043">
                  <a:moveTo>
                    <a:pt x="17" y="0"/>
                  </a:moveTo>
                  <a:lnTo>
                    <a:pt x="245" y="20"/>
                  </a:lnTo>
                  <a:lnTo>
                    <a:pt x="358" y="44"/>
                  </a:lnTo>
                  <a:lnTo>
                    <a:pt x="420" y="63"/>
                  </a:lnTo>
                  <a:lnTo>
                    <a:pt x="485" y="83"/>
                  </a:lnTo>
                  <a:lnTo>
                    <a:pt x="552" y="108"/>
                  </a:lnTo>
                  <a:lnTo>
                    <a:pt x="586" y="123"/>
                  </a:lnTo>
                  <a:lnTo>
                    <a:pt x="620" y="139"/>
                  </a:lnTo>
                  <a:lnTo>
                    <a:pt x="654" y="156"/>
                  </a:lnTo>
                  <a:lnTo>
                    <a:pt x="689" y="173"/>
                  </a:lnTo>
                  <a:lnTo>
                    <a:pt x="725" y="193"/>
                  </a:lnTo>
                  <a:lnTo>
                    <a:pt x="760" y="213"/>
                  </a:lnTo>
                  <a:lnTo>
                    <a:pt x="795" y="235"/>
                  </a:lnTo>
                  <a:lnTo>
                    <a:pt x="827" y="255"/>
                  </a:lnTo>
                  <a:lnTo>
                    <a:pt x="858" y="276"/>
                  </a:lnTo>
                  <a:lnTo>
                    <a:pt x="887" y="297"/>
                  </a:lnTo>
                  <a:lnTo>
                    <a:pt x="915" y="315"/>
                  </a:lnTo>
                  <a:lnTo>
                    <a:pt x="941" y="334"/>
                  </a:lnTo>
                  <a:lnTo>
                    <a:pt x="966" y="352"/>
                  </a:lnTo>
                  <a:lnTo>
                    <a:pt x="989" y="369"/>
                  </a:lnTo>
                  <a:lnTo>
                    <a:pt x="1013" y="385"/>
                  </a:lnTo>
                  <a:lnTo>
                    <a:pt x="1033" y="403"/>
                  </a:lnTo>
                  <a:lnTo>
                    <a:pt x="1053" y="419"/>
                  </a:lnTo>
                  <a:lnTo>
                    <a:pt x="1070" y="434"/>
                  </a:lnTo>
                  <a:lnTo>
                    <a:pt x="1087" y="448"/>
                  </a:lnTo>
                  <a:lnTo>
                    <a:pt x="1102" y="462"/>
                  </a:lnTo>
                  <a:lnTo>
                    <a:pt x="1130" y="488"/>
                  </a:lnTo>
                  <a:lnTo>
                    <a:pt x="1153" y="510"/>
                  </a:lnTo>
                  <a:lnTo>
                    <a:pt x="1172" y="532"/>
                  </a:lnTo>
                  <a:lnTo>
                    <a:pt x="1187" y="549"/>
                  </a:lnTo>
                  <a:lnTo>
                    <a:pt x="1200" y="562"/>
                  </a:lnTo>
                  <a:lnTo>
                    <a:pt x="1218" y="590"/>
                  </a:lnTo>
                  <a:lnTo>
                    <a:pt x="1436" y="671"/>
                  </a:lnTo>
                  <a:lnTo>
                    <a:pt x="1449" y="678"/>
                  </a:lnTo>
                  <a:lnTo>
                    <a:pt x="1480" y="702"/>
                  </a:lnTo>
                  <a:lnTo>
                    <a:pt x="1498" y="720"/>
                  </a:lnTo>
                  <a:lnTo>
                    <a:pt x="1518" y="737"/>
                  </a:lnTo>
                  <a:lnTo>
                    <a:pt x="1538" y="759"/>
                  </a:lnTo>
                  <a:lnTo>
                    <a:pt x="1557" y="782"/>
                  </a:lnTo>
                  <a:lnTo>
                    <a:pt x="1608" y="881"/>
                  </a:lnTo>
                  <a:lnTo>
                    <a:pt x="1602" y="929"/>
                  </a:lnTo>
                  <a:lnTo>
                    <a:pt x="1586" y="952"/>
                  </a:lnTo>
                  <a:lnTo>
                    <a:pt x="1563" y="972"/>
                  </a:lnTo>
                  <a:lnTo>
                    <a:pt x="1534" y="989"/>
                  </a:lnTo>
                  <a:lnTo>
                    <a:pt x="1503" y="1005"/>
                  </a:lnTo>
                  <a:lnTo>
                    <a:pt x="1469" y="1017"/>
                  </a:lnTo>
                  <a:lnTo>
                    <a:pt x="1438" y="1026"/>
                  </a:lnTo>
                  <a:lnTo>
                    <a:pt x="1373" y="1039"/>
                  </a:lnTo>
                  <a:lnTo>
                    <a:pt x="1314" y="1043"/>
                  </a:lnTo>
                  <a:lnTo>
                    <a:pt x="1181" y="1036"/>
                  </a:lnTo>
                  <a:lnTo>
                    <a:pt x="849" y="813"/>
                  </a:lnTo>
                  <a:lnTo>
                    <a:pt x="1102" y="703"/>
                  </a:lnTo>
                  <a:lnTo>
                    <a:pt x="1087" y="686"/>
                  </a:lnTo>
                  <a:lnTo>
                    <a:pt x="1068" y="668"/>
                  </a:lnTo>
                  <a:lnTo>
                    <a:pt x="1044" y="643"/>
                  </a:lnTo>
                  <a:lnTo>
                    <a:pt x="1030" y="629"/>
                  </a:lnTo>
                  <a:lnTo>
                    <a:pt x="1014" y="614"/>
                  </a:lnTo>
                  <a:lnTo>
                    <a:pt x="999" y="597"/>
                  </a:lnTo>
                  <a:lnTo>
                    <a:pt x="980" y="580"/>
                  </a:lnTo>
                  <a:lnTo>
                    <a:pt x="962" y="561"/>
                  </a:lnTo>
                  <a:lnTo>
                    <a:pt x="941" y="542"/>
                  </a:lnTo>
                  <a:lnTo>
                    <a:pt x="921" y="522"/>
                  </a:lnTo>
                  <a:lnTo>
                    <a:pt x="898" y="502"/>
                  </a:lnTo>
                  <a:lnTo>
                    <a:pt x="876" y="484"/>
                  </a:lnTo>
                  <a:lnTo>
                    <a:pt x="855" y="462"/>
                  </a:lnTo>
                  <a:lnTo>
                    <a:pt x="832" y="442"/>
                  </a:lnTo>
                  <a:lnTo>
                    <a:pt x="808" y="422"/>
                  </a:lnTo>
                  <a:lnTo>
                    <a:pt x="784" y="403"/>
                  </a:lnTo>
                  <a:lnTo>
                    <a:pt x="760" y="382"/>
                  </a:lnTo>
                  <a:lnTo>
                    <a:pt x="736" y="361"/>
                  </a:lnTo>
                  <a:lnTo>
                    <a:pt x="711" y="343"/>
                  </a:lnTo>
                  <a:lnTo>
                    <a:pt x="688" y="326"/>
                  </a:lnTo>
                  <a:lnTo>
                    <a:pt x="663" y="307"/>
                  </a:lnTo>
                  <a:lnTo>
                    <a:pt x="638" y="292"/>
                  </a:lnTo>
                  <a:lnTo>
                    <a:pt x="615" y="276"/>
                  </a:lnTo>
                  <a:lnTo>
                    <a:pt x="590" y="263"/>
                  </a:lnTo>
                  <a:lnTo>
                    <a:pt x="569" y="249"/>
                  </a:lnTo>
                  <a:lnTo>
                    <a:pt x="524" y="227"/>
                  </a:lnTo>
                  <a:lnTo>
                    <a:pt x="481" y="208"/>
                  </a:lnTo>
                  <a:lnTo>
                    <a:pt x="436" y="193"/>
                  </a:lnTo>
                  <a:lnTo>
                    <a:pt x="391" y="177"/>
                  </a:lnTo>
                  <a:lnTo>
                    <a:pt x="346" y="165"/>
                  </a:lnTo>
                  <a:lnTo>
                    <a:pt x="258" y="147"/>
                  </a:lnTo>
                  <a:lnTo>
                    <a:pt x="176" y="133"/>
                  </a:lnTo>
                  <a:lnTo>
                    <a:pt x="0" y="116"/>
                  </a:lnTo>
                  <a:lnTo>
                    <a:pt x="17" y="0"/>
                  </a:lnTo>
                  <a:lnTo>
                    <a:pt x="17" y="0"/>
                  </a:lnTo>
                  <a:close/>
                </a:path>
              </a:pathLst>
            </a:custGeom>
            <a:solidFill>
              <a:srgbClr val="B8B8D9"/>
            </a:solidFill>
            <a:ln w="9525">
              <a:noFill/>
              <a:round/>
              <a:headEnd/>
              <a:tailEnd/>
            </a:ln>
          </p:spPr>
          <p:txBody>
            <a:bodyPr/>
            <a:lstStyle/>
            <a:p>
              <a:endParaRPr lang="en-US" dirty="0"/>
            </a:p>
          </p:txBody>
        </p:sp>
        <p:sp>
          <p:nvSpPr>
            <p:cNvPr id="326672" name="Freeform 16"/>
            <p:cNvSpPr>
              <a:spLocks/>
            </p:cNvSpPr>
            <p:nvPr/>
          </p:nvSpPr>
          <p:spPr bwMode="auto">
            <a:xfrm>
              <a:off x="8041" y="1894"/>
              <a:ext cx="1559" cy="1124"/>
            </a:xfrm>
            <a:custGeom>
              <a:avLst/>
              <a:gdLst/>
              <a:ahLst/>
              <a:cxnLst>
                <a:cxn ang="0">
                  <a:pos x="25" y="970"/>
                </a:cxn>
                <a:cxn ang="0">
                  <a:pos x="76" y="793"/>
                </a:cxn>
                <a:cxn ang="0">
                  <a:pos x="129" y="653"/>
                </a:cxn>
                <a:cxn ang="0">
                  <a:pos x="197" y="509"/>
                </a:cxn>
                <a:cxn ang="0">
                  <a:pos x="279" y="373"/>
                </a:cxn>
                <a:cxn ang="0">
                  <a:pos x="316" y="326"/>
                </a:cxn>
                <a:cxn ang="0">
                  <a:pos x="341" y="299"/>
                </a:cxn>
                <a:cxn ang="0">
                  <a:pos x="367" y="271"/>
                </a:cxn>
                <a:cxn ang="0">
                  <a:pos x="407" y="234"/>
                </a:cxn>
                <a:cxn ang="0">
                  <a:pos x="466" y="192"/>
                </a:cxn>
                <a:cxn ang="0">
                  <a:pos x="535" y="156"/>
                </a:cxn>
                <a:cxn ang="0">
                  <a:pos x="614" y="125"/>
                </a:cxn>
                <a:cxn ang="0">
                  <a:pos x="699" y="99"/>
                </a:cxn>
                <a:cxn ang="0">
                  <a:pos x="835" y="67"/>
                </a:cxn>
                <a:cxn ang="0">
                  <a:pos x="1024" y="36"/>
                </a:cxn>
                <a:cxn ang="0">
                  <a:pos x="1287" y="9"/>
                </a:cxn>
                <a:cxn ang="0">
                  <a:pos x="1559" y="0"/>
                </a:cxn>
                <a:cxn ang="0">
                  <a:pos x="1453" y="48"/>
                </a:cxn>
                <a:cxn ang="0">
                  <a:pos x="1292" y="79"/>
                </a:cxn>
                <a:cxn ang="0">
                  <a:pos x="1139" y="113"/>
                </a:cxn>
                <a:cxn ang="0">
                  <a:pos x="967" y="156"/>
                </a:cxn>
                <a:cxn ang="0">
                  <a:pos x="800" y="207"/>
                </a:cxn>
                <a:cxn ang="0">
                  <a:pos x="687" y="249"/>
                </a:cxn>
                <a:cxn ang="0">
                  <a:pos x="620" y="279"/>
                </a:cxn>
                <a:cxn ang="0">
                  <a:pos x="565" y="311"/>
                </a:cxn>
                <a:cxn ang="0">
                  <a:pos x="508" y="359"/>
                </a:cxn>
                <a:cxn ang="0">
                  <a:pos x="419" y="495"/>
                </a:cxn>
                <a:cxn ang="0">
                  <a:pos x="359" y="614"/>
                </a:cxn>
                <a:cxn ang="0">
                  <a:pos x="303" y="742"/>
                </a:cxn>
                <a:cxn ang="0">
                  <a:pos x="252" y="869"/>
                </a:cxn>
                <a:cxn ang="0">
                  <a:pos x="209" y="982"/>
                </a:cxn>
                <a:cxn ang="0">
                  <a:pos x="166" y="1100"/>
                </a:cxn>
                <a:cxn ang="0">
                  <a:pos x="0" y="1073"/>
                </a:cxn>
              </a:cxnLst>
              <a:rect l="0" t="0" r="r" b="b"/>
              <a:pathLst>
                <a:path w="1559" h="1124">
                  <a:moveTo>
                    <a:pt x="0" y="1073"/>
                  </a:moveTo>
                  <a:lnTo>
                    <a:pt x="25" y="970"/>
                  </a:lnTo>
                  <a:lnTo>
                    <a:pt x="58" y="860"/>
                  </a:lnTo>
                  <a:lnTo>
                    <a:pt x="76" y="793"/>
                  </a:lnTo>
                  <a:lnTo>
                    <a:pt x="102" y="725"/>
                  </a:lnTo>
                  <a:lnTo>
                    <a:pt x="129" y="653"/>
                  </a:lnTo>
                  <a:lnTo>
                    <a:pt x="161" y="580"/>
                  </a:lnTo>
                  <a:lnTo>
                    <a:pt x="197" y="509"/>
                  </a:lnTo>
                  <a:lnTo>
                    <a:pt x="237" y="439"/>
                  </a:lnTo>
                  <a:lnTo>
                    <a:pt x="279" y="373"/>
                  </a:lnTo>
                  <a:lnTo>
                    <a:pt x="303" y="342"/>
                  </a:lnTo>
                  <a:lnTo>
                    <a:pt x="316" y="326"/>
                  </a:lnTo>
                  <a:lnTo>
                    <a:pt x="328" y="313"/>
                  </a:lnTo>
                  <a:lnTo>
                    <a:pt x="341" y="299"/>
                  </a:lnTo>
                  <a:lnTo>
                    <a:pt x="353" y="285"/>
                  </a:lnTo>
                  <a:lnTo>
                    <a:pt x="367" y="271"/>
                  </a:lnTo>
                  <a:lnTo>
                    <a:pt x="381" y="258"/>
                  </a:lnTo>
                  <a:lnTo>
                    <a:pt x="407" y="234"/>
                  </a:lnTo>
                  <a:lnTo>
                    <a:pt x="436" y="212"/>
                  </a:lnTo>
                  <a:lnTo>
                    <a:pt x="466" y="192"/>
                  </a:lnTo>
                  <a:lnTo>
                    <a:pt x="500" y="173"/>
                  </a:lnTo>
                  <a:lnTo>
                    <a:pt x="535" y="156"/>
                  </a:lnTo>
                  <a:lnTo>
                    <a:pt x="574" y="139"/>
                  </a:lnTo>
                  <a:lnTo>
                    <a:pt x="614" y="125"/>
                  </a:lnTo>
                  <a:lnTo>
                    <a:pt x="656" y="112"/>
                  </a:lnTo>
                  <a:lnTo>
                    <a:pt x="699" y="99"/>
                  </a:lnTo>
                  <a:lnTo>
                    <a:pt x="744" y="87"/>
                  </a:lnTo>
                  <a:lnTo>
                    <a:pt x="835" y="67"/>
                  </a:lnTo>
                  <a:lnTo>
                    <a:pt x="928" y="48"/>
                  </a:lnTo>
                  <a:lnTo>
                    <a:pt x="1024" y="36"/>
                  </a:lnTo>
                  <a:lnTo>
                    <a:pt x="1115" y="25"/>
                  </a:lnTo>
                  <a:lnTo>
                    <a:pt x="1287" y="9"/>
                  </a:lnTo>
                  <a:lnTo>
                    <a:pt x="1428" y="2"/>
                  </a:lnTo>
                  <a:lnTo>
                    <a:pt x="1559" y="0"/>
                  </a:lnTo>
                  <a:lnTo>
                    <a:pt x="1490" y="40"/>
                  </a:lnTo>
                  <a:lnTo>
                    <a:pt x="1453" y="48"/>
                  </a:lnTo>
                  <a:lnTo>
                    <a:pt x="1357" y="67"/>
                  </a:lnTo>
                  <a:lnTo>
                    <a:pt x="1292" y="79"/>
                  </a:lnTo>
                  <a:lnTo>
                    <a:pt x="1218" y="95"/>
                  </a:lnTo>
                  <a:lnTo>
                    <a:pt x="1139" y="113"/>
                  </a:lnTo>
                  <a:lnTo>
                    <a:pt x="1054" y="133"/>
                  </a:lnTo>
                  <a:lnTo>
                    <a:pt x="967" y="156"/>
                  </a:lnTo>
                  <a:lnTo>
                    <a:pt x="882" y="181"/>
                  </a:lnTo>
                  <a:lnTo>
                    <a:pt x="800" y="207"/>
                  </a:lnTo>
                  <a:lnTo>
                    <a:pt x="723" y="235"/>
                  </a:lnTo>
                  <a:lnTo>
                    <a:pt x="687" y="249"/>
                  </a:lnTo>
                  <a:lnTo>
                    <a:pt x="653" y="265"/>
                  </a:lnTo>
                  <a:lnTo>
                    <a:pt x="620" y="279"/>
                  </a:lnTo>
                  <a:lnTo>
                    <a:pt x="591" y="294"/>
                  </a:lnTo>
                  <a:lnTo>
                    <a:pt x="565" y="311"/>
                  </a:lnTo>
                  <a:lnTo>
                    <a:pt x="542" y="326"/>
                  </a:lnTo>
                  <a:lnTo>
                    <a:pt x="508" y="359"/>
                  </a:lnTo>
                  <a:lnTo>
                    <a:pt x="449" y="442"/>
                  </a:lnTo>
                  <a:lnTo>
                    <a:pt x="419" y="495"/>
                  </a:lnTo>
                  <a:lnTo>
                    <a:pt x="388" y="552"/>
                  </a:lnTo>
                  <a:lnTo>
                    <a:pt x="359" y="614"/>
                  </a:lnTo>
                  <a:lnTo>
                    <a:pt x="331" y="679"/>
                  </a:lnTo>
                  <a:lnTo>
                    <a:pt x="303" y="742"/>
                  </a:lnTo>
                  <a:lnTo>
                    <a:pt x="276" y="807"/>
                  </a:lnTo>
                  <a:lnTo>
                    <a:pt x="252" y="869"/>
                  </a:lnTo>
                  <a:lnTo>
                    <a:pt x="229" y="928"/>
                  </a:lnTo>
                  <a:lnTo>
                    <a:pt x="209" y="982"/>
                  </a:lnTo>
                  <a:lnTo>
                    <a:pt x="191" y="1030"/>
                  </a:lnTo>
                  <a:lnTo>
                    <a:pt x="166" y="1100"/>
                  </a:lnTo>
                  <a:lnTo>
                    <a:pt x="158" y="1124"/>
                  </a:lnTo>
                  <a:lnTo>
                    <a:pt x="0" y="1073"/>
                  </a:lnTo>
                  <a:lnTo>
                    <a:pt x="0" y="1073"/>
                  </a:lnTo>
                  <a:close/>
                </a:path>
              </a:pathLst>
            </a:custGeom>
            <a:solidFill>
              <a:srgbClr val="B8B8D9"/>
            </a:solidFill>
            <a:ln w="9525">
              <a:noFill/>
              <a:round/>
              <a:headEnd/>
              <a:tailEnd/>
            </a:ln>
          </p:spPr>
          <p:txBody>
            <a:bodyPr/>
            <a:lstStyle/>
            <a:p>
              <a:endParaRPr lang="en-US" dirty="0"/>
            </a:p>
          </p:txBody>
        </p:sp>
        <p:sp>
          <p:nvSpPr>
            <p:cNvPr id="326673" name="Freeform 17"/>
            <p:cNvSpPr>
              <a:spLocks/>
            </p:cNvSpPr>
            <p:nvPr/>
          </p:nvSpPr>
          <p:spPr bwMode="auto">
            <a:xfrm>
              <a:off x="8269" y="3685"/>
              <a:ext cx="929" cy="168"/>
            </a:xfrm>
            <a:custGeom>
              <a:avLst/>
              <a:gdLst/>
              <a:ahLst/>
              <a:cxnLst>
                <a:cxn ang="0">
                  <a:pos x="0" y="0"/>
                </a:cxn>
                <a:cxn ang="0">
                  <a:pos x="38" y="88"/>
                </a:cxn>
                <a:cxn ang="0">
                  <a:pos x="74" y="100"/>
                </a:cxn>
                <a:cxn ang="0">
                  <a:pos x="116" y="111"/>
                </a:cxn>
                <a:cxn ang="0">
                  <a:pos x="168" y="124"/>
                </a:cxn>
                <a:cxn ang="0">
                  <a:pos x="233" y="139"/>
                </a:cxn>
                <a:cxn ang="0">
                  <a:pos x="304" y="151"/>
                </a:cxn>
                <a:cxn ang="0">
                  <a:pos x="382" y="162"/>
                </a:cxn>
                <a:cxn ang="0">
                  <a:pos x="464" y="168"/>
                </a:cxn>
                <a:cxn ang="0">
                  <a:pos x="778" y="167"/>
                </a:cxn>
                <a:cxn ang="0">
                  <a:pos x="929" y="156"/>
                </a:cxn>
                <a:cxn ang="0">
                  <a:pos x="829" y="28"/>
                </a:cxn>
                <a:cxn ang="0">
                  <a:pos x="662" y="32"/>
                </a:cxn>
                <a:cxn ang="0">
                  <a:pos x="352" y="32"/>
                </a:cxn>
                <a:cxn ang="0">
                  <a:pos x="103" y="14"/>
                </a:cxn>
                <a:cxn ang="0">
                  <a:pos x="0" y="0"/>
                </a:cxn>
                <a:cxn ang="0">
                  <a:pos x="0" y="0"/>
                </a:cxn>
              </a:cxnLst>
              <a:rect l="0" t="0" r="r" b="b"/>
              <a:pathLst>
                <a:path w="929" h="168">
                  <a:moveTo>
                    <a:pt x="0" y="0"/>
                  </a:moveTo>
                  <a:lnTo>
                    <a:pt x="38" y="88"/>
                  </a:lnTo>
                  <a:lnTo>
                    <a:pt x="74" y="100"/>
                  </a:lnTo>
                  <a:lnTo>
                    <a:pt x="116" y="111"/>
                  </a:lnTo>
                  <a:lnTo>
                    <a:pt x="168" y="124"/>
                  </a:lnTo>
                  <a:lnTo>
                    <a:pt x="233" y="139"/>
                  </a:lnTo>
                  <a:lnTo>
                    <a:pt x="304" y="151"/>
                  </a:lnTo>
                  <a:lnTo>
                    <a:pt x="382" y="162"/>
                  </a:lnTo>
                  <a:lnTo>
                    <a:pt x="464" y="168"/>
                  </a:lnTo>
                  <a:lnTo>
                    <a:pt x="778" y="167"/>
                  </a:lnTo>
                  <a:lnTo>
                    <a:pt x="929" y="156"/>
                  </a:lnTo>
                  <a:lnTo>
                    <a:pt x="829" y="28"/>
                  </a:lnTo>
                  <a:lnTo>
                    <a:pt x="662" y="32"/>
                  </a:lnTo>
                  <a:lnTo>
                    <a:pt x="352" y="32"/>
                  </a:lnTo>
                  <a:lnTo>
                    <a:pt x="103" y="14"/>
                  </a:lnTo>
                  <a:lnTo>
                    <a:pt x="0" y="0"/>
                  </a:lnTo>
                  <a:lnTo>
                    <a:pt x="0" y="0"/>
                  </a:lnTo>
                  <a:close/>
                </a:path>
              </a:pathLst>
            </a:custGeom>
            <a:solidFill>
              <a:srgbClr val="B8B8D9"/>
            </a:solidFill>
            <a:ln w="9525">
              <a:noFill/>
              <a:round/>
              <a:headEnd/>
              <a:tailEnd/>
            </a:ln>
          </p:spPr>
          <p:txBody>
            <a:bodyPr/>
            <a:lstStyle/>
            <a:p>
              <a:endParaRPr lang="en-US" dirty="0"/>
            </a:p>
          </p:txBody>
        </p:sp>
        <p:sp>
          <p:nvSpPr>
            <p:cNvPr id="326674" name="Freeform 18"/>
            <p:cNvSpPr>
              <a:spLocks/>
            </p:cNvSpPr>
            <p:nvPr/>
          </p:nvSpPr>
          <p:spPr bwMode="auto">
            <a:xfrm>
              <a:off x="8515" y="2906"/>
              <a:ext cx="259" cy="163"/>
            </a:xfrm>
            <a:custGeom>
              <a:avLst/>
              <a:gdLst/>
              <a:ahLst/>
              <a:cxnLst>
                <a:cxn ang="0">
                  <a:pos x="6" y="0"/>
                </a:cxn>
                <a:cxn ang="0">
                  <a:pos x="131" y="23"/>
                </a:cxn>
                <a:cxn ang="0">
                  <a:pos x="218" y="51"/>
                </a:cxn>
                <a:cxn ang="0">
                  <a:pos x="247" y="69"/>
                </a:cxn>
                <a:cxn ang="0">
                  <a:pos x="259" y="91"/>
                </a:cxn>
                <a:cxn ang="0">
                  <a:pos x="250" y="126"/>
                </a:cxn>
                <a:cxn ang="0">
                  <a:pos x="241" y="139"/>
                </a:cxn>
                <a:cxn ang="0">
                  <a:pos x="232" y="148"/>
                </a:cxn>
                <a:cxn ang="0">
                  <a:pos x="201" y="163"/>
                </a:cxn>
                <a:cxn ang="0">
                  <a:pos x="0" y="54"/>
                </a:cxn>
                <a:cxn ang="0">
                  <a:pos x="6" y="0"/>
                </a:cxn>
                <a:cxn ang="0">
                  <a:pos x="6" y="0"/>
                </a:cxn>
              </a:cxnLst>
              <a:rect l="0" t="0" r="r" b="b"/>
              <a:pathLst>
                <a:path w="259" h="163">
                  <a:moveTo>
                    <a:pt x="6" y="0"/>
                  </a:moveTo>
                  <a:lnTo>
                    <a:pt x="131" y="23"/>
                  </a:lnTo>
                  <a:lnTo>
                    <a:pt x="218" y="51"/>
                  </a:lnTo>
                  <a:lnTo>
                    <a:pt x="247" y="69"/>
                  </a:lnTo>
                  <a:lnTo>
                    <a:pt x="259" y="91"/>
                  </a:lnTo>
                  <a:lnTo>
                    <a:pt x="250" y="126"/>
                  </a:lnTo>
                  <a:lnTo>
                    <a:pt x="241" y="139"/>
                  </a:lnTo>
                  <a:lnTo>
                    <a:pt x="232" y="148"/>
                  </a:lnTo>
                  <a:lnTo>
                    <a:pt x="201" y="163"/>
                  </a:lnTo>
                  <a:lnTo>
                    <a:pt x="0" y="54"/>
                  </a:lnTo>
                  <a:lnTo>
                    <a:pt x="6" y="0"/>
                  </a:lnTo>
                  <a:lnTo>
                    <a:pt x="6" y="0"/>
                  </a:lnTo>
                  <a:close/>
                </a:path>
              </a:pathLst>
            </a:custGeom>
            <a:solidFill>
              <a:srgbClr val="B8B8D9"/>
            </a:solidFill>
            <a:ln w="9525">
              <a:noFill/>
              <a:round/>
              <a:headEnd/>
              <a:tailEnd/>
            </a:ln>
          </p:spPr>
          <p:txBody>
            <a:bodyPr/>
            <a:lstStyle/>
            <a:p>
              <a:endParaRPr lang="en-US" dirty="0"/>
            </a:p>
          </p:txBody>
        </p:sp>
        <p:sp>
          <p:nvSpPr>
            <p:cNvPr id="326675" name="Freeform 19"/>
            <p:cNvSpPr>
              <a:spLocks/>
            </p:cNvSpPr>
            <p:nvPr/>
          </p:nvSpPr>
          <p:spPr bwMode="auto">
            <a:xfrm>
              <a:off x="8576" y="2674"/>
              <a:ext cx="282" cy="184"/>
            </a:xfrm>
            <a:custGeom>
              <a:avLst/>
              <a:gdLst/>
              <a:ahLst/>
              <a:cxnLst>
                <a:cxn ang="0">
                  <a:pos x="22" y="0"/>
                </a:cxn>
                <a:cxn ang="0">
                  <a:pos x="144" y="15"/>
                </a:cxn>
                <a:cxn ang="0">
                  <a:pos x="234" y="34"/>
                </a:cxn>
                <a:cxn ang="0">
                  <a:pos x="282" y="63"/>
                </a:cxn>
                <a:cxn ang="0">
                  <a:pos x="282" y="139"/>
                </a:cxn>
                <a:cxn ang="0">
                  <a:pos x="271" y="184"/>
                </a:cxn>
                <a:cxn ang="0">
                  <a:pos x="0" y="88"/>
                </a:cxn>
                <a:cxn ang="0">
                  <a:pos x="22" y="0"/>
                </a:cxn>
                <a:cxn ang="0">
                  <a:pos x="22" y="0"/>
                </a:cxn>
              </a:cxnLst>
              <a:rect l="0" t="0" r="r" b="b"/>
              <a:pathLst>
                <a:path w="282" h="184">
                  <a:moveTo>
                    <a:pt x="22" y="0"/>
                  </a:moveTo>
                  <a:lnTo>
                    <a:pt x="144" y="15"/>
                  </a:lnTo>
                  <a:lnTo>
                    <a:pt x="234" y="34"/>
                  </a:lnTo>
                  <a:lnTo>
                    <a:pt x="282" y="63"/>
                  </a:lnTo>
                  <a:lnTo>
                    <a:pt x="282" y="139"/>
                  </a:lnTo>
                  <a:lnTo>
                    <a:pt x="271" y="184"/>
                  </a:lnTo>
                  <a:lnTo>
                    <a:pt x="0" y="88"/>
                  </a:lnTo>
                  <a:lnTo>
                    <a:pt x="22" y="0"/>
                  </a:lnTo>
                  <a:lnTo>
                    <a:pt x="22" y="0"/>
                  </a:lnTo>
                  <a:close/>
                </a:path>
              </a:pathLst>
            </a:custGeom>
            <a:solidFill>
              <a:srgbClr val="B8B8D9"/>
            </a:solidFill>
            <a:ln w="9525">
              <a:noFill/>
              <a:round/>
              <a:headEnd/>
              <a:tailEnd/>
            </a:ln>
          </p:spPr>
          <p:txBody>
            <a:bodyPr/>
            <a:lstStyle/>
            <a:p>
              <a:endParaRPr lang="en-US" dirty="0"/>
            </a:p>
          </p:txBody>
        </p:sp>
        <p:sp>
          <p:nvSpPr>
            <p:cNvPr id="326676" name="Freeform 20"/>
            <p:cNvSpPr>
              <a:spLocks/>
            </p:cNvSpPr>
            <p:nvPr/>
          </p:nvSpPr>
          <p:spPr bwMode="auto">
            <a:xfrm>
              <a:off x="8706" y="2462"/>
              <a:ext cx="282" cy="193"/>
            </a:xfrm>
            <a:custGeom>
              <a:avLst/>
              <a:gdLst/>
              <a:ahLst/>
              <a:cxnLst>
                <a:cxn ang="0">
                  <a:pos x="0" y="91"/>
                </a:cxn>
                <a:cxn ang="0">
                  <a:pos x="249" y="193"/>
                </a:cxn>
                <a:cxn ang="0">
                  <a:pos x="273" y="147"/>
                </a:cxn>
                <a:cxn ang="0">
                  <a:pos x="282" y="65"/>
                </a:cxn>
                <a:cxn ang="0">
                  <a:pos x="268" y="49"/>
                </a:cxn>
                <a:cxn ang="0">
                  <a:pos x="240" y="35"/>
                </a:cxn>
                <a:cxn ang="0">
                  <a:pos x="206" y="23"/>
                </a:cxn>
                <a:cxn ang="0">
                  <a:pos x="169" y="15"/>
                </a:cxn>
                <a:cxn ang="0">
                  <a:pos x="71" y="0"/>
                </a:cxn>
                <a:cxn ang="0">
                  <a:pos x="0" y="91"/>
                </a:cxn>
                <a:cxn ang="0">
                  <a:pos x="0" y="91"/>
                </a:cxn>
              </a:cxnLst>
              <a:rect l="0" t="0" r="r" b="b"/>
              <a:pathLst>
                <a:path w="282" h="193">
                  <a:moveTo>
                    <a:pt x="0" y="91"/>
                  </a:moveTo>
                  <a:lnTo>
                    <a:pt x="249" y="193"/>
                  </a:lnTo>
                  <a:lnTo>
                    <a:pt x="273" y="147"/>
                  </a:lnTo>
                  <a:lnTo>
                    <a:pt x="282" y="65"/>
                  </a:lnTo>
                  <a:lnTo>
                    <a:pt x="268" y="49"/>
                  </a:lnTo>
                  <a:lnTo>
                    <a:pt x="240" y="35"/>
                  </a:lnTo>
                  <a:lnTo>
                    <a:pt x="206" y="23"/>
                  </a:lnTo>
                  <a:lnTo>
                    <a:pt x="169" y="15"/>
                  </a:lnTo>
                  <a:lnTo>
                    <a:pt x="71" y="0"/>
                  </a:lnTo>
                  <a:lnTo>
                    <a:pt x="0" y="91"/>
                  </a:lnTo>
                  <a:lnTo>
                    <a:pt x="0" y="91"/>
                  </a:lnTo>
                  <a:close/>
                </a:path>
              </a:pathLst>
            </a:custGeom>
            <a:solidFill>
              <a:srgbClr val="B8B8D9"/>
            </a:solidFill>
            <a:ln w="9525">
              <a:noFill/>
              <a:round/>
              <a:headEnd/>
              <a:tailEnd/>
            </a:ln>
          </p:spPr>
          <p:txBody>
            <a:bodyPr/>
            <a:lstStyle/>
            <a:p>
              <a:endParaRPr lang="en-US" dirty="0"/>
            </a:p>
          </p:txBody>
        </p:sp>
        <p:sp>
          <p:nvSpPr>
            <p:cNvPr id="326677" name="Freeform 21"/>
            <p:cNvSpPr>
              <a:spLocks/>
            </p:cNvSpPr>
            <p:nvPr/>
          </p:nvSpPr>
          <p:spPr bwMode="auto">
            <a:xfrm>
              <a:off x="8909" y="2304"/>
              <a:ext cx="252" cy="184"/>
            </a:xfrm>
            <a:custGeom>
              <a:avLst/>
              <a:gdLst/>
              <a:ahLst/>
              <a:cxnLst>
                <a:cxn ang="0">
                  <a:pos x="0" y="56"/>
                </a:cxn>
                <a:cxn ang="0">
                  <a:pos x="220" y="184"/>
                </a:cxn>
                <a:cxn ang="0">
                  <a:pos x="229" y="175"/>
                </a:cxn>
                <a:cxn ang="0">
                  <a:pos x="246" y="153"/>
                </a:cxn>
                <a:cxn ang="0">
                  <a:pos x="252" y="77"/>
                </a:cxn>
                <a:cxn ang="0">
                  <a:pos x="244" y="66"/>
                </a:cxn>
                <a:cxn ang="0">
                  <a:pos x="235" y="57"/>
                </a:cxn>
                <a:cxn ang="0">
                  <a:pos x="207" y="40"/>
                </a:cxn>
                <a:cxn ang="0">
                  <a:pos x="175" y="28"/>
                </a:cxn>
                <a:cxn ang="0">
                  <a:pos x="139" y="17"/>
                </a:cxn>
                <a:cxn ang="0">
                  <a:pos x="48" y="0"/>
                </a:cxn>
                <a:cxn ang="0">
                  <a:pos x="0" y="56"/>
                </a:cxn>
                <a:cxn ang="0">
                  <a:pos x="0" y="56"/>
                </a:cxn>
              </a:cxnLst>
              <a:rect l="0" t="0" r="r" b="b"/>
              <a:pathLst>
                <a:path w="252" h="184">
                  <a:moveTo>
                    <a:pt x="0" y="56"/>
                  </a:moveTo>
                  <a:lnTo>
                    <a:pt x="220" y="184"/>
                  </a:lnTo>
                  <a:lnTo>
                    <a:pt x="229" y="175"/>
                  </a:lnTo>
                  <a:lnTo>
                    <a:pt x="246" y="153"/>
                  </a:lnTo>
                  <a:lnTo>
                    <a:pt x="252" y="77"/>
                  </a:lnTo>
                  <a:lnTo>
                    <a:pt x="244" y="66"/>
                  </a:lnTo>
                  <a:lnTo>
                    <a:pt x="235" y="57"/>
                  </a:lnTo>
                  <a:lnTo>
                    <a:pt x="207" y="40"/>
                  </a:lnTo>
                  <a:lnTo>
                    <a:pt x="175" y="28"/>
                  </a:lnTo>
                  <a:lnTo>
                    <a:pt x="139" y="17"/>
                  </a:lnTo>
                  <a:lnTo>
                    <a:pt x="48" y="0"/>
                  </a:lnTo>
                  <a:lnTo>
                    <a:pt x="0" y="56"/>
                  </a:lnTo>
                  <a:lnTo>
                    <a:pt x="0" y="56"/>
                  </a:lnTo>
                  <a:close/>
                </a:path>
              </a:pathLst>
            </a:custGeom>
            <a:solidFill>
              <a:srgbClr val="B8B8D9"/>
            </a:solidFill>
            <a:ln w="9525">
              <a:noFill/>
              <a:round/>
              <a:headEnd/>
              <a:tailEnd/>
            </a:ln>
          </p:spPr>
          <p:txBody>
            <a:bodyPr/>
            <a:lstStyle/>
            <a:p>
              <a:endParaRPr lang="en-US" dirty="0"/>
            </a:p>
          </p:txBody>
        </p:sp>
        <p:sp>
          <p:nvSpPr>
            <p:cNvPr id="326678" name="Freeform 22"/>
            <p:cNvSpPr>
              <a:spLocks/>
            </p:cNvSpPr>
            <p:nvPr/>
          </p:nvSpPr>
          <p:spPr bwMode="auto">
            <a:xfrm>
              <a:off x="9099" y="2162"/>
              <a:ext cx="212" cy="147"/>
            </a:xfrm>
            <a:custGeom>
              <a:avLst/>
              <a:gdLst/>
              <a:ahLst/>
              <a:cxnLst>
                <a:cxn ang="0">
                  <a:pos x="0" y="32"/>
                </a:cxn>
                <a:cxn ang="0">
                  <a:pos x="180" y="147"/>
                </a:cxn>
                <a:cxn ang="0">
                  <a:pos x="187" y="139"/>
                </a:cxn>
                <a:cxn ang="0">
                  <a:pos x="206" y="119"/>
                </a:cxn>
                <a:cxn ang="0">
                  <a:pos x="212" y="66"/>
                </a:cxn>
                <a:cxn ang="0">
                  <a:pos x="198" y="52"/>
                </a:cxn>
                <a:cxn ang="0">
                  <a:pos x="180" y="41"/>
                </a:cxn>
                <a:cxn ang="0">
                  <a:pos x="133" y="20"/>
                </a:cxn>
                <a:cxn ang="0">
                  <a:pos x="91" y="6"/>
                </a:cxn>
                <a:cxn ang="0">
                  <a:pos x="73" y="0"/>
                </a:cxn>
                <a:cxn ang="0">
                  <a:pos x="0" y="32"/>
                </a:cxn>
                <a:cxn ang="0">
                  <a:pos x="0" y="32"/>
                </a:cxn>
              </a:cxnLst>
              <a:rect l="0" t="0" r="r" b="b"/>
              <a:pathLst>
                <a:path w="212" h="147">
                  <a:moveTo>
                    <a:pt x="0" y="32"/>
                  </a:moveTo>
                  <a:lnTo>
                    <a:pt x="180" y="147"/>
                  </a:lnTo>
                  <a:lnTo>
                    <a:pt x="187" y="139"/>
                  </a:lnTo>
                  <a:lnTo>
                    <a:pt x="206" y="119"/>
                  </a:lnTo>
                  <a:lnTo>
                    <a:pt x="212" y="66"/>
                  </a:lnTo>
                  <a:lnTo>
                    <a:pt x="198" y="52"/>
                  </a:lnTo>
                  <a:lnTo>
                    <a:pt x="180" y="41"/>
                  </a:lnTo>
                  <a:lnTo>
                    <a:pt x="133" y="20"/>
                  </a:lnTo>
                  <a:lnTo>
                    <a:pt x="91" y="6"/>
                  </a:lnTo>
                  <a:lnTo>
                    <a:pt x="73" y="0"/>
                  </a:lnTo>
                  <a:lnTo>
                    <a:pt x="0" y="32"/>
                  </a:lnTo>
                  <a:lnTo>
                    <a:pt x="0" y="32"/>
                  </a:lnTo>
                  <a:close/>
                </a:path>
              </a:pathLst>
            </a:custGeom>
            <a:solidFill>
              <a:srgbClr val="B8B8D9"/>
            </a:solidFill>
            <a:ln w="9525">
              <a:noFill/>
              <a:round/>
              <a:headEnd/>
              <a:tailEnd/>
            </a:ln>
          </p:spPr>
          <p:txBody>
            <a:bodyPr/>
            <a:lstStyle/>
            <a:p>
              <a:endParaRPr lang="en-US" dirty="0"/>
            </a:p>
          </p:txBody>
        </p:sp>
        <p:sp>
          <p:nvSpPr>
            <p:cNvPr id="326679" name="Freeform 23"/>
            <p:cNvSpPr>
              <a:spLocks/>
            </p:cNvSpPr>
            <p:nvPr/>
          </p:nvSpPr>
          <p:spPr bwMode="auto">
            <a:xfrm>
              <a:off x="9279" y="2061"/>
              <a:ext cx="171" cy="95"/>
            </a:xfrm>
            <a:custGeom>
              <a:avLst/>
              <a:gdLst/>
              <a:ahLst/>
              <a:cxnLst>
                <a:cxn ang="0">
                  <a:pos x="0" y="31"/>
                </a:cxn>
                <a:cxn ang="0">
                  <a:pos x="145" y="95"/>
                </a:cxn>
                <a:cxn ang="0">
                  <a:pos x="153" y="87"/>
                </a:cxn>
                <a:cxn ang="0">
                  <a:pos x="168" y="68"/>
                </a:cxn>
                <a:cxn ang="0">
                  <a:pos x="171" y="20"/>
                </a:cxn>
                <a:cxn ang="0">
                  <a:pos x="157" y="11"/>
                </a:cxn>
                <a:cxn ang="0">
                  <a:pos x="137" y="5"/>
                </a:cxn>
                <a:cxn ang="0">
                  <a:pos x="92" y="0"/>
                </a:cxn>
                <a:cxn ang="0">
                  <a:pos x="32" y="6"/>
                </a:cxn>
                <a:cxn ang="0">
                  <a:pos x="0" y="31"/>
                </a:cxn>
                <a:cxn ang="0">
                  <a:pos x="0" y="31"/>
                </a:cxn>
              </a:cxnLst>
              <a:rect l="0" t="0" r="r" b="b"/>
              <a:pathLst>
                <a:path w="171" h="95">
                  <a:moveTo>
                    <a:pt x="0" y="31"/>
                  </a:moveTo>
                  <a:lnTo>
                    <a:pt x="145" y="95"/>
                  </a:lnTo>
                  <a:lnTo>
                    <a:pt x="153" y="87"/>
                  </a:lnTo>
                  <a:lnTo>
                    <a:pt x="168" y="68"/>
                  </a:lnTo>
                  <a:lnTo>
                    <a:pt x="171" y="20"/>
                  </a:lnTo>
                  <a:lnTo>
                    <a:pt x="157" y="11"/>
                  </a:lnTo>
                  <a:lnTo>
                    <a:pt x="137" y="5"/>
                  </a:lnTo>
                  <a:lnTo>
                    <a:pt x="92" y="0"/>
                  </a:lnTo>
                  <a:lnTo>
                    <a:pt x="32" y="6"/>
                  </a:lnTo>
                  <a:lnTo>
                    <a:pt x="0" y="31"/>
                  </a:lnTo>
                  <a:lnTo>
                    <a:pt x="0" y="31"/>
                  </a:lnTo>
                  <a:close/>
                </a:path>
              </a:pathLst>
            </a:custGeom>
            <a:solidFill>
              <a:srgbClr val="B8B8D9"/>
            </a:solidFill>
            <a:ln w="9525">
              <a:noFill/>
              <a:round/>
              <a:headEnd/>
              <a:tailEnd/>
            </a:ln>
          </p:spPr>
          <p:txBody>
            <a:bodyPr/>
            <a:lstStyle/>
            <a:p>
              <a:endParaRPr lang="en-US" dirty="0"/>
            </a:p>
          </p:txBody>
        </p:sp>
        <p:sp>
          <p:nvSpPr>
            <p:cNvPr id="326680" name="Freeform 24"/>
            <p:cNvSpPr>
              <a:spLocks/>
            </p:cNvSpPr>
            <p:nvPr/>
          </p:nvSpPr>
          <p:spPr bwMode="auto">
            <a:xfrm>
              <a:off x="6852" y="2261"/>
              <a:ext cx="575" cy="366"/>
            </a:xfrm>
            <a:custGeom>
              <a:avLst/>
              <a:gdLst/>
              <a:ahLst/>
              <a:cxnLst>
                <a:cxn ang="0">
                  <a:pos x="0" y="170"/>
                </a:cxn>
                <a:cxn ang="0">
                  <a:pos x="319" y="366"/>
                </a:cxn>
                <a:cxn ang="0">
                  <a:pos x="575" y="264"/>
                </a:cxn>
                <a:cxn ang="0">
                  <a:pos x="515" y="102"/>
                </a:cxn>
                <a:cxn ang="0">
                  <a:pos x="292" y="0"/>
                </a:cxn>
                <a:cxn ang="0">
                  <a:pos x="0" y="170"/>
                </a:cxn>
                <a:cxn ang="0">
                  <a:pos x="0" y="170"/>
                </a:cxn>
              </a:cxnLst>
              <a:rect l="0" t="0" r="r" b="b"/>
              <a:pathLst>
                <a:path w="575" h="366">
                  <a:moveTo>
                    <a:pt x="0" y="170"/>
                  </a:moveTo>
                  <a:lnTo>
                    <a:pt x="319" y="366"/>
                  </a:lnTo>
                  <a:lnTo>
                    <a:pt x="575" y="264"/>
                  </a:lnTo>
                  <a:lnTo>
                    <a:pt x="515" y="102"/>
                  </a:lnTo>
                  <a:lnTo>
                    <a:pt x="292" y="0"/>
                  </a:lnTo>
                  <a:lnTo>
                    <a:pt x="0" y="170"/>
                  </a:lnTo>
                  <a:lnTo>
                    <a:pt x="0" y="170"/>
                  </a:lnTo>
                  <a:close/>
                </a:path>
              </a:pathLst>
            </a:custGeom>
            <a:solidFill>
              <a:srgbClr val="FFFFFF"/>
            </a:solidFill>
            <a:ln w="9525">
              <a:noFill/>
              <a:round/>
              <a:headEnd/>
              <a:tailEnd/>
            </a:ln>
          </p:spPr>
          <p:txBody>
            <a:bodyPr/>
            <a:lstStyle/>
            <a:p>
              <a:endParaRPr lang="en-US" dirty="0"/>
            </a:p>
          </p:txBody>
        </p:sp>
        <p:sp>
          <p:nvSpPr>
            <p:cNvPr id="326681" name="Freeform 25"/>
            <p:cNvSpPr>
              <a:spLocks/>
            </p:cNvSpPr>
            <p:nvPr/>
          </p:nvSpPr>
          <p:spPr bwMode="auto">
            <a:xfrm>
              <a:off x="6973" y="1709"/>
              <a:ext cx="2606" cy="3335"/>
            </a:xfrm>
            <a:custGeom>
              <a:avLst/>
              <a:gdLst/>
              <a:ahLst/>
              <a:cxnLst>
                <a:cxn ang="0">
                  <a:pos x="0" y="3335"/>
                </a:cxn>
                <a:cxn ang="0">
                  <a:pos x="38" y="2288"/>
                </a:cxn>
                <a:cxn ang="0">
                  <a:pos x="123" y="1871"/>
                </a:cxn>
                <a:cxn ang="0">
                  <a:pos x="464" y="1523"/>
                </a:cxn>
                <a:cxn ang="0">
                  <a:pos x="1025" y="1190"/>
                </a:cxn>
                <a:cxn ang="0">
                  <a:pos x="1311" y="575"/>
                </a:cxn>
                <a:cxn ang="0">
                  <a:pos x="1548" y="222"/>
                </a:cxn>
                <a:cxn ang="0">
                  <a:pos x="1933" y="111"/>
                </a:cxn>
                <a:cxn ang="0">
                  <a:pos x="2606" y="0"/>
                </a:cxn>
                <a:cxn ang="0">
                  <a:pos x="2514" y="137"/>
                </a:cxn>
                <a:cxn ang="0">
                  <a:pos x="2429" y="267"/>
                </a:cxn>
                <a:cxn ang="0">
                  <a:pos x="2324" y="301"/>
                </a:cxn>
                <a:cxn ang="0">
                  <a:pos x="2279" y="405"/>
                </a:cxn>
                <a:cxn ang="0">
                  <a:pos x="2156" y="437"/>
                </a:cxn>
                <a:cxn ang="0">
                  <a:pos x="2135" y="589"/>
                </a:cxn>
                <a:cxn ang="0">
                  <a:pos x="1992" y="607"/>
                </a:cxn>
                <a:cxn ang="0">
                  <a:pos x="1953" y="745"/>
                </a:cxn>
                <a:cxn ang="0">
                  <a:pos x="1854" y="798"/>
                </a:cxn>
                <a:cxn ang="0">
                  <a:pos x="1842" y="948"/>
                </a:cxn>
                <a:cxn ang="0">
                  <a:pos x="1769" y="1047"/>
                </a:cxn>
                <a:cxn ang="0">
                  <a:pos x="1736" y="1156"/>
                </a:cxn>
                <a:cxn ang="0">
                  <a:pos x="1625" y="1261"/>
                </a:cxn>
                <a:cxn ang="0">
                  <a:pos x="2129" y="1667"/>
                </a:cxn>
                <a:cxn ang="0">
                  <a:pos x="2265" y="1895"/>
                </a:cxn>
                <a:cxn ang="0">
                  <a:pos x="1724" y="1936"/>
                </a:cxn>
                <a:cxn ang="0">
                  <a:pos x="1246" y="1844"/>
                </a:cxn>
                <a:cxn ang="0">
                  <a:pos x="1136" y="1889"/>
                </a:cxn>
                <a:cxn ang="0">
                  <a:pos x="1078" y="2015"/>
                </a:cxn>
                <a:cxn ang="0">
                  <a:pos x="914" y="2053"/>
                </a:cxn>
                <a:cxn ang="0">
                  <a:pos x="849" y="2191"/>
                </a:cxn>
                <a:cxn ang="0">
                  <a:pos x="705" y="2301"/>
                </a:cxn>
                <a:cxn ang="0">
                  <a:pos x="606" y="2608"/>
                </a:cxn>
                <a:cxn ang="0">
                  <a:pos x="547" y="2661"/>
                </a:cxn>
                <a:cxn ang="0">
                  <a:pos x="528" y="2825"/>
                </a:cxn>
                <a:cxn ang="0">
                  <a:pos x="436" y="2930"/>
                </a:cxn>
                <a:cxn ang="0">
                  <a:pos x="417" y="3139"/>
                </a:cxn>
                <a:cxn ang="0">
                  <a:pos x="365" y="3204"/>
                </a:cxn>
                <a:cxn ang="0">
                  <a:pos x="261" y="3086"/>
                </a:cxn>
                <a:cxn ang="0">
                  <a:pos x="0" y="3335"/>
                </a:cxn>
                <a:cxn ang="0">
                  <a:pos x="0" y="3335"/>
                </a:cxn>
              </a:cxnLst>
              <a:rect l="0" t="0" r="r" b="b"/>
              <a:pathLst>
                <a:path w="2606" h="3335">
                  <a:moveTo>
                    <a:pt x="0" y="3335"/>
                  </a:moveTo>
                  <a:lnTo>
                    <a:pt x="38" y="2288"/>
                  </a:lnTo>
                  <a:lnTo>
                    <a:pt x="123" y="1871"/>
                  </a:lnTo>
                  <a:lnTo>
                    <a:pt x="464" y="1523"/>
                  </a:lnTo>
                  <a:lnTo>
                    <a:pt x="1025" y="1190"/>
                  </a:lnTo>
                  <a:lnTo>
                    <a:pt x="1311" y="575"/>
                  </a:lnTo>
                  <a:lnTo>
                    <a:pt x="1548" y="222"/>
                  </a:lnTo>
                  <a:lnTo>
                    <a:pt x="1933" y="111"/>
                  </a:lnTo>
                  <a:lnTo>
                    <a:pt x="2606" y="0"/>
                  </a:lnTo>
                  <a:lnTo>
                    <a:pt x="2514" y="137"/>
                  </a:lnTo>
                  <a:lnTo>
                    <a:pt x="2429" y="267"/>
                  </a:lnTo>
                  <a:lnTo>
                    <a:pt x="2324" y="301"/>
                  </a:lnTo>
                  <a:lnTo>
                    <a:pt x="2279" y="405"/>
                  </a:lnTo>
                  <a:lnTo>
                    <a:pt x="2156" y="437"/>
                  </a:lnTo>
                  <a:lnTo>
                    <a:pt x="2135" y="589"/>
                  </a:lnTo>
                  <a:lnTo>
                    <a:pt x="1992" y="607"/>
                  </a:lnTo>
                  <a:lnTo>
                    <a:pt x="1953" y="745"/>
                  </a:lnTo>
                  <a:lnTo>
                    <a:pt x="1854" y="798"/>
                  </a:lnTo>
                  <a:lnTo>
                    <a:pt x="1842" y="948"/>
                  </a:lnTo>
                  <a:lnTo>
                    <a:pt x="1769" y="1047"/>
                  </a:lnTo>
                  <a:lnTo>
                    <a:pt x="1736" y="1156"/>
                  </a:lnTo>
                  <a:lnTo>
                    <a:pt x="1625" y="1261"/>
                  </a:lnTo>
                  <a:lnTo>
                    <a:pt x="2129" y="1667"/>
                  </a:lnTo>
                  <a:lnTo>
                    <a:pt x="2265" y="1895"/>
                  </a:lnTo>
                  <a:lnTo>
                    <a:pt x="1724" y="1936"/>
                  </a:lnTo>
                  <a:lnTo>
                    <a:pt x="1246" y="1844"/>
                  </a:lnTo>
                  <a:lnTo>
                    <a:pt x="1136" y="1889"/>
                  </a:lnTo>
                  <a:lnTo>
                    <a:pt x="1078" y="2015"/>
                  </a:lnTo>
                  <a:lnTo>
                    <a:pt x="914" y="2053"/>
                  </a:lnTo>
                  <a:lnTo>
                    <a:pt x="849" y="2191"/>
                  </a:lnTo>
                  <a:lnTo>
                    <a:pt x="705" y="2301"/>
                  </a:lnTo>
                  <a:lnTo>
                    <a:pt x="606" y="2608"/>
                  </a:lnTo>
                  <a:lnTo>
                    <a:pt x="547" y="2661"/>
                  </a:lnTo>
                  <a:lnTo>
                    <a:pt x="528" y="2825"/>
                  </a:lnTo>
                  <a:lnTo>
                    <a:pt x="436" y="2930"/>
                  </a:lnTo>
                  <a:lnTo>
                    <a:pt x="417" y="3139"/>
                  </a:lnTo>
                  <a:lnTo>
                    <a:pt x="365" y="3204"/>
                  </a:lnTo>
                  <a:lnTo>
                    <a:pt x="261" y="3086"/>
                  </a:lnTo>
                  <a:lnTo>
                    <a:pt x="0" y="3335"/>
                  </a:lnTo>
                  <a:lnTo>
                    <a:pt x="0" y="3335"/>
                  </a:lnTo>
                  <a:close/>
                </a:path>
              </a:pathLst>
            </a:custGeom>
            <a:solidFill>
              <a:srgbClr val="756868"/>
            </a:solidFill>
            <a:ln w="9525">
              <a:noFill/>
              <a:round/>
              <a:headEnd/>
              <a:tailEnd/>
            </a:ln>
          </p:spPr>
          <p:txBody>
            <a:bodyPr/>
            <a:lstStyle/>
            <a:p>
              <a:endParaRPr lang="en-US" dirty="0"/>
            </a:p>
          </p:txBody>
        </p:sp>
        <p:sp>
          <p:nvSpPr>
            <p:cNvPr id="326682" name="Freeform 26"/>
            <p:cNvSpPr>
              <a:spLocks/>
            </p:cNvSpPr>
            <p:nvPr/>
          </p:nvSpPr>
          <p:spPr bwMode="auto">
            <a:xfrm>
              <a:off x="6640" y="2179"/>
              <a:ext cx="1406" cy="791"/>
            </a:xfrm>
            <a:custGeom>
              <a:avLst/>
              <a:gdLst/>
              <a:ahLst/>
              <a:cxnLst>
                <a:cxn ang="0">
                  <a:pos x="252" y="105"/>
                </a:cxn>
                <a:cxn ang="0">
                  <a:pos x="308" y="38"/>
                </a:cxn>
                <a:cxn ang="0">
                  <a:pos x="365" y="11"/>
                </a:cxn>
                <a:cxn ang="0">
                  <a:pos x="486" y="0"/>
                </a:cxn>
                <a:cxn ang="0">
                  <a:pos x="633" y="38"/>
                </a:cxn>
                <a:cxn ang="0">
                  <a:pos x="710" y="85"/>
                </a:cxn>
                <a:cxn ang="0">
                  <a:pos x="759" y="130"/>
                </a:cxn>
                <a:cxn ang="0">
                  <a:pos x="797" y="170"/>
                </a:cxn>
                <a:cxn ang="0">
                  <a:pos x="820" y="199"/>
                </a:cxn>
                <a:cxn ang="0">
                  <a:pos x="874" y="275"/>
                </a:cxn>
                <a:cxn ang="0">
                  <a:pos x="954" y="394"/>
                </a:cxn>
                <a:cxn ang="0">
                  <a:pos x="985" y="436"/>
                </a:cxn>
                <a:cxn ang="0">
                  <a:pos x="1019" y="473"/>
                </a:cxn>
                <a:cxn ang="0">
                  <a:pos x="1066" y="513"/>
                </a:cxn>
                <a:cxn ang="0">
                  <a:pos x="1121" y="542"/>
                </a:cxn>
                <a:cxn ang="0">
                  <a:pos x="1264" y="577"/>
                </a:cxn>
                <a:cxn ang="0">
                  <a:pos x="1406" y="612"/>
                </a:cxn>
                <a:cxn ang="0">
                  <a:pos x="1219" y="791"/>
                </a:cxn>
                <a:cxn ang="0">
                  <a:pos x="1053" y="745"/>
                </a:cxn>
                <a:cxn ang="0">
                  <a:pos x="954" y="714"/>
                </a:cxn>
                <a:cxn ang="0">
                  <a:pos x="852" y="679"/>
                </a:cxn>
                <a:cxn ang="0">
                  <a:pos x="756" y="637"/>
                </a:cxn>
                <a:cxn ang="0">
                  <a:pos x="676" y="595"/>
                </a:cxn>
                <a:cxn ang="0">
                  <a:pos x="626" y="552"/>
                </a:cxn>
                <a:cxn ang="0">
                  <a:pos x="594" y="512"/>
                </a:cxn>
                <a:cxn ang="0">
                  <a:pos x="560" y="479"/>
                </a:cxn>
                <a:cxn ang="0">
                  <a:pos x="529" y="451"/>
                </a:cxn>
                <a:cxn ang="0">
                  <a:pos x="478" y="416"/>
                </a:cxn>
                <a:cxn ang="0">
                  <a:pos x="444" y="397"/>
                </a:cxn>
                <a:cxn ang="0">
                  <a:pos x="592" y="357"/>
                </a:cxn>
                <a:cxn ang="0">
                  <a:pos x="677" y="306"/>
                </a:cxn>
                <a:cxn ang="0">
                  <a:pos x="693" y="256"/>
                </a:cxn>
                <a:cxn ang="0">
                  <a:pos x="668" y="219"/>
                </a:cxn>
                <a:cxn ang="0">
                  <a:pos x="640" y="191"/>
                </a:cxn>
                <a:cxn ang="0">
                  <a:pos x="599" y="165"/>
                </a:cxn>
                <a:cxn ang="0">
                  <a:pos x="515" y="161"/>
                </a:cxn>
                <a:cxn ang="0">
                  <a:pos x="399" y="212"/>
                </a:cxn>
                <a:cxn ang="0">
                  <a:pos x="351" y="252"/>
                </a:cxn>
                <a:cxn ang="0">
                  <a:pos x="319" y="289"/>
                </a:cxn>
                <a:cxn ang="0">
                  <a:pos x="11" y="145"/>
                </a:cxn>
                <a:cxn ang="0">
                  <a:pos x="17" y="63"/>
                </a:cxn>
              </a:cxnLst>
              <a:rect l="0" t="0" r="r" b="b"/>
              <a:pathLst>
                <a:path w="1406" h="791">
                  <a:moveTo>
                    <a:pt x="17" y="63"/>
                  </a:moveTo>
                  <a:lnTo>
                    <a:pt x="252" y="105"/>
                  </a:lnTo>
                  <a:lnTo>
                    <a:pt x="288" y="57"/>
                  </a:lnTo>
                  <a:lnTo>
                    <a:pt x="308" y="38"/>
                  </a:lnTo>
                  <a:lnTo>
                    <a:pt x="334" y="23"/>
                  </a:lnTo>
                  <a:lnTo>
                    <a:pt x="365" y="11"/>
                  </a:lnTo>
                  <a:lnTo>
                    <a:pt x="399" y="1"/>
                  </a:lnTo>
                  <a:lnTo>
                    <a:pt x="486" y="0"/>
                  </a:lnTo>
                  <a:lnTo>
                    <a:pt x="582" y="18"/>
                  </a:lnTo>
                  <a:lnTo>
                    <a:pt x="633" y="38"/>
                  </a:lnTo>
                  <a:lnTo>
                    <a:pt x="684" y="68"/>
                  </a:lnTo>
                  <a:lnTo>
                    <a:pt x="710" y="85"/>
                  </a:lnTo>
                  <a:lnTo>
                    <a:pt x="735" y="106"/>
                  </a:lnTo>
                  <a:lnTo>
                    <a:pt x="759" y="130"/>
                  </a:lnTo>
                  <a:lnTo>
                    <a:pt x="786" y="156"/>
                  </a:lnTo>
                  <a:lnTo>
                    <a:pt x="797" y="170"/>
                  </a:lnTo>
                  <a:lnTo>
                    <a:pt x="809" y="184"/>
                  </a:lnTo>
                  <a:lnTo>
                    <a:pt x="820" y="199"/>
                  </a:lnTo>
                  <a:lnTo>
                    <a:pt x="832" y="215"/>
                  </a:lnTo>
                  <a:lnTo>
                    <a:pt x="874" y="275"/>
                  </a:lnTo>
                  <a:lnTo>
                    <a:pt x="914" y="337"/>
                  </a:lnTo>
                  <a:lnTo>
                    <a:pt x="954" y="394"/>
                  </a:lnTo>
                  <a:lnTo>
                    <a:pt x="974" y="422"/>
                  </a:lnTo>
                  <a:lnTo>
                    <a:pt x="985" y="436"/>
                  </a:lnTo>
                  <a:lnTo>
                    <a:pt x="996" y="448"/>
                  </a:lnTo>
                  <a:lnTo>
                    <a:pt x="1019" y="473"/>
                  </a:lnTo>
                  <a:lnTo>
                    <a:pt x="1042" y="493"/>
                  </a:lnTo>
                  <a:lnTo>
                    <a:pt x="1066" y="513"/>
                  </a:lnTo>
                  <a:lnTo>
                    <a:pt x="1093" y="530"/>
                  </a:lnTo>
                  <a:lnTo>
                    <a:pt x="1121" y="542"/>
                  </a:lnTo>
                  <a:lnTo>
                    <a:pt x="1152" y="552"/>
                  </a:lnTo>
                  <a:lnTo>
                    <a:pt x="1264" y="577"/>
                  </a:lnTo>
                  <a:lnTo>
                    <a:pt x="1343" y="597"/>
                  </a:lnTo>
                  <a:lnTo>
                    <a:pt x="1406" y="612"/>
                  </a:lnTo>
                  <a:lnTo>
                    <a:pt x="1373" y="750"/>
                  </a:lnTo>
                  <a:lnTo>
                    <a:pt x="1219" y="791"/>
                  </a:lnTo>
                  <a:lnTo>
                    <a:pt x="1137" y="770"/>
                  </a:lnTo>
                  <a:lnTo>
                    <a:pt x="1053" y="745"/>
                  </a:lnTo>
                  <a:lnTo>
                    <a:pt x="1005" y="730"/>
                  </a:lnTo>
                  <a:lnTo>
                    <a:pt x="954" y="714"/>
                  </a:lnTo>
                  <a:lnTo>
                    <a:pt x="903" y="697"/>
                  </a:lnTo>
                  <a:lnTo>
                    <a:pt x="852" y="679"/>
                  </a:lnTo>
                  <a:lnTo>
                    <a:pt x="801" y="657"/>
                  </a:lnTo>
                  <a:lnTo>
                    <a:pt x="756" y="637"/>
                  </a:lnTo>
                  <a:lnTo>
                    <a:pt x="713" y="617"/>
                  </a:lnTo>
                  <a:lnTo>
                    <a:pt x="676" y="595"/>
                  </a:lnTo>
                  <a:lnTo>
                    <a:pt x="648" y="573"/>
                  </a:lnTo>
                  <a:lnTo>
                    <a:pt x="626" y="552"/>
                  </a:lnTo>
                  <a:lnTo>
                    <a:pt x="609" y="530"/>
                  </a:lnTo>
                  <a:lnTo>
                    <a:pt x="594" y="512"/>
                  </a:lnTo>
                  <a:lnTo>
                    <a:pt x="577" y="493"/>
                  </a:lnTo>
                  <a:lnTo>
                    <a:pt x="560" y="479"/>
                  </a:lnTo>
                  <a:lnTo>
                    <a:pt x="544" y="464"/>
                  </a:lnTo>
                  <a:lnTo>
                    <a:pt x="529" y="451"/>
                  </a:lnTo>
                  <a:lnTo>
                    <a:pt x="503" y="431"/>
                  </a:lnTo>
                  <a:lnTo>
                    <a:pt x="478" y="416"/>
                  </a:lnTo>
                  <a:lnTo>
                    <a:pt x="459" y="405"/>
                  </a:lnTo>
                  <a:lnTo>
                    <a:pt x="444" y="397"/>
                  </a:lnTo>
                  <a:lnTo>
                    <a:pt x="492" y="386"/>
                  </a:lnTo>
                  <a:lnTo>
                    <a:pt x="592" y="357"/>
                  </a:lnTo>
                  <a:lnTo>
                    <a:pt x="640" y="334"/>
                  </a:lnTo>
                  <a:lnTo>
                    <a:pt x="677" y="306"/>
                  </a:lnTo>
                  <a:lnTo>
                    <a:pt x="694" y="275"/>
                  </a:lnTo>
                  <a:lnTo>
                    <a:pt x="693" y="256"/>
                  </a:lnTo>
                  <a:lnTo>
                    <a:pt x="682" y="238"/>
                  </a:lnTo>
                  <a:lnTo>
                    <a:pt x="668" y="219"/>
                  </a:lnTo>
                  <a:lnTo>
                    <a:pt x="654" y="204"/>
                  </a:lnTo>
                  <a:lnTo>
                    <a:pt x="640" y="191"/>
                  </a:lnTo>
                  <a:lnTo>
                    <a:pt x="626" y="181"/>
                  </a:lnTo>
                  <a:lnTo>
                    <a:pt x="599" y="165"/>
                  </a:lnTo>
                  <a:lnTo>
                    <a:pt x="572" y="157"/>
                  </a:lnTo>
                  <a:lnTo>
                    <a:pt x="515" y="161"/>
                  </a:lnTo>
                  <a:lnTo>
                    <a:pt x="458" y="179"/>
                  </a:lnTo>
                  <a:lnTo>
                    <a:pt x="399" y="212"/>
                  </a:lnTo>
                  <a:lnTo>
                    <a:pt x="374" y="232"/>
                  </a:lnTo>
                  <a:lnTo>
                    <a:pt x="351" y="252"/>
                  </a:lnTo>
                  <a:lnTo>
                    <a:pt x="334" y="272"/>
                  </a:lnTo>
                  <a:lnTo>
                    <a:pt x="319" y="289"/>
                  </a:lnTo>
                  <a:lnTo>
                    <a:pt x="308" y="304"/>
                  </a:lnTo>
                  <a:lnTo>
                    <a:pt x="11" y="145"/>
                  </a:lnTo>
                  <a:lnTo>
                    <a:pt x="0" y="106"/>
                  </a:lnTo>
                  <a:lnTo>
                    <a:pt x="17" y="63"/>
                  </a:lnTo>
                  <a:lnTo>
                    <a:pt x="17" y="63"/>
                  </a:lnTo>
                  <a:close/>
                </a:path>
              </a:pathLst>
            </a:custGeom>
            <a:solidFill>
              <a:srgbClr val="000000"/>
            </a:solidFill>
            <a:ln w="9525">
              <a:noFill/>
              <a:round/>
              <a:headEnd/>
              <a:tailEnd/>
            </a:ln>
          </p:spPr>
          <p:txBody>
            <a:bodyPr/>
            <a:lstStyle/>
            <a:p>
              <a:endParaRPr lang="en-US" dirty="0"/>
            </a:p>
          </p:txBody>
        </p:sp>
        <p:sp>
          <p:nvSpPr>
            <p:cNvPr id="326683" name="Freeform 27"/>
            <p:cNvSpPr>
              <a:spLocks/>
            </p:cNvSpPr>
            <p:nvPr/>
          </p:nvSpPr>
          <p:spPr bwMode="auto">
            <a:xfrm>
              <a:off x="6923" y="2946"/>
              <a:ext cx="1200" cy="2168"/>
            </a:xfrm>
            <a:custGeom>
              <a:avLst/>
              <a:gdLst/>
              <a:ahLst/>
              <a:cxnLst>
                <a:cxn ang="0">
                  <a:pos x="988" y="21"/>
                </a:cxn>
                <a:cxn ang="0">
                  <a:pos x="922" y="60"/>
                </a:cxn>
                <a:cxn ang="0">
                  <a:pos x="875" y="88"/>
                </a:cxn>
                <a:cxn ang="0">
                  <a:pos x="823" y="120"/>
                </a:cxn>
                <a:cxn ang="0">
                  <a:pos x="766" y="154"/>
                </a:cxn>
                <a:cxn ang="0">
                  <a:pos x="704" y="193"/>
                </a:cxn>
                <a:cxn ang="0">
                  <a:pos x="639" y="235"/>
                </a:cxn>
                <a:cxn ang="0">
                  <a:pos x="574" y="278"/>
                </a:cxn>
                <a:cxn ang="0">
                  <a:pos x="509" y="321"/>
                </a:cxn>
                <a:cxn ang="0">
                  <a:pos x="444" y="366"/>
                </a:cxn>
                <a:cxn ang="0">
                  <a:pos x="382" y="409"/>
                </a:cxn>
                <a:cxn ang="0">
                  <a:pos x="325" y="453"/>
                </a:cxn>
                <a:cxn ang="0">
                  <a:pos x="271" y="495"/>
                </a:cxn>
                <a:cxn ang="0">
                  <a:pos x="224" y="533"/>
                </a:cxn>
                <a:cxn ang="0">
                  <a:pos x="184" y="575"/>
                </a:cxn>
                <a:cxn ang="0">
                  <a:pos x="118" y="683"/>
                </a:cxn>
                <a:cxn ang="0">
                  <a:pos x="51" y="883"/>
                </a:cxn>
                <a:cxn ang="0">
                  <a:pos x="0" y="1311"/>
                </a:cxn>
                <a:cxn ang="0">
                  <a:pos x="12" y="1694"/>
                </a:cxn>
                <a:cxn ang="0">
                  <a:pos x="46" y="2168"/>
                </a:cxn>
                <a:cxn ang="0">
                  <a:pos x="159" y="1469"/>
                </a:cxn>
                <a:cxn ang="0">
                  <a:pos x="192" y="1142"/>
                </a:cxn>
                <a:cxn ang="0">
                  <a:pos x="234" y="943"/>
                </a:cxn>
                <a:cxn ang="0">
                  <a:pos x="274" y="818"/>
                </a:cxn>
                <a:cxn ang="0">
                  <a:pos x="326" y="719"/>
                </a:cxn>
                <a:cxn ang="0">
                  <a:pos x="348" y="692"/>
                </a:cxn>
                <a:cxn ang="0">
                  <a:pos x="371" y="665"/>
                </a:cxn>
                <a:cxn ang="0">
                  <a:pos x="398" y="638"/>
                </a:cxn>
                <a:cxn ang="0">
                  <a:pos x="424" y="609"/>
                </a:cxn>
                <a:cxn ang="0">
                  <a:pos x="470" y="564"/>
                </a:cxn>
                <a:cxn ang="0">
                  <a:pos x="501" y="535"/>
                </a:cxn>
                <a:cxn ang="0">
                  <a:pos x="534" y="504"/>
                </a:cxn>
                <a:cxn ang="0">
                  <a:pos x="569" y="474"/>
                </a:cxn>
                <a:cxn ang="0">
                  <a:pos x="603" y="444"/>
                </a:cxn>
                <a:cxn ang="0">
                  <a:pos x="640" y="413"/>
                </a:cxn>
                <a:cxn ang="0">
                  <a:pos x="676" y="385"/>
                </a:cxn>
                <a:cxn ang="0">
                  <a:pos x="713" y="354"/>
                </a:cxn>
                <a:cxn ang="0">
                  <a:pos x="750" y="326"/>
                </a:cxn>
                <a:cxn ang="0">
                  <a:pos x="786" y="297"/>
                </a:cxn>
                <a:cxn ang="0">
                  <a:pos x="823" y="267"/>
                </a:cxn>
                <a:cxn ang="0">
                  <a:pos x="858" y="241"/>
                </a:cxn>
                <a:cxn ang="0">
                  <a:pos x="911" y="202"/>
                </a:cxn>
                <a:cxn ang="0">
                  <a:pos x="978" y="153"/>
                </a:cxn>
                <a:cxn ang="0">
                  <a:pos x="1039" y="111"/>
                </a:cxn>
                <a:cxn ang="0">
                  <a:pos x="1092" y="72"/>
                </a:cxn>
                <a:cxn ang="0">
                  <a:pos x="1135" y="41"/>
                </a:cxn>
                <a:cxn ang="0">
                  <a:pos x="1200" y="0"/>
                </a:cxn>
                <a:cxn ang="0">
                  <a:pos x="1013" y="6"/>
                </a:cxn>
              </a:cxnLst>
              <a:rect l="0" t="0" r="r" b="b"/>
              <a:pathLst>
                <a:path w="1200" h="2168">
                  <a:moveTo>
                    <a:pt x="1013" y="6"/>
                  </a:moveTo>
                  <a:lnTo>
                    <a:pt x="988" y="21"/>
                  </a:lnTo>
                  <a:lnTo>
                    <a:pt x="959" y="37"/>
                  </a:lnTo>
                  <a:lnTo>
                    <a:pt x="922" y="60"/>
                  </a:lnTo>
                  <a:lnTo>
                    <a:pt x="900" y="72"/>
                  </a:lnTo>
                  <a:lnTo>
                    <a:pt x="875" y="88"/>
                  </a:lnTo>
                  <a:lnTo>
                    <a:pt x="851" y="103"/>
                  </a:lnTo>
                  <a:lnTo>
                    <a:pt x="823" y="120"/>
                  </a:lnTo>
                  <a:lnTo>
                    <a:pt x="795" y="137"/>
                  </a:lnTo>
                  <a:lnTo>
                    <a:pt x="766" y="154"/>
                  </a:lnTo>
                  <a:lnTo>
                    <a:pt x="735" y="174"/>
                  </a:lnTo>
                  <a:lnTo>
                    <a:pt x="704" y="193"/>
                  </a:lnTo>
                  <a:lnTo>
                    <a:pt x="671" y="213"/>
                  </a:lnTo>
                  <a:lnTo>
                    <a:pt x="639" y="235"/>
                  </a:lnTo>
                  <a:lnTo>
                    <a:pt x="606" y="256"/>
                  </a:lnTo>
                  <a:lnTo>
                    <a:pt x="574" y="278"/>
                  </a:lnTo>
                  <a:lnTo>
                    <a:pt x="540" y="298"/>
                  </a:lnTo>
                  <a:lnTo>
                    <a:pt x="509" y="321"/>
                  </a:lnTo>
                  <a:lnTo>
                    <a:pt x="475" y="343"/>
                  </a:lnTo>
                  <a:lnTo>
                    <a:pt x="444" y="366"/>
                  </a:lnTo>
                  <a:lnTo>
                    <a:pt x="411" y="388"/>
                  </a:lnTo>
                  <a:lnTo>
                    <a:pt x="382" y="409"/>
                  </a:lnTo>
                  <a:lnTo>
                    <a:pt x="351" y="431"/>
                  </a:lnTo>
                  <a:lnTo>
                    <a:pt x="325" y="453"/>
                  </a:lnTo>
                  <a:lnTo>
                    <a:pt x="295" y="474"/>
                  </a:lnTo>
                  <a:lnTo>
                    <a:pt x="271" y="495"/>
                  </a:lnTo>
                  <a:lnTo>
                    <a:pt x="248" y="515"/>
                  </a:lnTo>
                  <a:lnTo>
                    <a:pt x="224" y="533"/>
                  </a:lnTo>
                  <a:lnTo>
                    <a:pt x="204" y="553"/>
                  </a:lnTo>
                  <a:lnTo>
                    <a:pt x="184" y="575"/>
                  </a:lnTo>
                  <a:lnTo>
                    <a:pt x="149" y="626"/>
                  </a:lnTo>
                  <a:lnTo>
                    <a:pt x="118" y="683"/>
                  </a:lnTo>
                  <a:lnTo>
                    <a:pt x="93" y="747"/>
                  </a:lnTo>
                  <a:lnTo>
                    <a:pt x="51" y="883"/>
                  </a:lnTo>
                  <a:lnTo>
                    <a:pt x="23" y="1031"/>
                  </a:lnTo>
                  <a:lnTo>
                    <a:pt x="0" y="1311"/>
                  </a:lnTo>
                  <a:lnTo>
                    <a:pt x="2" y="1515"/>
                  </a:lnTo>
                  <a:lnTo>
                    <a:pt x="12" y="1694"/>
                  </a:lnTo>
                  <a:lnTo>
                    <a:pt x="28" y="1911"/>
                  </a:lnTo>
                  <a:lnTo>
                    <a:pt x="46" y="2168"/>
                  </a:lnTo>
                  <a:lnTo>
                    <a:pt x="149" y="2007"/>
                  </a:lnTo>
                  <a:lnTo>
                    <a:pt x="159" y="1469"/>
                  </a:lnTo>
                  <a:lnTo>
                    <a:pt x="179" y="1251"/>
                  </a:lnTo>
                  <a:lnTo>
                    <a:pt x="192" y="1142"/>
                  </a:lnTo>
                  <a:lnTo>
                    <a:pt x="210" y="1039"/>
                  </a:lnTo>
                  <a:lnTo>
                    <a:pt x="234" y="943"/>
                  </a:lnTo>
                  <a:lnTo>
                    <a:pt x="260" y="856"/>
                  </a:lnTo>
                  <a:lnTo>
                    <a:pt x="274" y="818"/>
                  </a:lnTo>
                  <a:lnTo>
                    <a:pt x="291" y="782"/>
                  </a:lnTo>
                  <a:lnTo>
                    <a:pt x="326" y="719"/>
                  </a:lnTo>
                  <a:lnTo>
                    <a:pt x="337" y="708"/>
                  </a:lnTo>
                  <a:lnTo>
                    <a:pt x="348" y="692"/>
                  </a:lnTo>
                  <a:lnTo>
                    <a:pt x="359" y="680"/>
                  </a:lnTo>
                  <a:lnTo>
                    <a:pt x="371" y="665"/>
                  </a:lnTo>
                  <a:lnTo>
                    <a:pt x="384" y="652"/>
                  </a:lnTo>
                  <a:lnTo>
                    <a:pt x="398" y="638"/>
                  </a:lnTo>
                  <a:lnTo>
                    <a:pt x="410" y="623"/>
                  </a:lnTo>
                  <a:lnTo>
                    <a:pt x="424" y="609"/>
                  </a:lnTo>
                  <a:lnTo>
                    <a:pt x="455" y="580"/>
                  </a:lnTo>
                  <a:lnTo>
                    <a:pt x="470" y="564"/>
                  </a:lnTo>
                  <a:lnTo>
                    <a:pt x="484" y="550"/>
                  </a:lnTo>
                  <a:lnTo>
                    <a:pt x="501" y="535"/>
                  </a:lnTo>
                  <a:lnTo>
                    <a:pt x="517" y="519"/>
                  </a:lnTo>
                  <a:lnTo>
                    <a:pt x="534" y="504"/>
                  </a:lnTo>
                  <a:lnTo>
                    <a:pt x="551" y="490"/>
                  </a:lnTo>
                  <a:lnTo>
                    <a:pt x="569" y="474"/>
                  </a:lnTo>
                  <a:lnTo>
                    <a:pt x="586" y="459"/>
                  </a:lnTo>
                  <a:lnTo>
                    <a:pt x="603" y="444"/>
                  </a:lnTo>
                  <a:lnTo>
                    <a:pt x="622" y="428"/>
                  </a:lnTo>
                  <a:lnTo>
                    <a:pt x="640" y="413"/>
                  </a:lnTo>
                  <a:lnTo>
                    <a:pt x="657" y="400"/>
                  </a:lnTo>
                  <a:lnTo>
                    <a:pt x="676" y="385"/>
                  </a:lnTo>
                  <a:lnTo>
                    <a:pt x="693" y="369"/>
                  </a:lnTo>
                  <a:lnTo>
                    <a:pt x="713" y="354"/>
                  </a:lnTo>
                  <a:lnTo>
                    <a:pt x="732" y="340"/>
                  </a:lnTo>
                  <a:lnTo>
                    <a:pt x="750" y="326"/>
                  </a:lnTo>
                  <a:lnTo>
                    <a:pt x="769" y="312"/>
                  </a:lnTo>
                  <a:lnTo>
                    <a:pt x="786" y="297"/>
                  </a:lnTo>
                  <a:lnTo>
                    <a:pt x="804" y="283"/>
                  </a:lnTo>
                  <a:lnTo>
                    <a:pt x="823" y="267"/>
                  </a:lnTo>
                  <a:lnTo>
                    <a:pt x="841" y="255"/>
                  </a:lnTo>
                  <a:lnTo>
                    <a:pt x="858" y="241"/>
                  </a:lnTo>
                  <a:lnTo>
                    <a:pt x="875" y="229"/>
                  </a:lnTo>
                  <a:lnTo>
                    <a:pt x="911" y="202"/>
                  </a:lnTo>
                  <a:lnTo>
                    <a:pt x="945" y="178"/>
                  </a:lnTo>
                  <a:lnTo>
                    <a:pt x="978" y="153"/>
                  </a:lnTo>
                  <a:lnTo>
                    <a:pt x="1010" y="131"/>
                  </a:lnTo>
                  <a:lnTo>
                    <a:pt x="1039" y="111"/>
                  </a:lnTo>
                  <a:lnTo>
                    <a:pt x="1067" y="91"/>
                  </a:lnTo>
                  <a:lnTo>
                    <a:pt x="1092" y="72"/>
                  </a:lnTo>
                  <a:lnTo>
                    <a:pt x="1115" y="57"/>
                  </a:lnTo>
                  <a:lnTo>
                    <a:pt x="1135" y="41"/>
                  </a:lnTo>
                  <a:lnTo>
                    <a:pt x="1169" y="20"/>
                  </a:lnTo>
                  <a:lnTo>
                    <a:pt x="1200" y="0"/>
                  </a:lnTo>
                  <a:lnTo>
                    <a:pt x="1013" y="6"/>
                  </a:lnTo>
                  <a:lnTo>
                    <a:pt x="1013" y="6"/>
                  </a:lnTo>
                  <a:close/>
                </a:path>
              </a:pathLst>
            </a:custGeom>
            <a:solidFill>
              <a:srgbClr val="D1BDBD"/>
            </a:solidFill>
            <a:ln w="9525">
              <a:noFill/>
              <a:round/>
              <a:headEnd/>
              <a:tailEnd/>
            </a:ln>
          </p:spPr>
          <p:txBody>
            <a:bodyPr/>
            <a:lstStyle/>
            <a:p>
              <a:endParaRPr lang="en-US" dirty="0"/>
            </a:p>
          </p:txBody>
        </p:sp>
        <p:sp>
          <p:nvSpPr>
            <p:cNvPr id="326684" name="Freeform 28"/>
            <p:cNvSpPr>
              <a:spLocks/>
            </p:cNvSpPr>
            <p:nvPr/>
          </p:nvSpPr>
          <p:spPr bwMode="auto">
            <a:xfrm>
              <a:off x="7160" y="4617"/>
              <a:ext cx="219" cy="374"/>
            </a:xfrm>
            <a:custGeom>
              <a:avLst/>
              <a:gdLst/>
              <a:ahLst/>
              <a:cxnLst>
                <a:cxn ang="0">
                  <a:pos x="51" y="0"/>
                </a:cxn>
                <a:cxn ang="0">
                  <a:pos x="57" y="11"/>
                </a:cxn>
                <a:cxn ang="0">
                  <a:pos x="79" y="39"/>
                </a:cxn>
                <a:cxn ang="0">
                  <a:pos x="108" y="79"/>
                </a:cxn>
                <a:cxn ang="0">
                  <a:pos x="142" y="129"/>
                </a:cxn>
                <a:cxn ang="0">
                  <a:pos x="173" y="180"/>
                </a:cxn>
                <a:cxn ang="0">
                  <a:pos x="201" y="231"/>
                </a:cxn>
                <a:cxn ang="0">
                  <a:pos x="219" y="308"/>
                </a:cxn>
                <a:cxn ang="0">
                  <a:pos x="202" y="348"/>
                </a:cxn>
                <a:cxn ang="0">
                  <a:pos x="191" y="361"/>
                </a:cxn>
                <a:cxn ang="0">
                  <a:pos x="181" y="367"/>
                </a:cxn>
                <a:cxn ang="0">
                  <a:pos x="154" y="374"/>
                </a:cxn>
                <a:cxn ang="0">
                  <a:pos x="0" y="99"/>
                </a:cxn>
                <a:cxn ang="0">
                  <a:pos x="51" y="0"/>
                </a:cxn>
                <a:cxn ang="0">
                  <a:pos x="51" y="0"/>
                </a:cxn>
              </a:cxnLst>
              <a:rect l="0" t="0" r="r" b="b"/>
              <a:pathLst>
                <a:path w="219" h="374">
                  <a:moveTo>
                    <a:pt x="51" y="0"/>
                  </a:moveTo>
                  <a:lnTo>
                    <a:pt x="57" y="11"/>
                  </a:lnTo>
                  <a:lnTo>
                    <a:pt x="79" y="39"/>
                  </a:lnTo>
                  <a:lnTo>
                    <a:pt x="108" y="79"/>
                  </a:lnTo>
                  <a:lnTo>
                    <a:pt x="142" y="129"/>
                  </a:lnTo>
                  <a:lnTo>
                    <a:pt x="173" y="180"/>
                  </a:lnTo>
                  <a:lnTo>
                    <a:pt x="201" y="231"/>
                  </a:lnTo>
                  <a:lnTo>
                    <a:pt x="219" y="308"/>
                  </a:lnTo>
                  <a:lnTo>
                    <a:pt x="202" y="348"/>
                  </a:lnTo>
                  <a:lnTo>
                    <a:pt x="191" y="361"/>
                  </a:lnTo>
                  <a:lnTo>
                    <a:pt x="181" y="367"/>
                  </a:lnTo>
                  <a:lnTo>
                    <a:pt x="154" y="374"/>
                  </a:lnTo>
                  <a:lnTo>
                    <a:pt x="0" y="99"/>
                  </a:lnTo>
                  <a:lnTo>
                    <a:pt x="51" y="0"/>
                  </a:lnTo>
                  <a:lnTo>
                    <a:pt x="51" y="0"/>
                  </a:lnTo>
                  <a:close/>
                </a:path>
              </a:pathLst>
            </a:custGeom>
            <a:solidFill>
              <a:srgbClr val="D1BDBD"/>
            </a:solidFill>
            <a:ln w="9525">
              <a:noFill/>
              <a:round/>
              <a:headEnd/>
              <a:tailEnd/>
            </a:ln>
          </p:spPr>
          <p:txBody>
            <a:bodyPr/>
            <a:lstStyle/>
            <a:p>
              <a:endParaRPr lang="en-US" dirty="0"/>
            </a:p>
          </p:txBody>
        </p:sp>
        <p:sp>
          <p:nvSpPr>
            <p:cNvPr id="326685" name="Freeform 29"/>
            <p:cNvSpPr>
              <a:spLocks/>
            </p:cNvSpPr>
            <p:nvPr/>
          </p:nvSpPr>
          <p:spPr bwMode="auto">
            <a:xfrm>
              <a:off x="7249" y="4288"/>
              <a:ext cx="276" cy="379"/>
            </a:xfrm>
            <a:custGeom>
              <a:avLst/>
              <a:gdLst/>
              <a:ahLst/>
              <a:cxnLst>
                <a:cxn ang="0">
                  <a:pos x="11" y="0"/>
                </a:cxn>
                <a:cxn ang="0">
                  <a:pos x="24" y="6"/>
                </a:cxn>
                <a:cxn ang="0">
                  <a:pos x="55" y="23"/>
                </a:cxn>
                <a:cxn ang="0">
                  <a:pos x="75" y="37"/>
                </a:cxn>
                <a:cxn ang="0">
                  <a:pos x="98" y="51"/>
                </a:cxn>
                <a:cxn ang="0">
                  <a:pos x="123" y="68"/>
                </a:cxn>
                <a:cxn ang="0">
                  <a:pos x="147" y="85"/>
                </a:cxn>
                <a:cxn ang="0">
                  <a:pos x="172" y="107"/>
                </a:cxn>
                <a:cxn ang="0">
                  <a:pos x="197" y="127"/>
                </a:cxn>
                <a:cxn ang="0">
                  <a:pos x="218" y="148"/>
                </a:cxn>
                <a:cxn ang="0">
                  <a:pos x="239" y="170"/>
                </a:cxn>
                <a:cxn ang="0">
                  <a:pos x="266" y="216"/>
                </a:cxn>
                <a:cxn ang="0">
                  <a:pos x="276" y="263"/>
                </a:cxn>
                <a:cxn ang="0">
                  <a:pos x="262" y="332"/>
                </a:cxn>
                <a:cxn ang="0">
                  <a:pos x="243" y="366"/>
                </a:cxn>
                <a:cxn ang="0">
                  <a:pos x="220" y="379"/>
                </a:cxn>
                <a:cxn ang="0">
                  <a:pos x="0" y="125"/>
                </a:cxn>
                <a:cxn ang="0">
                  <a:pos x="11" y="0"/>
                </a:cxn>
                <a:cxn ang="0">
                  <a:pos x="11" y="0"/>
                </a:cxn>
              </a:cxnLst>
              <a:rect l="0" t="0" r="r" b="b"/>
              <a:pathLst>
                <a:path w="276" h="379">
                  <a:moveTo>
                    <a:pt x="11" y="0"/>
                  </a:moveTo>
                  <a:lnTo>
                    <a:pt x="24" y="6"/>
                  </a:lnTo>
                  <a:lnTo>
                    <a:pt x="55" y="23"/>
                  </a:lnTo>
                  <a:lnTo>
                    <a:pt x="75" y="37"/>
                  </a:lnTo>
                  <a:lnTo>
                    <a:pt x="98" y="51"/>
                  </a:lnTo>
                  <a:lnTo>
                    <a:pt x="123" y="68"/>
                  </a:lnTo>
                  <a:lnTo>
                    <a:pt x="147" y="85"/>
                  </a:lnTo>
                  <a:lnTo>
                    <a:pt x="172" y="107"/>
                  </a:lnTo>
                  <a:lnTo>
                    <a:pt x="197" y="127"/>
                  </a:lnTo>
                  <a:lnTo>
                    <a:pt x="218" y="148"/>
                  </a:lnTo>
                  <a:lnTo>
                    <a:pt x="239" y="170"/>
                  </a:lnTo>
                  <a:lnTo>
                    <a:pt x="266" y="216"/>
                  </a:lnTo>
                  <a:lnTo>
                    <a:pt x="276" y="263"/>
                  </a:lnTo>
                  <a:lnTo>
                    <a:pt x="262" y="332"/>
                  </a:lnTo>
                  <a:lnTo>
                    <a:pt x="243" y="366"/>
                  </a:lnTo>
                  <a:lnTo>
                    <a:pt x="220" y="379"/>
                  </a:lnTo>
                  <a:lnTo>
                    <a:pt x="0" y="125"/>
                  </a:lnTo>
                  <a:lnTo>
                    <a:pt x="11" y="0"/>
                  </a:lnTo>
                  <a:lnTo>
                    <a:pt x="11" y="0"/>
                  </a:lnTo>
                  <a:close/>
                </a:path>
              </a:pathLst>
            </a:custGeom>
            <a:solidFill>
              <a:srgbClr val="D1BDBD"/>
            </a:solidFill>
            <a:ln w="9525">
              <a:noFill/>
              <a:round/>
              <a:headEnd/>
              <a:tailEnd/>
            </a:ln>
          </p:spPr>
          <p:txBody>
            <a:bodyPr/>
            <a:lstStyle/>
            <a:p>
              <a:endParaRPr lang="en-US" dirty="0"/>
            </a:p>
          </p:txBody>
        </p:sp>
        <p:sp>
          <p:nvSpPr>
            <p:cNvPr id="326686" name="Freeform 30"/>
            <p:cNvSpPr>
              <a:spLocks/>
            </p:cNvSpPr>
            <p:nvPr/>
          </p:nvSpPr>
          <p:spPr bwMode="auto">
            <a:xfrm>
              <a:off x="7331" y="4051"/>
              <a:ext cx="269" cy="341"/>
            </a:xfrm>
            <a:custGeom>
              <a:avLst/>
              <a:gdLst/>
              <a:ahLst/>
              <a:cxnLst>
                <a:cxn ang="0">
                  <a:pos x="17" y="0"/>
                </a:cxn>
                <a:cxn ang="0">
                  <a:pos x="0" y="136"/>
                </a:cxn>
                <a:cxn ang="0">
                  <a:pos x="259" y="341"/>
                </a:cxn>
                <a:cxn ang="0">
                  <a:pos x="269" y="192"/>
                </a:cxn>
                <a:cxn ang="0">
                  <a:pos x="245" y="155"/>
                </a:cxn>
                <a:cxn ang="0">
                  <a:pos x="228" y="138"/>
                </a:cxn>
                <a:cxn ang="0">
                  <a:pos x="209" y="121"/>
                </a:cxn>
                <a:cxn ang="0">
                  <a:pos x="189" y="104"/>
                </a:cxn>
                <a:cxn ang="0">
                  <a:pos x="169" y="87"/>
                </a:cxn>
                <a:cxn ang="0">
                  <a:pos x="147" y="73"/>
                </a:cxn>
                <a:cxn ang="0">
                  <a:pos x="126" y="59"/>
                </a:cxn>
                <a:cxn ang="0">
                  <a:pos x="85" y="34"/>
                </a:cxn>
                <a:cxn ang="0">
                  <a:pos x="50" y="16"/>
                </a:cxn>
                <a:cxn ang="0">
                  <a:pos x="17" y="0"/>
                </a:cxn>
                <a:cxn ang="0">
                  <a:pos x="17" y="0"/>
                </a:cxn>
              </a:cxnLst>
              <a:rect l="0" t="0" r="r" b="b"/>
              <a:pathLst>
                <a:path w="269" h="341">
                  <a:moveTo>
                    <a:pt x="17" y="0"/>
                  </a:moveTo>
                  <a:lnTo>
                    <a:pt x="0" y="136"/>
                  </a:lnTo>
                  <a:lnTo>
                    <a:pt x="259" y="341"/>
                  </a:lnTo>
                  <a:lnTo>
                    <a:pt x="269" y="192"/>
                  </a:lnTo>
                  <a:lnTo>
                    <a:pt x="245" y="155"/>
                  </a:lnTo>
                  <a:lnTo>
                    <a:pt x="228" y="138"/>
                  </a:lnTo>
                  <a:lnTo>
                    <a:pt x="209" y="121"/>
                  </a:lnTo>
                  <a:lnTo>
                    <a:pt x="189" y="104"/>
                  </a:lnTo>
                  <a:lnTo>
                    <a:pt x="169" y="87"/>
                  </a:lnTo>
                  <a:lnTo>
                    <a:pt x="147" y="73"/>
                  </a:lnTo>
                  <a:lnTo>
                    <a:pt x="126" y="59"/>
                  </a:lnTo>
                  <a:lnTo>
                    <a:pt x="85" y="34"/>
                  </a:lnTo>
                  <a:lnTo>
                    <a:pt x="50" y="16"/>
                  </a:lnTo>
                  <a:lnTo>
                    <a:pt x="17" y="0"/>
                  </a:lnTo>
                  <a:lnTo>
                    <a:pt x="17" y="0"/>
                  </a:lnTo>
                  <a:close/>
                </a:path>
              </a:pathLst>
            </a:custGeom>
            <a:solidFill>
              <a:srgbClr val="D1BDBD"/>
            </a:solidFill>
            <a:ln w="9525">
              <a:noFill/>
              <a:round/>
              <a:headEnd/>
              <a:tailEnd/>
            </a:ln>
          </p:spPr>
          <p:txBody>
            <a:bodyPr/>
            <a:lstStyle/>
            <a:p>
              <a:endParaRPr lang="en-US" dirty="0"/>
            </a:p>
          </p:txBody>
        </p:sp>
        <p:sp>
          <p:nvSpPr>
            <p:cNvPr id="326687" name="Freeform 31"/>
            <p:cNvSpPr>
              <a:spLocks/>
            </p:cNvSpPr>
            <p:nvPr/>
          </p:nvSpPr>
          <p:spPr bwMode="auto">
            <a:xfrm>
              <a:off x="7415" y="3798"/>
              <a:ext cx="280" cy="329"/>
            </a:xfrm>
            <a:custGeom>
              <a:avLst/>
              <a:gdLst/>
              <a:ahLst/>
              <a:cxnLst>
                <a:cxn ang="0">
                  <a:pos x="0" y="0"/>
                </a:cxn>
                <a:cxn ang="0">
                  <a:pos x="0" y="144"/>
                </a:cxn>
                <a:cxn ang="0">
                  <a:pos x="274" y="329"/>
                </a:cxn>
                <a:cxn ang="0">
                  <a:pos x="280" y="191"/>
                </a:cxn>
                <a:cxn ang="0">
                  <a:pos x="264" y="173"/>
                </a:cxn>
                <a:cxn ang="0">
                  <a:pos x="246" y="154"/>
                </a:cxn>
                <a:cxn ang="0">
                  <a:pos x="224" y="136"/>
                </a:cxn>
                <a:cxn ang="0">
                  <a:pos x="204" y="119"/>
                </a:cxn>
                <a:cxn ang="0">
                  <a:pos x="181" y="100"/>
                </a:cxn>
                <a:cxn ang="0">
                  <a:pos x="158" y="86"/>
                </a:cxn>
                <a:cxn ang="0">
                  <a:pos x="134" y="71"/>
                </a:cxn>
                <a:cxn ang="0">
                  <a:pos x="110" y="57"/>
                </a:cxn>
                <a:cxn ang="0">
                  <a:pos x="68" y="34"/>
                </a:cxn>
                <a:cxn ang="0">
                  <a:pos x="32" y="15"/>
                </a:cxn>
                <a:cxn ang="0">
                  <a:pos x="0" y="0"/>
                </a:cxn>
                <a:cxn ang="0">
                  <a:pos x="0" y="0"/>
                </a:cxn>
              </a:cxnLst>
              <a:rect l="0" t="0" r="r" b="b"/>
              <a:pathLst>
                <a:path w="280" h="329">
                  <a:moveTo>
                    <a:pt x="0" y="0"/>
                  </a:moveTo>
                  <a:lnTo>
                    <a:pt x="0" y="144"/>
                  </a:lnTo>
                  <a:lnTo>
                    <a:pt x="274" y="329"/>
                  </a:lnTo>
                  <a:lnTo>
                    <a:pt x="280" y="191"/>
                  </a:lnTo>
                  <a:lnTo>
                    <a:pt x="264" y="173"/>
                  </a:lnTo>
                  <a:lnTo>
                    <a:pt x="246" y="154"/>
                  </a:lnTo>
                  <a:lnTo>
                    <a:pt x="224" y="136"/>
                  </a:lnTo>
                  <a:lnTo>
                    <a:pt x="204" y="119"/>
                  </a:lnTo>
                  <a:lnTo>
                    <a:pt x="181" y="100"/>
                  </a:lnTo>
                  <a:lnTo>
                    <a:pt x="158" y="86"/>
                  </a:lnTo>
                  <a:lnTo>
                    <a:pt x="134" y="71"/>
                  </a:lnTo>
                  <a:lnTo>
                    <a:pt x="110" y="57"/>
                  </a:lnTo>
                  <a:lnTo>
                    <a:pt x="68" y="34"/>
                  </a:lnTo>
                  <a:lnTo>
                    <a:pt x="32" y="15"/>
                  </a:lnTo>
                  <a:lnTo>
                    <a:pt x="0" y="0"/>
                  </a:lnTo>
                  <a:lnTo>
                    <a:pt x="0" y="0"/>
                  </a:lnTo>
                  <a:close/>
                </a:path>
              </a:pathLst>
            </a:custGeom>
            <a:solidFill>
              <a:srgbClr val="D1BDBD"/>
            </a:solidFill>
            <a:ln w="9525">
              <a:noFill/>
              <a:round/>
              <a:headEnd/>
              <a:tailEnd/>
            </a:ln>
          </p:spPr>
          <p:txBody>
            <a:bodyPr/>
            <a:lstStyle/>
            <a:p>
              <a:endParaRPr lang="en-US" dirty="0"/>
            </a:p>
          </p:txBody>
        </p:sp>
        <p:sp>
          <p:nvSpPr>
            <p:cNvPr id="326688" name="Freeform 32"/>
            <p:cNvSpPr>
              <a:spLocks/>
            </p:cNvSpPr>
            <p:nvPr/>
          </p:nvSpPr>
          <p:spPr bwMode="auto">
            <a:xfrm>
              <a:off x="7611" y="3584"/>
              <a:ext cx="336" cy="307"/>
            </a:xfrm>
            <a:custGeom>
              <a:avLst/>
              <a:gdLst/>
              <a:ahLst/>
              <a:cxnLst>
                <a:cxn ang="0">
                  <a:pos x="39" y="0"/>
                </a:cxn>
                <a:cxn ang="0">
                  <a:pos x="0" y="110"/>
                </a:cxn>
                <a:cxn ang="0">
                  <a:pos x="259" y="307"/>
                </a:cxn>
                <a:cxn ang="0">
                  <a:pos x="297" y="305"/>
                </a:cxn>
                <a:cxn ang="0">
                  <a:pos x="336" y="242"/>
                </a:cxn>
                <a:cxn ang="0">
                  <a:pos x="324" y="208"/>
                </a:cxn>
                <a:cxn ang="0">
                  <a:pos x="310" y="187"/>
                </a:cxn>
                <a:cxn ang="0">
                  <a:pos x="290" y="169"/>
                </a:cxn>
                <a:cxn ang="0">
                  <a:pos x="268" y="149"/>
                </a:cxn>
                <a:cxn ang="0">
                  <a:pos x="242" y="129"/>
                </a:cxn>
                <a:cxn ang="0">
                  <a:pos x="215" y="110"/>
                </a:cxn>
                <a:cxn ang="0">
                  <a:pos x="187" y="90"/>
                </a:cxn>
                <a:cxn ang="0">
                  <a:pos x="160" y="71"/>
                </a:cxn>
                <a:cxn ang="0">
                  <a:pos x="133" y="54"/>
                </a:cxn>
                <a:cxn ang="0">
                  <a:pos x="109" y="39"/>
                </a:cxn>
                <a:cxn ang="0">
                  <a:pos x="85" y="27"/>
                </a:cxn>
                <a:cxn ang="0">
                  <a:pos x="53" y="7"/>
                </a:cxn>
                <a:cxn ang="0">
                  <a:pos x="39" y="0"/>
                </a:cxn>
                <a:cxn ang="0">
                  <a:pos x="39" y="0"/>
                </a:cxn>
              </a:cxnLst>
              <a:rect l="0" t="0" r="r" b="b"/>
              <a:pathLst>
                <a:path w="336" h="307">
                  <a:moveTo>
                    <a:pt x="39" y="0"/>
                  </a:moveTo>
                  <a:lnTo>
                    <a:pt x="0" y="110"/>
                  </a:lnTo>
                  <a:lnTo>
                    <a:pt x="259" y="307"/>
                  </a:lnTo>
                  <a:lnTo>
                    <a:pt x="297" y="305"/>
                  </a:lnTo>
                  <a:lnTo>
                    <a:pt x="336" y="242"/>
                  </a:lnTo>
                  <a:lnTo>
                    <a:pt x="324" y="208"/>
                  </a:lnTo>
                  <a:lnTo>
                    <a:pt x="310" y="187"/>
                  </a:lnTo>
                  <a:lnTo>
                    <a:pt x="290" y="169"/>
                  </a:lnTo>
                  <a:lnTo>
                    <a:pt x="268" y="149"/>
                  </a:lnTo>
                  <a:lnTo>
                    <a:pt x="242" y="129"/>
                  </a:lnTo>
                  <a:lnTo>
                    <a:pt x="215" y="110"/>
                  </a:lnTo>
                  <a:lnTo>
                    <a:pt x="187" y="90"/>
                  </a:lnTo>
                  <a:lnTo>
                    <a:pt x="160" y="71"/>
                  </a:lnTo>
                  <a:lnTo>
                    <a:pt x="133" y="54"/>
                  </a:lnTo>
                  <a:lnTo>
                    <a:pt x="109" y="39"/>
                  </a:lnTo>
                  <a:lnTo>
                    <a:pt x="85" y="27"/>
                  </a:lnTo>
                  <a:lnTo>
                    <a:pt x="53" y="7"/>
                  </a:lnTo>
                  <a:lnTo>
                    <a:pt x="39" y="0"/>
                  </a:lnTo>
                  <a:lnTo>
                    <a:pt x="39" y="0"/>
                  </a:lnTo>
                  <a:close/>
                </a:path>
              </a:pathLst>
            </a:custGeom>
            <a:solidFill>
              <a:srgbClr val="D1BDBD"/>
            </a:solidFill>
            <a:ln w="9525">
              <a:noFill/>
              <a:round/>
              <a:headEnd/>
              <a:tailEnd/>
            </a:ln>
          </p:spPr>
          <p:txBody>
            <a:bodyPr/>
            <a:lstStyle/>
            <a:p>
              <a:endParaRPr lang="en-US" dirty="0"/>
            </a:p>
          </p:txBody>
        </p:sp>
        <p:sp>
          <p:nvSpPr>
            <p:cNvPr id="326689" name="Freeform 33"/>
            <p:cNvSpPr>
              <a:spLocks/>
            </p:cNvSpPr>
            <p:nvPr/>
          </p:nvSpPr>
          <p:spPr bwMode="auto">
            <a:xfrm>
              <a:off x="7805" y="3403"/>
              <a:ext cx="366" cy="296"/>
            </a:xfrm>
            <a:custGeom>
              <a:avLst/>
              <a:gdLst/>
              <a:ahLst/>
              <a:cxnLst>
                <a:cxn ang="0">
                  <a:pos x="54" y="0"/>
                </a:cxn>
                <a:cxn ang="0">
                  <a:pos x="0" y="76"/>
                </a:cxn>
                <a:cxn ang="0">
                  <a:pos x="312" y="296"/>
                </a:cxn>
                <a:cxn ang="0">
                  <a:pos x="366" y="214"/>
                </a:cxn>
                <a:cxn ang="0">
                  <a:pos x="351" y="184"/>
                </a:cxn>
                <a:cxn ang="0">
                  <a:pos x="334" y="167"/>
                </a:cxn>
                <a:cxn ang="0">
                  <a:pos x="314" y="150"/>
                </a:cxn>
                <a:cxn ang="0">
                  <a:pos x="289" y="132"/>
                </a:cxn>
                <a:cxn ang="0">
                  <a:pos x="264" y="115"/>
                </a:cxn>
                <a:cxn ang="0">
                  <a:pos x="235" y="96"/>
                </a:cxn>
                <a:cxn ang="0">
                  <a:pos x="207" y="79"/>
                </a:cxn>
                <a:cxn ang="0">
                  <a:pos x="178" y="62"/>
                </a:cxn>
                <a:cxn ang="0">
                  <a:pos x="150" y="50"/>
                </a:cxn>
                <a:cxn ang="0">
                  <a:pos x="123" y="34"/>
                </a:cxn>
                <a:cxn ang="0">
                  <a:pos x="102" y="24"/>
                </a:cxn>
                <a:cxn ang="0">
                  <a:pos x="66" y="5"/>
                </a:cxn>
                <a:cxn ang="0">
                  <a:pos x="54" y="0"/>
                </a:cxn>
                <a:cxn ang="0">
                  <a:pos x="54" y="0"/>
                </a:cxn>
              </a:cxnLst>
              <a:rect l="0" t="0" r="r" b="b"/>
              <a:pathLst>
                <a:path w="366" h="296">
                  <a:moveTo>
                    <a:pt x="54" y="0"/>
                  </a:moveTo>
                  <a:lnTo>
                    <a:pt x="0" y="76"/>
                  </a:lnTo>
                  <a:lnTo>
                    <a:pt x="312" y="296"/>
                  </a:lnTo>
                  <a:lnTo>
                    <a:pt x="366" y="214"/>
                  </a:lnTo>
                  <a:lnTo>
                    <a:pt x="351" y="184"/>
                  </a:lnTo>
                  <a:lnTo>
                    <a:pt x="334" y="167"/>
                  </a:lnTo>
                  <a:lnTo>
                    <a:pt x="314" y="150"/>
                  </a:lnTo>
                  <a:lnTo>
                    <a:pt x="289" y="132"/>
                  </a:lnTo>
                  <a:lnTo>
                    <a:pt x="264" y="115"/>
                  </a:lnTo>
                  <a:lnTo>
                    <a:pt x="235" y="96"/>
                  </a:lnTo>
                  <a:lnTo>
                    <a:pt x="207" y="79"/>
                  </a:lnTo>
                  <a:lnTo>
                    <a:pt x="178" y="62"/>
                  </a:lnTo>
                  <a:lnTo>
                    <a:pt x="150" y="50"/>
                  </a:lnTo>
                  <a:lnTo>
                    <a:pt x="123" y="34"/>
                  </a:lnTo>
                  <a:lnTo>
                    <a:pt x="102" y="24"/>
                  </a:lnTo>
                  <a:lnTo>
                    <a:pt x="66" y="5"/>
                  </a:lnTo>
                  <a:lnTo>
                    <a:pt x="54" y="0"/>
                  </a:lnTo>
                  <a:lnTo>
                    <a:pt x="54" y="0"/>
                  </a:lnTo>
                  <a:close/>
                </a:path>
              </a:pathLst>
            </a:custGeom>
            <a:solidFill>
              <a:srgbClr val="D1BDBD"/>
            </a:solidFill>
            <a:ln w="9525">
              <a:noFill/>
              <a:round/>
              <a:headEnd/>
              <a:tailEnd/>
            </a:ln>
          </p:spPr>
          <p:txBody>
            <a:bodyPr/>
            <a:lstStyle/>
            <a:p>
              <a:endParaRPr lang="en-US" dirty="0"/>
            </a:p>
          </p:txBody>
        </p:sp>
        <p:sp>
          <p:nvSpPr>
            <p:cNvPr id="326690" name="Freeform 34"/>
            <p:cNvSpPr>
              <a:spLocks/>
            </p:cNvSpPr>
            <p:nvPr/>
          </p:nvSpPr>
          <p:spPr bwMode="auto">
            <a:xfrm>
              <a:off x="7979" y="2864"/>
              <a:ext cx="1609" cy="1044"/>
            </a:xfrm>
            <a:custGeom>
              <a:avLst/>
              <a:gdLst/>
              <a:ahLst/>
              <a:cxnLst>
                <a:cxn ang="0">
                  <a:pos x="248" y="20"/>
                </a:cxn>
                <a:cxn ang="0">
                  <a:pos x="421" y="62"/>
                </a:cxn>
                <a:cxn ang="0">
                  <a:pos x="553" y="108"/>
                </a:cxn>
                <a:cxn ang="0">
                  <a:pos x="622" y="139"/>
                </a:cxn>
                <a:cxn ang="0">
                  <a:pos x="690" y="173"/>
                </a:cxn>
                <a:cxn ang="0">
                  <a:pos x="761" y="215"/>
                </a:cxn>
                <a:cxn ang="0">
                  <a:pos x="829" y="256"/>
                </a:cxn>
                <a:cxn ang="0">
                  <a:pos x="890" y="295"/>
                </a:cxn>
                <a:cxn ang="0">
                  <a:pos x="944" y="334"/>
                </a:cxn>
                <a:cxn ang="0">
                  <a:pos x="992" y="369"/>
                </a:cxn>
                <a:cxn ang="0">
                  <a:pos x="1035" y="402"/>
                </a:cxn>
                <a:cxn ang="0">
                  <a:pos x="1071" y="434"/>
                </a:cxn>
                <a:cxn ang="0">
                  <a:pos x="1103" y="462"/>
                </a:cxn>
                <a:cxn ang="0">
                  <a:pos x="1154" y="510"/>
                </a:cxn>
                <a:cxn ang="0">
                  <a:pos x="1188" y="549"/>
                </a:cxn>
                <a:cxn ang="0">
                  <a:pos x="1219" y="590"/>
                </a:cxn>
                <a:cxn ang="0">
                  <a:pos x="1451" y="679"/>
                </a:cxn>
                <a:cxn ang="0">
                  <a:pos x="1499" y="720"/>
                </a:cxn>
                <a:cxn ang="0">
                  <a:pos x="1539" y="759"/>
                </a:cxn>
                <a:cxn ang="0">
                  <a:pos x="1609" y="881"/>
                </a:cxn>
                <a:cxn ang="0">
                  <a:pos x="1589" y="952"/>
                </a:cxn>
                <a:cxn ang="0">
                  <a:pos x="1535" y="991"/>
                </a:cxn>
                <a:cxn ang="0">
                  <a:pos x="1471" y="1017"/>
                </a:cxn>
                <a:cxn ang="0">
                  <a:pos x="1375" y="1037"/>
                </a:cxn>
                <a:cxn ang="0">
                  <a:pos x="1190" y="965"/>
                </a:cxn>
                <a:cxn ang="0">
                  <a:pos x="1010" y="753"/>
                </a:cxn>
                <a:cxn ang="0">
                  <a:pos x="1071" y="668"/>
                </a:cxn>
                <a:cxn ang="0">
                  <a:pos x="1032" y="629"/>
                </a:cxn>
                <a:cxn ang="0">
                  <a:pos x="1000" y="597"/>
                </a:cxn>
                <a:cxn ang="0">
                  <a:pos x="962" y="561"/>
                </a:cxn>
                <a:cxn ang="0">
                  <a:pos x="922" y="524"/>
                </a:cxn>
                <a:cxn ang="0">
                  <a:pos x="879" y="484"/>
                </a:cxn>
                <a:cxn ang="0">
                  <a:pos x="833" y="444"/>
                </a:cxn>
                <a:cxn ang="0">
                  <a:pos x="786" y="402"/>
                </a:cxn>
                <a:cxn ang="0">
                  <a:pos x="737" y="363"/>
                </a:cxn>
                <a:cxn ang="0">
                  <a:pos x="689" y="326"/>
                </a:cxn>
                <a:cxn ang="0">
                  <a:pos x="639" y="292"/>
                </a:cxn>
                <a:cxn ang="0">
                  <a:pos x="593" y="261"/>
                </a:cxn>
                <a:cxn ang="0">
                  <a:pos x="526" y="226"/>
                </a:cxn>
                <a:cxn ang="0">
                  <a:pos x="438" y="193"/>
                </a:cxn>
                <a:cxn ang="0">
                  <a:pos x="347" y="165"/>
                </a:cxn>
                <a:cxn ang="0">
                  <a:pos x="178" y="133"/>
                </a:cxn>
                <a:cxn ang="0">
                  <a:pos x="17" y="0"/>
                </a:cxn>
              </a:cxnLst>
              <a:rect l="0" t="0" r="r" b="b"/>
              <a:pathLst>
                <a:path w="1609" h="1044">
                  <a:moveTo>
                    <a:pt x="17" y="0"/>
                  </a:moveTo>
                  <a:lnTo>
                    <a:pt x="248" y="20"/>
                  </a:lnTo>
                  <a:lnTo>
                    <a:pt x="359" y="45"/>
                  </a:lnTo>
                  <a:lnTo>
                    <a:pt x="421" y="62"/>
                  </a:lnTo>
                  <a:lnTo>
                    <a:pt x="486" y="85"/>
                  </a:lnTo>
                  <a:lnTo>
                    <a:pt x="553" y="108"/>
                  </a:lnTo>
                  <a:lnTo>
                    <a:pt x="588" y="123"/>
                  </a:lnTo>
                  <a:lnTo>
                    <a:pt x="622" y="139"/>
                  </a:lnTo>
                  <a:lnTo>
                    <a:pt x="656" y="156"/>
                  </a:lnTo>
                  <a:lnTo>
                    <a:pt x="690" y="173"/>
                  </a:lnTo>
                  <a:lnTo>
                    <a:pt x="726" y="193"/>
                  </a:lnTo>
                  <a:lnTo>
                    <a:pt x="761" y="215"/>
                  </a:lnTo>
                  <a:lnTo>
                    <a:pt x="795" y="235"/>
                  </a:lnTo>
                  <a:lnTo>
                    <a:pt x="829" y="256"/>
                  </a:lnTo>
                  <a:lnTo>
                    <a:pt x="859" y="277"/>
                  </a:lnTo>
                  <a:lnTo>
                    <a:pt x="890" y="295"/>
                  </a:lnTo>
                  <a:lnTo>
                    <a:pt x="916" y="315"/>
                  </a:lnTo>
                  <a:lnTo>
                    <a:pt x="944" y="334"/>
                  </a:lnTo>
                  <a:lnTo>
                    <a:pt x="967" y="352"/>
                  </a:lnTo>
                  <a:lnTo>
                    <a:pt x="992" y="369"/>
                  </a:lnTo>
                  <a:lnTo>
                    <a:pt x="1013" y="386"/>
                  </a:lnTo>
                  <a:lnTo>
                    <a:pt x="1035" y="402"/>
                  </a:lnTo>
                  <a:lnTo>
                    <a:pt x="1054" y="419"/>
                  </a:lnTo>
                  <a:lnTo>
                    <a:pt x="1071" y="434"/>
                  </a:lnTo>
                  <a:lnTo>
                    <a:pt x="1089" y="448"/>
                  </a:lnTo>
                  <a:lnTo>
                    <a:pt x="1103" y="462"/>
                  </a:lnTo>
                  <a:lnTo>
                    <a:pt x="1131" y="488"/>
                  </a:lnTo>
                  <a:lnTo>
                    <a:pt x="1154" y="510"/>
                  </a:lnTo>
                  <a:lnTo>
                    <a:pt x="1173" y="532"/>
                  </a:lnTo>
                  <a:lnTo>
                    <a:pt x="1188" y="549"/>
                  </a:lnTo>
                  <a:lnTo>
                    <a:pt x="1201" y="563"/>
                  </a:lnTo>
                  <a:lnTo>
                    <a:pt x="1219" y="590"/>
                  </a:lnTo>
                  <a:lnTo>
                    <a:pt x="1437" y="671"/>
                  </a:lnTo>
                  <a:lnTo>
                    <a:pt x="1451" y="679"/>
                  </a:lnTo>
                  <a:lnTo>
                    <a:pt x="1481" y="702"/>
                  </a:lnTo>
                  <a:lnTo>
                    <a:pt x="1499" y="720"/>
                  </a:lnTo>
                  <a:lnTo>
                    <a:pt x="1519" y="739"/>
                  </a:lnTo>
                  <a:lnTo>
                    <a:pt x="1539" y="759"/>
                  </a:lnTo>
                  <a:lnTo>
                    <a:pt x="1559" y="782"/>
                  </a:lnTo>
                  <a:lnTo>
                    <a:pt x="1609" y="881"/>
                  </a:lnTo>
                  <a:lnTo>
                    <a:pt x="1603" y="929"/>
                  </a:lnTo>
                  <a:lnTo>
                    <a:pt x="1589" y="952"/>
                  </a:lnTo>
                  <a:lnTo>
                    <a:pt x="1564" y="972"/>
                  </a:lnTo>
                  <a:lnTo>
                    <a:pt x="1535" y="991"/>
                  </a:lnTo>
                  <a:lnTo>
                    <a:pt x="1504" y="1006"/>
                  </a:lnTo>
                  <a:lnTo>
                    <a:pt x="1471" y="1017"/>
                  </a:lnTo>
                  <a:lnTo>
                    <a:pt x="1440" y="1027"/>
                  </a:lnTo>
                  <a:lnTo>
                    <a:pt x="1375" y="1037"/>
                  </a:lnTo>
                  <a:lnTo>
                    <a:pt x="1315" y="1044"/>
                  </a:lnTo>
                  <a:lnTo>
                    <a:pt x="1190" y="965"/>
                  </a:lnTo>
                  <a:lnTo>
                    <a:pt x="1112" y="842"/>
                  </a:lnTo>
                  <a:lnTo>
                    <a:pt x="1010" y="753"/>
                  </a:lnTo>
                  <a:lnTo>
                    <a:pt x="1089" y="686"/>
                  </a:lnTo>
                  <a:lnTo>
                    <a:pt x="1071" y="668"/>
                  </a:lnTo>
                  <a:lnTo>
                    <a:pt x="1046" y="643"/>
                  </a:lnTo>
                  <a:lnTo>
                    <a:pt x="1032" y="629"/>
                  </a:lnTo>
                  <a:lnTo>
                    <a:pt x="1017" y="614"/>
                  </a:lnTo>
                  <a:lnTo>
                    <a:pt x="1000" y="597"/>
                  </a:lnTo>
                  <a:lnTo>
                    <a:pt x="981" y="580"/>
                  </a:lnTo>
                  <a:lnTo>
                    <a:pt x="962" y="561"/>
                  </a:lnTo>
                  <a:lnTo>
                    <a:pt x="942" y="543"/>
                  </a:lnTo>
                  <a:lnTo>
                    <a:pt x="922" y="524"/>
                  </a:lnTo>
                  <a:lnTo>
                    <a:pt x="901" y="502"/>
                  </a:lnTo>
                  <a:lnTo>
                    <a:pt x="879" y="484"/>
                  </a:lnTo>
                  <a:lnTo>
                    <a:pt x="856" y="464"/>
                  </a:lnTo>
                  <a:lnTo>
                    <a:pt x="833" y="444"/>
                  </a:lnTo>
                  <a:lnTo>
                    <a:pt x="809" y="422"/>
                  </a:lnTo>
                  <a:lnTo>
                    <a:pt x="786" y="402"/>
                  </a:lnTo>
                  <a:lnTo>
                    <a:pt x="761" y="382"/>
                  </a:lnTo>
                  <a:lnTo>
                    <a:pt x="737" y="363"/>
                  </a:lnTo>
                  <a:lnTo>
                    <a:pt x="712" y="345"/>
                  </a:lnTo>
                  <a:lnTo>
                    <a:pt x="689" y="326"/>
                  </a:lnTo>
                  <a:lnTo>
                    <a:pt x="664" y="307"/>
                  </a:lnTo>
                  <a:lnTo>
                    <a:pt x="639" y="292"/>
                  </a:lnTo>
                  <a:lnTo>
                    <a:pt x="616" y="277"/>
                  </a:lnTo>
                  <a:lnTo>
                    <a:pt x="593" y="261"/>
                  </a:lnTo>
                  <a:lnTo>
                    <a:pt x="570" y="249"/>
                  </a:lnTo>
                  <a:lnTo>
                    <a:pt x="526" y="226"/>
                  </a:lnTo>
                  <a:lnTo>
                    <a:pt x="481" y="210"/>
                  </a:lnTo>
                  <a:lnTo>
                    <a:pt x="438" y="193"/>
                  </a:lnTo>
                  <a:lnTo>
                    <a:pt x="392" y="178"/>
                  </a:lnTo>
                  <a:lnTo>
                    <a:pt x="347" y="165"/>
                  </a:lnTo>
                  <a:lnTo>
                    <a:pt x="259" y="147"/>
                  </a:lnTo>
                  <a:lnTo>
                    <a:pt x="178" y="133"/>
                  </a:lnTo>
                  <a:lnTo>
                    <a:pt x="0" y="116"/>
                  </a:lnTo>
                  <a:lnTo>
                    <a:pt x="17" y="0"/>
                  </a:lnTo>
                  <a:lnTo>
                    <a:pt x="17" y="0"/>
                  </a:lnTo>
                  <a:close/>
                </a:path>
              </a:pathLst>
            </a:custGeom>
            <a:solidFill>
              <a:srgbClr val="D1BDBD"/>
            </a:solidFill>
            <a:ln w="9525">
              <a:noFill/>
              <a:round/>
              <a:headEnd/>
              <a:tailEnd/>
            </a:ln>
          </p:spPr>
          <p:txBody>
            <a:bodyPr/>
            <a:lstStyle/>
            <a:p>
              <a:endParaRPr lang="en-US" dirty="0"/>
            </a:p>
          </p:txBody>
        </p:sp>
        <p:sp>
          <p:nvSpPr>
            <p:cNvPr id="326691" name="Freeform 35"/>
            <p:cNvSpPr>
              <a:spLocks/>
            </p:cNvSpPr>
            <p:nvPr/>
          </p:nvSpPr>
          <p:spPr bwMode="auto">
            <a:xfrm>
              <a:off x="8004" y="1781"/>
              <a:ext cx="1559" cy="1125"/>
            </a:xfrm>
            <a:custGeom>
              <a:avLst/>
              <a:gdLst/>
              <a:ahLst/>
              <a:cxnLst>
                <a:cxn ang="0">
                  <a:pos x="25" y="970"/>
                </a:cxn>
                <a:cxn ang="0">
                  <a:pos x="77" y="794"/>
                </a:cxn>
                <a:cxn ang="0">
                  <a:pos x="130" y="654"/>
                </a:cxn>
                <a:cxn ang="0">
                  <a:pos x="197" y="509"/>
                </a:cxn>
                <a:cxn ang="0">
                  <a:pos x="280" y="373"/>
                </a:cxn>
                <a:cxn ang="0">
                  <a:pos x="316" y="327"/>
                </a:cxn>
                <a:cxn ang="0">
                  <a:pos x="340" y="299"/>
                </a:cxn>
                <a:cxn ang="0">
                  <a:pos x="367" y="271"/>
                </a:cxn>
                <a:cxn ang="0">
                  <a:pos x="407" y="234"/>
                </a:cxn>
                <a:cxn ang="0">
                  <a:pos x="467" y="192"/>
                </a:cxn>
                <a:cxn ang="0">
                  <a:pos x="537" y="157"/>
                </a:cxn>
                <a:cxn ang="0">
                  <a:pos x="614" y="126"/>
                </a:cxn>
                <a:cxn ang="0">
                  <a:pos x="699" y="99"/>
                </a:cxn>
                <a:cxn ang="0">
                  <a:pos x="835" y="67"/>
                </a:cxn>
                <a:cxn ang="0">
                  <a:pos x="1024" y="36"/>
                </a:cxn>
                <a:cxn ang="0">
                  <a:pos x="1287" y="10"/>
                </a:cxn>
                <a:cxn ang="0">
                  <a:pos x="1559" y="0"/>
                </a:cxn>
                <a:cxn ang="0">
                  <a:pos x="1454" y="48"/>
                </a:cxn>
                <a:cxn ang="0">
                  <a:pos x="1292" y="79"/>
                </a:cxn>
                <a:cxn ang="0">
                  <a:pos x="1139" y="113"/>
                </a:cxn>
                <a:cxn ang="0">
                  <a:pos x="968" y="157"/>
                </a:cxn>
                <a:cxn ang="0">
                  <a:pos x="801" y="208"/>
                </a:cxn>
                <a:cxn ang="0">
                  <a:pos x="687" y="249"/>
                </a:cxn>
                <a:cxn ang="0">
                  <a:pos x="620" y="279"/>
                </a:cxn>
                <a:cxn ang="0">
                  <a:pos x="566" y="311"/>
                </a:cxn>
                <a:cxn ang="0">
                  <a:pos x="507" y="359"/>
                </a:cxn>
                <a:cxn ang="0">
                  <a:pos x="419" y="495"/>
                </a:cxn>
                <a:cxn ang="0">
                  <a:pos x="361" y="616"/>
                </a:cxn>
                <a:cxn ang="0">
                  <a:pos x="303" y="743"/>
                </a:cxn>
                <a:cxn ang="0">
                  <a:pos x="252" y="869"/>
                </a:cxn>
                <a:cxn ang="0">
                  <a:pos x="211" y="982"/>
                </a:cxn>
                <a:cxn ang="0">
                  <a:pos x="166" y="1100"/>
                </a:cxn>
                <a:cxn ang="0">
                  <a:pos x="0" y="1073"/>
                </a:cxn>
              </a:cxnLst>
              <a:rect l="0" t="0" r="r" b="b"/>
              <a:pathLst>
                <a:path w="1559" h="1125">
                  <a:moveTo>
                    <a:pt x="0" y="1073"/>
                  </a:moveTo>
                  <a:lnTo>
                    <a:pt x="25" y="970"/>
                  </a:lnTo>
                  <a:lnTo>
                    <a:pt x="57" y="860"/>
                  </a:lnTo>
                  <a:lnTo>
                    <a:pt x="77" y="794"/>
                  </a:lnTo>
                  <a:lnTo>
                    <a:pt x="102" y="726"/>
                  </a:lnTo>
                  <a:lnTo>
                    <a:pt x="130" y="654"/>
                  </a:lnTo>
                  <a:lnTo>
                    <a:pt x="161" y="582"/>
                  </a:lnTo>
                  <a:lnTo>
                    <a:pt x="197" y="509"/>
                  </a:lnTo>
                  <a:lnTo>
                    <a:pt x="237" y="439"/>
                  </a:lnTo>
                  <a:lnTo>
                    <a:pt x="280" y="373"/>
                  </a:lnTo>
                  <a:lnTo>
                    <a:pt x="303" y="342"/>
                  </a:lnTo>
                  <a:lnTo>
                    <a:pt x="316" y="327"/>
                  </a:lnTo>
                  <a:lnTo>
                    <a:pt x="328" y="313"/>
                  </a:lnTo>
                  <a:lnTo>
                    <a:pt x="340" y="299"/>
                  </a:lnTo>
                  <a:lnTo>
                    <a:pt x="353" y="285"/>
                  </a:lnTo>
                  <a:lnTo>
                    <a:pt x="367" y="271"/>
                  </a:lnTo>
                  <a:lnTo>
                    <a:pt x="381" y="259"/>
                  </a:lnTo>
                  <a:lnTo>
                    <a:pt x="407" y="234"/>
                  </a:lnTo>
                  <a:lnTo>
                    <a:pt x="436" y="212"/>
                  </a:lnTo>
                  <a:lnTo>
                    <a:pt x="467" y="192"/>
                  </a:lnTo>
                  <a:lnTo>
                    <a:pt x="501" y="174"/>
                  </a:lnTo>
                  <a:lnTo>
                    <a:pt x="537" y="157"/>
                  </a:lnTo>
                  <a:lnTo>
                    <a:pt x="574" y="139"/>
                  </a:lnTo>
                  <a:lnTo>
                    <a:pt x="614" y="126"/>
                  </a:lnTo>
                  <a:lnTo>
                    <a:pt x="656" y="112"/>
                  </a:lnTo>
                  <a:lnTo>
                    <a:pt x="699" y="99"/>
                  </a:lnTo>
                  <a:lnTo>
                    <a:pt x="744" y="87"/>
                  </a:lnTo>
                  <a:lnTo>
                    <a:pt x="835" y="67"/>
                  </a:lnTo>
                  <a:lnTo>
                    <a:pt x="930" y="50"/>
                  </a:lnTo>
                  <a:lnTo>
                    <a:pt x="1024" y="36"/>
                  </a:lnTo>
                  <a:lnTo>
                    <a:pt x="1115" y="24"/>
                  </a:lnTo>
                  <a:lnTo>
                    <a:pt x="1287" y="10"/>
                  </a:lnTo>
                  <a:lnTo>
                    <a:pt x="1428" y="3"/>
                  </a:lnTo>
                  <a:lnTo>
                    <a:pt x="1559" y="0"/>
                  </a:lnTo>
                  <a:lnTo>
                    <a:pt x="1491" y="41"/>
                  </a:lnTo>
                  <a:lnTo>
                    <a:pt x="1454" y="48"/>
                  </a:lnTo>
                  <a:lnTo>
                    <a:pt x="1358" y="67"/>
                  </a:lnTo>
                  <a:lnTo>
                    <a:pt x="1292" y="79"/>
                  </a:lnTo>
                  <a:lnTo>
                    <a:pt x="1217" y="95"/>
                  </a:lnTo>
                  <a:lnTo>
                    <a:pt x="1139" y="113"/>
                  </a:lnTo>
                  <a:lnTo>
                    <a:pt x="1055" y="133"/>
                  </a:lnTo>
                  <a:lnTo>
                    <a:pt x="968" y="157"/>
                  </a:lnTo>
                  <a:lnTo>
                    <a:pt x="883" y="181"/>
                  </a:lnTo>
                  <a:lnTo>
                    <a:pt x="801" y="208"/>
                  </a:lnTo>
                  <a:lnTo>
                    <a:pt x="722" y="235"/>
                  </a:lnTo>
                  <a:lnTo>
                    <a:pt x="687" y="249"/>
                  </a:lnTo>
                  <a:lnTo>
                    <a:pt x="651" y="265"/>
                  </a:lnTo>
                  <a:lnTo>
                    <a:pt x="620" y="279"/>
                  </a:lnTo>
                  <a:lnTo>
                    <a:pt x="593" y="294"/>
                  </a:lnTo>
                  <a:lnTo>
                    <a:pt x="566" y="311"/>
                  </a:lnTo>
                  <a:lnTo>
                    <a:pt x="541" y="327"/>
                  </a:lnTo>
                  <a:lnTo>
                    <a:pt x="507" y="359"/>
                  </a:lnTo>
                  <a:lnTo>
                    <a:pt x="449" y="444"/>
                  </a:lnTo>
                  <a:lnTo>
                    <a:pt x="419" y="495"/>
                  </a:lnTo>
                  <a:lnTo>
                    <a:pt x="390" y="552"/>
                  </a:lnTo>
                  <a:lnTo>
                    <a:pt x="361" y="616"/>
                  </a:lnTo>
                  <a:lnTo>
                    <a:pt x="331" y="679"/>
                  </a:lnTo>
                  <a:lnTo>
                    <a:pt x="303" y="743"/>
                  </a:lnTo>
                  <a:lnTo>
                    <a:pt x="277" y="808"/>
                  </a:lnTo>
                  <a:lnTo>
                    <a:pt x="252" y="869"/>
                  </a:lnTo>
                  <a:lnTo>
                    <a:pt x="229" y="928"/>
                  </a:lnTo>
                  <a:lnTo>
                    <a:pt x="211" y="982"/>
                  </a:lnTo>
                  <a:lnTo>
                    <a:pt x="192" y="1030"/>
                  </a:lnTo>
                  <a:lnTo>
                    <a:pt x="166" y="1100"/>
                  </a:lnTo>
                  <a:lnTo>
                    <a:pt x="158" y="1125"/>
                  </a:lnTo>
                  <a:lnTo>
                    <a:pt x="0" y="1073"/>
                  </a:lnTo>
                  <a:lnTo>
                    <a:pt x="0" y="1073"/>
                  </a:lnTo>
                  <a:close/>
                </a:path>
              </a:pathLst>
            </a:custGeom>
            <a:solidFill>
              <a:srgbClr val="D1BDBD"/>
            </a:solidFill>
            <a:ln w="9525">
              <a:noFill/>
              <a:round/>
              <a:headEnd/>
              <a:tailEnd/>
            </a:ln>
          </p:spPr>
          <p:txBody>
            <a:bodyPr/>
            <a:lstStyle/>
            <a:p>
              <a:endParaRPr lang="en-US" dirty="0"/>
            </a:p>
          </p:txBody>
        </p:sp>
        <p:sp>
          <p:nvSpPr>
            <p:cNvPr id="326692" name="Freeform 36"/>
            <p:cNvSpPr>
              <a:spLocks/>
            </p:cNvSpPr>
            <p:nvPr/>
          </p:nvSpPr>
          <p:spPr bwMode="auto">
            <a:xfrm>
              <a:off x="8477" y="2793"/>
              <a:ext cx="260" cy="164"/>
            </a:xfrm>
            <a:custGeom>
              <a:avLst/>
              <a:gdLst/>
              <a:ahLst/>
              <a:cxnLst>
                <a:cxn ang="0">
                  <a:pos x="7" y="0"/>
                </a:cxn>
                <a:cxn ang="0">
                  <a:pos x="132" y="23"/>
                </a:cxn>
                <a:cxn ang="0">
                  <a:pos x="220" y="52"/>
                </a:cxn>
                <a:cxn ang="0">
                  <a:pos x="248" y="71"/>
                </a:cxn>
                <a:cxn ang="0">
                  <a:pos x="260" y="91"/>
                </a:cxn>
                <a:cxn ang="0">
                  <a:pos x="251" y="126"/>
                </a:cxn>
                <a:cxn ang="0">
                  <a:pos x="243" y="140"/>
                </a:cxn>
                <a:cxn ang="0">
                  <a:pos x="232" y="148"/>
                </a:cxn>
                <a:cxn ang="0">
                  <a:pos x="202" y="164"/>
                </a:cxn>
                <a:cxn ang="0">
                  <a:pos x="0" y="54"/>
                </a:cxn>
                <a:cxn ang="0">
                  <a:pos x="7" y="0"/>
                </a:cxn>
                <a:cxn ang="0">
                  <a:pos x="7" y="0"/>
                </a:cxn>
              </a:cxnLst>
              <a:rect l="0" t="0" r="r" b="b"/>
              <a:pathLst>
                <a:path w="260" h="164">
                  <a:moveTo>
                    <a:pt x="7" y="0"/>
                  </a:moveTo>
                  <a:lnTo>
                    <a:pt x="132" y="23"/>
                  </a:lnTo>
                  <a:lnTo>
                    <a:pt x="220" y="52"/>
                  </a:lnTo>
                  <a:lnTo>
                    <a:pt x="248" y="71"/>
                  </a:lnTo>
                  <a:lnTo>
                    <a:pt x="260" y="91"/>
                  </a:lnTo>
                  <a:lnTo>
                    <a:pt x="251" y="126"/>
                  </a:lnTo>
                  <a:lnTo>
                    <a:pt x="243" y="140"/>
                  </a:lnTo>
                  <a:lnTo>
                    <a:pt x="232" y="148"/>
                  </a:lnTo>
                  <a:lnTo>
                    <a:pt x="202" y="164"/>
                  </a:lnTo>
                  <a:lnTo>
                    <a:pt x="0" y="54"/>
                  </a:lnTo>
                  <a:lnTo>
                    <a:pt x="7" y="0"/>
                  </a:lnTo>
                  <a:lnTo>
                    <a:pt x="7" y="0"/>
                  </a:lnTo>
                  <a:close/>
                </a:path>
              </a:pathLst>
            </a:custGeom>
            <a:solidFill>
              <a:srgbClr val="D1BDBD"/>
            </a:solidFill>
            <a:ln w="9525">
              <a:noFill/>
              <a:round/>
              <a:headEnd/>
              <a:tailEnd/>
            </a:ln>
          </p:spPr>
          <p:txBody>
            <a:bodyPr/>
            <a:lstStyle/>
            <a:p>
              <a:endParaRPr lang="en-US" dirty="0"/>
            </a:p>
          </p:txBody>
        </p:sp>
        <p:sp>
          <p:nvSpPr>
            <p:cNvPr id="326693" name="Freeform 37"/>
            <p:cNvSpPr>
              <a:spLocks/>
            </p:cNvSpPr>
            <p:nvPr/>
          </p:nvSpPr>
          <p:spPr bwMode="auto">
            <a:xfrm>
              <a:off x="8539" y="2561"/>
              <a:ext cx="283" cy="184"/>
            </a:xfrm>
            <a:custGeom>
              <a:avLst/>
              <a:gdLst/>
              <a:ahLst/>
              <a:cxnLst>
                <a:cxn ang="0">
                  <a:pos x="22" y="0"/>
                </a:cxn>
                <a:cxn ang="0">
                  <a:pos x="146" y="15"/>
                </a:cxn>
                <a:cxn ang="0">
                  <a:pos x="234" y="35"/>
                </a:cxn>
                <a:cxn ang="0">
                  <a:pos x="282" y="63"/>
                </a:cxn>
                <a:cxn ang="0">
                  <a:pos x="283" y="139"/>
                </a:cxn>
                <a:cxn ang="0">
                  <a:pos x="271" y="184"/>
                </a:cxn>
                <a:cxn ang="0">
                  <a:pos x="0" y="88"/>
                </a:cxn>
                <a:cxn ang="0">
                  <a:pos x="22" y="0"/>
                </a:cxn>
                <a:cxn ang="0">
                  <a:pos x="22" y="0"/>
                </a:cxn>
              </a:cxnLst>
              <a:rect l="0" t="0" r="r" b="b"/>
              <a:pathLst>
                <a:path w="283" h="184">
                  <a:moveTo>
                    <a:pt x="22" y="0"/>
                  </a:moveTo>
                  <a:lnTo>
                    <a:pt x="146" y="15"/>
                  </a:lnTo>
                  <a:lnTo>
                    <a:pt x="234" y="35"/>
                  </a:lnTo>
                  <a:lnTo>
                    <a:pt x="282" y="63"/>
                  </a:lnTo>
                  <a:lnTo>
                    <a:pt x="283" y="139"/>
                  </a:lnTo>
                  <a:lnTo>
                    <a:pt x="271" y="184"/>
                  </a:lnTo>
                  <a:lnTo>
                    <a:pt x="0" y="88"/>
                  </a:lnTo>
                  <a:lnTo>
                    <a:pt x="22" y="0"/>
                  </a:lnTo>
                  <a:lnTo>
                    <a:pt x="22" y="0"/>
                  </a:lnTo>
                  <a:close/>
                </a:path>
              </a:pathLst>
            </a:custGeom>
            <a:solidFill>
              <a:srgbClr val="D1BDBD"/>
            </a:solidFill>
            <a:ln w="9525">
              <a:noFill/>
              <a:round/>
              <a:headEnd/>
              <a:tailEnd/>
            </a:ln>
          </p:spPr>
          <p:txBody>
            <a:bodyPr/>
            <a:lstStyle/>
            <a:p>
              <a:endParaRPr lang="en-US" dirty="0"/>
            </a:p>
          </p:txBody>
        </p:sp>
        <p:sp>
          <p:nvSpPr>
            <p:cNvPr id="326694" name="Freeform 38"/>
            <p:cNvSpPr>
              <a:spLocks/>
            </p:cNvSpPr>
            <p:nvPr/>
          </p:nvSpPr>
          <p:spPr bwMode="auto">
            <a:xfrm>
              <a:off x="8669" y="2349"/>
              <a:ext cx="282" cy="193"/>
            </a:xfrm>
            <a:custGeom>
              <a:avLst/>
              <a:gdLst/>
              <a:ahLst/>
              <a:cxnLst>
                <a:cxn ang="0">
                  <a:pos x="0" y="91"/>
                </a:cxn>
                <a:cxn ang="0">
                  <a:pos x="249" y="193"/>
                </a:cxn>
                <a:cxn ang="0">
                  <a:pos x="272" y="148"/>
                </a:cxn>
                <a:cxn ang="0">
                  <a:pos x="282" y="65"/>
                </a:cxn>
                <a:cxn ang="0">
                  <a:pos x="268" y="49"/>
                </a:cxn>
                <a:cxn ang="0">
                  <a:pos x="242" y="34"/>
                </a:cxn>
                <a:cxn ang="0">
                  <a:pos x="207" y="23"/>
                </a:cxn>
                <a:cxn ang="0">
                  <a:pos x="169" y="15"/>
                </a:cxn>
                <a:cxn ang="0">
                  <a:pos x="71" y="0"/>
                </a:cxn>
                <a:cxn ang="0">
                  <a:pos x="0" y="91"/>
                </a:cxn>
                <a:cxn ang="0">
                  <a:pos x="0" y="91"/>
                </a:cxn>
              </a:cxnLst>
              <a:rect l="0" t="0" r="r" b="b"/>
              <a:pathLst>
                <a:path w="282" h="193">
                  <a:moveTo>
                    <a:pt x="0" y="91"/>
                  </a:moveTo>
                  <a:lnTo>
                    <a:pt x="249" y="193"/>
                  </a:lnTo>
                  <a:lnTo>
                    <a:pt x="272" y="148"/>
                  </a:lnTo>
                  <a:lnTo>
                    <a:pt x="282" y="65"/>
                  </a:lnTo>
                  <a:lnTo>
                    <a:pt x="268" y="49"/>
                  </a:lnTo>
                  <a:lnTo>
                    <a:pt x="242" y="34"/>
                  </a:lnTo>
                  <a:lnTo>
                    <a:pt x="207" y="23"/>
                  </a:lnTo>
                  <a:lnTo>
                    <a:pt x="169" y="15"/>
                  </a:lnTo>
                  <a:lnTo>
                    <a:pt x="71" y="0"/>
                  </a:lnTo>
                  <a:lnTo>
                    <a:pt x="0" y="91"/>
                  </a:lnTo>
                  <a:lnTo>
                    <a:pt x="0" y="91"/>
                  </a:lnTo>
                  <a:close/>
                </a:path>
              </a:pathLst>
            </a:custGeom>
            <a:solidFill>
              <a:srgbClr val="D1BDBD"/>
            </a:solidFill>
            <a:ln w="9525">
              <a:noFill/>
              <a:round/>
              <a:headEnd/>
              <a:tailEnd/>
            </a:ln>
          </p:spPr>
          <p:txBody>
            <a:bodyPr/>
            <a:lstStyle/>
            <a:p>
              <a:endParaRPr lang="en-US" dirty="0"/>
            </a:p>
          </p:txBody>
        </p:sp>
        <p:sp>
          <p:nvSpPr>
            <p:cNvPr id="326695" name="Freeform 39"/>
            <p:cNvSpPr>
              <a:spLocks/>
            </p:cNvSpPr>
            <p:nvPr/>
          </p:nvSpPr>
          <p:spPr bwMode="auto">
            <a:xfrm>
              <a:off x="8872" y="2191"/>
              <a:ext cx="253" cy="184"/>
            </a:xfrm>
            <a:custGeom>
              <a:avLst/>
              <a:gdLst/>
              <a:ahLst/>
              <a:cxnLst>
                <a:cxn ang="0">
                  <a:pos x="0" y="56"/>
                </a:cxn>
                <a:cxn ang="0">
                  <a:pos x="219" y="184"/>
                </a:cxn>
                <a:cxn ang="0">
                  <a:pos x="230" y="175"/>
                </a:cxn>
                <a:cxn ang="0">
                  <a:pos x="246" y="153"/>
                </a:cxn>
                <a:cxn ang="0">
                  <a:pos x="253" y="77"/>
                </a:cxn>
                <a:cxn ang="0">
                  <a:pos x="246" y="67"/>
                </a:cxn>
                <a:cxn ang="0">
                  <a:pos x="235" y="57"/>
                </a:cxn>
                <a:cxn ang="0">
                  <a:pos x="207" y="42"/>
                </a:cxn>
                <a:cxn ang="0">
                  <a:pos x="176" y="28"/>
                </a:cxn>
                <a:cxn ang="0">
                  <a:pos x="139" y="19"/>
                </a:cxn>
                <a:cxn ang="0">
                  <a:pos x="48" y="0"/>
                </a:cxn>
                <a:cxn ang="0">
                  <a:pos x="0" y="56"/>
                </a:cxn>
                <a:cxn ang="0">
                  <a:pos x="0" y="56"/>
                </a:cxn>
              </a:cxnLst>
              <a:rect l="0" t="0" r="r" b="b"/>
              <a:pathLst>
                <a:path w="253" h="184">
                  <a:moveTo>
                    <a:pt x="0" y="56"/>
                  </a:moveTo>
                  <a:lnTo>
                    <a:pt x="219" y="184"/>
                  </a:lnTo>
                  <a:lnTo>
                    <a:pt x="230" y="175"/>
                  </a:lnTo>
                  <a:lnTo>
                    <a:pt x="246" y="153"/>
                  </a:lnTo>
                  <a:lnTo>
                    <a:pt x="253" y="77"/>
                  </a:lnTo>
                  <a:lnTo>
                    <a:pt x="246" y="67"/>
                  </a:lnTo>
                  <a:lnTo>
                    <a:pt x="235" y="57"/>
                  </a:lnTo>
                  <a:lnTo>
                    <a:pt x="207" y="42"/>
                  </a:lnTo>
                  <a:lnTo>
                    <a:pt x="176" y="28"/>
                  </a:lnTo>
                  <a:lnTo>
                    <a:pt x="139" y="19"/>
                  </a:lnTo>
                  <a:lnTo>
                    <a:pt x="48" y="0"/>
                  </a:lnTo>
                  <a:lnTo>
                    <a:pt x="0" y="56"/>
                  </a:lnTo>
                  <a:lnTo>
                    <a:pt x="0" y="56"/>
                  </a:lnTo>
                  <a:close/>
                </a:path>
              </a:pathLst>
            </a:custGeom>
            <a:solidFill>
              <a:srgbClr val="D1BDBD"/>
            </a:solidFill>
            <a:ln w="9525">
              <a:noFill/>
              <a:round/>
              <a:headEnd/>
              <a:tailEnd/>
            </a:ln>
          </p:spPr>
          <p:txBody>
            <a:bodyPr/>
            <a:lstStyle/>
            <a:p>
              <a:endParaRPr lang="en-US" dirty="0"/>
            </a:p>
          </p:txBody>
        </p:sp>
        <p:sp>
          <p:nvSpPr>
            <p:cNvPr id="326696" name="Freeform 40"/>
            <p:cNvSpPr>
              <a:spLocks/>
            </p:cNvSpPr>
            <p:nvPr/>
          </p:nvSpPr>
          <p:spPr bwMode="auto">
            <a:xfrm>
              <a:off x="9062" y="2049"/>
              <a:ext cx="212" cy="147"/>
            </a:xfrm>
            <a:custGeom>
              <a:avLst/>
              <a:gdLst/>
              <a:ahLst/>
              <a:cxnLst>
                <a:cxn ang="0">
                  <a:pos x="0" y="32"/>
                </a:cxn>
                <a:cxn ang="0">
                  <a:pos x="179" y="147"/>
                </a:cxn>
                <a:cxn ang="0">
                  <a:pos x="189" y="139"/>
                </a:cxn>
                <a:cxn ang="0">
                  <a:pos x="206" y="119"/>
                </a:cxn>
                <a:cxn ang="0">
                  <a:pos x="212" y="66"/>
                </a:cxn>
                <a:cxn ang="0">
                  <a:pos x="200" y="54"/>
                </a:cxn>
                <a:cxn ang="0">
                  <a:pos x="181" y="42"/>
                </a:cxn>
                <a:cxn ang="0">
                  <a:pos x="133" y="20"/>
                </a:cxn>
                <a:cxn ang="0">
                  <a:pos x="91" y="6"/>
                </a:cxn>
                <a:cxn ang="0">
                  <a:pos x="73" y="0"/>
                </a:cxn>
                <a:cxn ang="0">
                  <a:pos x="0" y="32"/>
                </a:cxn>
                <a:cxn ang="0">
                  <a:pos x="0" y="32"/>
                </a:cxn>
              </a:cxnLst>
              <a:rect l="0" t="0" r="r" b="b"/>
              <a:pathLst>
                <a:path w="212" h="147">
                  <a:moveTo>
                    <a:pt x="0" y="32"/>
                  </a:moveTo>
                  <a:lnTo>
                    <a:pt x="179" y="147"/>
                  </a:lnTo>
                  <a:lnTo>
                    <a:pt x="189" y="139"/>
                  </a:lnTo>
                  <a:lnTo>
                    <a:pt x="206" y="119"/>
                  </a:lnTo>
                  <a:lnTo>
                    <a:pt x="212" y="66"/>
                  </a:lnTo>
                  <a:lnTo>
                    <a:pt x="200" y="54"/>
                  </a:lnTo>
                  <a:lnTo>
                    <a:pt x="181" y="42"/>
                  </a:lnTo>
                  <a:lnTo>
                    <a:pt x="133" y="20"/>
                  </a:lnTo>
                  <a:lnTo>
                    <a:pt x="91" y="6"/>
                  </a:lnTo>
                  <a:lnTo>
                    <a:pt x="73" y="0"/>
                  </a:lnTo>
                  <a:lnTo>
                    <a:pt x="0" y="32"/>
                  </a:lnTo>
                  <a:lnTo>
                    <a:pt x="0" y="32"/>
                  </a:lnTo>
                  <a:close/>
                </a:path>
              </a:pathLst>
            </a:custGeom>
            <a:solidFill>
              <a:srgbClr val="D1BDBD"/>
            </a:solidFill>
            <a:ln w="9525">
              <a:noFill/>
              <a:round/>
              <a:headEnd/>
              <a:tailEnd/>
            </a:ln>
          </p:spPr>
          <p:txBody>
            <a:bodyPr/>
            <a:lstStyle/>
            <a:p>
              <a:endParaRPr lang="en-US" dirty="0"/>
            </a:p>
          </p:txBody>
        </p:sp>
        <p:sp>
          <p:nvSpPr>
            <p:cNvPr id="326697" name="Freeform 41"/>
            <p:cNvSpPr>
              <a:spLocks/>
            </p:cNvSpPr>
            <p:nvPr/>
          </p:nvSpPr>
          <p:spPr bwMode="auto">
            <a:xfrm>
              <a:off x="9241" y="1948"/>
              <a:ext cx="172" cy="93"/>
            </a:xfrm>
            <a:custGeom>
              <a:avLst/>
              <a:gdLst/>
              <a:ahLst/>
              <a:cxnLst>
                <a:cxn ang="0">
                  <a:pos x="0" y="31"/>
                </a:cxn>
                <a:cxn ang="0">
                  <a:pos x="147" y="93"/>
                </a:cxn>
                <a:cxn ang="0">
                  <a:pos x="155" y="87"/>
                </a:cxn>
                <a:cxn ang="0">
                  <a:pos x="169" y="70"/>
                </a:cxn>
                <a:cxn ang="0">
                  <a:pos x="172" y="20"/>
                </a:cxn>
                <a:cxn ang="0">
                  <a:pos x="160" y="11"/>
                </a:cxn>
                <a:cxn ang="0">
                  <a:pos x="140" y="5"/>
                </a:cxn>
                <a:cxn ang="0">
                  <a:pos x="93" y="0"/>
                </a:cxn>
                <a:cxn ang="0">
                  <a:pos x="33" y="7"/>
                </a:cxn>
                <a:cxn ang="0">
                  <a:pos x="0" y="31"/>
                </a:cxn>
                <a:cxn ang="0">
                  <a:pos x="0" y="31"/>
                </a:cxn>
              </a:cxnLst>
              <a:rect l="0" t="0" r="r" b="b"/>
              <a:pathLst>
                <a:path w="172" h="93">
                  <a:moveTo>
                    <a:pt x="0" y="31"/>
                  </a:moveTo>
                  <a:lnTo>
                    <a:pt x="147" y="93"/>
                  </a:lnTo>
                  <a:lnTo>
                    <a:pt x="155" y="87"/>
                  </a:lnTo>
                  <a:lnTo>
                    <a:pt x="169" y="70"/>
                  </a:lnTo>
                  <a:lnTo>
                    <a:pt x="172" y="20"/>
                  </a:lnTo>
                  <a:lnTo>
                    <a:pt x="160" y="11"/>
                  </a:lnTo>
                  <a:lnTo>
                    <a:pt x="140" y="5"/>
                  </a:lnTo>
                  <a:lnTo>
                    <a:pt x="93" y="0"/>
                  </a:lnTo>
                  <a:lnTo>
                    <a:pt x="33" y="7"/>
                  </a:lnTo>
                  <a:lnTo>
                    <a:pt x="0" y="31"/>
                  </a:lnTo>
                  <a:lnTo>
                    <a:pt x="0" y="31"/>
                  </a:lnTo>
                  <a:close/>
                </a:path>
              </a:pathLst>
            </a:custGeom>
            <a:solidFill>
              <a:srgbClr val="D1BDBD"/>
            </a:solidFill>
            <a:ln w="9525">
              <a:noFill/>
              <a:round/>
              <a:headEnd/>
              <a:tailEnd/>
            </a:ln>
          </p:spPr>
          <p:txBody>
            <a:bodyPr/>
            <a:lstStyle/>
            <a:p>
              <a:endParaRPr lang="en-US" dirty="0"/>
            </a:p>
          </p:txBody>
        </p:sp>
        <p:sp>
          <p:nvSpPr>
            <p:cNvPr id="326698" name="Freeform 42"/>
            <p:cNvSpPr>
              <a:spLocks/>
            </p:cNvSpPr>
            <p:nvPr/>
          </p:nvSpPr>
          <p:spPr bwMode="auto">
            <a:xfrm>
              <a:off x="6921" y="2884"/>
              <a:ext cx="1201" cy="2166"/>
            </a:xfrm>
            <a:custGeom>
              <a:avLst/>
              <a:gdLst/>
              <a:ahLst/>
              <a:cxnLst>
                <a:cxn ang="0">
                  <a:pos x="990" y="20"/>
                </a:cxn>
                <a:cxn ang="0">
                  <a:pos x="922" y="60"/>
                </a:cxn>
                <a:cxn ang="0">
                  <a:pos x="876" y="88"/>
                </a:cxn>
                <a:cxn ang="0">
                  <a:pos x="825" y="120"/>
                </a:cxn>
                <a:cxn ang="0">
                  <a:pos x="768" y="154"/>
                </a:cxn>
                <a:cxn ang="0">
                  <a:pos x="704" y="193"/>
                </a:cxn>
                <a:cxn ang="0">
                  <a:pos x="641" y="235"/>
                </a:cxn>
                <a:cxn ang="0">
                  <a:pos x="574" y="277"/>
                </a:cxn>
                <a:cxn ang="0">
                  <a:pos x="509" y="321"/>
                </a:cxn>
                <a:cxn ang="0">
                  <a:pos x="444" y="365"/>
                </a:cxn>
                <a:cxn ang="0">
                  <a:pos x="383" y="410"/>
                </a:cxn>
                <a:cxn ang="0">
                  <a:pos x="325" y="453"/>
                </a:cxn>
                <a:cxn ang="0">
                  <a:pos x="273" y="495"/>
                </a:cxn>
                <a:cxn ang="0">
                  <a:pos x="226" y="533"/>
                </a:cxn>
                <a:cxn ang="0">
                  <a:pos x="186" y="575"/>
                </a:cxn>
                <a:cxn ang="0">
                  <a:pos x="120" y="683"/>
                </a:cxn>
                <a:cxn ang="0">
                  <a:pos x="53" y="883"/>
                </a:cxn>
                <a:cxn ang="0">
                  <a:pos x="0" y="1311"/>
                </a:cxn>
                <a:cxn ang="0">
                  <a:pos x="14" y="1696"/>
                </a:cxn>
                <a:cxn ang="0">
                  <a:pos x="47" y="2166"/>
                </a:cxn>
                <a:cxn ang="0">
                  <a:pos x="161" y="1467"/>
                </a:cxn>
                <a:cxn ang="0">
                  <a:pos x="194" y="1143"/>
                </a:cxn>
                <a:cxn ang="0">
                  <a:pos x="234" y="943"/>
                </a:cxn>
                <a:cxn ang="0">
                  <a:pos x="276" y="816"/>
                </a:cxn>
                <a:cxn ang="0">
                  <a:pos x="328" y="720"/>
                </a:cxn>
                <a:cxn ang="0">
                  <a:pos x="348" y="694"/>
                </a:cxn>
                <a:cxn ang="0">
                  <a:pos x="372" y="665"/>
                </a:cxn>
                <a:cxn ang="0">
                  <a:pos x="398" y="637"/>
                </a:cxn>
                <a:cxn ang="0">
                  <a:pos x="426" y="609"/>
                </a:cxn>
                <a:cxn ang="0">
                  <a:pos x="471" y="564"/>
                </a:cxn>
                <a:cxn ang="0">
                  <a:pos x="502" y="535"/>
                </a:cxn>
                <a:cxn ang="0">
                  <a:pos x="536" y="504"/>
                </a:cxn>
                <a:cxn ang="0">
                  <a:pos x="570" y="473"/>
                </a:cxn>
                <a:cxn ang="0">
                  <a:pos x="605" y="445"/>
                </a:cxn>
                <a:cxn ang="0">
                  <a:pos x="642" y="413"/>
                </a:cxn>
                <a:cxn ang="0">
                  <a:pos x="678" y="383"/>
                </a:cxn>
                <a:cxn ang="0">
                  <a:pos x="715" y="354"/>
                </a:cxn>
                <a:cxn ang="0">
                  <a:pos x="751" y="325"/>
                </a:cxn>
                <a:cxn ang="0">
                  <a:pos x="788" y="297"/>
                </a:cxn>
                <a:cxn ang="0">
                  <a:pos x="825" y="267"/>
                </a:cxn>
                <a:cxn ang="0">
                  <a:pos x="860" y="241"/>
                </a:cxn>
                <a:cxn ang="0">
                  <a:pos x="913" y="202"/>
                </a:cxn>
                <a:cxn ang="0">
                  <a:pos x="980" y="154"/>
                </a:cxn>
                <a:cxn ang="0">
                  <a:pos x="1040" y="110"/>
                </a:cxn>
                <a:cxn ang="0">
                  <a:pos x="1094" y="73"/>
                </a:cxn>
                <a:cxn ang="0">
                  <a:pos x="1137" y="42"/>
                </a:cxn>
                <a:cxn ang="0">
                  <a:pos x="1201" y="0"/>
                </a:cxn>
                <a:cxn ang="0">
                  <a:pos x="1015" y="6"/>
                </a:cxn>
              </a:cxnLst>
              <a:rect l="0" t="0" r="r" b="b"/>
              <a:pathLst>
                <a:path w="1201" h="2166">
                  <a:moveTo>
                    <a:pt x="1015" y="6"/>
                  </a:moveTo>
                  <a:lnTo>
                    <a:pt x="990" y="20"/>
                  </a:lnTo>
                  <a:lnTo>
                    <a:pt x="961" y="37"/>
                  </a:lnTo>
                  <a:lnTo>
                    <a:pt x="922" y="60"/>
                  </a:lnTo>
                  <a:lnTo>
                    <a:pt x="902" y="73"/>
                  </a:lnTo>
                  <a:lnTo>
                    <a:pt x="876" y="88"/>
                  </a:lnTo>
                  <a:lnTo>
                    <a:pt x="853" y="103"/>
                  </a:lnTo>
                  <a:lnTo>
                    <a:pt x="825" y="120"/>
                  </a:lnTo>
                  <a:lnTo>
                    <a:pt x="795" y="137"/>
                  </a:lnTo>
                  <a:lnTo>
                    <a:pt x="768" y="154"/>
                  </a:lnTo>
                  <a:lnTo>
                    <a:pt x="737" y="175"/>
                  </a:lnTo>
                  <a:lnTo>
                    <a:pt x="704" y="193"/>
                  </a:lnTo>
                  <a:lnTo>
                    <a:pt x="673" y="213"/>
                  </a:lnTo>
                  <a:lnTo>
                    <a:pt x="641" y="235"/>
                  </a:lnTo>
                  <a:lnTo>
                    <a:pt x="608" y="255"/>
                  </a:lnTo>
                  <a:lnTo>
                    <a:pt x="574" y="277"/>
                  </a:lnTo>
                  <a:lnTo>
                    <a:pt x="542" y="300"/>
                  </a:lnTo>
                  <a:lnTo>
                    <a:pt x="509" y="321"/>
                  </a:lnTo>
                  <a:lnTo>
                    <a:pt x="477" y="343"/>
                  </a:lnTo>
                  <a:lnTo>
                    <a:pt x="444" y="365"/>
                  </a:lnTo>
                  <a:lnTo>
                    <a:pt x="413" y="388"/>
                  </a:lnTo>
                  <a:lnTo>
                    <a:pt x="383" y="410"/>
                  </a:lnTo>
                  <a:lnTo>
                    <a:pt x="353" y="431"/>
                  </a:lnTo>
                  <a:lnTo>
                    <a:pt x="325" y="453"/>
                  </a:lnTo>
                  <a:lnTo>
                    <a:pt x="297" y="473"/>
                  </a:lnTo>
                  <a:lnTo>
                    <a:pt x="273" y="495"/>
                  </a:lnTo>
                  <a:lnTo>
                    <a:pt x="248" y="513"/>
                  </a:lnTo>
                  <a:lnTo>
                    <a:pt x="226" y="533"/>
                  </a:lnTo>
                  <a:lnTo>
                    <a:pt x="206" y="553"/>
                  </a:lnTo>
                  <a:lnTo>
                    <a:pt x="186" y="575"/>
                  </a:lnTo>
                  <a:lnTo>
                    <a:pt x="151" y="626"/>
                  </a:lnTo>
                  <a:lnTo>
                    <a:pt x="120" y="683"/>
                  </a:lnTo>
                  <a:lnTo>
                    <a:pt x="95" y="745"/>
                  </a:lnTo>
                  <a:lnTo>
                    <a:pt x="53" y="883"/>
                  </a:lnTo>
                  <a:lnTo>
                    <a:pt x="25" y="1031"/>
                  </a:lnTo>
                  <a:lnTo>
                    <a:pt x="0" y="1311"/>
                  </a:lnTo>
                  <a:lnTo>
                    <a:pt x="4" y="1515"/>
                  </a:lnTo>
                  <a:lnTo>
                    <a:pt x="14" y="1696"/>
                  </a:lnTo>
                  <a:lnTo>
                    <a:pt x="30" y="1911"/>
                  </a:lnTo>
                  <a:lnTo>
                    <a:pt x="47" y="2166"/>
                  </a:lnTo>
                  <a:lnTo>
                    <a:pt x="149" y="2007"/>
                  </a:lnTo>
                  <a:lnTo>
                    <a:pt x="161" y="1467"/>
                  </a:lnTo>
                  <a:lnTo>
                    <a:pt x="180" y="1249"/>
                  </a:lnTo>
                  <a:lnTo>
                    <a:pt x="194" y="1143"/>
                  </a:lnTo>
                  <a:lnTo>
                    <a:pt x="211" y="1039"/>
                  </a:lnTo>
                  <a:lnTo>
                    <a:pt x="234" y="943"/>
                  </a:lnTo>
                  <a:lnTo>
                    <a:pt x="260" y="855"/>
                  </a:lnTo>
                  <a:lnTo>
                    <a:pt x="276" y="816"/>
                  </a:lnTo>
                  <a:lnTo>
                    <a:pt x="291" y="781"/>
                  </a:lnTo>
                  <a:lnTo>
                    <a:pt x="328" y="720"/>
                  </a:lnTo>
                  <a:lnTo>
                    <a:pt x="339" y="707"/>
                  </a:lnTo>
                  <a:lnTo>
                    <a:pt x="348" y="694"/>
                  </a:lnTo>
                  <a:lnTo>
                    <a:pt x="359" y="680"/>
                  </a:lnTo>
                  <a:lnTo>
                    <a:pt x="372" y="665"/>
                  </a:lnTo>
                  <a:lnTo>
                    <a:pt x="386" y="652"/>
                  </a:lnTo>
                  <a:lnTo>
                    <a:pt x="398" y="637"/>
                  </a:lnTo>
                  <a:lnTo>
                    <a:pt x="412" y="623"/>
                  </a:lnTo>
                  <a:lnTo>
                    <a:pt x="426" y="609"/>
                  </a:lnTo>
                  <a:lnTo>
                    <a:pt x="455" y="580"/>
                  </a:lnTo>
                  <a:lnTo>
                    <a:pt x="471" y="564"/>
                  </a:lnTo>
                  <a:lnTo>
                    <a:pt x="486" y="549"/>
                  </a:lnTo>
                  <a:lnTo>
                    <a:pt x="502" y="535"/>
                  </a:lnTo>
                  <a:lnTo>
                    <a:pt x="519" y="519"/>
                  </a:lnTo>
                  <a:lnTo>
                    <a:pt x="536" y="504"/>
                  </a:lnTo>
                  <a:lnTo>
                    <a:pt x="553" y="488"/>
                  </a:lnTo>
                  <a:lnTo>
                    <a:pt x="570" y="473"/>
                  </a:lnTo>
                  <a:lnTo>
                    <a:pt x="588" y="459"/>
                  </a:lnTo>
                  <a:lnTo>
                    <a:pt x="605" y="445"/>
                  </a:lnTo>
                  <a:lnTo>
                    <a:pt x="624" y="430"/>
                  </a:lnTo>
                  <a:lnTo>
                    <a:pt x="642" y="413"/>
                  </a:lnTo>
                  <a:lnTo>
                    <a:pt x="658" y="399"/>
                  </a:lnTo>
                  <a:lnTo>
                    <a:pt x="678" y="383"/>
                  </a:lnTo>
                  <a:lnTo>
                    <a:pt x="695" y="369"/>
                  </a:lnTo>
                  <a:lnTo>
                    <a:pt x="715" y="354"/>
                  </a:lnTo>
                  <a:lnTo>
                    <a:pt x="734" y="340"/>
                  </a:lnTo>
                  <a:lnTo>
                    <a:pt x="751" y="325"/>
                  </a:lnTo>
                  <a:lnTo>
                    <a:pt x="769" y="311"/>
                  </a:lnTo>
                  <a:lnTo>
                    <a:pt x="788" y="297"/>
                  </a:lnTo>
                  <a:lnTo>
                    <a:pt x="806" y="283"/>
                  </a:lnTo>
                  <a:lnTo>
                    <a:pt x="825" y="267"/>
                  </a:lnTo>
                  <a:lnTo>
                    <a:pt x="843" y="255"/>
                  </a:lnTo>
                  <a:lnTo>
                    <a:pt x="860" y="241"/>
                  </a:lnTo>
                  <a:lnTo>
                    <a:pt x="877" y="229"/>
                  </a:lnTo>
                  <a:lnTo>
                    <a:pt x="913" y="202"/>
                  </a:lnTo>
                  <a:lnTo>
                    <a:pt x="947" y="178"/>
                  </a:lnTo>
                  <a:lnTo>
                    <a:pt x="980" y="154"/>
                  </a:lnTo>
                  <a:lnTo>
                    <a:pt x="1010" y="131"/>
                  </a:lnTo>
                  <a:lnTo>
                    <a:pt x="1040" y="110"/>
                  </a:lnTo>
                  <a:lnTo>
                    <a:pt x="1068" y="91"/>
                  </a:lnTo>
                  <a:lnTo>
                    <a:pt x="1094" y="73"/>
                  </a:lnTo>
                  <a:lnTo>
                    <a:pt x="1117" y="56"/>
                  </a:lnTo>
                  <a:lnTo>
                    <a:pt x="1137" y="42"/>
                  </a:lnTo>
                  <a:lnTo>
                    <a:pt x="1171" y="18"/>
                  </a:lnTo>
                  <a:lnTo>
                    <a:pt x="1201" y="0"/>
                  </a:lnTo>
                  <a:lnTo>
                    <a:pt x="1015" y="6"/>
                  </a:lnTo>
                  <a:lnTo>
                    <a:pt x="1015" y="6"/>
                  </a:lnTo>
                  <a:close/>
                </a:path>
              </a:pathLst>
            </a:custGeom>
            <a:solidFill>
              <a:srgbClr val="000000"/>
            </a:solidFill>
            <a:ln w="9525">
              <a:noFill/>
              <a:round/>
              <a:headEnd/>
              <a:tailEnd/>
            </a:ln>
          </p:spPr>
          <p:txBody>
            <a:bodyPr/>
            <a:lstStyle/>
            <a:p>
              <a:endParaRPr lang="en-US" dirty="0"/>
            </a:p>
          </p:txBody>
        </p:sp>
        <p:sp>
          <p:nvSpPr>
            <p:cNvPr id="326699" name="Freeform 43"/>
            <p:cNvSpPr>
              <a:spLocks/>
            </p:cNvSpPr>
            <p:nvPr/>
          </p:nvSpPr>
          <p:spPr bwMode="auto">
            <a:xfrm>
              <a:off x="7160" y="4555"/>
              <a:ext cx="219" cy="373"/>
            </a:xfrm>
            <a:custGeom>
              <a:avLst/>
              <a:gdLst/>
              <a:ahLst/>
              <a:cxnLst>
                <a:cxn ang="0">
                  <a:pos x="49" y="0"/>
                </a:cxn>
                <a:cxn ang="0">
                  <a:pos x="57" y="11"/>
                </a:cxn>
                <a:cxn ang="0">
                  <a:pos x="79" y="39"/>
                </a:cxn>
                <a:cxn ang="0">
                  <a:pos x="106" y="79"/>
                </a:cxn>
                <a:cxn ang="0">
                  <a:pos x="140" y="129"/>
                </a:cxn>
                <a:cxn ang="0">
                  <a:pos x="173" y="180"/>
                </a:cxn>
                <a:cxn ang="0">
                  <a:pos x="201" y="229"/>
                </a:cxn>
                <a:cxn ang="0">
                  <a:pos x="219" y="308"/>
                </a:cxn>
                <a:cxn ang="0">
                  <a:pos x="202" y="348"/>
                </a:cxn>
                <a:cxn ang="0">
                  <a:pos x="190" y="361"/>
                </a:cxn>
                <a:cxn ang="0">
                  <a:pos x="181" y="367"/>
                </a:cxn>
                <a:cxn ang="0">
                  <a:pos x="154" y="373"/>
                </a:cxn>
                <a:cxn ang="0">
                  <a:pos x="0" y="99"/>
                </a:cxn>
                <a:cxn ang="0">
                  <a:pos x="49" y="0"/>
                </a:cxn>
                <a:cxn ang="0">
                  <a:pos x="49" y="0"/>
                </a:cxn>
              </a:cxnLst>
              <a:rect l="0" t="0" r="r" b="b"/>
              <a:pathLst>
                <a:path w="219" h="373">
                  <a:moveTo>
                    <a:pt x="49" y="0"/>
                  </a:moveTo>
                  <a:lnTo>
                    <a:pt x="57" y="11"/>
                  </a:lnTo>
                  <a:lnTo>
                    <a:pt x="79" y="39"/>
                  </a:lnTo>
                  <a:lnTo>
                    <a:pt x="106" y="79"/>
                  </a:lnTo>
                  <a:lnTo>
                    <a:pt x="140" y="129"/>
                  </a:lnTo>
                  <a:lnTo>
                    <a:pt x="173" y="180"/>
                  </a:lnTo>
                  <a:lnTo>
                    <a:pt x="201" y="229"/>
                  </a:lnTo>
                  <a:lnTo>
                    <a:pt x="219" y="308"/>
                  </a:lnTo>
                  <a:lnTo>
                    <a:pt x="202" y="348"/>
                  </a:lnTo>
                  <a:lnTo>
                    <a:pt x="190" y="361"/>
                  </a:lnTo>
                  <a:lnTo>
                    <a:pt x="181" y="367"/>
                  </a:lnTo>
                  <a:lnTo>
                    <a:pt x="154" y="373"/>
                  </a:lnTo>
                  <a:lnTo>
                    <a:pt x="0" y="99"/>
                  </a:lnTo>
                  <a:lnTo>
                    <a:pt x="49" y="0"/>
                  </a:lnTo>
                  <a:lnTo>
                    <a:pt x="49" y="0"/>
                  </a:lnTo>
                  <a:close/>
                </a:path>
              </a:pathLst>
            </a:custGeom>
            <a:solidFill>
              <a:srgbClr val="000000"/>
            </a:solidFill>
            <a:ln w="9525">
              <a:noFill/>
              <a:round/>
              <a:headEnd/>
              <a:tailEnd/>
            </a:ln>
          </p:spPr>
          <p:txBody>
            <a:bodyPr/>
            <a:lstStyle/>
            <a:p>
              <a:endParaRPr lang="en-US" dirty="0"/>
            </a:p>
          </p:txBody>
        </p:sp>
        <p:sp>
          <p:nvSpPr>
            <p:cNvPr id="326700" name="Freeform 44"/>
            <p:cNvSpPr>
              <a:spLocks/>
            </p:cNvSpPr>
            <p:nvPr/>
          </p:nvSpPr>
          <p:spPr bwMode="auto">
            <a:xfrm>
              <a:off x="7249" y="4225"/>
              <a:ext cx="276" cy="378"/>
            </a:xfrm>
            <a:custGeom>
              <a:avLst/>
              <a:gdLst/>
              <a:ahLst/>
              <a:cxnLst>
                <a:cxn ang="0">
                  <a:pos x="11" y="0"/>
                </a:cxn>
                <a:cxn ang="0">
                  <a:pos x="24" y="7"/>
                </a:cxn>
                <a:cxn ang="0">
                  <a:pos x="55" y="24"/>
                </a:cxn>
                <a:cxn ang="0">
                  <a:pos x="75" y="37"/>
                </a:cxn>
                <a:cxn ang="0">
                  <a:pos x="98" y="51"/>
                </a:cxn>
                <a:cxn ang="0">
                  <a:pos x="123" y="68"/>
                </a:cxn>
                <a:cxn ang="0">
                  <a:pos x="147" y="86"/>
                </a:cxn>
                <a:cxn ang="0">
                  <a:pos x="172" y="106"/>
                </a:cxn>
                <a:cxn ang="0">
                  <a:pos x="195" y="126"/>
                </a:cxn>
                <a:cxn ang="0">
                  <a:pos x="218" y="150"/>
                </a:cxn>
                <a:cxn ang="0">
                  <a:pos x="239" y="171"/>
                </a:cxn>
                <a:cxn ang="0">
                  <a:pos x="266" y="218"/>
                </a:cxn>
                <a:cxn ang="0">
                  <a:pos x="276" y="264"/>
                </a:cxn>
                <a:cxn ang="0">
                  <a:pos x="262" y="334"/>
                </a:cxn>
                <a:cxn ang="0">
                  <a:pos x="243" y="368"/>
                </a:cxn>
                <a:cxn ang="0">
                  <a:pos x="220" y="378"/>
                </a:cxn>
                <a:cxn ang="0">
                  <a:pos x="0" y="126"/>
                </a:cxn>
                <a:cxn ang="0">
                  <a:pos x="11" y="0"/>
                </a:cxn>
                <a:cxn ang="0">
                  <a:pos x="11" y="0"/>
                </a:cxn>
              </a:cxnLst>
              <a:rect l="0" t="0" r="r" b="b"/>
              <a:pathLst>
                <a:path w="276" h="378">
                  <a:moveTo>
                    <a:pt x="11" y="0"/>
                  </a:moveTo>
                  <a:lnTo>
                    <a:pt x="24" y="7"/>
                  </a:lnTo>
                  <a:lnTo>
                    <a:pt x="55" y="24"/>
                  </a:lnTo>
                  <a:lnTo>
                    <a:pt x="75" y="37"/>
                  </a:lnTo>
                  <a:lnTo>
                    <a:pt x="98" y="51"/>
                  </a:lnTo>
                  <a:lnTo>
                    <a:pt x="123" y="68"/>
                  </a:lnTo>
                  <a:lnTo>
                    <a:pt x="147" y="86"/>
                  </a:lnTo>
                  <a:lnTo>
                    <a:pt x="172" y="106"/>
                  </a:lnTo>
                  <a:lnTo>
                    <a:pt x="195" y="126"/>
                  </a:lnTo>
                  <a:lnTo>
                    <a:pt x="218" y="150"/>
                  </a:lnTo>
                  <a:lnTo>
                    <a:pt x="239" y="171"/>
                  </a:lnTo>
                  <a:lnTo>
                    <a:pt x="266" y="218"/>
                  </a:lnTo>
                  <a:lnTo>
                    <a:pt x="276" y="264"/>
                  </a:lnTo>
                  <a:lnTo>
                    <a:pt x="262" y="334"/>
                  </a:lnTo>
                  <a:lnTo>
                    <a:pt x="243" y="368"/>
                  </a:lnTo>
                  <a:lnTo>
                    <a:pt x="220" y="378"/>
                  </a:lnTo>
                  <a:lnTo>
                    <a:pt x="0" y="126"/>
                  </a:lnTo>
                  <a:lnTo>
                    <a:pt x="11" y="0"/>
                  </a:lnTo>
                  <a:lnTo>
                    <a:pt x="11" y="0"/>
                  </a:lnTo>
                  <a:close/>
                </a:path>
              </a:pathLst>
            </a:custGeom>
            <a:solidFill>
              <a:srgbClr val="000000"/>
            </a:solidFill>
            <a:ln w="9525">
              <a:noFill/>
              <a:round/>
              <a:headEnd/>
              <a:tailEnd/>
            </a:ln>
          </p:spPr>
          <p:txBody>
            <a:bodyPr/>
            <a:lstStyle/>
            <a:p>
              <a:endParaRPr lang="en-US" dirty="0"/>
            </a:p>
          </p:txBody>
        </p:sp>
        <p:sp>
          <p:nvSpPr>
            <p:cNvPr id="326701" name="Freeform 45"/>
            <p:cNvSpPr>
              <a:spLocks/>
            </p:cNvSpPr>
            <p:nvPr/>
          </p:nvSpPr>
          <p:spPr bwMode="auto">
            <a:xfrm>
              <a:off x="7331" y="3988"/>
              <a:ext cx="269" cy="342"/>
            </a:xfrm>
            <a:custGeom>
              <a:avLst/>
              <a:gdLst/>
              <a:ahLst/>
              <a:cxnLst>
                <a:cxn ang="0">
                  <a:pos x="17" y="0"/>
                </a:cxn>
                <a:cxn ang="0">
                  <a:pos x="0" y="138"/>
                </a:cxn>
                <a:cxn ang="0">
                  <a:pos x="259" y="342"/>
                </a:cxn>
                <a:cxn ang="0">
                  <a:pos x="269" y="193"/>
                </a:cxn>
                <a:cxn ang="0">
                  <a:pos x="245" y="156"/>
                </a:cxn>
                <a:cxn ang="0">
                  <a:pos x="228" y="139"/>
                </a:cxn>
                <a:cxn ang="0">
                  <a:pos x="209" y="122"/>
                </a:cxn>
                <a:cxn ang="0">
                  <a:pos x="189" y="105"/>
                </a:cxn>
                <a:cxn ang="0">
                  <a:pos x="167" y="88"/>
                </a:cxn>
                <a:cxn ang="0">
                  <a:pos x="147" y="73"/>
                </a:cxn>
                <a:cxn ang="0">
                  <a:pos x="126" y="60"/>
                </a:cxn>
                <a:cxn ang="0">
                  <a:pos x="84" y="35"/>
                </a:cxn>
                <a:cxn ang="0">
                  <a:pos x="50" y="17"/>
                </a:cxn>
                <a:cxn ang="0">
                  <a:pos x="17" y="0"/>
                </a:cxn>
                <a:cxn ang="0">
                  <a:pos x="17" y="0"/>
                </a:cxn>
              </a:cxnLst>
              <a:rect l="0" t="0" r="r" b="b"/>
              <a:pathLst>
                <a:path w="269" h="342">
                  <a:moveTo>
                    <a:pt x="17" y="0"/>
                  </a:moveTo>
                  <a:lnTo>
                    <a:pt x="0" y="138"/>
                  </a:lnTo>
                  <a:lnTo>
                    <a:pt x="259" y="342"/>
                  </a:lnTo>
                  <a:lnTo>
                    <a:pt x="269" y="193"/>
                  </a:lnTo>
                  <a:lnTo>
                    <a:pt x="245" y="156"/>
                  </a:lnTo>
                  <a:lnTo>
                    <a:pt x="228" y="139"/>
                  </a:lnTo>
                  <a:lnTo>
                    <a:pt x="209" y="122"/>
                  </a:lnTo>
                  <a:lnTo>
                    <a:pt x="189" y="105"/>
                  </a:lnTo>
                  <a:lnTo>
                    <a:pt x="167" y="88"/>
                  </a:lnTo>
                  <a:lnTo>
                    <a:pt x="147" y="73"/>
                  </a:lnTo>
                  <a:lnTo>
                    <a:pt x="126" y="60"/>
                  </a:lnTo>
                  <a:lnTo>
                    <a:pt x="84" y="35"/>
                  </a:lnTo>
                  <a:lnTo>
                    <a:pt x="50" y="17"/>
                  </a:lnTo>
                  <a:lnTo>
                    <a:pt x="17" y="0"/>
                  </a:lnTo>
                  <a:lnTo>
                    <a:pt x="17" y="0"/>
                  </a:lnTo>
                  <a:close/>
                </a:path>
              </a:pathLst>
            </a:custGeom>
            <a:solidFill>
              <a:srgbClr val="000000"/>
            </a:solidFill>
            <a:ln w="9525">
              <a:noFill/>
              <a:round/>
              <a:headEnd/>
              <a:tailEnd/>
            </a:ln>
          </p:spPr>
          <p:txBody>
            <a:bodyPr/>
            <a:lstStyle/>
            <a:p>
              <a:endParaRPr lang="en-US" dirty="0"/>
            </a:p>
          </p:txBody>
        </p:sp>
        <p:sp>
          <p:nvSpPr>
            <p:cNvPr id="326702" name="Freeform 46"/>
            <p:cNvSpPr>
              <a:spLocks/>
            </p:cNvSpPr>
            <p:nvPr/>
          </p:nvSpPr>
          <p:spPr bwMode="auto">
            <a:xfrm>
              <a:off x="7415" y="3736"/>
              <a:ext cx="278" cy="329"/>
            </a:xfrm>
            <a:custGeom>
              <a:avLst/>
              <a:gdLst/>
              <a:ahLst/>
              <a:cxnLst>
                <a:cxn ang="0">
                  <a:pos x="0" y="0"/>
                </a:cxn>
                <a:cxn ang="0">
                  <a:pos x="0" y="142"/>
                </a:cxn>
                <a:cxn ang="0">
                  <a:pos x="274" y="329"/>
                </a:cxn>
                <a:cxn ang="0">
                  <a:pos x="278" y="192"/>
                </a:cxn>
                <a:cxn ang="0">
                  <a:pos x="263" y="173"/>
                </a:cxn>
                <a:cxn ang="0">
                  <a:pos x="244" y="155"/>
                </a:cxn>
                <a:cxn ang="0">
                  <a:pos x="224" y="136"/>
                </a:cxn>
                <a:cxn ang="0">
                  <a:pos x="202" y="119"/>
                </a:cxn>
                <a:cxn ang="0">
                  <a:pos x="179" y="102"/>
                </a:cxn>
                <a:cxn ang="0">
                  <a:pos x="156" y="86"/>
                </a:cxn>
                <a:cxn ang="0">
                  <a:pos x="133" y="69"/>
                </a:cxn>
                <a:cxn ang="0">
                  <a:pos x="110" y="57"/>
                </a:cxn>
                <a:cxn ang="0">
                  <a:pos x="68" y="34"/>
                </a:cxn>
                <a:cxn ang="0">
                  <a:pos x="32" y="15"/>
                </a:cxn>
                <a:cxn ang="0">
                  <a:pos x="0" y="0"/>
                </a:cxn>
                <a:cxn ang="0">
                  <a:pos x="0" y="0"/>
                </a:cxn>
              </a:cxnLst>
              <a:rect l="0" t="0" r="r" b="b"/>
              <a:pathLst>
                <a:path w="278" h="329">
                  <a:moveTo>
                    <a:pt x="0" y="0"/>
                  </a:moveTo>
                  <a:lnTo>
                    <a:pt x="0" y="142"/>
                  </a:lnTo>
                  <a:lnTo>
                    <a:pt x="274" y="329"/>
                  </a:lnTo>
                  <a:lnTo>
                    <a:pt x="278" y="192"/>
                  </a:lnTo>
                  <a:lnTo>
                    <a:pt x="263" y="173"/>
                  </a:lnTo>
                  <a:lnTo>
                    <a:pt x="244" y="155"/>
                  </a:lnTo>
                  <a:lnTo>
                    <a:pt x="224" y="136"/>
                  </a:lnTo>
                  <a:lnTo>
                    <a:pt x="202" y="119"/>
                  </a:lnTo>
                  <a:lnTo>
                    <a:pt x="179" y="102"/>
                  </a:lnTo>
                  <a:lnTo>
                    <a:pt x="156" y="86"/>
                  </a:lnTo>
                  <a:lnTo>
                    <a:pt x="133" y="69"/>
                  </a:lnTo>
                  <a:lnTo>
                    <a:pt x="110" y="57"/>
                  </a:lnTo>
                  <a:lnTo>
                    <a:pt x="68" y="34"/>
                  </a:lnTo>
                  <a:lnTo>
                    <a:pt x="32" y="15"/>
                  </a:lnTo>
                  <a:lnTo>
                    <a:pt x="0" y="0"/>
                  </a:lnTo>
                  <a:lnTo>
                    <a:pt x="0" y="0"/>
                  </a:lnTo>
                  <a:close/>
                </a:path>
              </a:pathLst>
            </a:custGeom>
            <a:solidFill>
              <a:srgbClr val="000000"/>
            </a:solidFill>
            <a:ln w="9525">
              <a:noFill/>
              <a:round/>
              <a:headEnd/>
              <a:tailEnd/>
            </a:ln>
          </p:spPr>
          <p:txBody>
            <a:bodyPr/>
            <a:lstStyle/>
            <a:p>
              <a:endParaRPr lang="en-US" dirty="0"/>
            </a:p>
          </p:txBody>
        </p:sp>
        <p:sp>
          <p:nvSpPr>
            <p:cNvPr id="326703" name="Freeform 47"/>
            <p:cNvSpPr>
              <a:spLocks/>
            </p:cNvSpPr>
            <p:nvPr/>
          </p:nvSpPr>
          <p:spPr bwMode="auto">
            <a:xfrm>
              <a:off x="7611" y="3521"/>
              <a:ext cx="334" cy="308"/>
            </a:xfrm>
            <a:custGeom>
              <a:avLst/>
              <a:gdLst/>
              <a:ahLst/>
              <a:cxnLst>
                <a:cxn ang="0">
                  <a:pos x="39" y="0"/>
                </a:cxn>
                <a:cxn ang="0">
                  <a:pos x="0" y="110"/>
                </a:cxn>
                <a:cxn ang="0">
                  <a:pos x="259" y="308"/>
                </a:cxn>
                <a:cxn ang="0">
                  <a:pos x="297" y="306"/>
                </a:cxn>
                <a:cxn ang="0">
                  <a:pos x="334" y="243"/>
                </a:cxn>
                <a:cxn ang="0">
                  <a:pos x="324" y="209"/>
                </a:cxn>
                <a:cxn ang="0">
                  <a:pos x="308" y="189"/>
                </a:cxn>
                <a:cxn ang="0">
                  <a:pos x="290" y="170"/>
                </a:cxn>
                <a:cxn ang="0">
                  <a:pos x="266" y="150"/>
                </a:cxn>
                <a:cxn ang="0">
                  <a:pos x="242" y="130"/>
                </a:cxn>
                <a:cxn ang="0">
                  <a:pos x="215" y="110"/>
                </a:cxn>
                <a:cxn ang="0">
                  <a:pos x="186" y="91"/>
                </a:cxn>
                <a:cxn ang="0">
                  <a:pos x="160" y="73"/>
                </a:cxn>
                <a:cxn ang="0">
                  <a:pos x="132" y="54"/>
                </a:cxn>
                <a:cxn ang="0">
                  <a:pos x="109" y="42"/>
                </a:cxn>
                <a:cxn ang="0">
                  <a:pos x="85" y="28"/>
                </a:cxn>
                <a:cxn ang="0">
                  <a:pos x="51" y="8"/>
                </a:cxn>
                <a:cxn ang="0">
                  <a:pos x="39" y="0"/>
                </a:cxn>
                <a:cxn ang="0">
                  <a:pos x="39" y="0"/>
                </a:cxn>
              </a:cxnLst>
              <a:rect l="0" t="0" r="r" b="b"/>
              <a:pathLst>
                <a:path w="334" h="308">
                  <a:moveTo>
                    <a:pt x="39" y="0"/>
                  </a:moveTo>
                  <a:lnTo>
                    <a:pt x="0" y="110"/>
                  </a:lnTo>
                  <a:lnTo>
                    <a:pt x="259" y="308"/>
                  </a:lnTo>
                  <a:lnTo>
                    <a:pt x="297" y="306"/>
                  </a:lnTo>
                  <a:lnTo>
                    <a:pt x="334" y="243"/>
                  </a:lnTo>
                  <a:lnTo>
                    <a:pt x="324" y="209"/>
                  </a:lnTo>
                  <a:lnTo>
                    <a:pt x="308" y="189"/>
                  </a:lnTo>
                  <a:lnTo>
                    <a:pt x="290" y="170"/>
                  </a:lnTo>
                  <a:lnTo>
                    <a:pt x="266" y="150"/>
                  </a:lnTo>
                  <a:lnTo>
                    <a:pt x="242" y="130"/>
                  </a:lnTo>
                  <a:lnTo>
                    <a:pt x="215" y="110"/>
                  </a:lnTo>
                  <a:lnTo>
                    <a:pt x="186" y="91"/>
                  </a:lnTo>
                  <a:lnTo>
                    <a:pt x="160" y="73"/>
                  </a:lnTo>
                  <a:lnTo>
                    <a:pt x="132" y="54"/>
                  </a:lnTo>
                  <a:lnTo>
                    <a:pt x="109" y="42"/>
                  </a:lnTo>
                  <a:lnTo>
                    <a:pt x="85" y="28"/>
                  </a:lnTo>
                  <a:lnTo>
                    <a:pt x="51" y="8"/>
                  </a:lnTo>
                  <a:lnTo>
                    <a:pt x="39" y="0"/>
                  </a:lnTo>
                  <a:lnTo>
                    <a:pt x="39" y="0"/>
                  </a:lnTo>
                  <a:close/>
                </a:path>
              </a:pathLst>
            </a:custGeom>
            <a:solidFill>
              <a:srgbClr val="000000"/>
            </a:solidFill>
            <a:ln w="9525">
              <a:noFill/>
              <a:round/>
              <a:headEnd/>
              <a:tailEnd/>
            </a:ln>
          </p:spPr>
          <p:txBody>
            <a:bodyPr/>
            <a:lstStyle/>
            <a:p>
              <a:endParaRPr lang="en-US" dirty="0"/>
            </a:p>
          </p:txBody>
        </p:sp>
        <p:sp>
          <p:nvSpPr>
            <p:cNvPr id="326704" name="Freeform 48"/>
            <p:cNvSpPr>
              <a:spLocks/>
            </p:cNvSpPr>
            <p:nvPr/>
          </p:nvSpPr>
          <p:spPr bwMode="auto">
            <a:xfrm>
              <a:off x="7805" y="3340"/>
              <a:ext cx="366" cy="297"/>
            </a:xfrm>
            <a:custGeom>
              <a:avLst/>
              <a:gdLst/>
              <a:ahLst/>
              <a:cxnLst>
                <a:cxn ang="0">
                  <a:pos x="54" y="0"/>
                </a:cxn>
                <a:cxn ang="0">
                  <a:pos x="0" y="77"/>
                </a:cxn>
                <a:cxn ang="0">
                  <a:pos x="312" y="297"/>
                </a:cxn>
                <a:cxn ang="0">
                  <a:pos x="366" y="215"/>
                </a:cxn>
                <a:cxn ang="0">
                  <a:pos x="351" y="186"/>
                </a:cxn>
                <a:cxn ang="0">
                  <a:pos x="334" y="169"/>
                </a:cxn>
                <a:cxn ang="0">
                  <a:pos x="312" y="152"/>
                </a:cxn>
                <a:cxn ang="0">
                  <a:pos x="289" y="135"/>
                </a:cxn>
                <a:cxn ang="0">
                  <a:pos x="263" y="116"/>
                </a:cxn>
                <a:cxn ang="0">
                  <a:pos x="233" y="97"/>
                </a:cxn>
                <a:cxn ang="0">
                  <a:pos x="205" y="80"/>
                </a:cxn>
                <a:cxn ang="0">
                  <a:pos x="176" y="63"/>
                </a:cxn>
                <a:cxn ang="0">
                  <a:pos x="150" y="50"/>
                </a:cxn>
                <a:cxn ang="0">
                  <a:pos x="123" y="36"/>
                </a:cxn>
                <a:cxn ang="0">
                  <a:pos x="102" y="25"/>
                </a:cxn>
                <a:cxn ang="0">
                  <a:pos x="66" y="6"/>
                </a:cxn>
                <a:cxn ang="0">
                  <a:pos x="54" y="0"/>
                </a:cxn>
                <a:cxn ang="0">
                  <a:pos x="54" y="0"/>
                </a:cxn>
              </a:cxnLst>
              <a:rect l="0" t="0" r="r" b="b"/>
              <a:pathLst>
                <a:path w="366" h="297">
                  <a:moveTo>
                    <a:pt x="54" y="0"/>
                  </a:moveTo>
                  <a:lnTo>
                    <a:pt x="0" y="77"/>
                  </a:lnTo>
                  <a:lnTo>
                    <a:pt x="312" y="297"/>
                  </a:lnTo>
                  <a:lnTo>
                    <a:pt x="366" y="215"/>
                  </a:lnTo>
                  <a:lnTo>
                    <a:pt x="351" y="186"/>
                  </a:lnTo>
                  <a:lnTo>
                    <a:pt x="334" y="169"/>
                  </a:lnTo>
                  <a:lnTo>
                    <a:pt x="312" y="152"/>
                  </a:lnTo>
                  <a:lnTo>
                    <a:pt x="289" y="135"/>
                  </a:lnTo>
                  <a:lnTo>
                    <a:pt x="263" y="116"/>
                  </a:lnTo>
                  <a:lnTo>
                    <a:pt x="233" y="97"/>
                  </a:lnTo>
                  <a:lnTo>
                    <a:pt x="205" y="80"/>
                  </a:lnTo>
                  <a:lnTo>
                    <a:pt x="176" y="63"/>
                  </a:lnTo>
                  <a:lnTo>
                    <a:pt x="150" y="50"/>
                  </a:lnTo>
                  <a:lnTo>
                    <a:pt x="123" y="36"/>
                  </a:lnTo>
                  <a:lnTo>
                    <a:pt x="102" y="25"/>
                  </a:lnTo>
                  <a:lnTo>
                    <a:pt x="66" y="6"/>
                  </a:lnTo>
                  <a:lnTo>
                    <a:pt x="54" y="0"/>
                  </a:lnTo>
                  <a:lnTo>
                    <a:pt x="54" y="0"/>
                  </a:lnTo>
                  <a:close/>
                </a:path>
              </a:pathLst>
            </a:custGeom>
            <a:solidFill>
              <a:srgbClr val="000000"/>
            </a:solidFill>
            <a:ln w="9525">
              <a:noFill/>
              <a:round/>
              <a:headEnd/>
              <a:tailEnd/>
            </a:ln>
          </p:spPr>
          <p:txBody>
            <a:bodyPr/>
            <a:lstStyle/>
            <a:p>
              <a:endParaRPr lang="en-US" dirty="0"/>
            </a:p>
          </p:txBody>
        </p:sp>
        <p:sp>
          <p:nvSpPr>
            <p:cNvPr id="326705" name="Freeform 49"/>
            <p:cNvSpPr>
              <a:spLocks/>
            </p:cNvSpPr>
            <p:nvPr/>
          </p:nvSpPr>
          <p:spPr bwMode="auto">
            <a:xfrm>
              <a:off x="7979" y="2802"/>
              <a:ext cx="1609" cy="1044"/>
            </a:xfrm>
            <a:custGeom>
              <a:avLst/>
              <a:gdLst/>
              <a:ahLst/>
              <a:cxnLst>
                <a:cxn ang="0">
                  <a:pos x="246" y="20"/>
                </a:cxn>
                <a:cxn ang="0">
                  <a:pos x="421" y="62"/>
                </a:cxn>
                <a:cxn ang="0">
                  <a:pos x="553" y="108"/>
                </a:cxn>
                <a:cxn ang="0">
                  <a:pos x="621" y="138"/>
                </a:cxn>
                <a:cxn ang="0">
                  <a:pos x="690" y="173"/>
                </a:cxn>
                <a:cxn ang="0">
                  <a:pos x="761" y="213"/>
                </a:cxn>
                <a:cxn ang="0">
                  <a:pos x="828" y="257"/>
                </a:cxn>
                <a:cxn ang="0">
                  <a:pos x="888" y="295"/>
                </a:cxn>
                <a:cxn ang="0">
                  <a:pos x="942" y="334"/>
                </a:cxn>
                <a:cxn ang="0">
                  <a:pos x="990" y="369"/>
                </a:cxn>
                <a:cxn ang="0">
                  <a:pos x="1034" y="402"/>
                </a:cxn>
                <a:cxn ang="0">
                  <a:pos x="1071" y="434"/>
                </a:cxn>
                <a:cxn ang="0">
                  <a:pos x="1103" y="462"/>
                </a:cxn>
                <a:cxn ang="0">
                  <a:pos x="1154" y="512"/>
                </a:cxn>
                <a:cxn ang="0">
                  <a:pos x="1188" y="549"/>
                </a:cxn>
                <a:cxn ang="0">
                  <a:pos x="1219" y="589"/>
                </a:cxn>
                <a:cxn ang="0">
                  <a:pos x="1450" y="679"/>
                </a:cxn>
                <a:cxn ang="0">
                  <a:pos x="1499" y="719"/>
                </a:cxn>
                <a:cxn ang="0">
                  <a:pos x="1539" y="761"/>
                </a:cxn>
                <a:cxn ang="0">
                  <a:pos x="1609" y="881"/>
                </a:cxn>
                <a:cxn ang="0">
                  <a:pos x="1587" y="952"/>
                </a:cxn>
                <a:cxn ang="0">
                  <a:pos x="1535" y="990"/>
                </a:cxn>
                <a:cxn ang="0">
                  <a:pos x="1471" y="1017"/>
                </a:cxn>
                <a:cxn ang="0">
                  <a:pos x="1374" y="1037"/>
                </a:cxn>
                <a:cxn ang="0">
                  <a:pos x="1182" y="1036"/>
                </a:cxn>
                <a:cxn ang="0">
                  <a:pos x="1010" y="751"/>
                </a:cxn>
                <a:cxn ang="0">
                  <a:pos x="1071" y="666"/>
                </a:cxn>
                <a:cxn ang="0">
                  <a:pos x="1030" y="628"/>
                </a:cxn>
                <a:cxn ang="0">
                  <a:pos x="1000" y="597"/>
                </a:cxn>
                <a:cxn ang="0">
                  <a:pos x="962" y="561"/>
                </a:cxn>
                <a:cxn ang="0">
                  <a:pos x="922" y="523"/>
                </a:cxn>
                <a:cxn ang="0">
                  <a:pos x="879" y="482"/>
                </a:cxn>
                <a:cxn ang="0">
                  <a:pos x="833" y="442"/>
                </a:cxn>
                <a:cxn ang="0">
                  <a:pos x="785" y="402"/>
                </a:cxn>
                <a:cxn ang="0">
                  <a:pos x="737" y="363"/>
                </a:cxn>
                <a:cxn ang="0">
                  <a:pos x="689" y="326"/>
                </a:cxn>
                <a:cxn ang="0">
                  <a:pos x="639" y="292"/>
                </a:cxn>
                <a:cxn ang="0">
                  <a:pos x="593" y="261"/>
                </a:cxn>
                <a:cxn ang="0">
                  <a:pos x="525" y="226"/>
                </a:cxn>
                <a:cxn ang="0">
                  <a:pos x="437" y="192"/>
                </a:cxn>
                <a:cxn ang="0">
                  <a:pos x="347" y="165"/>
                </a:cxn>
                <a:cxn ang="0">
                  <a:pos x="177" y="133"/>
                </a:cxn>
                <a:cxn ang="0">
                  <a:pos x="17" y="0"/>
                </a:cxn>
              </a:cxnLst>
              <a:rect l="0" t="0" r="r" b="b"/>
              <a:pathLst>
                <a:path w="1609" h="1044">
                  <a:moveTo>
                    <a:pt x="17" y="0"/>
                  </a:moveTo>
                  <a:lnTo>
                    <a:pt x="246" y="20"/>
                  </a:lnTo>
                  <a:lnTo>
                    <a:pt x="359" y="45"/>
                  </a:lnTo>
                  <a:lnTo>
                    <a:pt x="421" y="62"/>
                  </a:lnTo>
                  <a:lnTo>
                    <a:pt x="486" y="83"/>
                  </a:lnTo>
                  <a:lnTo>
                    <a:pt x="553" y="108"/>
                  </a:lnTo>
                  <a:lnTo>
                    <a:pt x="587" y="122"/>
                  </a:lnTo>
                  <a:lnTo>
                    <a:pt x="621" y="138"/>
                  </a:lnTo>
                  <a:lnTo>
                    <a:pt x="655" y="156"/>
                  </a:lnTo>
                  <a:lnTo>
                    <a:pt x="690" y="173"/>
                  </a:lnTo>
                  <a:lnTo>
                    <a:pt x="726" y="192"/>
                  </a:lnTo>
                  <a:lnTo>
                    <a:pt x="761" y="213"/>
                  </a:lnTo>
                  <a:lnTo>
                    <a:pt x="795" y="235"/>
                  </a:lnTo>
                  <a:lnTo>
                    <a:pt x="828" y="257"/>
                  </a:lnTo>
                  <a:lnTo>
                    <a:pt x="859" y="277"/>
                  </a:lnTo>
                  <a:lnTo>
                    <a:pt x="888" y="295"/>
                  </a:lnTo>
                  <a:lnTo>
                    <a:pt x="916" y="315"/>
                  </a:lnTo>
                  <a:lnTo>
                    <a:pt x="942" y="334"/>
                  </a:lnTo>
                  <a:lnTo>
                    <a:pt x="967" y="352"/>
                  </a:lnTo>
                  <a:lnTo>
                    <a:pt x="990" y="369"/>
                  </a:lnTo>
                  <a:lnTo>
                    <a:pt x="1013" y="386"/>
                  </a:lnTo>
                  <a:lnTo>
                    <a:pt x="1034" y="402"/>
                  </a:lnTo>
                  <a:lnTo>
                    <a:pt x="1054" y="419"/>
                  </a:lnTo>
                  <a:lnTo>
                    <a:pt x="1071" y="434"/>
                  </a:lnTo>
                  <a:lnTo>
                    <a:pt x="1088" y="448"/>
                  </a:lnTo>
                  <a:lnTo>
                    <a:pt x="1103" y="462"/>
                  </a:lnTo>
                  <a:lnTo>
                    <a:pt x="1131" y="489"/>
                  </a:lnTo>
                  <a:lnTo>
                    <a:pt x="1154" y="512"/>
                  </a:lnTo>
                  <a:lnTo>
                    <a:pt x="1173" y="532"/>
                  </a:lnTo>
                  <a:lnTo>
                    <a:pt x="1188" y="549"/>
                  </a:lnTo>
                  <a:lnTo>
                    <a:pt x="1201" y="563"/>
                  </a:lnTo>
                  <a:lnTo>
                    <a:pt x="1219" y="589"/>
                  </a:lnTo>
                  <a:lnTo>
                    <a:pt x="1437" y="671"/>
                  </a:lnTo>
                  <a:lnTo>
                    <a:pt x="1450" y="679"/>
                  </a:lnTo>
                  <a:lnTo>
                    <a:pt x="1481" y="702"/>
                  </a:lnTo>
                  <a:lnTo>
                    <a:pt x="1499" y="719"/>
                  </a:lnTo>
                  <a:lnTo>
                    <a:pt x="1519" y="737"/>
                  </a:lnTo>
                  <a:lnTo>
                    <a:pt x="1539" y="761"/>
                  </a:lnTo>
                  <a:lnTo>
                    <a:pt x="1559" y="782"/>
                  </a:lnTo>
                  <a:lnTo>
                    <a:pt x="1609" y="881"/>
                  </a:lnTo>
                  <a:lnTo>
                    <a:pt x="1603" y="929"/>
                  </a:lnTo>
                  <a:lnTo>
                    <a:pt x="1587" y="952"/>
                  </a:lnTo>
                  <a:lnTo>
                    <a:pt x="1564" y="973"/>
                  </a:lnTo>
                  <a:lnTo>
                    <a:pt x="1535" y="990"/>
                  </a:lnTo>
                  <a:lnTo>
                    <a:pt x="1504" y="1005"/>
                  </a:lnTo>
                  <a:lnTo>
                    <a:pt x="1471" y="1017"/>
                  </a:lnTo>
                  <a:lnTo>
                    <a:pt x="1439" y="1027"/>
                  </a:lnTo>
                  <a:lnTo>
                    <a:pt x="1374" y="1037"/>
                  </a:lnTo>
                  <a:lnTo>
                    <a:pt x="1315" y="1044"/>
                  </a:lnTo>
                  <a:lnTo>
                    <a:pt x="1182" y="1036"/>
                  </a:lnTo>
                  <a:lnTo>
                    <a:pt x="850" y="813"/>
                  </a:lnTo>
                  <a:lnTo>
                    <a:pt x="1010" y="751"/>
                  </a:lnTo>
                  <a:lnTo>
                    <a:pt x="1088" y="688"/>
                  </a:lnTo>
                  <a:lnTo>
                    <a:pt x="1071" y="666"/>
                  </a:lnTo>
                  <a:lnTo>
                    <a:pt x="1044" y="643"/>
                  </a:lnTo>
                  <a:lnTo>
                    <a:pt x="1030" y="628"/>
                  </a:lnTo>
                  <a:lnTo>
                    <a:pt x="1015" y="612"/>
                  </a:lnTo>
                  <a:lnTo>
                    <a:pt x="1000" y="597"/>
                  </a:lnTo>
                  <a:lnTo>
                    <a:pt x="981" y="580"/>
                  </a:lnTo>
                  <a:lnTo>
                    <a:pt x="962" y="561"/>
                  </a:lnTo>
                  <a:lnTo>
                    <a:pt x="942" y="543"/>
                  </a:lnTo>
                  <a:lnTo>
                    <a:pt x="922" y="523"/>
                  </a:lnTo>
                  <a:lnTo>
                    <a:pt x="899" y="502"/>
                  </a:lnTo>
                  <a:lnTo>
                    <a:pt x="879" y="482"/>
                  </a:lnTo>
                  <a:lnTo>
                    <a:pt x="856" y="462"/>
                  </a:lnTo>
                  <a:lnTo>
                    <a:pt x="833" y="442"/>
                  </a:lnTo>
                  <a:lnTo>
                    <a:pt x="809" y="422"/>
                  </a:lnTo>
                  <a:lnTo>
                    <a:pt x="785" y="402"/>
                  </a:lnTo>
                  <a:lnTo>
                    <a:pt x="761" y="382"/>
                  </a:lnTo>
                  <a:lnTo>
                    <a:pt x="737" y="363"/>
                  </a:lnTo>
                  <a:lnTo>
                    <a:pt x="712" y="345"/>
                  </a:lnTo>
                  <a:lnTo>
                    <a:pt x="689" y="326"/>
                  </a:lnTo>
                  <a:lnTo>
                    <a:pt x="664" y="309"/>
                  </a:lnTo>
                  <a:lnTo>
                    <a:pt x="639" y="292"/>
                  </a:lnTo>
                  <a:lnTo>
                    <a:pt x="616" y="277"/>
                  </a:lnTo>
                  <a:lnTo>
                    <a:pt x="593" y="261"/>
                  </a:lnTo>
                  <a:lnTo>
                    <a:pt x="570" y="249"/>
                  </a:lnTo>
                  <a:lnTo>
                    <a:pt x="525" y="226"/>
                  </a:lnTo>
                  <a:lnTo>
                    <a:pt x="481" y="209"/>
                  </a:lnTo>
                  <a:lnTo>
                    <a:pt x="437" y="192"/>
                  </a:lnTo>
                  <a:lnTo>
                    <a:pt x="392" y="178"/>
                  </a:lnTo>
                  <a:lnTo>
                    <a:pt x="347" y="165"/>
                  </a:lnTo>
                  <a:lnTo>
                    <a:pt x="259" y="147"/>
                  </a:lnTo>
                  <a:lnTo>
                    <a:pt x="177" y="133"/>
                  </a:lnTo>
                  <a:lnTo>
                    <a:pt x="0" y="116"/>
                  </a:lnTo>
                  <a:lnTo>
                    <a:pt x="17" y="0"/>
                  </a:lnTo>
                  <a:lnTo>
                    <a:pt x="17" y="0"/>
                  </a:lnTo>
                  <a:close/>
                </a:path>
              </a:pathLst>
            </a:custGeom>
            <a:solidFill>
              <a:srgbClr val="000000"/>
            </a:solidFill>
            <a:ln w="9525">
              <a:noFill/>
              <a:round/>
              <a:headEnd/>
              <a:tailEnd/>
            </a:ln>
          </p:spPr>
          <p:txBody>
            <a:bodyPr/>
            <a:lstStyle/>
            <a:p>
              <a:endParaRPr lang="en-US" dirty="0"/>
            </a:p>
          </p:txBody>
        </p:sp>
        <p:sp>
          <p:nvSpPr>
            <p:cNvPr id="326706" name="Freeform 50"/>
            <p:cNvSpPr>
              <a:spLocks/>
            </p:cNvSpPr>
            <p:nvPr/>
          </p:nvSpPr>
          <p:spPr bwMode="auto">
            <a:xfrm>
              <a:off x="8004" y="1719"/>
              <a:ext cx="1559" cy="1125"/>
            </a:xfrm>
            <a:custGeom>
              <a:avLst/>
              <a:gdLst/>
              <a:ahLst/>
              <a:cxnLst>
                <a:cxn ang="0">
                  <a:pos x="25" y="970"/>
                </a:cxn>
                <a:cxn ang="0">
                  <a:pos x="76" y="794"/>
                </a:cxn>
                <a:cxn ang="0">
                  <a:pos x="129" y="655"/>
                </a:cxn>
                <a:cxn ang="0">
                  <a:pos x="197" y="509"/>
                </a:cxn>
                <a:cxn ang="0">
                  <a:pos x="279" y="373"/>
                </a:cxn>
                <a:cxn ang="0">
                  <a:pos x="316" y="327"/>
                </a:cxn>
                <a:cxn ang="0">
                  <a:pos x="340" y="299"/>
                </a:cxn>
                <a:cxn ang="0">
                  <a:pos x="367" y="271"/>
                </a:cxn>
                <a:cxn ang="0">
                  <a:pos x="407" y="234"/>
                </a:cxn>
                <a:cxn ang="0">
                  <a:pos x="467" y="192"/>
                </a:cxn>
                <a:cxn ang="0">
                  <a:pos x="537" y="157"/>
                </a:cxn>
                <a:cxn ang="0">
                  <a:pos x="614" y="126"/>
                </a:cxn>
                <a:cxn ang="0">
                  <a:pos x="699" y="99"/>
                </a:cxn>
                <a:cxn ang="0">
                  <a:pos x="835" y="65"/>
                </a:cxn>
                <a:cxn ang="0">
                  <a:pos x="1024" y="34"/>
                </a:cxn>
                <a:cxn ang="0">
                  <a:pos x="1287" y="10"/>
                </a:cxn>
                <a:cxn ang="0">
                  <a:pos x="1559" y="0"/>
                </a:cxn>
                <a:cxn ang="0">
                  <a:pos x="1452" y="47"/>
                </a:cxn>
                <a:cxn ang="0">
                  <a:pos x="1292" y="79"/>
                </a:cxn>
                <a:cxn ang="0">
                  <a:pos x="1139" y="113"/>
                </a:cxn>
                <a:cxn ang="0">
                  <a:pos x="968" y="157"/>
                </a:cxn>
                <a:cxn ang="0">
                  <a:pos x="801" y="208"/>
                </a:cxn>
                <a:cxn ang="0">
                  <a:pos x="687" y="249"/>
                </a:cxn>
                <a:cxn ang="0">
                  <a:pos x="620" y="279"/>
                </a:cxn>
                <a:cxn ang="0">
                  <a:pos x="565" y="311"/>
                </a:cxn>
                <a:cxn ang="0">
                  <a:pos x="507" y="359"/>
                </a:cxn>
                <a:cxn ang="0">
                  <a:pos x="419" y="495"/>
                </a:cxn>
                <a:cxn ang="0">
                  <a:pos x="359" y="616"/>
                </a:cxn>
                <a:cxn ang="0">
                  <a:pos x="303" y="743"/>
                </a:cxn>
                <a:cxn ang="0">
                  <a:pos x="252" y="870"/>
                </a:cxn>
                <a:cxn ang="0">
                  <a:pos x="209" y="982"/>
                </a:cxn>
                <a:cxn ang="0">
                  <a:pos x="166" y="1098"/>
                </a:cxn>
                <a:cxn ang="0">
                  <a:pos x="0" y="1074"/>
                </a:cxn>
              </a:cxnLst>
              <a:rect l="0" t="0" r="r" b="b"/>
              <a:pathLst>
                <a:path w="1559" h="1125">
                  <a:moveTo>
                    <a:pt x="0" y="1074"/>
                  </a:moveTo>
                  <a:lnTo>
                    <a:pt x="25" y="970"/>
                  </a:lnTo>
                  <a:lnTo>
                    <a:pt x="56" y="860"/>
                  </a:lnTo>
                  <a:lnTo>
                    <a:pt x="76" y="794"/>
                  </a:lnTo>
                  <a:lnTo>
                    <a:pt x="102" y="726"/>
                  </a:lnTo>
                  <a:lnTo>
                    <a:pt x="129" y="655"/>
                  </a:lnTo>
                  <a:lnTo>
                    <a:pt x="161" y="582"/>
                  </a:lnTo>
                  <a:lnTo>
                    <a:pt x="197" y="509"/>
                  </a:lnTo>
                  <a:lnTo>
                    <a:pt x="237" y="440"/>
                  </a:lnTo>
                  <a:lnTo>
                    <a:pt x="279" y="373"/>
                  </a:lnTo>
                  <a:lnTo>
                    <a:pt x="303" y="342"/>
                  </a:lnTo>
                  <a:lnTo>
                    <a:pt x="316" y="327"/>
                  </a:lnTo>
                  <a:lnTo>
                    <a:pt x="328" y="313"/>
                  </a:lnTo>
                  <a:lnTo>
                    <a:pt x="340" y="299"/>
                  </a:lnTo>
                  <a:lnTo>
                    <a:pt x="353" y="283"/>
                  </a:lnTo>
                  <a:lnTo>
                    <a:pt x="367" y="271"/>
                  </a:lnTo>
                  <a:lnTo>
                    <a:pt x="381" y="259"/>
                  </a:lnTo>
                  <a:lnTo>
                    <a:pt x="407" y="234"/>
                  </a:lnTo>
                  <a:lnTo>
                    <a:pt x="436" y="212"/>
                  </a:lnTo>
                  <a:lnTo>
                    <a:pt x="467" y="192"/>
                  </a:lnTo>
                  <a:lnTo>
                    <a:pt x="500" y="174"/>
                  </a:lnTo>
                  <a:lnTo>
                    <a:pt x="537" y="157"/>
                  </a:lnTo>
                  <a:lnTo>
                    <a:pt x="574" y="140"/>
                  </a:lnTo>
                  <a:lnTo>
                    <a:pt x="614" y="126"/>
                  </a:lnTo>
                  <a:lnTo>
                    <a:pt x="656" y="112"/>
                  </a:lnTo>
                  <a:lnTo>
                    <a:pt x="699" y="99"/>
                  </a:lnTo>
                  <a:lnTo>
                    <a:pt x="744" y="87"/>
                  </a:lnTo>
                  <a:lnTo>
                    <a:pt x="835" y="65"/>
                  </a:lnTo>
                  <a:lnTo>
                    <a:pt x="928" y="48"/>
                  </a:lnTo>
                  <a:lnTo>
                    <a:pt x="1024" y="34"/>
                  </a:lnTo>
                  <a:lnTo>
                    <a:pt x="1115" y="24"/>
                  </a:lnTo>
                  <a:lnTo>
                    <a:pt x="1287" y="10"/>
                  </a:lnTo>
                  <a:lnTo>
                    <a:pt x="1428" y="4"/>
                  </a:lnTo>
                  <a:lnTo>
                    <a:pt x="1559" y="0"/>
                  </a:lnTo>
                  <a:lnTo>
                    <a:pt x="1490" y="41"/>
                  </a:lnTo>
                  <a:lnTo>
                    <a:pt x="1452" y="47"/>
                  </a:lnTo>
                  <a:lnTo>
                    <a:pt x="1357" y="65"/>
                  </a:lnTo>
                  <a:lnTo>
                    <a:pt x="1292" y="79"/>
                  </a:lnTo>
                  <a:lnTo>
                    <a:pt x="1217" y="95"/>
                  </a:lnTo>
                  <a:lnTo>
                    <a:pt x="1139" y="113"/>
                  </a:lnTo>
                  <a:lnTo>
                    <a:pt x="1053" y="133"/>
                  </a:lnTo>
                  <a:lnTo>
                    <a:pt x="968" y="157"/>
                  </a:lnTo>
                  <a:lnTo>
                    <a:pt x="882" y="180"/>
                  </a:lnTo>
                  <a:lnTo>
                    <a:pt x="801" y="208"/>
                  </a:lnTo>
                  <a:lnTo>
                    <a:pt x="722" y="236"/>
                  </a:lnTo>
                  <a:lnTo>
                    <a:pt x="687" y="249"/>
                  </a:lnTo>
                  <a:lnTo>
                    <a:pt x="651" y="265"/>
                  </a:lnTo>
                  <a:lnTo>
                    <a:pt x="620" y="279"/>
                  </a:lnTo>
                  <a:lnTo>
                    <a:pt x="591" y="294"/>
                  </a:lnTo>
                  <a:lnTo>
                    <a:pt x="565" y="311"/>
                  </a:lnTo>
                  <a:lnTo>
                    <a:pt x="541" y="327"/>
                  </a:lnTo>
                  <a:lnTo>
                    <a:pt x="507" y="359"/>
                  </a:lnTo>
                  <a:lnTo>
                    <a:pt x="449" y="443"/>
                  </a:lnTo>
                  <a:lnTo>
                    <a:pt x="419" y="495"/>
                  </a:lnTo>
                  <a:lnTo>
                    <a:pt x="388" y="553"/>
                  </a:lnTo>
                  <a:lnTo>
                    <a:pt x="359" y="616"/>
                  </a:lnTo>
                  <a:lnTo>
                    <a:pt x="331" y="678"/>
                  </a:lnTo>
                  <a:lnTo>
                    <a:pt x="303" y="743"/>
                  </a:lnTo>
                  <a:lnTo>
                    <a:pt x="277" y="808"/>
                  </a:lnTo>
                  <a:lnTo>
                    <a:pt x="252" y="870"/>
                  </a:lnTo>
                  <a:lnTo>
                    <a:pt x="229" y="928"/>
                  </a:lnTo>
                  <a:lnTo>
                    <a:pt x="209" y="982"/>
                  </a:lnTo>
                  <a:lnTo>
                    <a:pt x="190" y="1029"/>
                  </a:lnTo>
                  <a:lnTo>
                    <a:pt x="166" y="1098"/>
                  </a:lnTo>
                  <a:lnTo>
                    <a:pt x="158" y="1125"/>
                  </a:lnTo>
                  <a:lnTo>
                    <a:pt x="0" y="1074"/>
                  </a:lnTo>
                  <a:lnTo>
                    <a:pt x="0" y="1074"/>
                  </a:lnTo>
                  <a:close/>
                </a:path>
              </a:pathLst>
            </a:custGeom>
            <a:solidFill>
              <a:srgbClr val="000000"/>
            </a:solidFill>
            <a:ln w="9525">
              <a:noFill/>
              <a:round/>
              <a:headEnd/>
              <a:tailEnd/>
            </a:ln>
          </p:spPr>
          <p:txBody>
            <a:bodyPr/>
            <a:lstStyle/>
            <a:p>
              <a:endParaRPr lang="en-US" dirty="0"/>
            </a:p>
          </p:txBody>
        </p:sp>
        <p:sp>
          <p:nvSpPr>
            <p:cNvPr id="326707" name="Freeform 51"/>
            <p:cNvSpPr>
              <a:spLocks/>
            </p:cNvSpPr>
            <p:nvPr/>
          </p:nvSpPr>
          <p:spPr bwMode="auto">
            <a:xfrm>
              <a:off x="8232" y="3510"/>
              <a:ext cx="929" cy="169"/>
            </a:xfrm>
            <a:custGeom>
              <a:avLst/>
              <a:gdLst/>
              <a:ahLst/>
              <a:cxnLst>
                <a:cxn ang="0">
                  <a:pos x="0" y="0"/>
                </a:cxn>
                <a:cxn ang="0">
                  <a:pos x="38" y="88"/>
                </a:cxn>
                <a:cxn ang="0">
                  <a:pos x="74" y="99"/>
                </a:cxn>
                <a:cxn ang="0">
                  <a:pos x="116" y="111"/>
                </a:cxn>
                <a:cxn ang="0">
                  <a:pos x="168" y="125"/>
                </a:cxn>
                <a:cxn ang="0">
                  <a:pos x="233" y="138"/>
                </a:cxn>
                <a:cxn ang="0">
                  <a:pos x="304" y="152"/>
                </a:cxn>
                <a:cxn ang="0">
                  <a:pos x="382" y="162"/>
                </a:cxn>
                <a:cxn ang="0">
                  <a:pos x="464" y="169"/>
                </a:cxn>
                <a:cxn ang="0">
                  <a:pos x="777" y="167"/>
                </a:cxn>
                <a:cxn ang="0">
                  <a:pos x="929" y="156"/>
                </a:cxn>
                <a:cxn ang="0">
                  <a:pos x="829" y="28"/>
                </a:cxn>
                <a:cxn ang="0">
                  <a:pos x="661" y="34"/>
                </a:cxn>
                <a:cxn ang="0">
                  <a:pos x="352" y="34"/>
                </a:cxn>
                <a:cxn ang="0">
                  <a:pos x="103" y="16"/>
                </a:cxn>
                <a:cxn ang="0">
                  <a:pos x="0" y="0"/>
                </a:cxn>
                <a:cxn ang="0">
                  <a:pos x="0" y="0"/>
                </a:cxn>
              </a:cxnLst>
              <a:rect l="0" t="0" r="r" b="b"/>
              <a:pathLst>
                <a:path w="929" h="169">
                  <a:moveTo>
                    <a:pt x="0" y="0"/>
                  </a:moveTo>
                  <a:lnTo>
                    <a:pt x="38" y="88"/>
                  </a:lnTo>
                  <a:lnTo>
                    <a:pt x="74" y="99"/>
                  </a:lnTo>
                  <a:lnTo>
                    <a:pt x="116" y="111"/>
                  </a:lnTo>
                  <a:lnTo>
                    <a:pt x="168" y="125"/>
                  </a:lnTo>
                  <a:lnTo>
                    <a:pt x="233" y="138"/>
                  </a:lnTo>
                  <a:lnTo>
                    <a:pt x="304" y="152"/>
                  </a:lnTo>
                  <a:lnTo>
                    <a:pt x="382" y="162"/>
                  </a:lnTo>
                  <a:lnTo>
                    <a:pt x="464" y="169"/>
                  </a:lnTo>
                  <a:lnTo>
                    <a:pt x="777" y="167"/>
                  </a:lnTo>
                  <a:lnTo>
                    <a:pt x="929" y="156"/>
                  </a:lnTo>
                  <a:lnTo>
                    <a:pt x="829" y="28"/>
                  </a:lnTo>
                  <a:lnTo>
                    <a:pt x="661" y="34"/>
                  </a:lnTo>
                  <a:lnTo>
                    <a:pt x="352" y="34"/>
                  </a:lnTo>
                  <a:lnTo>
                    <a:pt x="103" y="16"/>
                  </a:lnTo>
                  <a:lnTo>
                    <a:pt x="0" y="0"/>
                  </a:lnTo>
                  <a:lnTo>
                    <a:pt x="0" y="0"/>
                  </a:lnTo>
                  <a:close/>
                </a:path>
              </a:pathLst>
            </a:custGeom>
            <a:solidFill>
              <a:srgbClr val="000000"/>
            </a:solidFill>
            <a:ln w="9525">
              <a:noFill/>
              <a:round/>
              <a:headEnd/>
              <a:tailEnd/>
            </a:ln>
          </p:spPr>
          <p:txBody>
            <a:bodyPr/>
            <a:lstStyle/>
            <a:p>
              <a:endParaRPr lang="en-US" dirty="0"/>
            </a:p>
          </p:txBody>
        </p:sp>
        <p:sp>
          <p:nvSpPr>
            <p:cNvPr id="326708" name="Freeform 52"/>
            <p:cNvSpPr>
              <a:spLocks/>
            </p:cNvSpPr>
            <p:nvPr/>
          </p:nvSpPr>
          <p:spPr bwMode="auto">
            <a:xfrm>
              <a:off x="8477" y="2731"/>
              <a:ext cx="260" cy="164"/>
            </a:xfrm>
            <a:custGeom>
              <a:avLst/>
              <a:gdLst/>
              <a:ahLst/>
              <a:cxnLst>
                <a:cxn ang="0">
                  <a:pos x="7" y="0"/>
                </a:cxn>
                <a:cxn ang="0">
                  <a:pos x="132" y="23"/>
                </a:cxn>
                <a:cxn ang="0">
                  <a:pos x="219" y="51"/>
                </a:cxn>
                <a:cxn ang="0">
                  <a:pos x="248" y="71"/>
                </a:cxn>
                <a:cxn ang="0">
                  <a:pos x="260" y="91"/>
                </a:cxn>
                <a:cxn ang="0">
                  <a:pos x="251" y="127"/>
                </a:cxn>
                <a:cxn ang="0">
                  <a:pos x="242" y="139"/>
                </a:cxn>
                <a:cxn ang="0">
                  <a:pos x="232" y="148"/>
                </a:cxn>
                <a:cxn ang="0">
                  <a:pos x="202" y="164"/>
                </a:cxn>
                <a:cxn ang="0">
                  <a:pos x="0" y="52"/>
                </a:cxn>
                <a:cxn ang="0">
                  <a:pos x="7" y="0"/>
                </a:cxn>
                <a:cxn ang="0">
                  <a:pos x="7" y="0"/>
                </a:cxn>
              </a:cxnLst>
              <a:rect l="0" t="0" r="r" b="b"/>
              <a:pathLst>
                <a:path w="260" h="164">
                  <a:moveTo>
                    <a:pt x="7" y="0"/>
                  </a:moveTo>
                  <a:lnTo>
                    <a:pt x="132" y="23"/>
                  </a:lnTo>
                  <a:lnTo>
                    <a:pt x="219" y="51"/>
                  </a:lnTo>
                  <a:lnTo>
                    <a:pt x="248" y="71"/>
                  </a:lnTo>
                  <a:lnTo>
                    <a:pt x="260" y="91"/>
                  </a:lnTo>
                  <a:lnTo>
                    <a:pt x="251" y="127"/>
                  </a:lnTo>
                  <a:lnTo>
                    <a:pt x="242" y="139"/>
                  </a:lnTo>
                  <a:lnTo>
                    <a:pt x="232" y="148"/>
                  </a:lnTo>
                  <a:lnTo>
                    <a:pt x="202" y="164"/>
                  </a:lnTo>
                  <a:lnTo>
                    <a:pt x="0" y="52"/>
                  </a:lnTo>
                  <a:lnTo>
                    <a:pt x="7" y="0"/>
                  </a:lnTo>
                  <a:lnTo>
                    <a:pt x="7" y="0"/>
                  </a:lnTo>
                  <a:close/>
                </a:path>
              </a:pathLst>
            </a:custGeom>
            <a:solidFill>
              <a:srgbClr val="000000"/>
            </a:solidFill>
            <a:ln w="9525">
              <a:noFill/>
              <a:round/>
              <a:headEnd/>
              <a:tailEnd/>
            </a:ln>
          </p:spPr>
          <p:txBody>
            <a:bodyPr/>
            <a:lstStyle/>
            <a:p>
              <a:endParaRPr lang="en-US" dirty="0"/>
            </a:p>
          </p:txBody>
        </p:sp>
        <p:sp>
          <p:nvSpPr>
            <p:cNvPr id="326709" name="Freeform 53"/>
            <p:cNvSpPr>
              <a:spLocks/>
            </p:cNvSpPr>
            <p:nvPr/>
          </p:nvSpPr>
          <p:spPr bwMode="auto">
            <a:xfrm>
              <a:off x="8539" y="2499"/>
              <a:ext cx="282" cy="184"/>
            </a:xfrm>
            <a:custGeom>
              <a:avLst/>
              <a:gdLst/>
              <a:ahLst/>
              <a:cxnLst>
                <a:cxn ang="0">
                  <a:pos x="22" y="0"/>
                </a:cxn>
                <a:cxn ang="0">
                  <a:pos x="144" y="15"/>
                </a:cxn>
                <a:cxn ang="0">
                  <a:pos x="234" y="35"/>
                </a:cxn>
                <a:cxn ang="0">
                  <a:pos x="282" y="62"/>
                </a:cxn>
                <a:cxn ang="0">
                  <a:pos x="282" y="139"/>
                </a:cxn>
                <a:cxn ang="0">
                  <a:pos x="271" y="184"/>
                </a:cxn>
                <a:cxn ang="0">
                  <a:pos x="0" y="88"/>
                </a:cxn>
                <a:cxn ang="0">
                  <a:pos x="22" y="0"/>
                </a:cxn>
                <a:cxn ang="0">
                  <a:pos x="22" y="0"/>
                </a:cxn>
              </a:cxnLst>
              <a:rect l="0" t="0" r="r" b="b"/>
              <a:pathLst>
                <a:path w="282" h="184">
                  <a:moveTo>
                    <a:pt x="22" y="0"/>
                  </a:moveTo>
                  <a:lnTo>
                    <a:pt x="144" y="15"/>
                  </a:lnTo>
                  <a:lnTo>
                    <a:pt x="234" y="35"/>
                  </a:lnTo>
                  <a:lnTo>
                    <a:pt x="282" y="62"/>
                  </a:lnTo>
                  <a:lnTo>
                    <a:pt x="282" y="139"/>
                  </a:lnTo>
                  <a:lnTo>
                    <a:pt x="271" y="184"/>
                  </a:lnTo>
                  <a:lnTo>
                    <a:pt x="0" y="88"/>
                  </a:lnTo>
                  <a:lnTo>
                    <a:pt x="22" y="0"/>
                  </a:lnTo>
                  <a:lnTo>
                    <a:pt x="22" y="0"/>
                  </a:lnTo>
                  <a:close/>
                </a:path>
              </a:pathLst>
            </a:custGeom>
            <a:solidFill>
              <a:srgbClr val="000000"/>
            </a:solidFill>
            <a:ln w="9525">
              <a:noFill/>
              <a:round/>
              <a:headEnd/>
              <a:tailEnd/>
            </a:ln>
          </p:spPr>
          <p:txBody>
            <a:bodyPr/>
            <a:lstStyle/>
            <a:p>
              <a:endParaRPr lang="en-US" dirty="0"/>
            </a:p>
          </p:txBody>
        </p:sp>
        <p:sp>
          <p:nvSpPr>
            <p:cNvPr id="326710" name="Freeform 54"/>
            <p:cNvSpPr>
              <a:spLocks/>
            </p:cNvSpPr>
            <p:nvPr/>
          </p:nvSpPr>
          <p:spPr bwMode="auto">
            <a:xfrm>
              <a:off x="8669" y="2287"/>
              <a:ext cx="282" cy="193"/>
            </a:xfrm>
            <a:custGeom>
              <a:avLst/>
              <a:gdLst/>
              <a:ahLst/>
              <a:cxnLst>
                <a:cxn ang="0">
                  <a:pos x="0" y="91"/>
                </a:cxn>
                <a:cxn ang="0">
                  <a:pos x="249" y="193"/>
                </a:cxn>
                <a:cxn ang="0">
                  <a:pos x="272" y="147"/>
                </a:cxn>
                <a:cxn ang="0">
                  <a:pos x="282" y="65"/>
                </a:cxn>
                <a:cxn ang="0">
                  <a:pos x="268" y="49"/>
                </a:cxn>
                <a:cxn ang="0">
                  <a:pos x="240" y="34"/>
                </a:cxn>
                <a:cxn ang="0">
                  <a:pos x="206" y="23"/>
                </a:cxn>
                <a:cxn ang="0">
                  <a:pos x="169" y="15"/>
                </a:cxn>
                <a:cxn ang="0">
                  <a:pos x="71" y="0"/>
                </a:cxn>
                <a:cxn ang="0">
                  <a:pos x="0" y="91"/>
                </a:cxn>
                <a:cxn ang="0">
                  <a:pos x="0" y="91"/>
                </a:cxn>
              </a:cxnLst>
              <a:rect l="0" t="0" r="r" b="b"/>
              <a:pathLst>
                <a:path w="282" h="193">
                  <a:moveTo>
                    <a:pt x="0" y="91"/>
                  </a:moveTo>
                  <a:lnTo>
                    <a:pt x="249" y="193"/>
                  </a:lnTo>
                  <a:lnTo>
                    <a:pt x="272" y="147"/>
                  </a:lnTo>
                  <a:lnTo>
                    <a:pt x="282" y="65"/>
                  </a:lnTo>
                  <a:lnTo>
                    <a:pt x="268" y="49"/>
                  </a:lnTo>
                  <a:lnTo>
                    <a:pt x="240" y="34"/>
                  </a:lnTo>
                  <a:lnTo>
                    <a:pt x="206" y="23"/>
                  </a:lnTo>
                  <a:lnTo>
                    <a:pt x="169" y="15"/>
                  </a:lnTo>
                  <a:lnTo>
                    <a:pt x="71" y="0"/>
                  </a:lnTo>
                  <a:lnTo>
                    <a:pt x="0" y="91"/>
                  </a:lnTo>
                  <a:lnTo>
                    <a:pt x="0" y="91"/>
                  </a:lnTo>
                  <a:close/>
                </a:path>
              </a:pathLst>
            </a:custGeom>
            <a:solidFill>
              <a:srgbClr val="000000"/>
            </a:solidFill>
            <a:ln w="9525">
              <a:noFill/>
              <a:round/>
              <a:headEnd/>
              <a:tailEnd/>
            </a:ln>
          </p:spPr>
          <p:txBody>
            <a:bodyPr/>
            <a:lstStyle/>
            <a:p>
              <a:endParaRPr lang="en-US" dirty="0"/>
            </a:p>
          </p:txBody>
        </p:sp>
        <p:sp>
          <p:nvSpPr>
            <p:cNvPr id="326711" name="Freeform 55"/>
            <p:cNvSpPr>
              <a:spLocks/>
            </p:cNvSpPr>
            <p:nvPr/>
          </p:nvSpPr>
          <p:spPr bwMode="auto">
            <a:xfrm>
              <a:off x="8872" y="2129"/>
              <a:ext cx="252" cy="183"/>
            </a:xfrm>
            <a:custGeom>
              <a:avLst/>
              <a:gdLst/>
              <a:ahLst/>
              <a:cxnLst>
                <a:cxn ang="0">
                  <a:pos x="0" y="56"/>
                </a:cxn>
                <a:cxn ang="0">
                  <a:pos x="219" y="183"/>
                </a:cxn>
                <a:cxn ang="0">
                  <a:pos x="229" y="175"/>
                </a:cxn>
                <a:cxn ang="0">
                  <a:pos x="246" y="153"/>
                </a:cxn>
                <a:cxn ang="0">
                  <a:pos x="252" y="78"/>
                </a:cxn>
                <a:cxn ang="0">
                  <a:pos x="246" y="67"/>
                </a:cxn>
                <a:cxn ang="0">
                  <a:pos x="235" y="57"/>
                </a:cxn>
                <a:cxn ang="0">
                  <a:pos x="207" y="40"/>
                </a:cxn>
                <a:cxn ang="0">
                  <a:pos x="175" y="28"/>
                </a:cxn>
                <a:cxn ang="0">
                  <a:pos x="139" y="17"/>
                </a:cxn>
                <a:cxn ang="0">
                  <a:pos x="48" y="0"/>
                </a:cxn>
                <a:cxn ang="0">
                  <a:pos x="0" y="56"/>
                </a:cxn>
                <a:cxn ang="0">
                  <a:pos x="0" y="56"/>
                </a:cxn>
              </a:cxnLst>
              <a:rect l="0" t="0" r="r" b="b"/>
              <a:pathLst>
                <a:path w="252" h="183">
                  <a:moveTo>
                    <a:pt x="0" y="56"/>
                  </a:moveTo>
                  <a:lnTo>
                    <a:pt x="219" y="183"/>
                  </a:lnTo>
                  <a:lnTo>
                    <a:pt x="229" y="175"/>
                  </a:lnTo>
                  <a:lnTo>
                    <a:pt x="246" y="153"/>
                  </a:lnTo>
                  <a:lnTo>
                    <a:pt x="252" y="78"/>
                  </a:lnTo>
                  <a:lnTo>
                    <a:pt x="246" y="67"/>
                  </a:lnTo>
                  <a:lnTo>
                    <a:pt x="235" y="57"/>
                  </a:lnTo>
                  <a:lnTo>
                    <a:pt x="207" y="40"/>
                  </a:lnTo>
                  <a:lnTo>
                    <a:pt x="175" y="28"/>
                  </a:lnTo>
                  <a:lnTo>
                    <a:pt x="139" y="17"/>
                  </a:lnTo>
                  <a:lnTo>
                    <a:pt x="48" y="0"/>
                  </a:lnTo>
                  <a:lnTo>
                    <a:pt x="0" y="56"/>
                  </a:lnTo>
                  <a:lnTo>
                    <a:pt x="0" y="56"/>
                  </a:lnTo>
                  <a:close/>
                </a:path>
              </a:pathLst>
            </a:custGeom>
            <a:solidFill>
              <a:srgbClr val="000000"/>
            </a:solidFill>
            <a:ln w="9525">
              <a:noFill/>
              <a:round/>
              <a:headEnd/>
              <a:tailEnd/>
            </a:ln>
          </p:spPr>
          <p:txBody>
            <a:bodyPr/>
            <a:lstStyle/>
            <a:p>
              <a:endParaRPr lang="en-US" dirty="0"/>
            </a:p>
          </p:txBody>
        </p:sp>
        <p:sp>
          <p:nvSpPr>
            <p:cNvPr id="326712" name="Freeform 56"/>
            <p:cNvSpPr>
              <a:spLocks/>
            </p:cNvSpPr>
            <p:nvPr/>
          </p:nvSpPr>
          <p:spPr bwMode="auto">
            <a:xfrm>
              <a:off x="9062" y="1987"/>
              <a:ext cx="212" cy="145"/>
            </a:xfrm>
            <a:custGeom>
              <a:avLst/>
              <a:gdLst/>
              <a:ahLst/>
              <a:cxnLst>
                <a:cxn ang="0">
                  <a:pos x="0" y="32"/>
                </a:cxn>
                <a:cxn ang="0">
                  <a:pos x="179" y="145"/>
                </a:cxn>
                <a:cxn ang="0">
                  <a:pos x="187" y="138"/>
                </a:cxn>
                <a:cxn ang="0">
                  <a:pos x="206" y="119"/>
                </a:cxn>
                <a:cxn ang="0">
                  <a:pos x="212" y="65"/>
                </a:cxn>
                <a:cxn ang="0">
                  <a:pos x="198" y="53"/>
                </a:cxn>
                <a:cxn ang="0">
                  <a:pos x="179" y="42"/>
                </a:cxn>
                <a:cxn ang="0">
                  <a:pos x="133" y="20"/>
                </a:cxn>
                <a:cxn ang="0">
                  <a:pos x="91" y="6"/>
                </a:cxn>
                <a:cxn ang="0">
                  <a:pos x="73" y="0"/>
                </a:cxn>
                <a:cxn ang="0">
                  <a:pos x="0" y="32"/>
                </a:cxn>
                <a:cxn ang="0">
                  <a:pos x="0" y="32"/>
                </a:cxn>
              </a:cxnLst>
              <a:rect l="0" t="0" r="r" b="b"/>
              <a:pathLst>
                <a:path w="212" h="145">
                  <a:moveTo>
                    <a:pt x="0" y="32"/>
                  </a:moveTo>
                  <a:lnTo>
                    <a:pt x="179" y="145"/>
                  </a:lnTo>
                  <a:lnTo>
                    <a:pt x="187" y="138"/>
                  </a:lnTo>
                  <a:lnTo>
                    <a:pt x="206" y="119"/>
                  </a:lnTo>
                  <a:lnTo>
                    <a:pt x="212" y="65"/>
                  </a:lnTo>
                  <a:lnTo>
                    <a:pt x="198" y="53"/>
                  </a:lnTo>
                  <a:lnTo>
                    <a:pt x="179" y="42"/>
                  </a:lnTo>
                  <a:lnTo>
                    <a:pt x="133" y="20"/>
                  </a:lnTo>
                  <a:lnTo>
                    <a:pt x="91" y="6"/>
                  </a:lnTo>
                  <a:lnTo>
                    <a:pt x="73" y="0"/>
                  </a:lnTo>
                  <a:lnTo>
                    <a:pt x="0" y="32"/>
                  </a:lnTo>
                  <a:lnTo>
                    <a:pt x="0" y="32"/>
                  </a:lnTo>
                  <a:close/>
                </a:path>
              </a:pathLst>
            </a:custGeom>
            <a:solidFill>
              <a:srgbClr val="000000"/>
            </a:solidFill>
            <a:ln w="9525">
              <a:noFill/>
              <a:round/>
              <a:headEnd/>
              <a:tailEnd/>
            </a:ln>
          </p:spPr>
          <p:txBody>
            <a:bodyPr/>
            <a:lstStyle/>
            <a:p>
              <a:endParaRPr lang="en-US" dirty="0"/>
            </a:p>
          </p:txBody>
        </p:sp>
        <p:sp>
          <p:nvSpPr>
            <p:cNvPr id="326713" name="Freeform 57"/>
            <p:cNvSpPr>
              <a:spLocks/>
            </p:cNvSpPr>
            <p:nvPr/>
          </p:nvSpPr>
          <p:spPr bwMode="auto">
            <a:xfrm>
              <a:off x="9241" y="1886"/>
              <a:ext cx="172" cy="93"/>
            </a:xfrm>
            <a:custGeom>
              <a:avLst/>
              <a:gdLst/>
              <a:ahLst/>
              <a:cxnLst>
                <a:cxn ang="0">
                  <a:pos x="0" y="31"/>
                </a:cxn>
                <a:cxn ang="0">
                  <a:pos x="146" y="93"/>
                </a:cxn>
                <a:cxn ang="0">
                  <a:pos x="154" y="87"/>
                </a:cxn>
                <a:cxn ang="0">
                  <a:pos x="169" y="70"/>
                </a:cxn>
                <a:cxn ang="0">
                  <a:pos x="172" y="21"/>
                </a:cxn>
                <a:cxn ang="0">
                  <a:pos x="158" y="10"/>
                </a:cxn>
                <a:cxn ang="0">
                  <a:pos x="138" y="5"/>
                </a:cxn>
                <a:cxn ang="0">
                  <a:pos x="93" y="0"/>
                </a:cxn>
                <a:cxn ang="0">
                  <a:pos x="33" y="5"/>
                </a:cxn>
                <a:cxn ang="0">
                  <a:pos x="0" y="31"/>
                </a:cxn>
                <a:cxn ang="0">
                  <a:pos x="0" y="31"/>
                </a:cxn>
              </a:cxnLst>
              <a:rect l="0" t="0" r="r" b="b"/>
              <a:pathLst>
                <a:path w="172" h="93">
                  <a:moveTo>
                    <a:pt x="0" y="31"/>
                  </a:moveTo>
                  <a:lnTo>
                    <a:pt x="146" y="93"/>
                  </a:lnTo>
                  <a:lnTo>
                    <a:pt x="154" y="87"/>
                  </a:lnTo>
                  <a:lnTo>
                    <a:pt x="169" y="70"/>
                  </a:lnTo>
                  <a:lnTo>
                    <a:pt x="172" y="21"/>
                  </a:lnTo>
                  <a:lnTo>
                    <a:pt x="158" y="10"/>
                  </a:lnTo>
                  <a:lnTo>
                    <a:pt x="138" y="5"/>
                  </a:lnTo>
                  <a:lnTo>
                    <a:pt x="93" y="0"/>
                  </a:lnTo>
                  <a:lnTo>
                    <a:pt x="33" y="5"/>
                  </a:lnTo>
                  <a:lnTo>
                    <a:pt x="0" y="31"/>
                  </a:lnTo>
                  <a:lnTo>
                    <a:pt x="0" y="31"/>
                  </a:lnTo>
                  <a:close/>
                </a:path>
              </a:pathLst>
            </a:custGeom>
            <a:solidFill>
              <a:srgbClr val="000000"/>
            </a:solidFill>
            <a:ln w="9525">
              <a:noFill/>
              <a:round/>
              <a:headEnd/>
              <a:tailEnd/>
            </a:ln>
          </p:spPr>
          <p:txBody>
            <a:bodyPr/>
            <a:lstStyle/>
            <a:p>
              <a:endParaRPr lang="en-US" dirty="0"/>
            </a:p>
          </p:txBody>
        </p:sp>
        <p:sp>
          <p:nvSpPr>
            <p:cNvPr id="326714" name="Freeform 58"/>
            <p:cNvSpPr>
              <a:spLocks/>
            </p:cNvSpPr>
            <p:nvPr/>
          </p:nvSpPr>
          <p:spPr bwMode="auto">
            <a:xfrm>
              <a:off x="8516" y="3584"/>
              <a:ext cx="611" cy="619"/>
            </a:xfrm>
            <a:custGeom>
              <a:avLst/>
              <a:gdLst/>
              <a:ahLst/>
              <a:cxnLst>
                <a:cxn ang="0">
                  <a:pos x="0" y="0"/>
                </a:cxn>
                <a:cxn ang="0">
                  <a:pos x="183" y="331"/>
                </a:cxn>
                <a:cxn ang="0">
                  <a:pos x="453" y="619"/>
                </a:cxn>
                <a:cxn ang="0">
                  <a:pos x="611" y="453"/>
                </a:cxn>
                <a:cxn ang="0">
                  <a:pos x="263" y="268"/>
                </a:cxn>
                <a:cxn ang="0">
                  <a:pos x="125" y="28"/>
                </a:cxn>
                <a:cxn ang="0">
                  <a:pos x="0" y="0"/>
                </a:cxn>
                <a:cxn ang="0">
                  <a:pos x="0" y="0"/>
                </a:cxn>
              </a:cxnLst>
              <a:rect l="0" t="0" r="r" b="b"/>
              <a:pathLst>
                <a:path w="611" h="619">
                  <a:moveTo>
                    <a:pt x="0" y="0"/>
                  </a:moveTo>
                  <a:lnTo>
                    <a:pt x="183" y="331"/>
                  </a:lnTo>
                  <a:lnTo>
                    <a:pt x="453" y="619"/>
                  </a:lnTo>
                  <a:lnTo>
                    <a:pt x="611" y="453"/>
                  </a:lnTo>
                  <a:lnTo>
                    <a:pt x="263" y="268"/>
                  </a:lnTo>
                  <a:lnTo>
                    <a:pt x="125" y="28"/>
                  </a:lnTo>
                  <a:lnTo>
                    <a:pt x="0" y="0"/>
                  </a:lnTo>
                  <a:lnTo>
                    <a:pt x="0" y="0"/>
                  </a:lnTo>
                  <a:close/>
                </a:path>
              </a:pathLst>
            </a:custGeom>
            <a:solidFill>
              <a:srgbClr val="000000"/>
            </a:solidFill>
            <a:ln w="9525">
              <a:noFill/>
              <a:round/>
              <a:headEnd/>
              <a:tailEnd/>
            </a:ln>
          </p:spPr>
          <p:txBody>
            <a:bodyPr/>
            <a:lstStyle/>
            <a:p>
              <a:endParaRPr lang="en-US" dirty="0"/>
            </a:p>
          </p:txBody>
        </p:sp>
      </p:grpSp>
      <p:sp>
        <p:nvSpPr>
          <p:cNvPr id="326716" name="AutoShape 60"/>
          <p:cNvSpPr>
            <a:spLocks noChangeArrowheads="1"/>
          </p:cNvSpPr>
          <p:nvPr/>
        </p:nvSpPr>
        <p:spPr bwMode="auto">
          <a:xfrm>
            <a:off x="1346200" y="38862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pic>
        <p:nvPicPr>
          <p:cNvPr id="326717" name="Picture 61"/>
          <p:cNvPicPr>
            <a:picLocks noChangeAspect="1" noChangeArrowheads="1"/>
          </p:cNvPicPr>
          <p:nvPr/>
        </p:nvPicPr>
        <p:blipFill>
          <a:blip r:embed="rId2" cstate="print"/>
          <a:srcRect/>
          <a:stretch>
            <a:fillRect/>
          </a:stretch>
        </p:blipFill>
        <p:spPr bwMode="auto">
          <a:xfrm>
            <a:off x="2286000" y="3200400"/>
            <a:ext cx="1169988" cy="1676400"/>
          </a:xfrm>
          <a:prstGeom prst="rect">
            <a:avLst/>
          </a:prstGeom>
          <a:noFill/>
        </p:spPr>
      </p:pic>
    </p:spTree>
    <p:extLst>
      <p:ext uri="{BB962C8B-B14F-4D97-AF65-F5344CB8AC3E}">
        <p14:creationId xmlns:p14="http://schemas.microsoft.com/office/powerpoint/2010/main" val="134595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9EB6DA"/>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title" idx="4294967295"/>
          </p:nvPr>
        </p:nvSpPr>
        <p:spPr>
          <a:xfrm>
            <a:off x="0" y="457200"/>
            <a:ext cx="8534400" cy="1143000"/>
          </a:xfrm>
        </p:spPr>
        <p:txBody>
          <a:bodyPr/>
          <a:lstStyle/>
          <a:p>
            <a:r>
              <a:rPr lang="en-US" sz="4000" dirty="0">
                <a:effectLst>
                  <a:outerShdw blurRad="38100" dist="38100" dir="2700000" algn="tl">
                    <a:srgbClr val="000000"/>
                  </a:outerShdw>
                </a:effectLst>
              </a:rPr>
              <a:t>Avian Influenza – Human Infection</a:t>
            </a:r>
            <a:br>
              <a:rPr lang="en-US" sz="4000" dirty="0">
                <a:effectLst>
                  <a:outerShdw blurRad="38100" dist="38100" dir="2700000" algn="tl">
                    <a:srgbClr val="000000"/>
                  </a:outerShdw>
                </a:effectLst>
              </a:rPr>
            </a:br>
            <a:r>
              <a:rPr lang="en-US" sz="4000" dirty="0">
                <a:effectLst>
                  <a:outerShdw blurRad="38100" dist="38100" dir="2700000" algn="tl">
                    <a:srgbClr val="000000"/>
                  </a:outerShdw>
                </a:effectLst>
              </a:rPr>
              <a:t>Antigenic Shift</a:t>
            </a:r>
          </a:p>
        </p:txBody>
      </p:sp>
      <p:grpSp>
        <p:nvGrpSpPr>
          <p:cNvPr id="348163" name="Group 3"/>
          <p:cNvGrpSpPr>
            <a:grpSpLocks/>
          </p:cNvGrpSpPr>
          <p:nvPr/>
        </p:nvGrpSpPr>
        <p:grpSpPr bwMode="auto">
          <a:xfrm>
            <a:off x="381000" y="3276600"/>
            <a:ext cx="1066800" cy="2070100"/>
            <a:chOff x="6640" y="1709"/>
            <a:chExt cx="2985" cy="3502"/>
          </a:xfrm>
        </p:grpSpPr>
        <p:sp>
          <p:nvSpPr>
            <p:cNvPr id="348164" name="Freeform 4"/>
            <p:cNvSpPr>
              <a:spLocks/>
            </p:cNvSpPr>
            <p:nvPr/>
          </p:nvSpPr>
          <p:spPr bwMode="auto">
            <a:xfrm>
              <a:off x="8516" y="3716"/>
              <a:ext cx="613" cy="617"/>
            </a:xfrm>
            <a:custGeom>
              <a:avLst/>
              <a:gdLst/>
              <a:ahLst/>
              <a:cxnLst>
                <a:cxn ang="0">
                  <a:pos x="0" y="0"/>
                </a:cxn>
                <a:cxn ang="0">
                  <a:pos x="184" y="331"/>
                </a:cxn>
                <a:cxn ang="0">
                  <a:pos x="447" y="617"/>
                </a:cxn>
                <a:cxn ang="0">
                  <a:pos x="613" y="453"/>
                </a:cxn>
                <a:cxn ang="0">
                  <a:pos x="263" y="267"/>
                </a:cxn>
                <a:cxn ang="0">
                  <a:pos x="127" y="28"/>
                </a:cxn>
                <a:cxn ang="0">
                  <a:pos x="0" y="0"/>
                </a:cxn>
                <a:cxn ang="0">
                  <a:pos x="0" y="0"/>
                </a:cxn>
              </a:cxnLst>
              <a:rect l="0" t="0" r="r" b="b"/>
              <a:pathLst>
                <a:path w="613" h="617">
                  <a:moveTo>
                    <a:pt x="0" y="0"/>
                  </a:moveTo>
                  <a:lnTo>
                    <a:pt x="184" y="331"/>
                  </a:lnTo>
                  <a:lnTo>
                    <a:pt x="447" y="617"/>
                  </a:lnTo>
                  <a:lnTo>
                    <a:pt x="613" y="453"/>
                  </a:lnTo>
                  <a:lnTo>
                    <a:pt x="263" y="267"/>
                  </a:lnTo>
                  <a:lnTo>
                    <a:pt x="127" y="28"/>
                  </a:lnTo>
                  <a:lnTo>
                    <a:pt x="0" y="0"/>
                  </a:lnTo>
                  <a:lnTo>
                    <a:pt x="0" y="0"/>
                  </a:lnTo>
                  <a:close/>
                </a:path>
              </a:pathLst>
            </a:custGeom>
            <a:solidFill>
              <a:srgbClr val="B8B8D9"/>
            </a:solidFill>
            <a:ln w="9525">
              <a:noFill/>
              <a:round/>
              <a:headEnd/>
              <a:tailEnd/>
            </a:ln>
          </p:spPr>
          <p:txBody>
            <a:bodyPr/>
            <a:lstStyle/>
            <a:p>
              <a:endParaRPr lang="en-US" dirty="0"/>
            </a:p>
          </p:txBody>
        </p:sp>
        <p:sp>
          <p:nvSpPr>
            <p:cNvPr id="348165" name="Freeform 5"/>
            <p:cNvSpPr>
              <a:spLocks/>
            </p:cNvSpPr>
            <p:nvPr/>
          </p:nvSpPr>
          <p:spPr bwMode="auto">
            <a:xfrm>
              <a:off x="6889" y="2435"/>
              <a:ext cx="575" cy="367"/>
            </a:xfrm>
            <a:custGeom>
              <a:avLst/>
              <a:gdLst/>
              <a:ahLst/>
              <a:cxnLst>
                <a:cxn ang="0">
                  <a:pos x="0" y="171"/>
                </a:cxn>
                <a:cxn ang="0">
                  <a:pos x="319" y="367"/>
                </a:cxn>
                <a:cxn ang="0">
                  <a:pos x="575" y="265"/>
                </a:cxn>
                <a:cxn ang="0">
                  <a:pos x="515" y="102"/>
                </a:cxn>
                <a:cxn ang="0">
                  <a:pos x="292" y="0"/>
                </a:cxn>
                <a:cxn ang="0">
                  <a:pos x="0" y="171"/>
                </a:cxn>
                <a:cxn ang="0">
                  <a:pos x="0" y="171"/>
                </a:cxn>
              </a:cxnLst>
              <a:rect l="0" t="0" r="r" b="b"/>
              <a:pathLst>
                <a:path w="575" h="367">
                  <a:moveTo>
                    <a:pt x="0" y="171"/>
                  </a:moveTo>
                  <a:lnTo>
                    <a:pt x="319" y="367"/>
                  </a:lnTo>
                  <a:lnTo>
                    <a:pt x="575" y="265"/>
                  </a:lnTo>
                  <a:lnTo>
                    <a:pt x="515" y="102"/>
                  </a:lnTo>
                  <a:lnTo>
                    <a:pt x="292" y="0"/>
                  </a:lnTo>
                  <a:lnTo>
                    <a:pt x="0" y="171"/>
                  </a:lnTo>
                  <a:lnTo>
                    <a:pt x="0" y="171"/>
                  </a:lnTo>
                  <a:close/>
                </a:path>
              </a:pathLst>
            </a:custGeom>
            <a:solidFill>
              <a:srgbClr val="B8B8D9"/>
            </a:solidFill>
            <a:ln w="9525">
              <a:noFill/>
              <a:round/>
              <a:headEnd/>
              <a:tailEnd/>
            </a:ln>
          </p:spPr>
          <p:txBody>
            <a:bodyPr/>
            <a:lstStyle/>
            <a:p>
              <a:endParaRPr lang="en-US" dirty="0"/>
            </a:p>
          </p:txBody>
        </p:sp>
        <p:sp>
          <p:nvSpPr>
            <p:cNvPr id="348166" name="Freeform 6"/>
            <p:cNvSpPr>
              <a:spLocks/>
            </p:cNvSpPr>
            <p:nvPr/>
          </p:nvSpPr>
          <p:spPr bwMode="auto">
            <a:xfrm>
              <a:off x="7010" y="1883"/>
              <a:ext cx="2606" cy="3328"/>
            </a:xfrm>
            <a:custGeom>
              <a:avLst/>
              <a:gdLst/>
              <a:ahLst/>
              <a:cxnLst>
                <a:cxn ang="0">
                  <a:pos x="0" y="3328"/>
                </a:cxn>
                <a:cxn ang="0">
                  <a:pos x="38" y="2289"/>
                </a:cxn>
                <a:cxn ang="0">
                  <a:pos x="122" y="1870"/>
                </a:cxn>
                <a:cxn ang="0">
                  <a:pos x="464" y="1524"/>
                </a:cxn>
                <a:cxn ang="0">
                  <a:pos x="1025" y="1191"/>
                </a:cxn>
                <a:cxn ang="0">
                  <a:pos x="1313" y="576"/>
                </a:cxn>
                <a:cxn ang="0">
                  <a:pos x="1548" y="223"/>
                </a:cxn>
                <a:cxn ang="0">
                  <a:pos x="1933" y="112"/>
                </a:cxn>
                <a:cxn ang="0">
                  <a:pos x="2606" y="0"/>
                </a:cxn>
                <a:cxn ang="0">
                  <a:pos x="2515" y="138"/>
                </a:cxn>
                <a:cxn ang="0">
                  <a:pos x="2429" y="269"/>
                </a:cxn>
                <a:cxn ang="0">
                  <a:pos x="2324" y="300"/>
                </a:cxn>
                <a:cxn ang="0">
                  <a:pos x="2279" y="406"/>
                </a:cxn>
                <a:cxn ang="0">
                  <a:pos x="2156" y="438"/>
                </a:cxn>
                <a:cxn ang="0">
                  <a:pos x="2136" y="590"/>
                </a:cxn>
                <a:cxn ang="0">
                  <a:pos x="1992" y="608"/>
                </a:cxn>
                <a:cxn ang="0">
                  <a:pos x="1953" y="746"/>
                </a:cxn>
                <a:cxn ang="0">
                  <a:pos x="1854" y="798"/>
                </a:cxn>
                <a:cxn ang="0">
                  <a:pos x="1842" y="948"/>
                </a:cxn>
                <a:cxn ang="0">
                  <a:pos x="1769" y="1047"/>
                </a:cxn>
                <a:cxn ang="0">
                  <a:pos x="1737" y="1159"/>
                </a:cxn>
                <a:cxn ang="0">
                  <a:pos x="1625" y="1262"/>
                </a:cxn>
                <a:cxn ang="0">
                  <a:pos x="2129" y="1667"/>
                </a:cxn>
                <a:cxn ang="0">
                  <a:pos x="2266" y="1898"/>
                </a:cxn>
                <a:cxn ang="0">
                  <a:pos x="1724" y="1936"/>
                </a:cxn>
                <a:cxn ang="0">
                  <a:pos x="1246" y="1845"/>
                </a:cxn>
                <a:cxn ang="0">
                  <a:pos x="1136" y="1890"/>
                </a:cxn>
                <a:cxn ang="0">
                  <a:pos x="1078" y="2015"/>
                </a:cxn>
                <a:cxn ang="0">
                  <a:pos x="914" y="2054"/>
                </a:cxn>
                <a:cxn ang="0">
                  <a:pos x="849" y="2192"/>
                </a:cxn>
                <a:cxn ang="0">
                  <a:pos x="705" y="2303"/>
                </a:cxn>
                <a:cxn ang="0">
                  <a:pos x="606" y="2609"/>
                </a:cxn>
                <a:cxn ang="0">
                  <a:pos x="547" y="2662"/>
                </a:cxn>
                <a:cxn ang="0">
                  <a:pos x="529" y="2826"/>
                </a:cxn>
                <a:cxn ang="0">
                  <a:pos x="436" y="2931"/>
                </a:cxn>
                <a:cxn ang="0">
                  <a:pos x="417" y="3139"/>
                </a:cxn>
                <a:cxn ang="0">
                  <a:pos x="365" y="3204"/>
                </a:cxn>
                <a:cxn ang="0">
                  <a:pos x="261" y="3088"/>
                </a:cxn>
                <a:cxn ang="0">
                  <a:pos x="0" y="3328"/>
                </a:cxn>
                <a:cxn ang="0">
                  <a:pos x="0" y="3328"/>
                </a:cxn>
              </a:cxnLst>
              <a:rect l="0" t="0" r="r" b="b"/>
              <a:pathLst>
                <a:path w="2606" h="3328">
                  <a:moveTo>
                    <a:pt x="0" y="3328"/>
                  </a:moveTo>
                  <a:lnTo>
                    <a:pt x="38" y="2289"/>
                  </a:lnTo>
                  <a:lnTo>
                    <a:pt x="122" y="1870"/>
                  </a:lnTo>
                  <a:lnTo>
                    <a:pt x="464" y="1524"/>
                  </a:lnTo>
                  <a:lnTo>
                    <a:pt x="1025" y="1191"/>
                  </a:lnTo>
                  <a:lnTo>
                    <a:pt x="1313" y="576"/>
                  </a:lnTo>
                  <a:lnTo>
                    <a:pt x="1548" y="223"/>
                  </a:lnTo>
                  <a:lnTo>
                    <a:pt x="1933" y="112"/>
                  </a:lnTo>
                  <a:lnTo>
                    <a:pt x="2606" y="0"/>
                  </a:lnTo>
                  <a:lnTo>
                    <a:pt x="2515" y="138"/>
                  </a:lnTo>
                  <a:lnTo>
                    <a:pt x="2429" y="269"/>
                  </a:lnTo>
                  <a:lnTo>
                    <a:pt x="2324" y="300"/>
                  </a:lnTo>
                  <a:lnTo>
                    <a:pt x="2279" y="406"/>
                  </a:lnTo>
                  <a:lnTo>
                    <a:pt x="2156" y="438"/>
                  </a:lnTo>
                  <a:lnTo>
                    <a:pt x="2136" y="590"/>
                  </a:lnTo>
                  <a:lnTo>
                    <a:pt x="1992" y="608"/>
                  </a:lnTo>
                  <a:lnTo>
                    <a:pt x="1953" y="746"/>
                  </a:lnTo>
                  <a:lnTo>
                    <a:pt x="1854" y="798"/>
                  </a:lnTo>
                  <a:lnTo>
                    <a:pt x="1842" y="948"/>
                  </a:lnTo>
                  <a:lnTo>
                    <a:pt x="1769" y="1047"/>
                  </a:lnTo>
                  <a:lnTo>
                    <a:pt x="1737" y="1159"/>
                  </a:lnTo>
                  <a:lnTo>
                    <a:pt x="1625" y="1262"/>
                  </a:lnTo>
                  <a:lnTo>
                    <a:pt x="2129" y="1667"/>
                  </a:lnTo>
                  <a:lnTo>
                    <a:pt x="2266" y="1898"/>
                  </a:lnTo>
                  <a:lnTo>
                    <a:pt x="1724" y="1936"/>
                  </a:lnTo>
                  <a:lnTo>
                    <a:pt x="1246" y="1845"/>
                  </a:lnTo>
                  <a:lnTo>
                    <a:pt x="1136" y="1890"/>
                  </a:lnTo>
                  <a:lnTo>
                    <a:pt x="1078" y="2015"/>
                  </a:lnTo>
                  <a:lnTo>
                    <a:pt x="914" y="2054"/>
                  </a:lnTo>
                  <a:lnTo>
                    <a:pt x="849" y="2192"/>
                  </a:lnTo>
                  <a:lnTo>
                    <a:pt x="705" y="2303"/>
                  </a:lnTo>
                  <a:lnTo>
                    <a:pt x="606" y="2609"/>
                  </a:lnTo>
                  <a:lnTo>
                    <a:pt x="547" y="2662"/>
                  </a:lnTo>
                  <a:lnTo>
                    <a:pt x="529" y="2826"/>
                  </a:lnTo>
                  <a:lnTo>
                    <a:pt x="436" y="2931"/>
                  </a:lnTo>
                  <a:lnTo>
                    <a:pt x="417" y="3139"/>
                  </a:lnTo>
                  <a:lnTo>
                    <a:pt x="365" y="3204"/>
                  </a:lnTo>
                  <a:lnTo>
                    <a:pt x="261" y="3088"/>
                  </a:lnTo>
                  <a:lnTo>
                    <a:pt x="0" y="3328"/>
                  </a:lnTo>
                  <a:lnTo>
                    <a:pt x="0" y="3328"/>
                  </a:lnTo>
                  <a:close/>
                </a:path>
              </a:pathLst>
            </a:custGeom>
            <a:solidFill>
              <a:srgbClr val="B8B8D9"/>
            </a:solidFill>
            <a:ln w="9525">
              <a:noFill/>
              <a:round/>
              <a:headEnd/>
              <a:tailEnd/>
            </a:ln>
          </p:spPr>
          <p:txBody>
            <a:bodyPr/>
            <a:lstStyle/>
            <a:p>
              <a:endParaRPr lang="en-US" dirty="0"/>
            </a:p>
          </p:txBody>
        </p:sp>
        <p:sp>
          <p:nvSpPr>
            <p:cNvPr id="348167" name="Freeform 7"/>
            <p:cNvSpPr>
              <a:spLocks/>
            </p:cNvSpPr>
            <p:nvPr/>
          </p:nvSpPr>
          <p:spPr bwMode="auto">
            <a:xfrm>
              <a:off x="6655" y="2355"/>
              <a:ext cx="1428" cy="790"/>
            </a:xfrm>
            <a:custGeom>
              <a:avLst/>
              <a:gdLst/>
              <a:ahLst/>
              <a:cxnLst>
                <a:cxn ang="0">
                  <a:pos x="274" y="104"/>
                </a:cxn>
                <a:cxn ang="0">
                  <a:pos x="330" y="39"/>
                </a:cxn>
                <a:cxn ang="0">
                  <a:pos x="386" y="8"/>
                </a:cxn>
                <a:cxn ang="0">
                  <a:pos x="508" y="0"/>
                </a:cxn>
                <a:cxn ang="0">
                  <a:pos x="655" y="39"/>
                </a:cxn>
                <a:cxn ang="0">
                  <a:pos x="732" y="84"/>
                </a:cxn>
                <a:cxn ang="0">
                  <a:pos x="782" y="128"/>
                </a:cxn>
                <a:cxn ang="0">
                  <a:pos x="819" y="169"/>
                </a:cxn>
                <a:cxn ang="0">
                  <a:pos x="842" y="198"/>
                </a:cxn>
                <a:cxn ang="0">
                  <a:pos x="896" y="274"/>
                </a:cxn>
                <a:cxn ang="0">
                  <a:pos x="976" y="393"/>
                </a:cxn>
                <a:cxn ang="0">
                  <a:pos x="1007" y="435"/>
                </a:cxn>
                <a:cxn ang="0">
                  <a:pos x="1041" y="472"/>
                </a:cxn>
                <a:cxn ang="0">
                  <a:pos x="1088" y="512"/>
                </a:cxn>
                <a:cxn ang="0">
                  <a:pos x="1143" y="541"/>
                </a:cxn>
                <a:cxn ang="0">
                  <a:pos x="1286" y="575"/>
                </a:cxn>
                <a:cxn ang="0">
                  <a:pos x="1428" y="611"/>
                </a:cxn>
                <a:cxn ang="0">
                  <a:pos x="1241" y="790"/>
                </a:cxn>
                <a:cxn ang="0">
                  <a:pos x="1075" y="745"/>
                </a:cxn>
                <a:cxn ang="0">
                  <a:pos x="976" y="713"/>
                </a:cxn>
                <a:cxn ang="0">
                  <a:pos x="874" y="677"/>
                </a:cxn>
                <a:cxn ang="0">
                  <a:pos x="778" y="636"/>
                </a:cxn>
                <a:cxn ang="0">
                  <a:pos x="698" y="594"/>
                </a:cxn>
                <a:cxn ang="0">
                  <a:pos x="649" y="551"/>
                </a:cxn>
                <a:cxn ang="0">
                  <a:pos x="614" y="510"/>
                </a:cxn>
                <a:cxn ang="0">
                  <a:pos x="582" y="478"/>
                </a:cxn>
                <a:cxn ang="0">
                  <a:pos x="551" y="452"/>
                </a:cxn>
                <a:cxn ang="0">
                  <a:pos x="500" y="414"/>
                </a:cxn>
                <a:cxn ang="0">
                  <a:pos x="466" y="396"/>
                </a:cxn>
                <a:cxn ang="0">
                  <a:pos x="614" y="356"/>
                </a:cxn>
                <a:cxn ang="0">
                  <a:pos x="700" y="306"/>
                </a:cxn>
                <a:cxn ang="0">
                  <a:pos x="713" y="255"/>
                </a:cxn>
                <a:cxn ang="0">
                  <a:pos x="690" y="218"/>
                </a:cxn>
                <a:cxn ang="0">
                  <a:pos x="662" y="190"/>
                </a:cxn>
                <a:cxn ang="0">
                  <a:pos x="621" y="164"/>
                </a:cxn>
                <a:cxn ang="0">
                  <a:pos x="537" y="161"/>
                </a:cxn>
                <a:cxn ang="0">
                  <a:pos x="421" y="210"/>
                </a:cxn>
                <a:cxn ang="0">
                  <a:pos x="373" y="252"/>
                </a:cxn>
                <a:cxn ang="0">
                  <a:pos x="341" y="288"/>
                </a:cxn>
                <a:cxn ang="0">
                  <a:pos x="33" y="144"/>
                </a:cxn>
                <a:cxn ang="0">
                  <a:pos x="39" y="62"/>
                </a:cxn>
              </a:cxnLst>
              <a:rect l="0" t="0" r="r" b="b"/>
              <a:pathLst>
                <a:path w="1428" h="790">
                  <a:moveTo>
                    <a:pt x="39" y="62"/>
                  </a:moveTo>
                  <a:lnTo>
                    <a:pt x="274" y="104"/>
                  </a:lnTo>
                  <a:lnTo>
                    <a:pt x="308" y="57"/>
                  </a:lnTo>
                  <a:lnTo>
                    <a:pt x="330" y="39"/>
                  </a:lnTo>
                  <a:lnTo>
                    <a:pt x="355" y="22"/>
                  </a:lnTo>
                  <a:lnTo>
                    <a:pt x="386" y="8"/>
                  </a:lnTo>
                  <a:lnTo>
                    <a:pt x="421" y="0"/>
                  </a:lnTo>
                  <a:lnTo>
                    <a:pt x="508" y="0"/>
                  </a:lnTo>
                  <a:lnTo>
                    <a:pt x="604" y="19"/>
                  </a:lnTo>
                  <a:lnTo>
                    <a:pt x="655" y="39"/>
                  </a:lnTo>
                  <a:lnTo>
                    <a:pt x="706" y="67"/>
                  </a:lnTo>
                  <a:lnTo>
                    <a:pt x="732" y="84"/>
                  </a:lnTo>
                  <a:lnTo>
                    <a:pt x="757" y="105"/>
                  </a:lnTo>
                  <a:lnTo>
                    <a:pt x="782" y="128"/>
                  </a:lnTo>
                  <a:lnTo>
                    <a:pt x="808" y="155"/>
                  </a:lnTo>
                  <a:lnTo>
                    <a:pt x="819" y="169"/>
                  </a:lnTo>
                  <a:lnTo>
                    <a:pt x="831" y="184"/>
                  </a:lnTo>
                  <a:lnTo>
                    <a:pt x="842" y="198"/>
                  </a:lnTo>
                  <a:lnTo>
                    <a:pt x="854" y="213"/>
                  </a:lnTo>
                  <a:lnTo>
                    <a:pt x="896" y="274"/>
                  </a:lnTo>
                  <a:lnTo>
                    <a:pt x="936" y="336"/>
                  </a:lnTo>
                  <a:lnTo>
                    <a:pt x="976" y="393"/>
                  </a:lnTo>
                  <a:lnTo>
                    <a:pt x="997" y="421"/>
                  </a:lnTo>
                  <a:lnTo>
                    <a:pt x="1007" y="435"/>
                  </a:lnTo>
                  <a:lnTo>
                    <a:pt x="1018" y="448"/>
                  </a:lnTo>
                  <a:lnTo>
                    <a:pt x="1041" y="472"/>
                  </a:lnTo>
                  <a:lnTo>
                    <a:pt x="1065" y="493"/>
                  </a:lnTo>
                  <a:lnTo>
                    <a:pt x="1088" y="512"/>
                  </a:lnTo>
                  <a:lnTo>
                    <a:pt x="1116" y="529"/>
                  </a:lnTo>
                  <a:lnTo>
                    <a:pt x="1143" y="541"/>
                  </a:lnTo>
                  <a:lnTo>
                    <a:pt x="1174" y="551"/>
                  </a:lnTo>
                  <a:lnTo>
                    <a:pt x="1286" y="575"/>
                  </a:lnTo>
                  <a:lnTo>
                    <a:pt x="1365" y="595"/>
                  </a:lnTo>
                  <a:lnTo>
                    <a:pt x="1428" y="611"/>
                  </a:lnTo>
                  <a:lnTo>
                    <a:pt x="1394" y="747"/>
                  </a:lnTo>
                  <a:lnTo>
                    <a:pt x="1241" y="790"/>
                  </a:lnTo>
                  <a:lnTo>
                    <a:pt x="1159" y="769"/>
                  </a:lnTo>
                  <a:lnTo>
                    <a:pt x="1075" y="745"/>
                  </a:lnTo>
                  <a:lnTo>
                    <a:pt x="1027" y="730"/>
                  </a:lnTo>
                  <a:lnTo>
                    <a:pt x="976" y="713"/>
                  </a:lnTo>
                  <a:lnTo>
                    <a:pt x="925" y="696"/>
                  </a:lnTo>
                  <a:lnTo>
                    <a:pt x="874" y="677"/>
                  </a:lnTo>
                  <a:lnTo>
                    <a:pt x="823" y="657"/>
                  </a:lnTo>
                  <a:lnTo>
                    <a:pt x="778" y="636"/>
                  </a:lnTo>
                  <a:lnTo>
                    <a:pt x="735" y="615"/>
                  </a:lnTo>
                  <a:lnTo>
                    <a:pt x="698" y="594"/>
                  </a:lnTo>
                  <a:lnTo>
                    <a:pt x="670" y="571"/>
                  </a:lnTo>
                  <a:lnTo>
                    <a:pt x="649" y="551"/>
                  </a:lnTo>
                  <a:lnTo>
                    <a:pt x="632" y="529"/>
                  </a:lnTo>
                  <a:lnTo>
                    <a:pt x="614" y="510"/>
                  </a:lnTo>
                  <a:lnTo>
                    <a:pt x="599" y="493"/>
                  </a:lnTo>
                  <a:lnTo>
                    <a:pt x="582" y="478"/>
                  </a:lnTo>
                  <a:lnTo>
                    <a:pt x="567" y="462"/>
                  </a:lnTo>
                  <a:lnTo>
                    <a:pt x="551" y="452"/>
                  </a:lnTo>
                  <a:lnTo>
                    <a:pt x="525" y="428"/>
                  </a:lnTo>
                  <a:lnTo>
                    <a:pt x="500" y="414"/>
                  </a:lnTo>
                  <a:lnTo>
                    <a:pt x="481" y="404"/>
                  </a:lnTo>
                  <a:lnTo>
                    <a:pt x="466" y="396"/>
                  </a:lnTo>
                  <a:lnTo>
                    <a:pt x="514" y="385"/>
                  </a:lnTo>
                  <a:lnTo>
                    <a:pt x="614" y="356"/>
                  </a:lnTo>
                  <a:lnTo>
                    <a:pt x="662" y="332"/>
                  </a:lnTo>
                  <a:lnTo>
                    <a:pt x="700" y="306"/>
                  </a:lnTo>
                  <a:lnTo>
                    <a:pt x="717" y="274"/>
                  </a:lnTo>
                  <a:lnTo>
                    <a:pt x="713" y="255"/>
                  </a:lnTo>
                  <a:lnTo>
                    <a:pt x="704" y="237"/>
                  </a:lnTo>
                  <a:lnTo>
                    <a:pt x="690" y="218"/>
                  </a:lnTo>
                  <a:lnTo>
                    <a:pt x="676" y="203"/>
                  </a:lnTo>
                  <a:lnTo>
                    <a:pt x="662" y="190"/>
                  </a:lnTo>
                  <a:lnTo>
                    <a:pt x="649" y="179"/>
                  </a:lnTo>
                  <a:lnTo>
                    <a:pt x="621" y="164"/>
                  </a:lnTo>
                  <a:lnTo>
                    <a:pt x="594" y="156"/>
                  </a:lnTo>
                  <a:lnTo>
                    <a:pt x="537" y="161"/>
                  </a:lnTo>
                  <a:lnTo>
                    <a:pt x="480" y="178"/>
                  </a:lnTo>
                  <a:lnTo>
                    <a:pt x="421" y="210"/>
                  </a:lnTo>
                  <a:lnTo>
                    <a:pt x="396" y="230"/>
                  </a:lnTo>
                  <a:lnTo>
                    <a:pt x="373" y="252"/>
                  </a:lnTo>
                  <a:lnTo>
                    <a:pt x="355" y="272"/>
                  </a:lnTo>
                  <a:lnTo>
                    <a:pt x="341" y="288"/>
                  </a:lnTo>
                  <a:lnTo>
                    <a:pt x="330" y="303"/>
                  </a:lnTo>
                  <a:lnTo>
                    <a:pt x="33" y="144"/>
                  </a:lnTo>
                  <a:lnTo>
                    <a:pt x="0" y="107"/>
                  </a:lnTo>
                  <a:lnTo>
                    <a:pt x="39" y="62"/>
                  </a:lnTo>
                  <a:lnTo>
                    <a:pt x="39" y="62"/>
                  </a:lnTo>
                  <a:close/>
                </a:path>
              </a:pathLst>
            </a:custGeom>
            <a:solidFill>
              <a:srgbClr val="B8B8D9"/>
            </a:solidFill>
            <a:ln w="9525">
              <a:noFill/>
              <a:round/>
              <a:headEnd/>
              <a:tailEnd/>
            </a:ln>
          </p:spPr>
          <p:txBody>
            <a:bodyPr/>
            <a:lstStyle/>
            <a:p>
              <a:endParaRPr lang="en-US" dirty="0"/>
            </a:p>
          </p:txBody>
        </p:sp>
        <p:sp>
          <p:nvSpPr>
            <p:cNvPr id="348168" name="Freeform 8"/>
            <p:cNvSpPr>
              <a:spLocks/>
            </p:cNvSpPr>
            <p:nvPr/>
          </p:nvSpPr>
          <p:spPr bwMode="auto">
            <a:xfrm>
              <a:off x="6959" y="3059"/>
              <a:ext cx="1200" cy="2152"/>
            </a:xfrm>
            <a:custGeom>
              <a:avLst/>
              <a:gdLst/>
              <a:ahLst/>
              <a:cxnLst>
                <a:cxn ang="0">
                  <a:pos x="989" y="20"/>
                </a:cxn>
                <a:cxn ang="0">
                  <a:pos x="921" y="60"/>
                </a:cxn>
                <a:cxn ang="0">
                  <a:pos x="875" y="88"/>
                </a:cxn>
                <a:cxn ang="0">
                  <a:pos x="824" y="119"/>
                </a:cxn>
                <a:cxn ang="0">
                  <a:pos x="767" y="154"/>
                </a:cxn>
                <a:cxn ang="0">
                  <a:pos x="703" y="193"/>
                </a:cxn>
                <a:cxn ang="0">
                  <a:pos x="640" y="235"/>
                </a:cxn>
                <a:cxn ang="0">
                  <a:pos x="573" y="276"/>
                </a:cxn>
                <a:cxn ang="0">
                  <a:pos x="508" y="321"/>
                </a:cxn>
                <a:cxn ang="0">
                  <a:pos x="444" y="365"/>
                </a:cxn>
                <a:cxn ang="0">
                  <a:pos x="382" y="409"/>
                </a:cxn>
                <a:cxn ang="0">
                  <a:pos x="324" y="453"/>
                </a:cxn>
                <a:cxn ang="0">
                  <a:pos x="272" y="494"/>
                </a:cxn>
                <a:cxn ang="0">
                  <a:pos x="225" y="533"/>
                </a:cxn>
                <a:cxn ang="0">
                  <a:pos x="185" y="575"/>
                </a:cxn>
                <a:cxn ang="0">
                  <a:pos x="119" y="685"/>
                </a:cxn>
                <a:cxn ang="0">
                  <a:pos x="52" y="884"/>
                </a:cxn>
                <a:cxn ang="0">
                  <a:pos x="0" y="1311"/>
                </a:cxn>
                <a:cxn ang="0">
                  <a:pos x="14" y="1696"/>
                </a:cxn>
                <a:cxn ang="0">
                  <a:pos x="46" y="2152"/>
                </a:cxn>
                <a:cxn ang="0">
                  <a:pos x="160" y="1469"/>
                </a:cxn>
                <a:cxn ang="0">
                  <a:pos x="194" y="1142"/>
                </a:cxn>
                <a:cxn ang="0">
                  <a:pos x="233" y="943"/>
                </a:cxn>
                <a:cxn ang="0">
                  <a:pos x="275" y="816"/>
                </a:cxn>
                <a:cxn ang="0">
                  <a:pos x="328" y="720"/>
                </a:cxn>
                <a:cxn ang="0">
                  <a:pos x="348" y="692"/>
                </a:cxn>
                <a:cxn ang="0">
                  <a:pos x="371" y="666"/>
                </a:cxn>
                <a:cxn ang="0">
                  <a:pos x="397" y="638"/>
                </a:cxn>
                <a:cxn ang="0">
                  <a:pos x="425" y="609"/>
                </a:cxn>
                <a:cxn ang="0">
                  <a:pos x="470" y="564"/>
                </a:cxn>
                <a:cxn ang="0">
                  <a:pos x="501" y="535"/>
                </a:cxn>
                <a:cxn ang="0">
                  <a:pos x="535" y="505"/>
                </a:cxn>
                <a:cxn ang="0">
                  <a:pos x="569" y="474"/>
                </a:cxn>
                <a:cxn ang="0">
                  <a:pos x="604" y="443"/>
                </a:cxn>
                <a:cxn ang="0">
                  <a:pos x="641" y="414"/>
                </a:cxn>
                <a:cxn ang="0">
                  <a:pos x="677" y="383"/>
                </a:cxn>
                <a:cxn ang="0">
                  <a:pos x="714" y="354"/>
                </a:cxn>
                <a:cxn ang="0">
                  <a:pos x="750" y="326"/>
                </a:cxn>
                <a:cxn ang="0">
                  <a:pos x="787" y="296"/>
                </a:cxn>
                <a:cxn ang="0">
                  <a:pos x="824" y="269"/>
                </a:cxn>
                <a:cxn ang="0">
                  <a:pos x="860" y="241"/>
                </a:cxn>
                <a:cxn ang="0">
                  <a:pos x="912" y="202"/>
                </a:cxn>
                <a:cxn ang="0">
                  <a:pos x="979" y="153"/>
                </a:cxn>
                <a:cxn ang="0">
                  <a:pos x="1039" y="111"/>
                </a:cxn>
                <a:cxn ang="0">
                  <a:pos x="1093" y="72"/>
                </a:cxn>
                <a:cxn ang="0">
                  <a:pos x="1136" y="41"/>
                </a:cxn>
                <a:cxn ang="0">
                  <a:pos x="1200" y="0"/>
                </a:cxn>
                <a:cxn ang="0">
                  <a:pos x="1014" y="6"/>
                </a:cxn>
              </a:cxnLst>
              <a:rect l="0" t="0" r="r" b="b"/>
              <a:pathLst>
                <a:path w="1200" h="2152">
                  <a:moveTo>
                    <a:pt x="1014" y="6"/>
                  </a:moveTo>
                  <a:lnTo>
                    <a:pt x="989" y="20"/>
                  </a:lnTo>
                  <a:lnTo>
                    <a:pt x="960" y="37"/>
                  </a:lnTo>
                  <a:lnTo>
                    <a:pt x="921" y="60"/>
                  </a:lnTo>
                  <a:lnTo>
                    <a:pt x="901" y="72"/>
                  </a:lnTo>
                  <a:lnTo>
                    <a:pt x="875" y="88"/>
                  </a:lnTo>
                  <a:lnTo>
                    <a:pt x="852" y="103"/>
                  </a:lnTo>
                  <a:lnTo>
                    <a:pt x="824" y="119"/>
                  </a:lnTo>
                  <a:lnTo>
                    <a:pt x="795" y="137"/>
                  </a:lnTo>
                  <a:lnTo>
                    <a:pt x="767" y="154"/>
                  </a:lnTo>
                  <a:lnTo>
                    <a:pt x="736" y="173"/>
                  </a:lnTo>
                  <a:lnTo>
                    <a:pt x="703" y="193"/>
                  </a:lnTo>
                  <a:lnTo>
                    <a:pt x="672" y="215"/>
                  </a:lnTo>
                  <a:lnTo>
                    <a:pt x="640" y="235"/>
                  </a:lnTo>
                  <a:lnTo>
                    <a:pt x="607" y="256"/>
                  </a:lnTo>
                  <a:lnTo>
                    <a:pt x="573" y="276"/>
                  </a:lnTo>
                  <a:lnTo>
                    <a:pt x="541" y="298"/>
                  </a:lnTo>
                  <a:lnTo>
                    <a:pt x="508" y="321"/>
                  </a:lnTo>
                  <a:lnTo>
                    <a:pt x="476" y="343"/>
                  </a:lnTo>
                  <a:lnTo>
                    <a:pt x="444" y="365"/>
                  </a:lnTo>
                  <a:lnTo>
                    <a:pt x="413" y="388"/>
                  </a:lnTo>
                  <a:lnTo>
                    <a:pt x="382" y="409"/>
                  </a:lnTo>
                  <a:lnTo>
                    <a:pt x="352" y="431"/>
                  </a:lnTo>
                  <a:lnTo>
                    <a:pt x="324" y="453"/>
                  </a:lnTo>
                  <a:lnTo>
                    <a:pt x="297" y="474"/>
                  </a:lnTo>
                  <a:lnTo>
                    <a:pt x="272" y="494"/>
                  </a:lnTo>
                  <a:lnTo>
                    <a:pt x="247" y="513"/>
                  </a:lnTo>
                  <a:lnTo>
                    <a:pt x="225" y="533"/>
                  </a:lnTo>
                  <a:lnTo>
                    <a:pt x="205" y="555"/>
                  </a:lnTo>
                  <a:lnTo>
                    <a:pt x="185" y="575"/>
                  </a:lnTo>
                  <a:lnTo>
                    <a:pt x="150" y="626"/>
                  </a:lnTo>
                  <a:lnTo>
                    <a:pt x="119" y="685"/>
                  </a:lnTo>
                  <a:lnTo>
                    <a:pt x="92" y="746"/>
                  </a:lnTo>
                  <a:lnTo>
                    <a:pt x="52" y="884"/>
                  </a:lnTo>
                  <a:lnTo>
                    <a:pt x="24" y="1031"/>
                  </a:lnTo>
                  <a:lnTo>
                    <a:pt x="0" y="1311"/>
                  </a:lnTo>
                  <a:lnTo>
                    <a:pt x="3" y="1515"/>
                  </a:lnTo>
                  <a:lnTo>
                    <a:pt x="14" y="1696"/>
                  </a:lnTo>
                  <a:lnTo>
                    <a:pt x="29" y="1911"/>
                  </a:lnTo>
                  <a:lnTo>
                    <a:pt x="46" y="2152"/>
                  </a:lnTo>
                  <a:lnTo>
                    <a:pt x="148" y="2007"/>
                  </a:lnTo>
                  <a:lnTo>
                    <a:pt x="160" y="1469"/>
                  </a:lnTo>
                  <a:lnTo>
                    <a:pt x="179" y="1251"/>
                  </a:lnTo>
                  <a:lnTo>
                    <a:pt x="194" y="1142"/>
                  </a:lnTo>
                  <a:lnTo>
                    <a:pt x="210" y="1039"/>
                  </a:lnTo>
                  <a:lnTo>
                    <a:pt x="233" y="943"/>
                  </a:lnTo>
                  <a:lnTo>
                    <a:pt x="259" y="856"/>
                  </a:lnTo>
                  <a:lnTo>
                    <a:pt x="275" y="816"/>
                  </a:lnTo>
                  <a:lnTo>
                    <a:pt x="290" y="780"/>
                  </a:lnTo>
                  <a:lnTo>
                    <a:pt x="328" y="720"/>
                  </a:lnTo>
                  <a:lnTo>
                    <a:pt x="337" y="708"/>
                  </a:lnTo>
                  <a:lnTo>
                    <a:pt x="348" y="692"/>
                  </a:lnTo>
                  <a:lnTo>
                    <a:pt x="358" y="680"/>
                  </a:lnTo>
                  <a:lnTo>
                    <a:pt x="371" y="666"/>
                  </a:lnTo>
                  <a:lnTo>
                    <a:pt x="383" y="652"/>
                  </a:lnTo>
                  <a:lnTo>
                    <a:pt x="397" y="638"/>
                  </a:lnTo>
                  <a:lnTo>
                    <a:pt x="409" y="623"/>
                  </a:lnTo>
                  <a:lnTo>
                    <a:pt x="425" y="609"/>
                  </a:lnTo>
                  <a:lnTo>
                    <a:pt x="454" y="579"/>
                  </a:lnTo>
                  <a:lnTo>
                    <a:pt x="470" y="564"/>
                  </a:lnTo>
                  <a:lnTo>
                    <a:pt x="485" y="550"/>
                  </a:lnTo>
                  <a:lnTo>
                    <a:pt x="501" y="535"/>
                  </a:lnTo>
                  <a:lnTo>
                    <a:pt x="518" y="521"/>
                  </a:lnTo>
                  <a:lnTo>
                    <a:pt x="535" y="505"/>
                  </a:lnTo>
                  <a:lnTo>
                    <a:pt x="552" y="490"/>
                  </a:lnTo>
                  <a:lnTo>
                    <a:pt x="569" y="474"/>
                  </a:lnTo>
                  <a:lnTo>
                    <a:pt x="586" y="459"/>
                  </a:lnTo>
                  <a:lnTo>
                    <a:pt x="604" y="443"/>
                  </a:lnTo>
                  <a:lnTo>
                    <a:pt x="623" y="428"/>
                  </a:lnTo>
                  <a:lnTo>
                    <a:pt x="641" y="414"/>
                  </a:lnTo>
                  <a:lnTo>
                    <a:pt x="657" y="399"/>
                  </a:lnTo>
                  <a:lnTo>
                    <a:pt x="677" y="383"/>
                  </a:lnTo>
                  <a:lnTo>
                    <a:pt x="696" y="369"/>
                  </a:lnTo>
                  <a:lnTo>
                    <a:pt x="714" y="354"/>
                  </a:lnTo>
                  <a:lnTo>
                    <a:pt x="731" y="340"/>
                  </a:lnTo>
                  <a:lnTo>
                    <a:pt x="750" y="326"/>
                  </a:lnTo>
                  <a:lnTo>
                    <a:pt x="768" y="310"/>
                  </a:lnTo>
                  <a:lnTo>
                    <a:pt x="787" y="296"/>
                  </a:lnTo>
                  <a:lnTo>
                    <a:pt x="805" y="283"/>
                  </a:lnTo>
                  <a:lnTo>
                    <a:pt x="824" y="269"/>
                  </a:lnTo>
                  <a:lnTo>
                    <a:pt x="841" y="255"/>
                  </a:lnTo>
                  <a:lnTo>
                    <a:pt x="860" y="241"/>
                  </a:lnTo>
                  <a:lnTo>
                    <a:pt x="877" y="228"/>
                  </a:lnTo>
                  <a:lnTo>
                    <a:pt x="912" y="202"/>
                  </a:lnTo>
                  <a:lnTo>
                    <a:pt x="946" y="177"/>
                  </a:lnTo>
                  <a:lnTo>
                    <a:pt x="979" y="153"/>
                  </a:lnTo>
                  <a:lnTo>
                    <a:pt x="1010" y="131"/>
                  </a:lnTo>
                  <a:lnTo>
                    <a:pt x="1039" y="111"/>
                  </a:lnTo>
                  <a:lnTo>
                    <a:pt x="1067" y="91"/>
                  </a:lnTo>
                  <a:lnTo>
                    <a:pt x="1093" y="72"/>
                  </a:lnTo>
                  <a:lnTo>
                    <a:pt x="1116" y="57"/>
                  </a:lnTo>
                  <a:lnTo>
                    <a:pt x="1136" y="41"/>
                  </a:lnTo>
                  <a:lnTo>
                    <a:pt x="1170" y="20"/>
                  </a:lnTo>
                  <a:lnTo>
                    <a:pt x="1200" y="0"/>
                  </a:lnTo>
                  <a:lnTo>
                    <a:pt x="1014" y="6"/>
                  </a:lnTo>
                  <a:lnTo>
                    <a:pt x="1014" y="6"/>
                  </a:lnTo>
                  <a:close/>
                </a:path>
              </a:pathLst>
            </a:custGeom>
            <a:solidFill>
              <a:srgbClr val="B8B8D9"/>
            </a:solidFill>
            <a:ln w="9525">
              <a:noFill/>
              <a:round/>
              <a:headEnd/>
              <a:tailEnd/>
            </a:ln>
          </p:spPr>
          <p:txBody>
            <a:bodyPr/>
            <a:lstStyle/>
            <a:p>
              <a:endParaRPr lang="en-US" dirty="0"/>
            </a:p>
          </p:txBody>
        </p:sp>
        <p:sp>
          <p:nvSpPr>
            <p:cNvPr id="348169" name="Freeform 9"/>
            <p:cNvSpPr>
              <a:spLocks/>
            </p:cNvSpPr>
            <p:nvPr/>
          </p:nvSpPr>
          <p:spPr bwMode="auto">
            <a:xfrm>
              <a:off x="7197" y="4730"/>
              <a:ext cx="219" cy="373"/>
            </a:xfrm>
            <a:custGeom>
              <a:avLst/>
              <a:gdLst/>
              <a:ahLst/>
              <a:cxnLst>
                <a:cxn ang="0">
                  <a:pos x="49" y="0"/>
                </a:cxn>
                <a:cxn ang="0">
                  <a:pos x="57" y="11"/>
                </a:cxn>
                <a:cxn ang="0">
                  <a:pos x="79" y="39"/>
                </a:cxn>
                <a:cxn ang="0">
                  <a:pos x="107" y="79"/>
                </a:cxn>
                <a:cxn ang="0">
                  <a:pos x="141" y="127"/>
                </a:cxn>
                <a:cxn ang="0">
                  <a:pos x="171" y="178"/>
                </a:cxn>
                <a:cxn ang="0">
                  <a:pos x="201" y="231"/>
                </a:cxn>
                <a:cxn ang="0">
                  <a:pos x="219" y="308"/>
                </a:cxn>
                <a:cxn ang="0">
                  <a:pos x="202" y="348"/>
                </a:cxn>
                <a:cxn ang="0">
                  <a:pos x="190" y="360"/>
                </a:cxn>
                <a:cxn ang="0">
                  <a:pos x="181" y="368"/>
                </a:cxn>
                <a:cxn ang="0">
                  <a:pos x="154" y="373"/>
                </a:cxn>
                <a:cxn ang="0">
                  <a:pos x="0" y="99"/>
                </a:cxn>
                <a:cxn ang="0">
                  <a:pos x="49" y="0"/>
                </a:cxn>
                <a:cxn ang="0">
                  <a:pos x="49" y="0"/>
                </a:cxn>
              </a:cxnLst>
              <a:rect l="0" t="0" r="r" b="b"/>
              <a:pathLst>
                <a:path w="219" h="373">
                  <a:moveTo>
                    <a:pt x="49" y="0"/>
                  </a:moveTo>
                  <a:lnTo>
                    <a:pt x="57" y="11"/>
                  </a:lnTo>
                  <a:lnTo>
                    <a:pt x="79" y="39"/>
                  </a:lnTo>
                  <a:lnTo>
                    <a:pt x="107" y="79"/>
                  </a:lnTo>
                  <a:lnTo>
                    <a:pt x="141" y="127"/>
                  </a:lnTo>
                  <a:lnTo>
                    <a:pt x="171" y="178"/>
                  </a:lnTo>
                  <a:lnTo>
                    <a:pt x="201" y="231"/>
                  </a:lnTo>
                  <a:lnTo>
                    <a:pt x="219" y="308"/>
                  </a:lnTo>
                  <a:lnTo>
                    <a:pt x="202" y="348"/>
                  </a:lnTo>
                  <a:lnTo>
                    <a:pt x="190" y="360"/>
                  </a:lnTo>
                  <a:lnTo>
                    <a:pt x="181" y="368"/>
                  </a:lnTo>
                  <a:lnTo>
                    <a:pt x="154" y="373"/>
                  </a:lnTo>
                  <a:lnTo>
                    <a:pt x="0" y="99"/>
                  </a:lnTo>
                  <a:lnTo>
                    <a:pt x="49" y="0"/>
                  </a:lnTo>
                  <a:lnTo>
                    <a:pt x="49" y="0"/>
                  </a:lnTo>
                  <a:close/>
                </a:path>
              </a:pathLst>
            </a:custGeom>
            <a:solidFill>
              <a:srgbClr val="B8B8D9"/>
            </a:solidFill>
            <a:ln w="9525">
              <a:noFill/>
              <a:round/>
              <a:headEnd/>
              <a:tailEnd/>
            </a:ln>
          </p:spPr>
          <p:txBody>
            <a:bodyPr/>
            <a:lstStyle/>
            <a:p>
              <a:endParaRPr lang="en-US" dirty="0"/>
            </a:p>
          </p:txBody>
        </p:sp>
        <p:sp>
          <p:nvSpPr>
            <p:cNvPr id="348170" name="Freeform 10"/>
            <p:cNvSpPr>
              <a:spLocks/>
            </p:cNvSpPr>
            <p:nvPr/>
          </p:nvSpPr>
          <p:spPr bwMode="auto">
            <a:xfrm>
              <a:off x="7287" y="4399"/>
              <a:ext cx="273" cy="379"/>
            </a:xfrm>
            <a:custGeom>
              <a:avLst/>
              <a:gdLst/>
              <a:ahLst/>
              <a:cxnLst>
                <a:cxn ang="0">
                  <a:pos x="10" y="0"/>
                </a:cxn>
                <a:cxn ang="0">
                  <a:pos x="23" y="6"/>
                </a:cxn>
                <a:cxn ang="0">
                  <a:pos x="54" y="25"/>
                </a:cxn>
                <a:cxn ang="0">
                  <a:pos x="74" y="37"/>
                </a:cxn>
                <a:cxn ang="0">
                  <a:pos x="97" y="53"/>
                </a:cxn>
                <a:cxn ang="0">
                  <a:pos x="122" y="68"/>
                </a:cxn>
                <a:cxn ang="0">
                  <a:pos x="146" y="87"/>
                </a:cxn>
                <a:cxn ang="0">
                  <a:pos x="171" y="107"/>
                </a:cxn>
                <a:cxn ang="0">
                  <a:pos x="194" y="129"/>
                </a:cxn>
                <a:cxn ang="0">
                  <a:pos x="218" y="149"/>
                </a:cxn>
                <a:cxn ang="0">
                  <a:pos x="238" y="172"/>
                </a:cxn>
                <a:cxn ang="0">
                  <a:pos x="266" y="218"/>
                </a:cxn>
                <a:cxn ang="0">
                  <a:pos x="273" y="265"/>
                </a:cxn>
                <a:cxn ang="0">
                  <a:pos x="261" y="334"/>
                </a:cxn>
                <a:cxn ang="0">
                  <a:pos x="242" y="367"/>
                </a:cxn>
                <a:cxn ang="0">
                  <a:pos x="219" y="379"/>
                </a:cxn>
                <a:cxn ang="0">
                  <a:pos x="0" y="127"/>
                </a:cxn>
                <a:cxn ang="0">
                  <a:pos x="10" y="0"/>
                </a:cxn>
                <a:cxn ang="0">
                  <a:pos x="10" y="0"/>
                </a:cxn>
              </a:cxnLst>
              <a:rect l="0" t="0" r="r" b="b"/>
              <a:pathLst>
                <a:path w="273" h="379">
                  <a:moveTo>
                    <a:pt x="10" y="0"/>
                  </a:moveTo>
                  <a:lnTo>
                    <a:pt x="23" y="6"/>
                  </a:lnTo>
                  <a:lnTo>
                    <a:pt x="54" y="25"/>
                  </a:lnTo>
                  <a:lnTo>
                    <a:pt x="74" y="37"/>
                  </a:lnTo>
                  <a:lnTo>
                    <a:pt x="97" y="53"/>
                  </a:lnTo>
                  <a:lnTo>
                    <a:pt x="122" y="68"/>
                  </a:lnTo>
                  <a:lnTo>
                    <a:pt x="146" y="87"/>
                  </a:lnTo>
                  <a:lnTo>
                    <a:pt x="171" y="107"/>
                  </a:lnTo>
                  <a:lnTo>
                    <a:pt x="194" y="129"/>
                  </a:lnTo>
                  <a:lnTo>
                    <a:pt x="218" y="149"/>
                  </a:lnTo>
                  <a:lnTo>
                    <a:pt x="238" y="172"/>
                  </a:lnTo>
                  <a:lnTo>
                    <a:pt x="266" y="218"/>
                  </a:lnTo>
                  <a:lnTo>
                    <a:pt x="273" y="265"/>
                  </a:lnTo>
                  <a:lnTo>
                    <a:pt x="261" y="334"/>
                  </a:lnTo>
                  <a:lnTo>
                    <a:pt x="242" y="367"/>
                  </a:lnTo>
                  <a:lnTo>
                    <a:pt x="219" y="379"/>
                  </a:lnTo>
                  <a:lnTo>
                    <a:pt x="0" y="127"/>
                  </a:lnTo>
                  <a:lnTo>
                    <a:pt x="10" y="0"/>
                  </a:lnTo>
                  <a:lnTo>
                    <a:pt x="10" y="0"/>
                  </a:lnTo>
                  <a:close/>
                </a:path>
              </a:pathLst>
            </a:custGeom>
            <a:solidFill>
              <a:srgbClr val="B8B8D9"/>
            </a:solidFill>
            <a:ln w="9525">
              <a:noFill/>
              <a:round/>
              <a:headEnd/>
              <a:tailEnd/>
            </a:ln>
          </p:spPr>
          <p:txBody>
            <a:bodyPr/>
            <a:lstStyle/>
            <a:p>
              <a:endParaRPr lang="en-US" dirty="0"/>
            </a:p>
          </p:txBody>
        </p:sp>
        <p:sp>
          <p:nvSpPr>
            <p:cNvPr id="348171" name="Freeform 11"/>
            <p:cNvSpPr>
              <a:spLocks/>
            </p:cNvSpPr>
            <p:nvPr/>
          </p:nvSpPr>
          <p:spPr bwMode="auto">
            <a:xfrm>
              <a:off x="7368" y="4164"/>
              <a:ext cx="270" cy="340"/>
            </a:xfrm>
            <a:custGeom>
              <a:avLst/>
              <a:gdLst/>
              <a:ahLst/>
              <a:cxnLst>
                <a:cxn ang="0">
                  <a:pos x="16" y="0"/>
                </a:cxn>
                <a:cxn ang="0">
                  <a:pos x="0" y="136"/>
                </a:cxn>
                <a:cxn ang="0">
                  <a:pos x="259" y="340"/>
                </a:cxn>
                <a:cxn ang="0">
                  <a:pos x="270" y="192"/>
                </a:cxn>
                <a:cxn ang="0">
                  <a:pos x="245" y="155"/>
                </a:cxn>
                <a:cxn ang="0">
                  <a:pos x="228" y="138"/>
                </a:cxn>
                <a:cxn ang="0">
                  <a:pos x="209" y="121"/>
                </a:cxn>
                <a:cxn ang="0">
                  <a:pos x="189" y="104"/>
                </a:cxn>
                <a:cxn ang="0">
                  <a:pos x="168" y="88"/>
                </a:cxn>
                <a:cxn ang="0">
                  <a:pos x="146" y="73"/>
                </a:cxn>
                <a:cxn ang="0">
                  <a:pos x="126" y="59"/>
                </a:cxn>
                <a:cxn ang="0">
                  <a:pos x="84" y="34"/>
                </a:cxn>
                <a:cxn ang="0">
                  <a:pos x="50" y="16"/>
                </a:cxn>
                <a:cxn ang="0">
                  <a:pos x="16" y="0"/>
                </a:cxn>
                <a:cxn ang="0">
                  <a:pos x="16" y="0"/>
                </a:cxn>
              </a:cxnLst>
              <a:rect l="0" t="0" r="r" b="b"/>
              <a:pathLst>
                <a:path w="270" h="340">
                  <a:moveTo>
                    <a:pt x="16" y="0"/>
                  </a:moveTo>
                  <a:lnTo>
                    <a:pt x="0" y="136"/>
                  </a:lnTo>
                  <a:lnTo>
                    <a:pt x="259" y="340"/>
                  </a:lnTo>
                  <a:lnTo>
                    <a:pt x="270" y="192"/>
                  </a:lnTo>
                  <a:lnTo>
                    <a:pt x="245" y="155"/>
                  </a:lnTo>
                  <a:lnTo>
                    <a:pt x="228" y="138"/>
                  </a:lnTo>
                  <a:lnTo>
                    <a:pt x="209" y="121"/>
                  </a:lnTo>
                  <a:lnTo>
                    <a:pt x="189" y="104"/>
                  </a:lnTo>
                  <a:lnTo>
                    <a:pt x="168" y="88"/>
                  </a:lnTo>
                  <a:lnTo>
                    <a:pt x="146" y="73"/>
                  </a:lnTo>
                  <a:lnTo>
                    <a:pt x="126" y="59"/>
                  </a:lnTo>
                  <a:lnTo>
                    <a:pt x="84" y="34"/>
                  </a:lnTo>
                  <a:lnTo>
                    <a:pt x="50" y="16"/>
                  </a:lnTo>
                  <a:lnTo>
                    <a:pt x="16" y="0"/>
                  </a:lnTo>
                  <a:lnTo>
                    <a:pt x="16" y="0"/>
                  </a:lnTo>
                  <a:close/>
                </a:path>
              </a:pathLst>
            </a:custGeom>
            <a:solidFill>
              <a:srgbClr val="B8B8D9"/>
            </a:solidFill>
            <a:ln w="9525">
              <a:noFill/>
              <a:round/>
              <a:headEnd/>
              <a:tailEnd/>
            </a:ln>
          </p:spPr>
          <p:txBody>
            <a:bodyPr/>
            <a:lstStyle/>
            <a:p>
              <a:endParaRPr lang="en-US" dirty="0"/>
            </a:p>
          </p:txBody>
        </p:sp>
        <p:sp>
          <p:nvSpPr>
            <p:cNvPr id="348172" name="Freeform 12"/>
            <p:cNvSpPr>
              <a:spLocks/>
            </p:cNvSpPr>
            <p:nvPr/>
          </p:nvSpPr>
          <p:spPr bwMode="auto">
            <a:xfrm>
              <a:off x="7452" y="3911"/>
              <a:ext cx="278" cy="329"/>
            </a:xfrm>
            <a:custGeom>
              <a:avLst/>
              <a:gdLst/>
              <a:ahLst/>
              <a:cxnLst>
                <a:cxn ang="0">
                  <a:pos x="0" y="0"/>
                </a:cxn>
                <a:cxn ang="0">
                  <a:pos x="0" y="143"/>
                </a:cxn>
                <a:cxn ang="0">
                  <a:pos x="274" y="329"/>
                </a:cxn>
                <a:cxn ang="0">
                  <a:pos x="278" y="193"/>
                </a:cxn>
                <a:cxn ang="0">
                  <a:pos x="263" y="173"/>
                </a:cxn>
                <a:cxn ang="0">
                  <a:pos x="244" y="154"/>
                </a:cxn>
                <a:cxn ang="0">
                  <a:pos x="224" y="136"/>
                </a:cxn>
                <a:cxn ang="0">
                  <a:pos x="203" y="119"/>
                </a:cxn>
                <a:cxn ang="0">
                  <a:pos x="179" y="102"/>
                </a:cxn>
                <a:cxn ang="0">
                  <a:pos x="156" y="86"/>
                </a:cxn>
                <a:cxn ang="0">
                  <a:pos x="133" y="71"/>
                </a:cxn>
                <a:cxn ang="0">
                  <a:pos x="110" y="57"/>
                </a:cxn>
                <a:cxn ang="0">
                  <a:pos x="68" y="34"/>
                </a:cxn>
                <a:cxn ang="0">
                  <a:pos x="31" y="15"/>
                </a:cxn>
                <a:cxn ang="0">
                  <a:pos x="0" y="0"/>
                </a:cxn>
                <a:cxn ang="0">
                  <a:pos x="0" y="0"/>
                </a:cxn>
              </a:cxnLst>
              <a:rect l="0" t="0" r="r" b="b"/>
              <a:pathLst>
                <a:path w="278" h="329">
                  <a:moveTo>
                    <a:pt x="0" y="0"/>
                  </a:moveTo>
                  <a:lnTo>
                    <a:pt x="0" y="143"/>
                  </a:lnTo>
                  <a:lnTo>
                    <a:pt x="274" y="329"/>
                  </a:lnTo>
                  <a:lnTo>
                    <a:pt x="278" y="193"/>
                  </a:lnTo>
                  <a:lnTo>
                    <a:pt x="263" y="173"/>
                  </a:lnTo>
                  <a:lnTo>
                    <a:pt x="244" y="154"/>
                  </a:lnTo>
                  <a:lnTo>
                    <a:pt x="224" y="136"/>
                  </a:lnTo>
                  <a:lnTo>
                    <a:pt x="203" y="119"/>
                  </a:lnTo>
                  <a:lnTo>
                    <a:pt x="179" y="102"/>
                  </a:lnTo>
                  <a:lnTo>
                    <a:pt x="156" y="86"/>
                  </a:lnTo>
                  <a:lnTo>
                    <a:pt x="133" y="71"/>
                  </a:lnTo>
                  <a:lnTo>
                    <a:pt x="110" y="57"/>
                  </a:lnTo>
                  <a:lnTo>
                    <a:pt x="68" y="34"/>
                  </a:lnTo>
                  <a:lnTo>
                    <a:pt x="31" y="15"/>
                  </a:lnTo>
                  <a:lnTo>
                    <a:pt x="0" y="0"/>
                  </a:lnTo>
                  <a:lnTo>
                    <a:pt x="0" y="0"/>
                  </a:lnTo>
                  <a:close/>
                </a:path>
              </a:pathLst>
            </a:custGeom>
            <a:solidFill>
              <a:srgbClr val="B8B8D9"/>
            </a:solidFill>
            <a:ln w="9525">
              <a:noFill/>
              <a:round/>
              <a:headEnd/>
              <a:tailEnd/>
            </a:ln>
          </p:spPr>
          <p:txBody>
            <a:bodyPr/>
            <a:lstStyle/>
            <a:p>
              <a:endParaRPr lang="en-US" dirty="0"/>
            </a:p>
          </p:txBody>
        </p:sp>
        <p:sp>
          <p:nvSpPr>
            <p:cNvPr id="348173" name="Freeform 13"/>
            <p:cNvSpPr>
              <a:spLocks/>
            </p:cNvSpPr>
            <p:nvPr/>
          </p:nvSpPr>
          <p:spPr bwMode="auto">
            <a:xfrm>
              <a:off x="7648" y="3697"/>
              <a:ext cx="335" cy="306"/>
            </a:xfrm>
            <a:custGeom>
              <a:avLst/>
              <a:gdLst/>
              <a:ahLst/>
              <a:cxnLst>
                <a:cxn ang="0">
                  <a:pos x="39" y="0"/>
                </a:cxn>
                <a:cxn ang="0">
                  <a:pos x="0" y="108"/>
                </a:cxn>
                <a:cxn ang="0">
                  <a:pos x="259" y="306"/>
                </a:cxn>
                <a:cxn ang="0">
                  <a:pos x="297" y="305"/>
                </a:cxn>
                <a:cxn ang="0">
                  <a:pos x="335" y="241"/>
                </a:cxn>
                <a:cxn ang="0">
                  <a:pos x="324" y="207"/>
                </a:cxn>
                <a:cxn ang="0">
                  <a:pos x="308" y="189"/>
                </a:cxn>
                <a:cxn ang="0">
                  <a:pos x="290" y="169"/>
                </a:cxn>
                <a:cxn ang="0">
                  <a:pos x="266" y="149"/>
                </a:cxn>
                <a:cxn ang="0">
                  <a:pos x="242" y="129"/>
                </a:cxn>
                <a:cxn ang="0">
                  <a:pos x="214" y="108"/>
                </a:cxn>
                <a:cxn ang="0">
                  <a:pos x="186" y="90"/>
                </a:cxn>
                <a:cxn ang="0">
                  <a:pos x="160" y="71"/>
                </a:cxn>
                <a:cxn ang="0">
                  <a:pos x="132" y="54"/>
                </a:cxn>
                <a:cxn ang="0">
                  <a:pos x="109" y="39"/>
                </a:cxn>
                <a:cxn ang="0">
                  <a:pos x="85" y="27"/>
                </a:cxn>
                <a:cxn ang="0">
                  <a:pos x="51" y="6"/>
                </a:cxn>
                <a:cxn ang="0">
                  <a:pos x="39" y="0"/>
                </a:cxn>
                <a:cxn ang="0">
                  <a:pos x="39" y="0"/>
                </a:cxn>
              </a:cxnLst>
              <a:rect l="0" t="0" r="r" b="b"/>
              <a:pathLst>
                <a:path w="335" h="306">
                  <a:moveTo>
                    <a:pt x="39" y="0"/>
                  </a:moveTo>
                  <a:lnTo>
                    <a:pt x="0" y="108"/>
                  </a:lnTo>
                  <a:lnTo>
                    <a:pt x="259" y="306"/>
                  </a:lnTo>
                  <a:lnTo>
                    <a:pt x="297" y="305"/>
                  </a:lnTo>
                  <a:lnTo>
                    <a:pt x="335" y="241"/>
                  </a:lnTo>
                  <a:lnTo>
                    <a:pt x="324" y="207"/>
                  </a:lnTo>
                  <a:lnTo>
                    <a:pt x="308" y="189"/>
                  </a:lnTo>
                  <a:lnTo>
                    <a:pt x="290" y="169"/>
                  </a:lnTo>
                  <a:lnTo>
                    <a:pt x="266" y="149"/>
                  </a:lnTo>
                  <a:lnTo>
                    <a:pt x="242" y="129"/>
                  </a:lnTo>
                  <a:lnTo>
                    <a:pt x="214" y="108"/>
                  </a:lnTo>
                  <a:lnTo>
                    <a:pt x="186" y="90"/>
                  </a:lnTo>
                  <a:lnTo>
                    <a:pt x="160" y="71"/>
                  </a:lnTo>
                  <a:lnTo>
                    <a:pt x="132" y="54"/>
                  </a:lnTo>
                  <a:lnTo>
                    <a:pt x="109" y="39"/>
                  </a:lnTo>
                  <a:lnTo>
                    <a:pt x="85" y="27"/>
                  </a:lnTo>
                  <a:lnTo>
                    <a:pt x="51" y="6"/>
                  </a:lnTo>
                  <a:lnTo>
                    <a:pt x="39" y="0"/>
                  </a:lnTo>
                  <a:lnTo>
                    <a:pt x="39" y="0"/>
                  </a:lnTo>
                  <a:close/>
                </a:path>
              </a:pathLst>
            </a:custGeom>
            <a:solidFill>
              <a:srgbClr val="B8B8D9"/>
            </a:solidFill>
            <a:ln w="9525">
              <a:noFill/>
              <a:round/>
              <a:headEnd/>
              <a:tailEnd/>
            </a:ln>
          </p:spPr>
          <p:txBody>
            <a:bodyPr/>
            <a:lstStyle/>
            <a:p>
              <a:endParaRPr lang="en-US" dirty="0"/>
            </a:p>
          </p:txBody>
        </p:sp>
        <p:sp>
          <p:nvSpPr>
            <p:cNvPr id="348174" name="Freeform 14"/>
            <p:cNvSpPr>
              <a:spLocks/>
            </p:cNvSpPr>
            <p:nvPr/>
          </p:nvSpPr>
          <p:spPr bwMode="auto">
            <a:xfrm>
              <a:off x="7842" y="3515"/>
              <a:ext cx="366" cy="298"/>
            </a:xfrm>
            <a:custGeom>
              <a:avLst/>
              <a:gdLst/>
              <a:ahLst/>
              <a:cxnLst>
                <a:cxn ang="0">
                  <a:pos x="54" y="0"/>
                </a:cxn>
                <a:cxn ang="0">
                  <a:pos x="0" y="77"/>
                </a:cxn>
                <a:cxn ang="0">
                  <a:pos x="312" y="298"/>
                </a:cxn>
                <a:cxn ang="0">
                  <a:pos x="366" y="215"/>
                </a:cxn>
                <a:cxn ang="0">
                  <a:pos x="351" y="184"/>
                </a:cxn>
                <a:cxn ang="0">
                  <a:pos x="334" y="168"/>
                </a:cxn>
                <a:cxn ang="0">
                  <a:pos x="314" y="151"/>
                </a:cxn>
                <a:cxn ang="0">
                  <a:pos x="289" y="133"/>
                </a:cxn>
                <a:cxn ang="0">
                  <a:pos x="263" y="114"/>
                </a:cxn>
                <a:cxn ang="0">
                  <a:pos x="233" y="99"/>
                </a:cxn>
                <a:cxn ang="0">
                  <a:pos x="205" y="80"/>
                </a:cxn>
                <a:cxn ang="0">
                  <a:pos x="176" y="65"/>
                </a:cxn>
                <a:cxn ang="0">
                  <a:pos x="150" y="49"/>
                </a:cxn>
                <a:cxn ang="0">
                  <a:pos x="123" y="35"/>
                </a:cxn>
                <a:cxn ang="0">
                  <a:pos x="102" y="23"/>
                </a:cxn>
                <a:cxn ang="0">
                  <a:pos x="66" y="6"/>
                </a:cxn>
                <a:cxn ang="0">
                  <a:pos x="54" y="0"/>
                </a:cxn>
                <a:cxn ang="0">
                  <a:pos x="54" y="0"/>
                </a:cxn>
              </a:cxnLst>
              <a:rect l="0" t="0" r="r" b="b"/>
              <a:pathLst>
                <a:path w="366" h="298">
                  <a:moveTo>
                    <a:pt x="54" y="0"/>
                  </a:moveTo>
                  <a:lnTo>
                    <a:pt x="0" y="77"/>
                  </a:lnTo>
                  <a:lnTo>
                    <a:pt x="312" y="298"/>
                  </a:lnTo>
                  <a:lnTo>
                    <a:pt x="366" y="215"/>
                  </a:lnTo>
                  <a:lnTo>
                    <a:pt x="351" y="184"/>
                  </a:lnTo>
                  <a:lnTo>
                    <a:pt x="334" y="168"/>
                  </a:lnTo>
                  <a:lnTo>
                    <a:pt x="314" y="151"/>
                  </a:lnTo>
                  <a:lnTo>
                    <a:pt x="289" y="133"/>
                  </a:lnTo>
                  <a:lnTo>
                    <a:pt x="263" y="114"/>
                  </a:lnTo>
                  <a:lnTo>
                    <a:pt x="233" y="99"/>
                  </a:lnTo>
                  <a:lnTo>
                    <a:pt x="205" y="80"/>
                  </a:lnTo>
                  <a:lnTo>
                    <a:pt x="176" y="65"/>
                  </a:lnTo>
                  <a:lnTo>
                    <a:pt x="150" y="49"/>
                  </a:lnTo>
                  <a:lnTo>
                    <a:pt x="123" y="35"/>
                  </a:lnTo>
                  <a:lnTo>
                    <a:pt x="102" y="23"/>
                  </a:lnTo>
                  <a:lnTo>
                    <a:pt x="66" y="6"/>
                  </a:lnTo>
                  <a:lnTo>
                    <a:pt x="54" y="0"/>
                  </a:lnTo>
                  <a:lnTo>
                    <a:pt x="54" y="0"/>
                  </a:lnTo>
                  <a:close/>
                </a:path>
              </a:pathLst>
            </a:custGeom>
            <a:solidFill>
              <a:srgbClr val="B8B8D9"/>
            </a:solidFill>
            <a:ln w="9525">
              <a:noFill/>
              <a:round/>
              <a:headEnd/>
              <a:tailEnd/>
            </a:ln>
          </p:spPr>
          <p:txBody>
            <a:bodyPr/>
            <a:lstStyle/>
            <a:p>
              <a:endParaRPr lang="en-US" dirty="0"/>
            </a:p>
          </p:txBody>
        </p:sp>
        <p:sp>
          <p:nvSpPr>
            <p:cNvPr id="348175" name="Freeform 15"/>
            <p:cNvSpPr>
              <a:spLocks/>
            </p:cNvSpPr>
            <p:nvPr/>
          </p:nvSpPr>
          <p:spPr bwMode="auto">
            <a:xfrm>
              <a:off x="8017" y="2977"/>
              <a:ext cx="1608" cy="1043"/>
            </a:xfrm>
            <a:custGeom>
              <a:avLst/>
              <a:gdLst/>
              <a:ahLst/>
              <a:cxnLst>
                <a:cxn ang="0">
                  <a:pos x="245" y="20"/>
                </a:cxn>
                <a:cxn ang="0">
                  <a:pos x="420" y="63"/>
                </a:cxn>
                <a:cxn ang="0">
                  <a:pos x="552" y="108"/>
                </a:cxn>
                <a:cxn ang="0">
                  <a:pos x="620" y="139"/>
                </a:cxn>
                <a:cxn ang="0">
                  <a:pos x="689" y="173"/>
                </a:cxn>
                <a:cxn ang="0">
                  <a:pos x="760" y="213"/>
                </a:cxn>
                <a:cxn ang="0">
                  <a:pos x="827" y="255"/>
                </a:cxn>
                <a:cxn ang="0">
                  <a:pos x="887" y="297"/>
                </a:cxn>
                <a:cxn ang="0">
                  <a:pos x="941" y="334"/>
                </a:cxn>
                <a:cxn ang="0">
                  <a:pos x="989" y="369"/>
                </a:cxn>
                <a:cxn ang="0">
                  <a:pos x="1033" y="403"/>
                </a:cxn>
                <a:cxn ang="0">
                  <a:pos x="1070" y="434"/>
                </a:cxn>
                <a:cxn ang="0">
                  <a:pos x="1102" y="462"/>
                </a:cxn>
                <a:cxn ang="0">
                  <a:pos x="1153" y="510"/>
                </a:cxn>
                <a:cxn ang="0">
                  <a:pos x="1187" y="549"/>
                </a:cxn>
                <a:cxn ang="0">
                  <a:pos x="1218" y="590"/>
                </a:cxn>
                <a:cxn ang="0">
                  <a:pos x="1449" y="678"/>
                </a:cxn>
                <a:cxn ang="0">
                  <a:pos x="1498" y="720"/>
                </a:cxn>
                <a:cxn ang="0">
                  <a:pos x="1538" y="759"/>
                </a:cxn>
                <a:cxn ang="0">
                  <a:pos x="1608" y="881"/>
                </a:cxn>
                <a:cxn ang="0">
                  <a:pos x="1586" y="952"/>
                </a:cxn>
                <a:cxn ang="0">
                  <a:pos x="1534" y="989"/>
                </a:cxn>
                <a:cxn ang="0">
                  <a:pos x="1469" y="1017"/>
                </a:cxn>
                <a:cxn ang="0">
                  <a:pos x="1373" y="1039"/>
                </a:cxn>
                <a:cxn ang="0">
                  <a:pos x="1181" y="1036"/>
                </a:cxn>
                <a:cxn ang="0">
                  <a:pos x="1102" y="703"/>
                </a:cxn>
                <a:cxn ang="0">
                  <a:pos x="1068" y="668"/>
                </a:cxn>
                <a:cxn ang="0">
                  <a:pos x="1030" y="629"/>
                </a:cxn>
                <a:cxn ang="0">
                  <a:pos x="999" y="597"/>
                </a:cxn>
                <a:cxn ang="0">
                  <a:pos x="962" y="561"/>
                </a:cxn>
                <a:cxn ang="0">
                  <a:pos x="921" y="522"/>
                </a:cxn>
                <a:cxn ang="0">
                  <a:pos x="876" y="484"/>
                </a:cxn>
                <a:cxn ang="0">
                  <a:pos x="832" y="442"/>
                </a:cxn>
                <a:cxn ang="0">
                  <a:pos x="784" y="403"/>
                </a:cxn>
                <a:cxn ang="0">
                  <a:pos x="736" y="361"/>
                </a:cxn>
                <a:cxn ang="0">
                  <a:pos x="688" y="326"/>
                </a:cxn>
                <a:cxn ang="0">
                  <a:pos x="638" y="292"/>
                </a:cxn>
                <a:cxn ang="0">
                  <a:pos x="590" y="263"/>
                </a:cxn>
                <a:cxn ang="0">
                  <a:pos x="524" y="227"/>
                </a:cxn>
                <a:cxn ang="0">
                  <a:pos x="436" y="193"/>
                </a:cxn>
                <a:cxn ang="0">
                  <a:pos x="346" y="165"/>
                </a:cxn>
                <a:cxn ang="0">
                  <a:pos x="176" y="133"/>
                </a:cxn>
                <a:cxn ang="0">
                  <a:pos x="17" y="0"/>
                </a:cxn>
              </a:cxnLst>
              <a:rect l="0" t="0" r="r" b="b"/>
              <a:pathLst>
                <a:path w="1608" h="1043">
                  <a:moveTo>
                    <a:pt x="17" y="0"/>
                  </a:moveTo>
                  <a:lnTo>
                    <a:pt x="245" y="20"/>
                  </a:lnTo>
                  <a:lnTo>
                    <a:pt x="358" y="44"/>
                  </a:lnTo>
                  <a:lnTo>
                    <a:pt x="420" y="63"/>
                  </a:lnTo>
                  <a:lnTo>
                    <a:pt x="485" y="83"/>
                  </a:lnTo>
                  <a:lnTo>
                    <a:pt x="552" y="108"/>
                  </a:lnTo>
                  <a:lnTo>
                    <a:pt x="586" y="123"/>
                  </a:lnTo>
                  <a:lnTo>
                    <a:pt x="620" y="139"/>
                  </a:lnTo>
                  <a:lnTo>
                    <a:pt x="654" y="156"/>
                  </a:lnTo>
                  <a:lnTo>
                    <a:pt x="689" y="173"/>
                  </a:lnTo>
                  <a:lnTo>
                    <a:pt x="725" y="193"/>
                  </a:lnTo>
                  <a:lnTo>
                    <a:pt x="760" y="213"/>
                  </a:lnTo>
                  <a:lnTo>
                    <a:pt x="795" y="235"/>
                  </a:lnTo>
                  <a:lnTo>
                    <a:pt x="827" y="255"/>
                  </a:lnTo>
                  <a:lnTo>
                    <a:pt x="858" y="276"/>
                  </a:lnTo>
                  <a:lnTo>
                    <a:pt x="887" y="297"/>
                  </a:lnTo>
                  <a:lnTo>
                    <a:pt x="915" y="315"/>
                  </a:lnTo>
                  <a:lnTo>
                    <a:pt x="941" y="334"/>
                  </a:lnTo>
                  <a:lnTo>
                    <a:pt x="966" y="352"/>
                  </a:lnTo>
                  <a:lnTo>
                    <a:pt x="989" y="369"/>
                  </a:lnTo>
                  <a:lnTo>
                    <a:pt x="1013" y="385"/>
                  </a:lnTo>
                  <a:lnTo>
                    <a:pt x="1033" y="403"/>
                  </a:lnTo>
                  <a:lnTo>
                    <a:pt x="1053" y="419"/>
                  </a:lnTo>
                  <a:lnTo>
                    <a:pt x="1070" y="434"/>
                  </a:lnTo>
                  <a:lnTo>
                    <a:pt x="1087" y="448"/>
                  </a:lnTo>
                  <a:lnTo>
                    <a:pt x="1102" y="462"/>
                  </a:lnTo>
                  <a:lnTo>
                    <a:pt x="1130" y="488"/>
                  </a:lnTo>
                  <a:lnTo>
                    <a:pt x="1153" y="510"/>
                  </a:lnTo>
                  <a:lnTo>
                    <a:pt x="1172" y="532"/>
                  </a:lnTo>
                  <a:lnTo>
                    <a:pt x="1187" y="549"/>
                  </a:lnTo>
                  <a:lnTo>
                    <a:pt x="1200" y="562"/>
                  </a:lnTo>
                  <a:lnTo>
                    <a:pt x="1218" y="590"/>
                  </a:lnTo>
                  <a:lnTo>
                    <a:pt x="1436" y="671"/>
                  </a:lnTo>
                  <a:lnTo>
                    <a:pt x="1449" y="678"/>
                  </a:lnTo>
                  <a:lnTo>
                    <a:pt x="1480" y="702"/>
                  </a:lnTo>
                  <a:lnTo>
                    <a:pt x="1498" y="720"/>
                  </a:lnTo>
                  <a:lnTo>
                    <a:pt x="1518" y="737"/>
                  </a:lnTo>
                  <a:lnTo>
                    <a:pt x="1538" y="759"/>
                  </a:lnTo>
                  <a:lnTo>
                    <a:pt x="1557" y="782"/>
                  </a:lnTo>
                  <a:lnTo>
                    <a:pt x="1608" y="881"/>
                  </a:lnTo>
                  <a:lnTo>
                    <a:pt x="1602" y="929"/>
                  </a:lnTo>
                  <a:lnTo>
                    <a:pt x="1586" y="952"/>
                  </a:lnTo>
                  <a:lnTo>
                    <a:pt x="1563" y="972"/>
                  </a:lnTo>
                  <a:lnTo>
                    <a:pt x="1534" y="989"/>
                  </a:lnTo>
                  <a:lnTo>
                    <a:pt x="1503" y="1005"/>
                  </a:lnTo>
                  <a:lnTo>
                    <a:pt x="1469" y="1017"/>
                  </a:lnTo>
                  <a:lnTo>
                    <a:pt x="1438" y="1026"/>
                  </a:lnTo>
                  <a:lnTo>
                    <a:pt x="1373" y="1039"/>
                  </a:lnTo>
                  <a:lnTo>
                    <a:pt x="1314" y="1043"/>
                  </a:lnTo>
                  <a:lnTo>
                    <a:pt x="1181" y="1036"/>
                  </a:lnTo>
                  <a:lnTo>
                    <a:pt x="849" y="813"/>
                  </a:lnTo>
                  <a:lnTo>
                    <a:pt x="1102" y="703"/>
                  </a:lnTo>
                  <a:lnTo>
                    <a:pt x="1087" y="686"/>
                  </a:lnTo>
                  <a:lnTo>
                    <a:pt x="1068" y="668"/>
                  </a:lnTo>
                  <a:lnTo>
                    <a:pt x="1044" y="643"/>
                  </a:lnTo>
                  <a:lnTo>
                    <a:pt x="1030" y="629"/>
                  </a:lnTo>
                  <a:lnTo>
                    <a:pt x="1014" y="614"/>
                  </a:lnTo>
                  <a:lnTo>
                    <a:pt x="999" y="597"/>
                  </a:lnTo>
                  <a:lnTo>
                    <a:pt x="980" y="580"/>
                  </a:lnTo>
                  <a:lnTo>
                    <a:pt x="962" y="561"/>
                  </a:lnTo>
                  <a:lnTo>
                    <a:pt x="941" y="542"/>
                  </a:lnTo>
                  <a:lnTo>
                    <a:pt x="921" y="522"/>
                  </a:lnTo>
                  <a:lnTo>
                    <a:pt x="898" y="502"/>
                  </a:lnTo>
                  <a:lnTo>
                    <a:pt x="876" y="484"/>
                  </a:lnTo>
                  <a:lnTo>
                    <a:pt x="855" y="462"/>
                  </a:lnTo>
                  <a:lnTo>
                    <a:pt x="832" y="442"/>
                  </a:lnTo>
                  <a:lnTo>
                    <a:pt x="808" y="422"/>
                  </a:lnTo>
                  <a:lnTo>
                    <a:pt x="784" y="403"/>
                  </a:lnTo>
                  <a:lnTo>
                    <a:pt x="760" y="382"/>
                  </a:lnTo>
                  <a:lnTo>
                    <a:pt x="736" y="361"/>
                  </a:lnTo>
                  <a:lnTo>
                    <a:pt x="711" y="343"/>
                  </a:lnTo>
                  <a:lnTo>
                    <a:pt x="688" y="326"/>
                  </a:lnTo>
                  <a:lnTo>
                    <a:pt x="663" y="307"/>
                  </a:lnTo>
                  <a:lnTo>
                    <a:pt x="638" y="292"/>
                  </a:lnTo>
                  <a:lnTo>
                    <a:pt x="615" y="276"/>
                  </a:lnTo>
                  <a:lnTo>
                    <a:pt x="590" y="263"/>
                  </a:lnTo>
                  <a:lnTo>
                    <a:pt x="569" y="249"/>
                  </a:lnTo>
                  <a:lnTo>
                    <a:pt x="524" y="227"/>
                  </a:lnTo>
                  <a:lnTo>
                    <a:pt x="481" y="208"/>
                  </a:lnTo>
                  <a:lnTo>
                    <a:pt x="436" y="193"/>
                  </a:lnTo>
                  <a:lnTo>
                    <a:pt x="391" y="177"/>
                  </a:lnTo>
                  <a:lnTo>
                    <a:pt x="346" y="165"/>
                  </a:lnTo>
                  <a:lnTo>
                    <a:pt x="258" y="147"/>
                  </a:lnTo>
                  <a:lnTo>
                    <a:pt x="176" y="133"/>
                  </a:lnTo>
                  <a:lnTo>
                    <a:pt x="0" y="116"/>
                  </a:lnTo>
                  <a:lnTo>
                    <a:pt x="17" y="0"/>
                  </a:lnTo>
                  <a:lnTo>
                    <a:pt x="17" y="0"/>
                  </a:lnTo>
                  <a:close/>
                </a:path>
              </a:pathLst>
            </a:custGeom>
            <a:solidFill>
              <a:srgbClr val="B8B8D9"/>
            </a:solidFill>
            <a:ln w="9525">
              <a:noFill/>
              <a:round/>
              <a:headEnd/>
              <a:tailEnd/>
            </a:ln>
          </p:spPr>
          <p:txBody>
            <a:bodyPr/>
            <a:lstStyle/>
            <a:p>
              <a:endParaRPr lang="en-US" dirty="0"/>
            </a:p>
          </p:txBody>
        </p:sp>
        <p:sp>
          <p:nvSpPr>
            <p:cNvPr id="348176" name="Freeform 16"/>
            <p:cNvSpPr>
              <a:spLocks/>
            </p:cNvSpPr>
            <p:nvPr/>
          </p:nvSpPr>
          <p:spPr bwMode="auto">
            <a:xfrm>
              <a:off x="8041" y="1894"/>
              <a:ext cx="1559" cy="1124"/>
            </a:xfrm>
            <a:custGeom>
              <a:avLst/>
              <a:gdLst/>
              <a:ahLst/>
              <a:cxnLst>
                <a:cxn ang="0">
                  <a:pos x="25" y="970"/>
                </a:cxn>
                <a:cxn ang="0">
                  <a:pos x="76" y="793"/>
                </a:cxn>
                <a:cxn ang="0">
                  <a:pos x="129" y="653"/>
                </a:cxn>
                <a:cxn ang="0">
                  <a:pos x="197" y="509"/>
                </a:cxn>
                <a:cxn ang="0">
                  <a:pos x="279" y="373"/>
                </a:cxn>
                <a:cxn ang="0">
                  <a:pos x="316" y="326"/>
                </a:cxn>
                <a:cxn ang="0">
                  <a:pos x="341" y="299"/>
                </a:cxn>
                <a:cxn ang="0">
                  <a:pos x="367" y="271"/>
                </a:cxn>
                <a:cxn ang="0">
                  <a:pos x="407" y="234"/>
                </a:cxn>
                <a:cxn ang="0">
                  <a:pos x="466" y="192"/>
                </a:cxn>
                <a:cxn ang="0">
                  <a:pos x="535" y="156"/>
                </a:cxn>
                <a:cxn ang="0">
                  <a:pos x="614" y="125"/>
                </a:cxn>
                <a:cxn ang="0">
                  <a:pos x="699" y="99"/>
                </a:cxn>
                <a:cxn ang="0">
                  <a:pos x="835" y="67"/>
                </a:cxn>
                <a:cxn ang="0">
                  <a:pos x="1024" y="36"/>
                </a:cxn>
                <a:cxn ang="0">
                  <a:pos x="1287" y="9"/>
                </a:cxn>
                <a:cxn ang="0">
                  <a:pos x="1559" y="0"/>
                </a:cxn>
                <a:cxn ang="0">
                  <a:pos x="1453" y="48"/>
                </a:cxn>
                <a:cxn ang="0">
                  <a:pos x="1292" y="79"/>
                </a:cxn>
                <a:cxn ang="0">
                  <a:pos x="1139" y="113"/>
                </a:cxn>
                <a:cxn ang="0">
                  <a:pos x="967" y="156"/>
                </a:cxn>
                <a:cxn ang="0">
                  <a:pos x="800" y="207"/>
                </a:cxn>
                <a:cxn ang="0">
                  <a:pos x="687" y="249"/>
                </a:cxn>
                <a:cxn ang="0">
                  <a:pos x="620" y="279"/>
                </a:cxn>
                <a:cxn ang="0">
                  <a:pos x="565" y="311"/>
                </a:cxn>
                <a:cxn ang="0">
                  <a:pos x="508" y="359"/>
                </a:cxn>
                <a:cxn ang="0">
                  <a:pos x="419" y="495"/>
                </a:cxn>
                <a:cxn ang="0">
                  <a:pos x="359" y="614"/>
                </a:cxn>
                <a:cxn ang="0">
                  <a:pos x="303" y="742"/>
                </a:cxn>
                <a:cxn ang="0">
                  <a:pos x="252" y="869"/>
                </a:cxn>
                <a:cxn ang="0">
                  <a:pos x="209" y="982"/>
                </a:cxn>
                <a:cxn ang="0">
                  <a:pos x="166" y="1100"/>
                </a:cxn>
                <a:cxn ang="0">
                  <a:pos x="0" y="1073"/>
                </a:cxn>
              </a:cxnLst>
              <a:rect l="0" t="0" r="r" b="b"/>
              <a:pathLst>
                <a:path w="1559" h="1124">
                  <a:moveTo>
                    <a:pt x="0" y="1073"/>
                  </a:moveTo>
                  <a:lnTo>
                    <a:pt x="25" y="970"/>
                  </a:lnTo>
                  <a:lnTo>
                    <a:pt x="58" y="860"/>
                  </a:lnTo>
                  <a:lnTo>
                    <a:pt x="76" y="793"/>
                  </a:lnTo>
                  <a:lnTo>
                    <a:pt x="102" y="725"/>
                  </a:lnTo>
                  <a:lnTo>
                    <a:pt x="129" y="653"/>
                  </a:lnTo>
                  <a:lnTo>
                    <a:pt x="161" y="580"/>
                  </a:lnTo>
                  <a:lnTo>
                    <a:pt x="197" y="509"/>
                  </a:lnTo>
                  <a:lnTo>
                    <a:pt x="237" y="439"/>
                  </a:lnTo>
                  <a:lnTo>
                    <a:pt x="279" y="373"/>
                  </a:lnTo>
                  <a:lnTo>
                    <a:pt x="303" y="342"/>
                  </a:lnTo>
                  <a:lnTo>
                    <a:pt x="316" y="326"/>
                  </a:lnTo>
                  <a:lnTo>
                    <a:pt x="328" y="313"/>
                  </a:lnTo>
                  <a:lnTo>
                    <a:pt x="341" y="299"/>
                  </a:lnTo>
                  <a:lnTo>
                    <a:pt x="353" y="285"/>
                  </a:lnTo>
                  <a:lnTo>
                    <a:pt x="367" y="271"/>
                  </a:lnTo>
                  <a:lnTo>
                    <a:pt x="381" y="258"/>
                  </a:lnTo>
                  <a:lnTo>
                    <a:pt x="407" y="234"/>
                  </a:lnTo>
                  <a:lnTo>
                    <a:pt x="436" y="212"/>
                  </a:lnTo>
                  <a:lnTo>
                    <a:pt x="466" y="192"/>
                  </a:lnTo>
                  <a:lnTo>
                    <a:pt x="500" y="173"/>
                  </a:lnTo>
                  <a:lnTo>
                    <a:pt x="535" y="156"/>
                  </a:lnTo>
                  <a:lnTo>
                    <a:pt x="574" y="139"/>
                  </a:lnTo>
                  <a:lnTo>
                    <a:pt x="614" y="125"/>
                  </a:lnTo>
                  <a:lnTo>
                    <a:pt x="656" y="112"/>
                  </a:lnTo>
                  <a:lnTo>
                    <a:pt x="699" y="99"/>
                  </a:lnTo>
                  <a:lnTo>
                    <a:pt x="744" y="87"/>
                  </a:lnTo>
                  <a:lnTo>
                    <a:pt x="835" y="67"/>
                  </a:lnTo>
                  <a:lnTo>
                    <a:pt x="928" y="48"/>
                  </a:lnTo>
                  <a:lnTo>
                    <a:pt x="1024" y="36"/>
                  </a:lnTo>
                  <a:lnTo>
                    <a:pt x="1115" y="25"/>
                  </a:lnTo>
                  <a:lnTo>
                    <a:pt x="1287" y="9"/>
                  </a:lnTo>
                  <a:lnTo>
                    <a:pt x="1428" y="2"/>
                  </a:lnTo>
                  <a:lnTo>
                    <a:pt x="1559" y="0"/>
                  </a:lnTo>
                  <a:lnTo>
                    <a:pt x="1490" y="40"/>
                  </a:lnTo>
                  <a:lnTo>
                    <a:pt x="1453" y="48"/>
                  </a:lnTo>
                  <a:lnTo>
                    <a:pt x="1357" y="67"/>
                  </a:lnTo>
                  <a:lnTo>
                    <a:pt x="1292" y="79"/>
                  </a:lnTo>
                  <a:lnTo>
                    <a:pt x="1218" y="95"/>
                  </a:lnTo>
                  <a:lnTo>
                    <a:pt x="1139" y="113"/>
                  </a:lnTo>
                  <a:lnTo>
                    <a:pt x="1054" y="133"/>
                  </a:lnTo>
                  <a:lnTo>
                    <a:pt x="967" y="156"/>
                  </a:lnTo>
                  <a:lnTo>
                    <a:pt x="882" y="181"/>
                  </a:lnTo>
                  <a:lnTo>
                    <a:pt x="800" y="207"/>
                  </a:lnTo>
                  <a:lnTo>
                    <a:pt x="723" y="235"/>
                  </a:lnTo>
                  <a:lnTo>
                    <a:pt x="687" y="249"/>
                  </a:lnTo>
                  <a:lnTo>
                    <a:pt x="653" y="265"/>
                  </a:lnTo>
                  <a:lnTo>
                    <a:pt x="620" y="279"/>
                  </a:lnTo>
                  <a:lnTo>
                    <a:pt x="591" y="294"/>
                  </a:lnTo>
                  <a:lnTo>
                    <a:pt x="565" y="311"/>
                  </a:lnTo>
                  <a:lnTo>
                    <a:pt x="542" y="326"/>
                  </a:lnTo>
                  <a:lnTo>
                    <a:pt x="508" y="359"/>
                  </a:lnTo>
                  <a:lnTo>
                    <a:pt x="449" y="442"/>
                  </a:lnTo>
                  <a:lnTo>
                    <a:pt x="419" y="495"/>
                  </a:lnTo>
                  <a:lnTo>
                    <a:pt x="388" y="552"/>
                  </a:lnTo>
                  <a:lnTo>
                    <a:pt x="359" y="614"/>
                  </a:lnTo>
                  <a:lnTo>
                    <a:pt x="331" y="679"/>
                  </a:lnTo>
                  <a:lnTo>
                    <a:pt x="303" y="742"/>
                  </a:lnTo>
                  <a:lnTo>
                    <a:pt x="276" y="807"/>
                  </a:lnTo>
                  <a:lnTo>
                    <a:pt x="252" y="869"/>
                  </a:lnTo>
                  <a:lnTo>
                    <a:pt x="229" y="928"/>
                  </a:lnTo>
                  <a:lnTo>
                    <a:pt x="209" y="982"/>
                  </a:lnTo>
                  <a:lnTo>
                    <a:pt x="191" y="1030"/>
                  </a:lnTo>
                  <a:lnTo>
                    <a:pt x="166" y="1100"/>
                  </a:lnTo>
                  <a:lnTo>
                    <a:pt x="158" y="1124"/>
                  </a:lnTo>
                  <a:lnTo>
                    <a:pt x="0" y="1073"/>
                  </a:lnTo>
                  <a:lnTo>
                    <a:pt x="0" y="1073"/>
                  </a:lnTo>
                  <a:close/>
                </a:path>
              </a:pathLst>
            </a:custGeom>
            <a:solidFill>
              <a:srgbClr val="B8B8D9"/>
            </a:solidFill>
            <a:ln w="9525">
              <a:noFill/>
              <a:round/>
              <a:headEnd/>
              <a:tailEnd/>
            </a:ln>
          </p:spPr>
          <p:txBody>
            <a:bodyPr/>
            <a:lstStyle/>
            <a:p>
              <a:endParaRPr lang="en-US" dirty="0"/>
            </a:p>
          </p:txBody>
        </p:sp>
        <p:sp>
          <p:nvSpPr>
            <p:cNvPr id="348177" name="Freeform 17"/>
            <p:cNvSpPr>
              <a:spLocks/>
            </p:cNvSpPr>
            <p:nvPr/>
          </p:nvSpPr>
          <p:spPr bwMode="auto">
            <a:xfrm>
              <a:off x="8269" y="3685"/>
              <a:ext cx="929" cy="168"/>
            </a:xfrm>
            <a:custGeom>
              <a:avLst/>
              <a:gdLst/>
              <a:ahLst/>
              <a:cxnLst>
                <a:cxn ang="0">
                  <a:pos x="0" y="0"/>
                </a:cxn>
                <a:cxn ang="0">
                  <a:pos x="38" y="88"/>
                </a:cxn>
                <a:cxn ang="0">
                  <a:pos x="74" y="100"/>
                </a:cxn>
                <a:cxn ang="0">
                  <a:pos x="116" y="111"/>
                </a:cxn>
                <a:cxn ang="0">
                  <a:pos x="168" y="124"/>
                </a:cxn>
                <a:cxn ang="0">
                  <a:pos x="233" y="139"/>
                </a:cxn>
                <a:cxn ang="0">
                  <a:pos x="304" y="151"/>
                </a:cxn>
                <a:cxn ang="0">
                  <a:pos x="382" y="162"/>
                </a:cxn>
                <a:cxn ang="0">
                  <a:pos x="464" y="168"/>
                </a:cxn>
                <a:cxn ang="0">
                  <a:pos x="778" y="167"/>
                </a:cxn>
                <a:cxn ang="0">
                  <a:pos x="929" y="156"/>
                </a:cxn>
                <a:cxn ang="0">
                  <a:pos x="829" y="28"/>
                </a:cxn>
                <a:cxn ang="0">
                  <a:pos x="662" y="32"/>
                </a:cxn>
                <a:cxn ang="0">
                  <a:pos x="352" y="32"/>
                </a:cxn>
                <a:cxn ang="0">
                  <a:pos x="103" y="14"/>
                </a:cxn>
                <a:cxn ang="0">
                  <a:pos x="0" y="0"/>
                </a:cxn>
                <a:cxn ang="0">
                  <a:pos x="0" y="0"/>
                </a:cxn>
              </a:cxnLst>
              <a:rect l="0" t="0" r="r" b="b"/>
              <a:pathLst>
                <a:path w="929" h="168">
                  <a:moveTo>
                    <a:pt x="0" y="0"/>
                  </a:moveTo>
                  <a:lnTo>
                    <a:pt x="38" y="88"/>
                  </a:lnTo>
                  <a:lnTo>
                    <a:pt x="74" y="100"/>
                  </a:lnTo>
                  <a:lnTo>
                    <a:pt x="116" y="111"/>
                  </a:lnTo>
                  <a:lnTo>
                    <a:pt x="168" y="124"/>
                  </a:lnTo>
                  <a:lnTo>
                    <a:pt x="233" y="139"/>
                  </a:lnTo>
                  <a:lnTo>
                    <a:pt x="304" y="151"/>
                  </a:lnTo>
                  <a:lnTo>
                    <a:pt x="382" y="162"/>
                  </a:lnTo>
                  <a:lnTo>
                    <a:pt x="464" y="168"/>
                  </a:lnTo>
                  <a:lnTo>
                    <a:pt x="778" y="167"/>
                  </a:lnTo>
                  <a:lnTo>
                    <a:pt x="929" y="156"/>
                  </a:lnTo>
                  <a:lnTo>
                    <a:pt x="829" y="28"/>
                  </a:lnTo>
                  <a:lnTo>
                    <a:pt x="662" y="32"/>
                  </a:lnTo>
                  <a:lnTo>
                    <a:pt x="352" y="32"/>
                  </a:lnTo>
                  <a:lnTo>
                    <a:pt x="103" y="14"/>
                  </a:lnTo>
                  <a:lnTo>
                    <a:pt x="0" y="0"/>
                  </a:lnTo>
                  <a:lnTo>
                    <a:pt x="0" y="0"/>
                  </a:lnTo>
                  <a:close/>
                </a:path>
              </a:pathLst>
            </a:custGeom>
            <a:solidFill>
              <a:srgbClr val="B8B8D9"/>
            </a:solidFill>
            <a:ln w="9525">
              <a:noFill/>
              <a:round/>
              <a:headEnd/>
              <a:tailEnd/>
            </a:ln>
          </p:spPr>
          <p:txBody>
            <a:bodyPr/>
            <a:lstStyle/>
            <a:p>
              <a:endParaRPr lang="en-US" dirty="0"/>
            </a:p>
          </p:txBody>
        </p:sp>
        <p:sp>
          <p:nvSpPr>
            <p:cNvPr id="348178" name="Freeform 18"/>
            <p:cNvSpPr>
              <a:spLocks/>
            </p:cNvSpPr>
            <p:nvPr/>
          </p:nvSpPr>
          <p:spPr bwMode="auto">
            <a:xfrm>
              <a:off x="8515" y="2906"/>
              <a:ext cx="259" cy="163"/>
            </a:xfrm>
            <a:custGeom>
              <a:avLst/>
              <a:gdLst/>
              <a:ahLst/>
              <a:cxnLst>
                <a:cxn ang="0">
                  <a:pos x="6" y="0"/>
                </a:cxn>
                <a:cxn ang="0">
                  <a:pos x="131" y="23"/>
                </a:cxn>
                <a:cxn ang="0">
                  <a:pos x="218" y="51"/>
                </a:cxn>
                <a:cxn ang="0">
                  <a:pos x="247" y="69"/>
                </a:cxn>
                <a:cxn ang="0">
                  <a:pos x="259" y="91"/>
                </a:cxn>
                <a:cxn ang="0">
                  <a:pos x="250" y="126"/>
                </a:cxn>
                <a:cxn ang="0">
                  <a:pos x="241" y="139"/>
                </a:cxn>
                <a:cxn ang="0">
                  <a:pos x="232" y="148"/>
                </a:cxn>
                <a:cxn ang="0">
                  <a:pos x="201" y="163"/>
                </a:cxn>
                <a:cxn ang="0">
                  <a:pos x="0" y="54"/>
                </a:cxn>
                <a:cxn ang="0">
                  <a:pos x="6" y="0"/>
                </a:cxn>
                <a:cxn ang="0">
                  <a:pos x="6" y="0"/>
                </a:cxn>
              </a:cxnLst>
              <a:rect l="0" t="0" r="r" b="b"/>
              <a:pathLst>
                <a:path w="259" h="163">
                  <a:moveTo>
                    <a:pt x="6" y="0"/>
                  </a:moveTo>
                  <a:lnTo>
                    <a:pt x="131" y="23"/>
                  </a:lnTo>
                  <a:lnTo>
                    <a:pt x="218" y="51"/>
                  </a:lnTo>
                  <a:lnTo>
                    <a:pt x="247" y="69"/>
                  </a:lnTo>
                  <a:lnTo>
                    <a:pt x="259" y="91"/>
                  </a:lnTo>
                  <a:lnTo>
                    <a:pt x="250" y="126"/>
                  </a:lnTo>
                  <a:lnTo>
                    <a:pt x="241" y="139"/>
                  </a:lnTo>
                  <a:lnTo>
                    <a:pt x="232" y="148"/>
                  </a:lnTo>
                  <a:lnTo>
                    <a:pt x="201" y="163"/>
                  </a:lnTo>
                  <a:lnTo>
                    <a:pt x="0" y="54"/>
                  </a:lnTo>
                  <a:lnTo>
                    <a:pt x="6" y="0"/>
                  </a:lnTo>
                  <a:lnTo>
                    <a:pt x="6" y="0"/>
                  </a:lnTo>
                  <a:close/>
                </a:path>
              </a:pathLst>
            </a:custGeom>
            <a:solidFill>
              <a:srgbClr val="B8B8D9"/>
            </a:solidFill>
            <a:ln w="9525">
              <a:noFill/>
              <a:round/>
              <a:headEnd/>
              <a:tailEnd/>
            </a:ln>
          </p:spPr>
          <p:txBody>
            <a:bodyPr/>
            <a:lstStyle/>
            <a:p>
              <a:endParaRPr lang="en-US" dirty="0"/>
            </a:p>
          </p:txBody>
        </p:sp>
        <p:sp>
          <p:nvSpPr>
            <p:cNvPr id="348179" name="Freeform 19"/>
            <p:cNvSpPr>
              <a:spLocks/>
            </p:cNvSpPr>
            <p:nvPr/>
          </p:nvSpPr>
          <p:spPr bwMode="auto">
            <a:xfrm>
              <a:off x="8576" y="2674"/>
              <a:ext cx="282" cy="184"/>
            </a:xfrm>
            <a:custGeom>
              <a:avLst/>
              <a:gdLst/>
              <a:ahLst/>
              <a:cxnLst>
                <a:cxn ang="0">
                  <a:pos x="22" y="0"/>
                </a:cxn>
                <a:cxn ang="0">
                  <a:pos x="144" y="15"/>
                </a:cxn>
                <a:cxn ang="0">
                  <a:pos x="234" y="34"/>
                </a:cxn>
                <a:cxn ang="0">
                  <a:pos x="282" y="63"/>
                </a:cxn>
                <a:cxn ang="0">
                  <a:pos x="282" y="139"/>
                </a:cxn>
                <a:cxn ang="0">
                  <a:pos x="271" y="184"/>
                </a:cxn>
                <a:cxn ang="0">
                  <a:pos x="0" y="88"/>
                </a:cxn>
                <a:cxn ang="0">
                  <a:pos x="22" y="0"/>
                </a:cxn>
                <a:cxn ang="0">
                  <a:pos x="22" y="0"/>
                </a:cxn>
              </a:cxnLst>
              <a:rect l="0" t="0" r="r" b="b"/>
              <a:pathLst>
                <a:path w="282" h="184">
                  <a:moveTo>
                    <a:pt x="22" y="0"/>
                  </a:moveTo>
                  <a:lnTo>
                    <a:pt x="144" y="15"/>
                  </a:lnTo>
                  <a:lnTo>
                    <a:pt x="234" y="34"/>
                  </a:lnTo>
                  <a:lnTo>
                    <a:pt x="282" y="63"/>
                  </a:lnTo>
                  <a:lnTo>
                    <a:pt x="282" y="139"/>
                  </a:lnTo>
                  <a:lnTo>
                    <a:pt x="271" y="184"/>
                  </a:lnTo>
                  <a:lnTo>
                    <a:pt x="0" y="88"/>
                  </a:lnTo>
                  <a:lnTo>
                    <a:pt x="22" y="0"/>
                  </a:lnTo>
                  <a:lnTo>
                    <a:pt x="22" y="0"/>
                  </a:lnTo>
                  <a:close/>
                </a:path>
              </a:pathLst>
            </a:custGeom>
            <a:solidFill>
              <a:srgbClr val="B8B8D9"/>
            </a:solidFill>
            <a:ln w="9525">
              <a:noFill/>
              <a:round/>
              <a:headEnd/>
              <a:tailEnd/>
            </a:ln>
          </p:spPr>
          <p:txBody>
            <a:bodyPr/>
            <a:lstStyle/>
            <a:p>
              <a:endParaRPr lang="en-US" dirty="0"/>
            </a:p>
          </p:txBody>
        </p:sp>
        <p:sp>
          <p:nvSpPr>
            <p:cNvPr id="348180" name="Freeform 20"/>
            <p:cNvSpPr>
              <a:spLocks/>
            </p:cNvSpPr>
            <p:nvPr/>
          </p:nvSpPr>
          <p:spPr bwMode="auto">
            <a:xfrm>
              <a:off x="8706" y="2462"/>
              <a:ext cx="282" cy="193"/>
            </a:xfrm>
            <a:custGeom>
              <a:avLst/>
              <a:gdLst/>
              <a:ahLst/>
              <a:cxnLst>
                <a:cxn ang="0">
                  <a:pos x="0" y="91"/>
                </a:cxn>
                <a:cxn ang="0">
                  <a:pos x="249" y="193"/>
                </a:cxn>
                <a:cxn ang="0">
                  <a:pos x="273" y="147"/>
                </a:cxn>
                <a:cxn ang="0">
                  <a:pos x="282" y="65"/>
                </a:cxn>
                <a:cxn ang="0">
                  <a:pos x="268" y="49"/>
                </a:cxn>
                <a:cxn ang="0">
                  <a:pos x="240" y="35"/>
                </a:cxn>
                <a:cxn ang="0">
                  <a:pos x="206" y="23"/>
                </a:cxn>
                <a:cxn ang="0">
                  <a:pos x="169" y="15"/>
                </a:cxn>
                <a:cxn ang="0">
                  <a:pos x="71" y="0"/>
                </a:cxn>
                <a:cxn ang="0">
                  <a:pos x="0" y="91"/>
                </a:cxn>
                <a:cxn ang="0">
                  <a:pos x="0" y="91"/>
                </a:cxn>
              </a:cxnLst>
              <a:rect l="0" t="0" r="r" b="b"/>
              <a:pathLst>
                <a:path w="282" h="193">
                  <a:moveTo>
                    <a:pt x="0" y="91"/>
                  </a:moveTo>
                  <a:lnTo>
                    <a:pt x="249" y="193"/>
                  </a:lnTo>
                  <a:lnTo>
                    <a:pt x="273" y="147"/>
                  </a:lnTo>
                  <a:lnTo>
                    <a:pt x="282" y="65"/>
                  </a:lnTo>
                  <a:lnTo>
                    <a:pt x="268" y="49"/>
                  </a:lnTo>
                  <a:lnTo>
                    <a:pt x="240" y="35"/>
                  </a:lnTo>
                  <a:lnTo>
                    <a:pt x="206" y="23"/>
                  </a:lnTo>
                  <a:lnTo>
                    <a:pt x="169" y="15"/>
                  </a:lnTo>
                  <a:lnTo>
                    <a:pt x="71" y="0"/>
                  </a:lnTo>
                  <a:lnTo>
                    <a:pt x="0" y="91"/>
                  </a:lnTo>
                  <a:lnTo>
                    <a:pt x="0" y="91"/>
                  </a:lnTo>
                  <a:close/>
                </a:path>
              </a:pathLst>
            </a:custGeom>
            <a:solidFill>
              <a:srgbClr val="B8B8D9"/>
            </a:solidFill>
            <a:ln w="9525">
              <a:noFill/>
              <a:round/>
              <a:headEnd/>
              <a:tailEnd/>
            </a:ln>
          </p:spPr>
          <p:txBody>
            <a:bodyPr/>
            <a:lstStyle/>
            <a:p>
              <a:endParaRPr lang="en-US" dirty="0"/>
            </a:p>
          </p:txBody>
        </p:sp>
        <p:sp>
          <p:nvSpPr>
            <p:cNvPr id="348181" name="Freeform 21"/>
            <p:cNvSpPr>
              <a:spLocks/>
            </p:cNvSpPr>
            <p:nvPr/>
          </p:nvSpPr>
          <p:spPr bwMode="auto">
            <a:xfrm>
              <a:off x="8909" y="2304"/>
              <a:ext cx="252" cy="184"/>
            </a:xfrm>
            <a:custGeom>
              <a:avLst/>
              <a:gdLst/>
              <a:ahLst/>
              <a:cxnLst>
                <a:cxn ang="0">
                  <a:pos x="0" y="56"/>
                </a:cxn>
                <a:cxn ang="0">
                  <a:pos x="220" y="184"/>
                </a:cxn>
                <a:cxn ang="0">
                  <a:pos x="229" y="175"/>
                </a:cxn>
                <a:cxn ang="0">
                  <a:pos x="246" y="153"/>
                </a:cxn>
                <a:cxn ang="0">
                  <a:pos x="252" y="77"/>
                </a:cxn>
                <a:cxn ang="0">
                  <a:pos x="244" y="66"/>
                </a:cxn>
                <a:cxn ang="0">
                  <a:pos x="235" y="57"/>
                </a:cxn>
                <a:cxn ang="0">
                  <a:pos x="207" y="40"/>
                </a:cxn>
                <a:cxn ang="0">
                  <a:pos x="175" y="28"/>
                </a:cxn>
                <a:cxn ang="0">
                  <a:pos x="139" y="17"/>
                </a:cxn>
                <a:cxn ang="0">
                  <a:pos x="48" y="0"/>
                </a:cxn>
                <a:cxn ang="0">
                  <a:pos x="0" y="56"/>
                </a:cxn>
                <a:cxn ang="0">
                  <a:pos x="0" y="56"/>
                </a:cxn>
              </a:cxnLst>
              <a:rect l="0" t="0" r="r" b="b"/>
              <a:pathLst>
                <a:path w="252" h="184">
                  <a:moveTo>
                    <a:pt x="0" y="56"/>
                  </a:moveTo>
                  <a:lnTo>
                    <a:pt x="220" y="184"/>
                  </a:lnTo>
                  <a:lnTo>
                    <a:pt x="229" y="175"/>
                  </a:lnTo>
                  <a:lnTo>
                    <a:pt x="246" y="153"/>
                  </a:lnTo>
                  <a:lnTo>
                    <a:pt x="252" y="77"/>
                  </a:lnTo>
                  <a:lnTo>
                    <a:pt x="244" y="66"/>
                  </a:lnTo>
                  <a:lnTo>
                    <a:pt x="235" y="57"/>
                  </a:lnTo>
                  <a:lnTo>
                    <a:pt x="207" y="40"/>
                  </a:lnTo>
                  <a:lnTo>
                    <a:pt x="175" y="28"/>
                  </a:lnTo>
                  <a:lnTo>
                    <a:pt x="139" y="17"/>
                  </a:lnTo>
                  <a:lnTo>
                    <a:pt x="48" y="0"/>
                  </a:lnTo>
                  <a:lnTo>
                    <a:pt x="0" y="56"/>
                  </a:lnTo>
                  <a:lnTo>
                    <a:pt x="0" y="56"/>
                  </a:lnTo>
                  <a:close/>
                </a:path>
              </a:pathLst>
            </a:custGeom>
            <a:solidFill>
              <a:srgbClr val="B8B8D9"/>
            </a:solidFill>
            <a:ln w="9525">
              <a:noFill/>
              <a:round/>
              <a:headEnd/>
              <a:tailEnd/>
            </a:ln>
          </p:spPr>
          <p:txBody>
            <a:bodyPr/>
            <a:lstStyle/>
            <a:p>
              <a:endParaRPr lang="en-US" dirty="0"/>
            </a:p>
          </p:txBody>
        </p:sp>
        <p:sp>
          <p:nvSpPr>
            <p:cNvPr id="348182" name="Freeform 22"/>
            <p:cNvSpPr>
              <a:spLocks/>
            </p:cNvSpPr>
            <p:nvPr/>
          </p:nvSpPr>
          <p:spPr bwMode="auto">
            <a:xfrm>
              <a:off x="9099" y="2162"/>
              <a:ext cx="212" cy="147"/>
            </a:xfrm>
            <a:custGeom>
              <a:avLst/>
              <a:gdLst/>
              <a:ahLst/>
              <a:cxnLst>
                <a:cxn ang="0">
                  <a:pos x="0" y="32"/>
                </a:cxn>
                <a:cxn ang="0">
                  <a:pos x="180" y="147"/>
                </a:cxn>
                <a:cxn ang="0">
                  <a:pos x="187" y="139"/>
                </a:cxn>
                <a:cxn ang="0">
                  <a:pos x="206" y="119"/>
                </a:cxn>
                <a:cxn ang="0">
                  <a:pos x="212" y="66"/>
                </a:cxn>
                <a:cxn ang="0">
                  <a:pos x="198" y="52"/>
                </a:cxn>
                <a:cxn ang="0">
                  <a:pos x="180" y="41"/>
                </a:cxn>
                <a:cxn ang="0">
                  <a:pos x="133" y="20"/>
                </a:cxn>
                <a:cxn ang="0">
                  <a:pos x="91" y="6"/>
                </a:cxn>
                <a:cxn ang="0">
                  <a:pos x="73" y="0"/>
                </a:cxn>
                <a:cxn ang="0">
                  <a:pos x="0" y="32"/>
                </a:cxn>
                <a:cxn ang="0">
                  <a:pos x="0" y="32"/>
                </a:cxn>
              </a:cxnLst>
              <a:rect l="0" t="0" r="r" b="b"/>
              <a:pathLst>
                <a:path w="212" h="147">
                  <a:moveTo>
                    <a:pt x="0" y="32"/>
                  </a:moveTo>
                  <a:lnTo>
                    <a:pt x="180" y="147"/>
                  </a:lnTo>
                  <a:lnTo>
                    <a:pt x="187" y="139"/>
                  </a:lnTo>
                  <a:lnTo>
                    <a:pt x="206" y="119"/>
                  </a:lnTo>
                  <a:lnTo>
                    <a:pt x="212" y="66"/>
                  </a:lnTo>
                  <a:lnTo>
                    <a:pt x="198" y="52"/>
                  </a:lnTo>
                  <a:lnTo>
                    <a:pt x="180" y="41"/>
                  </a:lnTo>
                  <a:lnTo>
                    <a:pt x="133" y="20"/>
                  </a:lnTo>
                  <a:lnTo>
                    <a:pt x="91" y="6"/>
                  </a:lnTo>
                  <a:lnTo>
                    <a:pt x="73" y="0"/>
                  </a:lnTo>
                  <a:lnTo>
                    <a:pt x="0" y="32"/>
                  </a:lnTo>
                  <a:lnTo>
                    <a:pt x="0" y="32"/>
                  </a:lnTo>
                  <a:close/>
                </a:path>
              </a:pathLst>
            </a:custGeom>
            <a:solidFill>
              <a:srgbClr val="B8B8D9"/>
            </a:solidFill>
            <a:ln w="9525">
              <a:noFill/>
              <a:round/>
              <a:headEnd/>
              <a:tailEnd/>
            </a:ln>
          </p:spPr>
          <p:txBody>
            <a:bodyPr/>
            <a:lstStyle/>
            <a:p>
              <a:endParaRPr lang="en-US" dirty="0"/>
            </a:p>
          </p:txBody>
        </p:sp>
        <p:sp>
          <p:nvSpPr>
            <p:cNvPr id="348183" name="Freeform 23"/>
            <p:cNvSpPr>
              <a:spLocks/>
            </p:cNvSpPr>
            <p:nvPr/>
          </p:nvSpPr>
          <p:spPr bwMode="auto">
            <a:xfrm>
              <a:off x="9279" y="2061"/>
              <a:ext cx="171" cy="95"/>
            </a:xfrm>
            <a:custGeom>
              <a:avLst/>
              <a:gdLst/>
              <a:ahLst/>
              <a:cxnLst>
                <a:cxn ang="0">
                  <a:pos x="0" y="31"/>
                </a:cxn>
                <a:cxn ang="0">
                  <a:pos x="145" y="95"/>
                </a:cxn>
                <a:cxn ang="0">
                  <a:pos x="153" y="87"/>
                </a:cxn>
                <a:cxn ang="0">
                  <a:pos x="168" y="68"/>
                </a:cxn>
                <a:cxn ang="0">
                  <a:pos x="171" y="20"/>
                </a:cxn>
                <a:cxn ang="0">
                  <a:pos x="157" y="11"/>
                </a:cxn>
                <a:cxn ang="0">
                  <a:pos x="137" y="5"/>
                </a:cxn>
                <a:cxn ang="0">
                  <a:pos x="92" y="0"/>
                </a:cxn>
                <a:cxn ang="0">
                  <a:pos x="32" y="6"/>
                </a:cxn>
                <a:cxn ang="0">
                  <a:pos x="0" y="31"/>
                </a:cxn>
                <a:cxn ang="0">
                  <a:pos x="0" y="31"/>
                </a:cxn>
              </a:cxnLst>
              <a:rect l="0" t="0" r="r" b="b"/>
              <a:pathLst>
                <a:path w="171" h="95">
                  <a:moveTo>
                    <a:pt x="0" y="31"/>
                  </a:moveTo>
                  <a:lnTo>
                    <a:pt x="145" y="95"/>
                  </a:lnTo>
                  <a:lnTo>
                    <a:pt x="153" y="87"/>
                  </a:lnTo>
                  <a:lnTo>
                    <a:pt x="168" y="68"/>
                  </a:lnTo>
                  <a:lnTo>
                    <a:pt x="171" y="20"/>
                  </a:lnTo>
                  <a:lnTo>
                    <a:pt x="157" y="11"/>
                  </a:lnTo>
                  <a:lnTo>
                    <a:pt x="137" y="5"/>
                  </a:lnTo>
                  <a:lnTo>
                    <a:pt x="92" y="0"/>
                  </a:lnTo>
                  <a:lnTo>
                    <a:pt x="32" y="6"/>
                  </a:lnTo>
                  <a:lnTo>
                    <a:pt x="0" y="31"/>
                  </a:lnTo>
                  <a:lnTo>
                    <a:pt x="0" y="31"/>
                  </a:lnTo>
                  <a:close/>
                </a:path>
              </a:pathLst>
            </a:custGeom>
            <a:solidFill>
              <a:srgbClr val="B8B8D9"/>
            </a:solidFill>
            <a:ln w="9525">
              <a:noFill/>
              <a:round/>
              <a:headEnd/>
              <a:tailEnd/>
            </a:ln>
          </p:spPr>
          <p:txBody>
            <a:bodyPr/>
            <a:lstStyle/>
            <a:p>
              <a:endParaRPr lang="en-US" dirty="0"/>
            </a:p>
          </p:txBody>
        </p:sp>
        <p:sp>
          <p:nvSpPr>
            <p:cNvPr id="348184" name="Freeform 24"/>
            <p:cNvSpPr>
              <a:spLocks/>
            </p:cNvSpPr>
            <p:nvPr/>
          </p:nvSpPr>
          <p:spPr bwMode="auto">
            <a:xfrm>
              <a:off x="6852" y="2261"/>
              <a:ext cx="575" cy="366"/>
            </a:xfrm>
            <a:custGeom>
              <a:avLst/>
              <a:gdLst/>
              <a:ahLst/>
              <a:cxnLst>
                <a:cxn ang="0">
                  <a:pos x="0" y="170"/>
                </a:cxn>
                <a:cxn ang="0">
                  <a:pos x="319" y="366"/>
                </a:cxn>
                <a:cxn ang="0">
                  <a:pos x="575" y="264"/>
                </a:cxn>
                <a:cxn ang="0">
                  <a:pos x="515" y="102"/>
                </a:cxn>
                <a:cxn ang="0">
                  <a:pos x="292" y="0"/>
                </a:cxn>
                <a:cxn ang="0">
                  <a:pos x="0" y="170"/>
                </a:cxn>
                <a:cxn ang="0">
                  <a:pos x="0" y="170"/>
                </a:cxn>
              </a:cxnLst>
              <a:rect l="0" t="0" r="r" b="b"/>
              <a:pathLst>
                <a:path w="575" h="366">
                  <a:moveTo>
                    <a:pt x="0" y="170"/>
                  </a:moveTo>
                  <a:lnTo>
                    <a:pt x="319" y="366"/>
                  </a:lnTo>
                  <a:lnTo>
                    <a:pt x="575" y="264"/>
                  </a:lnTo>
                  <a:lnTo>
                    <a:pt x="515" y="102"/>
                  </a:lnTo>
                  <a:lnTo>
                    <a:pt x="292" y="0"/>
                  </a:lnTo>
                  <a:lnTo>
                    <a:pt x="0" y="170"/>
                  </a:lnTo>
                  <a:lnTo>
                    <a:pt x="0" y="170"/>
                  </a:lnTo>
                  <a:close/>
                </a:path>
              </a:pathLst>
            </a:custGeom>
            <a:solidFill>
              <a:srgbClr val="FFFFFF"/>
            </a:solidFill>
            <a:ln w="9525">
              <a:noFill/>
              <a:round/>
              <a:headEnd/>
              <a:tailEnd/>
            </a:ln>
          </p:spPr>
          <p:txBody>
            <a:bodyPr/>
            <a:lstStyle/>
            <a:p>
              <a:endParaRPr lang="en-US" dirty="0"/>
            </a:p>
          </p:txBody>
        </p:sp>
        <p:sp>
          <p:nvSpPr>
            <p:cNvPr id="348185" name="Freeform 25"/>
            <p:cNvSpPr>
              <a:spLocks/>
            </p:cNvSpPr>
            <p:nvPr/>
          </p:nvSpPr>
          <p:spPr bwMode="auto">
            <a:xfrm>
              <a:off x="6973" y="1709"/>
              <a:ext cx="2606" cy="3335"/>
            </a:xfrm>
            <a:custGeom>
              <a:avLst/>
              <a:gdLst/>
              <a:ahLst/>
              <a:cxnLst>
                <a:cxn ang="0">
                  <a:pos x="0" y="3335"/>
                </a:cxn>
                <a:cxn ang="0">
                  <a:pos x="38" y="2288"/>
                </a:cxn>
                <a:cxn ang="0">
                  <a:pos x="123" y="1871"/>
                </a:cxn>
                <a:cxn ang="0">
                  <a:pos x="464" y="1523"/>
                </a:cxn>
                <a:cxn ang="0">
                  <a:pos x="1025" y="1190"/>
                </a:cxn>
                <a:cxn ang="0">
                  <a:pos x="1311" y="575"/>
                </a:cxn>
                <a:cxn ang="0">
                  <a:pos x="1548" y="222"/>
                </a:cxn>
                <a:cxn ang="0">
                  <a:pos x="1933" y="111"/>
                </a:cxn>
                <a:cxn ang="0">
                  <a:pos x="2606" y="0"/>
                </a:cxn>
                <a:cxn ang="0">
                  <a:pos x="2514" y="137"/>
                </a:cxn>
                <a:cxn ang="0">
                  <a:pos x="2429" y="267"/>
                </a:cxn>
                <a:cxn ang="0">
                  <a:pos x="2324" y="301"/>
                </a:cxn>
                <a:cxn ang="0">
                  <a:pos x="2279" y="405"/>
                </a:cxn>
                <a:cxn ang="0">
                  <a:pos x="2156" y="437"/>
                </a:cxn>
                <a:cxn ang="0">
                  <a:pos x="2135" y="589"/>
                </a:cxn>
                <a:cxn ang="0">
                  <a:pos x="1992" y="607"/>
                </a:cxn>
                <a:cxn ang="0">
                  <a:pos x="1953" y="745"/>
                </a:cxn>
                <a:cxn ang="0">
                  <a:pos x="1854" y="798"/>
                </a:cxn>
                <a:cxn ang="0">
                  <a:pos x="1842" y="948"/>
                </a:cxn>
                <a:cxn ang="0">
                  <a:pos x="1769" y="1047"/>
                </a:cxn>
                <a:cxn ang="0">
                  <a:pos x="1736" y="1156"/>
                </a:cxn>
                <a:cxn ang="0">
                  <a:pos x="1625" y="1261"/>
                </a:cxn>
                <a:cxn ang="0">
                  <a:pos x="2129" y="1667"/>
                </a:cxn>
                <a:cxn ang="0">
                  <a:pos x="2265" y="1895"/>
                </a:cxn>
                <a:cxn ang="0">
                  <a:pos x="1724" y="1936"/>
                </a:cxn>
                <a:cxn ang="0">
                  <a:pos x="1246" y="1844"/>
                </a:cxn>
                <a:cxn ang="0">
                  <a:pos x="1136" y="1889"/>
                </a:cxn>
                <a:cxn ang="0">
                  <a:pos x="1078" y="2015"/>
                </a:cxn>
                <a:cxn ang="0">
                  <a:pos x="914" y="2053"/>
                </a:cxn>
                <a:cxn ang="0">
                  <a:pos x="849" y="2191"/>
                </a:cxn>
                <a:cxn ang="0">
                  <a:pos x="705" y="2301"/>
                </a:cxn>
                <a:cxn ang="0">
                  <a:pos x="606" y="2608"/>
                </a:cxn>
                <a:cxn ang="0">
                  <a:pos x="547" y="2661"/>
                </a:cxn>
                <a:cxn ang="0">
                  <a:pos x="528" y="2825"/>
                </a:cxn>
                <a:cxn ang="0">
                  <a:pos x="436" y="2930"/>
                </a:cxn>
                <a:cxn ang="0">
                  <a:pos x="417" y="3139"/>
                </a:cxn>
                <a:cxn ang="0">
                  <a:pos x="365" y="3204"/>
                </a:cxn>
                <a:cxn ang="0">
                  <a:pos x="261" y="3086"/>
                </a:cxn>
                <a:cxn ang="0">
                  <a:pos x="0" y="3335"/>
                </a:cxn>
                <a:cxn ang="0">
                  <a:pos x="0" y="3335"/>
                </a:cxn>
              </a:cxnLst>
              <a:rect l="0" t="0" r="r" b="b"/>
              <a:pathLst>
                <a:path w="2606" h="3335">
                  <a:moveTo>
                    <a:pt x="0" y="3335"/>
                  </a:moveTo>
                  <a:lnTo>
                    <a:pt x="38" y="2288"/>
                  </a:lnTo>
                  <a:lnTo>
                    <a:pt x="123" y="1871"/>
                  </a:lnTo>
                  <a:lnTo>
                    <a:pt x="464" y="1523"/>
                  </a:lnTo>
                  <a:lnTo>
                    <a:pt x="1025" y="1190"/>
                  </a:lnTo>
                  <a:lnTo>
                    <a:pt x="1311" y="575"/>
                  </a:lnTo>
                  <a:lnTo>
                    <a:pt x="1548" y="222"/>
                  </a:lnTo>
                  <a:lnTo>
                    <a:pt x="1933" y="111"/>
                  </a:lnTo>
                  <a:lnTo>
                    <a:pt x="2606" y="0"/>
                  </a:lnTo>
                  <a:lnTo>
                    <a:pt x="2514" y="137"/>
                  </a:lnTo>
                  <a:lnTo>
                    <a:pt x="2429" y="267"/>
                  </a:lnTo>
                  <a:lnTo>
                    <a:pt x="2324" y="301"/>
                  </a:lnTo>
                  <a:lnTo>
                    <a:pt x="2279" y="405"/>
                  </a:lnTo>
                  <a:lnTo>
                    <a:pt x="2156" y="437"/>
                  </a:lnTo>
                  <a:lnTo>
                    <a:pt x="2135" y="589"/>
                  </a:lnTo>
                  <a:lnTo>
                    <a:pt x="1992" y="607"/>
                  </a:lnTo>
                  <a:lnTo>
                    <a:pt x="1953" y="745"/>
                  </a:lnTo>
                  <a:lnTo>
                    <a:pt x="1854" y="798"/>
                  </a:lnTo>
                  <a:lnTo>
                    <a:pt x="1842" y="948"/>
                  </a:lnTo>
                  <a:lnTo>
                    <a:pt x="1769" y="1047"/>
                  </a:lnTo>
                  <a:lnTo>
                    <a:pt x="1736" y="1156"/>
                  </a:lnTo>
                  <a:lnTo>
                    <a:pt x="1625" y="1261"/>
                  </a:lnTo>
                  <a:lnTo>
                    <a:pt x="2129" y="1667"/>
                  </a:lnTo>
                  <a:lnTo>
                    <a:pt x="2265" y="1895"/>
                  </a:lnTo>
                  <a:lnTo>
                    <a:pt x="1724" y="1936"/>
                  </a:lnTo>
                  <a:lnTo>
                    <a:pt x="1246" y="1844"/>
                  </a:lnTo>
                  <a:lnTo>
                    <a:pt x="1136" y="1889"/>
                  </a:lnTo>
                  <a:lnTo>
                    <a:pt x="1078" y="2015"/>
                  </a:lnTo>
                  <a:lnTo>
                    <a:pt x="914" y="2053"/>
                  </a:lnTo>
                  <a:lnTo>
                    <a:pt x="849" y="2191"/>
                  </a:lnTo>
                  <a:lnTo>
                    <a:pt x="705" y="2301"/>
                  </a:lnTo>
                  <a:lnTo>
                    <a:pt x="606" y="2608"/>
                  </a:lnTo>
                  <a:lnTo>
                    <a:pt x="547" y="2661"/>
                  </a:lnTo>
                  <a:lnTo>
                    <a:pt x="528" y="2825"/>
                  </a:lnTo>
                  <a:lnTo>
                    <a:pt x="436" y="2930"/>
                  </a:lnTo>
                  <a:lnTo>
                    <a:pt x="417" y="3139"/>
                  </a:lnTo>
                  <a:lnTo>
                    <a:pt x="365" y="3204"/>
                  </a:lnTo>
                  <a:lnTo>
                    <a:pt x="261" y="3086"/>
                  </a:lnTo>
                  <a:lnTo>
                    <a:pt x="0" y="3335"/>
                  </a:lnTo>
                  <a:lnTo>
                    <a:pt x="0" y="3335"/>
                  </a:lnTo>
                  <a:close/>
                </a:path>
              </a:pathLst>
            </a:custGeom>
            <a:solidFill>
              <a:srgbClr val="756868"/>
            </a:solidFill>
            <a:ln w="9525">
              <a:noFill/>
              <a:round/>
              <a:headEnd/>
              <a:tailEnd/>
            </a:ln>
          </p:spPr>
          <p:txBody>
            <a:bodyPr/>
            <a:lstStyle/>
            <a:p>
              <a:endParaRPr lang="en-US" dirty="0"/>
            </a:p>
          </p:txBody>
        </p:sp>
        <p:sp>
          <p:nvSpPr>
            <p:cNvPr id="348186" name="Freeform 26"/>
            <p:cNvSpPr>
              <a:spLocks/>
            </p:cNvSpPr>
            <p:nvPr/>
          </p:nvSpPr>
          <p:spPr bwMode="auto">
            <a:xfrm>
              <a:off x="6640" y="2179"/>
              <a:ext cx="1406" cy="791"/>
            </a:xfrm>
            <a:custGeom>
              <a:avLst/>
              <a:gdLst/>
              <a:ahLst/>
              <a:cxnLst>
                <a:cxn ang="0">
                  <a:pos x="252" y="105"/>
                </a:cxn>
                <a:cxn ang="0">
                  <a:pos x="308" y="38"/>
                </a:cxn>
                <a:cxn ang="0">
                  <a:pos x="365" y="11"/>
                </a:cxn>
                <a:cxn ang="0">
                  <a:pos x="486" y="0"/>
                </a:cxn>
                <a:cxn ang="0">
                  <a:pos x="633" y="38"/>
                </a:cxn>
                <a:cxn ang="0">
                  <a:pos x="710" y="85"/>
                </a:cxn>
                <a:cxn ang="0">
                  <a:pos x="759" y="130"/>
                </a:cxn>
                <a:cxn ang="0">
                  <a:pos x="797" y="170"/>
                </a:cxn>
                <a:cxn ang="0">
                  <a:pos x="820" y="199"/>
                </a:cxn>
                <a:cxn ang="0">
                  <a:pos x="874" y="275"/>
                </a:cxn>
                <a:cxn ang="0">
                  <a:pos x="954" y="394"/>
                </a:cxn>
                <a:cxn ang="0">
                  <a:pos x="985" y="436"/>
                </a:cxn>
                <a:cxn ang="0">
                  <a:pos x="1019" y="473"/>
                </a:cxn>
                <a:cxn ang="0">
                  <a:pos x="1066" y="513"/>
                </a:cxn>
                <a:cxn ang="0">
                  <a:pos x="1121" y="542"/>
                </a:cxn>
                <a:cxn ang="0">
                  <a:pos x="1264" y="577"/>
                </a:cxn>
                <a:cxn ang="0">
                  <a:pos x="1406" y="612"/>
                </a:cxn>
                <a:cxn ang="0">
                  <a:pos x="1219" y="791"/>
                </a:cxn>
                <a:cxn ang="0">
                  <a:pos x="1053" y="745"/>
                </a:cxn>
                <a:cxn ang="0">
                  <a:pos x="954" y="714"/>
                </a:cxn>
                <a:cxn ang="0">
                  <a:pos x="852" y="679"/>
                </a:cxn>
                <a:cxn ang="0">
                  <a:pos x="756" y="637"/>
                </a:cxn>
                <a:cxn ang="0">
                  <a:pos x="676" y="595"/>
                </a:cxn>
                <a:cxn ang="0">
                  <a:pos x="626" y="552"/>
                </a:cxn>
                <a:cxn ang="0">
                  <a:pos x="594" y="512"/>
                </a:cxn>
                <a:cxn ang="0">
                  <a:pos x="560" y="479"/>
                </a:cxn>
                <a:cxn ang="0">
                  <a:pos x="529" y="451"/>
                </a:cxn>
                <a:cxn ang="0">
                  <a:pos x="478" y="416"/>
                </a:cxn>
                <a:cxn ang="0">
                  <a:pos x="444" y="397"/>
                </a:cxn>
                <a:cxn ang="0">
                  <a:pos x="592" y="357"/>
                </a:cxn>
                <a:cxn ang="0">
                  <a:pos x="677" y="306"/>
                </a:cxn>
                <a:cxn ang="0">
                  <a:pos x="693" y="256"/>
                </a:cxn>
                <a:cxn ang="0">
                  <a:pos x="668" y="219"/>
                </a:cxn>
                <a:cxn ang="0">
                  <a:pos x="640" y="191"/>
                </a:cxn>
                <a:cxn ang="0">
                  <a:pos x="599" y="165"/>
                </a:cxn>
                <a:cxn ang="0">
                  <a:pos x="515" y="161"/>
                </a:cxn>
                <a:cxn ang="0">
                  <a:pos x="399" y="212"/>
                </a:cxn>
                <a:cxn ang="0">
                  <a:pos x="351" y="252"/>
                </a:cxn>
                <a:cxn ang="0">
                  <a:pos x="319" y="289"/>
                </a:cxn>
                <a:cxn ang="0">
                  <a:pos x="11" y="145"/>
                </a:cxn>
                <a:cxn ang="0">
                  <a:pos x="17" y="63"/>
                </a:cxn>
              </a:cxnLst>
              <a:rect l="0" t="0" r="r" b="b"/>
              <a:pathLst>
                <a:path w="1406" h="791">
                  <a:moveTo>
                    <a:pt x="17" y="63"/>
                  </a:moveTo>
                  <a:lnTo>
                    <a:pt x="252" y="105"/>
                  </a:lnTo>
                  <a:lnTo>
                    <a:pt x="288" y="57"/>
                  </a:lnTo>
                  <a:lnTo>
                    <a:pt x="308" y="38"/>
                  </a:lnTo>
                  <a:lnTo>
                    <a:pt x="334" y="23"/>
                  </a:lnTo>
                  <a:lnTo>
                    <a:pt x="365" y="11"/>
                  </a:lnTo>
                  <a:lnTo>
                    <a:pt x="399" y="1"/>
                  </a:lnTo>
                  <a:lnTo>
                    <a:pt x="486" y="0"/>
                  </a:lnTo>
                  <a:lnTo>
                    <a:pt x="582" y="18"/>
                  </a:lnTo>
                  <a:lnTo>
                    <a:pt x="633" y="38"/>
                  </a:lnTo>
                  <a:lnTo>
                    <a:pt x="684" y="68"/>
                  </a:lnTo>
                  <a:lnTo>
                    <a:pt x="710" y="85"/>
                  </a:lnTo>
                  <a:lnTo>
                    <a:pt x="735" y="106"/>
                  </a:lnTo>
                  <a:lnTo>
                    <a:pt x="759" y="130"/>
                  </a:lnTo>
                  <a:lnTo>
                    <a:pt x="786" y="156"/>
                  </a:lnTo>
                  <a:lnTo>
                    <a:pt x="797" y="170"/>
                  </a:lnTo>
                  <a:lnTo>
                    <a:pt x="809" y="184"/>
                  </a:lnTo>
                  <a:lnTo>
                    <a:pt x="820" y="199"/>
                  </a:lnTo>
                  <a:lnTo>
                    <a:pt x="832" y="215"/>
                  </a:lnTo>
                  <a:lnTo>
                    <a:pt x="874" y="275"/>
                  </a:lnTo>
                  <a:lnTo>
                    <a:pt x="914" y="337"/>
                  </a:lnTo>
                  <a:lnTo>
                    <a:pt x="954" y="394"/>
                  </a:lnTo>
                  <a:lnTo>
                    <a:pt x="974" y="422"/>
                  </a:lnTo>
                  <a:lnTo>
                    <a:pt x="985" y="436"/>
                  </a:lnTo>
                  <a:lnTo>
                    <a:pt x="996" y="448"/>
                  </a:lnTo>
                  <a:lnTo>
                    <a:pt x="1019" y="473"/>
                  </a:lnTo>
                  <a:lnTo>
                    <a:pt x="1042" y="493"/>
                  </a:lnTo>
                  <a:lnTo>
                    <a:pt x="1066" y="513"/>
                  </a:lnTo>
                  <a:lnTo>
                    <a:pt x="1093" y="530"/>
                  </a:lnTo>
                  <a:lnTo>
                    <a:pt x="1121" y="542"/>
                  </a:lnTo>
                  <a:lnTo>
                    <a:pt x="1152" y="552"/>
                  </a:lnTo>
                  <a:lnTo>
                    <a:pt x="1264" y="577"/>
                  </a:lnTo>
                  <a:lnTo>
                    <a:pt x="1343" y="597"/>
                  </a:lnTo>
                  <a:lnTo>
                    <a:pt x="1406" y="612"/>
                  </a:lnTo>
                  <a:lnTo>
                    <a:pt x="1373" y="750"/>
                  </a:lnTo>
                  <a:lnTo>
                    <a:pt x="1219" y="791"/>
                  </a:lnTo>
                  <a:lnTo>
                    <a:pt x="1137" y="770"/>
                  </a:lnTo>
                  <a:lnTo>
                    <a:pt x="1053" y="745"/>
                  </a:lnTo>
                  <a:lnTo>
                    <a:pt x="1005" y="730"/>
                  </a:lnTo>
                  <a:lnTo>
                    <a:pt x="954" y="714"/>
                  </a:lnTo>
                  <a:lnTo>
                    <a:pt x="903" y="697"/>
                  </a:lnTo>
                  <a:lnTo>
                    <a:pt x="852" y="679"/>
                  </a:lnTo>
                  <a:lnTo>
                    <a:pt x="801" y="657"/>
                  </a:lnTo>
                  <a:lnTo>
                    <a:pt x="756" y="637"/>
                  </a:lnTo>
                  <a:lnTo>
                    <a:pt x="713" y="617"/>
                  </a:lnTo>
                  <a:lnTo>
                    <a:pt x="676" y="595"/>
                  </a:lnTo>
                  <a:lnTo>
                    <a:pt x="648" y="573"/>
                  </a:lnTo>
                  <a:lnTo>
                    <a:pt x="626" y="552"/>
                  </a:lnTo>
                  <a:lnTo>
                    <a:pt x="609" y="530"/>
                  </a:lnTo>
                  <a:lnTo>
                    <a:pt x="594" y="512"/>
                  </a:lnTo>
                  <a:lnTo>
                    <a:pt x="577" y="493"/>
                  </a:lnTo>
                  <a:lnTo>
                    <a:pt x="560" y="479"/>
                  </a:lnTo>
                  <a:lnTo>
                    <a:pt x="544" y="464"/>
                  </a:lnTo>
                  <a:lnTo>
                    <a:pt x="529" y="451"/>
                  </a:lnTo>
                  <a:lnTo>
                    <a:pt x="503" y="431"/>
                  </a:lnTo>
                  <a:lnTo>
                    <a:pt x="478" y="416"/>
                  </a:lnTo>
                  <a:lnTo>
                    <a:pt x="459" y="405"/>
                  </a:lnTo>
                  <a:lnTo>
                    <a:pt x="444" y="397"/>
                  </a:lnTo>
                  <a:lnTo>
                    <a:pt x="492" y="386"/>
                  </a:lnTo>
                  <a:lnTo>
                    <a:pt x="592" y="357"/>
                  </a:lnTo>
                  <a:lnTo>
                    <a:pt x="640" y="334"/>
                  </a:lnTo>
                  <a:lnTo>
                    <a:pt x="677" y="306"/>
                  </a:lnTo>
                  <a:lnTo>
                    <a:pt x="694" y="275"/>
                  </a:lnTo>
                  <a:lnTo>
                    <a:pt x="693" y="256"/>
                  </a:lnTo>
                  <a:lnTo>
                    <a:pt x="682" y="238"/>
                  </a:lnTo>
                  <a:lnTo>
                    <a:pt x="668" y="219"/>
                  </a:lnTo>
                  <a:lnTo>
                    <a:pt x="654" y="204"/>
                  </a:lnTo>
                  <a:lnTo>
                    <a:pt x="640" y="191"/>
                  </a:lnTo>
                  <a:lnTo>
                    <a:pt x="626" y="181"/>
                  </a:lnTo>
                  <a:lnTo>
                    <a:pt x="599" y="165"/>
                  </a:lnTo>
                  <a:lnTo>
                    <a:pt x="572" y="157"/>
                  </a:lnTo>
                  <a:lnTo>
                    <a:pt x="515" y="161"/>
                  </a:lnTo>
                  <a:lnTo>
                    <a:pt x="458" y="179"/>
                  </a:lnTo>
                  <a:lnTo>
                    <a:pt x="399" y="212"/>
                  </a:lnTo>
                  <a:lnTo>
                    <a:pt x="374" y="232"/>
                  </a:lnTo>
                  <a:lnTo>
                    <a:pt x="351" y="252"/>
                  </a:lnTo>
                  <a:lnTo>
                    <a:pt x="334" y="272"/>
                  </a:lnTo>
                  <a:lnTo>
                    <a:pt x="319" y="289"/>
                  </a:lnTo>
                  <a:lnTo>
                    <a:pt x="308" y="304"/>
                  </a:lnTo>
                  <a:lnTo>
                    <a:pt x="11" y="145"/>
                  </a:lnTo>
                  <a:lnTo>
                    <a:pt x="0" y="106"/>
                  </a:lnTo>
                  <a:lnTo>
                    <a:pt x="17" y="63"/>
                  </a:lnTo>
                  <a:lnTo>
                    <a:pt x="17" y="63"/>
                  </a:lnTo>
                  <a:close/>
                </a:path>
              </a:pathLst>
            </a:custGeom>
            <a:solidFill>
              <a:srgbClr val="000000"/>
            </a:solidFill>
            <a:ln w="9525">
              <a:noFill/>
              <a:round/>
              <a:headEnd/>
              <a:tailEnd/>
            </a:ln>
          </p:spPr>
          <p:txBody>
            <a:bodyPr/>
            <a:lstStyle/>
            <a:p>
              <a:endParaRPr lang="en-US" dirty="0"/>
            </a:p>
          </p:txBody>
        </p:sp>
        <p:sp>
          <p:nvSpPr>
            <p:cNvPr id="348187" name="Freeform 27"/>
            <p:cNvSpPr>
              <a:spLocks/>
            </p:cNvSpPr>
            <p:nvPr/>
          </p:nvSpPr>
          <p:spPr bwMode="auto">
            <a:xfrm>
              <a:off x="6923" y="2946"/>
              <a:ext cx="1200" cy="2168"/>
            </a:xfrm>
            <a:custGeom>
              <a:avLst/>
              <a:gdLst/>
              <a:ahLst/>
              <a:cxnLst>
                <a:cxn ang="0">
                  <a:pos x="988" y="21"/>
                </a:cxn>
                <a:cxn ang="0">
                  <a:pos x="922" y="60"/>
                </a:cxn>
                <a:cxn ang="0">
                  <a:pos x="875" y="88"/>
                </a:cxn>
                <a:cxn ang="0">
                  <a:pos x="823" y="120"/>
                </a:cxn>
                <a:cxn ang="0">
                  <a:pos x="766" y="154"/>
                </a:cxn>
                <a:cxn ang="0">
                  <a:pos x="704" y="193"/>
                </a:cxn>
                <a:cxn ang="0">
                  <a:pos x="639" y="235"/>
                </a:cxn>
                <a:cxn ang="0">
                  <a:pos x="574" y="278"/>
                </a:cxn>
                <a:cxn ang="0">
                  <a:pos x="509" y="321"/>
                </a:cxn>
                <a:cxn ang="0">
                  <a:pos x="444" y="366"/>
                </a:cxn>
                <a:cxn ang="0">
                  <a:pos x="382" y="409"/>
                </a:cxn>
                <a:cxn ang="0">
                  <a:pos x="325" y="453"/>
                </a:cxn>
                <a:cxn ang="0">
                  <a:pos x="271" y="495"/>
                </a:cxn>
                <a:cxn ang="0">
                  <a:pos x="224" y="533"/>
                </a:cxn>
                <a:cxn ang="0">
                  <a:pos x="184" y="575"/>
                </a:cxn>
                <a:cxn ang="0">
                  <a:pos x="118" y="683"/>
                </a:cxn>
                <a:cxn ang="0">
                  <a:pos x="51" y="883"/>
                </a:cxn>
                <a:cxn ang="0">
                  <a:pos x="0" y="1311"/>
                </a:cxn>
                <a:cxn ang="0">
                  <a:pos x="12" y="1694"/>
                </a:cxn>
                <a:cxn ang="0">
                  <a:pos x="46" y="2168"/>
                </a:cxn>
                <a:cxn ang="0">
                  <a:pos x="159" y="1469"/>
                </a:cxn>
                <a:cxn ang="0">
                  <a:pos x="192" y="1142"/>
                </a:cxn>
                <a:cxn ang="0">
                  <a:pos x="234" y="943"/>
                </a:cxn>
                <a:cxn ang="0">
                  <a:pos x="274" y="818"/>
                </a:cxn>
                <a:cxn ang="0">
                  <a:pos x="326" y="719"/>
                </a:cxn>
                <a:cxn ang="0">
                  <a:pos x="348" y="692"/>
                </a:cxn>
                <a:cxn ang="0">
                  <a:pos x="371" y="665"/>
                </a:cxn>
                <a:cxn ang="0">
                  <a:pos x="398" y="638"/>
                </a:cxn>
                <a:cxn ang="0">
                  <a:pos x="424" y="609"/>
                </a:cxn>
                <a:cxn ang="0">
                  <a:pos x="470" y="564"/>
                </a:cxn>
                <a:cxn ang="0">
                  <a:pos x="501" y="535"/>
                </a:cxn>
                <a:cxn ang="0">
                  <a:pos x="534" y="504"/>
                </a:cxn>
                <a:cxn ang="0">
                  <a:pos x="569" y="474"/>
                </a:cxn>
                <a:cxn ang="0">
                  <a:pos x="603" y="444"/>
                </a:cxn>
                <a:cxn ang="0">
                  <a:pos x="640" y="413"/>
                </a:cxn>
                <a:cxn ang="0">
                  <a:pos x="676" y="385"/>
                </a:cxn>
                <a:cxn ang="0">
                  <a:pos x="713" y="354"/>
                </a:cxn>
                <a:cxn ang="0">
                  <a:pos x="750" y="326"/>
                </a:cxn>
                <a:cxn ang="0">
                  <a:pos x="786" y="297"/>
                </a:cxn>
                <a:cxn ang="0">
                  <a:pos x="823" y="267"/>
                </a:cxn>
                <a:cxn ang="0">
                  <a:pos x="858" y="241"/>
                </a:cxn>
                <a:cxn ang="0">
                  <a:pos x="911" y="202"/>
                </a:cxn>
                <a:cxn ang="0">
                  <a:pos x="978" y="153"/>
                </a:cxn>
                <a:cxn ang="0">
                  <a:pos x="1039" y="111"/>
                </a:cxn>
                <a:cxn ang="0">
                  <a:pos x="1092" y="72"/>
                </a:cxn>
                <a:cxn ang="0">
                  <a:pos x="1135" y="41"/>
                </a:cxn>
                <a:cxn ang="0">
                  <a:pos x="1200" y="0"/>
                </a:cxn>
                <a:cxn ang="0">
                  <a:pos x="1013" y="6"/>
                </a:cxn>
              </a:cxnLst>
              <a:rect l="0" t="0" r="r" b="b"/>
              <a:pathLst>
                <a:path w="1200" h="2168">
                  <a:moveTo>
                    <a:pt x="1013" y="6"/>
                  </a:moveTo>
                  <a:lnTo>
                    <a:pt x="988" y="21"/>
                  </a:lnTo>
                  <a:lnTo>
                    <a:pt x="959" y="37"/>
                  </a:lnTo>
                  <a:lnTo>
                    <a:pt x="922" y="60"/>
                  </a:lnTo>
                  <a:lnTo>
                    <a:pt x="900" y="72"/>
                  </a:lnTo>
                  <a:lnTo>
                    <a:pt x="875" y="88"/>
                  </a:lnTo>
                  <a:lnTo>
                    <a:pt x="851" y="103"/>
                  </a:lnTo>
                  <a:lnTo>
                    <a:pt x="823" y="120"/>
                  </a:lnTo>
                  <a:lnTo>
                    <a:pt x="795" y="137"/>
                  </a:lnTo>
                  <a:lnTo>
                    <a:pt x="766" y="154"/>
                  </a:lnTo>
                  <a:lnTo>
                    <a:pt x="735" y="174"/>
                  </a:lnTo>
                  <a:lnTo>
                    <a:pt x="704" y="193"/>
                  </a:lnTo>
                  <a:lnTo>
                    <a:pt x="671" y="213"/>
                  </a:lnTo>
                  <a:lnTo>
                    <a:pt x="639" y="235"/>
                  </a:lnTo>
                  <a:lnTo>
                    <a:pt x="606" y="256"/>
                  </a:lnTo>
                  <a:lnTo>
                    <a:pt x="574" y="278"/>
                  </a:lnTo>
                  <a:lnTo>
                    <a:pt x="540" y="298"/>
                  </a:lnTo>
                  <a:lnTo>
                    <a:pt x="509" y="321"/>
                  </a:lnTo>
                  <a:lnTo>
                    <a:pt x="475" y="343"/>
                  </a:lnTo>
                  <a:lnTo>
                    <a:pt x="444" y="366"/>
                  </a:lnTo>
                  <a:lnTo>
                    <a:pt x="411" y="388"/>
                  </a:lnTo>
                  <a:lnTo>
                    <a:pt x="382" y="409"/>
                  </a:lnTo>
                  <a:lnTo>
                    <a:pt x="351" y="431"/>
                  </a:lnTo>
                  <a:lnTo>
                    <a:pt x="325" y="453"/>
                  </a:lnTo>
                  <a:lnTo>
                    <a:pt x="295" y="474"/>
                  </a:lnTo>
                  <a:lnTo>
                    <a:pt x="271" y="495"/>
                  </a:lnTo>
                  <a:lnTo>
                    <a:pt x="248" y="515"/>
                  </a:lnTo>
                  <a:lnTo>
                    <a:pt x="224" y="533"/>
                  </a:lnTo>
                  <a:lnTo>
                    <a:pt x="204" y="553"/>
                  </a:lnTo>
                  <a:lnTo>
                    <a:pt x="184" y="575"/>
                  </a:lnTo>
                  <a:lnTo>
                    <a:pt x="149" y="626"/>
                  </a:lnTo>
                  <a:lnTo>
                    <a:pt x="118" y="683"/>
                  </a:lnTo>
                  <a:lnTo>
                    <a:pt x="93" y="747"/>
                  </a:lnTo>
                  <a:lnTo>
                    <a:pt x="51" y="883"/>
                  </a:lnTo>
                  <a:lnTo>
                    <a:pt x="23" y="1031"/>
                  </a:lnTo>
                  <a:lnTo>
                    <a:pt x="0" y="1311"/>
                  </a:lnTo>
                  <a:lnTo>
                    <a:pt x="2" y="1515"/>
                  </a:lnTo>
                  <a:lnTo>
                    <a:pt x="12" y="1694"/>
                  </a:lnTo>
                  <a:lnTo>
                    <a:pt x="28" y="1911"/>
                  </a:lnTo>
                  <a:lnTo>
                    <a:pt x="46" y="2168"/>
                  </a:lnTo>
                  <a:lnTo>
                    <a:pt x="149" y="2007"/>
                  </a:lnTo>
                  <a:lnTo>
                    <a:pt x="159" y="1469"/>
                  </a:lnTo>
                  <a:lnTo>
                    <a:pt x="179" y="1251"/>
                  </a:lnTo>
                  <a:lnTo>
                    <a:pt x="192" y="1142"/>
                  </a:lnTo>
                  <a:lnTo>
                    <a:pt x="210" y="1039"/>
                  </a:lnTo>
                  <a:lnTo>
                    <a:pt x="234" y="943"/>
                  </a:lnTo>
                  <a:lnTo>
                    <a:pt x="260" y="856"/>
                  </a:lnTo>
                  <a:lnTo>
                    <a:pt x="274" y="818"/>
                  </a:lnTo>
                  <a:lnTo>
                    <a:pt x="291" y="782"/>
                  </a:lnTo>
                  <a:lnTo>
                    <a:pt x="326" y="719"/>
                  </a:lnTo>
                  <a:lnTo>
                    <a:pt x="337" y="708"/>
                  </a:lnTo>
                  <a:lnTo>
                    <a:pt x="348" y="692"/>
                  </a:lnTo>
                  <a:lnTo>
                    <a:pt x="359" y="680"/>
                  </a:lnTo>
                  <a:lnTo>
                    <a:pt x="371" y="665"/>
                  </a:lnTo>
                  <a:lnTo>
                    <a:pt x="384" y="652"/>
                  </a:lnTo>
                  <a:lnTo>
                    <a:pt x="398" y="638"/>
                  </a:lnTo>
                  <a:lnTo>
                    <a:pt x="410" y="623"/>
                  </a:lnTo>
                  <a:lnTo>
                    <a:pt x="424" y="609"/>
                  </a:lnTo>
                  <a:lnTo>
                    <a:pt x="455" y="580"/>
                  </a:lnTo>
                  <a:lnTo>
                    <a:pt x="470" y="564"/>
                  </a:lnTo>
                  <a:lnTo>
                    <a:pt x="484" y="550"/>
                  </a:lnTo>
                  <a:lnTo>
                    <a:pt x="501" y="535"/>
                  </a:lnTo>
                  <a:lnTo>
                    <a:pt x="517" y="519"/>
                  </a:lnTo>
                  <a:lnTo>
                    <a:pt x="534" y="504"/>
                  </a:lnTo>
                  <a:lnTo>
                    <a:pt x="551" y="490"/>
                  </a:lnTo>
                  <a:lnTo>
                    <a:pt x="569" y="474"/>
                  </a:lnTo>
                  <a:lnTo>
                    <a:pt x="586" y="459"/>
                  </a:lnTo>
                  <a:lnTo>
                    <a:pt x="603" y="444"/>
                  </a:lnTo>
                  <a:lnTo>
                    <a:pt x="622" y="428"/>
                  </a:lnTo>
                  <a:lnTo>
                    <a:pt x="640" y="413"/>
                  </a:lnTo>
                  <a:lnTo>
                    <a:pt x="657" y="400"/>
                  </a:lnTo>
                  <a:lnTo>
                    <a:pt x="676" y="385"/>
                  </a:lnTo>
                  <a:lnTo>
                    <a:pt x="693" y="369"/>
                  </a:lnTo>
                  <a:lnTo>
                    <a:pt x="713" y="354"/>
                  </a:lnTo>
                  <a:lnTo>
                    <a:pt x="732" y="340"/>
                  </a:lnTo>
                  <a:lnTo>
                    <a:pt x="750" y="326"/>
                  </a:lnTo>
                  <a:lnTo>
                    <a:pt x="769" y="312"/>
                  </a:lnTo>
                  <a:lnTo>
                    <a:pt x="786" y="297"/>
                  </a:lnTo>
                  <a:lnTo>
                    <a:pt x="804" y="283"/>
                  </a:lnTo>
                  <a:lnTo>
                    <a:pt x="823" y="267"/>
                  </a:lnTo>
                  <a:lnTo>
                    <a:pt x="841" y="255"/>
                  </a:lnTo>
                  <a:lnTo>
                    <a:pt x="858" y="241"/>
                  </a:lnTo>
                  <a:lnTo>
                    <a:pt x="875" y="229"/>
                  </a:lnTo>
                  <a:lnTo>
                    <a:pt x="911" y="202"/>
                  </a:lnTo>
                  <a:lnTo>
                    <a:pt x="945" y="178"/>
                  </a:lnTo>
                  <a:lnTo>
                    <a:pt x="978" y="153"/>
                  </a:lnTo>
                  <a:lnTo>
                    <a:pt x="1010" y="131"/>
                  </a:lnTo>
                  <a:lnTo>
                    <a:pt x="1039" y="111"/>
                  </a:lnTo>
                  <a:lnTo>
                    <a:pt x="1067" y="91"/>
                  </a:lnTo>
                  <a:lnTo>
                    <a:pt x="1092" y="72"/>
                  </a:lnTo>
                  <a:lnTo>
                    <a:pt x="1115" y="57"/>
                  </a:lnTo>
                  <a:lnTo>
                    <a:pt x="1135" y="41"/>
                  </a:lnTo>
                  <a:lnTo>
                    <a:pt x="1169" y="20"/>
                  </a:lnTo>
                  <a:lnTo>
                    <a:pt x="1200" y="0"/>
                  </a:lnTo>
                  <a:lnTo>
                    <a:pt x="1013" y="6"/>
                  </a:lnTo>
                  <a:lnTo>
                    <a:pt x="1013" y="6"/>
                  </a:lnTo>
                  <a:close/>
                </a:path>
              </a:pathLst>
            </a:custGeom>
            <a:solidFill>
              <a:srgbClr val="D1BDBD"/>
            </a:solidFill>
            <a:ln w="9525">
              <a:noFill/>
              <a:round/>
              <a:headEnd/>
              <a:tailEnd/>
            </a:ln>
          </p:spPr>
          <p:txBody>
            <a:bodyPr/>
            <a:lstStyle/>
            <a:p>
              <a:endParaRPr lang="en-US" dirty="0"/>
            </a:p>
          </p:txBody>
        </p:sp>
        <p:sp>
          <p:nvSpPr>
            <p:cNvPr id="348188" name="Freeform 28"/>
            <p:cNvSpPr>
              <a:spLocks/>
            </p:cNvSpPr>
            <p:nvPr/>
          </p:nvSpPr>
          <p:spPr bwMode="auto">
            <a:xfrm>
              <a:off x="7160" y="4617"/>
              <a:ext cx="219" cy="374"/>
            </a:xfrm>
            <a:custGeom>
              <a:avLst/>
              <a:gdLst/>
              <a:ahLst/>
              <a:cxnLst>
                <a:cxn ang="0">
                  <a:pos x="51" y="0"/>
                </a:cxn>
                <a:cxn ang="0">
                  <a:pos x="57" y="11"/>
                </a:cxn>
                <a:cxn ang="0">
                  <a:pos x="79" y="39"/>
                </a:cxn>
                <a:cxn ang="0">
                  <a:pos x="108" y="79"/>
                </a:cxn>
                <a:cxn ang="0">
                  <a:pos x="142" y="129"/>
                </a:cxn>
                <a:cxn ang="0">
                  <a:pos x="173" y="180"/>
                </a:cxn>
                <a:cxn ang="0">
                  <a:pos x="201" y="231"/>
                </a:cxn>
                <a:cxn ang="0">
                  <a:pos x="219" y="308"/>
                </a:cxn>
                <a:cxn ang="0">
                  <a:pos x="202" y="348"/>
                </a:cxn>
                <a:cxn ang="0">
                  <a:pos x="191" y="361"/>
                </a:cxn>
                <a:cxn ang="0">
                  <a:pos x="181" y="367"/>
                </a:cxn>
                <a:cxn ang="0">
                  <a:pos x="154" y="374"/>
                </a:cxn>
                <a:cxn ang="0">
                  <a:pos x="0" y="99"/>
                </a:cxn>
                <a:cxn ang="0">
                  <a:pos x="51" y="0"/>
                </a:cxn>
                <a:cxn ang="0">
                  <a:pos x="51" y="0"/>
                </a:cxn>
              </a:cxnLst>
              <a:rect l="0" t="0" r="r" b="b"/>
              <a:pathLst>
                <a:path w="219" h="374">
                  <a:moveTo>
                    <a:pt x="51" y="0"/>
                  </a:moveTo>
                  <a:lnTo>
                    <a:pt x="57" y="11"/>
                  </a:lnTo>
                  <a:lnTo>
                    <a:pt x="79" y="39"/>
                  </a:lnTo>
                  <a:lnTo>
                    <a:pt x="108" y="79"/>
                  </a:lnTo>
                  <a:lnTo>
                    <a:pt x="142" y="129"/>
                  </a:lnTo>
                  <a:lnTo>
                    <a:pt x="173" y="180"/>
                  </a:lnTo>
                  <a:lnTo>
                    <a:pt x="201" y="231"/>
                  </a:lnTo>
                  <a:lnTo>
                    <a:pt x="219" y="308"/>
                  </a:lnTo>
                  <a:lnTo>
                    <a:pt x="202" y="348"/>
                  </a:lnTo>
                  <a:lnTo>
                    <a:pt x="191" y="361"/>
                  </a:lnTo>
                  <a:lnTo>
                    <a:pt x="181" y="367"/>
                  </a:lnTo>
                  <a:lnTo>
                    <a:pt x="154" y="374"/>
                  </a:lnTo>
                  <a:lnTo>
                    <a:pt x="0" y="99"/>
                  </a:lnTo>
                  <a:lnTo>
                    <a:pt x="51" y="0"/>
                  </a:lnTo>
                  <a:lnTo>
                    <a:pt x="51" y="0"/>
                  </a:lnTo>
                  <a:close/>
                </a:path>
              </a:pathLst>
            </a:custGeom>
            <a:solidFill>
              <a:srgbClr val="D1BDBD"/>
            </a:solidFill>
            <a:ln w="9525">
              <a:noFill/>
              <a:round/>
              <a:headEnd/>
              <a:tailEnd/>
            </a:ln>
          </p:spPr>
          <p:txBody>
            <a:bodyPr/>
            <a:lstStyle/>
            <a:p>
              <a:endParaRPr lang="en-US" dirty="0"/>
            </a:p>
          </p:txBody>
        </p:sp>
        <p:sp>
          <p:nvSpPr>
            <p:cNvPr id="348189" name="Freeform 29"/>
            <p:cNvSpPr>
              <a:spLocks/>
            </p:cNvSpPr>
            <p:nvPr/>
          </p:nvSpPr>
          <p:spPr bwMode="auto">
            <a:xfrm>
              <a:off x="7249" y="4288"/>
              <a:ext cx="276" cy="379"/>
            </a:xfrm>
            <a:custGeom>
              <a:avLst/>
              <a:gdLst/>
              <a:ahLst/>
              <a:cxnLst>
                <a:cxn ang="0">
                  <a:pos x="11" y="0"/>
                </a:cxn>
                <a:cxn ang="0">
                  <a:pos x="24" y="6"/>
                </a:cxn>
                <a:cxn ang="0">
                  <a:pos x="55" y="23"/>
                </a:cxn>
                <a:cxn ang="0">
                  <a:pos x="75" y="37"/>
                </a:cxn>
                <a:cxn ang="0">
                  <a:pos x="98" y="51"/>
                </a:cxn>
                <a:cxn ang="0">
                  <a:pos x="123" y="68"/>
                </a:cxn>
                <a:cxn ang="0">
                  <a:pos x="147" y="85"/>
                </a:cxn>
                <a:cxn ang="0">
                  <a:pos x="172" y="107"/>
                </a:cxn>
                <a:cxn ang="0">
                  <a:pos x="197" y="127"/>
                </a:cxn>
                <a:cxn ang="0">
                  <a:pos x="218" y="148"/>
                </a:cxn>
                <a:cxn ang="0">
                  <a:pos x="239" y="170"/>
                </a:cxn>
                <a:cxn ang="0">
                  <a:pos x="266" y="216"/>
                </a:cxn>
                <a:cxn ang="0">
                  <a:pos x="276" y="263"/>
                </a:cxn>
                <a:cxn ang="0">
                  <a:pos x="262" y="332"/>
                </a:cxn>
                <a:cxn ang="0">
                  <a:pos x="243" y="366"/>
                </a:cxn>
                <a:cxn ang="0">
                  <a:pos x="220" y="379"/>
                </a:cxn>
                <a:cxn ang="0">
                  <a:pos x="0" y="125"/>
                </a:cxn>
                <a:cxn ang="0">
                  <a:pos x="11" y="0"/>
                </a:cxn>
                <a:cxn ang="0">
                  <a:pos x="11" y="0"/>
                </a:cxn>
              </a:cxnLst>
              <a:rect l="0" t="0" r="r" b="b"/>
              <a:pathLst>
                <a:path w="276" h="379">
                  <a:moveTo>
                    <a:pt x="11" y="0"/>
                  </a:moveTo>
                  <a:lnTo>
                    <a:pt x="24" y="6"/>
                  </a:lnTo>
                  <a:lnTo>
                    <a:pt x="55" y="23"/>
                  </a:lnTo>
                  <a:lnTo>
                    <a:pt x="75" y="37"/>
                  </a:lnTo>
                  <a:lnTo>
                    <a:pt x="98" y="51"/>
                  </a:lnTo>
                  <a:lnTo>
                    <a:pt x="123" y="68"/>
                  </a:lnTo>
                  <a:lnTo>
                    <a:pt x="147" y="85"/>
                  </a:lnTo>
                  <a:lnTo>
                    <a:pt x="172" y="107"/>
                  </a:lnTo>
                  <a:lnTo>
                    <a:pt x="197" y="127"/>
                  </a:lnTo>
                  <a:lnTo>
                    <a:pt x="218" y="148"/>
                  </a:lnTo>
                  <a:lnTo>
                    <a:pt x="239" y="170"/>
                  </a:lnTo>
                  <a:lnTo>
                    <a:pt x="266" y="216"/>
                  </a:lnTo>
                  <a:lnTo>
                    <a:pt x="276" y="263"/>
                  </a:lnTo>
                  <a:lnTo>
                    <a:pt x="262" y="332"/>
                  </a:lnTo>
                  <a:lnTo>
                    <a:pt x="243" y="366"/>
                  </a:lnTo>
                  <a:lnTo>
                    <a:pt x="220" y="379"/>
                  </a:lnTo>
                  <a:lnTo>
                    <a:pt x="0" y="125"/>
                  </a:lnTo>
                  <a:lnTo>
                    <a:pt x="11" y="0"/>
                  </a:lnTo>
                  <a:lnTo>
                    <a:pt x="11" y="0"/>
                  </a:lnTo>
                  <a:close/>
                </a:path>
              </a:pathLst>
            </a:custGeom>
            <a:solidFill>
              <a:srgbClr val="D1BDBD"/>
            </a:solidFill>
            <a:ln w="9525">
              <a:noFill/>
              <a:round/>
              <a:headEnd/>
              <a:tailEnd/>
            </a:ln>
          </p:spPr>
          <p:txBody>
            <a:bodyPr/>
            <a:lstStyle/>
            <a:p>
              <a:endParaRPr lang="en-US" dirty="0"/>
            </a:p>
          </p:txBody>
        </p:sp>
        <p:sp>
          <p:nvSpPr>
            <p:cNvPr id="348190" name="Freeform 30"/>
            <p:cNvSpPr>
              <a:spLocks/>
            </p:cNvSpPr>
            <p:nvPr/>
          </p:nvSpPr>
          <p:spPr bwMode="auto">
            <a:xfrm>
              <a:off x="7331" y="4051"/>
              <a:ext cx="269" cy="341"/>
            </a:xfrm>
            <a:custGeom>
              <a:avLst/>
              <a:gdLst/>
              <a:ahLst/>
              <a:cxnLst>
                <a:cxn ang="0">
                  <a:pos x="17" y="0"/>
                </a:cxn>
                <a:cxn ang="0">
                  <a:pos x="0" y="136"/>
                </a:cxn>
                <a:cxn ang="0">
                  <a:pos x="259" y="341"/>
                </a:cxn>
                <a:cxn ang="0">
                  <a:pos x="269" y="192"/>
                </a:cxn>
                <a:cxn ang="0">
                  <a:pos x="245" y="155"/>
                </a:cxn>
                <a:cxn ang="0">
                  <a:pos x="228" y="138"/>
                </a:cxn>
                <a:cxn ang="0">
                  <a:pos x="209" y="121"/>
                </a:cxn>
                <a:cxn ang="0">
                  <a:pos x="189" y="104"/>
                </a:cxn>
                <a:cxn ang="0">
                  <a:pos x="169" y="87"/>
                </a:cxn>
                <a:cxn ang="0">
                  <a:pos x="147" y="73"/>
                </a:cxn>
                <a:cxn ang="0">
                  <a:pos x="126" y="59"/>
                </a:cxn>
                <a:cxn ang="0">
                  <a:pos x="85" y="34"/>
                </a:cxn>
                <a:cxn ang="0">
                  <a:pos x="50" y="16"/>
                </a:cxn>
                <a:cxn ang="0">
                  <a:pos x="17" y="0"/>
                </a:cxn>
                <a:cxn ang="0">
                  <a:pos x="17" y="0"/>
                </a:cxn>
              </a:cxnLst>
              <a:rect l="0" t="0" r="r" b="b"/>
              <a:pathLst>
                <a:path w="269" h="341">
                  <a:moveTo>
                    <a:pt x="17" y="0"/>
                  </a:moveTo>
                  <a:lnTo>
                    <a:pt x="0" y="136"/>
                  </a:lnTo>
                  <a:lnTo>
                    <a:pt x="259" y="341"/>
                  </a:lnTo>
                  <a:lnTo>
                    <a:pt x="269" y="192"/>
                  </a:lnTo>
                  <a:lnTo>
                    <a:pt x="245" y="155"/>
                  </a:lnTo>
                  <a:lnTo>
                    <a:pt x="228" y="138"/>
                  </a:lnTo>
                  <a:lnTo>
                    <a:pt x="209" y="121"/>
                  </a:lnTo>
                  <a:lnTo>
                    <a:pt x="189" y="104"/>
                  </a:lnTo>
                  <a:lnTo>
                    <a:pt x="169" y="87"/>
                  </a:lnTo>
                  <a:lnTo>
                    <a:pt x="147" y="73"/>
                  </a:lnTo>
                  <a:lnTo>
                    <a:pt x="126" y="59"/>
                  </a:lnTo>
                  <a:lnTo>
                    <a:pt x="85" y="34"/>
                  </a:lnTo>
                  <a:lnTo>
                    <a:pt x="50" y="16"/>
                  </a:lnTo>
                  <a:lnTo>
                    <a:pt x="17" y="0"/>
                  </a:lnTo>
                  <a:lnTo>
                    <a:pt x="17" y="0"/>
                  </a:lnTo>
                  <a:close/>
                </a:path>
              </a:pathLst>
            </a:custGeom>
            <a:solidFill>
              <a:srgbClr val="D1BDBD"/>
            </a:solidFill>
            <a:ln w="9525">
              <a:noFill/>
              <a:round/>
              <a:headEnd/>
              <a:tailEnd/>
            </a:ln>
          </p:spPr>
          <p:txBody>
            <a:bodyPr/>
            <a:lstStyle/>
            <a:p>
              <a:endParaRPr lang="en-US" dirty="0"/>
            </a:p>
          </p:txBody>
        </p:sp>
        <p:sp>
          <p:nvSpPr>
            <p:cNvPr id="348191" name="Freeform 31"/>
            <p:cNvSpPr>
              <a:spLocks/>
            </p:cNvSpPr>
            <p:nvPr/>
          </p:nvSpPr>
          <p:spPr bwMode="auto">
            <a:xfrm>
              <a:off x="7415" y="3798"/>
              <a:ext cx="280" cy="329"/>
            </a:xfrm>
            <a:custGeom>
              <a:avLst/>
              <a:gdLst/>
              <a:ahLst/>
              <a:cxnLst>
                <a:cxn ang="0">
                  <a:pos x="0" y="0"/>
                </a:cxn>
                <a:cxn ang="0">
                  <a:pos x="0" y="144"/>
                </a:cxn>
                <a:cxn ang="0">
                  <a:pos x="274" y="329"/>
                </a:cxn>
                <a:cxn ang="0">
                  <a:pos x="280" y="191"/>
                </a:cxn>
                <a:cxn ang="0">
                  <a:pos x="264" y="173"/>
                </a:cxn>
                <a:cxn ang="0">
                  <a:pos x="246" y="154"/>
                </a:cxn>
                <a:cxn ang="0">
                  <a:pos x="224" y="136"/>
                </a:cxn>
                <a:cxn ang="0">
                  <a:pos x="204" y="119"/>
                </a:cxn>
                <a:cxn ang="0">
                  <a:pos x="181" y="100"/>
                </a:cxn>
                <a:cxn ang="0">
                  <a:pos x="158" y="86"/>
                </a:cxn>
                <a:cxn ang="0">
                  <a:pos x="134" y="71"/>
                </a:cxn>
                <a:cxn ang="0">
                  <a:pos x="110" y="57"/>
                </a:cxn>
                <a:cxn ang="0">
                  <a:pos x="68" y="34"/>
                </a:cxn>
                <a:cxn ang="0">
                  <a:pos x="32" y="15"/>
                </a:cxn>
                <a:cxn ang="0">
                  <a:pos x="0" y="0"/>
                </a:cxn>
                <a:cxn ang="0">
                  <a:pos x="0" y="0"/>
                </a:cxn>
              </a:cxnLst>
              <a:rect l="0" t="0" r="r" b="b"/>
              <a:pathLst>
                <a:path w="280" h="329">
                  <a:moveTo>
                    <a:pt x="0" y="0"/>
                  </a:moveTo>
                  <a:lnTo>
                    <a:pt x="0" y="144"/>
                  </a:lnTo>
                  <a:lnTo>
                    <a:pt x="274" y="329"/>
                  </a:lnTo>
                  <a:lnTo>
                    <a:pt x="280" y="191"/>
                  </a:lnTo>
                  <a:lnTo>
                    <a:pt x="264" y="173"/>
                  </a:lnTo>
                  <a:lnTo>
                    <a:pt x="246" y="154"/>
                  </a:lnTo>
                  <a:lnTo>
                    <a:pt x="224" y="136"/>
                  </a:lnTo>
                  <a:lnTo>
                    <a:pt x="204" y="119"/>
                  </a:lnTo>
                  <a:lnTo>
                    <a:pt x="181" y="100"/>
                  </a:lnTo>
                  <a:lnTo>
                    <a:pt x="158" y="86"/>
                  </a:lnTo>
                  <a:lnTo>
                    <a:pt x="134" y="71"/>
                  </a:lnTo>
                  <a:lnTo>
                    <a:pt x="110" y="57"/>
                  </a:lnTo>
                  <a:lnTo>
                    <a:pt x="68" y="34"/>
                  </a:lnTo>
                  <a:lnTo>
                    <a:pt x="32" y="15"/>
                  </a:lnTo>
                  <a:lnTo>
                    <a:pt x="0" y="0"/>
                  </a:lnTo>
                  <a:lnTo>
                    <a:pt x="0" y="0"/>
                  </a:lnTo>
                  <a:close/>
                </a:path>
              </a:pathLst>
            </a:custGeom>
            <a:solidFill>
              <a:srgbClr val="D1BDBD"/>
            </a:solidFill>
            <a:ln w="9525">
              <a:noFill/>
              <a:round/>
              <a:headEnd/>
              <a:tailEnd/>
            </a:ln>
          </p:spPr>
          <p:txBody>
            <a:bodyPr/>
            <a:lstStyle/>
            <a:p>
              <a:endParaRPr lang="en-US" dirty="0"/>
            </a:p>
          </p:txBody>
        </p:sp>
        <p:sp>
          <p:nvSpPr>
            <p:cNvPr id="348192" name="Freeform 32"/>
            <p:cNvSpPr>
              <a:spLocks/>
            </p:cNvSpPr>
            <p:nvPr/>
          </p:nvSpPr>
          <p:spPr bwMode="auto">
            <a:xfrm>
              <a:off x="7611" y="3584"/>
              <a:ext cx="336" cy="307"/>
            </a:xfrm>
            <a:custGeom>
              <a:avLst/>
              <a:gdLst/>
              <a:ahLst/>
              <a:cxnLst>
                <a:cxn ang="0">
                  <a:pos x="39" y="0"/>
                </a:cxn>
                <a:cxn ang="0">
                  <a:pos x="0" y="110"/>
                </a:cxn>
                <a:cxn ang="0">
                  <a:pos x="259" y="307"/>
                </a:cxn>
                <a:cxn ang="0">
                  <a:pos x="297" y="305"/>
                </a:cxn>
                <a:cxn ang="0">
                  <a:pos x="336" y="242"/>
                </a:cxn>
                <a:cxn ang="0">
                  <a:pos x="324" y="208"/>
                </a:cxn>
                <a:cxn ang="0">
                  <a:pos x="310" y="187"/>
                </a:cxn>
                <a:cxn ang="0">
                  <a:pos x="290" y="169"/>
                </a:cxn>
                <a:cxn ang="0">
                  <a:pos x="268" y="149"/>
                </a:cxn>
                <a:cxn ang="0">
                  <a:pos x="242" y="129"/>
                </a:cxn>
                <a:cxn ang="0">
                  <a:pos x="215" y="110"/>
                </a:cxn>
                <a:cxn ang="0">
                  <a:pos x="187" y="90"/>
                </a:cxn>
                <a:cxn ang="0">
                  <a:pos x="160" y="71"/>
                </a:cxn>
                <a:cxn ang="0">
                  <a:pos x="133" y="54"/>
                </a:cxn>
                <a:cxn ang="0">
                  <a:pos x="109" y="39"/>
                </a:cxn>
                <a:cxn ang="0">
                  <a:pos x="85" y="27"/>
                </a:cxn>
                <a:cxn ang="0">
                  <a:pos x="53" y="7"/>
                </a:cxn>
                <a:cxn ang="0">
                  <a:pos x="39" y="0"/>
                </a:cxn>
                <a:cxn ang="0">
                  <a:pos x="39" y="0"/>
                </a:cxn>
              </a:cxnLst>
              <a:rect l="0" t="0" r="r" b="b"/>
              <a:pathLst>
                <a:path w="336" h="307">
                  <a:moveTo>
                    <a:pt x="39" y="0"/>
                  </a:moveTo>
                  <a:lnTo>
                    <a:pt x="0" y="110"/>
                  </a:lnTo>
                  <a:lnTo>
                    <a:pt x="259" y="307"/>
                  </a:lnTo>
                  <a:lnTo>
                    <a:pt x="297" y="305"/>
                  </a:lnTo>
                  <a:lnTo>
                    <a:pt x="336" y="242"/>
                  </a:lnTo>
                  <a:lnTo>
                    <a:pt x="324" y="208"/>
                  </a:lnTo>
                  <a:lnTo>
                    <a:pt x="310" y="187"/>
                  </a:lnTo>
                  <a:lnTo>
                    <a:pt x="290" y="169"/>
                  </a:lnTo>
                  <a:lnTo>
                    <a:pt x="268" y="149"/>
                  </a:lnTo>
                  <a:lnTo>
                    <a:pt x="242" y="129"/>
                  </a:lnTo>
                  <a:lnTo>
                    <a:pt x="215" y="110"/>
                  </a:lnTo>
                  <a:lnTo>
                    <a:pt x="187" y="90"/>
                  </a:lnTo>
                  <a:lnTo>
                    <a:pt x="160" y="71"/>
                  </a:lnTo>
                  <a:lnTo>
                    <a:pt x="133" y="54"/>
                  </a:lnTo>
                  <a:lnTo>
                    <a:pt x="109" y="39"/>
                  </a:lnTo>
                  <a:lnTo>
                    <a:pt x="85" y="27"/>
                  </a:lnTo>
                  <a:lnTo>
                    <a:pt x="53" y="7"/>
                  </a:lnTo>
                  <a:lnTo>
                    <a:pt x="39" y="0"/>
                  </a:lnTo>
                  <a:lnTo>
                    <a:pt x="39" y="0"/>
                  </a:lnTo>
                  <a:close/>
                </a:path>
              </a:pathLst>
            </a:custGeom>
            <a:solidFill>
              <a:srgbClr val="D1BDBD"/>
            </a:solidFill>
            <a:ln w="9525">
              <a:noFill/>
              <a:round/>
              <a:headEnd/>
              <a:tailEnd/>
            </a:ln>
          </p:spPr>
          <p:txBody>
            <a:bodyPr/>
            <a:lstStyle/>
            <a:p>
              <a:endParaRPr lang="en-US" dirty="0"/>
            </a:p>
          </p:txBody>
        </p:sp>
        <p:sp>
          <p:nvSpPr>
            <p:cNvPr id="348193" name="Freeform 33"/>
            <p:cNvSpPr>
              <a:spLocks/>
            </p:cNvSpPr>
            <p:nvPr/>
          </p:nvSpPr>
          <p:spPr bwMode="auto">
            <a:xfrm>
              <a:off x="7805" y="3403"/>
              <a:ext cx="366" cy="296"/>
            </a:xfrm>
            <a:custGeom>
              <a:avLst/>
              <a:gdLst/>
              <a:ahLst/>
              <a:cxnLst>
                <a:cxn ang="0">
                  <a:pos x="54" y="0"/>
                </a:cxn>
                <a:cxn ang="0">
                  <a:pos x="0" y="76"/>
                </a:cxn>
                <a:cxn ang="0">
                  <a:pos x="312" y="296"/>
                </a:cxn>
                <a:cxn ang="0">
                  <a:pos x="366" y="214"/>
                </a:cxn>
                <a:cxn ang="0">
                  <a:pos x="351" y="184"/>
                </a:cxn>
                <a:cxn ang="0">
                  <a:pos x="334" y="167"/>
                </a:cxn>
                <a:cxn ang="0">
                  <a:pos x="314" y="150"/>
                </a:cxn>
                <a:cxn ang="0">
                  <a:pos x="289" y="132"/>
                </a:cxn>
                <a:cxn ang="0">
                  <a:pos x="264" y="115"/>
                </a:cxn>
                <a:cxn ang="0">
                  <a:pos x="235" y="96"/>
                </a:cxn>
                <a:cxn ang="0">
                  <a:pos x="207" y="79"/>
                </a:cxn>
                <a:cxn ang="0">
                  <a:pos x="178" y="62"/>
                </a:cxn>
                <a:cxn ang="0">
                  <a:pos x="150" y="50"/>
                </a:cxn>
                <a:cxn ang="0">
                  <a:pos x="123" y="34"/>
                </a:cxn>
                <a:cxn ang="0">
                  <a:pos x="102" y="24"/>
                </a:cxn>
                <a:cxn ang="0">
                  <a:pos x="66" y="5"/>
                </a:cxn>
                <a:cxn ang="0">
                  <a:pos x="54" y="0"/>
                </a:cxn>
                <a:cxn ang="0">
                  <a:pos x="54" y="0"/>
                </a:cxn>
              </a:cxnLst>
              <a:rect l="0" t="0" r="r" b="b"/>
              <a:pathLst>
                <a:path w="366" h="296">
                  <a:moveTo>
                    <a:pt x="54" y="0"/>
                  </a:moveTo>
                  <a:lnTo>
                    <a:pt x="0" y="76"/>
                  </a:lnTo>
                  <a:lnTo>
                    <a:pt x="312" y="296"/>
                  </a:lnTo>
                  <a:lnTo>
                    <a:pt x="366" y="214"/>
                  </a:lnTo>
                  <a:lnTo>
                    <a:pt x="351" y="184"/>
                  </a:lnTo>
                  <a:lnTo>
                    <a:pt x="334" y="167"/>
                  </a:lnTo>
                  <a:lnTo>
                    <a:pt x="314" y="150"/>
                  </a:lnTo>
                  <a:lnTo>
                    <a:pt x="289" y="132"/>
                  </a:lnTo>
                  <a:lnTo>
                    <a:pt x="264" y="115"/>
                  </a:lnTo>
                  <a:lnTo>
                    <a:pt x="235" y="96"/>
                  </a:lnTo>
                  <a:lnTo>
                    <a:pt x="207" y="79"/>
                  </a:lnTo>
                  <a:lnTo>
                    <a:pt x="178" y="62"/>
                  </a:lnTo>
                  <a:lnTo>
                    <a:pt x="150" y="50"/>
                  </a:lnTo>
                  <a:lnTo>
                    <a:pt x="123" y="34"/>
                  </a:lnTo>
                  <a:lnTo>
                    <a:pt x="102" y="24"/>
                  </a:lnTo>
                  <a:lnTo>
                    <a:pt x="66" y="5"/>
                  </a:lnTo>
                  <a:lnTo>
                    <a:pt x="54" y="0"/>
                  </a:lnTo>
                  <a:lnTo>
                    <a:pt x="54" y="0"/>
                  </a:lnTo>
                  <a:close/>
                </a:path>
              </a:pathLst>
            </a:custGeom>
            <a:solidFill>
              <a:srgbClr val="D1BDBD"/>
            </a:solidFill>
            <a:ln w="9525">
              <a:noFill/>
              <a:round/>
              <a:headEnd/>
              <a:tailEnd/>
            </a:ln>
          </p:spPr>
          <p:txBody>
            <a:bodyPr/>
            <a:lstStyle/>
            <a:p>
              <a:endParaRPr lang="en-US" dirty="0"/>
            </a:p>
          </p:txBody>
        </p:sp>
        <p:sp>
          <p:nvSpPr>
            <p:cNvPr id="348194" name="Freeform 34"/>
            <p:cNvSpPr>
              <a:spLocks/>
            </p:cNvSpPr>
            <p:nvPr/>
          </p:nvSpPr>
          <p:spPr bwMode="auto">
            <a:xfrm>
              <a:off x="7979" y="2864"/>
              <a:ext cx="1609" cy="1044"/>
            </a:xfrm>
            <a:custGeom>
              <a:avLst/>
              <a:gdLst/>
              <a:ahLst/>
              <a:cxnLst>
                <a:cxn ang="0">
                  <a:pos x="248" y="20"/>
                </a:cxn>
                <a:cxn ang="0">
                  <a:pos x="421" y="62"/>
                </a:cxn>
                <a:cxn ang="0">
                  <a:pos x="553" y="108"/>
                </a:cxn>
                <a:cxn ang="0">
                  <a:pos x="622" y="139"/>
                </a:cxn>
                <a:cxn ang="0">
                  <a:pos x="690" y="173"/>
                </a:cxn>
                <a:cxn ang="0">
                  <a:pos x="761" y="215"/>
                </a:cxn>
                <a:cxn ang="0">
                  <a:pos x="829" y="256"/>
                </a:cxn>
                <a:cxn ang="0">
                  <a:pos x="890" y="295"/>
                </a:cxn>
                <a:cxn ang="0">
                  <a:pos x="944" y="334"/>
                </a:cxn>
                <a:cxn ang="0">
                  <a:pos x="992" y="369"/>
                </a:cxn>
                <a:cxn ang="0">
                  <a:pos x="1035" y="402"/>
                </a:cxn>
                <a:cxn ang="0">
                  <a:pos x="1071" y="434"/>
                </a:cxn>
                <a:cxn ang="0">
                  <a:pos x="1103" y="462"/>
                </a:cxn>
                <a:cxn ang="0">
                  <a:pos x="1154" y="510"/>
                </a:cxn>
                <a:cxn ang="0">
                  <a:pos x="1188" y="549"/>
                </a:cxn>
                <a:cxn ang="0">
                  <a:pos x="1219" y="590"/>
                </a:cxn>
                <a:cxn ang="0">
                  <a:pos x="1451" y="679"/>
                </a:cxn>
                <a:cxn ang="0">
                  <a:pos x="1499" y="720"/>
                </a:cxn>
                <a:cxn ang="0">
                  <a:pos x="1539" y="759"/>
                </a:cxn>
                <a:cxn ang="0">
                  <a:pos x="1609" y="881"/>
                </a:cxn>
                <a:cxn ang="0">
                  <a:pos x="1589" y="952"/>
                </a:cxn>
                <a:cxn ang="0">
                  <a:pos x="1535" y="991"/>
                </a:cxn>
                <a:cxn ang="0">
                  <a:pos x="1471" y="1017"/>
                </a:cxn>
                <a:cxn ang="0">
                  <a:pos x="1375" y="1037"/>
                </a:cxn>
                <a:cxn ang="0">
                  <a:pos x="1190" y="965"/>
                </a:cxn>
                <a:cxn ang="0">
                  <a:pos x="1010" y="753"/>
                </a:cxn>
                <a:cxn ang="0">
                  <a:pos x="1071" y="668"/>
                </a:cxn>
                <a:cxn ang="0">
                  <a:pos x="1032" y="629"/>
                </a:cxn>
                <a:cxn ang="0">
                  <a:pos x="1000" y="597"/>
                </a:cxn>
                <a:cxn ang="0">
                  <a:pos x="962" y="561"/>
                </a:cxn>
                <a:cxn ang="0">
                  <a:pos x="922" y="524"/>
                </a:cxn>
                <a:cxn ang="0">
                  <a:pos x="879" y="484"/>
                </a:cxn>
                <a:cxn ang="0">
                  <a:pos x="833" y="444"/>
                </a:cxn>
                <a:cxn ang="0">
                  <a:pos x="786" y="402"/>
                </a:cxn>
                <a:cxn ang="0">
                  <a:pos x="737" y="363"/>
                </a:cxn>
                <a:cxn ang="0">
                  <a:pos x="689" y="326"/>
                </a:cxn>
                <a:cxn ang="0">
                  <a:pos x="639" y="292"/>
                </a:cxn>
                <a:cxn ang="0">
                  <a:pos x="593" y="261"/>
                </a:cxn>
                <a:cxn ang="0">
                  <a:pos x="526" y="226"/>
                </a:cxn>
                <a:cxn ang="0">
                  <a:pos x="438" y="193"/>
                </a:cxn>
                <a:cxn ang="0">
                  <a:pos x="347" y="165"/>
                </a:cxn>
                <a:cxn ang="0">
                  <a:pos x="178" y="133"/>
                </a:cxn>
                <a:cxn ang="0">
                  <a:pos x="17" y="0"/>
                </a:cxn>
              </a:cxnLst>
              <a:rect l="0" t="0" r="r" b="b"/>
              <a:pathLst>
                <a:path w="1609" h="1044">
                  <a:moveTo>
                    <a:pt x="17" y="0"/>
                  </a:moveTo>
                  <a:lnTo>
                    <a:pt x="248" y="20"/>
                  </a:lnTo>
                  <a:lnTo>
                    <a:pt x="359" y="45"/>
                  </a:lnTo>
                  <a:lnTo>
                    <a:pt x="421" y="62"/>
                  </a:lnTo>
                  <a:lnTo>
                    <a:pt x="486" y="85"/>
                  </a:lnTo>
                  <a:lnTo>
                    <a:pt x="553" y="108"/>
                  </a:lnTo>
                  <a:lnTo>
                    <a:pt x="588" y="123"/>
                  </a:lnTo>
                  <a:lnTo>
                    <a:pt x="622" y="139"/>
                  </a:lnTo>
                  <a:lnTo>
                    <a:pt x="656" y="156"/>
                  </a:lnTo>
                  <a:lnTo>
                    <a:pt x="690" y="173"/>
                  </a:lnTo>
                  <a:lnTo>
                    <a:pt x="726" y="193"/>
                  </a:lnTo>
                  <a:lnTo>
                    <a:pt x="761" y="215"/>
                  </a:lnTo>
                  <a:lnTo>
                    <a:pt x="795" y="235"/>
                  </a:lnTo>
                  <a:lnTo>
                    <a:pt x="829" y="256"/>
                  </a:lnTo>
                  <a:lnTo>
                    <a:pt x="859" y="277"/>
                  </a:lnTo>
                  <a:lnTo>
                    <a:pt x="890" y="295"/>
                  </a:lnTo>
                  <a:lnTo>
                    <a:pt x="916" y="315"/>
                  </a:lnTo>
                  <a:lnTo>
                    <a:pt x="944" y="334"/>
                  </a:lnTo>
                  <a:lnTo>
                    <a:pt x="967" y="352"/>
                  </a:lnTo>
                  <a:lnTo>
                    <a:pt x="992" y="369"/>
                  </a:lnTo>
                  <a:lnTo>
                    <a:pt x="1013" y="386"/>
                  </a:lnTo>
                  <a:lnTo>
                    <a:pt x="1035" y="402"/>
                  </a:lnTo>
                  <a:lnTo>
                    <a:pt x="1054" y="419"/>
                  </a:lnTo>
                  <a:lnTo>
                    <a:pt x="1071" y="434"/>
                  </a:lnTo>
                  <a:lnTo>
                    <a:pt x="1089" y="448"/>
                  </a:lnTo>
                  <a:lnTo>
                    <a:pt x="1103" y="462"/>
                  </a:lnTo>
                  <a:lnTo>
                    <a:pt x="1131" y="488"/>
                  </a:lnTo>
                  <a:lnTo>
                    <a:pt x="1154" y="510"/>
                  </a:lnTo>
                  <a:lnTo>
                    <a:pt x="1173" y="532"/>
                  </a:lnTo>
                  <a:lnTo>
                    <a:pt x="1188" y="549"/>
                  </a:lnTo>
                  <a:lnTo>
                    <a:pt x="1201" y="563"/>
                  </a:lnTo>
                  <a:lnTo>
                    <a:pt x="1219" y="590"/>
                  </a:lnTo>
                  <a:lnTo>
                    <a:pt x="1437" y="671"/>
                  </a:lnTo>
                  <a:lnTo>
                    <a:pt x="1451" y="679"/>
                  </a:lnTo>
                  <a:lnTo>
                    <a:pt x="1481" y="702"/>
                  </a:lnTo>
                  <a:lnTo>
                    <a:pt x="1499" y="720"/>
                  </a:lnTo>
                  <a:lnTo>
                    <a:pt x="1519" y="739"/>
                  </a:lnTo>
                  <a:lnTo>
                    <a:pt x="1539" y="759"/>
                  </a:lnTo>
                  <a:lnTo>
                    <a:pt x="1559" y="782"/>
                  </a:lnTo>
                  <a:lnTo>
                    <a:pt x="1609" y="881"/>
                  </a:lnTo>
                  <a:lnTo>
                    <a:pt x="1603" y="929"/>
                  </a:lnTo>
                  <a:lnTo>
                    <a:pt x="1589" y="952"/>
                  </a:lnTo>
                  <a:lnTo>
                    <a:pt x="1564" y="972"/>
                  </a:lnTo>
                  <a:lnTo>
                    <a:pt x="1535" y="991"/>
                  </a:lnTo>
                  <a:lnTo>
                    <a:pt x="1504" y="1006"/>
                  </a:lnTo>
                  <a:lnTo>
                    <a:pt x="1471" y="1017"/>
                  </a:lnTo>
                  <a:lnTo>
                    <a:pt x="1440" y="1027"/>
                  </a:lnTo>
                  <a:lnTo>
                    <a:pt x="1375" y="1037"/>
                  </a:lnTo>
                  <a:lnTo>
                    <a:pt x="1315" y="1044"/>
                  </a:lnTo>
                  <a:lnTo>
                    <a:pt x="1190" y="965"/>
                  </a:lnTo>
                  <a:lnTo>
                    <a:pt x="1112" y="842"/>
                  </a:lnTo>
                  <a:lnTo>
                    <a:pt x="1010" y="753"/>
                  </a:lnTo>
                  <a:lnTo>
                    <a:pt x="1089" y="686"/>
                  </a:lnTo>
                  <a:lnTo>
                    <a:pt x="1071" y="668"/>
                  </a:lnTo>
                  <a:lnTo>
                    <a:pt x="1046" y="643"/>
                  </a:lnTo>
                  <a:lnTo>
                    <a:pt x="1032" y="629"/>
                  </a:lnTo>
                  <a:lnTo>
                    <a:pt x="1017" y="614"/>
                  </a:lnTo>
                  <a:lnTo>
                    <a:pt x="1000" y="597"/>
                  </a:lnTo>
                  <a:lnTo>
                    <a:pt x="981" y="580"/>
                  </a:lnTo>
                  <a:lnTo>
                    <a:pt x="962" y="561"/>
                  </a:lnTo>
                  <a:lnTo>
                    <a:pt x="942" y="543"/>
                  </a:lnTo>
                  <a:lnTo>
                    <a:pt x="922" y="524"/>
                  </a:lnTo>
                  <a:lnTo>
                    <a:pt x="901" y="502"/>
                  </a:lnTo>
                  <a:lnTo>
                    <a:pt x="879" y="484"/>
                  </a:lnTo>
                  <a:lnTo>
                    <a:pt x="856" y="464"/>
                  </a:lnTo>
                  <a:lnTo>
                    <a:pt x="833" y="444"/>
                  </a:lnTo>
                  <a:lnTo>
                    <a:pt x="809" y="422"/>
                  </a:lnTo>
                  <a:lnTo>
                    <a:pt x="786" y="402"/>
                  </a:lnTo>
                  <a:lnTo>
                    <a:pt x="761" y="382"/>
                  </a:lnTo>
                  <a:lnTo>
                    <a:pt x="737" y="363"/>
                  </a:lnTo>
                  <a:lnTo>
                    <a:pt x="712" y="345"/>
                  </a:lnTo>
                  <a:lnTo>
                    <a:pt x="689" y="326"/>
                  </a:lnTo>
                  <a:lnTo>
                    <a:pt x="664" y="307"/>
                  </a:lnTo>
                  <a:lnTo>
                    <a:pt x="639" y="292"/>
                  </a:lnTo>
                  <a:lnTo>
                    <a:pt x="616" y="277"/>
                  </a:lnTo>
                  <a:lnTo>
                    <a:pt x="593" y="261"/>
                  </a:lnTo>
                  <a:lnTo>
                    <a:pt x="570" y="249"/>
                  </a:lnTo>
                  <a:lnTo>
                    <a:pt x="526" y="226"/>
                  </a:lnTo>
                  <a:lnTo>
                    <a:pt x="481" y="210"/>
                  </a:lnTo>
                  <a:lnTo>
                    <a:pt x="438" y="193"/>
                  </a:lnTo>
                  <a:lnTo>
                    <a:pt x="392" y="178"/>
                  </a:lnTo>
                  <a:lnTo>
                    <a:pt x="347" y="165"/>
                  </a:lnTo>
                  <a:lnTo>
                    <a:pt x="259" y="147"/>
                  </a:lnTo>
                  <a:lnTo>
                    <a:pt x="178" y="133"/>
                  </a:lnTo>
                  <a:lnTo>
                    <a:pt x="0" y="116"/>
                  </a:lnTo>
                  <a:lnTo>
                    <a:pt x="17" y="0"/>
                  </a:lnTo>
                  <a:lnTo>
                    <a:pt x="17" y="0"/>
                  </a:lnTo>
                  <a:close/>
                </a:path>
              </a:pathLst>
            </a:custGeom>
            <a:solidFill>
              <a:srgbClr val="D1BDBD"/>
            </a:solidFill>
            <a:ln w="9525">
              <a:noFill/>
              <a:round/>
              <a:headEnd/>
              <a:tailEnd/>
            </a:ln>
          </p:spPr>
          <p:txBody>
            <a:bodyPr/>
            <a:lstStyle/>
            <a:p>
              <a:endParaRPr lang="en-US" dirty="0"/>
            </a:p>
          </p:txBody>
        </p:sp>
        <p:sp>
          <p:nvSpPr>
            <p:cNvPr id="348195" name="Freeform 35"/>
            <p:cNvSpPr>
              <a:spLocks/>
            </p:cNvSpPr>
            <p:nvPr/>
          </p:nvSpPr>
          <p:spPr bwMode="auto">
            <a:xfrm>
              <a:off x="8004" y="1781"/>
              <a:ext cx="1559" cy="1125"/>
            </a:xfrm>
            <a:custGeom>
              <a:avLst/>
              <a:gdLst/>
              <a:ahLst/>
              <a:cxnLst>
                <a:cxn ang="0">
                  <a:pos x="25" y="970"/>
                </a:cxn>
                <a:cxn ang="0">
                  <a:pos x="77" y="794"/>
                </a:cxn>
                <a:cxn ang="0">
                  <a:pos x="130" y="654"/>
                </a:cxn>
                <a:cxn ang="0">
                  <a:pos x="197" y="509"/>
                </a:cxn>
                <a:cxn ang="0">
                  <a:pos x="280" y="373"/>
                </a:cxn>
                <a:cxn ang="0">
                  <a:pos x="316" y="327"/>
                </a:cxn>
                <a:cxn ang="0">
                  <a:pos x="340" y="299"/>
                </a:cxn>
                <a:cxn ang="0">
                  <a:pos x="367" y="271"/>
                </a:cxn>
                <a:cxn ang="0">
                  <a:pos x="407" y="234"/>
                </a:cxn>
                <a:cxn ang="0">
                  <a:pos x="467" y="192"/>
                </a:cxn>
                <a:cxn ang="0">
                  <a:pos x="537" y="157"/>
                </a:cxn>
                <a:cxn ang="0">
                  <a:pos x="614" y="126"/>
                </a:cxn>
                <a:cxn ang="0">
                  <a:pos x="699" y="99"/>
                </a:cxn>
                <a:cxn ang="0">
                  <a:pos x="835" y="67"/>
                </a:cxn>
                <a:cxn ang="0">
                  <a:pos x="1024" y="36"/>
                </a:cxn>
                <a:cxn ang="0">
                  <a:pos x="1287" y="10"/>
                </a:cxn>
                <a:cxn ang="0">
                  <a:pos x="1559" y="0"/>
                </a:cxn>
                <a:cxn ang="0">
                  <a:pos x="1454" y="48"/>
                </a:cxn>
                <a:cxn ang="0">
                  <a:pos x="1292" y="79"/>
                </a:cxn>
                <a:cxn ang="0">
                  <a:pos x="1139" y="113"/>
                </a:cxn>
                <a:cxn ang="0">
                  <a:pos x="968" y="157"/>
                </a:cxn>
                <a:cxn ang="0">
                  <a:pos x="801" y="208"/>
                </a:cxn>
                <a:cxn ang="0">
                  <a:pos x="687" y="249"/>
                </a:cxn>
                <a:cxn ang="0">
                  <a:pos x="620" y="279"/>
                </a:cxn>
                <a:cxn ang="0">
                  <a:pos x="566" y="311"/>
                </a:cxn>
                <a:cxn ang="0">
                  <a:pos x="507" y="359"/>
                </a:cxn>
                <a:cxn ang="0">
                  <a:pos x="419" y="495"/>
                </a:cxn>
                <a:cxn ang="0">
                  <a:pos x="361" y="616"/>
                </a:cxn>
                <a:cxn ang="0">
                  <a:pos x="303" y="743"/>
                </a:cxn>
                <a:cxn ang="0">
                  <a:pos x="252" y="869"/>
                </a:cxn>
                <a:cxn ang="0">
                  <a:pos x="211" y="982"/>
                </a:cxn>
                <a:cxn ang="0">
                  <a:pos x="166" y="1100"/>
                </a:cxn>
                <a:cxn ang="0">
                  <a:pos x="0" y="1073"/>
                </a:cxn>
              </a:cxnLst>
              <a:rect l="0" t="0" r="r" b="b"/>
              <a:pathLst>
                <a:path w="1559" h="1125">
                  <a:moveTo>
                    <a:pt x="0" y="1073"/>
                  </a:moveTo>
                  <a:lnTo>
                    <a:pt x="25" y="970"/>
                  </a:lnTo>
                  <a:lnTo>
                    <a:pt x="57" y="860"/>
                  </a:lnTo>
                  <a:lnTo>
                    <a:pt x="77" y="794"/>
                  </a:lnTo>
                  <a:lnTo>
                    <a:pt x="102" y="726"/>
                  </a:lnTo>
                  <a:lnTo>
                    <a:pt x="130" y="654"/>
                  </a:lnTo>
                  <a:lnTo>
                    <a:pt x="161" y="582"/>
                  </a:lnTo>
                  <a:lnTo>
                    <a:pt x="197" y="509"/>
                  </a:lnTo>
                  <a:lnTo>
                    <a:pt x="237" y="439"/>
                  </a:lnTo>
                  <a:lnTo>
                    <a:pt x="280" y="373"/>
                  </a:lnTo>
                  <a:lnTo>
                    <a:pt x="303" y="342"/>
                  </a:lnTo>
                  <a:lnTo>
                    <a:pt x="316" y="327"/>
                  </a:lnTo>
                  <a:lnTo>
                    <a:pt x="328" y="313"/>
                  </a:lnTo>
                  <a:lnTo>
                    <a:pt x="340" y="299"/>
                  </a:lnTo>
                  <a:lnTo>
                    <a:pt x="353" y="285"/>
                  </a:lnTo>
                  <a:lnTo>
                    <a:pt x="367" y="271"/>
                  </a:lnTo>
                  <a:lnTo>
                    <a:pt x="381" y="259"/>
                  </a:lnTo>
                  <a:lnTo>
                    <a:pt x="407" y="234"/>
                  </a:lnTo>
                  <a:lnTo>
                    <a:pt x="436" y="212"/>
                  </a:lnTo>
                  <a:lnTo>
                    <a:pt x="467" y="192"/>
                  </a:lnTo>
                  <a:lnTo>
                    <a:pt x="501" y="174"/>
                  </a:lnTo>
                  <a:lnTo>
                    <a:pt x="537" y="157"/>
                  </a:lnTo>
                  <a:lnTo>
                    <a:pt x="574" y="139"/>
                  </a:lnTo>
                  <a:lnTo>
                    <a:pt x="614" y="126"/>
                  </a:lnTo>
                  <a:lnTo>
                    <a:pt x="656" y="112"/>
                  </a:lnTo>
                  <a:lnTo>
                    <a:pt x="699" y="99"/>
                  </a:lnTo>
                  <a:lnTo>
                    <a:pt x="744" y="87"/>
                  </a:lnTo>
                  <a:lnTo>
                    <a:pt x="835" y="67"/>
                  </a:lnTo>
                  <a:lnTo>
                    <a:pt x="930" y="50"/>
                  </a:lnTo>
                  <a:lnTo>
                    <a:pt x="1024" y="36"/>
                  </a:lnTo>
                  <a:lnTo>
                    <a:pt x="1115" y="24"/>
                  </a:lnTo>
                  <a:lnTo>
                    <a:pt x="1287" y="10"/>
                  </a:lnTo>
                  <a:lnTo>
                    <a:pt x="1428" y="3"/>
                  </a:lnTo>
                  <a:lnTo>
                    <a:pt x="1559" y="0"/>
                  </a:lnTo>
                  <a:lnTo>
                    <a:pt x="1491" y="41"/>
                  </a:lnTo>
                  <a:lnTo>
                    <a:pt x="1454" y="48"/>
                  </a:lnTo>
                  <a:lnTo>
                    <a:pt x="1358" y="67"/>
                  </a:lnTo>
                  <a:lnTo>
                    <a:pt x="1292" y="79"/>
                  </a:lnTo>
                  <a:lnTo>
                    <a:pt x="1217" y="95"/>
                  </a:lnTo>
                  <a:lnTo>
                    <a:pt x="1139" y="113"/>
                  </a:lnTo>
                  <a:lnTo>
                    <a:pt x="1055" y="133"/>
                  </a:lnTo>
                  <a:lnTo>
                    <a:pt x="968" y="157"/>
                  </a:lnTo>
                  <a:lnTo>
                    <a:pt x="883" y="181"/>
                  </a:lnTo>
                  <a:lnTo>
                    <a:pt x="801" y="208"/>
                  </a:lnTo>
                  <a:lnTo>
                    <a:pt x="722" y="235"/>
                  </a:lnTo>
                  <a:lnTo>
                    <a:pt x="687" y="249"/>
                  </a:lnTo>
                  <a:lnTo>
                    <a:pt x="651" y="265"/>
                  </a:lnTo>
                  <a:lnTo>
                    <a:pt x="620" y="279"/>
                  </a:lnTo>
                  <a:lnTo>
                    <a:pt x="593" y="294"/>
                  </a:lnTo>
                  <a:lnTo>
                    <a:pt x="566" y="311"/>
                  </a:lnTo>
                  <a:lnTo>
                    <a:pt x="541" y="327"/>
                  </a:lnTo>
                  <a:lnTo>
                    <a:pt x="507" y="359"/>
                  </a:lnTo>
                  <a:lnTo>
                    <a:pt x="449" y="444"/>
                  </a:lnTo>
                  <a:lnTo>
                    <a:pt x="419" y="495"/>
                  </a:lnTo>
                  <a:lnTo>
                    <a:pt x="390" y="552"/>
                  </a:lnTo>
                  <a:lnTo>
                    <a:pt x="361" y="616"/>
                  </a:lnTo>
                  <a:lnTo>
                    <a:pt x="331" y="679"/>
                  </a:lnTo>
                  <a:lnTo>
                    <a:pt x="303" y="743"/>
                  </a:lnTo>
                  <a:lnTo>
                    <a:pt x="277" y="808"/>
                  </a:lnTo>
                  <a:lnTo>
                    <a:pt x="252" y="869"/>
                  </a:lnTo>
                  <a:lnTo>
                    <a:pt x="229" y="928"/>
                  </a:lnTo>
                  <a:lnTo>
                    <a:pt x="211" y="982"/>
                  </a:lnTo>
                  <a:lnTo>
                    <a:pt x="192" y="1030"/>
                  </a:lnTo>
                  <a:lnTo>
                    <a:pt x="166" y="1100"/>
                  </a:lnTo>
                  <a:lnTo>
                    <a:pt x="158" y="1125"/>
                  </a:lnTo>
                  <a:lnTo>
                    <a:pt x="0" y="1073"/>
                  </a:lnTo>
                  <a:lnTo>
                    <a:pt x="0" y="1073"/>
                  </a:lnTo>
                  <a:close/>
                </a:path>
              </a:pathLst>
            </a:custGeom>
            <a:solidFill>
              <a:srgbClr val="D1BDBD"/>
            </a:solidFill>
            <a:ln w="9525">
              <a:noFill/>
              <a:round/>
              <a:headEnd/>
              <a:tailEnd/>
            </a:ln>
          </p:spPr>
          <p:txBody>
            <a:bodyPr/>
            <a:lstStyle/>
            <a:p>
              <a:endParaRPr lang="en-US" dirty="0"/>
            </a:p>
          </p:txBody>
        </p:sp>
        <p:sp>
          <p:nvSpPr>
            <p:cNvPr id="348196" name="Freeform 36"/>
            <p:cNvSpPr>
              <a:spLocks/>
            </p:cNvSpPr>
            <p:nvPr/>
          </p:nvSpPr>
          <p:spPr bwMode="auto">
            <a:xfrm>
              <a:off x="8477" y="2793"/>
              <a:ext cx="260" cy="164"/>
            </a:xfrm>
            <a:custGeom>
              <a:avLst/>
              <a:gdLst/>
              <a:ahLst/>
              <a:cxnLst>
                <a:cxn ang="0">
                  <a:pos x="7" y="0"/>
                </a:cxn>
                <a:cxn ang="0">
                  <a:pos x="132" y="23"/>
                </a:cxn>
                <a:cxn ang="0">
                  <a:pos x="220" y="52"/>
                </a:cxn>
                <a:cxn ang="0">
                  <a:pos x="248" y="71"/>
                </a:cxn>
                <a:cxn ang="0">
                  <a:pos x="260" y="91"/>
                </a:cxn>
                <a:cxn ang="0">
                  <a:pos x="251" y="126"/>
                </a:cxn>
                <a:cxn ang="0">
                  <a:pos x="243" y="140"/>
                </a:cxn>
                <a:cxn ang="0">
                  <a:pos x="232" y="148"/>
                </a:cxn>
                <a:cxn ang="0">
                  <a:pos x="202" y="164"/>
                </a:cxn>
                <a:cxn ang="0">
                  <a:pos x="0" y="54"/>
                </a:cxn>
                <a:cxn ang="0">
                  <a:pos x="7" y="0"/>
                </a:cxn>
                <a:cxn ang="0">
                  <a:pos x="7" y="0"/>
                </a:cxn>
              </a:cxnLst>
              <a:rect l="0" t="0" r="r" b="b"/>
              <a:pathLst>
                <a:path w="260" h="164">
                  <a:moveTo>
                    <a:pt x="7" y="0"/>
                  </a:moveTo>
                  <a:lnTo>
                    <a:pt x="132" y="23"/>
                  </a:lnTo>
                  <a:lnTo>
                    <a:pt x="220" y="52"/>
                  </a:lnTo>
                  <a:lnTo>
                    <a:pt x="248" y="71"/>
                  </a:lnTo>
                  <a:lnTo>
                    <a:pt x="260" y="91"/>
                  </a:lnTo>
                  <a:lnTo>
                    <a:pt x="251" y="126"/>
                  </a:lnTo>
                  <a:lnTo>
                    <a:pt x="243" y="140"/>
                  </a:lnTo>
                  <a:lnTo>
                    <a:pt x="232" y="148"/>
                  </a:lnTo>
                  <a:lnTo>
                    <a:pt x="202" y="164"/>
                  </a:lnTo>
                  <a:lnTo>
                    <a:pt x="0" y="54"/>
                  </a:lnTo>
                  <a:lnTo>
                    <a:pt x="7" y="0"/>
                  </a:lnTo>
                  <a:lnTo>
                    <a:pt x="7" y="0"/>
                  </a:lnTo>
                  <a:close/>
                </a:path>
              </a:pathLst>
            </a:custGeom>
            <a:solidFill>
              <a:srgbClr val="D1BDBD"/>
            </a:solidFill>
            <a:ln w="9525">
              <a:noFill/>
              <a:round/>
              <a:headEnd/>
              <a:tailEnd/>
            </a:ln>
          </p:spPr>
          <p:txBody>
            <a:bodyPr/>
            <a:lstStyle/>
            <a:p>
              <a:endParaRPr lang="en-US" dirty="0"/>
            </a:p>
          </p:txBody>
        </p:sp>
        <p:sp>
          <p:nvSpPr>
            <p:cNvPr id="348197" name="Freeform 37"/>
            <p:cNvSpPr>
              <a:spLocks/>
            </p:cNvSpPr>
            <p:nvPr/>
          </p:nvSpPr>
          <p:spPr bwMode="auto">
            <a:xfrm>
              <a:off x="8539" y="2561"/>
              <a:ext cx="283" cy="184"/>
            </a:xfrm>
            <a:custGeom>
              <a:avLst/>
              <a:gdLst/>
              <a:ahLst/>
              <a:cxnLst>
                <a:cxn ang="0">
                  <a:pos x="22" y="0"/>
                </a:cxn>
                <a:cxn ang="0">
                  <a:pos x="146" y="15"/>
                </a:cxn>
                <a:cxn ang="0">
                  <a:pos x="234" y="35"/>
                </a:cxn>
                <a:cxn ang="0">
                  <a:pos x="282" y="63"/>
                </a:cxn>
                <a:cxn ang="0">
                  <a:pos x="283" y="139"/>
                </a:cxn>
                <a:cxn ang="0">
                  <a:pos x="271" y="184"/>
                </a:cxn>
                <a:cxn ang="0">
                  <a:pos x="0" y="88"/>
                </a:cxn>
                <a:cxn ang="0">
                  <a:pos x="22" y="0"/>
                </a:cxn>
                <a:cxn ang="0">
                  <a:pos x="22" y="0"/>
                </a:cxn>
              </a:cxnLst>
              <a:rect l="0" t="0" r="r" b="b"/>
              <a:pathLst>
                <a:path w="283" h="184">
                  <a:moveTo>
                    <a:pt x="22" y="0"/>
                  </a:moveTo>
                  <a:lnTo>
                    <a:pt x="146" y="15"/>
                  </a:lnTo>
                  <a:lnTo>
                    <a:pt x="234" y="35"/>
                  </a:lnTo>
                  <a:lnTo>
                    <a:pt x="282" y="63"/>
                  </a:lnTo>
                  <a:lnTo>
                    <a:pt x="283" y="139"/>
                  </a:lnTo>
                  <a:lnTo>
                    <a:pt x="271" y="184"/>
                  </a:lnTo>
                  <a:lnTo>
                    <a:pt x="0" y="88"/>
                  </a:lnTo>
                  <a:lnTo>
                    <a:pt x="22" y="0"/>
                  </a:lnTo>
                  <a:lnTo>
                    <a:pt x="22" y="0"/>
                  </a:lnTo>
                  <a:close/>
                </a:path>
              </a:pathLst>
            </a:custGeom>
            <a:solidFill>
              <a:srgbClr val="D1BDBD"/>
            </a:solidFill>
            <a:ln w="9525">
              <a:noFill/>
              <a:round/>
              <a:headEnd/>
              <a:tailEnd/>
            </a:ln>
          </p:spPr>
          <p:txBody>
            <a:bodyPr/>
            <a:lstStyle/>
            <a:p>
              <a:endParaRPr lang="en-US" dirty="0"/>
            </a:p>
          </p:txBody>
        </p:sp>
        <p:sp>
          <p:nvSpPr>
            <p:cNvPr id="348198" name="Freeform 38"/>
            <p:cNvSpPr>
              <a:spLocks/>
            </p:cNvSpPr>
            <p:nvPr/>
          </p:nvSpPr>
          <p:spPr bwMode="auto">
            <a:xfrm>
              <a:off x="8669" y="2349"/>
              <a:ext cx="282" cy="193"/>
            </a:xfrm>
            <a:custGeom>
              <a:avLst/>
              <a:gdLst/>
              <a:ahLst/>
              <a:cxnLst>
                <a:cxn ang="0">
                  <a:pos x="0" y="91"/>
                </a:cxn>
                <a:cxn ang="0">
                  <a:pos x="249" y="193"/>
                </a:cxn>
                <a:cxn ang="0">
                  <a:pos x="272" y="148"/>
                </a:cxn>
                <a:cxn ang="0">
                  <a:pos x="282" y="65"/>
                </a:cxn>
                <a:cxn ang="0">
                  <a:pos x="268" y="49"/>
                </a:cxn>
                <a:cxn ang="0">
                  <a:pos x="242" y="34"/>
                </a:cxn>
                <a:cxn ang="0">
                  <a:pos x="207" y="23"/>
                </a:cxn>
                <a:cxn ang="0">
                  <a:pos x="169" y="15"/>
                </a:cxn>
                <a:cxn ang="0">
                  <a:pos x="71" y="0"/>
                </a:cxn>
                <a:cxn ang="0">
                  <a:pos x="0" y="91"/>
                </a:cxn>
                <a:cxn ang="0">
                  <a:pos x="0" y="91"/>
                </a:cxn>
              </a:cxnLst>
              <a:rect l="0" t="0" r="r" b="b"/>
              <a:pathLst>
                <a:path w="282" h="193">
                  <a:moveTo>
                    <a:pt x="0" y="91"/>
                  </a:moveTo>
                  <a:lnTo>
                    <a:pt x="249" y="193"/>
                  </a:lnTo>
                  <a:lnTo>
                    <a:pt x="272" y="148"/>
                  </a:lnTo>
                  <a:lnTo>
                    <a:pt x="282" y="65"/>
                  </a:lnTo>
                  <a:lnTo>
                    <a:pt x="268" y="49"/>
                  </a:lnTo>
                  <a:lnTo>
                    <a:pt x="242" y="34"/>
                  </a:lnTo>
                  <a:lnTo>
                    <a:pt x="207" y="23"/>
                  </a:lnTo>
                  <a:lnTo>
                    <a:pt x="169" y="15"/>
                  </a:lnTo>
                  <a:lnTo>
                    <a:pt x="71" y="0"/>
                  </a:lnTo>
                  <a:lnTo>
                    <a:pt x="0" y="91"/>
                  </a:lnTo>
                  <a:lnTo>
                    <a:pt x="0" y="91"/>
                  </a:lnTo>
                  <a:close/>
                </a:path>
              </a:pathLst>
            </a:custGeom>
            <a:solidFill>
              <a:srgbClr val="D1BDBD"/>
            </a:solidFill>
            <a:ln w="9525">
              <a:noFill/>
              <a:round/>
              <a:headEnd/>
              <a:tailEnd/>
            </a:ln>
          </p:spPr>
          <p:txBody>
            <a:bodyPr/>
            <a:lstStyle/>
            <a:p>
              <a:endParaRPr lang="en-US" dirty="0"/>
            </a:p>
          </p:txBody>
        </p:sp>
        <p:sp>
          <p:nvSpPr>
            <p:cNvPr id="348199" name="Freeform 39"/>
            <p:cNvSpPr>
              <a:spLocks/>
            </p:cNvSpPr>
            <p:nvPr/>
          </p:nvSpPr>
          <p:spPr bwMode="auto">
            <a:xfrm>
              <a:off x="8872" y="2191"/>
              <a:ext cx="253" cy="184"/>
            </a:xfrm>
            <a:custGeom>
              <a:avLst/>
              <a:gdLst/>
              <a:ahLst/>
              <a:cxnLst>
                <a:cxn ang="0">
                  <a:pos x="0" y="56"/>
                </a:cxn>
                <a:cxn ang="0">
                  <a:pos x="219" y="184"/>
                </a:cxn>
                <a:cxn ang="0">
                  <a:pos x="230" y="175"/>
                </a:cxn>
                <a:cxn ang="0">
                  <a:pos x="246" y="153"/>
                </a:cxn>
                <a:cxn ang="0">
                  <a:pos x="253" y="77"/>
                </a:cxn>
                <a:cxn ang="0">
                  <a:pos x="246" y="67"/>
                </a:cxn>
                <a:cxn ang="0">
                  <a:pos x="235" y="57"/>
                </a:cxn>
                <a:cxn ang="0">
                  <a:pos x="207" y="42"/>
                </a:cxn>
                <a:cxn ang="0">
                  <a:pos x="176" y="28"/>
                </a:cxn>
                <a:cxn ang="0">
                  <a:pos x="139" y="19"/>
                </a:cxn>
                <a:cxn ang="0">
                  <a:pos x="48" y="0"/>
                </a:cxn>
                <a:cxn ang="0">
                  <a:pos x="0" y="56"/>
                </a:cxn>
                <a:cxn ang="0">
                  <a:pos x="0" y="56"/>
                </a:cxn>
              </a:cxnLst>
              <a:rect l="0" t="0" r="r" b="b"/>
              <a:pathLst>
                <a:path w="253" h="184">
                  <a:moveTo>
                    <a:pt x="0" y="56"/>
                  </a:moveTo>
                  <a:lnTo>
                    <a:pt x="219" y="184"/>
                  </a:lnTo>
                  <a:lnTo>
                    <a:pt x="230" y="175"/>
                  </a:lnTo>
                  <a:lnTo>
                    <a:pt x="246" y="153"/>
                  </a:lnTo>
                  <a:lnTo>
                    <a:pt x="253" y="77"/>
                  </a:lnTo>
                  <a:lnTo>
                    <a:pt x="246" y="67"/>
                  </a:lnTo>
                  <a:lnTo>
                    <a:pt x="235" y="57"/>
                  </a:lnTo>
                  <a:lnTo>
                    <a:pt x="207" y="42"/>
                  </a:lnTo>
                  <a:lnTo>
                    <a:pt x="176" y="28"/>
                  </a:lnTo>
                  <a:lnTo>
                    <a:pt x="139" y="19"/>
                  </a:lnTo>
                  <a:lnTo>
                    <a:pt x="48" y="0"/>
                  </a:lnTo>
                  <a:lnTo>
                    <a:pt x="0" y="56"/>
                  </a:lnTo>
                  <a:lnTo>
                    <a:pt x="0" y="56"/>
                  </a:lnTo>
                  <a:close/>
                </a:path>
              </a:pathLst>
            </a:custGeom>
            <a:solidFill>
              <a:srgbClr val="D1BDBD"/>
            </a:solidFill>
            <a:ln w="9525">
              <a:noFill/>
              <a:round/>
              <a:headEnd/>
              <a:tailEnd/>
            </a:ln>
          </p:spPr>
          <p:txBody>
            <a:bodyPr/>
            <a:lstStyle/>
            <a:p>
              <a:endParaRPr lang="en-US" dirty="0"/>
            </a:p>
          </p:txBody>
        </p:sp>
        <p:sp>
          <p:nvSpPr>
            <p:cNvPr id="348200" name="Freeform 40"/>
            <p:cNvSpPr>
              <a:spLocks/>
            </p:cNvSpPr>
            <p:nvPr/>
          </p:nvSpPr>
          <p:spPr bwMode="auto">
            <a:xfrm>
              <a:off x="9062" y="2049"/>
              <a:ext cx="212" cy="147"/>
            </a:xfrm>
            <a:custGeom>
              <a:avLst/>
              <a:gdLst/>
              <a:ahLst/>
              <a:cxnLst>
                <a:cxn ang="0">
                  <a:pos x="0" y="32"/>
                </a:cxn>
                <a:cxn ang="0">
                  <a:pos x="179" y="147"/>
                </a:cxn>
                <a:cxn ang="0">
                  <a:pos x="189" y="139"/>
                </a:cxn>
                <a:cxn ang="0">
                  <a:pos x="206" y="119"/>
                </a:cxn>
                <a:cxn ang="0">
                  <a:pos x="212" y="66"/>
                </a:cxn>
                <a:cxn ang="0">
                  <a:pos x="200" y="54"/>
                </a:cxn>
                <a:cxn ang="0">
                  <a:pos x="181" y="42"/>
                </a:cxn>
                <a:cxn ang="0">
                  <a:pos x="133" y="20"/>
                </a:cxn>
                <a:cxn ang="0">
                  <a:pos x="91" y="6"/>
                </a:cxn>
                <a:cxn ang="0">
                  <a:pos x="73" y="0"/>
                </a:cxn>
                <a:cxn ang="0">
                  <a:pos x="0" y="32"/>
                </a:cxn>
                <a:cxn ang="0">
                  <a:pos x="0" y="32"/>
                </a:cxn>
              </a:cxnLst>
              <a:rect l="0" t="0" r="r" b="b"/>
              <a:pathLst>
                <a:path w="212" h="147">
                  <a:moveTo>
                    <a:pt x="0" y="32"/>
                  </a:moveTo>
                  <a:lnTo>
                    <a:pt x="179" y="147"/>
                  </a:lnTo>
                  <a:lnTo>
                    <a:pt x="189" y="139"/>
                  </a:lnTo>
                  <a:lnTo>
                    <a:pt x="206" y="119"/>
                  </a:lnTo>
                  <a:lnTo>
                    <a:pt x="212" y="66"/>
                  </a:lnTo>
                  <a:lnTo>
                    <a:pt x="200" y="54"/>
                  </a:lnTo>
                  <a:lnTo>
                    <a:pt x="181" y="42"/>
                  </a:lnTo>
                  <a:lnTo>
                    <a:pt x="133" y="20"/>
                  </a:lnTo>
                  <a:lnTo>
                    <a:pt x="91" y="6"/>
                  </a:lnTo>
                  <a:lnTo>
                    <a:pt x="73" y="0"/>
                  </a:lnTo>
                  <a:lnTo>
                    <a:pt x="0" y="32"/>
                  </a:lnTo>
                  <a:lnTo>
                    <a:pt x="0" y="32"/>
                  </a:lnTo>
                  <a:close/>
                </a:path>
              </a:pathLst>
            </a:custGeom>
            <a:solidFill>
              <a:srgbClr val="D1BDBD"/>
            </a:solidFill>
            <a:ln w="9525">
              <a:noFill/>
              <a:round/>
              <a:headEnd/>
              <a:tailEnd/>
            </a:ln>
          </p:spPr>
          <p:txBody>
            <a:bodyPr/>
            <a:lstStyle/>
            <a:p>
              <a:endParaRPr lang="en-US" dirty="0"/>
            </a:p>
          </p:txBody>
        </p:sp>
        <p:sp>
          <p:nvSpPr>
            <p:cNvPr id="348201" name="Freeform 41"/>
            <p:cNvSpPr>
              <a:spLocks/>
            </p:cNvSpPr>
            <p:nvPr/>
          </p:nvSpPr>
          <p:spPr bwMode="auto">
            <a:xfrm>
              <a:off x="9241" y="1948"/>
              <a:ext cx="172" cy="93"/>
            </a:xfrm>
            <a:custGeom>
              <a:avLst/>
              <a:gdLst/>
              <a:ahLst/>
              <a:cxnLst>
                <a:cxn ang="0">
                  <a:pos x="0" y="31"/>
                </a:cxn>
                <a:cxn ang="0">
                  <a:pos x="147" y="93"/>
                </a:cxn>
                <a:cxn ang="0">
                  <a:pos x="155" y="87"/>
                </a:cxn>
                <a:cxn ang="0">
                  <a:pos x="169" y="70"/>
                </a:cxn>
                <a:cxn ang="0">
                  <a:pos x="172" y="20"/>
                </a:cxn>
                <a:cxn ang="0">
                  <a:pos x="160" y="11"/>
                </a:cxn>
                <a:cxn ang="0">
                  <a:pos x="140" y="5"/>
                </a:cxn>
                <a:cxn ang="0">
                  <a:pos x="93" y="0"/>
                </a:cxn>
                <a:cxn ang="0">
                  <a:pos x="33" y="7"/>
                </a:cxn>
                <a:cxn ang="0">
                  <a:pos x="0" y="31"/>
                </a:cxn>
                <a:cxn ang="0">
                  <a:pos x="0" y="31"/>
                </a:cxn>
              </a:cxnLst>
              <a:rect l="0" t="0" r="r" b="b"/>
              <a:pathLst>
                <a:path w="172" h="93">
                  <a:moveTo>
                    <a:pt x="0" y="31"/>
                  </a:moveTo>
                  <a:lnTo>
                    <a:pt x="147" y="93"/>
                  </a:lnTo>
                  <a:lnTo>
                    <a:pt x="155" y="87"/>
                  </a:lnTo>
                  <a:lnTo>
                    <a:pt x="169" y="70"/>
                  </a:lnTo>
                  <a:lnTo>
                    <a:pt x="172" y="20"/>
                  </a:lnTo>
                  <a:lnTo>
                    <a:pt x="160" y="11"/>
                  </a:lnTo>
                  <a:lnTo>
                    <a:pt x="140" y="5"/>
                  </a:lnTo>
                  <a:lnTo>
                    <a:pt x="93" y="0"/>
                  </a:lnTo>
                  <a:lnTo>
                    <a:pt x="33" y="7"/>
                  </a:lnTo>
                  <a:lnTo>
                    <a:pt x="0" y="31"/>
                  </a:lnTo>
                  <a:lnTo>
                    <a:pt x="0" y="31"/>
                  </a:lnTo>
                  <a:close/>
                </a:path>
              </a:pathLst>
            </a:custGeom>
            <a:solidFill>
              <a:srgbClr val="D1BDBD"/>
            </a:solidFill>
            <a:ln w="9525">
              <a:noFill/>
              <a:round/>
              <a:headEnd/>
              <a:tailEnd/>
            </a:ln>
          </p:spPr>
          <p:txBody>
            <a:bodyPr/>
            <a:lstStyle/>
            <a:p>
              <a:endParaRPr lang="en-US" dirty="0"/>
            </a:p>
          </p:txBody>
        </p:sp>
        <p:sp>
          <p:nvSpPr>
            <p:cNvPr id="348202" name="Freeform 42"/>
            <p:cNvSpPr>
              <a:spLocks/>
            </p:cNvSpPr>
            <p:nvPr/>
          </p:nvSpPr>
          <p:spPr bwMode="auto">
            <a:xfrm>
              <a:off x="6921" y="2884"/>
              <a:ext cx="1201" cy="2166"/>
            </a:xfrm>
            <a:custGeom>
              <a:avLst/>
              <a:gdLst/>
              <a:ahLst/>
              <a:cxnLst>
                <a:cxn ang="0">
                  <a:pos x="990" y="20"/>
                </a:cxn>
                <a:cxn ang="0">
                  <a:pos x="922" y="60"/>
                </a:cxn>
                <a:cxn ang="0">
                  <a:pos x="876" y="88"/>
                </a:cxn>
                <a:cxn ang="0">
                  <a:pos x="825" y="120"/>
                </a:cxn>
                <a:cxn ang="0">
                  <a:pos x="768" y="154"/>
                </a:cxn>
                <a:cxn ang="0">
                  <a:pos x="704" y="193"/>
                </a:cxn>
                <a:cxn ang="0">
                  <a:pos x="641" y="235"/>
                </a:cxn>
                <a:cxn ang="0">
                  <a:pos x="574" y="277"/>
                </a:cxn>
                <a:cxn ang="0">
                  <a:pos x="509" y="321"/>
                </a:cxn>
                <a:cxn ang="0">
                  <a:pos x="444" y="365"/>
                </a:cxn>
                <a:cxn ang="0">
                  <a:pos x="383" y="410"/>
                </a:cxn>
                <a:cxn ang="0">
                  <a:pos x="325" y="453"/>
                </a:cxn>
                <a:cxn ang="0">
                  <a:pos x="273" y="495"/>
                </a:cxn>
                <a:cxn ang="0">
                  <a:pos x="226" y="533"/>
                </a:cxn>
                <a:cxn ang="0">
                  <a:pos x="186" y="575"/>
                </a:cxn>
                <a:cxn ang="0">
                  <a:pos x="120" y="683"/>
                </a:cxn>
                <a:cxn ang="0">
                  <a:pos x="53" y="883"/>
                </a:cxn>
                <a:cxn ang="0">
                  <a:pos x="0" y="1311"/>
                </a:cxn>
                <a:cxn ang="0">
                  <a:pos x="14" y="1696"/>
                </a:cxn>
                <a:cxn ang="0">
                  <a:pos x="47" y="2166"/>
                </a:cxn>
                <a:cxn ang="0">
                  <a:pos x="161" y="1467"/>
                </a:cxn>
                <a:cxn ang="0">
                  <a:pos x="194" y="1143"/>
                </a:cxn>
                <a:cxn ang="0">
                  <a:pos x="234" y="943"/>
                </a:cxn>
                <a:cxn ang="0">
                  <a:pos x="276" y="816"/>
                </a:cxn>
                <a:cxn ang="0">
                  <a:pos x="328" y="720"/>
                </a:cxn>
                <a:cxn ang="0">
                  <a:pos x="348" y="694"/>
                </a:cxn>
                <a:cxn ang="0">
                  <a:pos x="372" y="665"/>
                </a:cxn>
                <a:cxn ang="0">
                  <a:pos x="398" y="637"/>
                </a:cxn>
                <a:cxn ang="0">
                  <a:pos x="426" y="609"/>
                </a:cxn>
                <a:cxn ang="0">
                  <a:pos x="471" y="564"/>
                </a:cxn>
                <a:cxn ang="0">
                  <a:pos x="502" y="535"/>
                </a:cxn>
                <a:cxn ang="0">
                  <a:pos x="536" y="504"/>
                </a:cxn>
                <a:cxn ang="0">
                  <a:pos x="570" y="473"/>
                </a:cxn>
                <a:cxn ang="0">
                  <a:pos x="605" y="445"/>
                </a:cxn>
                <a:cxn ang="0">
                  <a:pos x="642" y="413"/>
                </a:cxn>
                <a:cxn ang="0">
                  <a:pos x="678" y="383"/>
                </a:cxn>
                <a:cxn ang="0">
                  <a:pos x="715" y="354"/>
                </a:cxn>
                <a:cxn ang="0">
                  <a:pos x="751" y="325"/>
                </a:cxn>
                <a:cxn ang="0">
                  <a:pos x="788" y="297"/>
                </a:cxn>
                <a:cxn ang="0">
                  <a:pos x="825" y="267"/>
                </a:cxn>
                <a:cxn ang="0">
                  <a:pos x="860" y="241"/>
                </a:cxn>
                <a:cxn ang="0">
                  <a:pos x="913" y="202"/>
                </a:cxn>
                <a:cxn ang="0">
                  <a:pos x="980" y="154"/>
                </a:cxn>
                <a:cxn ang="0">
                  <a:pos x="1040" y="110"/>
                </a:cxn>
                <a:cxn ang="0">
                  <a:pos x="1094" y="73"/>
                </a:cxn>
                <a:cxn ang="0">
                  <a:pos x="1137" y="42"/>
                </a:cxn>
                <a:cxn ang="0">
                  <a:pos x="1201" y="0"/>
                </a:cxn>
                <a:cxn ang="0">
                  <a:pos x="1015" y="6"/>
                </a:cxn>
              </a:cxnLst>
              <a:rect l="0" t="0" r="r" b="b"/>
              <a:pathLst>
                <a:path w="1201" h="2166">
                  <a:moveTo>
                    <a:pt x="1015" y="6"/>
                  </a:moveTo>
                  <a:lnTo>
                    <a:pt x="990" y="20"/>
                  </a:lnTo>
                  <a:lnTo>
                    <a:pt x="961" y="37"/>
                  </a:lnTo>
                  <a:lnTo>
                    <a:pt x="922" y="60"/>
                  </a:lnTo>
                  <a:lnTo>
                    <a:pt x="902" y="73"/>
                  </a:lnTo>
                  <a:lnTo>
                    <a:pt x="876" y="88"/>
                  </a:lnTo>
                  <a:lnTo>
                    <a:pt x="853" y="103"/>
                  </a:lnTo>
                  <a:lnTo>
                    <a:pt x="825" y="120"/>
                  </a:lnTo>
                  <a:lnTo>
                    <a:pt x="795" y="137"/>
                  </a:lnTo>
                  <a:lnTo>
                    <a:pt x="768" y="154"/>
                  </a:lnTo>
                  <a:lnTo>
                    <a:pt x="737" y="175"/>
                  </a:lnTo>
                  <a:lnTo>
                    <a:pt x="704" y="193"/>
                  </a:lnTo>
                  <a:lnTo>
                    <a:pt x="673" y="213"/>
                  </a:lnTo>
                  <a:lnTo>
                    <a:pt x="641" y="235"/>
                  </a:lnTo>
                  <a:lnTo>
                    <a:pt x="608" y="255"/>
                  </a:lnTo>
                  <a:lnTo>
                    <a:pt x="574" y="277"/>
                  </a:lnTo>
                  <a:lnTo>
                    <a:pt x="542" y="300"/>
                  </a:lnTo>
                  <a:lnTo>
                    <a:pt x="509" y="321"/>
                  </a:lnTo>
                  <a:lnTo>
                    <a:pt x="477" y="343"/>
                  </a:lnTo>
                  <a:lnTo>
                    <a:pt x="444" y="365"/>
                  </a:lnTo>
                  <a:lnTo>
                    <a:pt x="413" y="388"/>
                  </a:lnTo>
                  <a:lnTo>
                    <a:pt x="383" y="410"/>
                  </a:lnTo>
                  <a:lnTo>
                    <a:pt x="353" y="431"/>
                  </a:lnTo>
                  <a:lnTo>
                    <a:pt x="325" y="453"/>
                  </a:lnTo>
                  <a:lnTo>
                    <a:pt x="297" y="473"/>
                  </a:lnTo>
                  <a:lnTo>
                    <a:pt x="273" y="495"/>
                  </a:lnTo>
                  <a:lnTo>
                    <a:pt x="248" y="513"/>
                  </a:lnTo>
                  <a:lnTo>
                    <a:pt x="226" y="533"/>
                  </a:lnTo>
                  <a:lnTo>
                    <a:pt x="206" y="553"/>
                  </a:lnTo>
                  <a:lnTo>
                    <a:pt x="186" y="575"/>
                  </a:lnTo>
                  <a:lnTo>
                    <a:pt x="151" y="626"/>
                  </a:lnTo>
                  <a:lnTo>
                    <a:pt x="120" y="683"/>
                  </a:lnTo>
                  <a:lnTo>
                    <a:pt x="95" y="745"/>
                  </a:lnTo>
                  <a:lnTo>
                    <a:pt x="53" y="883"/>
                  </a:lnTo>
                  <a:lnTo>
                    <a:pt x="25" y="1031"/>
                  </a:lnTo>
                  <a:lnTo>
                    <a:pt x="0" y="1311"/>
                  </a:lnTo>
                  <a:lnTo>
                    <a:pt x="4" y="1515"/>
                  </a:lnTo>
                  <a:lnTo>
                    <a:pt x="14" y="1696"/>
                  </a:lnTo>
                  <a:lnTo>
                    <a:pt x="30" y="1911"/>
                  </a:lnTo>
                  <a:lnTo>
                    <a:pt x="47" y="2166"/>
                  </a:lnTo>
                  <a:lnTo>
                    <a:pt x="149" y="2007"/>
                  </a:lnTo>
                  <a:lnTo>
                    <a:pt x="161" y="1467"/>
                  </a:lnTo>
                  <a:lnTo>
                    <a:pt x="180" y="1249"/>
                  </a:lnTo>
                  <a:lnTo>
                    <a:pt x="194" y="1143"/>
                  </a:lnTo>
                  <a:lnTo>
                    <a:pt x="211" y="1039"/>
                  </a:lnTo>
                  <a:lnTo>
                    <a:pt x="234" y="943"/>
                  </a:lnTo>
                  <a:lnTo>
                    <a:pt x="260" y="855"/>
                  </a:lnTo>
                  <a:lnTo>
                    <a:pt x="276" y="816"/>
                  </a:lnTo>
                  <a:lnTo>
                    <a:pt x="291" y="781"/>
                  </a:lnTo>
                  <a:lnTo>
                    <a:pt x="328" y="720"/>
                  </a:lnTo>
                  <a:lnTo>
                    <a:pt x="339" y="707"/>
                  </a:lnTo>
                  <a:lnTo>
                    <a:pt x="348" y="694"/>
                  </a:lnTo>
                  <a:lnTo>
                    <a:pt x="359" y="680"/>
                  </a:lnTo>
                  <a:lnTo>
                    <a:pt x="372" y="665"/>
                  </a:lnTo>
                  <a:lnTo>
                    <a:pt x="386" y="652"/>
                  </a:lnTo>
                  <a:lnTo>
                    <a:pt x="398" y="637"/>
                  </a:lnTo>
                  <a:lnTo>
                    <a:pt x="412" y="623"/>
                  </a:lnTo>
                  <a:lnTo>
                    <a:pt x="426" y="609"/>
                  </a:lnTo>
                  <a:lnTo>
                    <a:pt x="455" y="580"/>
                  </a:lnTo>
                  <a:lnTo>
                    <a:pt x="471" y="564"/>
                  </a:lnTo>
                  <a:lnTo>
                    <a:pt x="486" y="549"/>
                  </a:lnTo>
                  <a:lnTo>
                    <a:pt x="502" y="535"/>
                  </a:lnTo>
                  <a:lnTo>
                    <a:pt x="519" y="519"/>
                  </a:lnTo>
                  <a:lnTo>
                    <a:pt x="536" y="504"/>
                  </a:lnTo>
                  <a:lnTo>
                    <a:pt x="553" y="488"/>
                  </a:lnTo>
                  <a:lnTo>
                    <a:pt x="570" y="473"/>
                  </a:lnTo>
                  <a:lnTo>
                    <a:pt x="588" y="459"/>
                  </a:lnTo>
                  <a:lnTo>
                    <a:pt x="605" y="445"/>
                  </a:lnTo>
                  <a:lnTo>
                    <a:pt x="624" y="430"/>
                  </a:lnTo>
                  <a:lnTo>
                    <a:pt x="642" y="413"/>
                  </a:lnTo>
                  <a:lnTo>
                    <a:pt x="658" y="399"/>
                  </a:lnTo>
                  <a:lnTo>
                    <a:pt x="678" y="383"/>
                  </a:lnTo>
                  <a:lnTo>
                    <a:pt x="695" y="369"/>
                  </a:lnTo>
                  <a:lnTo>
                    <a:pt x="715" y="354"/>
                  </a:lnTo>
                  <a:lnTo>
                    <a:pt x="734" y="340"/>
                  </a:lnTo>
                  <a:lnTo>
                    <a:pt x="751" y="325"/>
                  </a:lnTo>
                  <a:lnTo>
                    <a:pt x="769" y="311"/>
                  </a:lnTo>
                  <a:lnTo>
                    <a:pt x="788" y="297"/>
                  </a:lnTo>
                  <a:lnTo>
                    <a:pt x="806" y="283"/>
                  </a:lnTo>
                  <a:lnTo>
                    <a:pt x="825" y="267"/>
                  </a:lnTo>
                  <a:lnTo>
                    <a:pt x="843" y="255"/>
                  </a:lnTo>
                  <a:lnTo>
                    <a:pt x="860" y="241"/>
                  </a:lnTo>
                  <a:lnTo>
                    <a:pt x="877" y="229"/>
                  </a:lnTo>
                  <a:lnTo>
                    <a:pt x="913" y="202"/>
                  </a:lnTo>
                  <a:lnTo>
                    <a:pt x="947" y="178"/>
                  </a:lnTo>
                  <a:lnTo>
                    <a:pt x="980" y="154"/>
                  </a:lnTo>
                  <a:lnTo>
                    <a:pt x="1010" y="131"/>
                  </a:lnTo>
                  <a:lnTo>
                    <a:pt x="1040" y="110"/>
                  </a:lnTo>
                  <a:lnTo>
                    <a:pt x="1068" y="91"/>
                  </a:lnTo>
                  <a:lnTo>
                    <a:pt x="1094" y="73"/>
                  </a:lnTo>
                  <a:lnTo>
                    <a:pt x="1117" y="56"/>
                  </a:lnTo>
                  <a:lnTo>
                    <a:pt x="1137" y="42"/>
                  </a:lnTo>
                  <a:lnTo>
                    <a:pt x="1171" y="18"/>
                  </a:lnTo>
                  <a:lnTo>
                    <a:pt x="1201" y="0"/>
                  </a:lnTo>
                  <a:lnTo>
                    <a:pt x="1015" y="6"/>
                  </a:lnTo>
                  <a:lnTo>
                    <a:pt x="1015" y="6"/>
                  </a:lnTo>
                  <a:close/>
                </a:path>
              </a:pathLst>
            </a:custGeom>
            <a:solidFill>
              <a:srgbClr val="000000"/>
            </a:solidFill>
            <a:ln w="9525">
              <a:noFill/>
              <a:round/>
              <a:headEnd/>
              <a:tailEnd/>
            </a:ln>
          </p:spPr>
          <p:txBody>
            <a:bodyPr/>
            <a:lstStyle/>
            <a:p>
              <a:endParaRPr lang="en-US" dirty="0"/>
            </a:p>
          </p:txBody>
        </p:sp>
        <p:sp>
          <p:nvSpPr>
            <p:cNvPr id="348203" name="Freeform 43"/>
            <p:cNvSpPr>
              <a:spLocks/>
            </p:cNvSpPr>
            <p:nvPr/>
          </p:nvSpPr>
          <p:spPr bwMode="auto">
            <a:xfrm>
              <a:off x="7160" y="4555"/>
              <a:ext cx="219" cy="373"/>
            </a:xfrm>
            <a:custGeom>
              <a:avLst/>
              <a:gdLst/>
              <a:ahLst/>
              <a:cxnLst>
                <a:cxn ang="0">
                  <a:pos x="49" y="0"/>
                </a:cxn>
                <a:cxn ang="0">
                  <a:pos x="57" y="11"/>
                </a:cxn>
                <a:cxn ang="0">
                  <a:pos x="79" y="39"/>
                </a:cxn>
                <a:cxn ang="0">
                  <a:pos x="106" y="79"/>
                </a:cxn>
                <a:cxn ang="0">
                  <a:pos x="140" y="129"/>
                </a:cxn>
                <a:cxn ang="0">
                  <a:pos x="173" y="180"/>
                </a:cxn>
                <a:cxn ang="0">
                  <a:pos x="201" y="229"/>
                </a:cxn>
                <a:cxn ang="0">
                  <a:pos x="219" y="308"/>
                </a:cxn>
                <a:cxn ang="0">
                  <a:pos x="202" y="348"/>
                </a:cxn>
                <a:cxn ang="0">
                  <a:pos x="190" y="361"/>
                </a:cxn>
                <a:cxn ang="0">
                  <a:pos x="181" y="367"/>
                </a:cxn>
                <a:cxn ang="0">
                  <a:pos x="154" y="373"/>
                </a:cxn>
                <a:cxn ang="0">
                  <a:pos x="0" y="99"/>
                </a:cxn>
                <a:cxn ang="0">
                  <a:pos x="49" y="0"/>
                </a:cxn>
                <a:cxn ang="0">
                  <a:pos x="49" y="0"/>
                </a:cxn>
              </a:cxnLst>
              <a:rect l="0" t="0" r="r" b="b"/>
              <a:pathLst>
                <a:path w="219" h="373">
                  <a:moveTo>
                    <a:pt x="49" y="0"/>
                  </a:moveTo>
                  <a:lnTo>
                    <a:pt x="57" y="11"/>
                  </a:lnTo>
                  <a:lnTo>
                    <a:pt x="79" y="39"/>
                  </a:lnTo>
                  <a:lnTo>
                    <a:pt x="106" y="79"/>
                  </a:lnTo>
                  <a:lnTo>
                    <a:pt x="140" y="129"/>
                  </a:lnTo>
                  <a:lnTo>
                    <a:pt x="173" y="180"/>
                  </a:lnTo>
                  <a:lnTo>
                    <a:pt x="201" y="229"/>
                  </a:lnTo>
                  <a:lnTo>
                    <a:pt x="219" y="308"/>
                  </a:lnTo>
                  <a:lnTo>
                    <a:pt x="202" y="348"/>
                  </a:lnTo>
                  <a:lnTo>
                    <a:pt x="190" y="361"/>
                  </a:lnTo>
                  <a:lnTo>
                    <a:pt x="181" y="367"/>
                  </a:lnTo>
                  <a:lnTo>
                    <a:pt x="154" y="373"/>
                  </a:lnTo>
                  <a:lnTo>
                    <a:pt x="0" y="99"/>
                  </a:lnTo>
                  <a:lnTo>
                    <a:pt x="49" y="0"/>
                  </a:lnTo>
                  <a:lnTo>
                    <a:pt x="49" y="0"/>
                  </a:lnTo>
                  <a:close/>
                </a:path>
              </a:pathLst>
            </a:custGeom>
            <a:solidFill>
              <a:srgbClr val="000000"/>
            </a:solidFill>
            <a:ln w="9525">
              <a:noFill/>
              <a:round/>
              <a:headEnd/>
              <a:tailEnd/>
            </a:ln>
          </p:spPr>
          <p:txBody>
            <a:bodyPr/>
            <a:lstStyle/>
            <a:p>
              <a:endParaRPr lang="en-US" dirty="0"/>
            </a:p>
          </p:txBody>
        </p:sp>
        <p:sp>
          <p:nvSpPr>
            <p:cNvPr id="348204" name="Freeform 44"/>
            <p:cNvSpPr>
              <a:spLocks/>
            </p:cNvSpPr>
            <p:nvPr/>
          </p:nvSpPr>
          <p:spPr bwMode="auto">
            <a:xfrm>
              <a:off x="7249" y="4225"/>
              <a:ext cx="276" cy="378"/>
            </a:xfrm>
            <a:custGeom>
              <a:avLst/>
              <a:gdLst/>
              <a:ahLst/>
              <a:cxnLst>
                <a:cxn ang="0">
                  <a:pos x="11" y="0"/>
                </a:cxn>
                <a:cxn ang="0">
                  <a:pos x="24" y="7"/>
                </a:cxn>
                <a:cxn ang="0">
                  <a:pos x="55" y="24"/>
                </a:cxn>
                <a:cxn ang="0">
                  <a:pos x="75" y="37"/>
                </a:cxn>
                <a:cxn ang="0">
                  <a:pos x="98" y="51"/>
                </a:cxn>
                <a:cxn ang="0">
                  <a:pos x="123" y="68"/>
                </a:cxn>
                <a:cxn ang="0">
                  <a:pos x="147" y="86"/>
                </a:cxn>
                <a:cxn ang="0">
                  <a:pos x="172" y="106"/>
                </a:cxn>
                <a:cxn ang="0">
                  <a:pos x="195" y="126"/>
                </a:cxn>
                <a:cxn ang="0">
                  <a:pos x="218" y="150"/>
                </a:cxn>
                <a:cxn ang="0">
                  <a:pos x="239" y="171"/>
                </a:cxn>
                <a:cxn ang="0">
                  <a:pos x="266" y="218"/>
                </a:cxn>
                <a:cxn ang="0">
                  <a:pos x="276" y="264"/>
                </a:cxn>
                <a:cxn ang="0">
                  <a:pos x="262" y="334"/>
                </a:cxn>
                <a:cxn ang="0">
                  <a:pos x="243" y="368"/>
                </a:cxn>
                <a:cxn ang="0">
                  <a:pos x="220" y="378"/>
                </a:cxn>
                <a:cxn ang="0">
                  <a:pos x="0" y="126"/>
                </a:cxn>
                <a:cxn ang="0">
                  <a:pos x="11" y="0"/>
                </a:cxn>
                <a:cxn ang="0">
                  <a:pos x="11" y="0"/>
                </a:cxn>
              </a:cxnLst>
              <a:rect l="0" t="0" r="r" b="b"/>
              <a:pathLst>
                <a:path w="276" h="378">
                  <a:moveTo>
                    <a:pt x="11" y="0"/>
                  </a:moveTo>
                  <a:lnTo>
                    <a:pt x="24" y="7"/>
                  </a:lnTo>
                  <a:lnTo>
                    <a:pt x="55" y="24"/>
                  </a:lnTo>
                  <a:lnTo>
                    <a:pt x="75" y="37"/>
                  </a:lnTo>
                  <a:lnTo>
                    <a:pt x="98" y="51"/>
                  </a:lnTo>
                  <a:lnTo>
                    <a:pt x="123" y="68"/>
                  </a:lnTo>
                  <a:lnTo>
                    <a:pt x="147" y="86"/>
                  </a:lnTo>
                  <a:lnTo>
                    <a:pt x="172" y="106"/>
                  </a:lnTo>
                  <a:lnTo>
                    <a:pt x="195" y="126"/>
                  </a:lnTo>
                  <a:lnTo>
                    <a:pt x="218" y="150"/>
                  </a:lnTo>
                  <a:lnTo>
                    <a:pt x="239" y="171"/>
                  </a:lnTo>
                  <a:lnTo>
                    <a:pt x="266" y="218"/>
                  </a:lnTo>
                  <a:lnTo>
                    <a:pt x="276" y="264"/>
                  </a:lnTo>
                  <a:lnTo>
                    <a:pt x="262" y="334"/>
                  </a:lnTo>
                  <a:lnTo>
                    <a:pt x="243" y="368"/>
                  </a:lnTo>
                  <a:lnTo>
                    <a:pt x="220" y="378"/>
                  </a:lnTo>
                  <a:lnTo>
                    <a:pt x="0" y="126"/>
                  </a:lnTo>
                  <a:lnTo>
                    <a:pt x="11" y="0"/>
                  </a:lnTo>
                  <a:lnTo>
                    <a:pt x="11" y="0"/>
                  </a:lnTo>
                  <a:close/>
                </a:path>
              </a:pathLst>
            </a:custGeom>
            <a:solidFill>
              <a:srgbClr val="000000"/>
            </a:solidFill>
            <a:ln w="9525">
              <a:noFill/>
              <a:round/>
              <a:headEnd/>
              <a:tailEnd/>
            </a:ln>
          </p:spPr>
          <p:txBody>
            <a:bodyPr/>
            <a:lstStyle/>
            <a:p>
              <a:endParaRPr lang="en-US" dirty="0"/>
            </a:p>
          </p:txBody>
        </p:sp>
        <p:sp>
          <p:nvSpPr>
            <p:cNvPr id="348205" name="Freeform 45"/>
            <p:cNvSpPr>
              <a:spLocks/>
            </p:cNvSpPr>
            <p:nvPr/>
          </p:nvSpPr>
          <p:spPr bwMode="auto">
            <a:xfrm>
              <a:off x="7331" y="3988"/>
              <a:ext cx="269" cy="342"/>
            </a:xfrm>
            <a:custGeom>
              <a:avLst/>
              <a:gdLst/>
              <a:ahLst/>
              <a:cxnLst>
                <a:cxn ang="0">
                  <a:pos x="17" y="0"/>
                </a:cxn>
                <a:cxn ang="0">
                  <a:pos x="0" y="138"/>
                </a:cxn>
                <a:cxn ang="0">
                  <a:pos x="259" y="342"/>
                </a:cxn>
                <a:cxn ang="0">
                  <a:pos x="269" y="193"/>
                </a:cxn>
                <a:cxn ang="0">
                  <a:pos x="245" y="156"/>
                </a:cxn>
                <a:cxn ang="0">
                  <a:pos x="228" y="139"/>
                </a:cxn>
                <a:cxn ang="0">
                  <a:pos x="209" y="122"/>
                </a:cxn>
                <a:cxn ang="0">
                  <a:pos x="189" y="105"/>
                </a:cxn>
                <a:cxn ang="0">
                  <a:pos x="167" y="88"/>
                </a:cxn>
                <a:cxn ang="0">
                  <a:pos x="147" y="73"/>
                </a:cxn>
                <a:cxn ang="0">
                  <a:pos x="126" y="60"/>
                </a:cxn>
                <a:cxn ang="0">
                  <a:pos x="84" y="35"/>
                </a:cxn>
                <a:cxn ang="0">
                  <a:pos x="50" y="17"/>
                </a:cxn>
                <a:cxn ang="0">
                  <a:pos x="17" y="0"/>
                </a:cxn>
                <a:cxn ang="0">
                  <a:pos x="17" y="0"/>
                </a:cxn>
              </a:cxnLst>
              <a:rect l="0" t="0" r="r" b="b"/>
              <a:pathLst>
                <a:path w="269" h="342">
                  <a:moveTo>
                    <a:pt x="17" y="0"/>
                  </a:moveTo>
                  <a:lnTo>
                    <a:pt x="0" y="138"/>
                  </a:lnTo>
                  <a:lnTo>
                    <a:pt x="259" y="342"/>
                  </a:lnTo>
                  <a:lnTo>
                    <a:pt x="269" y="193"/>
                  </a:lnTo>
                  <a:lnTo>
                    <a:pt x="245" y="156"/>
                  </a:lnTo>
                  <a:lnTo>
                    <a:pt x="228" y="139"/>
                  </a:lnTo>
                  <a:lnTo>
                    <a:pt x="209" y="122"/>
                  </a:lnTo>
                  <a:lnTo>
                    <a:pt x="189" y="105"/>
                  </a:lnTo>
                  <a:lnTo>
                    <a:pt x="167" y="88"/>
                  </a:lnTo>
                  <a:lnTo>
                    <a:pt x="147" y="73"/>
                  </a:lnTo>
                  <a:lnTo>
                    <a:pt x="126" y="60"/>
                  </a:lnTo>
                  <a:lnTo>
                    <a:pt x="84" y="35"/>
                  </a:lnTo>
                  <a:lnTo>
                    <a:pt x="50" y="17"/>
                  </a:lnTo>
                  <a:lnTo>
                    <a:pt x="17" y="0"/>
                  </a:lnTo>
                  <a:lnTo>
                    <a:pt x="17" y="0"/>
                  </a:lnTo>
                  <a:close/>
                </a:path>
              </a:pathLst>
            </a:custGeom>
            <a:solidFill>
              <a:srgbClr val="000000"/>
            </a:solidFill>
            <a:ln w="9525">
              <a:noFill/>
              <a:round/>
              <a:headEnd/>
              <a:tailEnd/>
            </a:ln>
          </p:spPr>
          <p:txBody>
            <a:bodyPr/>
            <a:lstStyle/>
            <a:p>
              <a:endParaRPr lang="en-US" dirty="0"/>
            </a:p>
          </p:txBody>
        </p:sp>
        <p:sp>
          <p:nvSpPr>
            <p:cNvPr id="348206" name="Freeform 46"/>
            <p:cNvSpPr>
              <a:spLocks/>
            </p:cNvSpPr>
            <p:nvPr/>
          </p:nvSpPr>
          <p:spPr bwMode="auto">
            <a:xfrm>
              <a:off x="7415" y="3736"/>
              <a:ext cx="278" cy="329"/>
            </a:xfrm>
            <a:custGeom>
              <a:avLst/>
              <a:gdLst/>
              <a:ahLst/>
              <a:cxnLst>
                <a:cxn ang="0">
                  <a:pos x="0" y="0"/>
                </a:cxn>
                <a:cxn ang="0">
                  <a:pos x="0" y="142"/>
                </a:cxn>
                <a:cxn ang="0">
                  <a:pos x="274" y="329"/>
                </a:cxn>
                <a:cxn ang="0">
                  <a:pos x="278" y="192"/>
                </a:cxn>
                <a:cxn ang="0">
                  <a:pos x="263" y="173"/>
                </a:cxn>
                <a:cxn ang="0">
                  <a:pos x="244" y="155"/>
                </a:cxn>
                <a:cxn ang="0">
                  <a:pos x="224" y="136"/>
                </a:cxn>
                <a:cxn ang="0">
                  <a:pos x="202" y="119"/>
                </a:cxn>
                <a:cxn ang="0">
                  <a:pos x="179" y="102"/>
                </a:cxn>
                <a:cxn ang="0">
                  <a:pos x="156" y="86"/>
                </a:cxn>
                <a:cxn ang="0">
                  <a:pos x="133" y="69"/>
                </a:cxn>
                <a:cxn ang="0">
                  <a:pos x="110" y="57"/>
                </a:cxn>
                <a:cxn ang="0">
                  <a:pos x="68" y="34"/>
                </a:cxn>
                <a:cxn ang="0">
                  <a:pos x="32" y="15"/>
                </a:cxn>
                <a:cxn ang="0">
                  <a:pos x="0" y="0"/>
                </a:cxn>
                <a:cxn ang="0">
                  <a:pos x="0" y="0"/>
                </a:cxn>
              </a:cxnLst>
              <a:rect l="0" t="0" r="r" b="b"/>
              <a:pathLst>
                <a:path w="278" h="329">
                  <a:moveTo>
                    <a:pt x="0" y="0"/>
                  </a:moveTo>
                  <a:lnTo>
                    <a:pt x="0" y="142"/>
                  </a:lnTo>
                  <a:lnTo>
                    <a:pt x="274" y="329"/>
                  </a:lnTo>
                  <a:lnTo>
                    <a:pt x="278" y="192"/>
                  </a:lnTo>
                  <a:lnTo>
                    <a:pt x="263" y="173"/>
                  </a:lnTo>
                  <a:lnTo>
                    <a:pt x="244" y="155"/>
                  </a:lnTo>
                  <a:lnTo>
                    <a:pt x="224" y="136"/>
                  </a:lnTo>
                  <a:lnTo>
                    <a:pt x="202" y="119"/>
                  </a:lnTo>
                  <a:lnTo>
                    <a:pt x="179" y="102"/>
                  </a:lnTo>
                  <a:lnTo>
                    <a:pt x="156" y="86"/>
                  </a:lnTo>
                  <a:lnTo>
                    <a:pt x="133" y="69"/>
                  </a:lnTo>
                  <a:lnTo>
                    <a:pt x="110" y="57"/>
                  </a:lnTo>
                  <a:lnTo>
                    <a:pt x="68" y="34"/>
                  </a:lnTo>
                  <a:lnTo>
                    <a:pt x="32" y="15"/>
                  </a:lnTo>
                  <a:lnTo>
                    <a:pt x="0" y="0"/>
                  </a:lnTo>
                  <a:lnTo>
                    <a:pt x="0" y="0"/>
                  </a:lnTo>
                  <a:close/>
                </a:path>
              </a:pathLst>
            </a:custGeom>
            <a:solidFill>
              <a:srgbClr val="000000"/>
            </a:solidFill>
            <a:ln w="9525">
              <a:noFill/>
              <a:round/>
              <a:headEnd/>
              <a:tailEnd/>
            </a:ln>
          </p:spPr>
          <p:txBody>
            <a:bodyPr/>
            <a:lstStyle/>
            <a:p>
              <a:endParaRPr lang="en-US" dirty="0"/>
            </a:p>
          </p:txBody>
        </p:sp>
        <p:sp>
          <p:nvSpPr>
            <p:cNvPr id="348207" name="Freeform 47"/>
            <p:cNvSpPr>
              <a:spLocks/>
            </p:cNvSpPr>
            <p:nvPr/>
          </p:nvSpPr>
          <p:spPr bwMode="auto">
            <a:xfrm>
              <a:off x="7611" y="3521"/>
              <a:ext cx="334" cy="308"/>
            </a:xfrm>
            <a:custGeom>
              <a:avLst/>
              <a:gdLst/>
              <a:ahLst/>
              <a:cxnLst>
                <a:cxn ang="0">
                  <a:pos x="39" y="0"/>
                </a:cxn>
                <a:cxn ang="0">
                  <a:pos x="0" y="110"/>
                </a:cxn>
                <a:cxn ang="0">
                  <a:pos x="259" y="308"/>
                </a:cxn>
                <a:cxn ang="0">
                  <a:pos x="297" y="306"/>
                </a:cxn>
                <a:cxn ang="0">
                  <a:pos x="334" y="243"/>
                </a:cxn>
                <a:cxn ang="0">
                  <a:pos x="324" y="209"/>
                </a:cxn>
                <a:cxn ang="0">
                  <a:pos x="308" y="189"/>
                </a:cxn>
                <a:cxn ang="0">
                  <a:pos x="290" y="170"/>
                </a:cxn>
                <a:cxn ang="0">
                  <a:pos x="266" y="150"/>
                </a:cxn>
                <a:cxn ang="0">
                  <a:pos x="242" y="130"/>
                </a:cxn>
                <a:cxn ang="0">
                  <a:pos x="215" y="110"/>
                </a:cxn>
                <a:cxn ang="0">
                  <a:pos x="186" y="91"/>
                </a:cxn>
                <a:cxn ang="0">
                  <a:pos x="160" y="73"/>
                </a:cxn>
                <a:cxn ang="0">
                  <a:pos x="132" y="54"/>
                </a:cxn>
                <a:cxn ang="0">
                  <a:pos x="109" y="42"/>
                </a:cxn>
                <a:cxn ang="0">
                  <a:pos x="85" y="28"/>
                </a:cxn>
                <a:cxn ang="0">
                  <a:pos x="51" y="8"/>
                </a:cxn>
                <a:cxn ang="0">
                  <a:pos x="39" y="0"/>
                </a:cxn>
                <a:cxn ang="0">
                  <a:pos x="39" y="0"/>
                </a:cxn>
              </a:cxnLst>
              <a:rect l="0" t="0" r="r" b="b"/>
              <a:pathLst>
                <a:path w="334" h="308">
                  <a:moveTo>
                    <a:pt x="39" y="0"/>
                  </a:moveTo>
                  <a:lnTo>
                    <a:pt x="0" y="110"/>
                  </a:lnTo>
                  <a:lnTo>
                    <a:pt x="259" y="308"/>
                  </a:lnTo>
                  <a:lnTo>
                    <a:pt x="297" y="306"/>
                  </a:lnTo>
                  <a:lnTo>
                    <a:pt x="334" y="243"/>
                  </a:lnTo>
                  <a:lnTo>
                    <a:pt x="324" y="209"/>
                  </a:lnTo>
                  <a:lnTo>
                    <a:pt x="308" y="189"/>
                  </a:lnTo>
                  <a:lnTo>
                    <a:pt x="290" y="170"/>
                  </a:lnTo>
                  <a:lnTo>
                    <a:pt x="266" y="150"/>
                  </a:lnTo>
                  <a:lnTo>
                    <a:pt x="242" y="130"/>
                  </a:lnTo>
                  <a:lnTo>
                    <a:pt x="215" y="110"/>
                  </a:lnTo>
                  <a:lnTo>
                    <a:pt x="186" y="91"/>
                  </a:lnTo>
                  <a:lnTo>
                    <a:pt x="160" y="73"/>
                  </a:lnTo>
                  <a:lnTo>
                    <a:pt x="132" y="54"/>
                  </a:lnTo>
                  <a:lnTo>
                    <a:pt x="109" y="42"/>
                  </a:lnTo>
                  <a:lnTo>
                    <a:pt x="85" y="28"/>
                  </a:lnTo>
                  <a:lnTo>
                    <a:pt x="51" y="8"/>
                  </a:lnTo>
                  <a:lnTo>
                    <a:pt x="39" y="0"/>
                  </a:lnTo>
                  <a:lnTo>
                    <a:pt x="39" y="0"/>
                  </a:lnTo>
                  <a:close/>
                </a:path>
              </a:pathLst>
            </a:custGeom>
            <a:solidFill>
              <a:srgbClr val="000000"/>
            </a:solidFill>
            <a:ln w="9525">
              <a:noFill/>
              <a:round/>
              <a:headEnd/>
              <a:tailEnd/>
            </a:ln>
          </p:spPr>
          <p:txBody>
            <a:bodyPr/>
            <a:lstStyle/>
            <a:p>
              <a:endParaRPr lang="en-US" dirty="0"/>
            </a:p>
          </p:txBody>
        </p:sp>
        <p:sp>
          <p:nvSpPr>
            <p:cNvPr id="348208" name="Freeform 48"/>
            <p:cNvSpPr>
              <a:spLocks/>
            </p:cNvSpPr>
            <p:nvPr/>
          </p:nvSpPr>
          <p:spPr bwMode="auto">
            <a:xfrm>
              <a:off x="7805" y="3340"/>
              <a:ext cx="366" cy="297"/>
            </a:xfrm>
            <a:custGeom>
              <a:avLst/>
              <a:gdLst/>
              <a:ahLst/>
              <a:cxnLst>
                <a:cxn ang="0">
                  <a:pos x="54" y="0"/>
                </a:cxn>
                <a:cxn ang="0">
                  <a:pos x="0" y="77"/>
                </a:cxn>
                <a:cxn ang="0">
                  <a:pos x="312" y="297"/>
                </a:cxn>
                <a:cxn ang="0">
                  <a:pos x="366" y="215"/>
                </a:cxn>
                <a:cxn ang="0">
                  <a:pos x="351" y="186"/>
                </a:cxn>
                <a:cxn ang="0">
                  <a:pos x="334" y="169"/>
                </a:cxn>
                <a:cxn ang="0">
                  <a:pos x="312" y="152"/>
                </a:cxn>
                <a:cxn ang="0">
                  <a:pos x="289" y="135"/>
                </a:cxn>
                <a:cxn ang="0">
                  <a:pos x="263" y="116"/>
                </a:cxn>
                <a:cxn ang="0">
                  <a:pos x="233" y="97"/>
                </a:cxn>
                <a:cxn ang="0">
                  <a:pos x="205" y="80"/>
                </a:cxn>
                <a:cxn ang="0">
                  <a:pos x="176" y="63"/>
                </a:cxn>
                <a:cxn ang="0">
                  <a:pos x="150" y="50"/>
                </a:cxn>
                <a:cxn ang="0">
                  <a:pos x="123" y="36"/>
                </a:cxn>
                <a:cxn ang="0">
                  <a:pos x="102" y="25"/>
                </a:cxn>
                <a:cxn ang="0">
                  <a:pos x="66" y="6"/>
                </a:cxn>
                <a:cxn ang="0">
                  <a:pos x="54" y="0"/>
                </a:cxn>
                <a:cxn ang="0">
                  <a:pos x="54" y="0"/>
                </a:cxn>
              </a:cxnLst>
              <a:rect l="0" t="0" r="r" b="b"/>
              <a:pathLst>
                <a:path w="366" h="297">
                  <a:moveTo>
                    <a:pt x="54" y="0"/>
                  </a:moveTo>
                  <a:lnTo>
                    <a:pt x="0" y="77"/>
                  </a:lnTo>
                  <a:lnTo>
                    <a:pt x="312" y="297"/>
                  </a:lnTo>
                  <a:lnTo>
                    <a:pt x="366" y="215"/>
                  </a:lnTo>
                  <a:lnTo>
                    <a:pt x="351" y="186"/>
                  </a:lnTo>
                  <a:lnTo>
                    <a:pt x="334" y="169"/>
                  </a:lnTo>
                  <a:lnTo>
                    <a:pt x="312" y="152"/>
                  </a:lnTo>
                  <a:lnTo>
                    <a:pt x="289" y="135"/>
                  </a:lnTo>
                  <a:lnTo>
                    <a:pt x="263" y="116"/>
                  </a:lnTo>
                  <a:lnTo>
                    <a:pt x="233" y="97"/>
                  </a:lnTo>
                  <a:lnTo>
                    <a:pt x="205" y="80"/>
                  </a:lnTo>
                  <a:lnTo>
                    <a:pt x="176" y="63"/>
                  </a:lnTo>
                  <a:lnTo>
                    <a:pt x="150" y="50"/>
                  </a:lnTo>
                  <a:lnTo>
                    <a:pt x="123" y="36"/>
                  </a:lnTo>
                  <a:lnTo>
                    <a:pt x="102" y="25"/>
                  </a:lnTo>
                  <a:lnTo>
                    <a:pt x="66" y="6"/>
                  </a:lnTo>
                  <a:lnTo>
                    <a:pt x="54" y="0"/>
                  </a:lnTo>
                  <a:lnTo>
                    <a:pt x="54" y="0"/>
                  </a:lnTo>
                  <a:close/>
                </a:path>
              </a:pathLst>
            </a:custGeom>
            <a:solidFill>
              <a:srgbClr val="000000"/>
            </a:solidFill>
            <a:ln w="9525">
              <a:noFill/>
              <a:round/>
              <a:headEnd/>
              <a:tailEnd/>
            </a:ln>
          </p:spPr>
          <p:txBody>
            <a:bodyPr/>
            <a:lstStyle/>
            <a:p>
              <a:endParaRPr lang="en-US" dirty="0"/>
            </a:p>
          </p:txBody>
        </p:sp>
        <p:sp>
          <p:nvSpPr>
            <p:cNvPr id="348209" name="Freeform 49"/>
            <p:cNvSpPr>
              <a:spLocks/>
            </p:cNvSpPr>
            <p:nvPr/>
          </p:nvSpPr>
          <p:spPr bwMode="auto">
            <a:xfrm>
              <a:off x="7979" y="2802"/>
              <a:ext cx="1609" cy="1044"/>
            </a:xfrm>
            <a:custGeom>
              <a:avLst/>
              <a:gdLst/>
              <a:ahLst/>
              <a:cxnLst>
                <a:cxn ang="0">
                  <a:pos x="246" y="20"/>
                </a:cxn>
                <a:cxn ang="0">
                  <a:pos x="421" y="62"/>
                </a:cxn>
                <a:cxn ang="0">
                  <a:pos x="553" y="108"/>
                </a:cxn>
                <a:cxn ang="0">
                  <a:pos x="621" y="138"/>
                </a:cxn>
                <a:cxn ang="0">
                  <a:pos x="690" y="173"/>
                </a:cxn>
                <a:cxn ang="0">
                  <a:pos x="761" y="213"/>
                </a:cxn>
                <a:cxn ang="0">
                  <a:pos x="828" y="257"/>
                </a:cxn>
                <a:cxn ang="0">
                  <a:pos x="888" y="295"/>
                </a:cxn>
                <a:cxn ang="0">
                  <a:pos x="942" y="334"/>
                </a:cxn>
                <a:cxn ang="0">
                  <a:pos x="990" y="369"/>
                </a:cxn>
                <a:cxn ang="0">
                  <a:pos x="1034" y="402"/>
                </a:cxn>
                <a:cxn ang="0">
                  <a:pos x="1071" y="434"/>
                </a:cxn>
                <a:cxn ang="0">
                  <a:pos x="1103" y="462"/>
                </a:cxn>
                <a:cxn ang="0">
                  <a:pos x="1154" y="512"/>
                </a:cxn>
                <a:cxn ang="0">
                  <a:pos x="1188" y="549"/>
                </a:cxn>
                <a:cxn ang="0">
                  <a:pos x="1219" y="589"/>
                </a:cxn>
                <a:cxn ang="0">
                  <a:pos x="1450" y="679"/>
                </a:cxn>
                <a:cxn ang="0">
                  <a:pos x="1499" y="719"/>
                </a:cxn>
                <a:cxn ang="0">
                  <a:pos x="1539" y="761"/>
                </a:cxn>
                <a:cxn ang="0">
                  <a:pos x="1609" y="881"/>
                </a:cxn>
                <a:cxn ang="0">
                  <a:pos x="1587" y="952"/>
                </a:cxn>
                <a:cxn ang="0">
                  <a:pos x="1535" y="990"/>
                </a:cxn>
                <a:cxn ang="0">
                  <a:pos x="1471" y="1017"/>
                </a:cxn>
                <a:cxn ang="0">
                  <a:pos x="1374" y="1037"/>
                </a:cxn>
                <a:cxn ang="0">
                  <a:pos x="1182" y="1036"/>
                </a:cxn>
                <a:cxn ang="0">
                  <a:pos x="1010" y="751"/>
                </a:cxn>
                <a:cxn ang="0">
                  <a:pos x="1071" y="666"/>
                </a:cxn>
                <a:cxn ang="0">
                  <a:pos x="1030" y="628"/>
                </a:cxn>
                <a:cxn ang="0">
                  <a:pos x="1000" y="597"/>
                </a:cxn>
                <a:cxn ang="0">
                  <a:pos x="962" y="561"/>
                </a:cxn>
                <a:cxn ang="0">
                  <a:pos x="922" y="523"/>
                </a:cxn>
                <a:cxn ang="0">
                  <a:pos x="879" y="482"/>
                </a:cxn>
                <a:cxn ang="0">
                  <a:pos x="833" y="442"/>
                </a:cxn>
                <a:cxn ang="0">
                  <a:pos x="785" y="402"/>
                </a:cxn>
                <a:cxn ang="0">
                  <a:pos x="737" y="363"/>
                </a:cxn>
                <a:cxn ang="0">
                  <a:pos x="689" y="326"/>
                </a:cxn>
                <a:cxn ang="0">
                  <a:pos x="639" y="292"/>
                </a:cxn>
                <a:cxn ang="0">
                  <a:pos x="593" y="261"/>
                </a:cxn>
                <a:cxn ang="0">
                  <a:pos x="525" y="226"/>
                </a:cxn>
                <a:cxn ang="0">
                  <a:pos x="437" y="192"/>
                </a:cxn>
                <a:cxn ang="0">
                  <a:pos x="347" y="165"/>
                </a:cxn>
                <a:cxn ang="0">
                  <a:pos x="177" y="133"/>
                </a:cxn>
                <a:cxn ang="0">
                  <a:pos x="17" y="0"/>
                </a:cxn>
              </a:cxnLst>
              <a:rect l="0" t="0" r="r" b="b"/>
              <a:pathLst>
                <a:path w="1609" h="1044">
                  <a:moveTo>
                    <a:pt x="17" y="0"/>
                  </a:moveTo>
                  <a:lnTo>
                    <a:pt x="246" y="20"/>
                  </a:lnTo>
                  <a:lnTo>
                    <a:pt x="359" y="45"/>
                  </a:lnTo>
                  <a:lnTo>
                    <a:pt x="421" y="62"/>
                  </a:lnTo>
                  <a:lnTo>
                    <a:pt x="486" y="83"/>
                  </a:lnTo>
                  <a:lnTo>
                    <a:pt x="553" y="108"/>
                  </a:lnTo>
                  <a:lnTo>
                    <a:pt x="587" y="122"/>
                  </a:lnTo>
                  <a:lnTo>
                    <a:pt x="621" y="138"/>
                  </a:lnTo>
                  <a:lnTo>
                    <a:pt x="655" y="156"/>
                  </a:lnTo>
                  <a:lnTo>
                    <a:pt x="690" y="173"/>
                  </a:lnTo>
                  <a:lnTo>
                    <a:pt x="726" y="192"/>
                  </a:lnTo>
                  <a:lnTo>
                    <a:pt x="761" y="213"/>
                  </a:lnTo>
                  <a:lnTo>
                    <a:pt x="795" y="235"/>
                  </a:lnTo>
                  <a:lnTo>
                    <a:pt x="828" y="257"/>
                  </a:lnTo>
                  <a:lnTo>
                    <a:pt x="859" y="277"/>
                  </a:lnTo>
                  <a:lnTo>
                    <a:pt x="888" y="295"/>
                  </a:lnTo>
                  <a:lnTo>
                    <a:pt x="916" y="315"/>
                  </a:lnTo>
                  <a:lnTo>
                    <a:pt x="942" y="334"/>
                  </a:lnTo>
                  <a:lnTo>
                    <a:pt x="967" y="352"/>
                  </a:lnTo>
                  <a:lnTo>
                    <a:pt x="990" y="369"/>
                  </a:lnTo>
                  <a:lnTo>
                    <a:pt x="1013" y="386"/>
                  </a:lnTo>
                  <a:lnTo>
                    <a:pt x="1034" y="402"/>
                  </a:lnTo>
                  <a:lnTo>
                    <a:pt x="1054" y="419"/>
                  </a:lnTo>
                  <a:lnTo>
                    <a:pt x="1071" y="434"/>
                  </a:lnTo>
                  <a:lnTo>
                    <a:pt x="1088" y="448"/>
                  </a:lnTo>
                  <a:lnTo>
                    <a:pt x="1103" y="462"/>
                  </a:lnTo>
                  <a:lnTo>
                    <a:pt x="1131" y="489"/>
                  </a:lnTo>
                  <a:lnTo>
                    <a:pt x="1154" y="512"/>
                  </a:lnTo>
                  <a:lnTo>
                    <a:pt x="1173" y="532"/>
                  </a:lnTo>
                  <a:lnTo>
                    <a:pt x="1188" y="549"/>
                  </a:lnTo>
                  <a:lnTo>
                    <a:pt x="1201" y="563"/>
                  </a:lnTo>
                  <a:lnTo>
                    <a:pt x="1219" y="589"/>
                  </a:lnTo>
                  <a:lnTo>
                    <a:pt x="1437" y="671"/>
                  </a:lnTo>
                  <a:lnTo>
                    <a:pt x="1450" y="679"/>
                  </a:lnTo>
                  <a:lnTo>
                    <a:pt x="1481" y="702"/>
                  </a:lnTo>
                  <a:lnTo>
                    <a:pt x="1499" y="719"/>
                  </a:lnTo>
                  <a:lnTo>
                    <a:pt x="1519" y="737"/>
                  </a:lnTo>
                  <a:lnTo>
                    <a:pt x="1539" y="761"/>
                  </a:lnTo>
                  <a:lnTo>
                    <a:pt x="1559" y="782"/>
                  </a:lnTo>
                  <a:lnTo>
                    <a:pt x="1609" y="881"/>
                  </a:lnTo>
                  <a:lnTo>
                    <a:pt x="1603" y="929"/>
                  </a:lnTo>
                  <a:lnTo>
                    <a:pt x="1587" y="952"/>
                  </a:lnTo>
                  <a:lnTo>
                    <a:pt x="1564" y="973"/>
                  </a:lnTo>
                  <a:lnTo>
                    <a:pt x="1535" y="990"/>
                  </a:lnTo>
                  <a:lnTo>
                    <a:pt x="1504" y="1005"/>
                  </a:lnTo>
                  <a:lnTo>
                    <a:pt x="1471" y="1017"/>
                  </a:lnTo>
                  <a:lnTo>
                    <a:pt x="1439" y="1027"/>
                  </a:lnTo>
                  <a:lnTo>
                    <a:pt x="1374" y="1037"/>
                  </a:lnTo>
                  <a:lnTo>
                    <a:pt x="1315" y="1044"/>
                  </a:lnTo>
                  <a:lnTo>
                    <a:pt x="1182" y="1036"/>
                  </a:lnTo>
                  <a:lnTo>
                    <a:pt x="850" y="813"/>
                  </a:lnTo>
                  <a:lnTo>
                    <a:pt x="1010" y="751"/>
                  </a:lnTo>
                  <a:lnTo>
                    <a:pt x="1088" y="688"/>
                  </a:lnTo>
                  <a:lnTo>
                    <a:pt x="1071" y="666"/>
                  </a:lnTo>
                  <a:lnTo>
                    <a:pt x="1044" y="643"/>
                  </a:lnTo>
                  <a:lnTo>
                    <a:pt x="1030" y="628"/>
                  </a:lnTo>
                  <a:lnTo>
                    <a:pt x="1015" y="612"/>
                  </a:lnTo>
                  <a:lnTo>
                    <a:pt x="1000" y="597"/>
                  </a:lnTo>
                  <a:lnTo>
                    <a:pt x="981" y="580"/>
                  </a:lnTo>
                  <a:lnTo>
                    <a:pt x="962" y="561"/>
                  </a:lnTo>
                  <a:lnTo>
                    <a:pt x="942" y="543"/>
                  </a:lnTo>
                  <a:lnTo>
                    <a:pt x="922" y="523"/>
                  </a:lnTo>
                  <a:lnTo>
                    <a:pt x="899" y="502"/>
                  </a:lnTo>
                  <a:lnTo>
                    <a:pt x="879" y="482"/>
                  </a:lnTo>
                  <a:lnTo>
                    <a:pt x="856" y="462"/>
                  </a:lnTo>
                  <a:lnTo>
                    <a:pt x="833" y="442"/>
                  </a:lnTo>
                  <a:lnTo>
                    <a:pt x="809" y="422"/>
                  </a:lnTo>
                  <a:lnTo>
                    <a:pt x="785" y="402"/>
                  </a:lnTo>
                  <a:lnTo>
                    <a:pt x="761" y="382"/>
                  </a:lnTo>
                  <a:lnTo>
                    <a:pt x="737" y="363"/>
                  </a:lnTo>
                  <a:lnTo>
                    <a:pt x="712" y="345"/>
                  </a:lnTo>
                  <a:lnTo>
                    <a:pt x="689" y="326"/>
                  </a:lnTo>
                  <a:lnTo>
                    <a:pt x="664" y="309"/>
                  </a:lnTo>
                  <a:lnTo>
                    <a:pt x="639" y="292"/>
                  </a:lnTo>
                  <a:lnTo>
                    <a:pt x="616" y="277"/>
                  </a:lnTo>
                  <a:lnTo>
                    <a:pt x="593" y="261"/>
                  </a:lnTo>
                  <a:lnTo>
                    <a:pt x="570" y="249"/>
                  </a:lnTo>
                  <a:lnTo>
                    <a:pt x="525" y="226"/>
                  </a:lnTo>
                  <a:lnTo>
                    <a:pt x="481" y="209"/>
                  </a:lnTo>
                  <a:lnTo>
                    <a:pt x="437" y="192"/>
                  </a:lnTo>
                  <a:lnTo>
                    <a:pt x="392" y="178"/>
                  </a:lnTo>
                  <a:lnTo>
                    <a:pt x="347" y="165"/>
                  </a:lnTo>
                  <a:lnTo>
                    <a:pt x="259" y="147"/>
                  </a:lnTo>
                  <a:lnTo>
                    <a:pt x="177" y="133"/>
                  </a:lnTo>
                  <a:lnTo>
                    <a:pt x="0" y="116"/>
                  </a:lnTo>
                  <a:lnTo>
                    <a:pt x="17" y="0"/>
                  </a:lnTo>
                  <a:lnTo>
                    <a:pt x="17" y="0"/>
                  </a:lnTo>
                  <a:close/>
                </a:path>
              </a:pathLst>
            </a:custGeom>
            <a:solidFill>
              <a:srgbClr val="000000"/>
            </a:solidFill>
            <a:ln w="9525">
              <a:noFill/>
              <a:round/>
              <a:headEnd/>
              <a:tailEnd/>
            </a:ln>
          </p:spPr>
          <p:txBody>
            <a:bodyPr/>
            <a:lstStyle/>
            <a:p>
              <a:endParaRPr lang="en-US" dirty="0"/>
            </a:p>
          </p:txBody>
        </p:sp>
        <p:sp>
          <p:nvSpPr>
            <p:cNvPr id="348210" name="Freeform 50"/>
            <p:cNvSpPr>
              <a:spLocks/>
            </p:cNvSpPr>
            <p:nvPr/>
          </p:nvSpPr>
          <p:spPr bwMode="auto">
            <a:xfrm>
              <a:off x="8004" y="1719"/>
              <a:ext cx="1559" cy="1125"/>
            </a:xfrm>
            <a:custGeom>
              <a:avLst/>
              <a:gdLst/>
              <a:ahLst/>
              <a:cxnLst>
                <a:cxn ang="0">
                  <a:pos x="25" y="970"/>
                </a:cxn>
                <a:cxn ang="0">
                  <a:pos x="76" y="794"/>
                </a:cxn>
                <a:cxn ang="0">
                  <a:pos x="129" y="655"/>
                </a:cxn>
                <a:cxn ang="0">
                  <a:pos x="197" y="509"/>
                </a:cxn>
                <a:cxn ang="0">
                  <a:pos x="279" y="373"/>
                </a:cxn>
                <a:cxn ang="0">
                  <a:pos x="316" y="327"/>
                </a:cxn>
                <a:cxn ang="0">
                  <a:pos x="340" y="299"/>
                </a:cxn>
                <a:cxn ang="0">
                  <a:pos x="367" y="271"/>
                </a:cxn>
                <a:cxn ang="0">
                  <a:pos x="407" y="234"/>
                </a:cxn>
                <a:cxn ang="0">
                  <a:pos x="467" y="192"/>
                </a:cxn>
                <a:cxn ang="0">
                  <a:pos x="537" y="157"/>
                </a:cxn>
                <a:cxn ang="0">
                  <a:pos x="614" y="126"/>
                </a:cxn>
                <a:cxn ang="0">
                  <a:pos x="699" y="99"/>
                </a:cxn>
                <a:cxn ang="0">
                  <a:pos x="835" y="65"/>
                </a:cxn>
                <a:cxn ang="0">
                  <a:pos x="1024" y="34"/>
                </a:cxn>
                <a:cxn ang="0">
                  <a:pos x="1287" y="10"/>
                </a:cxn>
                <a:cxn ang="0">
                  <a:pos x="1559" y="0"/>
                </a:cxn>
                <a:cxn ang="0">
                  <a:pos x="1452" y="47"/>
                </a:cxn>
                <a:cxn ang="0">
                  <a:pos x="1292" y="79"/>
                </a:cxn>
                <a:cxn ang="0">
                  <a:pos x="1139" y="113"/>
                </a:cxn>
                <a:cxn ang="0">
                  <a:pos x="968" y="157"/>
                </a:cxn>
                <a:cxn ang="0">
                  <a:pos x="801" y="208"/>
                </a:cxn>
                <a:cxn ang="0">
                  <a:pos x="687" y="249"/>
                </a:cxn>
                <a:cxn ang="0">
                  <a:pos x="620" y="279"/>
                </a:cxn>
                <a:cxn ang="0">
                  <a:pos x="565" y="311"/>
                </a:cxn>
                <a:cxn ang="0">
                  <a:pos x="507" y="359"/>
                </a:cxn>
                <a:cxn ang="0">
                  <a:pos x="419" y="495"/>
                </a:cxn>
                <a:cxn ang="0">
                  <a:pos x="359" y="616"/>
                </a:cxn>
                <a:cxn ang="0">
                  <a:pos x="303" y="743"/>
                </a:cxn>
                <a:cxn ang="0">
                  <a:pos x="252" y="870"/>
                </a:cxn>
                <a:cxn ang="0">
                  <a:pos x="209" y="982"/>
                </a:cxn>
                <a:cxn ang="0">
                  <a:pos x="166" y="1098"/>
                </a:cxn>
                <a:cxn ang="0">
                  <a:pos x="0" y="1074"/>
                </a:cxn>
              </a:cxnLst>
              <a:rect l="0" t="0" r="r" b="b"/>
              <a:pathLst>
                <a:path w="1559" h="1125">
                  <a:moveTo>
                    <a:pt x="0" y="1074"/>
                  </a:moveTo>
                  <a:lnTo>
                    <a:pt x="25" y="970"/>
                  </a:lnTo>
                  <a:lnTo>
                    <a:pt x="56" y="860"/>
                  </a:lnTo>
                  <a:lnTo>
                    <a:pt x="76" y="794"/>
                  </a:lnTo>
                  <a:lnTo>
                    <a:pt x="102" y="726"/>
                  </a:lnTo>
                  <a:lnTo>
                    <a:pt x="129" y="655"/>
                  </a:lnTo>
                  <a:lnTo>
                    <a:pt x="161" y="582"/>
                  </a:lnTo>
                  <a:lnTo>
                    <a:pt x="197" y="509"/>
                  </a:lnTo>
                  <a:lnTo>
                    <a:pt x="237" y="440"/>
                  </a:lnTo>
                  <a:lnTo>
                    <a:pt x="279" y="373"/>
                  </a:lnTo>
                  <a:lnTo>
                    <a:pt x="303" y="342"/>
                  </a:lnTo>
                  <a:lnTo>
                    <a:pt x="316" y="327"/>
                  </a:lnTo>
                  <a:lnTo>
                    <a:pt x="328" y="313"/>
                  </a:lnTo>
                  <a:lnTo>
                    <a:pt x="340" y="299"/>
                  </a:lnTo>
                  <a:lnTo>
                    <a:pt x="353" y="283"/>
                  </a:lnTo>
                  <a:lnTo>
                    <a:pt x="367" y="271"/>
                  </a:lnTo>
                  <a:lnTo>
                    <a:pt x="381" y="259"/>
                  </a:lnTo>
                  <a:lnTo>
                    <a:pt x="407" y="234"/>
                  </a:lnTo>
                  <a:lnTo>
                    <a:pt x="436" y="212"/>
                  </a:lnTo>
                  <a:lnTo>
                    <a:pt x="467" y="192"/>
                  </a:lnTo>
                  <a:lnTo>
                    <a:pt x="500" y="174"/>
                  </a:lnTo>
                  <a:lnTo>
                    <a:pt x="537" y="157"/>
                  </a:lnTo>
                  <a:lnTo>
                    <a:pt x="574" y="140"/>
                  </a:lnTo>
                  <a:lnTo>
                    <a:pt x="614" y="126"/>
                  </a:lnTo>
                  <a:lnTo>
                    <a:pt x="656" y="112"/>
                  </a:lnTo>
                  <a:lnTo>
                    <a:pt x="699" y="99"/>
                  </a:lnTo>
                  <a:lnTo>
                    <a:pt x="744" y="87"/>
                  </a:lnTo>
                  <a:lnTo>
                    <a:pt x="835" y="65"/>
                  </a:lnTo>
                  <a:lnTo>
                    <a:pt x="928" y="48"/>
                  </a:lnTo>
                  <a:lnTo>
                    <a:pt x="1024" y="34"/>
                  </a:lnTo>
                  <a:lnTo>
                    <a:pt x="1115" y="24"/>
                  </a:lnTo>
                  <a:lnTo>
                    <a:pt x="1287" y="10"/>
                  </a:lnTo>
                  <a:lnTo>
                    <a:pt x="1428" y="4"/>
                  </a:lnTo>
                  <a:lnTo>
                    <a:pt x="1559" y="0"/>
                  </a:lnTo>
                  <a:lnTo>
                    <a:pt x="1490" y="41"/>
                  </a:lnTo>
                  <a:lnTo>
                    <a:pt x="1452" y="47"/>
                  </a:lnTo>
                  <a:lnTo>
                    <a:pt x="1357" y="65"/>
                  </a:lnTo>
                  <a:lnTo>
                    <a:pt x="1292" y="79"/>
                  </a:lnTo>
                  <a:lnTo>
                    <a:pt x="1217" y="95"/>
                  </a:lnTo>
                  <a:lnTo>
                    <a:pt x="1139" y="113"/>
                  </a:lnTo>
                  <a:lnTo>
                    <a:pt x="1053" y="133"/>
                  </a:lnTo>
                  <a:lnTo>
                    <a:pt x="968" y="157"/>
                  </a:lnTo>
                  <a:lnTo>
                    <a:pt x="882" y="180"/>
                  </a:lnTo>
                  <a:lnTo>
                    <a:pt x="801" y="208"/>
                  </a:lnTo>
                  <a:lnTo>
                    <a:pt x="722" y="236"/>
                  </a:lnTo>
                  <a:lnTo>
                    <a:pt x="687" y="249"/>
                  </a:lnTo>
                  <a:lnTo>
                    <a:pt x="651" y="265"/>
                  </a:lnTo>
                  <a:lnTo>
                    <a:pt x="620" y="279"/>
                  </a:lnTo>
                  <a:lnTo>
                    <a:pt x="591" y="294"/>
                  </a:lnTo>
                  <a:lnTo>
                    <a:pt x="565" y="311"/>
                  </a:lnTo>
                  <a:lnTo>
                    <a:pt x="541" y="327"/>
                  </a:lnTo>
                  <a:lnTo>
                    <a:pt x="507" y="359"/>
                  </a:lnTo>
                  <a:lnTo>
                    <a:pt x="449" y="443"/>
                  </a:lnTo>
                  <a:lnTo>
                    <a:pt x="419" y="495"/>
                  </a:lnTo>
                  <a:lnTo>
                    <a:pt x="388" y="553"/>
                  </a:lnTo>
                  <a:lnTo>
                    <a:pt x="359" y="616"/>
                  </a:lnTo>
                  <a:lnTo>
                    <a:pt x="331" y="678"/>
                  </a:lnTo>
                  <a:lnTo>
                    <a:pt x="303" y="743"/>
                  </a:lnTo>
                  <a:lnTo>
                    <a:pt x="277" y="808"/>
                  </a:lnTo>
                  <a:lnTo>
                    <a:pt x="252" y="870"/>
                  </a:lnTo>
                  <a:lnTo>
                    <a:pt x="229" y="928"/>
                  </a:lnTo>
                  <a:lnTo>
                    <a:pt x="209" y="982"/>
                  </a:lnTo>
                  <a:lnTo>
                    <a:pt x="190" y="1029"/>
                  </a:lnTo>
                  <a:lnTo>
                    <a:pt x="166" y="1098"/>
                  </a:lnTo>
                  <a:lnTo>
                    <a:pt x="158" y="1125"/>
                  </a:lnTo>
                  <a:lnTo>
                    <a:pt x="0" y="1074"/>
                  </a:lnTo>
                  <a:lnTo>
                    <a:pt x="0" y="1074"/>
                  </a:lnTo>
                  <a:close/>
                </a:path>
              </a:pathLst>
            </a:custGeom>
            <a:solidFill>
              <a:srgbClr val="000000"/>
            </a:solidFill>
            <a:ln w="9525">
              <a:noFill/>
              <a:round/>
              <a:headEnd/>
              <a:tailEnd/>
            </a:ln>
          </p:spPr>
          <p:txBody>
            <a:bodyPr/>
            <a:lstStyle/>
            <a:p>
              <a:endParaRPr lang="en-US" dirty="0"/>
            </a:p>
          </p:txBody>
        </p:sp>
        <p:sp>
          <p:nvSpPr>
            <p:cNvPr id="348211" name="Freeform 51"/>
            <p:cNvSpPr>
              <a:spLocks/>
            </p:cNvSpPr>
            <p:nvPr/>
          </p:nvSpPr>
          <p:spPr bwMode="auto">
            <a:xfrm>
              <a:off x="8232" y="3510"/>
              <a:ext cx="929" cy="169"/>
            </a:xfrm>
            <a:custGeom>
              <a:avLst/>
              <a:gdLst/>
              <a:ahLst/>
              <a:cxnLst>
                <a:cxn ang="0">
                  <a:pos x="0" y="0"/>
                </a:cxn>
                <a:cxn ang="0">
                  <a:pos x="38" y="88"/>
                </a:cxn>
                <a:cxn ang="0">
                  <a:pos x="74" y="99"/>
                </a:cxn>
                <a:cxn ang="0">
                  <a:pos x="116" y="111"/>
                </a:cxn>
                <a:cxn ang="0">
                  <a:pos x="168" y="125"/>
                </a:cxn>
                <a:cxn ang="0">
                  <a:pos x="233" y="138"/>
                </a:cxn>
                <a:cxn ang="0">
                  <a:pos x="304" y="152"/>
                </a:cxn>
                <a:cxn ang="0">
                  <a:pos x="382" y="162"/>
                </a:cxn>
                <a:cxn ang="0">
                  <a:pos x="464" y="169"/>
                </a:cxn>
                <a:cxn ang="0">
                  <a:pos x="777" y="167"/>
                </a:cxn>
                <a:cxn ang="0">
                  <a:pos x="929" y="156"/>
                </a:cxn>
                <a:cxn ang="0">
                  <a:pos x="829" y="28"/>
                </a:cxn>
                <a:cxn ang="0">
                  <a:pos x="661" y="34"/>
                </a:cxn>
                <a:cxn ang="0">
                  <a:pos x="352" y="34"/>
                </a:cxn>
                <a:cxn ang="0">
                  <a:pos x="103" y="16"/>
                </a:cxn>
                <a:cxn ang="0">
                  <a:pos x="0" y="0"/>
                </a:cxn>
                <a:cxn ang="0">
                  <a:pos x="0" y="0"/>
                </a:cxn>
              </a:cxnLst>
              <a:rect l="0" t="0" r="r" b="b"/>
              <a:pathLst>
                <a:path w="929" h="169">
                  <a:moveTo>
                    <a:pt x="0" y="0"/>
                  </a:moveTo>
                  <a:lnTo>
                    <a:pt x="38" y="88"/>
                  </a:lnTo>
                  <a:lnTo>
                    <a:pt x="74" y="99"/>
                  </a:lnTo>
                  <a:lnTo>
                    <a:pt x="116" y="111"/>
                  </a:lnTo>
                  <a:lnTo>
                    <a:pt x="168" y="125"/>
                  </a:lnTo>
                  <a:lnTo>
                    <a:pt x="233" y="138"/>
                  </a:lnTo>
                  <a:lnTo>
                    <a:pt x="304" y="152"/>
                  </a:lnTo>
                  <a:lnTo>
                    <a:pt x="382" y="162"/>
                  </a:lnTo>
                  <a:lnTo>
                    <a:pt x="464" y="169"/>
                  </a:lnTo>
                  <a:lnTo>
                    <a:pt x="777" y="167"/>
                  </a:lnTo>
                  <a:lnTo>
                    <a:pt x="929" y="156"/>
                  </a:lnTo>
                  <a:lnTo>
                    <a:pt x="829" y="28"/>
                  </a:lnTo>
                  <a:lnTo>
                    <a:pt x="661" y="34"/>
                  </a:lnTo>
                  <a:lnTo>
                    <a:pt x="352" y="34"/>
                  </a:lnTo>
                  <a:lnTo>
                    <a:pt x="103" y="16"/>
                  </a:lnTo>
                  <a:lnTo>
                    <a:pt x="0" y="0"/>
                  </a:lnTo>
                  <a:lnTo>
                    <a:pt x="0" y="0"/>
                  </a:lnTo>
                  <a:close/>
                </a:path>
              </a:pathLst>
            </a:custGeom>
            <a:solidFill>
              <a:srgbClr val="000000"/>
            </a:solidFill>
            <a:ln w="9525">
              <a:noFill/>
              <a:round/>
              <a:headEnd/>
              <a:tailEnd/>
            </a:ln>
          </p:spPr>
          <p:txBody>
            <a:bodyPr/>
            <a:lstStyle/>
            <a:p>
              <a:endParaRPr lang="en-US" dirty="0"/>
            </a:p>
          </p:txBody>
        </p:sp>
        <p:sp>
          <p:nvSpPr>
            <p:cNvPr id="348212" name="Freeform 52"/>
            <p:cNvSpPr>
              <a:spLocks/>
            </p:cNvSpPr>
            <p:nvPr/>
          </p:nvSpPr>
          <p:spPr bwMode="auto">
            <a:xfrm>
              <a:off x="8477" y="2731"/>
              <a:ext cx="260" cy="164"/>
            </a:xfrm>
            <a:custGeom>
              <a:avLst/>
              <a:gdLst/>
              <a:ahLst/>
              <a:cxnLst>
                <a:cxn ang="0">
                  <a:pos x="7" y="0"/>
                </a:cxn>
                <a:cxn ang="0">
                  <a:pos x="132" y="23"/>
                </a:cxn>
                <a:cxn ang="0">
                  <a:pos x="219" y="51"/>
                </a:cxn>
                <a:cxn ang="0">
                  <a:pos x="248" y="71"/>
                </a:cxn>
                <a:cxn ang="0">
                  <a:pos x="260" y="91"/>
                </a:cxn>
                <a:cxn ang="0">
                  <a:pos x="251" y="127"/>
                </a:cxn>
                <a:cxn ang="0">
                  <a:pos x="242" y="139"/>
                </a:cxn>
                <a:cxn ang="0">
                  <a:pos x="232" y="148"/>
                </a:cxn>
                <a:cxn ang="0">
                  <a:pos x="202" y="164"/>
                </a:cxn>
                <a:cxn ang="0">
                  <a:pos x="0" y="52"/>
                </a:cxn>
                <a:cxn ang="0">
                  <a:pos x="7" y="0"/>
                </a:cxn>
                <a:cxn ang="0">
                  <a:pos x="7" y="0"/>
                </a:cxn>
              </a:cxnLst>
              <a:rect l="0" t="0" r="r" b="b"/>
              <a:pathLst>
                <a:path w="260" h="164">
                  <a:moveTo>
                    <a:pt x="7" y="0"/>
                  </a:moveTo>
                  <a:lnTo>
                    <a:pt x="132" y="23"/>
                  </a:lnTo>
                  <a:lnTo>
                    <a:pt x="219" y="51"/>
                  </a:lnTo>
                  <a:lnTo>
                    <a:pt x="248" y="71"/>
                  </a:lnTo>
                  <a:lnTo>
                    <a:pt x="260" y="91"/>
                  </a:lnTo>
                  <a:lnTo>
                    <a:pt x="251" y="127"/>
                  </a:lnTo>
                  <a:lnTo>
                    <a:pt x="242" y="139"/>
                  </a:lnTo>
                  <a:lnTo>
                    <a:pt x="232" y="148"/>
                  </a:lnTo>
                  <a:lnTo>
                    <a:pt x="202" y="164"/>
                  </a:lnTo>
                  <a:lnTo>
                    <a:pt x="0" y="52"/>
                  </a:lnTo>
                  <a:lnTo>
                    <a:pt x="7" y="0"/>
                  </a:lnTo>
                  <a:lnTo>
                    <a:pt x="7" y="0"/>
                  </a:lnTo>
                  <a:close/>
                </a:path>
              </a:pathLst>
            </a:custGeom>
            <a:solidFill>
              <a:srgbClr val="000000"/>
            </a:solidFill>
            <a:ln w="9525">
              <a:noFill/>
              <a:round/>
              <a:headEnd/>
              <a:tailEnd/>
            </a:ln>
          </p:spPr>
          <p:txBody>
            <a:bodyPr/>
            <a:lstStyle/>
            <a:p>
              <a:endParaRPr lang="en-US" dirty="0"/>
            </a:p>
          </p:txBody>
        </p:sp>
        <p:sp>
          <p:nvSpPr>
            <p:cNvPr id="348213" name="Freeform 53"/>
            <p:cNvSpPr>
              <a:spLocks/>
            </p:cNvSpPr>
            <p:nvPr/>
          </p:nvSpPr>
          <p:spPr bwMode="auto">
            <a:xfrm>
              <a:off x="8539" y="2499"/>
              <a:ext cx="282" cy="184"/>
            </a:xfrm>
            <a:custGeom>
              <a:avLst/>
              <a:gdLst/>
              <a:ahLst/>
              <a:cxnLst>
                <a:cxn ang="0">
                  <a:pos x="22" y="0"/>
                </a:cxn>
                <a:cxn ang="0">
                  <a:pos x="144" y="15"/>
                </a:cxn>
                <a:cxn ang="0">
                  <a:pos x="234" y="35"/>
                </a:cxn>
                <a:cxn ang="0">
                  <a:pos x="282" y="62"/>
                </a:cxn>
                <a:cxn ang="0">
                  <a:pos x="282" y="139"/>
                </a:cxn>
                <a:cxn ang="0">
                  <a:pos x="271" y="184"/>
                </a:cxn>
                <a:cxn ang="0">
                  <a:pos x="0" y="88"/>
                </a:cxn>
                <a:cxn ang="0">
                  <a:pos x="22" y="0"/>
                </a:cxn>
                <a:cxn ang="0">
                  <a:pos x="22" y="0"/>
                </a:cxn>
              </a:cxnLst>
              <a:rect l="0" t="0" r="r" b="b"/>
              <a:pathLst>
                <a:path w="282" h="184">
                  <a:moveTo>
                    <a:pt x="22" y="0"/>
                  </a:moveTo>
                  <a:lnTo>
                    <a:pt x="144" y="15"/>
                  </a:lnTo>
                  <a:lnTo>
                    <a:pt x="234" y="35"/>
                  </a:lnTo>
                  <a:lnTo>
                    <a:pt x="282" y="62"/>
                  </a:lnTo>
                  <a:lnTo>
                    <a:pt x="282" y="139"/>
                  </a:lnTo>
                  <a:lnTo>
                    <a:pt x="271" y="184"/>
                  </a:lnTo>
                  <a:lnTo>
                    <a:pt x="0" y="88"/>
                  </a:lnTo>
                  <a:lnTo>
                    <a:pt x="22" y="0"/>
                  </a:lnTo>
                  <a:lnTo>
                    <a:pt x="22" y="0"/>
                  </a:lnTo>
                  <a:close/>
                </a:path>
              </a:pathLst>
            </a:custGeom>
            <a:solidFill>
              <a:srgbClr val="000000"/>
            </a:solidFill>
            <a:ln w="9525">
              <a:noFill/>
              <a:round/>
              <a:headEnd/>
              <a:tailEnd/>
            </a:ln>
          </p:spPr>
          <p:txBody>
            <a:bodyPr/>
            <a:lstStyle/>
            <a:p>
              <a:endParaRPr lang="en-US" dirty="0"/>
            </a:p>
          </p:txBody>
        </p:sp>
        <p:sp>
          <p:nvSpPr>
            <p:cNvPr id="348214" name="Freeform 54"/>
            <p:cNvSpPr>
              <a:spLocks/>
            </p:cNvSpPr>
            <p:nvPr/>
          </p:nvSpPr>
          <p:spPr bwMode="auto">
            <a:xfrm>
              <a:off x="8669" y="2287"/>
              <a:ext cx="282" cy="193"/>
            </a:xfrm>
            <a:custGeom>
              <a:avLst/>
              <a:gdLst/>
              <a:ahLst/>
              <a:cxnLst>
                <a:cxn ang="0">
                  <a:pos x="0" y="91"/>
                </a:cxn>
                <a:cxn ang="0">
                  <a:pos x="249" y="193"/>
                </a:cxn>
                <a:cxn ang="0">
                  <a:pos x="272" y="147"/>
                </a:cxn>
                <a:cxn ang="0">
                  <a:pos x="282" y="65"/>
                </a:cxn>
                <a:cxn ang="0">
                  <a:pos x="268" y="49"/>
                </a:cxn>
                <a:cxn ang="0">
                  <a:pos x="240" y="34"/>
                </a:cxn>
                <a:cxn ang="0">
                  <a:pos x="206" y="23"/>
                </a:cxn>
                <a:cxn ang="0">
                  <a:pos x="169" y="15"/>
                </a:cxn>
                <a:cxn ang="0">
                  <a:pos x="71" y="0"/>
                </a:cxn>
                <a:cxn ang="0">
                  <a:pos x="0" y="91"/>
                </a:cxn>
                <a:cxn ang="0">
                  <a:pos x="0" y="91"/>
                </a:cxn>
              </a:cxnLst>
              <a:rect l="0" t="0" r="r" b="b"/>
              <a:pathLst>
                <a:path w="282" h="193">
                  <a:moveTo>
                    <a:pt x="0" y="91"/>
                  </a:moveTo>
                  <a:lnTo>
                    <a:pt x="249" y="193"/>
                  </a:lnTo>
                  <a:lnTo>
                    <a:pt x="272" y="147"/>
                  </a:lnTo>
                  <a:lnTo>
                    <a:pt x="282" y="65"/>
                  </a:lnTo>
                  <a:lnTo>
                    <a:pt x="268" y="49"/>
                  </a:lnTo>
                  <a:lnTo>
                    <a:pt x="240" y="34"/>
                  </a:lnTo>
                  <a:lnTo>
                    <a:pt x="206" y="23"/>
                  </a:lnTo>
                  <a:lnTo>
                    <a:pt x="169" y="15"/>
                  </a:lnTo>
                  <a:lnTo>
                    <a:pt x="71" y="0"/>
                  </a:lnTo>
                  <a:lnTo>
                    <a:pt x="0" y="91"/>
                  </a:lnTo>
                  <a:lnTo>
                    <a:pt x="0" y="91"/>
                  </a:lnTo>
                  <a:close/>
                </a:path>
              </a:pathLst>
            </a:custGeom>
            <a:solidFill>
              <a:srgbClr val="000000"/>
            </a:solidFill>
            <a:ln w="9525">
              <a:noFill/>
              <a:round/>
              <a:headEnd/>
              <a:tailEnd/>
            </a:ln>
          </p:spPr>
          <p:txBody>
            <a:bodyPr/>
            <a:lstStyle/>
            <a:p>
              <a:endParaRPr lang="en-US" dirty="0"/>
            </a:p>
          </p:txBody>
        </p:sp>
        <p:sp>
          <p:nvSpPr>
            <p:cNvPr id="348215" name="Freeform 55"/>
            <p:cNvSpPr>
              <a:spLocks/>
            </p:cNvSpPr>
            <p:nvPr/>
          </p:nvSpPr>
          <p:spPr bwMode="auto">
            <a:xfrm>
              <a:off x="8872" y="2129"/>
              <a:ext cx="252" cy="183"/>
            </a:xfrm>
            <a:custGeom>
              <a:avLst/>
              <a:gdLst/>
              <a:ahLst/>
              <a:cxnLst>
                <a:cxn ang="0">
                  <a:pos x="0" y="56"/>
                </a:cxn>
                <a:cxn ang="0">
                  <a:pos x="219" y="183"/>
                </a:cxn>
                <a:cxn ang="0">
                  <a:pos x="229" y="175"/>
                </a:cxn>
                <a:cxn ang="0">
                  <a:pos x="246" y="153"/>
                </a:cxn>
                <a:cxn ang="0">
                  <a:pos x="252" y="78"/>
                </a:cxn>
                <a:cxn ang="0">
                  <a:pos x="246" y="67"/>
                </a:cxn>
                <a:cxn ang="0">
                  <a:pos x="235" y="57"/>
                </a:cxn>
                <a:cxn ang="0">
                  <a:pos x="207" y="40"/>
                </a:cxn>
                <a:cxn ang="0">
                  <a:pos x="175" y="28"/>
                </a:cxn>
                <a:cxn ang="0">
                  <a:pos x="139" y="17"/>
                </a:cxn>
                <a:cxn ang="0">
                  <a:pos x="48" y="0"/>
                </a:cxn>
                <a:cxn ang="0">
                  <a:pos x="0" y="56"/>
                </a:cxn>
                <a:cxn ang="0">
                  <a:pos x="0" y="56"/>
                </a:cxn>
              </a:cxnLst>
              <a:rect l="0" t="0" r="r" b="b"/>
              <a:pathLst>
                <a:path w="252" h="183">
                  <a:moveTo>
                    <a:pt x="0" y="56"/>
                  </a:moveTo>
                  <a:lnTo>
                    <a:pt x="219" y="183"/>
                  </a:lnTo>
                  <a:lnTo>
                    <a:pt x="229" y="175"/>
                  </a:lnTo>
                  <a:lnTo>
                    <a:pt x="246" y="153"/>
                  </a:lnTo>
                  <a:lnTo>
                    <a:pt x="252" y="78"/>
                  </a:lnTo>
                  <a:lnTo>
                    <a:pt x="246" y="67"/>
                  </a:lnTo>
                  <a:lnTo>
                    <a:pt x="235" y="57"/>
                  </a:lnTo>
                  <a:lnTo>
                    <a:pt x="207" y="40"/>
                  </a:lnTo>
                  <a:lnTo>
                    <a:pt x="175" y="28"/>
                  </a:lnTo>
                  <a:lnTo>
                    <a:pt x="139" y="17"/>
                  </a:lnTo>
                  <a:lnTo>
                    <a:pt x="48" y="0"/>
                  </a:lnTo>
                  <a:lnTo>
                    <a:pt x="0" y="56"/>
                  </a:lnTo>
                  <a:lnTo>
                    <a:pt x="0" y="56"/>
                  </a:lnTo>
                  <a:close/>
                </a:path>
              </a:pathLst>
            </a:custGeom>
            <a:solidFill>
              <a:srgbClr val="000000"/>
            </a:solidFill>
            <a:ln w="9525">
              <a:noFill/>
              <a:round/>
              <a:headEnd/>
              <a:tailEnd/>
            </a:ln>
          </p:spPr>
          <p:txBody>
            <a:bodyPr/>
            <a:lstStyle/>
            <a:p>
              <a:endParaRPr lang="en-US" dirty="0"/>
            </a:p>
          </p:txBody>
        </p:sp>
        <p:sp>
          <p:nvSpPr>
            <p:cNvPr id="348216" name="Freeform 56"/>
            <p:cNvSpPr>
              <a:spLocks/>
            </p:cNvSpPr>
            <p:nvPr/>
          </p:nvSpPr>
          <p:spPr bwMode="auto">
            <a:xfrm>
              <a:off x="9062" y="1987"/>
              <a:ext cx="212" cy="145"/>
            </a:xfrm>
            <a:custGeom>
              <a:avLst/>
              <a:gdLst/>
              <a:ahLst/>
              <a:cxnLst>
                <a:cxn ang="0">
                  <a:pos x="0" y="32"/>
                </a:cxn>
                <a:cxn ang="0">
                  <a:pos x="179" y="145"/>
                </a:cxn>
                <a:cxn ang="0">
                  <a:pos x="187" y="138"/>
                </a:cxn>
                <a:cxn ang="0">
                  <a:pos x="206" y="119"/>
                </a:cxn>
                <a:cxn ang="0">
                  <a:pos x="212" y="65"/>
                </a:cxn>
                <a:cxn ang="0">
                  <a:pos x="198" y="53"/>
                </a:cxn>
                <a:cxn ang="0">
                  <a:pos x="179" y="42"/>
                </a:cxn>
                <a:cxn ang="0">
                  <a:pos x="133" y="20"/>
                </a:cxn>
                <a:cxn ang="0">
                  <a:pos x="91" y="6"/>
                </a:cxn>
                <a:cxn ang="0">
                  <a:pos x="73" y="0"/>
                </a:cxn>
                <a:cxn ang="0">
                  <a:pos x="0" y="32"/>
                </a:cxn>
                <a:cxn ang="0">
                  <a:pos x="0" y="32"/>
                </a:cxn>
              </a:cxnLst>
              <a:rect l="0" t="0" r="r" b="b"/>
              <a:pathLst>
                <a:path w="212" h="145">
                  <a:moveTo>
                    <a:pt x="0" y="32"/>
                  </a:moveTo>
                  <a:lnTo>
                    <a:pt x="179" y="145"/>
                  </a:lnTo>
                  <a:lnTo>
                    <a:pt x="187" y="138"/>
                  </a:lnTo>
                  <a:lnTo>
                    <a:pt x="206" y="119"/>
                  </a:lnTo>
                  <a:lnTo>
                    <a:pt x="212" y="65"/>
                  </a:lnTo>
                  <a:lnTo>
                    <a:pt x="198" y="53"/>
                  </a:lnTo>
                  <a:lnTo>
                    <a:pt x="179" y="42"/>
                  </a:lnTo>
                  <a:lnTo>
                    <a:pt x="133" y="20"/>
                  </a:lnTo>
                  <a:lnTo>
                    <a:pt x="91" y="6"/>
                  </a:lnTo>
                  <a:lnTo>
                    <a:pt x="73" y="0"/>
                  </a:lnTo>
                  <a:lnTo>
                    <a:pt x="0" y="32"/>
                  </a:lnTo>
                  <a:lnTo>
                    <a:pt x="0" y="32"/>
                  </a:lnTo>
                  <a:close/>
                </a:path>
              </a:pathLst>
            </a:custGeom>
            <a:solidFill>
              <a:srgbClr val="000000"/>
            </a:solidFill>
            <a:ln w="9525">
              <a:noFill/>
              <a:round/>
              <a:headEnd/>
              <a:tailEnd/>
            </a:ln>
          </p:spPr>
          <p:txBody>
            <a:bodyPr/>
            <a:lstStyle/>
            <a:p>
              <a:endParaRPr lang="en-US" dirty="0"/>
            </a:p>
          </p:txBody>
        </p:sp>
        <p:sp>
          <p:nvSpPr>
            <p:cNvPr id="348217" name="Freeform 57"/>
            <p:cNvSpPr>
              <a:spLocks/>
            </p:cNvSpPr>
            <p:nvPr/>
          </p:nvSpPr>
          <p:spPr bwMode="auto">
            <a:xfrm>
              <a:off x="9241" y="1886"/>
              <a:ext cx="172" cy="93"/>
            </a:xfrm>
            <a:custGeom>
              <a:avLst/>
              <a:gdLst/>
              <a:ahLst/>
              <a:cxnLst>
                <a:cxn ang="0">
                  <a:pos x="0" y="31"/>
                </a:cxn>
                <a:cxn ang="0">
                  <a:pos x="146" y="93"/>
                </a:cxn>
                <a:cxn ang="0">
                  <a:pos x="154" y="87"/>
                </a:cxn>
                <a:cxn ang="0">
                  <a:pos x="169" y="70"/>
                </a:cxn>
                <a:cxn ang="0">
                  <a:pos x="172" y="21"/>
                </a:cxn>
                <a:cxn ang="0">
                  <a:pos x="158" y="10"/>
                </a:cxn>
                <a:cxn ang="0">
                  <a:pos x="138" y="5"/>
                </a:cxn>
                <a:cxn ang="0">
                  <a:pos x="93" y="0"/>
                </a:cxn>
                <a:cxn ang="0">
                  <a:pos x="33" y="5"/>
                </a:cxn>
                <a:cxn ang="0">
                  <a:pos x="0" y="31"/>
                </a:cxn>
                <a:cxn ang="0">
                  <a:pos x="0" y="31"/>
                </a:cxn>
              </a:cxnLst>
              <a:rect l="0" t="0" r="r" b="b"/>
              <a:pathLst>
                <a:path w="172" h="93">
                  <a:moveTo>
                    <a:pt x="0" y="31"/>
                  </a:moveTo>
                  <a:lnTo>
                    <a:pt x="146" y="93"/>
                  </a:lnTo>
                  <a:lnTo>
                    <a:pt x="154" y="87"/>
                  </a:lnTo>
                  <a:lnTo>
                    <a:pt x="169" y="70"/>
                  </a:lnTo>
                  <a:lnTo>
                    <a:pt x="172" y="21"/>
                  </a:lnTo>
                  <a:lnTo>
                    <a:pt x="158" y="10"/>
                  </a:lnTo>
                  <a:lnTo>
                    <a:pt x="138" y="5"/>
                  </a:lnTo>
                  <a:lnTo>
                    <a:pt x="93" y="0"/>
                  </a:lnTo>
                  <a:lnTo>
                    <a:pt x="33" y="5"/>
                  </a:lnTo>
                  <a:lnTo>
                    <a:pt x="0" y="31"/>
                  </a:lnTo>
                  <a:lnTo>
                    <a:pt x="0" y="31"/>
                  </a:lnTo>
                  <a:close/>
                </a:path>
              </a:pathLst>
            </a:custGeom>
            <a:solidFill>
              <a:srgbClr val="000000"/>
            </a:solidFill>
            <a:ln w="9525">
              <a:noFill/>
              <a:round/>
              <a:headEnd/>
              <a:tailEnd/>
            </a:ln>
          </p:spPr>
          <p:txBody>
            <a:bodyPr/>
            <a:lstStyle/>
            <a:p>
              <a:endParaRPr lang="en-US" dirty="0"/>
            </a:p>
          </p:txBody>
        </p:sp>
        <p:sp>
          <p:nvSpPr>
            <p:cNvPr id="348218" name="Freeform 58"/>
            <p:cNvSpPr>
              <a:spLocks/>
            </p:cNvSpPr>
            <p:nvPr/>
          </p:nvSpPr>
          <p:spPr bwMode="auto">
            <a:xfrm>
              <a:off x="8516" y="3584"/>
              <a:ext cx="611" cy="619"/>
            </a:xfrm>
            <a:custGeom>
              <a:avLst/>
              <a:gdLst/>
              <a:ahLst/>
              <a:cxnLst>
                <a:cxn ang="0">
                  <a:pos x="0" y="0"/>
                </a:cxn>
                <a:cxn ang="0">
                  <a:pos x="183" y="331"/>
                </a:cxn>
                <a:cxn ang="0">
                  <a:pos x="453" y="619"/>
                </a:cxn>
                <a:cxn ang="0">
                  <a:pos x="611" y="453"/>
                </a:cxn>
                <a:cxn ang="0">
                  <a:pos x="263" y="268"/>
                </a:cxn>
                <a:cxn ang="0">
                  <a:pos x="125" y="28"/>
                </a:cxn>
                <a:cxn ang="0">
                  <a:pos x="0" y="0"/>
                </a:cxn>
                <a:cxn ang="0">
                  <a:pos x="0" y="0"/>
                </a:cxn>
              </a:cxnLst>
              <a:rect l="0" t="0" r="r" b="b"/>
              <a:pathLst>
                <a:path w="611" h="619">
                  <a:moveTo>
                    <a:pt x="0" y="0"/>
                  </a:moveTo>
                  <a:lnTo>
                    <a:pt x="183" y="331"/>
                  </a:lnTo>
                  <a:lnTo>
                    <a:pt x="453" y="619"/>
                  </a:lnTo>
                  <a:lnTo>
                    <a:pt x="611" y="453"/>
                  </a:lnTo>
                  <a:lnTo>
                    <a:pt x="263" y="268"/>
                  </a:lnTo>
                  <a:lnTo>
                    <a:pt x="125" y="28"/>
                  </a:lnTo>
                  <a:lnTo>
                    <a:pt x="0" y="0"/>
                  </a:lnTo>
                  <a:lnTo>
                    <a:pt x="0" y="0"/>
                  </a:lnTo>
                  <a:close/>
                </a:path>
              </a:pathLst>
            </a:custGeom>
            <a:solidFill>
              <a:srgbClr val="000000"/>
            </a:solidFill>
            <a:ln w="9525">
              <a:noFill/>
              <a:round/>
              <a:headEnd/>
              <a:tailEnd/>
            </a:ln>
          </p:spPr>
          <p:txBody>
            <a:bodyPr/>
            <a:lstStyle/>
            <a:p>
              <a:endParaRPr lang="en-US" dirty="0"/>
            </a:p>
          </p:txBody>
        </p:sp>
      </p:grpSp>
      <p:pic>
        <p:nvPicPr>
          <p:cNvPr id="348219" name="Picture 59"/>
          <p:cNvPicPr>
            <a:picLocks noChangeAspect="1" noChangeArrowheads="1"/>
          </p:cNvPicPr>
          <p:nvPr/>
        </p:nvPicPr>
        <p:blipFill>
          <a:blip r:embed="rId2" cstate="print"/>
          <a:srcRect l="39354"/>
          <a:stretch>
            <a:fillRect/>
          </a:stretch>
        </p:blipFill>
        <p:spPr bwMode="auto">
          <a:xfrm>
            <a:off x="4648200" y="2590800"/>
            <a:ext cx="1455738" cy="2832100"/>
          </a:xfrm>
          <a:prstGeom prst="rect">
            <a:avLst/>
          </a:prstGeom>
          <a:noFill/>
          <a:ln w="9525">
            <a:noFill/>
            <a:miter lim="800000"/>
            <a:headEnd/>
            <a:tailEnd/>
          </a:ln>
          <a:effectLst/>
        </p:spPr>
      </p:pic>
      <p:sp>
        <p:nvSpPr>
          <p:cNvPr id="348220" name="AutoShape 60"/>
          <p:cNvSpPr>
            <a:spLocks noChangeArrowheads="1"/>
          </p:cNvSpPr>
          <p:nvPr/>
        </p:nvSpPr>
        <p:spPr bwMode="auto">
          <a:xfrm>
            <a:off x="1346200" y="38862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pic>
        <p:nvPicPr>
          <p:cNvPr id="348221" name="Picture 61"/>
          <p:cNvPicPr>
            <a:picLocks noChangeAspect="1" noChangeArrowheads="1"/>
          </p:cNvPicPr>
          <p:nvPr/>
        </p:nvPicPr>
        <p:blipFill>
          <a:blip r:embed="rId3" cstate="print"/>
          <a:srcRect/>
          <a:stretch>
            <a:fillRect/>
          </a:stretch>
        </p:blipFill>
        <p:spPr bwMode="auto">
          <a:xfrm>
            <a:off x="2286000" y="3200400"/>
            <a:ext cx="1169988" cy="1676400"/>
          </a:xfrm>
          <a:prstGeom prst="rect">
            <a:avLst/>
          </a:prstGeom>
          <a:noFill/>
        </p:spPr>
      </p:pic>
      <p:sp>
        <p:nvSpPr>
          <p:cNvPr id="348222" name="AutoShape 62"/>
          <p:cNvSpPr>
            <a:spLocks noChangeArrowheads="1"/>
          </p:cNvSpPr>
          <p:nvPr/>
        </p:nvSpPr>
        <p:spPr bwMode="auto">
          <a:xfrm>
            <a:off x="3581400" y="38100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spTree>
    <p:extLst>
      <p:ext uri="{BB962C8B-B14F-4D97-AF65-F5344CB8AC3E}">
        <p14:creationId xmlns:p14="http://schemas.microsoft.com/office/powerpoint/2010/main" val="364805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9EB6DA"/>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title" idx="4294967295"/>
          </p:nvPr>
        </p:nvSpPr>
        <p:spPr>
          <a:xfrm>
            <a:off x="0" y="457200"/>
            <a:ext cx="8534400" cy="1143000"/>
          </a:xfrm>
        </p:spPr>
        <p:txBody>
          <a:bodyPr/>
          <a:lstStyle/>
          <a:p>
            <a:r>
              <a:rPr lang="en-US" sz="4000" dirty="0">
                <a:effectLst>
                  <a:outerShdw blurRad="38100" dist="38100" dir="2700000" algn="tl">
                    <a:srgbClr val="000000"/>
                  </a:outerShdw>
                </a:effectLst>
              </a:rPr>
              <a:t>Avian Influenza – Human Infection</a:t>
            </a:r>
            <a:br>
              <a:rPr lang="en-US" sz="4000" dirty="0">
                <a:effectLst>
                  <a:outerShdw blurRad="38100" dist="38100" dir="2700000" algn="tl">
                    <a:srgbClr val="000000"/>
                  </a:outerShdw>
                </a:effectLst>
              </a:rPr>
            </a:br>
            <a:r>
              <a:rPr lang="en-US" sz="4000" dirty="0">
                <a:effectLst>
                  <a:outerShdw blurRad="38100" dist="38100" dir="2700000" algn="tl">
                    <a:srgbClr val="000000"/>
                  </a:outerShdw>
                </a:effectLst>
              </a:rPr>
              <a:t>Antigenic Shift</a:t>
            </a:r>
          </a:p>
        </p:txBody>
      </p:sp>
      <p:grpSp>
        <p:nvGrpSpPr>
          <p:cNvPr id="348163" name="Group 3"/>
          <p:cNvGrpSpPr>
            <a:grpSpLocks/>
          </p:cNvGrpSpPr>
          <p:nvPr/>
        </p:nvGrpSpPr>
        <p:grpSpPr bwMode="auto">
          <a:xfrm>
            <a:off x="381000" y="3276600"/>
            <a:ext cx="1066800" cy="2070100"/>
            <a:chOff x="6640" y="1709"/>
            <a:chExt cx="2985" cy="3502"/>
          </a:xfrm>
        </p:grpSpPr>
        <p:sp>
          <p:nvSpPr>
            <p:cNvPr id="348164" name="Freeform 4"/>
            <p:cNvSpPr>
              <a:spLocks/>
            </p:cNvSpPr>
            <p:nvPr/>
          </p:nvSpPr>
          <p:spPr bwMode="auto">
            <a:xfrm>
              <a:off x="8516" y="3716"/>
              <a:ext cx="613" cy="617"/>
            </a:xfrm>
            <a:custGeom>
              <a:avLst/>
              <a:gdLst/>
              <a:ahLst/>
              <a:cxnLst>
                <a:cxn ang="0">
                  <a:pos x="0" y="0"/>
                </a:cxn>
                <a:cxn ang="0">
                  <a:pos x="184" y="331"/>
                </a:cxn>
                <a:cxn ang="0">
                  <a:pos x="447" y="617"/>
                </a:cxn>
                <a:cxn ang="0">
                  <a:pos x="613" y="453"/>
                </a:cxn>
                <a:cxn ang="0">
                  <a:pos x="263" y="267"/>
                </a:cxn>
                <a:cxn ang="0">
                  <a:pos x="127" y="28"/>
                </a:cxn>
                <a:cxn ang="0">
                  <a:pos x="0" y="0"/>
                </a:cxn>
                <a:cxn ang="0">
                  <a:pos x="0" y="0"/>
                </a:cxn>
              </a:cxnLst>
              <a:rect l="0" t="0" r="r" b="b"/>
              <a:pathLst>
                <a:path w="613" h="617">
                  <a:moveTo>
                    <a:pt x="0" y="0"/>
                  </a:moveTo>
                  <a:lnTo>
                    <a:pt x="184" y="331"/>
                  </a:lnTo>
                  <a:lnTo>
                    <a:pt x="447" y="617"/>
                  </a:lnTo>
                  <a:lnTo>
                    <a:pt x="613" y="453"/>
                  </a:lnTo>
                  <a:lnTo>
                    <a:pt x="263" y="267"/>
                  </a:lnTo>
                  <a:lnTo>
                    <a:pt x="127" y="28"/>
                  </a:lnTo>
                  <a:lnTo>
                    <a:pt x="0" y="0"/>
                  </a:lnTo>
                  <a:lnTo>
                    <a:pt x="0" y="0"/>
                  </a:lnTo>
                  <a:close/>
                </a:path>
              </a:pathLst>
            </a:custGeom>
            <a:solidFill>
              <a:srgbClr val="B8B8D9"/>
            </a:solidFill>
            <a:ln w="9525">
              <a:noFill/>
              <a:round/>
              <a:headEnd/>
              <a:tailEnd/>
            </a:ln>
          </p:spPr>
          <p:txBody>
            <a:bodyPr/>
            <a:lstStyle/>
            <a:p>
              <a:endParaRPr lang="en-US" dirty="0"/>
            </a:p>
          </p:txBody>
        </p:sp>
        <p:sp>
          <p:nvSpPr>
            <p:cNvPr id="348165" name="Freeform 5"/>
            <p:cNvSpPr>
              <a:spLocks/>
            </p:cNvSpPr>
            <p:nvPr/>
          </p:nvSpPr>
          <p:spPr bwMode="auto">
            <a:xfrm>
              <a:off x="6889" y="2435"/>
              <a:ext cx="575" cy="367"/>
            </a:xfrm>
            <a:custGeom>
              <a:avLst/>
              <a:gdLst/>
              <a:ahLst/>
              <a:cxnLst>
                <a:cxn ang="0">
                  <a:pos x="0" y="171"/>
                </a:cxn>
                <a:cxn ang="0">
                  <a:pos x="319" y="367"/>
                </a:cxn>
                <a:cxn ang="0">
                  <a:pos x="575" y="265"/>
                </a:cxn>
                <a:cxn ang="0">
                  <a:pos x="515" y="102"/>
                </a:cxn>
                <a:cxn ang="0">
                  <a:pos x="292" y="0"/>
                </a:cxn>
                <a:cxn ang="0">
                  <a:pos x="0" y="171"/>
                </a:cxn>
                <a:cxn ang="0">
                  <a:pos x="0" y="171"/>
                </a:cxn>
              </a:cxnLst>
              <a:rect l="0" t="0" r="r" b="b"/>
              <a:pathLst>
                <a:path w="575" h="367">
                  <a:moveTo>
                    <a:pt x="0" y="171"/>
                  </a:moveTo>
                  <a:lnTo>
                    <a:pt x="319" y="367"/>
                  </a:lnTo>
                  <a:lnTo>
                    <a:pt x="575" y="265"/>
                  </a:lnTo>
                  <a:lnTo>
                    <a:pt x="515" y="102"/>
                  </a:lnTo>
                  <a:lnTo>
                    <a:pt x="292" y="0"/>
                  </a:lnTo>
                  <a:lnTo>
                    <a:pt x="0" y="171"/>
                  </a:lnTo>
                  <a:lnTo>
                    <a:pt x="0" y="171"/>
                  </a:lnTo>
                  <a:close/>
                </a:path>
              </a:pathLst>
            </a:custGeom>
            <a:solidFill>
              <a:srgbClr val="B8B8D9"/>
            </a:solidFill>
            <a:ln w="9525">
              <a:noFill/>
              <a:round/>
              <a:headEnd/>
              <a:tailEnd/>
            </a:ln>
          </p:spPr>
          <p:txBody>
            <a:bodyPr/>
            <a:lstStyle/>
            <a:p>
              <a:endParaRPr lang="en-US" dirty="0"/>
            </a:p>
          </p:txBody>
        </p:sp>
        <p:sp>
          <p:nvSpPr>
            <p:cNvPr id="348166" name="Freeform 6"/>
            <p:cNvSpPr>
              <a:spLocks/>
            </p:cNvSpPr>
            <p:nvPr/>
          </p:nvSpPr>
          <p:spPr bwMode="auto">
            <a:xfrm>
              <a:off x="7010" y="1883"/>
              <a:ext cx="2606" cy="3328"/>
            </a:xfrm>
            <a:custGeom>
              <a:avLst/>
              <a:gdLst/>
              <a:ahLst/>
              <a:cxnLst>
                <a:cxn ang="0">
                  <a:pos x="0" y="3328"/>
                </a:cxn>
                <a:cxn ang="0">
                  <a:pos x="38" y="2289"/>
                </a:cxn>
                <a:cxn ang="0">
                  <a:pos x="122" y="1870"/>
                </a:cxn>
                <a:cxn ang="0">
                  <a:pos x="464" y="1524"/>
                </a:cxn>
                <a:cxn ang="0">
                  <a:pos x="1025" y="1191"/>
                </a:cxn>
                <a:cxn ang="0">
                  <a:pos x="1313" y="576"/>
                </a:cxn>
                <a:cxn ang="0">
                  <a:pos x="1548" y="223"/>
                </a:cxn>
                <a:cxn ang="0">
                  <a:pos x="1933" y="112"/>
                </a:cxn>
                <a:cxn ang="0">
                  <a:pos x="2606" y="0"/>
                </a:cxn>
                <a:cxn ang="0">
                  <a:pos x="2515" y="138"/>
                </a:cxn>
                <a:cxn ang="0">
                  <a:pos x="2429" y="269"/>
                </a:cxn>
                <a:cxn ang="0">
                  <a:pos x="2324" y="300"/>
                </a:cxn>
                <a:cxn ang="0">
                  <a:pos x="2279" y="406"/>
                </a:cxn>
                <a:cxn ang="0">
                  <a:pos x="2156" y="438"/>
                </a:cxn>
                <a:cxn ang="0">
                  <a:pos x="2136" y="590"/>
                </a:cxn>
                <a:cxn ang="0">
                  <a:pos x="1992" y="608"/>
                </a:cxn>
                <a:cxn ang="0">
                  <a:pos x="1953" y="746"/>
                </a:cxn>
                <a:cxn ang="0">
                  <a:pos x="1854" y="798"/>
                </a:cxn>
                <a:cxn ang="0">
                  <a:pos x="1842" y="948"/>
                </a:cxn>
                <a:cxn ang="0">
                  <a:pos x="1769" y="1047"/>
                </a:cxn>
                <a:cxn ang="0">
                  <a:pos x="1737" y="1159"/>
                </a:cxn>
                <a:cxn ang="0">
                  <a:pos x="1625" y="1262"/>
                </a:cxn>
                <a:cxn ang="0">
                  <a:pos x="2129" y="1667"/>
                </a:cxn>
                <a:cxn ang="0">
                  <a:pos x="2266" y="1898"/>
                </a:cxn>
                <a:cxn ang="0">
                  <a:pos x="1724" y="1936"/>
                </a:cxn>
                <a:cxn ang="0">
                  <a:pos x="1246" y="1845"/>
                </a:cxn>
                <a:cxn ang="0">
                  <a:pos x="1136" y="1890"/>
                </a:cxn>
                <a:cxn ang="0">
                  <a:pos x="1078" y="2015"/>
                </a:cxn>
                <a:cxn ang="0">
                  <a:pos x="914" y="2054"/>
                </a:cxn>
                <a:cxn ang="0">
                  <a:pos x="849" y="2192"/>
                </a:cxn>
                <a:cxn ang="0">
                  <a:pos x="705" y="2303"/>
                </a:cxn>
                <a:cxn ang="0">
                  <a:pos x="606" y="2609"/>
                </a:cxn>
                <a:cxn ang="0">
                  <a:pos x="547" y="2662"/>
                </a:cxn>
                <a:cxn ang="0">
                  <a:pos x="529" y="2826"/>
                </a:cxn>
                <a:cxn ang="0">
                  <a:pos x="436" y="2931"/>
                </a:cxn>
                <a:cxn ang="0">
                  <a:pos x="417" y="3139"/>
                </a:cxn>
                <a:cxn ang="0">
                  <a:pos x="365" y="3204"/>
                </a:cxn>
                <a:cxn ang="0">
                  <a:pos x="261" y="3088"/>
                </a:cxn>
                <a:cxn ang="0">
                  <a:pos x="0" y="3328"/>
                </a:cxn>
                <a:cxn ang="0">
                  <a:pos x="0" y="3328"/>
                </a:cxn>
              </a:cxnLst>
              <a:rect l="0" t="0" r="r" b="b"/>
              <a:pathLst>
                <a:path w="2606" h="3328">
                  <a:moveTo>
                    <a:pt x="0" y="3328"/>
                  </a:moveTo>
                  <a:lnTo>
                    <a:pt x="38" y="2289"/>
                  </a:lnTo>
                  <a:lnTo>
                    <a:pt x="122" y="1870"/>
                  </a:lnTo>
                  <a:lnTo>
                    <a:pt x="464" y="1524"/>
                  </a:lnTo>
                  <a:lnTo>
                    <a:pt x="1025" y="1191"/>
                  </a:lnTo>
                  <a:lnTo>
                    <a:pt x="1313" y="576"/>
                  </a:lnTo>
                  <a:lnTo>
                    <a:pt x="1548" y="223"/>
                  </a:lnTo>
                  <a:lnTo>
                    <a:pt x="1933" y="112"/>
                  </a:lnTo>
                  <a:lnTo>
                    <a:pt x="2606" y="0"/>
                  </a:lnTo>
                  <a:lnTo>
                    <a:pt x="2515" y="138"/>
                  </a:lnTo>
                  <a:lnTo>
                    <a:pt x="2429" y="269"/>
                  </a:lnTo>
                  <a:lnTo>
                    <a:pt x="2324" y="300"/>
                  </a:lnTo>
                  <a:lnTo>
                    <a:pt x="2279" y="406"/>
                  </a:lnTo>
                  <a:lnTo>
                    <a:pt x="2156" y="438"/>
                  </a:lnTo>
                  <a:lnTo>
                    <a:pt x="2136" y="590"/>
                  </a:lnTo>
                  <a:lnTo>
                    <a:pt x="1992" y="608"/>
                  </a:lnTo>
                  <a:lnTo>
                    <a:pt x="1953" y="746"/>
                  </a:lnTo>
                  <a:lnTo>
                    <a:pt x="1854" y="798"/>
                  </a:lnTo>
                  <a:lnTo>
                    <a:pt x="1842" y="948"/>
                  </a:lnTo>
                  <a:lnTo>
                    <a:pt x="1769" y="1047"/>
                  </a:lnTo>
                  <a:lnTo>
                    <a:pt x="1737" y="1159"/>
                  </a:lnTo>
                  <a:lnTo>
                    <a:pt x="1625" y="1262"/>
                  </a:lnTo>
                  <a:lnTo>
                    <a:pt x="2129" y="1667"/>
                  </a:lnTo>
                  <a:lnTo>
                    <a:pt x="2266" y="1898"/>
                  </a:lnTo>
                  <a:lnTo>
                    <a:pt x="1724" y="1936"/>
                  </a:lnTo>
                  <a:lnTo>
                    <a:pt x="1246" y="1845"/>
                  </a:lnTo>
                  <a:lnTo>
                    <a:pt x="1136" y="1890"/>
                  </a:lnTo>
                  <a:lnTo>
                    <a:pt x="1078" y="2015"/>
                  </a:lnTo>
                  <a:lnTo>
                    <a:pt x="914" y="2054"/>
                  </a:lnTo>
                  <a:lnTo>
                    <a:pt x="849" y="2192"/>
                  </a:lnTo>
                  <a:lnTo>
                    <a:pt x="705" y="2303"/>
                  </a:lnTo>
                  <a:lnTo>
                    <a:pt x="606" y="2609"/>
                  </a:lnTo>
                  <a:lnTo>
                    <a:pt x="547" y="2662"/>
                  </a:lnTo>
                  <a:lnTo>
                    <a:pt x="529" y="2826"/>
                  </a:lnTo>
                  <a:lnTo>
                    <a:pt x="436" y="2931"/>
                  </a:lnTo>
                  <a:lnTo>
                    <a:pt x="417" y="3139"/>
                  </a:lnTo>
                  <a:lnTo>
                    <a:pt x="365" y="3204"/>
                  </a:lnTo>
                  <a:lnTo>
                    <a:pt x="261" y="3088"/>
                  </a:lnTo>
                  <a:lnTo>
                    <a:pt x="0" y="3328"/>
                  </a:lnTo>
                  <a:lnTo>
                    <a:pt x="0" y="3328"/>
                  </a:lnTo>
                  <a:close/>
                </a:path>
              </a:pathLst>
            </a:custGeom>
            <a:solidFill>
              <a:srgbClr val="B8B8D9"/>
            </a:solidFill>
            <a:ln w="9525">
              <a:noFill/>
              <a:round/>
              <a:headEnd/>
              <a:tailEnd/>
            </a:ln>
          </p:spPr>
          <p:txBody>
            <a:bodyPr/>
            <a:lstStyle/>
            <a:p>
              <a:endParaRPr lang="en-US" dirty="0"/>
            </a:p>
          </p:txBody>
        </p:sp>
        <p:sp>
          <p:nvSpPr>
            <p:cNvPr id="348167" name="Freeform 7"/>
            <p:cNvSpPr>
              <a:spLocks/>
            </p:cNvSpPr>
            <p:nvPr/>
          </p:nvSpPr>
          <p:spPr bwMode="auto">
            <a:xfrm>
              <a:off x="6655" y="2355"/>
              <a:ext cx="1428" cy="790"/>
            </a:xfrm>
            <a:custGeom>
              <a:avLst/>
              <a:gdLst/>
              <a:ahLst/>
              <a:cxnLst>
                <a:cxn ang="0">
                  <a:pos x="274" y="104"/>
                </a:cxn>
                <a:cxn ang="0">
                  <a:pos x="330" y="39"/>
                </a:cxn>
                <a:cxn ang="0">
                  <a:pos x="386" y="8"/>
                </a:cxn>
                <a:cxn ang="0">
                  <a:pos x="508" y="0"/>
                </a:cxn>
                <a:cxn ang="0">
                  <a:pos x="655" y="39"/>
                </a:cxn>
                <a:cxn ang="0">
                  <a:pos x="732" y="84"/>
                </a:cxn>
                <a:cxn ang="0">
                  <a:pos x="782" y="128"/>
                </a:cxn>
                <a:cxn ang="0">
                  <a:pos x="819" y="169"/>
                </a:cxn>
                <a:cxn ang="0">
                  <a:pos x="842" y="198"/>
                </a:cxn>
                <a:cxn ang="0">
                  <a:pos x="896" y="274"/>
                </a:cxn>
                <a:cxn ang="0">
                  <a:pos x="976" y="393"/>
                </a:cxn>
                <a:cxn ang="0">
                  <a:pos x="1007" y="435"/>
                </a:cxn>
                <a:cxn ang="0">
                  <a:pos x="1041" y="472"/>
                </a:cxn>
                <a:cxn ang="0">
                  <a:pos x="1088" y="512"/>
                </a:cxn>
                <a:cxn ang="0">
                  <a:pos x="1143" y="541"/>
                </a:cxn>
                <a:cxn ang="0">
                  <a:pos x="1286" y="575"/>
                </a:cxn>
                <a:cxn ang="0">
                  <a:pos x="1428" y="611"/>
                </a:cxn>
                <a:cxn ang="0">
                  <a:pos x="1241" y="790"/>
                </a:cxn>
                <a:cxn ang="0">
                  <a:pos x="1075" y="745"/>
                </a:cxn>
                <a:cxn ang="0">
                  <a:pos x="976" y="713"/>
                </a:cxn>
                <a:cxn ang="0">
                  <a:pos x="874" y="677"/>
                </a:cxn>
                <a:cxn ang="0">
                  <a:pos x="778" y="636"/>
                </a:cxn>
                <a:cxn ang="0">
                  <a:pos x="698" y="594"/>
                </a:cxn>
                <a:cxn ang="0">
                  <a:pos x="649" y="551"/>
                </a:cxn>
                <a:cxn ang="0">
                  <a:pos x="614" y="510"/>
                </a:cxn>
                <a:cxn ang="0">
                  <a:pos x="582" y="478"/>
                </a:cxn>
                <a:cxn ang="0">
                  <a:pos x="551" y="452"/>
                </a:cxn>
                <a:cxn ang="0">
                  <a:pos x="500" y="414"/>
                </a:cxn>
                <a:cxn ang="0">
                  <a:pos x="466" y="396"/>
                </a:cxn>
                <a:cxn ang="0">
                  <a:pos x="614" y="356"/>
                </a:cxn>
                <a:cxn ang="0">
                  <a:pos x="700" y="306"/>
                </a:cxn>
                <a:cxn ang="0">
                  <a:pos x="713" y="255"/>
                </a:cxn>
                <a:cxn ang="0">
                  <a:pos x="690" y="218"/>
                </a:cxn>
                <a:cxn ang="0">
                  <a:pos x="662" y="190"/>
                </a:cxn>
                <a:cxn ang="0">
                  <a:pos x="621" y="164"/>
                </a:cxn>
                <a:cxn ang="0">
                  <a:pos x="537" y="161"/>
                </a:cxn>
                <a:cxn ang="0">
                  <a:pos x="421" y="210"/>
                </a:cxn>
                <a:cxn ang="0">
                  <a:pos x="373" y="252"/>
                </a:cxn>
                <a:cxn ang="0">
                  <a:pos x="341" y="288"/>
                </a:cxn>
                <a:cxn ang="0">
                  <a:pos x="33" y="144"/>
                </a:cxn>
                <a:cxn ang="0">
                  <a:pos x="39" y="62"/>
                </a:cxn>
              </a:cxnLst>
              <a:rect l="0" t="0" r="r" b="b"/>
              <a:pathLst>
                <a:path w="1428" h="790">
                  <a:moveTo>
                    <a:pt x="39" y="62"/>
                  </a:moveTo>
                  <a:lnTo>
                    <a:pt x="274" y="104"/>
                  </a:lnTo>
                  <a:lnTo>
                    <a:pt x="308" y="57"/>
                  </a:lnTo>
                  <a:lnTo>
                    <a:pt x="330" y="39"/>
                  </a:lnTo>
                  <a:lnTo>
                    <a:pt x="355" y="22"/>
                  </a:lnTo>
                  <a:lnTo>
                    <a:pt x="386" y="8"/>
                  </a:lnTo>
                  <a:lnTo>
                    <a:pt x="421" y="0"/>
                  </a:lnTo>
                  <a:lnTo>
                    <a:pt x="508" y="0"/>
                  </a:lnTo>
                  <a:lnTo>
                    <a:pt x="604" y="19"/>
                  </a:lnTo>
                  <a:lnTo>
                    <a:pt x="655" y="39"/>
                  </a:lnTo>
                  <a:lnTo>
                    <a:pt x="706" y="67"/>
                  </a:lnTo>
                  <a:lnTo>
                    <a:pt x="732" y="84"/>
                  </a:lnTo>
                  <a:lnTo>
                    <a:pt x="757" y="105"/>
                  </a:lnTo>
                  <a:lnTo>
                    <a:pt x="782" y="128"/>
                  </a:lnTo>
                  <a:lnTo>
                    <a:pt x="808" y="155"/>
                  </a:lnTo>
                  <a:lnTo>
                    <a:pt x="819" y="169"/>
                  </a:lnTo>
                  <a:lnTo>
                    <a:pt x="831" y="184"/>
                  </a:lnTo>
                  <a:lnTo>
                    <a:pt x="842" y="198"/>
                  </a:lnTo>
                  <a:lnTo>
                    <a:pt x="854" y="213"/>
                  </a:lnTo>
                  <a:lnTo>
                    <a:pt x="896" y="274"/>
                  </a:lnTo>
                  <a:lnTo>
                    <a:pt x="936" y="336"/>
                  </a:lnTo>
                  <a:lnTo>
                    <a:pt x="976" y="393"/>
                  </a:lnTo>
                  <a:lnTo>
                    <a:pt x="997" y="421"/>
                  </a:lnTo>
                  <a:lnTo>
                    <a:pt x="1007" y="435"/>
                  </a:lnTo>
                  <a:lnTo>
                    <a:pt x="1018" y="448"/>
                  </a:lnTo>
                  <a:lnTo>
                    <a:pt x="1041" y="472"/>
                  </a:lnTo>
                  <a:lnTo>
                    <a:pt x="1065" y="493"/>
                  </a:lnTo>
                  <a:lnTo>
                    <a:pt x="1088" y="512"/>
                  </a:lnTo>
                  <a:lnTo>
                    <a:pt x="1116" y="529"/>
                  </a:lnTo>
                  <a:lnTo>
                    <a:pt x="1143" y="541"/>
                  </a:lnTo>
                  <a:lnTo>
                    <a:pt x="1174" y="551"/>
                  </a:lnTo>
                  <a:lnTo>
                    <a:pt x="1286" y="575"/>
                  </a:lnTo>
                  <a:lnTo>
                    <a:pt x="1365" y="595"/>
                  </a:lnTo>
                  <a:lnTo>
                    <a:pt x="1428" y="611"/>
                  </a:lnTo>
                  <a:lnTo>
                    <a:pt x="1394" y="747"/>
                  </a:lnTo>
                  <a:lnTo>
                    <a:pt x="1241" y="790"/>
                  </a:lnTo>
                  <a:lnTo>
                    <a:pt x="1159" y="769"/>
                  </a:lnTo>
                  <a:lnTo>
                    <a:pt x="1075" y="745"/>
                  </a:lnTo>
                  <a:lnTo>
                    <a:pt x="1027" y="730"/>
                  </a:lnTo>
                  <a:lnTo>
                    <a:pt x="976" y="713"/>
                  </a:lnTo>
                  <a:lnTo>
                    <a:pt x="925" y="696"/>
                  </a:lnTo>
                  <a:lnTo>
                    <a:pt x="874" y="677"/>
                  </a:lnTo>
                  <a:lnTo>
                    <a:pt x="823" y="657"/>
                  </a:lnTo>
                  <a:lnTo>
                    <a:pt x="778" y="636"/>
                  </a:lnTo>
                  <a:lnTo>
                    <a:pt x="735" y="615"/>
                  </a:lnTo>
                  <a:lnTo>
                    <a:pt x="698" y="594"/>
                  </a:lnTo>
                  <a:lnTo>
                    <a:pt x="670" y="571"/>
                  </a:lnTo>
                  <a:lnTo>
                    <a:pt x="649" y="551"/>
                  </a:lnTo>
                  <a:lnTo>
                    <a:pt x="632" y="529"/>
                  </a:lnTo>
                  <a:lnTo>
                    <a:pt x="614" y="510"/>
                  </a:lnTo>
                  <a:lnTo>
                    <a:pt x="599" y="493"/>
                  </a:lnTo>
                  <a:lnTo>
                    <a:pt x="582" y="478"/>
                  </a:lnTo>
                  <a:lnTo>
                    <a:pt x="567" y="462"/>
                  </a:lnTo>
                  <a:lnTo>
                    <a:pt x="551" y="452"/>
                  </a:lnTo>
                  <a:lnTo>
                    <a:pt x="525" y="428"/>
                  </a:lnTo>
                  <a:lnTo>
                    <a:pt x="500" y="414"/>
                  </a:lnTo>
                  <a:lnTo>
                    <a:pt x="481" y="404"/>
                  </a:lnTo>
                  <a:lnTo>
                    <a:pt x="466" y="396"/>
                  </a:lnTo>
                  <a:lnTo>
                    <a:pt x="514" y="385"/>
                  </a:lnTo>
                  <a:lnTo>
                    <a:pt x="614" y="356"/>
                  </a:lnTo>
                  <a:lnTo>
                    <a:pt x="662" y="332"/>
                  </a:lnTo>
                  <a:lnTo>
                    <a:pt x="700" y="306"/>
                  </a:lnTo>
                  <a:lnTo>
                    <a:pt x="717" y="274"/>
                  </a:lnTo>
                  <a:lnTo>
                    <a:pt x="713" y="255"/>
                  </a:lnTo>
                  <a:lnTo>
                    <a:pt x="704" y="237"/>
                  </a:lnTo>
                  <a:lnTo>
                    <a:pt x="690" y="218"/>
                  </a:lnTo>
                  <a:lnTo>
                    <a:pt x="676" y="203"/>
                  </a:lnTo>
                  <a:lnTo>
                    <a:pt x="662" y="190"/>
                  </a:lnTo>
                  <a:lnTo>
                    <a:pt x="649" y="179"/>
                  </a:lnTo>
                  <a:lnTo>
                    <a:pt x="621" y="164"/>
                  </a:lnTo>
                  <a:lnTo>
                    <a:pt x="594" y="156"/>
                  </a:lnTo>
                  <a:lnTo>
                    <a:pt x="537" y="161"/>
                  </a:lnTo>
                  <a:lnTo>
                    <a:pt x="480" y="178"/>
                  </a:lnTo>
                  <a:lnTo>
                    <a:pt x="421" y="210"/>
                  </a:lnTo>
                  <a:lnTo>
                    <a:pt x="396" y="230"/>
                  </a:lnTo>
                  <a:lnTo>
                    <a:pt x="373" y="252"/>
                  </a:lnTo>
                  <a:lnTo>
                    <a:pt x="355" y="272"/>
                  </a:lnTo>
                  <a:lnTo>
                    <a:pt x="341" y="288"/>
                  </a:lnTo>
                  <a:lnTo>
                    <a:pt x="330" y="303"/>
                  </a:lnTo>
                  <a:lnTo>
                    <a:pt x="33" y="144"/>
                  </a:lnTo>
                  <a:lnTo>
                    <a:pt x="0" y="107"/>
                  </a:lnTo>
                  <a:lnTo>
                    <a:pt x="39" y="62"/>
                  </a:lnTo>
                  <a:lnTo>
                    <a:pt x="39" y="62"/>
                  </a:lnTo>
                  <a:close/>
                </a:path>
              </a:pathLst>
            </a:custGeom>
            <a:solidFill>
              <a:srgbClr val="B8B8D9"/>
            </a:solidFill>
            <a:ln w="9525">
              <a:noFill/>
              <a:round/>
              <a:headEnd/>
              <a:tailEnd/>
            </a:ln>
          </p:spPr>
          <p:txBody>
            <a:bodyPr/>
            <a:lstStyle/>
            <a:p>
              <a:endParaRPr lang="en-US" dirty="0"/>
            </a:p>
          </p:txBody>
        </p:sp>
        <p:sp>
          <p:nvSpPr>
            <p:cNvPr id="348168" name="Freeform 8"/>
            <p:cNvSpPr>
              <a:spLocks/>
            </p:cNvSpPr>
            <p:nvPr/>
          </p:nvSpPr>
          <p:spPr bwMode="auto">
            <a:xfrm>
              <a:off x="6959" y="3059"/>
              <a:ext cx="1200" cy="2152"/>
            </a:xfrm>
            <a:custGeom>
              <a:avLst/>
              <a:gdLst/>
              <a:ahLst/>
              <a:cxnLst>
                <a:cxn ang="0">
                  <a:pos x="989" y="20"/>
                </a:cxn>
                <a:cxn ang="0">
                  <a:pos x="921" y="60"/>
                </a:cxn>
                <a:cxn ang="0">
                  <a:pos x="875" y="88"/>
                </a:cxn>
                <a:cxn ang="0">
                  <a:pos x="824" y="119"/>
                </a:cxn>
                <a:cxn ang="0">
                  <a:pos x="767" y="154"/>
                </a:cxn>
                <a:cxn ang="0">
                  <a:pos x="703" y="193"/>
                </a:cxn>
                <a:cxn ang="0">
                  <a:pos x="640" y="235"/>
                </a:cxn>
                <a:cxn ang="0">
                  <a:pos x="573" y="276"/>
                </a:cxn>
                <a:cxn ang="0">
                  <a:pos x="508" y="321"/>
                </a:cxn>
                <a:cxn ang="0">
                  <a:pos x="444" y="365"/>
                </a:cxn>
                <a:cxn ang="0">
                  <a:pos x="382" y="409"/>
                </a:cxn>
                <a:cxn ang="0">
                  <a:pos x="324" y="453"/>
                </a:cxn>
                <a:cxn ang="0">
                  <a:pos x="272" y="494"/>
                </a:cxn>
                <a:cxn ang="0">
                  <a:pos x="225" y="533"/>
                </a:cxn>
                <a:cxn ang="0">
                  <a:pos x="185" y="575"/>
                </a:cxn>
                <a:cxn ang="0">
                  <a:pos x="119" y="685"/>
                </a:cxn>
                <a:cxn ang="0">
                  <a:pos x="52" y="884"/>
                </a:cxn>
                <a:cxn ang="0">
                  <a:pos x="0" y="1311"/>
                </a:cxn>
                <a:cxn ang="0">
                  <a:pos x="14" y="1696"/>
                </a:cxn>
                <a:cxn ang="0">
                  <a:pos x="46" y="2152"/>
                </a:cxn>
                <a:cxn ang="0">
                  <a:pos x="160" y="1469"/>
                </a:cxn>
                <a:cxn ang="0">
                  <a:pos x="194" y="1142"/>
                </a:cxn>
                <a:cxn ang="0">
                  <a:pos x="233" y="943"/>
                </a:cxn>
                <a:cxn ang="0">
                  <a:pos x="275" y="816"/>
                </a:cxn>
                <a:cxn ang="0">
                  <a:pos x="328" y="720"/>
                </a:cxn>
                <a:cxn ang="0">
                  <a:pos x="348" y="692"/>
                </a:cxn>
                <a:cxn ang="0">
                  <a:pos x="371" y="666"/>
                </a:cxn>
                <a:cxn ang="0">
                  <a:pos x="397" y="638"/>
                </a:cxn>
                <a:cxn ang="0">
                  <a:pos x="425" y="609"/>
                </a:cxn>
                <a:cxn ang="0">
                  <a:pos x="470" y="564"/>
                </a:cxn>
                <a:cxn ang="0">
                  <a:pos x="501" y="535"/>
                </a:cxn>
                <a:cxn ang="0">
                  <a:pos x="535" y="505"/>
                </a:cxn>
                <a:cxn ang="0">
                  <a:pos x="569" y="474"/>
                </a:cxn>
                <a:cxn ang="0">
                  <a:pos x="604" y="443"/>
                </a:cxn>
                <a:cxn ang="0">
                  <a:pos x="641" y="414"/>
                </a:cxn>
                <a:cxn ang="0">
                  <a:pos x="677" y="383"/>
                </a:cxn>
                <a:cxn ang="0">
                  <a:pos x="714" y="354"/>
                </a:cxn>
                <a:cxn ang="0">
                  <a:pos x="750" y="326"/>
                </a:cxn>
                <a:cxn ang="0">
                  <a:pos x="787" y="296"/>
                </a:cxn>
                <a:cxn ang="0">
                  <a:pos x="824" y="269"/>
                </a:cxn>
                <a:cxn ang="0">
                  <a:pos x="860" y="241"/>
                </a:cxn>
                <a:cxn ang="0">
                  <a:pos x="912" y="202"/>
                </a:cxn>
                <a:cxn ang="0">
                  <a:pos x="979" y="153"/>
                </a:cxn>
                <a:cxn ang="0">
                  <a:pos x="1039" y="111"/>
                </a:cxn>
                <a:cxn ang="0">
                  <a:pos x="1093" y="72"/>
                </a:cxn>
                <a:cxn ang="0">
                  <a:pos x="1136" y="41"/>
                </a:cxn>
                <a:cxn ang="0">
                  <a:pos x="1200" y="0"/>
                </a:cxn>
                <a:cxn ang="0">
                  <a:pos x="1014" y="6"/>
                </a:cxn>
              </a:cxnLst>
              <a:rect l="0" t="0" r="r" b="b"/>
              <a:pathLst>
                <a:path w="1200" h="2152">
                  <a:moveTo>
                    <a:pt x="1014" y="6"/>
                  </a:moveTo>
                  <a:lnTo>
                    <a:pt x="989" y="20"/>
                  </a:lnTo>
                  <a:lnTo>
                    <a:pt x="960" y="37"/>
                  </a:lnTo>
                  <a:lnTo>
                    <a:pt x="921" y="60"/>
                  </a:lnTo>
                  <a:lnTo>
                    <a:pt x="901" y="72"/>
                  </a:lnTo>
                  <a:lnTo>
                    <a:pt x="875" y="88"/>
                  </a:lnTo>
                  <a:lnTo>
                    <a:pt x="852" y="103"/>
                  </a:lnTo>
                  <a:lnTo>
                    <a:pt x="824" y="119"/>
                  </a:lnTo>
                  <a:lnTo>
                    <a:pt x="795" y="137"/>
                  </a:lnTo>
                  <a:lnTo>
                    <a:pt x="767" y="154"/>
                  </a:lnTo>
                  <a:lnTo>
                    <a:pt x="736" y="173"/>
                  </a:lnTo>
                  <a:lnTo>
                    <a:pt x="703" y="193"/>
                  </a:lnTo>
                  <a:lnTo>
                    <a:pt x="672" y="215"/>
                  </a:lnTo>
                  <a:lnTo>
                    <a:pt x="640" y="235"/>
                  </a:lnTo>
                  <a:lnTo>
                    <a:pt x="607" y="256"/>
                  </a:lnTo>
                  <a:lnTo>
                    <a:pt x="573" y="276"/>
                  </a:lnTo>
                  <a:lnTo>
                    <a:pt x="541" y="298"/>
                  </a:lnTo>
                  <a:lnTo>
                    <a:pt x="508" y="321"/>
                  </a:lnTo>
                  <a:lnTo>
                    <a:pt x="476" y="343"/>
                  </a:lnTo>
                  <a:lnTo>
                    <a:pt x="444" y="365"/>
                  </a:lnTo>
                  <a:lnTo>
                    <a:pt x="413" y="388"/>
                  </a:lnTo>
                  <a:lnTo>
                    <a:pt x="382" y="409"/>
                  </a:lnTo>
                  <a:lnTo>
                    <a:pt x="352" y="431"/>
                  </a:lnTo>
                  <a:lnTo>
                    <a:pt x="324" y="453"/>
                  </a:lnTo>
                  <a:lnTo>
                    <a:pt x="297" y="474"/>
                  </a:lnTo>
                  <a:lnTo>
                    <a:pt x="272" y="494"/>
                  </a:lnTo>
                  <a:lnTo>
                    <a:pt x="247" y="513"/>
                  </a:lnTo>
                  <a:lnTo>
                    <a:pt x="225" y="533"/>
                  </a:lnTo>
                  <a:lnTo>
                    <a:pt x="205" y="555"/>
                  </a:lnTo>
                  <a:lnTo>
                    <a:pt x="185" y="575"/>
                  </a:lnTo>
                  <a:lnTo>
                    <a:pt x="150" y="626"/>
                  </a:lnTo>
                  <a:lnTo>
                    <a:pt x="119" y="685"/>
                  </a:lnTo>
                  <a:lnTo>
                    <a:pt x="92" y="746"/>
                  </a:lnTo>
                  <a:lnTo>
                    <a:pt x="52" y="884"/>
                  </a:lnTo>
                  <a:lnTo>
                    <a:pt x="24" y="1031"/>
                  </a:lnTo>
                  <a:lnTo>
                    <a:pt x="0" y="1311"/>
                  </a:lnTo>
                  <a:lnTo>
                    <a:pt x="3" y="1515"/>
                  </a:lnTo>
                  <a:lnTo>
                    <a:pt x="14" y="1696"/>
                  </a:lnTo>
                  <a:lnTo>
                    <a:pt x="29" y="1911"/>
                  </a:lnTo>
                  <a:lnTo>
                    <a:pt x="46" y="2152"/>
                  </a:lnTo>
                  <a:lnTo>
                    <a:pt x="148" y="2007"/>
                  </a:lnTo>
                  <a:lnTo>
                    <a:pt x="160" y="1469"/>
                  </a:lnTo>
                  <a:lnTo>
                    <a:pt x="179" y="1251"/>
                  </a:lnTo>
                  <a:lnTo>
                    <a:pt x="194" y="1142"/>
                  </a:lnTo>
                  <a:lnTo>
                    <a:pt x="210" y="1039"/>
                  </a:lnTo>
                  <a:lnTo>
                    <a:pt x="233" y="943"/>
                  </a:lnTo>
                  <a:lnTo>
                    <a:pt x="259" y="856"/>
                  </a:lnTo>
                  <a:lnTo>
                    <a:pt x="275" y="816"/>
                  </a:lnTo>
                  <a:lnTo>
                    <a:pt x="290" y="780"/>
                  </a:lnTo>
                  <a:lnTo>
                    <a:pt x="328" y="720"/>
                  </a:lnTo>
                  <a:lnTo>
                    <a:pt x="337" y="708"/>
                  </a:lnTo>
                  <a:lnTo>
                    <a:pt x="348" y="692"/>
                  </a:lnTo>
                  <a:lnTo>
                    <a:pt x="358" y="680"/>
                  </a:lnTo>
                  <a:lnTo>
                    <a:pt x="371" y="666"/>
                  </a:lnTo>
                  <a:lnTo>
                    <a:pt x="383" y="652"/>
                  </a:lnTo>
                  <a:lnTo>
                    <a:pt x="397" y="638"/>
                  </a:lnTo>
                  <a:lnTo>
                    <a:pt x="409" y="623"/>
                  </a:lnTo>
                  <a:lnTo>
                    <a:pt x="425" y="609"/>
                  </a:lnTo>
                  <a:lnTo>
                    <a:pt x="454" y="579"/>
                  </a:lnTo>
                  <a:lnTo>
                    <a:pt x="470" y="564"/>
                  </a:lnTo>
                  <a:lnTo>
                    <a:pt x="485" y="550"/>
                  </a:lnTo>
                  <a:lnTo>
                    <a:pt x="501" y="535"/>
                  </a:lnTo>
                  <a:lnTo>
                    <a:pt x="518" y="521"/>
                  </a:lnTo>
                  <a:lnTo>
                    <a:pt x="535" y="505"/>
                  </a:lnTo>
                  <a:lnTo>
                    <a:pt x="552" y="490"/>
                  </a:lnTo>
                  <a:lnTo>
                    <a:pt x="569" y="474"/>
                  </a:lnTo>
                  <a:lnTo>
                    <a:pt x="586" y="459"/>
                  </a:lnTo>
                  <a:lnTo>
                    <a:pt x="604" y="443"/>
                  </a:lnTo>
                  <a:lnTo>
                    <a:pt x="623" y="428"/>
                  </a:lnTo>
                  <a:lnTo>
                    <a:pt x="641" y="414"/>
                  </a:lnTo>
                  <a:lnTo>
                    <a:pt x="657" y="399"/>
                  </a:lnTo>
                  <a:lnTo>
                    <a:pt x="677" y="383"/>
                  </a:lnTo>
                  <a:lnTo>
                    <a:pt x="696" y="369"/>
                  </a:lnTo>
                  <a:lnTo>
                    <a:pt x="714" y="354"/>
                  </a:lnTo>
                  <a:lnTo>
                    <a:pt x="731" y="340"/>
                  </a:lnTo>
                  <a:lnTo>
                    <a:pt x="750" y="326"/>
                  </a:lnTo>
                  <a:lnTo>
                    <a:pt x="768" y="310"/>
                  </a:lnTo>
                  <a:lnTo>
                    <a:pt x="787" y="296"/>
                  </a:lnTo>
                  <a:lnTo>
                    <a:pt x="805" y="283"/>
                  </a:lnTo>
                  <a:lnTo>
                    <a:pt x="824" y="269"/>
                  </a:lnTo>
                  <a:lnTo>
                    <a:pt x="841" y="255"/>
                  </a:lnTo>
                  <a:lnTo>
                    <a:pt x="860" y="241"/>
                  </a:lnTo>
                  <a:lnTo>
                    <a:pt x="877" y="228"/>
                  </a:lnTo>
                  <a:lnTo>
                    <a:pt x="912" y="202"/>
                  </a:lnTo>
                  <a:lnTo>
                    <a:pt x="946" y="177"/>
                  </a:lnTo>
                  <a:lnTo>
                    <a:pt x="979" y="153"/>
                  </a:lnTo>
                  <a:lnTo>
                    <a:pt x="1010" y="131"/>
                  </a:lnTo>
                  <a:lnTo>
                    <a:pt x="1039" y="111"/>
                  </a:lnTo>
                  <a:lnTo>
                    <a:pt x="1067" y="91"/>
                  </a:lnTo>
                  <a:lnTo>
                    <a:pt x="1093" y="72"/>
                  </a:lnTo>
                  <a:lnTo>
                    <a:pt x="1116" y="57"/>
                  </a:lnTo>
                  <a:lnTo>
                    <a:pt x="1136" y="41"/>
                  </a:lnTo>
                  <a:lnTo>
                    <a:pt x="1170" y="20"/>
                  </a:lnTo>
                  <a:lnTo>
                    <a:pt x="1200" y="0"/>
                  </a:lnTo>
                  <a:lnTo>
                    <a:pt x="1014" y="6"/>
                  </a:lnTo>
                  <a:lnTo>
                    <a:pt x="1014" y="6"/>
                  </a:lnTo>
                  <a:close/>
                </a:path>
              </a:pathLst>
            </a:custGeom>
            <a:solidFill>
              <a:srgbClr val="B8B8D9"/>
            </a:solidFill>
            <a:ln w="9525">
              <a:noFill/>
              <a:round/>
              <a:headEnd/>
              <a:tailEnd/>
            </a:ln>
          </p:spPr>
          <p:txBody>
            <a:bodyPr/>
            <a:lstStyle/>
            <a:p>
              <a:endParaRPr lang="en-US" dirty="0"/>
            </a:p>
          </p:txBody>
        </p:sp>
        <p:sp>
          <p:nvSpPr>
            <p:cNvPr id="348169" name="Freeform 9"/>
            <p:cNvSpPr>
              <a:spLocks/>
            </p:cNvSpPr>
            <p:nvPr/>
          </p:nvSpPr>
          <p:spPr bwMode="auto">
            <a:xfrm>
              <a:off x="7197" y="4730"/>
              <a:ext cx="219" cy="373"/>
            </a:xfrm>
            <a:custGeom>
              <a:avLst/>
              <a:gdLst/>
              <a:ahLst/>
              <a:cxnLst>
                <a:cxn ang="0">
                  <a:pos x="49" y="0"/>
                </a:cxn>
                <a:cxn ang="0">
                  <a:pos x="57" y="11"/>
                </a:cxn>
                <a:cxn ang="0">
                  <a:pos x="79" y="39"/>
                </a:cxn>
                <a:cxn ang="0">
                  <a:pos x="107" y="79"/>
                </a:cxn>
                <a:cxn ang="0">
                  <a:pos x="141" y="127"/>
                </a:cxn>
                <a:cxn ang="0">
                  <a:pos x="171" y="178"/>
                </a:cxn>
                <a:cxn ang="0">
                  <a:pos x="201" y="231"/>
                </a:cxn>
                <a:cxn ang="0">
                  <a:pos x="219" y="308"/>
                </a:cxn>
                <a:cxn ang="0">
                  <a:pos x="202" y="348"/>
                </a:cxn>
                <a:cxn ang="0">
                  <a:pos x="190" y="360"/>
                </a:cxn>
                <a:cxn ang="0">
                  <a:pos x="181" y="368"/>
                </a:cxn>
                <a:cxn ang="0">
                  <a:pos x="154" y="373"/>
                </a:cxn>
                <a:cxn ang="0">
                  <a:pos x="0" y="99"/>
                </a:cxn>
                <a:cxn ang="0">
                  <a:pos x="49" y="0"/>
                </a:cxn>
                <a:cxn ang="0">
                  <a:pos x="49" y="0"/>
                </a:cxn>
              </a:cxnLst>
              <a:rect l="0" t="0" r="r" b="b"/>
              <a:pathLst>
                <a:path w="219" h="373">
                  <a:moveTo>
                    <a:pt x="49" y="0"/>
                  </a:moveTo>
                  <a:lnTo>
                    <a:pt x="57" y="11"/>
                  </a:lnTo>
                  <a:lnTo>
                    <a:pt x="79" y="39"/>
                  </a:lnTo>
                  <a:lnTo>
                    <a:pt x="107" y="79"/>
                  </a:lnTo>
                  <a:lnTo>
                    <a:pt x="141" y="127"/>
                  </a:lnTo>
                  <a:lnTo>
                    <a:pt x="171" y="178"/>
                  </a:lnTo>
                  <a:lnTo>
                    <a:pt x="201" y="231"/>
                  </a:lnTo>
                  <a:lnTo>
                    <a:pt x="219" y="308"/>
                  </a:lnTo>
                  <a:lnTo>
                    <a:pt x="202" y="348"/>
                  </a:lnTo>
                  <a:lnTo>
                    <a:pt x="190" y="360"/>
                  </a:lnTo>
                  <a:lnTo>
                    <a:pt x="181" y="368"/>
                  </a:lnTo>
                  <a:lnTo>
                    <a:pt x="154" y="373"/>
                  </a:lnTo>
                  <a:lnTo>
                    <a:pt x="0" y="99"/>
                  </a:lnTo>
                  <a:lnTo>
                    <a:pt x="49" y="0"/>
                  </a:lnTo>
                  <a:lnTo>
                    <a:pt x="49" y="0"/>
                  </a:lnTo>
                  <a:close/>
                </a:path>
              </a:pathLst>
            </a:custGeom>
            <a:solidFill>
              <a:srgbClr val="B8B8D9"/>
            </a:solidFill>
            <a:ln w="9525">
              <a:noFill/>
              <a:round/>
              <a:headEnd/>
              <a:tailEnd/>
            </a:ln>
          </p:spPr>
          <p:txBody>
            <a:bodyPr/>
            <a:lstStyle/>
            <a:p>
              <a:endParaRPr lang="en-US" dirty="0"/>
            </a:p>
          </p:txBody>
        </p:sp>
        <p:sp>
          <p:nvSpPr>
            <p:cNvPr id="348170" name="Freeform 10"/>
            <p:cNvSpPr>
              <a:spLocks/>
            </p:cNvSpPr>
            <p:nvPr/>
          </p:nvSpPr>
          <p:spPr bwMode="auto">
            <a:xfrm>
              <a:off x="7287" y="4399"/>
              <a:ext cx="273" cy="379"/>
            </a:xfrm>
            <a:custGeom>
              <a:avLst/>
              <a:gdLst/>
              <a:ahLst/>
              <a:cxnLst>
                <a:cxn ang="0">
                  <a:pos x="10" y="0"/>
                </a:cxn>
                <a:cxn ang="0">
                  <a:pos x="23" y="6"/>
                </a:cxn>
                <a:cxn ang="0">
                  <a:pos x="54" y="25"/>
                </a:cxn>
                <a:cxn ang="0">
                  <a:pos x="74" y="37"/>
                </a:cxn>
                <a:cxn ang="0">
                  <a:pos x="97" y="53"/>
                </a:cxn>
                <a:cxn ang="0">
                  <a:pos x="122" y="68"/>
                </a:cxn>
                <a:cxn ang="0">
                  <a:pos x="146" y="87"/>
                </a:cxn>
                <a:cxn ang="0">
                  <a:pos x="171" y="107"/>
                </a:cxn>
                <a:cxn ang="0">
                  <a:pos x="194" y="129"/>
                </a:cxn>
                <a:cxn ang="0">
                  <a:pos x="218" y="149"/>
                </a:cxn>
                <a:cxn ang="0">
                  <a:pos x="238" y="172"/>
                </a:cxn>
                <a:cxn ang="0">
                  <a:pos x="266" y="218"/>
                </a:cxn>
                <a:cxn ang="0">
                  <a:pos x="273" y="265"/>
                </a:cxn>
                <a:cxn ang="0">
                  <a:pos x="261" y="334"/>
                </a:cxn>
                <a:cxn ang="0">
                  <a:pos x="242" y="367"/>
                </a:cxn>
                <a:cxn ang="0">
                  <a:pos x="219" y="379"/>
                </a:cxn>
                <a:cxn ang="0">
                  <a:pos x="0" y="127"/>
                </a:cxn>
                <a:cxn ang="0">
                  <a:pos x="10" y="0"/>
                </a:cxn>
                <a:cxn ang="0">
                  <a:pos x="10" y="0"/>
                </a:cxn>
              </a:cxnLst>
              <a:rect l="0" t="0" r="r" b="b"/>
              <a:pathLst>
                <a:path w="273" h="379">
                  <a:moveTo>
                    <a:pt x="10" y="0"/>
                  </a:moveTo>
                  <a:lnTo>
                    <a:pt x="23" y="6"/>
                  </a:lnTo>
                  <a:lnTo>
                    <a:pt x="54" y="25"/>
                  </a:lnTo>
                  <a:lnTo>
                    <a:pt x="74" y="37"/>
                  </a:lnTo>
                  <a:lnTo>
                    <a:pt x="97" y="53"/>
                  </a:lnTo>
                  <a:lnTo>
                    <a:pt x="122" y="68"/>
                  </a:lnTo>
                  <a:lnTo>
                    <a:pt x="146" y="87"/>
                  </a:lnTo>
                  <a:lnTo>
                    <a:pt x="171" y="107"/>
                  </a:lnTo>
                  <a:lnTo>
                    <a:pt x="194" y="129"/>
                  </a:lnTo>
                  <a:lnTo>
                    <a:pt x="218" y="149"/>
                  </a:lnTo>
                  <a:lnTo>
                    <a:pt x="238" y="172"/>
                  </a:lnTo>
                  <a:lnTo>
                    <a:pt x="266" y="218"/>
                  </a:lnTo>
                  <a:lnTo>
                    <a:pt x="273" y="265"/>
                  </a:lnTo>
                  <a:lnTo>
                    <a:pt x="261" y="334"/>
                  </a:lnTo>
                  <a:lnTo>
                    <a:pt x="242" y="367"/>
                  </a:lnTo>
                  <a:lnTo>
                    <a:pt x="219" y="379"/>
                  </a:lnTo>
                  <a:lnTo>
                    <a:pt x="0" y="127"/>
                  </a:lnTo>
                  <a:lnTo>
                    <a:pt x="10" y="0"/>
                  </a:lnTo>
                  <a:lnTo>
                    <a:pt x="10" y="0"/>
                  </a:lnTo>
                  <a:close/>
                </a:path>
              </a:pathLst>
            </a:custGeom>
            <a:solidFill>
              <a:srgbClr val="B8B8D9"/>
            </a:solidFill>
            <a:ln w="9525">
              <a:noFill/>
              <a:round/>
              <a:headEnd/>
              <a:tailEnd/>
            </a:ln>
          </p:spPr>
          <p:txBody>
            <a:bodyPr/>
            <a:lstStyle/>
            <a:p>
              <a:endParaRPr lang="en-US" dirty="0"/>
            </a:p>
          </p:txBody>
        </p:sp>
        <p:sp>
          <p:nvSpPr>
            <p:cNvPr id="348171" name="Freeform 11"/>
            <p:cNvSpPr>
              <a:spLocks/>
            </p:cNvSpPr>
            <p:nvPr/>
          </p:nvSpPr>
          <p:spPr bwMode="auto">
            <a:xfrm>
              <a:off x="7368" y="4164"/>
              <a:ext cx="270" cy="340"/>
            </a:xfrm>
            <a:custGeom>
              <a:avLst/>
              <a:gdLst/>
              <a:ahLst/>
              <a:cxnLst>
                <a:cxn ang="0">
                  <a:pos x="16" y="0"/>
                </a:cxn>
                <a:cxn ang="0">
                  <a:pos x="0" y="136"/>
                </a:cxn>
                <a:cxn ang="0">
                  <a:pos x="259" y="340"/>
                </a:cxn>
                <a:cxn ang="0">
                  <a:pos x="270" y="192"/>
                </a:cxn>
                <a:cxn ang="0">
                  <a:pos x="245" y="155"/>
                </a:cxn>
                <a:cxn ang="0">
                  <a:pos x="228" y="138"/>
                </a:cxn>
                <a:cxn ang="0">
                  <a:pos x="209" y="121"/>
                </a:cxn>
                <a:cxn ang="0">
                  <a:pos x="189" y="104"/>
                </a:cxn>
                <a:cxn ang="0">
                  <a:pos x="168" y="88"/>
                </a:cxn>
                <a:cxn ang="0">
                  <a:pos x="146" y="73"/>
                </a:cxn>
                <a:cxn ang="0">
                  <a:pos x="126" y="59"/>
                </a:cxn>
                <a:cxn ang="0">
                  <a:pos x="84" y="34"/>
                </a:cxn>
                <a:cxn ang="0">
                  <a:pos x="50" y="16"/>
                </a:cxn>
                <a:cxn ang="0">
                  <a:pos x="16" y="0"/>
                </a:cxn>
                <a:cxn ang="0">
                  <a:pos x="16" y="0"/>
                </a:cxn>
              </a:cxnLst>
              <a:rect l="0" t="0" r="r" b="b"/>
              <a:pathLst>
                <a:path w="270" h="340">
                  <a:moveTo>
                    <a:pt x="16" y="0"/>
                  </a:moveTo>
                  <a:lnTo>
                    <a:pt x="0" y="136"/>
                  </a:lnTo>
                  <a:lnTo>
                    <a:pt x="259" y="340"/>
                  </a:lnTo>
                  <a:lnTo>
                    <a:pt x="270" y="192"/>
                  </a:lnTo>
                  <a:lnTo>
                    <a:pt x="245" y="155"/>
                  </a:lnTo>
                  <a:lnTo>
                    <a:pt x="228" y="138"/>
                  </a:lnTo>
                  <a:lnTo>
                    <a:pt x="209" y="121"/>
                  </a:lnTo>
                  <a:lnTo>
                    <a:pt x="189" y="104"/>
                  </a:lnTo>
                  <a:lnTo>
                    <a:pt x="168" y="88"/>
                  </a:lnTo>
                  <a:lnTo>
                    <a:pt x="146" y="73"/>
                  </a:lnTo>
                  <a:lnTo>
                    <a:pt x="126" y="59"/>
                  </a:lnTo>
                  <a:lnTo>
                    <a:pt x="84" y="34"/>
                  </a:lnTo>
                  <a:lnTo>
                    <a:pt x="50" y="16"/>
                  </a:lnTo>
                  <a:lnTo>
                    <a:pt x="16" y="0"/>
                  </a:lnTo>
                  <a:lnTo>
                    <a:pt x="16" y="0"/>
                  </a:lnTo>
                  <a:close/>
                </a:path>
              </a:pathLst>
            </a:custGeom>
            <a:solidFill>
              <a:srgbClr val="B8B8D9"/>
            </a:solidFill>
            <a:ln w="9525">
              <a:noFill/>
              <a:round/>
              <a:headEnd/>
              <a:tailEnd/>
            </a:ln>
          </p:spPr>
          <p:txBody>
            <a:bodyPr/>
            <a:lstStyle/>
            <a:p>
              <a:endParaRPr lang="en-US" dirty="0"/>
            </a:p>
          </p:txBody>
        </p:sp>
        <p:sp>
          <p:nvSpPr>
            <p:cNvPr id="348172" name="Freeform 12"/>
            <p:cNvSpPr>
              <a:spLocks/>
            </p:cNvSpPr>
            <p:nvPr/>
          </p:nvSpPr>
          <p:spPr bwMode="auto">
            <a:xfrm>
              <a:off x="7452" y="3911"/>
              <a:ext cx="278" cy="329"/>
            </a:xfrm>
            <a:custGeom>
              <a:avLst/>
              <a:gdLst/>
              <a:ahLst/>
              <a:cxnLst>
                <a:cxn ang="0">
                  <a:pos x="0" y="0"/>
                </a:cxn>
                <a:cxn ang="0">
                  <a:pos x="0" y="143"/>
                </a:cxn>
                <a:cxn ang="0">
                  <a:pos x="274" y="329"/>
                </a:cxn>
                <a:cxn ang="0">
                  <a:pos x="278" y="193"/>
                </a:cxn>
                <a:cxn ang="0">
                  <a:pos x="263" y="173"/>
                </a:cxn>
                <a:cxn ang="0">
                  <a:pos x="244" y="154"/>
                </a:cxn>
                <a:cxn ang="0">
                  <a:pos x="224" y="136"/>
                </a:cxn>
                <a:cxn ang="0">
                  <a:pos x="203" y="119"/>
                </a:cxn>
                <a:cxn ang="0">
                  <a:pos x="179" y="102"/>
                </a:cxn>
                <a:cxn ang="0">
                  <a:pos x="156" y="86"/>
                </a:cxn>
                <a:cxn ang="0">
                  <a:pos x="133" y="71"/>
                </a:cxn>
                <a:cxn ang="0">
                  <a:pos x="110" y="57"/>
                </a:cxn>
                <a:cxn ang="0">
                  <a:pos x="68" y="34"/>
                </a:cxn>
                <a:cxn ang="0">
                  <a:pos x="31" y="15"/>
                </a:cxn>
                <a:cxn ang="0">
                  <a:pos x="0" y="0"/>
                </a:cxn>
                <a:cxn ang="0">
                  <a:pos x="0" y="0"/>
                </a:cxn>
              </a:cxnLst>
              <a:rect l="0" t="0" r="r" b="b"/>
              <a:pathLst>
                <a:path w="278" h="329">
                  <a:moveTo>
                    <a:pt x="0" y="0"/>
                  </a:moveTo>
                  <a:lnTo>
                    <a:pt x="0" y="143"/>
                  </a:lnTo>
                  <a:lnTo>
                    <a:pt x="274" y="329"/>
                  </a:lnTo>
                  <a:lnTo>
                    <a:pt x="278" y="193"/>
                  </a:lnTo>
                  <a:lnTo>
                    <a:pt x="263" y="173"/>
                  </a:lnTo>
                  <a:lnTo>
                    <a:pt x="244" y="154"/>
                  </a:lnTo>
                  <a:lnTo>
                    <a:pt x="224" y="136"/>
                  </a:lnTo>
                  <a:lnTo>
                    <a:pt x="203" y="119"/>
                  </a:lnTo>
                  <a:lnTo>
                    <a:pt x="179" y="102"/>
                  </a:lnTo>
                  <a:lnTo>
                    <a:pt x="156" y="86"/>
                  </a:lnTo>
                  <a:lnTo>
                    <a:pt x="133" y="71"/>
                  </a:lnTo>
                  <a:lnTo>
                    <a:pt x="110" y="57"/>
                  </a:lnTo>
                  <a:lnTo>
                    <a:pt x="68" y="34"/>
                  </a:lnTo>
                  <a:lnTo>
                    <a:pt x="31" y="15"/>
                  </a:lnTo>
                  <a:lnTo>
                    <a:pt x="0" y="0"/>
                  </a:lnTo>
                  <a:lnTo>
                    <a:pt x="0" y="0"/>
                  </a:lnTo>
                  <a:close/>
                </a:path>
              </a:pathLst>
            </a:custGeom>
            <a:solidFill>
              <a:srgbClr val="B8B8D9"/>
            </a:solidFill>
            <a:ln w="9525">
              <a:noFill/>
              <a:round/>
              <a:headEnd/>
              <a:tailEnd/>
            </a:ln>
          </p:spPr>
          <p:txBody>
            <a:bodyPr/>
            <a:lstStyle/>
            <a:p>
              <a:endParaRPr lang="en-US" dirty="0"/>
            </a:p>
          </p:txBody>
        </p:sp>
        <p:sp>
          <p:nvSpPr>
            <p:cNvPr id="348173" name="Freeform 13"/>
            <p:cNvSpPr>
              <a:spLocks/>
            </p:cNvSpPr>
            <p:nvPr/>
          </p:nvSpPr>
          <p:spPr bwMode="auto">
            <a:xfrm>
              <a:off x="7648" y="3697"/>
              <a:ext cx="335" cy="306"/>
            </a:xfrm>
            <a:custGeom>
              <a:avLst/>
              <a:gdLst/>
              <a:ahLst/>
              <a:cxnLst>
                <a:cxn ang="0">
                  <a:pos x="39" y="0"/>
                </a:cxn>
                <a:cxn ang="0">
                  <a:pos x="0" y="108"/>
                </a:cxn>
                <a:cxn ang="0">
                  <a:pos x="259" y="306"/>
                </a:cxn>
                <a:cxn ang="0">
                  <a:pos x="297" y="305"/>
                </a:cxn>
                <a:cxn ang="0">
                  <a:pos x="335" y="241"/>
                </a:cxn>
                <a:cxn ang="0">
                  <a:pos x="324" y="207"/>
                </a:cxn>
                <a:cxn ang="0">
                  <a:pos x="308" y="189"/>
                </a:cxn>
                <a:cxn ang="0">
                  <a:pos x="290" y="169"/>
                </a:cxn>
                <a:cxn ang="0">
                  <a:pos x="266" y="149"/>
                </a:cxn>
                <a:cxn ang="0">
                  <a:pos x="242" y="129"/>
                </a:cxn>
                <a:cxn ang="0">
                  <a:pos x="214" y="108"/>
                </a:cxn>
                <a:cxn ang="0">
                  <a:pos x="186" y="90"/>
                </a:cxn>
                <a:cxn ang="0">
                  <a:pos x="160" y="71"/>
                </a:cxn>
                <a:cxn ang="0">
                  <a:pos x="132" y="54"/>
                </a:cxn>
                <a:cxn ang="0">
                  <a:pos x="109" y="39"/>
                </a:cxn>
                <a:cxn ang="0">
                  <a:pos x="85" y="27"/>
                </a:cxn>
                <a:cxn ang="0">
                  <a:pos x="51" y="6"/>
                </a:cxn>
                <a:cxn ang="0">
                  <a:pos x="39" y="0"/>
                </a:cxn>
                <a:cxn ang="0">
                  <a:pos x="39" y="0"/>
                </a:cxn>
              </a:cxnLst>
              <a:rect l="0" t="0" r="r" b="b"/>
              <a:pathLst>
                <a:path w="335" h="306">
                  <a:moveTo>
                    <a:pt x="39" y="0"/>
                  </a:moveTo>
                  <a:lnTo>
                    <a:pt x="0" y="108"/>
                  </a:lnTo>
                  <a:lnTo>
                    <a:pt x="259" y="306"/>
                  </a:lnTo>
                  <a:lnTo>
                    <a:pt x="297" y="305"/>
                  </a:lnTo>
                  <a:lnTo>
                    <a:pt x="335" y="241"/>
                  </a:lnTo>
                  <a:lnTo>
                    <a:pt x="324" y="207"/>
                  </a:lnTo>
                  <a:lnTo>
                    <a:pt x="308" y="189"/>
                  </a:lnTo>
                  <a:lnTo>
                    <a:pt x="290" y="169"/>
                  </a:lnTo>
                  <a:lnTo>
                    <a:pt x="266" y="149"/>
                  </a:lnTo>
                  <a:lnTo>
                    <a:pt x="242" y="129"/>
                  </a:lnTo>
                  <a:lnTo>
                    <a:pt x="214" y="108"/>
                  </a:lnTo>
                  <a:lnTo>
                    <a:pt x="186" y="90"/>
                  </a:lnTo>
                  <a:lnTo>
                    <a:pt x="160" y="71"/>
                  </a:lnTo>
                  <a:lnTo>
                    <a:pt x="132" y="54"/>
                  </a:lnTo>
                  <a:lnTo>
                    <a:pt x="109" y="39"/>
                  </a:lnTo>
                  <a:lnTo>
                    <a:pt x="85" y="27"/>
                  </a:lnTo>
                  <a:lnTo>
                    <a:pt x="51" y="6"/>
                  </a:lnTo>
                  <a:lnTo>
                    <a:pt x="39" y="0"/>
                  </a:lnTo>
                  <a:lnTo>
                    <a:pt x="39" y="0"/>
                  </a:lnTo>
                  <a:close/>
                </a:path>
              </a:pathLst>
            </a:custGeom>
            <a:solidFill>
              <a:srgbClr val="B8B8D9"/>
            </a:solidFill>
            <a:ln w="9525">
              <a:noFill/>
              <a:round/>
              <a:headEnd/>
              <a:tailEnd/>
            </a:ln>
          </p:spPr>
          <p:txBody>
            <a:bodyPr/>
            <a:lstStyle/>
            <a:p>
              <a:endParaRPr lang="en-US" dirty="0"/>
            </a:p>
          </p:txBody>
        </p:sp>
        <p:sp>
          <p:nvSpPr>
            <p:cNvPr id="348174" name="Freeform 14"/>
            <p:cNvSpPr>
              <a:spLocks/>
            </p:cNvSpPr>
            <p:nvPr/>
          </p:nvSpPr>
          <p:spPr bwMode="auto">
            <a:xfrm>
              <a:off x="7842" y="3515"/>
              <a:ext cx="366" cy="298"/>
            </a:xfrm>
            <a:custGeom>
              <a:avLst/>
              <a:gdLst/>
              <a:ahLst/>
              <a:cxnLst>
                <a:cxn ang="0">
                  <a:pos x="54" y="0"/>
                </a:cxn>
                <a:cxn ang="0">
                  <a:pos x="0" y="77"/>
                </a:cxn>
                <a:cxn ang="0">
                  <a:pos x="312" y="298"/>
                </a:cxn>
                <a:cxn ang="0">
                  <a:pos x="366" y="215"/>
                </a:cxn>
                <a:cxn ang="0">
                  <a:pos x="351" y="184"/>
                </a:cxn>
                <a:cxn ang="0">
                  <a:pos x="334" y="168"/>
                </a:cxn>
                <a:cxn ang="0">
                  <a:pos x="314" y="151"/>
                </a:cxn>
                <a:cxn ang="0">
                  <a:pos x="289" y="133"/>
                </a:cxn>
                <a:cxn ang="0">
                  <a:pos x="263" y="114"/>
                </a:cxn>
                <a:cxn ang="0">
                  <a:pos x="233" y="99"/>
                </a:cxn>
                <a:cxn ang="0">
                  <a:pos x="205" y="80"/>
                </a:cxn>
                <a:cxn ang="0">
                  <a:pos x="176" y="65"/>
                </a:cxn>
                <a:cxn ang="0">
                  <a:pos x="150" y="49"/>
                </a:cxn>
                <a:cxn ang="0">
                  <a:pos x="123" y="35"/>
                </a:cxn>
                <a:cxn ang="0">
                  <a:pos x="102" y="23"/>
                </a:cxn>
                <a:cxn ang="0">
                  <a:pos x="66" y="6"/>
                </a:cxn>
                <a:cxn ang="0">
                  <a:pos x="54" y="0"/>
                </a:cxn>
                <a:cxn ang="0">
                  <a:pos x="54" y="0"/>
                </a:cxn>
              </a:cxnLst>
              <a:rect l="0" t="0" r="r" b="b"/>
              <a:pathLst>
                <a:path w="366" h="298">
                  <a:moveTo>
                    <a:pt x="54" y="0"/>
                  </a:moveTo>
                  <a:lnTo>
                    <a:pt x="0" y="77"/>
                  </a:lnTo>
                  <a:lnTo>
                    <a:pt x="312" y="298"/>
                  </a:lnTo>
                  <a:lnTo>
                    <a:pt x="366" y="215"/>
                  </a:lnTo>
                  <a:lnTo>
                    <a:pt x="351" y="184"/>
                  </a:lnTo>
                  <a:lnTo>
                    <a:pt x="334" y="168"/>
                  </a:lnTo>
                  <a:lnTo>
                    <a:pt x="314" y="151"/>
                  </a:lnTo>
                  <a:lnTo>
                    <a:pt x="289" y="133"/>
                  </a:lnTo>
                  <a:lnTo>
                    <a:pt x="263" y="114"/>
                  </a:lnTo>
                  <a:lnTo>
                    <a:pt x="233" y="99"/>
                  </a:lnTo>
                  <a:lnTo>
                    <a:pt x="205" y="80"/>
                  </a:lnTo>
                  <a:lnTo>
                    <a:pt x="176" y="65"/>
                  </a:lnTo>
                  <a:lnTo>
                    <a:pt x="150" y="49"/>
                  </a:lnTo>
                  <a:lnTo>
                    <a:pt x="123" y="35"/>
                  </a:lnTo>
                  <a:lnTo>
                    <a:pt x="102" y="23"/>
                  </a:lnTo>
                  <a:lnTo>
                    <a:pt x="66" y="6"/>
                  </a:lnTo>
                  <a:lnTo>
                    <a:pt x="54" y="0"/>
                  </a:lnTo>
                  <a:lnTo>
                    <a:pt x="54" y="0"/>
                  </a:lnTo>
                  <a:close/>
                </a:path>
              </a:pathLst>
            </a:custGeom>
            <a:solidFill>
              <a:srgbClr val="B8B8D9"/>
            </a:solidFill>
            <a:ln w="9525">
              <a:noFill/>
              <a:round/>
              <a:headEnd/>
              <a:tailEnd/>
            </a:ln>
          </p:spPr>
          <p:txBody>
            <a:bodyPr/>
            <a:lstStyle/>
            <a:p>
              <a:endParaRPr lang="en-US" dirty="0"/>
            </a:p>
          </p:txBody>
        </p:sp>
        <p:sp>
          <p:nvSpPr>
            <p:cNvPr id="348175" name="Freeform 15"/>
            <p:cNvSpPr>
              <a:spLocks/>
            </p:cNvSpPr>
            <p:nvPr/>
          </p:nvSpPr>
          <p:spPr bwMode="auto">
            <a:xfrm>
              <a:off x="8017" y="2977"/>
              <a:ext cx="1608" cy="1043"/>
            </a:xfrm>
            <a:custGeom>
              <a:avLst/>
              <a:gdLst/>
              <a:ahLst/>
              <a:cxnLst>
                <a:cxn ang="0">
                  <a:pos x="245" y="20"/>
                </a:cxn>
                <a:cxn ang="0">
                  <a:pos x="420" y="63"/>
                </a:cxn>
                <a:cxn ang="0">
                  <a:pos x="552" y="108"/>
                </a:cxn>
                <a:cxn ang="0">
                  <a:pos x="620" y="139"/>
                </a:cxn>
                <a:cxn ang="0">
                  <a:pos x="689" y="173"/>
                </a:cxn>
                <a:cxn ang="0">
                  <a:pos x="760" y="213"/>
                </a:cxn>
                <a:cxn ang="0">
                  <a:pos x="827" y="255"/>
                </a:cxn>
                <a:cxn ang="0">
                  <a:pos x="887" y="297"/>
                </a:cxn>
                <a:cxn ang="0">
                  <a:pos x="941" y="334"/>
                </a:cxn>
                <a:cxn ang="0">
                  <a:pos x="989" y="369"/>
                </a:cxn>
                <a:cxn ang="0">
                  <a:pos x="1033" y="403"/>
                </a:cxn>
                <a:cxn ang="0">
                  <a:pos x="1070" y="434"/>
                </a:cxn>
                <a:cxn ang="0">
                  <a:pos x="1102" y="462"/>
                </a:cxn>
                <a:cxn ang="0">
                  <a:pos x="1153" y="510"/>
                </a:cxn>
                <a:cxn ang="0">
                  <a:pos x="1187" y="549"/>
                </a:cxn>
                <a:cxn ang="0">
                  <a:pos x="1218" y="590"/>
                </a:cxn>
                <a:cxn ang="0">
                  <a:pos x="1449" y="678"/>
                </a:cxn>
                <a:cxn ang="0">
                  <a:pos x="1498" y="720"/>
                </a:cxn>
                <a:cxn ang="0">
                  <a:pos x="1538" y="759"/>
                </a:cxn>
                <a:cxn ang="0">
                  <a:pos x="1608" y="881"/>
                </a:cxn>
                <a:cxn ang="0">
                  <a:pos x="1586" y="952"/>
                </a:cxn>
                <a:cxn ang="0">
                  <a:pos x="1534" y="989"/>
                </a:cxn>
                <a:cxn ang="0">
                  <a:pos x="1469" y="1017"/>
                </a:cxn>
                <a:cxn ang="0">
                  <a:pos x="1373" y="1039"/>
                </a:cxn>
                <a:cxn ang="0">
                  <a:pos x="1181" y="1036"/>
                </a:cxn>
                <a:cxn ang="0">
                  <a:pos x="1102" y="703"/>
                </a:cxn>
                <a:cxn ang="0">
                  <a:pos x="1068" y="668"/>
                </a:cxn>
                <a:cxn ang="0">
                  <a:pos x="1030" y="629"/>
                </a:cxn>
                <a:cxn ang="0">
                  <a:pos x="999" y="597"/>
                </a:cxn>
                <a:cxn ang="0">
                  <a:pos x="962" y="561"/>
                </a:cxn>
                <a:cxn ang="0">
                  <a:pos x="921" y="522"/>
                </a:cxn>
                <a:cxn ang="0">
                  <a:pos x="876" y="484"/>
                </a:cxn>
                <a:cxn ang="0">
                  <a:pos x="832" y="442"/>
                </a:cxn>
                <a:cxn ang="0">
                  <a:pos x="784" y="403"/>
                </a:cxn>
                <a:cxn ang="0">
                  <a:pos x="736" y="361"/>
                </a:cxn>
                <a:cxn ang="0">
                  <a:pos x="688" y="326"/>
                </a:cxn>
                <a:cxn ang="0">
                  <a:pos x="638" y="292"/>
                </a:cxn>
                <a:cxn ang="0">
                  <a:pos x="590" y="263"/>
                </a:cxn>
                <a:cxn ang="0">
                  <a:pos x="524" y="227"/>
                </a:cxn>
                <a:cxn ang="0">
                  <a:pos x="436" y="193"/>
                </a:cxn>
                <a:cxn ang="0">
                  <a:pos x="346" y="165"/>
                </a:cxn>
                <a:cxn ang="0">
                  <a:pos x="176" y="133"/>
                </a:cxn>
                <a:cxn ang="0">
                  <a:pos x="17" y="0"/>
                </a:cxn>
              </a:cxnLst>
              <a:rect l="0" t="0" r="r" b="b"/>
              <a:pathLst>
                <a:path w="1608" h="1043">
                  <a:moveTo>
                    <a:pt x="17" y="0"/>
                  </a:moveTo>
                  <a:lnTo>
                    <a:pt x="245" y="20"/>
                  </a:lnTo>
                  <a:lnTo>
                    <a:pt x="358" y="44"/>
                  </a:lnTo>
                  <a:lnTo>
                    <a:pt x="420" y="63"/>
                  </a:lnTo>
                  <a:lnTo>
                    <a:pt x="485" y="83"/>
                  </a:lnTo>
                  <a:lnTo>
                    <a:pt x="552" y="108"/>
                  </a:lnTo>
                  <a:lnTo>
                    <a:pt x="586" y="123"/>
                  </a:lnTo>
                  <a:lnTo>
                    <a:pt x="620" y="139"/>
                  </a:lnTo>
                  <a:lnTo>
                    <a:pt x="654" y="156"/>
                  </a:lnTo>
                  <a:lnTo>
                    <a:pt x="689" y="173"/>
                  </a:lnTo>
                  <a:lnTo>
                    <a:pt x="725" y="193"/>
                  </a:lnTo>
                  <a:lnTo>
                    <a:pt x="760" y="213"/>
                  </a:lnTo>
                  <a:lnTo>
                    <a:pt x="795" y="235"/>
                  </a:lnTo>
                  <a:lnTo>
                    <a:pt x="827" y="255"/>
                  </a:lnTo>
                  <a:lnTo>
                    <a:pt x="858" y="276"/>
                  </a:lnTo>
                  <a:lnTo>
                    <a:pt x="887" y="297"/>
                  </a:lnTo>
                  <a:lnTo>
                    <a:pt x="915" y="315"/>
                  </a:lnTo>
                  <a:lnTo>
                    <a:pt x="941" y="334"/>
                  </a:lnTo>
                  <a:lnTo>
                    <a:pt x="966" y="352"/>
                  </a:lnTo>
                  <a:lnTo>
                    <a:pt x="989" y="369"/>
                  </a:lnTo>
                  <a:lnTo>
                    <a:pt x="1013" y="385"/>
                  </a:lnTo>
                  <a:lnTo>
                    <a:pt x="1033" y="403"/>
                  </a:lnTo>
                  <a:lnTo>
                    <a:pt x="1053" y="419"/>
                  </a:lnTo>
                  <a:lnTo>
                    <a:pt x="1070" y="434"/>
                  </a:lnTo>
                  <a:lnTo>
                    <a:pt x="1087" y="448"/>
                  </a:lnTo>
                  <a:lnTo>
                    <a:pt x="1102" y="462"/>
                  </a:lnTo>
                  <a:lnTo>
                    <a:pt x="1130" y="488"/>
                  </a:lnTo>
                  <a:lnTo>
                    <a:pt x="1153" y="510"/>
                  </a:lnTo>
                  <a:lnTo>
                    <a:pt x="1172" y="532"/>
                  </a:lnTo>
                  <a:lnTo>
                    <a:pt x="1187" y="549"/>
                  </a:lnTo>
                  <a:lnTo>
                    <a:pt x="1200" y="562"/>
                  </a:lnTo>
                  <a:lnTo>
                    <a:pt x="1218" y="590"/>
                  </a:lnTo>
                  <a:lnTo>
                    <a:pt x="1436" y="671"/>
                  </a:lnTo>
                  <a:lnTo>
                    <a:pt x="1449" y="678"/>
                  </a:lnTo>
                  <a:lnTo>
                    <a:pt x="1480" y="702"/>
                  </a:lnTo>
                  <a:lnTo>
                    <a:pt x="1498" y="720"/>
                  </a:lnTo>
                  <a:lnTo>
                    <a:pt x="1518" y="737"/>
                  </a:lnTo>
                  <a:lnTo>
                    <a:pt x="1538" y="759"/>
                  </a:lnTo>
                  <a:lnTo>
                    <a:pt x="1557" y="782"/>
                  </a:lnTo>
                  <a:lnTo>
                    <a:pt x="1608" y="881"/>
                  </a:lnTo>
                  <a:lnTo>
                    <a:pt x="1602" y="929"/>
                  </a:lnTo>
                  <a:lnTo>
                    <a:pt x="1586" y="952"/>
                  </a:lnTo>
                  <a:lnTo>
                    <a:pt x="1563" y="972"/>
                  </a:lnTo>
                  <a:lnTo>
                    <a:pt x="1534" y="989"/>
                  </a:lnTo>
                  <a:lnTo>
                    <a:pt x="1503" y="1005"/>
                  </a:lnTo>
                  <a:lnTo>
                    <a:pt x="1469" y="1017"/>
                  </a:lnTo>
                  <a:lnTo>
                    <a:pt x="1438" y="1026"/>
                  </a:lnTo>
                  <a:lnTo>
                    <a:pt x="1373" y="1039"/>
                  </a:lnTo>
                  <a:lnTo>
                    <a:pt x="1314" y="1043"/>
                  </a:lnTo>
                  <a:lnTo>
                    <a:pt x="1181" y="1036"/>
                  </a:lnTo>
                  <a:lnTo>
                    <a:pt x="849" y="813"/>
                  </a:lnTo>
                  <a:lnTo>
                    <a:pt x="1102" y="703"/>
                  </a:lnTo>
                  <a:lnTo>
                    <a:pt x="1087" y="686"/>
                  </a:lnTo>
                  <a:lnTo>
                    <a:pt x="1068" y="668"/>
                  </a:lnTo>
                  <a:lnTo>
                    <a:pt x="1044" y="643"/>
                  </a:lnTo>
                  <a:lnTo>
                    <a:pt x="1030" y="629"/>
                  </a:lnTo>
                  <a:lnTo>
                    <a:pt x="1014" y="614"/>
                  </a:lnTo>
                  <a:lnTo>
                    <a:pt x="999" y="597"/>
                  </a:lnTo>
                  <a:lnTo>
                    <a:pt x="980" y="580"/>
                  </a:lnTo>
                  <a:lnTo>
                    <a:pt x="962" y="561"/>
                  </a:lnTo>
                  <a:lnTo>
                    <a:pt x="941" y="542"/>
                  </a:lnTo>
                  <a:lnTo>
                    <a:pt x="921" y="522"/>
                  </a:lnTo>
                  <a:lnTo>
                    <a:pt x="898" y="502"/>
                  </a:lnTo>
                  <a:lnTo>
                    <a:pt x="876" y="484"/>
                  </a:lnTo>
                  <a:lnTo>
                    <a:pt x="855" y="462"/>
                  </a:lnTo>
                  <a:lnTo>
                    <a:pt x="832" y="442"/>
                  </a:lnTo>
                  <a:lnTo>
                    <a:pt x="808" y="422"/>
                  </a:lnTo>
                  <a:lnTo>
                    <a:pt x="784" y="403"/>
                  </a:lnTo>
                  <a:lnTo>
                    <a:pt x="760" y="382"/>
                  </a:lnTo>
                  <a:lnTo>
                    <a:pt x="736" y="361"/>
                  </a:lnTo>
                  <a:lnTo>
                    <a:pt x="711" y="343"/>
                  </a:lnTo>
                  <a:lnTo>
                    <a:pt x="688" y="326"/>
                  </a:lnTo>
                  <a:lnTo>
                    <a:pt x="663" y="307"/>
                  </a:lnTo>
                  <a:lnTo>
                    <a:pt x="638" y="292"/>
                  </a:lnTo>
                  <a:lnTo>
                    <a:pt x="615" y="276"/>
                  </a:lnTo>
                  <a:lnTo>
                    <a:pt x="590" y="263"/>
                  </a:lnTo>
                  <a:lnTo>
                    <a:pt x="569" y="249"/>
                  </a:lnTo>
                  <a:lnTo>
                    <a:pt x="524" y="227"/>
                  </a:lnTo>
                  <a:lnTo>
                    <a:pt x="481" y="208"/>
                  </a:lnTo>
                  <a:lnTo>
                    <a:pt x="436" y="193"/>
                  </a:lnTo>
                  <a:lnTo>
                    <a:pt x="391" y="177"/>
                  </a:lnTo>
                  <a:lnTo>
                    <a:pt x="346" y="165"/>
                  </a:lnTo>
                  <a:lnTo>
                    <a:pt x="258" y="147"/>
                  </a:lnTo>
                  <a:lnTo>
                    <a:pt x="176" y="133"/>
                  </a:lnTo>
                  <a:lnTo>
                    <a:pt x="0" y="116"/>
                  </a:lnTo>
                  <a:lnTo>
                    <a:pt x="17" y="0"/>
                  </a:lnTo>
                  <a:lnTo>
                    <a:pt x="17" y="0"/>
                  </a:lnTo>
                  <a:close/>
                </a:path>
              </a:pathLst>
            </a:custGeom>
            <a:solidFill>
              <a:srgbClr val="B8B8D9"/>
            </a:solidFill>
            <a:ln w="9525">
              <a:noFill/>
              <a:round/>
              <a:headEnd/>
              <a:tailEnd/>
            </a:ln>
          </p:spPr>
          <p:txBody>
            <a:bodyPr/>
            <a:lstStyle/>
            <a:p>
              <a:endParaRPr lang="en-US" dirty="0"/>
            </a:p>
          </p:txBody>
        </p:sp>
        <p:sp>
          <p:nvSpPr>
            <p:cNvPr id="348176" name="Freeform 16"/>
            <p:cNvSpPr>
              <a:spLocks/>
            </p:cNvSpPr>
            <p:nvPr/>
          </p:nvSpPr>
          <p:spPr bwMode="auto">
            <a:xfrm>
              <a:off x="8041" y="1894"/>
              <a:ext cx="1559" cy="1124"/>
            </a:xfrm>
            <a:custGeom>
              <a:avLst/>
              <a:gdLst/>
              <a:ahLst/>
              <a:cxnLst>
                <a:cxn ang="0">
                  <a:pos x="25" y="970"/>
                </a:cxn>
                <a:cxn ang="0">
                  <a:pos x="76" y="793"/>
                </a:cxn>
                <a:cxn ang="0">
                  <a:pos x="129" y="653"/>
                </a:cxn>
                <a:cxn ang="0">
                  <a:pos x="197" y="509"/>
                </a:cxn>
                <a:cxn ang="0">
                  <a:pos x="279" y="373"/>
                </a:cxn>
                <a:cxn ang="0">
                  <a:pos x="316" y="326"/>
                </a:cxn>
                <a:cxn ang="0">
                  <a:pos x="341" y="299"/>
                </a:cxn>
                <a:cxn ang="0">
                  <a:pos x="367" y="271"/>
                </a:cxn>
                <a:cxn ang="0">
                  <a:pos x="407" y="234"/>
                </a:cxn>
                <a:cxn ang="0">
                  <a:pos x="466" y="192"/>
                </a:cxn>
                <a:cxn ang="0">
                  <a:pos x="535" y="156"/>
                </a:cxn>
                <a:cxn ang="0">
                  <a:pos x="614" y="125"/>
                </a:cxn>
                <a:cxn ang="0">
                  <a:pos x="699" y="99"/>
                </a:cxn>
                <a:cxn ang="0">
                  <a:pos x="835" y="67"/>
                </a:cxn>
                <a:cxn ang="0">
                  <a:pos x="1024" y="36"/>
                </a:cxn>
                <a:cxn ang="0">
                  <a:pos x="1287" y="9"/>
                </a:cxn>
                <a:cxn ang="0">
                  <a:pos x="1559" y="0"/>
                </a:cxn>
                <a:cxn ang="0">
                  <a:pos x="1453" y="48"/>
                </a:cxn>
                <a:cxn ang="0">
                  <a:pos x="1292" y="79"/>
                </a:cxn>
                <a:cxn ang="0">
                  <a:pos x="1139" y="113"/>
                </a:cxn>
                <a:cxn ang="0">
                  <a:pos x="967" y="156"/>
                </a:cxn>
                <a:cxn ang="0">
                  <a:pos x="800" y="207"/>
                </a:cxn>
                <a:cxn ang="0">
                  <a:pos x="687" y="249"/>
                </a:cxn>
                <a:cxn ang="0">
                  <a:pos x="620" y="279"/>
                </a:cxn>
                <a:cxn ang="0">
                  <a:pos x="565" y="311"/>
                </a:cxn>
                <a:cxn ang="0">
                  <a:pos x="508" y="359"/>
                </a:cxn>
                <a:cxn ang="0">
                  <a:pos x="419" y="495"/>
                </a:cxn>
                <a:cxn ang="0">
                  <a:pos x="359" y="614"/>
                </a:cxn>
                <a:cxn ang="0">
                  <a:pos x="303" y="742"/>
                </a:cxn>
                <a:cxn ang="0">
                  <a:pos x="252" y="869"/>
                </a:cxn>
                <a:cxn ang="0">
                  <a:pos x="209" y="982"/>
                </a:cxn>
                <a:cxn ang="0">
                  <a:pos x="166" y="1100"/>
                </a:cxn>
                <a:cxn ang="0">
                  <a:pos x="0" y="1073"/>
                </a:cxn>
              </a:cxnLst>
              <a:rect l="0" t="0" r="r" b="b"/>
              <a:pathLst>
                <a:path w="1559" h="1124">
                  <a:moveTo>
                    <a:pt x="0" y="1073"/>
                  </a:moveTo>
                  <a:lnTo>
                    <a:pt x="25" y="970"/>
                  </a:lnTo>
                  <a:lnTo>
                    <a:pt x="58" y="860"/>
                  </a:lnTo>
                  <a:lnTo>
                    <a:pt x="76" y="793"/>
                  </a:lnTo>
                  <a:lnTo>
                    <a:pt x="102" y="725"/>
                  </a:lnTo>
                  <a:lnTo>
                    <a:pt x="129" y="653"/>
                  </a:lnTo>
                  <a:lnTo>
                    <a:pt x="161" y="580"/>
                  </a:lnTo>
                  <a:lnTo>
                    <a:pt x="197" y="509"/>
                  </a:lnTo>
                  <a:lnTo>
                    <a:pt x="237" y="439"/>
                  </a:lnTo>
                  <a:lnTo>
                    <a:pt x="279" y="373"/>
                  </a:lnTo>
                  <a:lnTo>
                    <a:pt x="303" y="342"/>
                  </a:lnTo>
                  <a:lnTo>
                    <a:pt x="316" y="326"/>
                  </a:lnTo>
                  <a:lnTo>
                    <a:pt x="328" y="313"/>
                  </a:lnTo>
                  <a:lnTo>
                    <a:pt x="341" y="299"/>
                  </a:lnTo>
                  <a:lnTo>
                    <a:pt x="353" y="285"/>
                  </a:lnTo>
                  <a:lnTo>
                    <a:pt x="367" y="271"/>
                  </a:lnTo>
                  <a:lnTo>
                    <a:pt x="381" y="258"/>
                  </a:lnTo>
                  <a:lnTo>
                    <a:pt x="407" y="234"/>
                  </a:lnTo>
                  <a:lnTo>
                    <a:pt x="436" y="212"/>
                  </a:lnTo>
                  <a:lnTo>
                    <a:pt x="466" y="192"/>
                  </a:lnTo>
                  <a:lnTo>
                    <a:pt x="500" y="173"/>
                  </a:lnTo>
                  <a:lnTo>
                    <a:pt x="535" y="156"/>
                  </a:lnTo>
                  <a:lnTo>
                    <a:pt x="574" y="139"/>
                  </a:lnTo>
                  <a:lnTo>
                    <a:pt x="614" y="125"/>
                  </a:lnTo>
                  <a:lnTo>
                    <a:pt x="656" y="112"/>
                  </a:lnTo>
                  <a:lnTo>
                    <a:pt x="699" y="99"/>
                  </a:lnTo>
                  <a:lnTo>
                    <a:pt x="744" y="87"/>
                  </a:lnTo>
                  <a:lnTo>
                    <a:pt x="835" y="67"/>
                  </a:lnTo>
                  <a:lnTo>
                    <a:pt x="928" y="48"/>
                  </a:lnTo>
                  <a:lnTo>
                    <a:pt x="1024" y="36"/>
                  </a:lnTo>
                  <a:lnTo>
                    <a:pt x="1115" y="25"/>
                  </a:lnTo>
                  <a:lnTo>
                    <a:pt x="1287" y="9"/>
                  </a:lnTo>
                  <a:lnTo>
                    <a:pt x="1428" y="2"/>
                  </a:lnTo>
                  <a:lnTo>
                    <a:pt x="1559" y="0"/>
                  </a:lnTo>
                  <a:lnTo>
                    <a:pt x="1490" y="40"/>
                  </a:lnTo>
                  <a:lnTo>
                    <a:pt x="1453" y="48"/>
                  </a:lnTo>
                  <a:lnTo>
                    <a:pt x="1357" y="67"/>
                  </a:lnTo>
                  <a:lnTo>
                    <a:pt x="1292" y="79"/>
                  </a:lnTo>
                  <a:lnTo>
                    <a:pt x="1218" y="95"/>
                  </a:lnTo>
                  <a:lnTo>
                    <a:pt x="1139" y="113"/>
                  </a:lnTo>
                  <a:lnTo>
                    <a:pt x="1054" y="133"/>
                  </a:lnTo>
                  <a:lnTo>
                    <a:pt x="967" y="156"/>
                  </a:lnTo>
                  <a:lnTo>
                    <a:pt x="882" y="181"/>
                  </a:lnTo>
                  <a:lnTo>
                    <a:pt x="800" y="207"/>
                  </a:lnTo>
                  <a:lnTo>
                    <a:pt x="723" y="235"/>
                  </a:lnTo>
                  <a:lnTo>
                    <a:pt x="687" y="249"/>
                  </a:lnTo>
                  <a:lnTo>
                    <a:pt x="653" y="265"/>
                  </a:lnTo>
                  <a:lnTo>
                    <a:pt x="620" y="279"/>
                  </a:lnTo>
                  <a:lnTo>
                    <a:pt x="591" y="294"/>
                  </a:lnTo>
                  <a:lnTo>
                    <a:pt x="565" y="311"/>
                  </a:lnTo>
                  <a:lnTo>
                    <a:pt x="542" y="326"/>
                  </a:lnTo>
                  <a:lnTo>
                    <a:pt x="508" y="359"/>
                  </a:lnTo>
                  <a:lnTo>
                    <a:pt x="449" y="442"/>
                  </a:lnTo>
                  <a:lnTo>
                    <a:pt x="419" y="495"/>
                  </a:lnTo>
                  <a:lnTo>
                    <a:pt x="388" y="552"/>
                  </a:lnTo>
                  <a:lnTo>
                    <a:pt x="359" y="614"/>
                  </a:lnTo>
                  <a:lnTo>
                    <a:pt x="331" y="679"/>
                  </a:lnTo>
                  <a:lnTo>
                    <a:pt x="303" y="742"/>
                  </a:lnTo>
                  <a:lnTo>
                    <a:pt x="276" y="807"/>
                  </a:lnTo>
                  <a:lnTo>
                    <a:pt x="252" y="869"/>
                  </a:lnTo>
                  <a:lnTo>
                    <a:pt x="229" y="928"/>
                  </a:lnTo>
                  <a:lnTo>
                    <a:pt x="209" y="982"/>
                  </a:lnTo>
                  <a:lnTo>
                    <a:pt x="191" y="1030"/>
                  </a:lnTo>
                  <a:lnTo>
                    <a:pt x="166" y="1100"/>
                  </a:lnTo>
                  <a:lnTo>
                    <a:pt x="158" y="1124"/>
                  </a:lnTo>
                  <a:lnTo>
                    <a:pt x="0" y="1073"/>
                  </a:lnTo>
                  <a:lnTo>
                    <a:pt x="0" y="1073"/>
                  </a:lnTo>
                  <a:close/>
                </a:path>
              </a:pathLst>
            </a:custGeom>
            <a:solidFill>
              <a:srgbClr val="B8B8D9"/>
            </a:solidFill>
            <a:ln w="9525">
              <a:noFill/>
              <a:round/>
              <a:headEnd/>
              <a:tailEnd/>
            </a:ln>
          </p:spPr>
          <p:txBody>
            <a:bodyPr/>
            <a:lstStyle/>
            <a:p>
              <a:endParaRPr lang="en-US" dirty="0"/>
            </a:p>
          </p:txBody>
        </p:sp>
        <p:sp>
          <p:nvSpPr>
            <p:cNvPr id="348177" name="Freeform 17"/>
            <p:cNvSpPr>
              <a:spLocks/>
            </p:cNvSpPr>
            <p:nvPr/>
          </p:nvSpPr>
          <p:spPr bwMode="auto">
            <a:xfrm>
              <a:off x="8269" y="3685"/>
              <a:ext cx="929" cy="168"/>
            </a:xfrm>
            <a:custGeom>
              <a:avLst/>
              <a:gdLst/>
              <a:ahLst/>
              <a:cxnLst>
                <a:cxn ang="0">
                  <a:pos x="0" y="0"/>
                </a:cxn>
                <a:cxn ang="0">
                  <a:pos x="38" y="88"/>
                </a:cxn>
                <a:cxn ang="0">
                  <a:pos x="74" y="100"/>
                </a:cxn>
                <a:cxn ang="0">
                  <a:pos x="116" y="111"/>
                </a:cxn>
                <a:cxn ang="0">
                  <a:pos x="168" y="124"/>
                </a:cxn>
                <a:cxn ang="0">
                  <a:pos x="233" y="139"/>
                </a:cxn>
                <a:cxn ang="0">
                  <a:pos x="304" y="151"/>
                </a:cxn>
                <a:cxn ang="0">
                  <a:pos x="382" y="162"/>
                </a:cxn>
                <a:cxn ang="0">
                  <a:pos x="464" y="168"/>
                </a:cxn>
                <a:cxn ang="0">
                  <a:pos x="778" y="167"/>
                </a:cxn>
                <a:cxn ang="0">
                  <a:pos x="929" y="156"/>
                </a:cxn>
                <a:cxn ang="0">
                  <a:pos x="829" y="28"/>
                </a:cxn>
                <a:cxn ang="0">
                  <a:pos x="662" y="32"/>
                </a:cxn>
                <a:cxn ang="0">
                  <a:pos x="352" y="32"/>
                </a:cxn>
                <a:cxn ang="0">
                  <a:pos x="103" y="14"/>
                </a:cxn>
                <a:cxn ang="0">
                  <a:pos x="0" y="0"/>
                </a:cxn>
                <a:cxn ang="0">
                  <a:pos x="0" y="0"/>
                </a:cxn>
              </a:cxnLst>
              <a:rect l="0" t="0" r="r" b="b"/>
              <a:pathLst>
                <a:path w="929" h="168">
                  <a:moveTo>
                    <a:pt x="0" y="0"/>
                  </a:moveTo>
                  <a:lnTo>
                    <a:pt x="38" y="88"/>
                  </a:lnTo>
                  <a:lnTo>
                    <a:pt x="74" y="100"/>
                  </a:lnTo>
                  <a:lnTo>
                    <a:pt x="116" y="111"/>
                  </a:lnTo>
                  <a:lnTo>
                    <a:pt x="168" y="124"/>
                  </a:lnTo>
                  <a:lnTo>
                    <a:pt x="233" y="139"/>
                  </a:lnTo>
                  <a:lnTo>
                    <a:pt x="304" y="151"/>
                  </a:lnTo>
                  <a:lnTo>
                    <a:pt x="382" y="162"/>
                  </a:lnTo>
                  <a:lnTo>
                    <a:pt x="464" y="168"/>
                  </a:lnTo>
                  <a:lnTo>
                    <a:pt x="778" y="167"/>
                  </a:lnTo>
                  <a:lnTo>
                    <a:pt x="929" y="156"/>
                  </a:lnTo>
                  <a:lnTo>
                    <a:pt x="829" y="28"/>
                  </a:lnTo>
                  <a:lnTo>
                    <a:pt x="662" y="32"/>
                  </a:lnTo>
                  <a:lnTo>
                    <a:pt x="352" y="32"/>
                  </a:lnTo>
                  <a:lnTo>
                    <a:pt x="103" y="14"/>
                  </a:lnTo>
                  <a:lnTo>
                    <a:pt x="0" y="0"/>
                  </a:lnTo>
                  <a:lnTo>
                    <a:pt x="0" y="0"/>
                  </a:lnTo>
                  <a:close/>
                </a:path>
              </a:pathLst>
            </a:custGeom>
            <a:solidFill>
              <a:srgbClr val="B8B8D9"/>
            </a:solidFill>
            <a:ln w="9525">
              <a:noFill/>
              <a:round/>
              <a:headEnd/>
              <a:tailEnd/>
            </a:ln>
          </p:spPr>
          <p:txBody>
            <a:bodyPr/>
            <a:lstStyle/>
            <a:p>
              <a:endParaRPr lang="en-US" dirty="0"/>
            </a:p>
          </p:txBody>
        </p:sp>
        <p:sp>
          <p:nvSpPr>
            <p:cNvPr id="348178" name="Freeform 18"/>
            <p:cNvSpPr>
              <a:spLocks/>
            </p:cNvSpPr>
            <p:nvPr/>
          </p:nvSpPr>
          <p:spPr bwMode="auto">
            <a:xfrm>
              <a:off x="8515" y="2906"/>
              <a:ext cx="259" cy="163"/>
            </a:xfrm>
            <a:custGeom>
              <a:avLst/>
              <a:gdLst/>
              <a:ahLst/>
              <a:cxnLst>
                <a:cxn ang="0">
                  <a:pos x="6" y="0"/>
                </a:cxn>
                <a:cxn ang="0">
                  <a:pos x="131" y="23"/>
                </a:cxn>
                <a:cxn ang="0">
                  <a:pos x="218" y="51"/>
                </a:cxn>
                <a:cxn ang="0">
                  <a:pos x="247" y="69"/>
                </a:cxn>
                <a:cxn ang="0">
                  <a:pos x="259" y="91"/>
                </a:cxn>
                <a:cxn ang="0">
                  <a:pos x="250" y="126"/>
                </a:cxn>
                <a:cxn ang="0">
                  <a:pos x="241" y="139"/>
                </a:cxn>
                <a:cxn ang="0">
                  <a:pos x="232" y="148"/>
                </a:cxn>
                <a:cxn ang="0">
                  <a:pos x="201" y="163"/>
                </a:cxn>
                <a:cxn ang="0">
                  <a:pos x="0" y="54"/>
                </a:cxn>
                <a:cxn ang="0">
                  <a:pos x="6" y="0"/>
                </a:cxn>
                <a:cxn ang="0">
                  <a:pos x="6" y="0"/>
                </a:cxn>
              </a:cxnLst>
              <a:rect l="0" t="0" r="r" b="b"/>
              <a:pathLst>
                <a:path w="259" h="163">
                  <a:moveTo>
                    <a:pt x="6" y="0"/>
                  </a:moveTo>
                  <a:lnTo>
                    <a:pt x="131" y="23"/>
                  </a:lnTo>
                  <a:lnTo>
                    <a:pt x="218" y="51"/>
                  </a:lnTo>
                  <a:lnTo>
                    <a:pt x="247" y="69"/>
                  </a:lnTo>
                  <a:lnTo>
                    <a:pt x="259" y="91"/>
                  </a:lnTo>
                  <a:lnTo>
                    <a:pt x="250" y="126"/>
                  </a:lnTo>
                  <a:lnTo>
                    <a:pt x="241" y="139"/>
                  </a:lnTo>
                  <a:lnTo>
                    <a:pt x="232" y="148"/>
                  </a:lnTo>
                  <a:lnTo>
                    <a:pt x="201" y="163"/>
                  </a:lnTo>
                  <a:lnTo>
                    <a:pt x="0" y="54"/>
                  </a:lnTo>
                  <a:lnTo>
                    <a:pt x="6" y="0"/>
                  </a:lnTo>
                  <a:lnTo>
                    <a:pt x="6" y="0"/>
                  </a:lnTo>
                  <a:close/>
                </a:path>
              </a:pathLst>
            </a:custGeom>
            <a:solidFill>
              <a:srgbClr val="B8B8D9"/>
            </a:solidFill>
            <a:ln w="9525">
              <a:noFill/>
              <a:round/>
              <a:headEnd/>
              <a:tailEnd/>
            </a:ln>
          </p:spPr>
          <p:txBody>
            <a:bodyPr/>
            <a:lstStyle/>
            <a:p>
              <a:endParaRPr lang="en-US" dirty="0"/>
            </a:p>
          </p:txBody>
        </p:sp>
        <p:sp>
          <p:nvSpPr>
            <p:cNvPr id="348179" name="Freeform 19"/>
            <p:cNvSpPr>
              <a:spLocks/>
            </p:cNvSpPr>
            <p:nvPr/>
          </p:nvSpPr>
          <p:spPr bwMode="auto">
            <a:xfrm>
              <a:off x="8576" y="2674"/>
              <a:ext cx="282" cy="184"/>
            </a:xfrm>
            <a:custGeom>
              <a:avLst/>
              <a:gdLst/>
              <a:ahLst/>
              <a:cxnLst>
                <a:cxn ang="0">
                  <a:pos x="22" y="0"/>
                </a:cxn>
                <a:cxn ang="0">
                  <a:pos x="144" y="15"/>
                </a:cxn>
                <a:cxn ang="0">
                  <a:pos x="234" y="34"/>
                </a:cxn>
                <a:cxn ang="0">
                  <a:pos x="282" y="63"/>
                </a:cxn>
                <a:cxn ang="0">
                  <a:pos x="282" y="139"/>
                </a:cxn>
                <a:cxn ang="0">
                  <a:pos x="271" y="184"/>
                </a:cxn>
                <a:cxn ang="0">
                  <a:pos x="0" y="88"/>
                </a:cxn>
                <a:cxn ang="0">
                  <a:pos x="22" y="0"/>
                </a:cxn>
                <a:cxn ang="0">
                  <a:pos x="22" y="0"/>
                </a:cxn>
              </a:cxnLst>
              <a:rect l="0" t="0" r="r" b="b"/>
              <a:pathLst>
                <a:path w="282" h="184">
                  <a:moveTo>
                    <a:pt x="22" y="0"/>
                  </a:moveTo>
                  <a:lnTo>
                    <a:pt x="144" y="15"/>
                  </a:lnTo>
                  <a:lnTo>
                    <a:pt x="234" y="34"/>
                  </a:lnTo>
                  <a:lnTo>
                    <a:pt x="282" y="63"/>
                  </a:lnTo>
                  <a:lnTo>
                    <a:pt x="282" y="139"/>
                  </a:lnTo>
                  <a:lnTo>
                    <a:pt x="271" y="184"/>
                  </a:lnTo>
                  <a:lnTo>
                    <a:pt x="0" y="88"/>
                  </a:lnTo>
                  <a:lnTo>
                    <a:pt x="22" y="0"/>
                  </a:lnTo>
                  <a:lnTo>
                    <a:pt x="22" y="0"/>
                  </a:lnTo>
                  <a:close/>
                </a:path>
              </a:pathLst>
            </a:custGeom>
            <a:solidFill>
              <a:srgbClr val="B8B8D9"/>
            </a:solidFill>
            <a:ln w="9525">
              <a:noFill/>
              <a:round/>
              <a:headEnd/>
              <a:tailEnd/>
            </a:ln>
          </p:spPr>
          <p:txBody>
            <a:bodyPr/>
            <a:lstStyle/>
            <a:p>
              <a:endParaRPr lang="en-US" dirty="0"/>
            </a:p>
          </p:txBody>
        </p:sp>
        <p:sp>
          <p:nvSpPr>
            <p:cNvPr id="348180" name="Freeform 20"/>
            <p:cNvSpPr>
              <a:spLocks/>
            </p:cNvSpPr>
            <p:nvPr/>
          </p:nvSpPr>
          <p:spPr bwMode="auto">
            <a:xfrm>
              <a:off x="8706" y="2462"/>
              <a:ext cx="282" cy="193"/>
            </a:xfrm>
            <a:custGeom>
              <a:avLst/>
              <a:gdLst/>
              <a:ahLst/>
              <a:cxnLst>
                <a:cxn ang="0">
                  <a:pos x="0" y="91"/>
                </a:cxn>
                <a:cxn ang="0">
                  <a:pos x="249" y="193"/>
                </a:cxn>
                <a:cxn ang="0">
                  <a:pos x="273" y="147"/>
                </a:cxn>
                <a:cxn ang="0">
                  <a:pos x="282" y="65"/>
                </a:cxn>
                <a:cxn ang="0">
                  <a:pos x="268" y="49"/>
                </a:cxn>
                <a:cxn ang="0">
                  <a:pos x="240" y="35"/>
                </a:cxn>
                <a:cxn ang="0">
                  <a:pos x="206" y="23"/>
                </a:cxn>
                <a:cxn ang="0">
                  <a:pos x="169" y="15"/>
                </a:cxn>
                <a:cxn ang="0">
                  <a:pos x="71" y="0"/>
                </a:cxn>
                <a:cxn ang="0">
                  <a:pos x="0" y="91"/>
                </a:cxn>
                <a:cxn ang="0">
                  <a:pos x="0" y="91"/>
                </a:cxn>
              </a:cxnLst>
              <a:rect l="0" t="0" r="r" b="b"/>
              <a:pathLst>
                <a:path w="282" h="193">
                  <a:moveTo>
                    <a:pt x="0" y="91"/>
                  </a:moveTo>
                  <a:lnTo>
                    <a:pt x="249" y="193"/>
                  </a:lnTo>
                  <a:lnTo>
                    <a:pt x="273" y="147"/>
                  </a:lnTo>
                  <a:lnTo>
                    <a:pt x="282" y="65"/>
                  </a:lnTo>
                  <a:lnTo>
                    <a:pt x="268" y="49"/>
                  </a:lnTo>
                  <a:lnTo>
                    <a:pt x="240" y="35"/>
                  </a:lnTo>
                  <a:lnTo>
                    <a:pt x="206" y="23"/>
                  </a:lnTo>
                  <a:lnTo>
                    <a:pt x="169" y="15"/>
                  </a:lnTo>
                  <a:lnTo>
                    <a:pt x="71" y="0"/>
                  </a:lnTo>
                  <a:lnTo>
                    <a:pt x="0" y="91"/>
                  </a:lnTo>
                  <a:lnTo>
                    <a:pt x="0" y="91"/>
                  </a:lnTo>
                  <a:close/>
                </a:path>
              </a:pathLst>
            </a:custGeom>
            <a:solidFill>
              <a:srgbClr val="B8B8D9"/>
            </a:solidFill>
            <a:ln w="9525">
              <a:noFill/>
              <a:round/>
              <a:headEnd/>
              <a:tailEnd/>
            </a:ln>
          </p:spPr>
          <p:txBody>
            <a:bodyPr/>
            <a:lstStyle/>
            <a:p>
              <a:endParaRPr lang="en-US" dirty="0"/>
            </a:p>
          </p:txBody>
        </p:sp>
        <p:sp>
          <p:nvSpPr>
            <p:cNvPr id="348181" name="Freeform 21"/>
            <p:cNvSpPr>
              <a:spLocks/>
            </p:cNvSpPr>
            <p:nvPr/>
          </p:nvSpPr>
          <p:spPr bwMode="auto">
            <a:xfrm>
              <a:off x="8909" y="2304"/>
              <a:ext cx="252" cy="184"/>
            </a:xfrm>
            <a:custGeom>
              <a:avLst/>
              <a:gdLst/>
              <a:ahLst/>
              <a:cxnLst>
                <a:cxn ang="0">
                  <a:pos x="0" y="56"/>
                </a:cxn>
                <a:cxn ang="0">
                  <a:pos x="220" y="184"/>
                </a:cxn>
                <a:cxn ang="0">
                  <a:pos x="229" y="175"/>
                </a:cxn>
                <a:cxn ang="0">
                  <a:pos x="246" y="153"/>
                </a:cxn>
                <a:cxn ang="0">
                  <a:pos x="252" y="77"/>
                </a:cxn>
                <a:cxn ang="0">
                  <a:pos x="244" y="66"/>
                </a:cxn>
                <a:cxn ang="0">
                  <a:pos x="235" y="57"/>
                </a:cxn>
                <a:cxn ang="0">
                  <a:pos x="207" y="40"/>
                </a:cxn>
                <a:cxn ang="0">
                  <a:pos x="175" y="28"/>
                </a:cxn>
                <a:cxn ang="0">
                  <a:pos x="139" y="17"/>
                </a:cxn>
                <a:cxn ang="0">
                  <a:pos x="48" y="0"/>
                </a:cxn>
                <a:cxn ang="0">
                  <a:pos x="0" y="56"/>
                </a:cxn>
                <a:cxn ang="0">
                  <a:pos x="0" y="56"/>
                </a:cxn>
              </a:cxnLst>
              <a:rect l="0" t="0" r="r" b="b"/>
              <a:pathLst>
                <a:path w="252" h="184">
                  <a:moveTo>
                    <a:pt x="0" y="56"/>
                  </a:moveTo>
                  <a:lnTo>
                    <a:pt x="220" y="184"/>
                  </a:lnTo>
                  <a:lnTo>
                    <a:pt x="229" y="175"/>
                  </a:lnTo>
                  <a:lnTo>
                    <a:pt x="246" y="153"/>
                  </a:lnTo>
                  <a:lnTo>
                    <a:pt x="252" y="77"/>
                  </a:lnTo>
                  <a:lnTo>
                    <a:pt x="244" y="66"/>
                  </a:lnTo>
                  <a:lnTo>
                    <a:pt x="235" y="57"/>
                  </a:lnTo>
                  <a:lnTo>
                    <a:pt x="207" y="40"/>
                  </a:lnTo>
                  <a:lnTo>
                    <a:pt x="175" y="28"/>
                  </a:lnTo>
                  <a:lnTo>
                    <a:pt x="139" y="17"/>
                  </a:lnTo>
                  <a:lnTo>
                    <a:pt x="48" y="0"/>
                  </a:lnTo>
                  <a:lnTo>
                    <a:pt x="0" y="56"/>
                  </a:lnTo>
                  <a:lnTo>
                    <a:pt x="0" y="56"/>
                  </a:lnTo>
                  <a:close/>
                </a:path>
              </a:pathLst>
            </a:custGeom>
            <a:solidFill>
              <a:srgbClr val="B8B8D9"/>
            </a:solidFill>
            <a:ln w="9525">
              <a:noFill/>
              <a:round/>
              <a:headEnd/>
              <a:tailEnd/>
            </a:ln>
          </p:spPr>
          <p:txBody>
            <a:bodyPr/>
            <a:lstStyle/>
            <a:p>
              <a:endParaRPr lang="en-US" dirty="0"/>
            </a:p>
          </p:txBody>
        </p:sp>
        <p:sp>
          <p:nvSpPr>
            <p:cNvPr id="348182" name="Freeform 22"/>
            <p:cNvSpPr>
              <a:spLocks/>
            </p:cNvSpPr>
            <p:nvPr/>
          </p:nvSpPr>
          <p:spPr bwMode="auto">
            <a:xfrm>
              <a:off x="9099" y="2162"/>
              <a:ext cx="212" cy="147"/>
            </a:xfrm>
            <a:custGeom>
              <a:avLst/>
              <a:gdLst/>
              <a:ahLst/>
              <a:cxnLst>
                <a:cxn ang="0">
                  <a:pos x="0" y="32"/>
                </a:cxn>
                <a:cxn ang="0">
                  <a:pos x="180" y="147"/>
                </a:cxn>
                <a:cxn ang="0">
                  <a:pos x="187" y="139"/>
                </a:cxn>
                <a:cxn ang="0">
                  <a:pos x="206" y="119"/>
                </a:cxn>
                <a:cxn ang="0">
                  <a:pos x="212" y="66"/>
                </a:cxn>
                <a:cxn ang="0">
                  <a:pos x="198" y="52"/>
                </a:cxn>
                <a:cxn ang="0">
                  <a:pos x="180" y="41"/>
                </a:cxn>
                <a:cxn ang="0">
                  <a:pos x="133" y="20"/>
                </a:cxn>
                <a:cxn ang="0">
                  <a:pos x="91" y="6"/>
                </a:cxn>
                <a:cxn ang="0">
                  <a:pos x="73" y="0"/>
                </a:cxn>
                <a:cxn ang="0">
                  <a:pos x="0" y="32"/>
                </a:cxn>
                <a:cxn ang="0">
                  <a:pos x="0" y="32"/>
                </a:cxn>
              </a:cxnLst>
              <a:rect l="0" t="0" r="r" b="b"/>
              <a:pathLst>
                <a:path w="212" h="147">
                  <a:moveTo>
                    <a:pt x="0" y="32"/>
                  </a:moveTo>
                  <a:lnTo>
                    <a:pt x="180" y="147"/>
                  </a:lnTo>
                  <a:lnTo>
                    <a:pt x="187" y="139"/>
                  </a:lnTo>
                  <a:lnTo>
                    <a:pt x="206" y="119"/>
                  </a:lnTo>
                  <a:lnTo>
                    <a:pt x="212" y="66"/>
                  </a:lnTo>
                  <a:lnTo>
                    <a:pt x="198" y="52"/>
                  </a:lnTo>
                  <a:lnTo>
                    <a:pt x="180" y="41"/>
                  </a:lnTo>
                  <a:lnTo>
                    <a:pt x="133" y="20"/>
                  </a:lnTo>
                  <a:lnTo>
                    <a:pt x="91" y="6"/>
                  </a:lnTo>
                  <a:lnTo>
                    <a:pt x="73" y="0"/>
                  </a:lnTo>
                  <a:lnTo>
                    <a:pt x="0" y="32"/>
                  </a:lnTo>
                  <a:lnTo>
                    <a:pt x="0" y="32"/>
                  </a:lnTo>
                  <a:close/>
                </a:path>
              </a:pathLst>
            </a:custGeom>
            <a:solidFill>
              <a:srgbClr val="B8B8D9"/>
            </a:solidFill>
            <a:ln w="9525">
              <a:noFill/>
              <a:round/>
              <a:headEnd/>
              <a:tailEnd/>
            </a:ln>
          </p:spPr>
          <p:txBody>
            <a:bodyPr/>
            <a:lstStyle/>
            <a:p>
              <a:endParaRPr lang="en-US" dirty="0"/>
            </a:p>
          </p:txBody>
        </p:sp>
        <p:sp>
          <p:nvSpPr>
            <p:cNvPr id="348183" name="Freeform 23"/>
            <p:cNvSpPr>
              <a:spLocks/>
            </p:cNvSpPr>
            <p:nvPr/>
          </p:nvSpPr>
          <p:spPr bwMode="auto">
            <a:xfrm>
              <a:off x="9279" y="2061"/>
              <a:ext cx="171" cy="95"/>
            </a:xfrm>
            <a:custGeom>
              <a:avLst/>
              <a:gdLst/>
              <a:ahLst/>
              <a:cxnLst>
                <a:cxn ang="0">
                  <a:pos x="0" y="31"/>
                </a:cxn>
                <a:cxn ang="0">
                  <a:pos x="145" y="95"/>
                </a:cxn>
                <a:cxn ang="0">
                  <a:pos x="153" y="87"/>
                </a:cxn>
                <a:cxn ang="0">
                  <a:pos x="168" y="68"/>
                </a:cxn>
                <a:cxn ang="0">
                  <a:pos x="171" y="20"/>
                </a:cxn>
                <a:cxn ang="0">
                  <a:pos x="157" y="11"/>
                </a:cxn>
                <a:cxn ang="0">
                  <a:pos x="137" y="5"/>
                </a:cxn>
                <a:cxn ang="0">
                  <a:pos x="92" y="0"/>
                </a:cxn>
                <a:cxn ang="0">
                  <a:pos x="32" y="6"/>
                </a:cxn>
                <a:cxn ang="0">
                  <a:pos x="0" y="31"/>
                </a:cxn>
                <a:cxn ang="0">
                  <a:pos x="0" y="31"/>
                </a:cxn>
              </a:cxnLst>
              <a:rect l="0" t="0" r="r" b="b"/>
              <a:pathLst>
                <a:path w="171" h="95">
                  <a:moveTo>
                    <a:pt x="0" y="31"/>
                  </a:moveTo>
                  <a:lnTo>
                    <a:pt x="145" y="95"/>
                  </a:lnTo>
                  <a:lnTo>
                    <a:pt x="153" y="87"/>
                  </a:lnTo>
                  <a:lnTo>
                    <a:pt x="168" y="68"/>
                  </a:lnTo>
                  <a:lnTo>
                    <a:pt x="171" y="20"/>
                  </a:lnTo>
                  <a:lnTo>
                    <a:pt x="157" y="11"/>
                  </a:lnTo>
                  <a:lnTo>
                    <a:pt x="137" y="5"/>
                  </a:lnTo>
                  <a:lnTo>
                    <a:pt x="92" y="0"/>
                  </a:lnTo>
                  <a:lnTo>
                    <a:pt x="32" y="6"/>
                  </a:lnTo>
                  <a:lnTo>
                    <a:pt x="0" y="31"/>
                  </a:lnTo>
                  <a:lnTo>
                    <a:pt x="0" y="31"/>
                  </a:lnTo>
                  <a:close/>
                </a:path>
              </a:pathLst>
            </a:custGeom>
            <a:solidFill>
              <a:srgbClr val="B8B8D9"/>
            </a:solidFill>
            <a:ln w="9525">
              <a:noFill/>
              <a:round/>
              <a:headEnd/>
              <a:tailEnd/>
            </a:ln>
          </p:spPr>
          <p:txBody>
            <a:bodyPr/>
            <a:lstStyle/>
            <a:p>
              <a:endParaRPr lang="en-US" dirty="0"/>
            </a:p>
          </p:txBody>
        </p:sp>
        <p:sp>
          <p:nvSpPr>
            <p:cNvPr id="348184" name="Freeform 24"/>
            <p:cNvSpPr>
              <a:spLocks/>
            </p:cNvSpPr>
            <p:nvPr/>
          </p:nvSpPr>
          <p:spPr bwMode="auto">
            <a:xfrm>
              <a:off x="6852" y="2261"/>
              <a:ext cx="575" cy="366"/>
            </a:xfrm>
            <a:custGeom>
              <a:avLst/>
              <a:gdLst/>
              <a:ahLst/>
              <a:cxnLst>
                <a:cxn ang="0">
                  <a:pos x="0" y="170"/>
                </a:cxn>
                <a:cxn ang="0">
                  <a:pos x="319" y="366"/>
                </a:cxn>
                <a:cxn ang="0">
                  <a:pos x="575" y="264"/>
                </a:cxn>
                <a:cxn ang="0">
                  <a:pos x="515" y="102"/>
                </a:cxn>
                <a:cxn ang="0">
                  <a:pos x="292" y="0"/>
                </a:cxn>
                <a:cxn ang="0">
                  <a:pos x="0" y="170"/>
                </a:cxn>
                <a:cxn ang="0">
                  <a:pos x="0" y="170"/>
                </a:cxn>
              </a:cxnLst>
              <a:rect l="0" t="0" r="r" b="b"/>
              <a:pathLst>
                <a:path w="575" h="366">
                  <a:moveTo>
                    <a:pt x="0" y="170"/>
                  </a:moveTo>
                  <a:lnTo>
                    <a:pt x="319" y="366"/>
                  </a:lnTo>
                  <a:lnTo>
                    <a:pt x="575" y="264"/>
                  </a:lnTo>
                  <a:lnTo>
                    <a:pt x="515" y="102"/>
                  </a:lnTo>
                  <a:lnTo>
                    <a:pt x="292" y="0"/>
                  </a:lnTo>
                  <a:lnTo>
                    <a:pt x="0" y="170"/>
                  </a:lnTo>
                  <a:lnTo>
                    <a:pt x="0" y="170"/>
                  </a:lnTo>
                  <a:close/>
                </a:path>
              </a:pathLst>
            </a:custGeom>
            <a:solidFill>
              <a:srgbClr val="FFFFFF"/>
            </a:solidFill>
            <a:ln w="9525">
              <a:noFill/>
              <a:round/>
              <a:headEnd/>
              <a:tailEnd/>
            </a:ln>
          </p:spPr>
          <p:txBody>
            <a:bodyPr/>
            <a:lstStyle/>
            <a:p>
              <a:endParaRPr lang="en-US" dirty="0"/>
            </a:p>
          </p:txBody>
        </p:sp>
        <p:sp>
          <p:nvSpPr>
            <p:cNvPr id="348185" name="Freeform 25"/>
            <p:cNvSpPr>
              <a:spLocks/>
            </p:cNvSpPr>
            <p:nvPr/>
          </p:nvSpPr>
          <p:spPr bwMode="auto">
            <a:xfrm>
              <a:off x="6973" y="1709"/>
              <a:ext cx="2606" cy="3335"/>
            </a:xfrm>
            <a:custGeom>
              <a:avLst/>
              <a:gdLst/>
              <a:ahLst/>
              <a:cxnLst>
                <a:cxn ang="0">
                  <a:pos x="0" y="3335"/>
                </a:cxn>
                <a:cxn ang="0">
                  <a:pos x="38" y="2288"/>
                </a:cxn>
                <a:cxn ang="0">
                  <a:pos x="123" y="1871"/>
                </a:cxn>
                <a:cxn ang="0">
                  <a:pos x="464" y="1523"/>
                </a:cxn>
                <a:cxn ang="0">
                  <a:pos x="1025" y="1190"/>
                </a:cxn>
                <a:cxn ang="0">
                  <a:pos x="1311" y="575"/>
                </a:cxn>
                <a:cxn ang="0">
                  <a:pos x="1548" y="222"/>
                </a:cxn>
                <a:cxn ang="0">
                  <a:pos x="1933" y="111"/>
                </a:cxn>
                <a:cxn ang="0">
                  <a:pos x="2606" y="0"/>
                </a:cxn>
                <a:cxn ang="0">
                  <a:pos x="2514" y="137"/>
                </a:cxn>
                <a:cxn ang="0">
                  <a:pos x="2429" y="267"/>
                </a:cxn>
                <a:cxn ang="0">
                  <a:pos x="2324" y="301"/>
                </a:cxn>
                <a:cxn ang="0">
                  <a:pos x="2279" y="405"/>
                </a:cxn>
                <a:cxn ang="0">
                  <a:pos x="2156" y="437"/>
                </a:cxn>
                <a:cxn ang="0">
                  <a:pos x="2135" y="589"/>
                </a:cxn>
                <a:cxn ang="0">
                  <a:pos x="1992" y="607"/>
                </a:cxn>
                <a:cxn ang="0">
                  <a:pos x="1953" y="745"/>
                </a:cxn>
                <a:cxn ang="0">
                  <a:pos x="1854" y="798"/>
                </a:cxn>
                <a:cxn ang="0">
                  <a:pos x="1842" y="948"/>
                </a:cxn>
                <a:cxn ang="0">
                  <a:pos x="1769" y="1047"/>
                </a:cxn>
                <a:cxn ang="0">
                  <a:pos x="1736" y="1156"/>
                </a:cxn>
                <a:cxn ang="0">
                  <a:pos x="1625" y="1261"/>
                </a:cxn>
                <a:cxn ang="0">
                  <a:pos x="2129" y="1667"/>
                </a:cxn>
                <a:cxn ang="0">
                  <a:pos x="2265" y="1895"/>
                </a:cxn>
                <a:cxn ang="0">
                  <a:pos x="1724" y="1936"/>
                </a:cxn>
                <a:cxn ang="0">
                  <a:pos x="1246" y="1844"/>
                </a:cxn>
                <a:cxn ang="0">
                  <a:pos x="1136" y="1889"/>
                </a:cxn>
                <a:cxn ang="0">
                  <a:pos x="1078" y="2015"/>
                </a:cxn>
                <a:cxn ang="0">
                  <a:pos x="914" y="2053"/>
                </a:cxn>
                <a:cxn ang="0">
                  <a:pos x="849" y="2191"/>
                </a:cxn>
                <a:cxn ang="0">
                  <a:pos x="705" y="2301"/>
                </a:cxn>
                <a:cxn ang="0">
                  <a:pos x="606" y="2608"/>
                </a:cxn>
                <a:cxn ang="0">
                  <a:pos x="547" y="2661"/>
                </a:cxn>
                <a:cxn ang="0">
                  <a:pos x="528" y="2825"/>
                </a:cxn>
                <a:cxn ang="0">
                  <a:pos x="436" y="2930"/>
                </a:cxn>
                <a:cxn ang="0">
                  <a:pos x="417" y="3139"/>
                </a:cxn>
                <a:cxn ang="0">
                  <a:pos x="365" y="3204"/>
                </a:cxn>
                <a:cxn ang="0">
                  <a:pos x="261" y="3086"/>
                </a:cxn>
                <a:cxn ang="0">
                  <a:pos x="0" y="3335"/>
                </a:cxn>
                <a:cxn ang="0">
                  <a:pos x="0" y="3335"/>
                </a:cxn>
              </a:cxnLst>
              <a:rect l="0" t="0" r="r" b="b"/>
              <a:pathLst>
                <a:path w="2606" h="3335">
                  <a:moveTo>
                    <a:pt x="0" y="3335"/>
                  </a:moveTo>
                  <a:lnTo>
                    <a:pt x="38" y="2288"/>
                  </a:lnTo>
                  <a:lnTo>
                    <a:pt x="123" y="1871"/>
                  </a:lnTo>
                  <a:lnTo>
                    <a:pt x="464" y="1523"/>
                  </a:lnTo>
                  <a:lnTo>
                    <a:pt x="1025" y="1190"/>
                  </a:lnTo>
                  <a:lnTo>
                    <a:pt x="1311" y="575"/>
                  </a:lnTo>
                  <a:lnTo>
                    <a:pt x="1548" y="222"/>
                  </a:lnTo>
                  <a:lnTo>
                    <a:pt x="1933" y="111"/>
                  </a:lnTo>
                  <a:lnTo>
                    <a:pt x="2606" y="0"/>
                  </a:lnTo>
                  <a:lnTo>
                    <a:pt x="2514" y="137"/>
                  </a:lnTo>
                  <a:lnTo>
                    <a:pt x="2429" y="267"/>
                  </a:lnTo>
                  <a:lnTo>
                    <a:pt x="2324" y="301"/>
                  </a:lnTo>
                  <a:lnTo>
                    <a:pt x="2279" y="405"/>
                  </a:lnTo>
                  <a:lnTo>
                    <a:pt x="2156" y="437"/>
                  </a:lnTo>
                  <a:lnTo>
                    <a:pt x="2135" y="589"/>
                  </a:lnTo>
                  <a:lnTo>
                    <a:pt x="1992" y="607"/>
                  </a:lnTo>
                  <a:lnTo>
                    <a:pt x="1953" y="745"/>
                  </a:lnTo>
                  <a:lnTo>
                    <a:pt x="1854" y="798"/>
                  </a:lnTo>
                  <a:lnTo>
                    <a:pt x="1842" y="948"/>
                  </a:lnTo>
                  <a:lnTo>
                    <a:pt x="1769" y="1047"/>
                  </a:lnTo>
                  <a:lnTo>
                    <a:pt x="1736" y="1156"/>
                  </a:lnTo>
                  <a:lnTo>
                    <a:pt x="1625" y="1261"/>
                  </a:lnTo>
                  <a:lnTo>
                    <a:pt x="2129" y="1667"/>
                  </a:lnTo>
                  <a:lnTo>
                    <a:pt x="2265" y="1895"/>
                  </a:lnTo>
                  <a:lnTo>
                    <a:pt x="1724" y="1936"/>
                  </a:lnTo>
                  <a:lnTo>
                    <a:pt x="1246" y="1844"/>
                  </a:lnTo>
                  <a:lnTo>
                    <a:pt x="1136" y="1889"/>
                  </a:lnTo>
                  <a:lnTo>
                    <a:pt x="1078" y="2015"/>
                  </a:lnTo>
                  <a:lnTo>
                    <a:pt x="914" y="2053"/>
                  </a:lnTo>
                  <a:lnTo>
                    <a:pt x="849" y="2191"/>
                  </a:lnTo>
                  <a:lnTo>
                    <a:pt x="705" y="2301"/>
                  </a:lnTo>
                  <a:lnTo>
                    <a:pt x="606" y="2608"/>
                  </a:lnTo>
                  <a:lnTo>
                    <a:pt x="547" y="2661"/>
                  </a:lnTo>
                  <a:lnTo>
                    <a:pt x="528" y="2825"/>
                  </a:lnTo>
                  <a:lnTo>
                    <a:pt x="436" y="2930"/>
                  </a:lnTo>
                  <a:lnTo>
                    <a:pt x="417" y="3139"/>
                  </a:lnTo>
                  <a:lnTo>
                    <a:pt x="365" y="3204"/>
                  </a:lnTo>
                  <a:lnTo>
                    <a:pt x="261" y="3086"/>
                  </a:lnTo>
                  <a:lnTo>
                    <a:pt x="0" y="3335"/>
                  </a:lnTo>
                  <a:lnTo>
                    <a:pt x="0" y="3335"/>
                  </a:lnTo>
                  <a:close/>
                </a:path>
              </a:pathLst>
            </a:custGeom>
            <a:solidFill>
              <a:srgbClr val="756868"/>
            </a:solidFill>
            <a:ln w="9525">
              <a:noFill/>
              <a:round/>
              <a:headEnd/>
              <a:tailEnd/>
            </a:ln>
          </p:spPr>
          <p:txBody>
            <a:bodyPr/>
            <a:lstStyle/>
            <a:p>
              <a:endParaRPr lang="en-US" dirty="0"/>
            </a:p>
          </p:txBody>
        </p:sp>
        <p:sp>
          <p:nvSpPr>
            <p:cNvPr id="348186" name="Freeform 26"/>
            <p:cNvSpPr>
              <a:spLocks/>
            </p:cNvSpPr>
            <p:nvPr/>
          </p:nvSpPr>
          <p:spPr bwMode="auto">
            <a:xfrm>
              <a:off x="6640" y="2179"/>
              <a:ext cx="1406" cy="791"/>
            </a:xfrm>
            <a:custGeom>
              <a:avLst/>
              <a:gdLst/>
              <a:ahLst/>
              <a:cxnLst>
                <a:cxn ang="0">
                  <a:pos x="252" y="105"/>
                </a:cxn>
                <a:cxn ang="0">
                  <a:pos x="308" y="38"/>
                </a:cxn>
                <a:cxn ang="0">
                  <a:pos x="365" y="11"/>
                </a:cxn>
                <a:cxn ang="0">
                  <a:pos x="486" y="0"/>
                </a:cxn>
                <a:cxn ang="0">
                  <a:pos x="633" y="38"/>
                </a:cxn>
                <a:cxn ang="0">
                  <a:pos x="710" y="85"/>
                </a:cxn>
                <a:cxn ang="0">
                  <a:pos x="759" y="130"/>
                </a:cxn>
                <a:cxn ang="0">
                  <a:pos x="797" y="170"/>
                </a:cxn>
                <a:cxn ang="0">
                  <a:pos x="820" y="199"/>
                </a:cxn>
                <a:cxn ang="0">
                  <a:pos x="874" y="275"/>
                </a:cxn>
                <a:cxn ang="0">
                  <a:pos x="954" y="394"/>
                </a:cxn>
                <a:cxn ang="0">
                  <a:pos x="985" y="436"/>
                </a:cxn>
                <a:cxn ang="0">
                  <a:pos x="1019" y="473"/>
                </a:cxn>
                <a:cxn ang="0">
                  <a:pos x="1066" y="513"/>
                </a:cxn>
                <a:cxn ang="0">
                  <a:pos x="1121" y="542"/>
                </a:cxn>
                <a:cxn ang="0">
                  <a:pos x="1264" y="577"/>
                </a:cxn>
                <a:cxn ang="0">
                  <a:pos x="1406" y="612"/>
                </a:cxn>
                <a:cxn ang="0">
                  <a:pos x="1219" y="791"/>
                </a:cxn>
                <a:cxn ang="0">
                  <a:pos x="1053" y="745"/>
                </a:cxn>
                <a:cxn ang="0">
                  <a:pos x="954" y="714"/>
                </a:cxn>
                <a:cxn ang="0">
                  <a:pos x="852" y="679"/>
                </a:cxn>
                <a:cxn ang="0">
                  <a:pos x="756" y="637"/>
                </a:cxn>
                <a:cxn ang="0">
                  <a:pos x="676" y="595"/>
                </a:cxn>
                <a:cxn ang="0">
                  <a:pos x="626" y="552"/>
                </a:cxn>
                <a:cxn ang="0">
                  <a:pos x="594" y="512"/>
                </a:cxn>
                <a:cxn ang="0">
                  <a:pos x="560" y="479"/>
                </a:cxn>
                <a:cxn ang="0">
                  <a:pos x="529" y="451"/>
                </a:cxn>
                <a:cxn ang="0">
                  <a:pos x="478" y="416"/>
                </a:cxn>
                <a:cxn ang="0">
                  <a:pos x="444" y="397"/>
                </a:cxn>
                <a:cxn ang="0">
                  <a:pos x="592" y="357"/>
                </a:cxn>
                <a:cxn ang="0">
                  <a:pos x="677" y="306"/>
                </a:cxn>
                <a:cxn ang="0">
                  <a:pos x="693" y="256"/>
                </a:cxn>
                <a:cxn ang="0">
                  <a:pos x="668" y="219"/>
                </a:cxn>
                <a:cxn ang="0">
                  <a:pos x="640" y="191"/>
                </a:cxn>
                <a:cxn ang="0">
                  <a:pos x="599" y="165"/>
                </a:cxn>
                <a:cxn ang="0">
                  <a:pos x="515" y="161"/>
                </a:cxn>
                <a:cxn ang="0">
                  <a:pos x="399" y="212"/>
                </a:cxn>
                <a:cxn ang="0">
                  <a:pos x="351" y="252"/>
                </a:cxn>
                <a:cxn ang="0">
                  <a:pos x="319" y="289"/>
                </a:cxn>
                <a:cxn ang="0">
                  <a:pos x="11" y="145"/>
                </a:cxn>
                <a:cxn ang="0">
                  <a:pos x="17" y="63"/>
                </a:cxn>
              </a:cxnLst>
              <a:rect l="0" t="0" r="r" b="b"/>
              <a:pathLst>
                <a:path w="1406" h="791">
                  <a:moveTo>
                    <a:pt x="17" y="63"/>
                  </a:moveTo>
                  <a:lnTo>
                    <a:pt x="252" y="105"/>
                  </a:lnTo>
                  <a:lnTo>
                    <a:pt x="288" y="57"/>
                  </a:lnTo>
                  <a:lnTo>
                    <a:pt x="308" y="38"/>
                  </a:lnTo>
                  <a:lnTo>
                    <a:pt x="334" y="23"/>
                  </a:lnTo>
                  <a:lnTo>
                    <a:pt x="365" y="11"/>
                  </a:lnTo>
                  <a:lnTo>
                    <a:pt x="399" y="1"/>
                  </a:lnTo>
                  <a:lnTo>
                    <a:pt x="486" y="0"/>
                  </a:lnTo>
                  <a:lnTo>
                    <a:pt x="582" y="18"/>
                  </a:lnTo>
                  <a:lnTo>
                    <a:pt x="633" y="38"/>
                  </a:lnTo>
                  <a:lnTo>
                    <a:pt x="684" y="68"/>
                  </a:lnTo>
                  <a:lnTo>
                    <a:pt x="710" y="85"/>
                  </a:lnTo>
                  <a:lnTo>
                    <a:pt x="735" y="106"/>
                  </a:lnTo>
                  <a:lnTo>
                    <a:pt x="759" y="130"/>
                  </a:lnTo>
                  <a:lnTo>
                    <a:pt x="786" y="156"/>
                  </a:lnTo>
                  <a:lnTo>
                    <a:pt x="797" y="170"/>
                  </a:lnTo>
                  <a:lnTo>
                    <a:pt x="809" y="184"/>
                  </a:lnTo>
                  <a:lnTo>
                    <a:pt x="820" y="199"/>
                  </a:lnTo>
                  <a:lnTo>
                    <a:pt x="832" y="215"/>
                  </a:lnTo>
                  <a:lnTo>
                    <a:pt x="874" y="275"/>
                  </a:lnTo>
                  <a:lnTo>
                    <a:pt x="914" y="337"/>
                  </a:lnTo>
                  <a:lnTo>
                    <a:pt x="954" y="394"/>
                  </a:lnTo>
                  <a:lnTo>
                    <a:pt x="974" y="422"/>
                  </a:lnTo>
                  <a:lnTo>
                    <a:pt x="985" y="436"/>
                  </a:lnTo>
                  <a:lnTo>
                    <a:pt x="996" y="448"/>
                  </a:lnTo>
                  <a:lnTo>
                    <a:pt x="1019" y="473"/>
                  </a:lnTo>
                  <a:lnTo>
                    <a:pt x="1042" y="493"/>
                  </a:lnTo>
                  <a:lnTo>
                    <a:pt x="1066" y="513"/>
                  </a:lnTo>
                  <a:lnTo>
                    <a:pt x="1093" y="530"/>
                  </a:lnTo>
                  <a:lnTo>
                    <a:pt x="1121" y="542"/>
                  </a:lnTo>
                  <a:lnTo>
                    <a:pt x="1152" y="552"/>
                  </a:lnTo>
                  <a:lnTo>
                    <a:pt x="1264" y="577"/>
                  </a:lnTo>
                  <a:lnTo>
                    <a:pt x="1343" y="597"/>
                  </a:lnTo>
                  <a:lnTo>
                    <a:pt x="1406" y="612"/>
                  </a:lnTo>
                  <a:lnTo>
                    <a:pt x="1373" y="750"/>
                  </a:lnTo>
                  <a:lnTo>
                    <a:pt x="1219" y="791"/>
                  </a:lnTo>
                  <a:lnTo>
                    <a:pt x="1137" y="770"/>
                  </a:lnTo>
                  <a:lnTo>
                    <a:pt x="1053" y="745"/>
                  </a:lnTo>
                  <a:lnTo>
                    <a:pt x="1005" y="730"/>
                  </a:lnTo>
                  <a:lnTo>
                    <a:pt x="954" y="714"/>
                  </a:lnTo>
                  <a:lnTo>
                    <a:pt x="903" y="697"/>
                  </a:lnTo>
                  <a:lnTo>
                    <a:pt x="852" y="679"/>
                  </a:lnTo>
                  <a:lnTo>
                    <a:pt x="801" y="657"/>
                  </a:lnTo>
                  <a:lnTo>
                    <a:pt x="756" y="637"/>
                  </a:lnTo>
                  <a:lnTo>
                    <a:pt x="713" y="617"/>
                  </a:lnTo>
                  <a:lnTo>
                    <a:pt x="676" y="595"/>
                  </a:lnTo>
                  <a:lnTo>
                    <a:pt x="648" y="573"/>
                  </a:lnTo>
                  <a:lnTo>
                    <a:pt x="626" y="552"/>
                  </a:lnTo>
                  <a:lnTo>
                    <a:pt x="609" y="530"/>
                  </a:lnTo>
                  <a:lnTo>
                    <a:pt x="594" y="512"/>
                  </a:lnTo>
                  <a:lnTo>
                    <a:pt x="577" y="493"/>
                  </a:lnTo>
                  <a:lnTo>
                    <a:pt x="560" y="479"/>
                  </a:lnTo>
                  <a:lnTo>
                    <a:pt x="544" y="464"/>
                  </a:lnTo>
                  <a:lnTo>
                    <a:pt x="529" y="451"/>
                  </a:lnTo>
                  <a:lnTo>
                    <a:pt x="503" y="431"/>
                  </a:lnTo>
                  <a:lnTo>
                    <a:pt x="478" y="416"/>
                  </a:lnTo>
                  <a:lnTo>
                    <a:pt x="459" y="405"/>
                  </a:lnTo>
                  <a:lnTo>
                    <a:pt x="444" y="397"/>
                  </a:lnTo>
                  <a:lnTo>
                    <a:pt x="492" y="386"/>
                  </a:lnTo>
                  <a:lnTo>
                    <a:pt x="592" y="357"/>
                  </a:lnTo>
                  <a:lnTo>
                    <a:pt x="640" y="334"/>
                  </a:lnTo>
                  <a:lnTo>
                    <a:pt x="677" y="306"/>
                  </a:lnTo>
                  <a:lnTo>
                    <a:pt x="694" y="275"/>
                  </a:lnTo>
                  <a:lnTo>
                    <a:pt x="693" y="256"/>
                  </a:lnTo>
                  <a:lnTo>
                    <a:pt x="682" y="238"/>
                  </a:lnTo>
                  <a:lnTo>
                    <a:pt x="668" y="219"/>
                  </a:lnTo>
                  <a:lnTo>
                    <a:pt x="654" y="204"/>
                  </a:lnTo>
                  <a:lnTo>
                    <a:pt x="640" y="191"/>
                  </a:lnTo>
                  <a:lnTo>
                    <a:pt x="626" y="181"/>
                  </a:lnTo>
                  <a:lnTo>
                    <a:pt x="599" y="165"/>
                  </a:lnTo>
                  <a:lnTo>
                    <a:pt x="572" y="157"/>
                  </a:lnTo>
                  <a:lnTo>
                    <a:pt x="515" y="161"/>
                  </a:lnTo>
                  <a:lnTo>
                    <a:pt x="458" y="179"/>
                  </a:lnTo>
                  <a:lnTo>
                    <a:pt x="399" y="212"/>
                  </a:lnTo>
                  <a:lnTo>
                    <a:pt x="374" y="232"/>
                  </a:lnTo>
                  <a:lnTo>
                    <a:pt x="351" y="252"/>
                  </a:lnTo>
                  <a:lnTo>
                    <a:pt x="334" y="272"/>
                  </a:lnTo>
                  <a:lnTo>
                    <a:pt x="319" y="289"/>
                  </a:lnTo>
                  <a:lnTo>
                    <a:pt x="308" y="304"/>
                  </a:lnTo>
                  <a:lnTo>
                    <a:pt x="11" y="145"/>
                  </a:lnTo>
                  <a:lnTo>
                    <a:pt x="0" y="106"/>
                  </a:lnTo>
                  <a:lnTo>
                    <a:pt x="17" y="63"/>
                  </a:lnTo>
                  <a:lnTo>
                    <a:pt x="17" y="63"/>
                  </a:lnTo>
                  <a:close/>
                </a:path>
              </a:pathLst>
            </a:custGeom>
            <a:solidFill>
              <a:srgbClr val="000000"/>
            </a:solidFill>
            <a:ln w="9525">
              <a:noFill/>
              <a:round/>
              <a:headEnd/>
              <a:tailEnd/>
            </a:ln>
          </p:spPr>
          <p:txBody>
            <a:bodyPr/>
            <a:lstStyle/>
            <a:p>
              <a:endParaRPr lang="en-US" dirty="0"/>
            </a:p>
          </p:txBody>
        </p:sp>
        <p:sp>
          <p:nvSpPr>
            <p:cNvPr id="348187" name="Freeform 27"/>
            <p:cNvSpPr>
              <a:spLocks/>
            </p:cNvSpPr>
            <p:nvPr/>
          </p:nvSpPr>
          <p:spPr bwMode="auto">
            <a:xfrm>
              <a:off x="6923" y="2946"/>
              <a:ext cx="1200" cy="2168"/>
            </a:xfrm>
            <a:custGeom>
              <a:avLst/>
              <a:gdLst/>
              <a:ahLst/>
              <a:cxnLst>
                <a:cxn ang="0">
                  <a:pos x="988" y="21"/>
                </a:cxn>
                <a:cxn ang="0">
                  <a:pos x="922" y="60"/>
                </a:cxn>
                <a:cxn ang="0">
                  <a:pos x="875" y="88"/>
                </a:cxn>
                <a:cxn ang="0">
                  <a:pos x="823" y="120"/>
                </a:cxn>
                <a:cxn ang="0">
                  <a:pos x="766" y="154"/>
                </a:cxn>
                <a:cxn ang="0">
                  <a:pos x="704" y="193"/>
                </a:cxn>
                <a:cxn ang="0">
                  <a:pos x="639" y="235"/>
                </a:cxn>
                <a:cxn ang="0">
                  <a:pos x="574" y="278"/>
                </a:cxn>
                <a:cxn ang="0">
                  <a:pos x="509" y="321"/>
                </a:cxn>
                <a:cxn ang="0">
                  <a:pos x="444" y="366"/>
                </a:cxn>
                <a:cxn ang="0">
                  <a:pos x="382" y="409"/>
                </a:cxn>
                <a:cxn ang="0">
                  <a:pos x="325" y="453"/>
                </a:cxn>
                <a:cxn ang="0">
                  <a:pos x="271" y="495"/>
                </a:cxn>
                <a:cxn ang="0">
                  <a:pos x="224" y="533"/>
                </a:cxn>
                <a:cxn ang="0">
                  <a:pos x="184" y="575"/>
                </a:cxn>
                <a:cxn ang="0">
                  <a:pos x="118" y="683"/>
                </a:cxn>
                <a:cxn ang="0">
                  <a:pos x="51" y="883"/>
                </a:cxn>
                <a:cxn ang="0">
                  <a:pos x="0" y="1311"/>
                </a:cxn>
                <a:cxn ang="0">
                  <a:pos x="12" y="1694"/>
                </a:cxn>
                <a:cxn ang="0">
                  <a:pos x="46" y="2168"/>
                </a:cxn>
                <a:cxn ang="0">
                  <a:pos x="159" y="1469"/>
                </a:cxn>
                <a:cxn ang="0">
                  <a:pos x="192" y="1142"/>
                </a:cxn>
                <a:cxn ang="0">
                  <a:pos x="234" y="943"/>
                </a:cxn>
                <a:cxn ang="0">
                  <a:pos x="274" y="818"/>
                </a:cxn>
                <a:cxn ang="0">
                  <a:pos x="326" y="719"/>
                </a:cxn>
                <a:cxn ang="0">
                  <a:pos x="348" y="692"/>
                </a:cxn>
                <a:cxn ang="0">
                  <a:pos x="371" y="665"/>
                </a:cxn>
                <a:cxn ang="0">
                  <a:pos x="398" y="638"/>
                </a:cxn>
                <a:cxn ang="0">
                  <a:pos x="424" y="609"/>
                </a:cxn>
                <a:cxn ang="0">
                  <a:pos x="470" y="564"/>
                </a:cxn>
                <a:cxn ang="0">
                  <a:pos x="501" y="535"/>
                </a:cxn>
                <a:cxn ang="0">
                  <a:pos x="534" y="504"/>
                </a:cxn>
                <a:cxn ang="0">
                  <a:pos x="569" y="474"/>
                </a:cxn>
                <a:cxn ang="0">
                  <a:pos x="603" y="444"/>
                </a:cxn>
                <a:cxn ang="0">
                  <a:pos x="640" y="413"/>
                </a:cxn>
                <a:cxn ang="0">
                  <a:pos x="676" y="385"/>
                </a:cxn>
                <a:cxn ang="0">
                  <a:pos x="713" y="354"/>
                </a:cxn>
                <a:cxn ang="0">
                  <a:pos x="750" y="326"/>
                </a:cxn>
                <a:cxn ang="0">
                  <a:pos x="786" y="297"/>
                </a:cxn>
                <a:cxn ang="0">
                  <a:pos x="823" y="267"/>
                </a:cxn>
                <a:cxn ang="0">
                  <a:pos x="858" y="241"/>
                </a:cxn>
                <a:cxn ang="0">
                  <a:pos x="911" y="202"/>
                </a:cxn>
                <a:cxn ang="0">
                  <a:pos x="978" y="153"/>
                </a:cxn>
                <a:cxn ang="0">
                  <a:pos x="1039" y="111"/>
                </a:cxn>
                <a:cxn ang="0">
                  <a:pos x="1092" y="72"/>
                </a:cxn>
                <a:cxn ang="0">
                  <a:pos x="1135" y="41"/>
                </a:cxn>
                <a:cxn ang="0">
                  <a:pos x="1200" y="0"/>
                </a:cxn>
                <a:cxn ang="0">
                  <a:pos x="1013" y="6"/>
                </a:cxn>
              </a:cxnLst>
              <a:rect l="0" t="0" r="r" b="b"/>
              <a:pathLst>
                <a:path w="1200" h="2168">
                  <a:moveTo>
                    <a:pt x="1013" y="6"/>
                  </a:moveTo>
                  <a:lnTo>
                    <a:pt x="988" y="21"/>
                  </a:lnTo>
                  <a:lnTo>
                    <a:pt x="959" y="37"/>
                  </a:lnTo>
                  <a:lnTo>
                    <a:pt x="922" y="60"/>
                  </a:lnTo>
                  <a:lnTo>
                    <a:pt x="900" y="72"/>
                  </a:lnTo>
                  <a:lnTo>
                    <a:pt x="875" y="88"/>
                  </a:lnTo>
                  <a:lnTo>
                    <a:pt x="851" y="103"/>
                  </a:lnTo>
                  <a:lnTo>
                    <a:pt x="823" y="120"/>
                  </a:lnTo>
                  <a:lnTo>
                    <a:pt x="795" y="137"/>
                  </a:lnTo>
                  <a:lnTo>
                    <a:pt x="766" y="154"/>
                  </a:lnTo>
                  <a:lnTo>
                    <a:pt x="735" y="174"/>
                  </a:lnTo>
                  <a:lnTo>
                    <a:pt x="704" y="193"/>
                  </a:lnTo>
                  <a:lnTo>
                    <a:pt x="671" y="213"/>
                  </a:lnTo>
                  <a:lnTo>
                    <a:pt x="639" y="235"/>
                  </a:lnTo>
                  <a:lnTo>
                    <a:pt x="606" y="256"/>
                  </a:lnTo>
                  <a:lnTo>
                    <a:pt x="574" y="278"/>
                  </a:lnTo>
                  <a:lnTo>
                    <a:pt x="540" y="298"/>
                  </a:lnTo>
                  <a:lnTo>
                    <a:pt x="509" y="321"/>
                  </a:lnTo>
                  <a:lnTo>
                    <a:pt x="475" y="343"/>
                  </a:lnTo>
                  <a:lnTo>
                    <a:pt x="444" y="366"/>
                  </a:lnTo>
                  <a:lnTo>
                    <a:pt x="411" y="388"/>
                  </a:lnTo>
                  <a:lnTo>
                    <a:pt x="382" y="409"/>
                  </a:lnTo>
                  <a:lnTo>
                    <a:pt x="351" y="431"/>
                  </a:lnTo>
                  <a:lnTo>
                    <a:pt x="325" y="453"/>
                  </a:lnTo>
                  <a:lnTo>
                    <a:pt x="295" y="474"/>
                  </a:lnTo>
                  <a:lnTo>
                    <a:pt x="271" y="495"/>
                  </a:lnTo>
                  <a:lnTo>
                    <a:pt x="248" y="515"/>
                  </a:lnTo>
                  <a:lnTo>
                    <a:pt x="224" y="533"/>
                  </a:lnTo>
                  <a:lnTo>
                    <a:pt x="204" y="553"/>
                  </a:lnTo>
                  <a:lnTo>
                    <a:pt x="184" y="575"/>
                  </a:lnTo>
                  <a:lnTo>
                    <a:pt x="149" y="626"/>
                  </a:lnTo>
                  <a:lnTo>
                    <a:pt x="118" y="683"/>
                  </a:lnTo>
                  <a:lnTo>
                    <a:pt x="93" y="747"/>
                  </a:lnTo>
                  <a:lnTo>
                    <a:pt x="51" y="883"/>
                  </a:lnTo>
                  <a:lnTo>
                    <a:pt x="23" y="1031"/>
                  </a:lnTo>
                  <a:lnTo>
                    <a:pt x="0" y="1311"/>
                  </a:lnTo>
                  <a:lnTo>
                    <a:pt x="2" y="1515"/>
                  </a:lnTo>
                  <a:lnTo>
                    <a:pt x="12" y="1694"/>
                  </a:lnTo>
                  <a:lnTo>
                    <a:pt x="28" y="1911"/>
                  </a:lnTo>
                  <a:lnTo>
                    <a:pt x="46" y="2168"/>
                  </a:lnTo>
                  <a:lnTo>
                    <a:pt x="149" y="2007"/>
                  </a:lnTo>
                  <a:lnTo>
                    <a:pt x="159" y="1469"/>
                  </a:lnTo>
                  <a:lnTo>
                    <a:pt x="179" y="1251"/>
                  </a:lnTo>
                  <a:lnTo>
                    <a:pt x="192" y="1142"/>
                  </a:lnTo>
                  <a:lnTo>
                    <a:pt x="210" y="1039"/>
                  </a:lnTo>
                  <a:lnTo>
                    <a:pt x="234" y="943"/>
                  </a:lnTo>
                  <a:lnTo>
                    <a:pt x="260" y="856"/>
                  </a:lnTo>
                  <a:lnTo>
                    <a:pt x="274" y="818"/>
                  </a:lnTo>
                  <a:lnTo>
                    <a:pt x="291" y="782"/>
                  </a:lnTo>
                  <a:lnTo>
                    <a:pt x="326" y="719"/>
                  </a:lnTo>
                  <a:lnTo>
                    <a:pt x="337" y="708"/>
                  </a:lnTo>
                  <a:lnTo>
                    <a:pt x="348" y="692"/>
                  </a:lnTo>
                  <a:lnTo>
                    <a:pt x="359" y="680"/>
                  </a:lnTo>
                  <a:lnTo>
                    <a:pt x="371" y="665"/>
                  </a:lnTo>
                  <a:lnTo>
                    <a:pt x="384" y="652"/>
                  </a:lnTo>
                  <a:lnTo>
                    <a:pt x="398" y="638"/>
                  </a:lnTo>
                  <a:lnTo>
                    <a:pt x="410" y="623"/>
                  </a:lnTo>
                  <a:lnTo>
                    <a:pt x="424" y="609"/>
                  </a:lnTo>
                  <a:lnTo>
                    <a:pt x="455" y="580"/>
                  </a:lnTo>
                  <a:lnTo>
                    <a:pt x="470" y="564"/>
                  </a:lnTo>
                  <a:lnTo>
                    <a:pt x="484" y="550"/>
                  </a:lnTo>
                  <a:lnTo>
                    <a:pt x="501" y="535"/>
                  </a:lnTo>
                  <a:lnTo>
                    <a:pt x="517" y="519"/>
                  </a:lnTo>
                  <a:lnTo>
                    <a:pt x="534" y="504"/>
                  </a:lnTo>
                  <a:lnTo>
                    <a:pt x="551" y="490"/>
                  </a:lnTo>
                  <a:lnTo>
                    <a:pt x="569" y="474"/>
                  </a:lnTo>
                  <a:lnTo>
                    <a:pt x="586" y="459"/>
                  </a:lnTo>
                  <a:lnTo>
                    <a:pt x="603" y="444"/>
                  </a:lnTo>
                  <a:lnTo>
                    <a:pt x="622" y="428"/>
                  </a:lnTo>
                  <a:lnTo>
                    <a:pt x="640" y="413"/>
                  </a:lnTo>
                  <a:lnTo>
                    <a:pt x="657" y="400"/>
                  </a:lnTo>
                  <a:lnTo>
                    <a:pt x="676" y="385"/>
                  </a:lnTo>
                  <a:lnTo>
                    <a:pt x="693" y="369"/>
                  </a:lnTo>
                  <a:lnTo>
                    <a:pt x="713" y="354"/>
                  </a:lnTo>
                  <a:lnTo>
                    <a:pt x="732" y="340"/>
                  </a:lnTo>
                  <a:lnTo>
                    <a:pt x="750" y="326"/>
                  </a:lnTo>
                  <a:lnTo>
                    <a:pt x="769" y="312"/>
                  </a:lnTo>
                  <a:lnTo>
                    <a:pt x="786" y="297"/>
                  </a:lnTo>
                  <a:lnTo>
                    <a:pt x="804" y="283"/>
                  </a:lnTo>
                  <a:lnTo>
                    <a:pt x="823" y="267"/>
                  </a:lnTo>
                  <a:lnTo>
                    <a:pt x="841" y="255"/>
                  </a:lnTo>
                  <a:lnTo>
                    <a:pt x="858" y="241"/>
                  </a:lnTo>
                  <a:lnTo>
                    <a:pt x="875" y="229"/>
                  </a:lnTo>
                  <a:lnTo>
                    <a:pt x="911" y="202"/>
                  </a:lnTo>
                  <a:lnTo>
                    <a:pt x="945" y="178"/>
                  </a:lnTo>
                  <a:lnTo>
                    <a:pt x="978" y="153"/>
                  </a:lnTo>
                  <a:lnTo>
                    <a:pt x="1010" y="131"/>
                  </a:lnTo>
                  <a:lnTo>
                    <a:pt x="1039" y="111"/>
                  </a:lnTo>
                  <a:lnTo>
                    <a:pt x="1067" y="91"/>
                  </a:lnTo>
                  <a:lnTo>
                    <a:pt x="1092" y="72"/>
                  </a:lnTo>
                  <a:lnTo>
                    <a:pt x="1115" y="57"/>
                  </a:lnTo>
                  <a:lnTo>
                    <a:pt x="1135" y="41"/>
                  </a:lnTo>
                  <a:lnTo>
                    <a:pt x="1169" y="20"/>
                  </a:lnTo>
                  <a:lnTo>
                    <a:pt x="1200" y="0"/>
                  </a:lnTo>
                  <a:lnTo>
                    <a:pt x="1013" y="6"/>
                  </a:lnTo>
                  <a:lnTo>
                    <a:pt x="1013" y="6"/>
                  </a:lnTo>
                  <a:close/>
                </a:path>
              </a:pathLst>
            </a:custGeom>
            <a:solidFill>
              <a:srgbClr val="D1BDBD"/>
            </a:solidFill>
            <a:ln w="9525">
              <a:noFill/>
              <a:round/>
              <a:headEnd/>
              <a:tailEnd/>
            </a:ln>
          </p:spPr>
          <p:txBody>
            <a:bodyPr/>
            <a:lstStyle/>
            <a:p>
              <a:endParaRPr lang="en-US" dirty="0"/>
            </a:p>
          </p:txBody>
        </p:sp>
        <p:sp>
          <p:nvSpPr>
            <p:cNvPr id="348188" name="Freeform 28"/>
            <p:cNvSpPr>
              <a:spLocks/>
            </p:cNvSpPr>
            <p:nvPr/>
          </p:nvSpPr>
          <p:spPr bwMode="auto">
            <a:xfrm>
              <a:off x="7160" y="4617"/>
              <a:ext cx="219" cy="374"/>
            </a:xfrm>
            <a:custGeom>
              <a:avLst/>
              <a:gdLst/>
              <a:ahLst/>
              <a:cxnLst>
                <a:cxn ang="0">
                  <a:pos x="51" y="0"/>
                </a:cxn>
                <a:cxn ang="0">
                  <a:pos x="57" y="11"/>
                </a:cxn>
                <a:cxn ang="0">
                  <a:pos x="79" y="39"/>
                </a:cxn>
                <a:cxn ang="0">
                  <a:pos x="108" y="79"/>
                </a:cxn>
                <a:cxn ang="0">
                  <a:pos x="142" y="129"/>
                </a:cxn>
                <a:cxn ang="0">
                  <a:pos x="173" y="180"/>
                </a:cxn>
                <a:cxn ang="0">
                  <a:pos x="201" y="231"/>
                </a:cxn>
                <a:cxn ang="0">
                  <a:pos x="219" y="308"/>
                </a:cxn>
                <a:cxn ang="0">
                  <a:pos x="202" y="348"/>
                </a:cxn>
                <a:cxn ang="0">
                  <a:pos x="191" y="361"/>
                </a:cxn>
                <a:cxn ang="0">
                  <a:pos x="181" y="367"/>
                </a:cxn>
                <a:cxn ang="0">
                  <a:pos x="154" y="374"/>
                </a:cxn>
                <a:cxn ang="0">
                  <a:pos x="0" y="99"/>
                </a:cxn>
                <a:cxn ang="0">
                  <a:pos x="51" y="0"/>
                </a:cxn>
                <a:cxn ang="0">
                  <a:pos x="51" y="0"/>
                </a:cxn>
              </a:cxnLst>
              <a:rect l="0" t="0" r="r" b="b"/>
              <a:pathLst>
                <a:path w="219" h="374">
                  <a:moveTo>
                    <a:pt x="51" y="0"/>
                  </a:moveTo>
                  <a:lnTo>
                    <a:pt x="57" y="11"/>
                  </a:lnTo>
                  <a:lnTo>
                    <a:pt x="79" y="39"/>
                  </a:lnTo>
                  <a:lnTo>
                    <a:pt x="108" y="79"/>
                  </a:lnTo>
                  <a:lnTo>
                    <a:pt x="142" y="129"/>
                  </a:lnTo>
                  <a:lnTo>
                    <a:pt x="173" y="180"/>
                  </a:lnTo>
                  <a:lnTo>
                    <a:pt x="201" y="231"/>
                  </a:lnTo>
                  <a:lnTo>
                    <a:pt x="219" y="308"/>
                  </a:lnTo>
                  <a:lnTo>
                    <a:pt x="202" y="348"/>
                  </a:lnTo>
                  <a:lnTo>
                    <a:pt x="191" y="361"/>
                  </a:lnTo>
                  <a:lnTo>
                    <a:pt x="181" y="367"/>
                  </a:lnTo>
                  <a:lnTo>
                    <a:pt x="154" y="374"/>
                  </a:lnTo>
                  <a:lnTo>
                    <a:pt x="0" y="99"/>
                  </a:lnTo>
                  <a:lnTo>
                    <a:pt x="51" y="0"/>
                  </a:lnTo>
                  <a:lnTo>
                    <a:pt x="51" y="0"/>
                  </a:lnTo>
                  <a:close/>
                </a:path>
              </a:pathLst>
            </a:custGeom>
            <a:solidFill>
              <a:srgbClr val="D1BDBD"/>
            </a:solidFill>
            <a:ln w="9525">
              <a:noFill/>
              <a:round/>
              <a:headEnd/>
              <a:tailEnd/>
            </a:ln>
          </p:spPr>
          <p:txBody>
            <a:bodyPr/>
            <a:lstStyle/>
            <a:p>
              <a:endParaRPr lang="en-US" dirty="0"/>
            </a:p>
          </p:txBody>
        </p:sp>
        <p:sp>
          <p:nvSpPr>
            <p:cNvPr id="348189" name="Freeform 29"/>
            <p:cNvSpPr>
              <a:spLocks/>
            </p:cNvSpPr>
            <p:nvPr/>
          </p:nvSpPr>
          <p:spPr bwMode="auto">
            <a:xfrm>
              <a:off x="7249" y="4288"/>
              <a:ext cx="276" cy="379"/>
            </a:xfrm>
            <a:custGeom>
              <a:avLst/>
              <a:gdLst/>
              <a:ahLst/>
              <a:cxnLst>
                <a:cxn ang="0">
                  <a:pos x="11" y="0"/>
                </a:cxn>
                <a:cxn ang="0">
                  <a:pos x="24" y="6"/>
                </a:cxn>
                <a:cxn ang="0">
                  <a:pos x="55" y="23"/>
                </a:cxn>
                <a:cxn ang="0">
                  <a:pos x="75" y="37"/>
                </a:cxn>
                <a:cxn ang="0">
                  <a:pos x="98" y="51"/>
                </a:cxn>
                <a:cxn ang="0">
                  <a:pos x="123" y="68"/>
                </a:cxn>
                <a:cxn ang="0">
                  <a:pos x="147" y="85"/>
                </a:cxn>
                <a:cxn ang="0">
                  <a:pos x="172" y="107"/>
                </a:cxn>
                <a:cxn ang="0">
                  <a:pos x="197" y="127"/>
                </a:cxn>
                <a:cxn ang="0">
                  <a:pos x="218" y="148"/>
                </a:cxn>
                <a:cxn ang="0">
                  <a:pos x="239" y="170"/>
                </a:cxn>
                <a:cxn ang="0">
                  <a:pos x="266" y="216"/>
                </a:cxn>
                <a:cxn ang="0">
                  <a:pos x="276" y="263"/>
                </a:cxn>
                <a:cxn ang="0">
                  <a:pos x="262" y="332"/>
                </a:cxn>
                <a:cxn ang="0">
                  <a:pos x="243" y="366"/>
                </a:cxn>
                <a:cxn ang="0">
                  <a:pos x="220" y="379"/>
                </a:cxn>
                <a:cxn ang="0">
                  <a:pos x="0" y="125"/>
                </a:cxn>
                <a:cxn ang="0">
                  <a:pos x="11" y="0"/>
                </a:cxn>
                <a:cxn ang="0">
                  <a:pos x="11" y="0"/>
                </a:cxn>
              </a:cxnLst>
              <a:rect l="0" t="0" r="r" b="b"/>
              <a:pathLst>
                <a:path w="276" h="379">
                  <a:moveTo>
                    <a:pt x="11" y="0"/>
                  </a:moveTo>
                  <a:lnTo>
                    <a:pt x="24" y="6"/>
                  </a:lnTo>
                  <a:lnTo>
                    <a:pt x="55" y="23"/>
                  </a:lnTo>
                  <a:lnTo>
                    <a:pt x="75" y="37"/>
                  </a:lnTo>
                  <a:lnTo>
                    <a:pt x="98" y="51"/>
                  </a:lnTo>
                  <a:lnTo>
                    <a:pt x="123" y="68"/>
                  </a:lnTo>
                  <a:lnTo>
                    <a:pt x="147" y="85"/>
                  </a:lnTo>
                  <a:lnTo>
                    <a:pt x="172" y="107"/>
                  </a:lnTo>
                  <a:lnTo>
                    <a:pt x="197" y="127"/>
                  </a:lnTo>
                  <a:lnTo>
                    <a:pt x="218" y="148"/>
                  </a:lnTo>
                  <a:lnTo>
                    <a:pt x="239" y="170"/>
                  </a:lnTo>
                  <a:lnTo>
                    <a:pt x="266" y="216"/>
                  </a:lnTo>
                  <a:lnTo>
                    <a:pt x="276" y="263"/>
                  </a:lnTo>
                  <a:lnTo>
                    <a:pt x="262" y="332"/>
                  </a:lnTo>
                  <a:lnTo>
                    <a:pt x="243" y="366"/>
                  </a:lnTo>
                  <a:lnTo>
                    <a:pt x="220" y="379"/>
                  </a:lnTo>
                  <a:lnTo>
                    <a:pt x="0" y="125"/>
                  </a:lnTo>
                  <a:lnTo>
                    <a:pt x="11" y="0"/>
                  </a:lnTo>
                  <a:lnTo>
                    <a:pt x="11" y="0"/>
                  </a:lnTo>
                  <a:close/>
                </a:path>
              </a:pathLst>
            </a:custGeom>
            <a:solidFill>
              <a:srgbClr val="D1BDBD"/>
            </a:solidFill>
            <a:ln w="9525">
              <a:noFill/>
              <a:round/>
              <a:headEnd/>
              <a:tailEnd/>
            </a:ln>
          </p:spPr>
          <p:txBody>
            <a:bodyPr/>
            <a:lstStyle/>
            <a:p>
              <a:endParaRPr lang="en-US" dirty="0"/>
            </a:p>
          </p:txBody>
        </p:sp>
        <p:sp>
          <p:nvSpPr>
            <p:cNvPr id="348190" name="Freeform 30"/>
            <p:cNvSpPr>
              <a:spLocks/>
            </p:cNvSpPr>
            <p:nvPr/>
          </p:nvSpPr>
          <p:spPr bwMode="auto">
            <a:xfrm>
              <a:off x="7331" y="4051"/>
              <a:ext cx="269" cy="341"/>
            </a:xfrm>
            <a:custGeom>
              <a:avLst/>
              <a:gdLst/>
              <a:ahLst/>
              <a:cxnLst>
                <a:cxn ang="0">
                  <a:pos x="17" y="0"/>
                </a:cxn>
                <a:cxn ang="0">
                  <a:pos x="0" y="136"/>
                </a:cxn>
                <a:cxn ang="0">
                  <a:pos x="259" y="341"/>
                </a:cxn>
                <a:cxn ang="0">
                  <a:pos x="269" y="192"/>
                </a:cxn>
                <a:cxn ang="0">
                  <a:pos x="245" y="155"/>
                </a:cxn>
                <a:cxn ang="0">
                  <a:pos x="228" y="138"/>
                </a:cxn>
                <a:cxn ang="0">
                  <a:pos x="209" y="121"/>
                </a:cxn>
                <a:cxn ang="0">
                  <a:pos x="189" y="104"/>
                </a:cxn>
                <a:cxn ang="0">
                  <a:pos x="169" y="87"/>
                </a:cxn>
                <a:cxn ang="0">
                  <a:pos x="147" y="73"/>
                </a:cxn>
                <a:cxn ang="0">
                  <a:pos x="126" y="59"/>
                </a:cxn>
                <a:cxn ang="0">
                  <a:pos x="85" y="34"/>
                </a:cxn>
                <a:cxn ang="0">
                  <a:pos x="50" y="16"/>
                </a:cxn>
                <a:cxn ang="0">
                  <a:pos x="17" y="0"/>
                </a:cxn>
                <a:cxn ang="0">
                  <a:pos x="17" y="0"/>
                </a:cxn>
              </a:cxnLst>
              <a:rect l="0" t="0" r="r" b="b"/>
              <a:pathLst>
                <a:path w="269" h="341">
                  <a:moveTo>
                    <a:pt x="17" y="0"/>
                  </a:moveTo>
                  <a:lnTo>
                    <a:pt x="0" y="136"/>
                  </a:lnTo>
                  <a:lnTo>
                    <a:pt x="259" y="341"/>
                  </a:lnTo>
                  <a:lnTo>
                    <a:pt x="269" y="192"/>
                  </a:lnTo>
                  <a:lnTo>
                    <a:pt x="245" y="155"/>
                  </a:lnTo>
                  <a:lnTo>
                    <a:pt x="228" y="138"/>
                  </a:lnTo>
                  <a:lnTo>
                    <a:pt x="209" y="121"/>
                  </a:lnTo>
                  <a:lnTo>
                    <a:pt x="189" y="104"/>
                  </a:lnTo>
                  <a:lnTo>
                    <a:pt x="169" y="87"/>
                  </a:lnTo>
                  <a:lnTo>
                    <a:pt x="147" y="73"/>
                  </a:lnTo>
                  <a:lnTo>
                    <a:pt x="126" y="59"/>
                  </a:lnTo>
                  <a:lnTo>
                    <a:pt x="85" y="34"/>
                  </a:lnTo>
                  <a:lnTo>
                    <a:pt x="50" y="16"/>
                  </a:lnTo>
                  <a:lnTo>
                    <a:pt x="17" y="0"/>
                  </a:lnTo>
                  <a:lnTo>
                    <a:pt x="17" y="0"/>
                  </a:lnTo>
                  <a:close/>
                </a:path>
              </a:pathLst>
            </a:custGeom>
            <a:solidFill>
              <a:srgbClr val="D1BDBD"/>
            </a:solidFill>
            <a:ln w="9525">
              <a:noFill/>
              <a:round/>
              <a:headEnd/>
              <a:tailEnd/>
            </a:ln>
          </p:spPr>
          <p:txBody>
            <a:bodyPr/>
            <a:lstStyle/>
            <a:p>
              <a:endParaRPr lang="en-US" dirty="0"/>
            </a:p>
          </p:txBody>
        </p:sp>
        <p:sp>
          <p:nvSpPr>
            <p:cNvPr id="348191" name="Freeform 31"/>
            <p:cNvSpPr>
              <a:spLocks/>
            </p:cNvSpPr>
            <p:nvPr/>
          </p:nvSpPr>
          <p:spPr bwMode="auto">
            <a:xfrm>
              <a:off x="7415" y="3798"/>
              <a:ext cx="280" cy="329"/>
            </a:xfrm>
            <a:custGeom>
              <a:avLst/>
              <a:gdLst/>
              <a:ahLst/>
              <a:cxnLst>
                <a:cxn ang="0">
                  <a:pos x="0" y="0"/>
                </a:cxn>
                <a:cxn ang="0">
                  <a:pos x="0" y="144"/>
                </a:cxn>
                <a:cxn ang="0">
                  <a:pos x="274" y="329"/>
                </a:cxn>
                <a:cxn ang="0">
                  <a:pos x="280" y="191"/>
                </a:cxn>
                <a:cxn ang="0">
                  <a:pos x="264" y="173"/>
                </a:cxn>
                <a:cxn ang="0">
                  <a:pos x="246" y="154"/>
                </a:cxn>
                <a:cxn ang="0">
                  <a:pos x="224" y="136"/>
                </a:cxn>
                <a:cxn ang="0">
                  <a:pos x="204" y="119"/>
                </a:cxn>
                <a:cxn ang="0">
                  <a:pos x="181" y="100"/>
                </a:cxn>
                <a:cxn ang="0">
                  <a:pos x="158" y="86"/>
                </a:cxn>
                <a:cxn ang="0">
                  <a:pos x="134" y="71"/>
                </a:cxn>
                <a:cxn ang="0">
                  <a:pos x="110" y="57"/>
                </a:cxn>
                <a:cxn ang="0">
                  <a:pos x="68" y="34"/>
                </a:cxn>
                <a:cxn ang="0">
                  <a:pos x="32" y="15"/>
                </a:cxn>
                <a:cxn ang="0">
                  <a:pos x="0" y="0"/>
                </a:cxn>
                <a:cxn ang="0">
                  <a:pos x="0" y="0"/>
                </a:cxn>
              </a:cxnLst>
              <a:rect l="0" t="0" r="r" b="b"/>
              <a:pathLst>
                <a:path w="280" h="329">
                  <a:moveTo>
                    <a:pt x="0" y="0"/>
                  </a:moveTo>
                  <a:lnTo>
                    <a:pt x="0" y="144"/>
                  </a:lnTo>
                  <a:lnTo>
                    <a:pt x="274" y="329"/>
                  </a:lnTo>
                  <a:lnTo>
                    <a:pt x="280" y="191"/>
                  </a:lnTo>
                  <a:lnTo>
                    <a:pt x="264" y="173"/>
                  </a:lnTo>
                  <a:lnTo>
                    <a:pt x="246" y="154"/>
                  </a:lnTo>
                  <a:lnTo>
                    <a:pt x="224" y="136"/>
                  </a:lnTo>
                  <a:lnTo>
                    <a:pt x="204" y="119"/>
                  </a:lnTo>
                  <a:lnTo>
                    <a:pt x="181" y="100"/>
                  </a:lnTo>
                  <a:lnTo>
                    <a:pt x="158" y="86"/>
                  </a:lnTo>
                  <a:lnTo>
                    <a:pt x="134" y="71"/>
                  </a:lnTo>
                  <a:lnTo>
                    <a:pt x="110" y="57"/>
                  </a:lnTo>
                  <a:lnTo>
                    <a:pt x="68" y="34"/>
                  </a:lnTo>
                  <a:lnTo>
                    <a:pt x="32" y="15"/>
                  </a:lnTo>
                  <a:lnTo>
                    <a:pt x="0" y="0"/>
                  </a:lnTo>
                  <a:lnTo>
                    <a:pt x="0" y="0"/>
                  </a:lnTo>
                  <a:close/>
                </a:path>
              </a:pathLst>
            </a:custGeom>
            <a:solidFill>
              <a:srgbClr val="D1BDBD"/>
            </a:solidFill>
            <a:ln w="9525">
              <a:noFill/>
              <a:round/>
              <a:headEnd/>
              <a:tailEnd/>
            </a:ln>
          </p:spPr>
          <p:txBody>
            <a:bodyPr/>
            <a:lstStyle/>
            <a:p>
              <a:endParaRPr lang="en-US" dirty="0"/>
            </a:p>
          </p:txBody>
        </p:sp>
        <p:sp>
          <p:nvSpPr>
            <p:cNvPr id="348192" name="Freeform 32"/>
            <p:cNvSpPr>
              <a:spLocks/>
            </p:cNvSpPr>
            <p:nvPr/>
          </p:nvSpPr>
          <p:spPr bwMode="auto">
            <a:xfrm>
              <a:off x="7611" y="3584"/>
              <a:ext cx="336" cy="307"/>
            </a:xfrm>
            <a:custGeom>
              <a:avLst/>
              <a:gdLst/>
              <a:ahLst/>
              <a:cxnLst>
                <a:cxn ang="0">
                  <a:pos x="39" y="0"/>
                </a:cxn>
                <a:cxn ang="0">
                  <a:pos x="0" y="110"/>
                </a:cxn>
                <a:cxn ang="0">
                  <a:pos x="259" y="307"/>
                </a:cxn>
                <a:cxn ang="0">
                  <a:pos x="297" y="305"/>
                </a:cxn>
                <a:cxn ang="0">
                  <a:pos x="336" y="242"/>
                </a:cxn>
                <a:cxn ang="0">
                  <a:pos x="324" y="208"/>
                </a:cxn>
                <a:cxn ang="0">
                  <a:pos x="310" y="187"/>
                </a:cxn>
                <a:cxn ang="0">
                  <a:pos x="290" y="169"/>
                </a:cxn>
                <a:cxn ang="0">
                  <a:pos x="268" y="149"/>
                </a:cxn>
                <a:cxn ang="0">
                  <a:pos x="242" y="129"/>
                </a:cxn>
                <a:cxn ang="0">
                  <a:pos x="215" y="110"/>
                </a:cxn>
                <a:cxn ang="0">
                  <a:pos x="187" y="90"/>
                </a:cxn>
                <a:cxn ang="0">
                  <a:pos x="160" y="71"/>
                </a:cxn>
                <a:cxn ang="0">
                  <a:pos x="133" y="54"/>
                </a:cxn>
                <a:cxn ang="0">
                  <a:pos x="109" y="39"/>
                </a:cxn>
                <a:cxn ang="0">
                  <a:pos x="85" y="27"/>
                </a:cxn>
                <a:cxn ang="0">
                  <a:pos x="53" y="7"/>
                </a:cxn>
                <a:cxn ang="0">
                  <a:pos x="39" y="0"/>
                </a:cxn>
                <a:cxn ang="0">
                  <a:pos x="39" y="0"/>
                </a:cxn>
              </a:cxnLst>
              <a:rect l="0" t="0" r="r" b="b"/>
              <a:pathLst>
                <a:path w="336" h="307">
                  <a:moveTo>
                    <a:pt x="39" y="0"/>
                  </a:moveTo>
                  <a:lnTo>
                    <a:pt x="0" y="110"/>
                  </a:lnTo>
                  <a:lnTo>
                    <a:pt x="259" y="307"/>
                  </a:lnTo>
                  <a:lnTo>
                    <a:pt x="297" y="305"/>
                  </a:lnTo>
                  <a:lnTo>
                    <a:pt x="336" y="242"/>
                  </a:lnTo>
                  <a:lnTo>
                    <a:pt x="324" y="208"/>
                  </a:lnTo>
                  <a:lnTo>
                    <a:pt x="310" y="187"/>
                  </a:lnTo>
                  <a:lnTo>
                    <a:pt x="290" y="169"/>
                  </a:lnTo>
                  <a:lnTo>
                    <a:pt x="268" y="149"/>
                  </a:lnTo>
                  <a:lnTo>
                    <a:pt x="242" y="129"/>
                  </a:lnTo>
                  <a:lnTo>
                    <a:pt x="215" y="110"/>
                  </a:lnTo>
                  <a:lnTo>
                    <a:pt x="187" y="90"/>
                  </a:lnTo>
                  <a:lnTo>
                    <a:pt x="160" y="71"/>
                  </a:lnTo>
                  <a:lnTo>
                    <a:pt x="133" y="54"/>
                  </a:lnTo>
                  <a:lnTo>
                    <a:pt x="109" y="39"/>
                  </a:lnTo>
                  <a:lnTo>
                    <a:pt x="85" y="27"/>
                  </a:lnTo>
                  <a:lnTo>
                    <a:pt x="53" y="7"/>
                  </a:lnTo>
                  <a:lnTo>
                    <a:pt x="39" y="0"/>
                  </a:lnTo>
                  <a:lnTo>
                    <a:pt x="39" y="0"/>
                  </a:lnTo>
                  <a:close/>
                </a:path>
              </a:pathLst>
            </a:custGeom>
            <a:solidFill>
              <a:srgbClr val="D1BDBD"/>
            </a:solidFill>
            <a:ln w="9525">
              <a:noFill/>
              <a:round/>
              <a:headEnd/>
              <a:tailEnd/>
            </a:ln>
          </p:spPr>
          <p:txBody>
            <a:bodyPr/>
            <a:lstStyle/>
            <a:p>
              <a:endParaRPr lang="en-US" dirty="0"/>
            </a:p>
          </p:txBody>
        </p:sp>
        <p:sp>
          <p:nvSpPr>
            <p:cNvPr id="348193" name="Freeform 33"/>
            <p:cNvSpPr>
              <a:spLocks/>
            </p:cNvSpPr>
            <p:nvPr/>
          </p:nvSpPr>
          <p:spPr bwMode="auto">
            <a:xfrm>
              <a:off x="7805" y="3403"/>
              <a:ext cx="366" cy="296"/>
            </a:xfrm>
            <a:custGeom>
              <a:avLst/>
              <a:gdLst/>
              <a:ahLst/>
              <a:cxnLst>
                <a:cxn ang="0">
                  <a:pos x="54" y="0"/>
                </a:cxn>
                <a:cxn ang="0">
                  <a:pos x="0" y="76"/>
                </a:cxn>
                <a:cxn ang="0">
                  <a:pos x="312" y="296"/>
                </a:cxn>
                <a:cxn ang="0">
                  <a:pos x="366" y="214"/>
                </a:cxn>
                <a:cxn ang="0">
                  <a:pos x="351" y="184"/>
                </a:cxn>
                <a:cxn ang="0">
                  <a:pos x="334" y="167"/>
                </a:cxn>
                <a:cxn ang="0">
                  <a:pos x="314" y="150"/>
                </a:cxn>
                <a:cxn ang="0">
                  <a:pos x="289" y="132"/>
                </a:cxn>
                <a:cxn ang="0">
                  <a:pos x="264" y="115"/>
                </a:cxn>
                <a:cxn ang="0">
                  <a:pos x="235" y="96"/>
                </a:cxn>
                <a:cxn ang="0">
                  <a:pos x="207" y="79"/>
                </a:cxn>
                <a:cxn ang="0">
                  <a:pos x="178" y="62"/>
                </a:cxn>
                <a:cxn ang="0">
                  <a:pos x="150" y="50"/>
                </a:cxn>
                <a:cxn ang="0">
                  <a:pos x="123" y="34"/>
                </a:cxn>
                <a:cxn ang="0">
                  <a:pos x="102" y="24"/>
                </a:cxn>
                <a:cxn ang="0">
                  <a:pos x="66" y="5"/>
                </a:cxn>
                <a:cxn ang="0">
                  <a:pos x="54" y="0"/>
                </a:cxn>
                <a:cxn ang="0">
                  <a:pos x="54" y="0"/>
                </a:cxn>
              </a:cxnLst>
              <a:rect l="0" t="0" r="r" b="b"/>
              <a:pathLst>
                <a:path w="366" h="296">
                  <a:moveTo>
                    <a:pt x="54" y="0"/>
                  </a:moveTo>
                  <a:lnTo>
                    <a:pt x="0" y="76"/>
                  </a:lnTo>
                  <a:lnTo>
                    <a:pt x="312" y="296"/>
                  </a:lnTo>
                  <a:lnTo>
                    <a:pt x="366" y="214"/>
                  </a:lnTo>
                  <a:lnTo>
                    <a:pt x="351" y="184"/>
                  </a:lnTo>
                  <a:lnTo>
                    <a:pt x="334" y="167"/>
                  </a:lnTo>
                  <a:lnTo>
                    <a:pt x="314" y="150"/>
                  </a:lnTo>
                  <a:lnTo>
                    <a:pt x="289" y="132"/>
                  </a:lnTo>
                  <a:lnTo>
                    <a:pt x="264" y="115"/>
                  </a:lnTo>
                  <a:lnTo>
                    <a:pt x="235" y="96"/>
                  </a:lnTo>
                  <a:lnTo>
                    <a:pt x="207" y="79"/>
                  </a:lnTo>
                  <a:lnTo>
                    <a:pt x="178" y="62"/>
                  </a:lnTo>
                  <a:lnTo>
                    <a:pt x="150" y="50"/>
                  </a:lnTo>
                  <a:lnTo>
                    <a:pt x="123" y="34"/>
                  </a:lnTo>
                  <a:lnTo>
                    <a:pt x="102" y="24"/>
                  </a:lnTo>
                  <a:lnTo>
                    <a:pt x="66" y="5"/>
                  </a:lnTo>
                  <a:lnTo>
                    <a:pt x="54" y="0"/>
                  </a:lnTo>
                  <a:lnTo>
                    <a:pt x="54" y="0"/>
                  </a:lnTo>
                  <a:close/>
                </a:path>
              </a:pathLst>
            </a:custGeom>
            <a:solidFill>
              <a:srgbClr val="D1BDBD"/>
            </a:solidFill>
            <a:ln w="9525">
              <a:noFill/>
              <a:round/>
              <a:headEnd/>
              <a:tailEnd/>
            </a:ln>
          </p:spPr>
          <p:txBody>
            <a:bodyPr/>
            <a:lstStyle/>
            <a:p>
              <a:endParaRPr lang="en-US" dirty="0"/>
            </a:p>
          </p:txBody>
        </p:sp>
        <p:sp>
          <p:nvSpPr>
            <p:cNvPr id="348194" name="Freeform 34"/>
            <p:cNvSpPr>
              <a:spLocks/>
            </p:cNvSpPr>
            <p:nvPr/>
          </p:nvSpPr>
          <p:spPr bwMode="auto">
            <a:xfrm>
              <a:off x="7979" y="2864"/>
              <a:ext cx="1609" cy="1044"/>
            </a:xfrm>
            <a:custGeom>
              <a:avLst/>
              <a:gdLst/>
              <a:ahLst/>
              <a:cxnLst>
                <a:cxn ang="0">
                  <a:pos x="248" y="20"/>
                </a:cxn>
                <a:cxn ang="0">
                  <a:pos x="421" y="62"/>
                </a:cxn>
                <a:cxn ang="0">
                  <a:pos x="553" y="108"/>
                </a:cxn>
                <a:cxn ang="0">
                  <a:pos x="622" y="139"/>
                </a:cxn>
                <a:cxn ang="0">
                  <a:pos x="690" y="173"/>
                </a:cxn>
                <a:cxn ang="0">
                  <a:pos x="761" y="215"/>
                </a:cxn>
                <a:cxn ang="0">
                  <a:pos x="829" y="256"/>
                </a:cxn>
                <a:cxn ang="0">
                  <a:pos x="890" y="295"/>
                </a:cxn>
                <a:cxn ang="0">
                  <a:pos x="944" y="334"/>
                </a:cxn>
                <a:cxn ang="0">
                  <a:pos x="992" y="369"/>
                </a:cxn>
                <a:cxn ang="0">
                  <a:pos x="1035" y="402"/>
                </a:cxn>
                <a:cxn ang="0">
                  <a:pos x="1071" y="434"/>
                </a:cxn>
                <a:cxn ang="0">
                  <a:pos x="1103" y="462"/>
                </a:cxn>
                <a:cxn ang="0">
                  <a:pos x="1154" y="510"/>
                </a:cxn>
                <a:cxn ang="0">
                  <a:pos x="1188" y="549"/>
                </a:cxn>
                <a:cxn ang="0">
                  <a:pos x="1219" y="590"/>
                </a:cxn>
                <a:cxn ang="0">
                  <a:pos x="1451" y="679"/>
                </a:cxn>
                <a:cxn ang="0">
                  <a:pos x="1499" y="720"/>
                </a:cxn>
                <a:cxn ang="0">
                  <a:pos x="1539" y="759"/>
                </a:cxn>
                <a:cxn ang="0">
                  <a:pos x="1609" y="881"/>
                </a:cxn>
                <a:cxn ang="0">
                  <a:pos x="1589" y="952"/>
                </a:cxn>
                <a:cxn ang="0">
                  <a:pos x="1535" y="991"/>
                </a:cxn>
                <a:cxn ang="0">
                  <a:pos x="1471" y="1017"/>
                </a:cxn>
                <a:cxn ang="0">
                  <a:pos x="1375" y="1037"/>
                </a:cxn>
                <a:cxn ang="0">
                  <a:pos x="1190" y="965"/>
                </a:cxn>
                <a:cxn ang="0">
                  <a:pos x="1010" y="753"/>
                </a:cxn>
                <a:cxn ang="0">
                  <a:pos x="1071" y="668"/>
                </a:cxn>
                <a:cxn ang="0">
                  <a:pos x="1032" y="629"/>
                </a:cxn>
                <a:cxn ang="0">
                  <a:pos x="1000" y="597"/>
                </a:cxn>
                <a:cxn ang="0">
                  <a:pos x="962" y="561"/>
                </a:cxn>
                <a:cxn ang="0">
                  <a:pos x="922" y="524"/>
                </a:cxn>
                <a:cxn ang="0">
                  <a:pos x="879" y="484"/>
                </a:cxn>
                <a:cxn ang="0">
                  <a:pos x="833" y="444"/>
                </a:cxn>
                <a:cxn ang="0">
                  <a:pos x="786" y="402"/>
                </a:cxn>
                <a:cxn ang="0">
                  <a:pos x="737" y="363"/>
                </a:cxn>
                <a:cxn ang="0">
                  <a:pos x="689" y="326"/>
                </a:cxn>
                <a:cxn ang="0">
                  <a:pos x="639" y="292"/>
                </a:cxn>
                <a:cxn ang="0">
                  <a:pos x="593" y="261"/>
                </a:cxn>
                <a:cxn ang="0">
                  <a:pos x="526" y="226"/>
                </a:cxn>
                <a:cxn ang="0">
                  <a:pos x="438" y="193"/>
                </a:cxn>
                <a:cxn ang="0">
                  <a:pos x="347" y="165"/>
                </a:cxn>
                <a:cxn ang="0">
                  <a:pos x="178" y="133"/>
                </a:cxn>
                <a:cxn ang="0">
                  <a:pos x="17" y="0"/>
                </a:cxn>
              </a:cxnLst>
              <a:rect l="0" t="0" r="r" b="b"/>
              <a:pathLst>
                <a:path w="1609" h="1044">
                  <a:moveTo>
                    <a:pt x="17" y="0"/>
                  </a:moveTo>
                  <a:lnTo>
                    <a:pt x="248" y="20"/>
                  </a:lnTo>
                  <a:lnTo>
                    <a:pt x="359" y="45"/>
                  </a:lnTo>
                  <a:lnTo>
                    <a:pt x="421" y="62"/>
                  </a:lnTo>
                  <a:lnTo>
                    <a:pt x="486" y="85"/>
                  </a:lnTo>
                  <a:lnTo>
                    <a:pt x="553" y="108"/>
                  </a:lnTo>
                  <a:lnTo>
                    <a:pt x="588" y="123"/>
                  </a:lnTo>
                  <a:lnTo>
                    <a:pt x="622" y="139"/>
                  </a:lnTo>
                  <a:lnTo>
                    <a:pt x="656" y="156"/>
                  </a:lnTo>
                  <a:lnTo>
                    <a:pt x="690" y="173"/>
                  </a:lnTo>
                  <a:lnTo>
                    <a:pt x="726" y="193"/>
                  </a:lnTo>
                  <a:lnTo>
                    <a:pt x="761" y="215"/>
                  </a:lnTo>
                  <a:lnTo>
                    <a:pt x="795" y="235"/>
                  </a:lnTo>
                  <a:lnTo>
                    <a:pt x="829" y="256"/>
                  </a:lnTo>
                  <a:lnTo>
                    <a:pt x="859" y="277"/>
                  </a:lnTo>
                  <a:lnTo>
                    <a:pt x="890" y="295"/>
                  </a:lnTo>
                  <a:lnTo>
                    <a:pt x="916" y="315"/>
                  </a:lnTo>
                  <a:lnTo>
                    <a:pt x="944" y="334"/>
                  </a:lnTo>
                  <a:lnTo>
                    <a:pt x="967" y="352"/>
                  </a:lnTo>
                  <a:lnTo>
                    <a:pt x="992" y="369"/>
                  </a:lnTo>
                  <a:lnTo>
                    <a:pt x="1013" y="386"/>
                  </a:lnTo>
                  <a:lnTo>
                    <a:pt x="1035" y="402"/>
                  </a:lnTo>
                  <a:lnTo>
                    <a:pt x="1054" y="419"/>
                  </a:lnTo>
                  <a:lnTo>
                    <a:pt x="1071" y="434"/>
                  </a:lnTo>
                  <a:lnTo>
                    <a:pt x="1089" y="448"/>
                  </a:lnTo>
                  <a:lnTo>
                    <a:pt x="1103" y="462"/>
                  </a:lnTo>
                  <a:lnTo>
                    <a:pt x="1131" y="488"/>
                  </a:lnTo>
                  <a:lnTo>
                    <a:pt x="1154" y="510"/>
                  </a:lnTo>
                  <a:lnTo>
                    <a:pt x="1173" y="532"/>
                  </a:lnTo>
                  <a:lnTo>
                    <a:pt x="1188" y="549"/>
                  </a:lnTo>
                  <a:lnTo>
                    <a:pt x="1201" y="563"/>
                  </a:lnTo>
                  <a:lnTo>
                    <a:pt x="1219" y="590"/>
                  </a:lnTo>
                  <a:lnTo>
                    <a:pt x="1437" y="671"/>
                  </a:lnTo>
                  <a:lnTo>
                    <a:pt x="1451" y="679"/>
                  </a:lnTo>
                  <a:lnTo>
                    <a:pt x="1481" y="702"/>
                  </a:lnTo>
                  <a:lnTo>
                    <a:pt x="1499" y="720"/>
                  </a:lnTo>
                  <a:lnTo>
                    <a:pt x="1519" y="739"/>
                  </a:lnTo>
                  <a:lnTo>
                    <a:pt x="1539" y="759"/>
                  </a:lnTo>
                  <a:lnTo>
                    <a:pt x="1559" y="782"/>
                  </a:lnTo>
                  <a:lnTo>
                    <a:pt x="1609" y="881"/>
                  </a:lnTo>
                  <a:lnTo>
                    <a:pt x="1603" y="929"/>
                  </a:lnTo>
                  <a:lnTo>
                    <a:pt x="1589" y="952"/>
                  </a:lnTo>
                  <a:lnTo>
                    <a:pt x="1564" y="972"/>
                  </a:lnTo>
                  <a:lnTo>
                    <a:pt x="1535" y="991"/>
                  </a:lnTo>
                  <a:lnTo>
                    <a:pt x="1504" y="1006"/>
                  </a:lnTo>
                  <a:lnTo>
                    <a:pt x="1471" y="1017"/>
                  </a:lnTo>
                  <a:lnTo>
                    <a:pt x="1440" y="1027"/>
                  </a:lnTo>
                  <a:lnTo>
                    <a:pt x="1375" y="1037"/>
                  </a:lnTo>
                  <a:lnTo>
                    <a:pt x="1315" y="1044"/>
                  </a:lnTo>
                  <a:lnTo>
                    <a:pt x="1190" y="965"/>
                  </a:lnTo>
                  <a:lnTo>
                    <a:pt x="1112" y="842"/>
                  </a:lnTo>
                  <a:lnTo>
                    <a:pt x="1010" y="753"/>
                  </a:lnTo>
                  <a:lnTo>
                    <a:pt x="1089" y="686"/>
                  </a:lnTo>
                  <a:lnTo>
                    <a:pt x="1071" y="668"/>
                  </a:lnTo>
                  <a:lnTo>
                    <a:pt x="1046" y="643"/>
                  </a:lnTo>
                  <a:lnTo>
                    <a:pt x="1032" y="629"/>
                  </a:lnTo>
                  <a:lnTo>
                    <a:pt x="1017" y="614"/>
                  </a:lnTo>
                  <a:lnTo>
                    <a:pt x="1000" y="597"/>
                  </a:lnTo>
                  <a:lnTo>
                    <a:pt x="981" y="580"/>
                  </a:lnTo>
                  <a:lnTo>
                    <a:pt x="962" y="561"/>
                  </a:lnTo>
                  <a:lnTo>
                    <a:pt x="942" y="543"/>
                  </a:lnTo>
                  <a:lnTo>
                    <a:pt x="922" y="524"/>
                  </a:lnTo>
                  <a:lnTo>
                    <a:pt x="901" y="502"/>
                  </a:lnTo>
                  <a:lnTo>
                    <a:pt x="879" y="484"/>
                  </a:lnTo>
                  <a:lnTo>
                    <a:pt x="856" y="464"/>
                  </a:lnTo>
                  <a:lnTo>
                    <a:pt x="833" y="444"/>
                  </a:lnTo>
                  <a:lnTo>
                    <a:pt x="809" y="422"/>
                  </a:lnTo>
                  <a:lnTo>
                    <a:pt x="786" y="402"/>
                  </a:lnTo>
                  <a:lnTo>
                    <a:pt x="761" y="382"/>
                  </a:lnTo>
                  <a:lnTo>
                    <a:pt x="737" y="363"/>
                  </a:lnTo>
                  <a:lnTo>
                    <a:pt x="712" y="345"/>
                  </a:lnTo>
                  <a:lnTo>
                    <a:pt x="689" y="326"/>
                  </a:lnTo>
                  <a:lnTo>
                    <a:pt x="664" y="307"/>
                  </a:lnTo>
                  <a:lnTo>
                    <a:pt x="639" y="292"/>
                  </a:lnTo>
                  <a:lnTo>
                    <a:pt x="616" y="277"/>
                  </a:lnTo>
                  <a:lnTo>
                    <a:pt x="593" y="261"/>
                  </a:lnTo>
                  <a:lnTo>
                    <a:pt x="570" y="249"/>
                  </a:lnTo>
                  <a:lnTo>
                    <a:pt x="526" y="226"/>
                  </a:lnTo>
                  <a:lnTo>
                    <a:pt x="481" y="210"/>
                  </a:lnTo>
                  <a:lnTo>
                    <a:pt x="438" y="193"/>
                  </a:lnTo>
                  <a:lnTo>
                    <a:pt x="392" y="178"/>
                  </a:lnTo>
                  <a:lnTo>
                    <a:pt x="347" y="165"/>
                  </a:lnTo>
                  <a:lnTo>
                    <a:pt x="259" y="147"/>
                  </a:lnTo>
                  <a:lnTo>
                    <a:pt x="178" y="133"/>
                  </a:lnTo>
                  <a:lnTo>
                    <a:pt x="0" y="116"/>
                  </a:lnTo>
                  <a:lnTo>
                    <a:pt x="17" y="0"/>
                  </a:lnTo>
                  <a:lnTo>
                    <a:pt x="17" y="0"/>
                  </a:lnTo>
                  <a:close/>
                </a:path>
              </a:pathLst>
            </a:custGeom>
            <a:solidFill>
              <a:srgbClr val="D1BDBD"/>
            </a:solidFill>
            <a:ln w="9525">
              <a:noFill/>
              <a:round/>
              <a:headEnd/>
              <a:tailEnd/>
            </a:ln>
          </p:spPr>
          <p:txBody>
            <a:bodyPr/>
            <a:lstStyle/>
            <a:p>
              <a:endParaRPr lang="en-US" dirty="0"/>
            </a:p>
          </p:txBody>
        </p:sp>
        <p:sp>
          <p:nvSpPr>
            <p:cNvPr id="348195" name="Freeform 35"/>
            <p:cNvSpPr>
              <a:spLocks/>
            </p:cNvSpPr>
            <p:nvPr/>
          </p:nvSpPr>
          <p:spPr bwMode="auto">
            <a:xfrm>
              <a:off x="8004" y="1781"/>
              <a:ext cx="1559" cy="1125"/>
            </a:xfrm>
            <a:custGeom>
              <a:avLst/>
              <a:gdLst/>
              <a:ahLst/>
              <a:cxnLst>
                <a:cxn ang="0">
                  <a:pos x="25" y="970"/>
                </a:cxn>
                <a:cxn ang="0">
                  <a:pos x="77" y="794"/>
                </a:cxn>
                <a:cxn ang="0">
                  <a:pos x="130" y="654"/>
                </a:cxn>
                <a:cxn ang="0">
                  <a:pos x="197" y="509"/>
                </a:cxn>
                <a:cxn ang="0">
                  <a:pos x="280" y="373"/>
                </a:cxn>
                <a:cxn ang="0">
                  <a:pos x="316" y="327"/>
                </a:cxn>
                <a:cxn ang="0">
                  <a:pos x="340" y="299"/>
                </a:cxn>
                <a:cxn ang="0">
                  <a:pos x="367" y="271"/>
                </a:cxn>
                <a:cxn ang="0">
                  <a:pos x="407" y="234"/>
                </a:cxn>
                <a:cxn ang="0">
                  <a:pos x="467" y="192"/>
                </a:cxn>
                <a:cxn ang="0">
                  <a:pos x="537" y="157"/>
                </a:cxn>
                <a:cxn ang="0">
                  <a:pos x="614" y="126"/>
                </a:cxn>
                <a:cxn ang="0">
                  <a:pos x="699" y="99"/>
                </a:cxn>
                <a:cxn ang="0">
                  <a:pos x="835" y="67"/>
                </a:cxn>
                <a:cxn ang="0">
                  <a:pos x="1024" y="36"/>
                </a:cxn>
                <a:cxn ang="0">
                  <a:pos x="1287" y="10"/>
                </a:cxn>
                <a:cxn ang="0">
                  <a:pos x="1559" y="0"/>
                </a:cxn>
                <a:cxn ang="0">
                  <a:pos x="1454" y="48"/>
                </a:cxn>
                <a:cxn ang="0">
                  <a:pos x="1292" y="79"/>
                </a:cxn>
                <a:cxn ang="0">
                  <a:pos x="1139" y="113"/>
                </a:cxn>
                <a:cxn ang="0">
                  <a:pos x="968" y="157"/>
                </a:cxn>
                <a:cxn ang="0">
                  <a:pos x="801" y="208"/>
                </a:cxn>
                <a:cxn ang="0">
                  <a:pos x="687" y="249"/>
                </a:cxn>
                <a:cxn ang="0">
                  <a:pos x="620" y="279"/>
                </a:cxn>
                <a:cxn ang="0">
                  <a:pos x="566" y="311"/>
                </a:cxn>
                <a:cxn ang="0">
                  <a:pos x="507" y="359"/>
                </a:cxn>
                <a:cxn ang="0">
                  <a:pos x="419" y="495"/>
                </a:cxn>
                <a:cxn ang="0">
                  <a:pos x="361" y="616"/>
                </a:cxn>
                <a:cxn ang="0">
                  <a:pos x="303" y="743"/>
                </a:cxn>
                <a:cxn ang="0">
                  <a:pos x="252" y="869"/>
                </a:cxn>
                <a:cxn ang="0">
                  <a:pos x="211" y="982"/>
                </a:cxn>
                <a:cxn ang="0">
                  <a:pos x="166" y="1100"/>
                </a:cxn>
                <a:cxn ang="0">
                  <a:pos x="0" y="1073"/>
                </a:cxn>
              </a:cxnLst>
              <a:rect l="0" t="0" r="r" b="b"/>
              <a:pathLst>
                <a:path w="1559" h="1125">
                  <a:moveTo>
                    <a:pt x="0" y="1073"/>
                  </a:moveTo>
                  <a:lnTo>
                    <a:pt x="25" y="970"/>
                  </a:lnTo>
                  <a:lnTo>
                    <a:pt x="57" y="860"/>
                  </a:lnTo>
                  <a:lnTo>
                    <a:pt x="77" y="794"/>
                  </a:lnTo>
                  <a:lnTo>
                    <a:pt x="102" y="726"/>
                  </a:lnTo>
                  <a:lnTo>
                    <a:pt x="130" y="654"/>
                  </a:lnTo>
                  <a:lnTo>
                    <a:pt x="161" y="582"/>
                  </a:lnTo>
                  <a:lnTo>
                    <a:pt x="197" y="509"/>
                  </a:lnTo>
                  <a:lnTo>
                    <a:pt x="237" y="439"/>
                  </a:lnTo>
                  <a:lnTo>
                    <a:pt x="280" y="373"/>
                  </a:lnTo>
                  <a:lnTo>
                    <a:pt x="303" y="342"/>
                  </a:lnTo>
                  <a:lnTo>
                    <a:pt x="316" y="327"/>
                  </a:lnTo>
                  <a:lnTo>
                    <a:pt x="328" y="313"/>
                  </a:lnTo>
                  <a:lnTo>
                    <a:pt x="340" y="299"/>
                  </a:lnTo>
                  <a:lnTo>
                    <a:pt x="353" y="285"/>
                  </a:lnTo>
                  <a:lnTo>
                    <a:pt x="367" y="271"/>
                  </a:lnTo>
                  <a:lnTo>
                    <a:pt x="381" y="259"/>
                  </a:lnTo>
                  <a:lnTo>
                    <a:pt x="407" y="234"/>
                  </a:lnTo>
                  <a:lnTo>
                    <a:pt x="436" y="212"/>
                  </a:lnTo>
                  <a:lnTo>
                    <a:pt x="467" y="192"/>
                  </a:lnTo>
                  <a:lnTo>
                    <a:pt x="501" y="174"/>
                  </a:lnTo>
                  <a:lnTo>
                    <a:pt x="537" y="157"/>
                  </a:lnTo>
                  <a:lnTo>
                    <a:pt x="574" y="139"/>
                  </a:lnTo>
                  <a:lnTo>
                    <a:pt x="614" y="126"/>
                  </a:lnTo>
                  <a:lnTo>
                    <a:pt x="656" y="112"/>
                  </a:lnTo>
                  <a:lnTo>
                    <a:pt x="699" y="99"/>
                  </a:lnTo>
                  <a:lnTo>
                    <a:pt x="744" y="87"/>
                  </a:lnTo>
                  <a:lnTo>
                    <a:pt x="835" y="67"/>
                  </a:lnTo>
                  <a:lnTo>
                    <a:pt x="930" y="50"/>
                  </a:lnTo>
                  <a:lnTo>
                    <a:pt x="1024" y="36"/>
                  </a:lnTo>
                  <a:lnTo>
                    <a:pt x="1115" y="24"/>
                  </a:lnTo>
                  <a:lnTo>
                    <a:pt x="1287" y="10"/>
                  </a:lnTo>
                  <a:lnTo>
                    <a:pt x="1428" y="3"/>
                  </a:lnTo>
                  <a:lnTo>
                    <a:pt x="1559" y="0"/>
                  </a:lnTo>
                  <a:lnTo>
                    <a:pt x="1491" y="41"/>
                  </a:lnTo>
                  <a:lnTo>
                    <a:pt x="1454" y="48"/>
                  </a:lnTo>
                  <a:lnTo>
                    <a:pt x="1358" y="67"/>
                  </a:lnTo>
                  <a:lnTo>
                    <a:pt x="1292" y="79"/>
                  </a:lnTo>
                  <a:lnTo>
                    <a:pt x="1217" y="95"/>
                  </a:lnTo>
                  <a:lnTo>
                    <a:pt x="1139" y="113"/>
                  </a:lnTo>
                  <a:lnTo>
                    <a:pt x="1055" y="133"/>
                  </a:lnTo>
                  <a:lnTo>
                    <a:pt x="968" y="157"/>
                  </a:lnTo>
                  <a:lnTo>
                    <a:pt x="883" y="181"/>
                  </a:lnTo>
                  <a:lnTo>
                    <a:pt x="801" y="208"/>
                  </a:lnTo>
                  <a:lnTo>
                    <a:pt x="722" y="235"/>
                  </a:lnTo>
                  <a:lnTo>
                    <a:pt x="687" y="249"/>
                  </a:lnTo>
                  <a:lnTo>
                    <a:pt x="651" y="265"/>
                  </a:lnTo>
                  <a:lnTo>
                    <a:pt x="620" y="279"/>
                  </a:lnTo>
                  <a:lnTo>
                    <a:pt x="593" y="294"/>
                  </a:lnTo>
                  <a:lnTo>
                    <a:pt x="566" y="311"/>
                  </a:lnTo>
                  <a:lnTo>
                    <a:pt x="541" y="327"/>
                  </a:lnTo>
                  <a:lnTo>
                    <a:pt x="507" y="359"/>
                  </a:lnTo>
                  <a:lnTo>
                    <a:pt x="449" y="444"/>
                  </a:lnTo>
                  <a:lnTo>
                    <a:pt x="419" y="495"/>
                  </a:lnTo>
                  <a:lnTo>
                    <a:pt x="390" y="552"/>
                  </a:lnTo>
                  <a:lnTo>
                    <a:pt x="361" y="616"/>
                  </a:lnTo>
                  <a:lnTo>
                    <a:pt x="331" y="679"/>
                  </a:lnTo>
                  <a:lnTo>
                    <a:pt x="303" y="743"/>
                  </a:lnTo>
                  <a:lnTo>
                    <a:pt x="277" y="808"/>
                  </a:lnTo>
                  <a:lnTo>
                    <a:pt x="252" y="869"/>
                  </a:lnTo>
                  <a:lnTo>
                    <a:pt x="229" y="928"/>
                  </a:lnTo>
                  <a:lnTo>
                    <a:pt x="211" y="982"/>
                  </a:lnTo>
                  <a:lnTo>
                    <a:pt x="192" y="1030"/>
                  </a:lnTo>
                  <a:lnTo>
                    <a:pt x="166" y="1100"/>
                  </a:lnTo>
                  <a:lnTo>
                    <a:pt x="158" y="1125"/>
                  </a:lnTo>
                  <a:lnTo>
                    <a:pt x="0" y="1073"/>
                  </a:lnTo>
                  <a:lnTo>
                    <a:pt x="0" y="1073"/>
                  </a:lnTo>
                  <a:close/>
                </a:path>
              </a:pathLst>
            </a:custGeom>
            <a:solidFill>
              <a:srgbClr val="D1BDBD"/>
            </a:solidFill>
            <a:ln w="9525">
              <a:noFill/>
              <a:round/>
              <a:headEnd/>
              <a:tailEnd/>
            </a:ln>
          </p:spPr>
          <p:txBody>
            <a:bodyPr/>
            <a:lstStyle/>
            <a:p>
              <a:endParaRPr lang="en-US" dirty="0"/>
            </a:p>
          </p:txBody>
        </p:sp>
        <p:sp>
          <p:nvSpPr>
            <p:cNvPr id="348196" name="Freeform 36"/>
            <p:cNvSpPr>
              <a:spLocks/>
            </p:cNvSpPr>
            <p:nvPr/>
          </p:nvSpPr>
          <p:spPr bwMode="auto">
            <a:xfrm>
              <a:off x="8477" y="2793"/>
              <a:ext cx="260" cy="164"/>
            </a:xfrm>
            <a:custGeom>
              <a:avLst/>
              <a:gdLst/>
              <a:ahLst/>
              <a:cxnLst>
                <a:cxn ang="0">
                  <a:pos x="7" y="0"/>
                </a:cxn>
                <a:cxn ang="0">
                  <a:pos x="132" y="23"/>
                </a:cxn>
                <a:cxn ang="0">
                  <a:pos x="220" y="52"/>
                </a:cxn>
                <a:cxn ang="0">
                  <a:pos x="248" y="71"/>
                </a:cxn>
                <a:cxn ang="0">
                  <a:pos x="260" y="91"/>
                </a:cxn>
                <a:cxn ang="0">
                  <a:pos x="251" y="126"/>
                </a:cxn>
                <a:cxn ang="0">
                  <a:pos x="243" y="140"/>
                </a:cxn>
                <a:cxn ang="0">
                  <a:pos x="232" y="148"/>
                </a:cxn>
                <a:cxn ang="0">
                  <a:pos x="202" y="164"/>
                </a:cxn>
                <a:cxn ang="0">
                  <a:pos x="0" y="54"/>
                </a:cxn>
                <a:cxn ang="0">
                  <a:pos x="7" y="0"/>
                </a:cxn>
                <a:cxn ang="0">
                  <a:pos x="7" y="0"/>
                </a:cxn>
              </a:cxnLst>
              <a:rect l="0" t="0" r="r" b="b"/>
              <a:pathLst>
                <a:path w="260" h="164">
                  <a:moveTo>
                    <a:pt x="7" y="0"/>
                  </a:moveTo>
                  <a:lnTo>
                    <a:pt x="132" y="23"/>
                  </a:lnTo>
                  <a:lnTo>
                    <a:pt x="220" y="52"/>
                  </a:lnTo>
                  <a:lnTo>
                    <a:pt x="248" y="71"/>
                  </a:lnTo>
                  <a:lnTo>
                    <a:pt x="260" y="91"/>
                  </a:lnTo>
                  <a:lnTo>
                    <a:pt x="251" y="126"/>
                  </a:lnTo>
                  <a:lnTo>
                    <a:pt x="243" y="140"/>
                  </a:lnTo>
                  <a:lnTo>
                    <a:pt x="232" y="148"/>
                  </a:lnTo>
                  <a:lnTo>
                    <a:pt x="202" y="164"/>
                  </a:lnTo>
                  <a:lnTo>
                    <a:pt x="0" y="54"/>
                  </a:lnTo>
                  <a:lnTo>
                    <a:pt x="7" y="0"/>
                  </a:lnTo>
                  <a:lnTo>
                    <a:pt x="7" y="0"/>
                  </a:lnTo>
                  <a:close/>
                </a:path>
              </a:pathLst>
            </a:custGeom>
            <a:solidFill>
              <a:srgbClr val="D1BDBD"/>
            </a:solidFill>
            <a:ln w="9525">
              <a:noFill/>
              <a:round/>
              <a:headEnd/>
              <a:tailEnd/>
            </a:ln>
          </p:spPr>
          <p:txBody>
            <a:bodyPr/>
            <a:lstStyle/>
            <a:p>
              <a:endParaRPr lang="en-US" dirty="0"/>
            </a:p>
          </p:txBody>
        </p:sp>
        <p:sp>
          <p:nvSpPr>
            <p:cNvPr id="348197" name="Freeform 37"/>
            <p:cNvSpPr>
              <a:spLocks/>
            </p:cNvSpPr>
            <p:nvPr/>
          </p:nvSpPr>
          <p:spPr bwMode="auto">
            <a:xfrm>
              <a:off x="8539" y="2561"/>
              <a:ext cx="283" cy="184"/>
            </a:xfrm>
            <a:custGeom>
              <a:avLst/>
              <a:gdLst/>
              <a:ahLst/>
              <a:cxnLst>
                <a:cxn ang="0">
                  <a:pos x="22" y="0"/>
                </a:cxn>
                <a:cxn ang="0">
                  <a:pos x="146" y="15"/>
                </a:cxn>
                <a:cxn ang="0">
                  <a:pos x="234" y="35"/>
                </a:cxn>
                <a:cxn ang="0">
                  <a:pos x="282" y="63"/>
                </a:cxn>
                <a:cxn ang="0">
                  <a:pos x="283" y="139"/>
                </a:cxn>
                <a:cxn ang="0">
                  <a:pos x="271" y="184"/>
                </a:cxn>
                <a:cxn ang="0">
                  <a:pos x="0" y="88"/>
                </a:cxn>
                <a:cxn ang="0">
                  <a:pos x="22" y="0"/>
                </a:cxn>
                <a:cxn ang="0">
                  <a:pos x="22" y="0"/>
                </a:cxn>
              </a:cxnLst>
              <a:rect l="0" t="0" r="r" b="b"/>
              <a:pathLst>
                <a:path w="283" h="184">
                  <a:moveTo>
                    <a:pt x="22" y="0"/>
                  </a:moveTo>
                  <a:lnTo>
                    <a:pt x="146" y="15"/>
                  </a:lnTo>
                  <a:lnTo>
                    <a:pt x="234" y="35"/>
                  </a:lnTo>
                  <a:lnTo>
                    <a:pt x="282" y="63"/>
                  </a:lnTo>
                  <a:lnTo>
                    <a:pt x="283" y="139"/>
                  </a:lnTo>
                  <a:lnTo>
                    <a:pt x="271" y="184"/>
                  </a:lnTo>
                  <a:lnTo>
                    <a:pt x="0" y="88"/>
                  </a:lnTo>
                  <a:lnTo>
                    <a:pt x="22" y="0"/>
                  </a:lnTo>
                  <a:lnTo>
                    <a:pt x="22" y="0"/>
                  </a:lnTo>
                  <a:close/>
                </a:path>
              </a:pathLst>
            </a:custGeom>
            <a:solidFill>
              <a:srgbClr val="D1BDBD"/>
            </a:solidFill>
            <a:ln w="9525">
              <a:noFill/>
              <a:round/>
              <a:headEnd/>
              <a:tailEnd/>
            </a:ln>
          </p:spPr>
          <p:txBody>
            <a:bodyPr/>
            <a:lstStyle/>
            <a:p>
              <a:endParaRPr lang="en-US" dirty="0"/>
            </a:p>
          </p:txBody>
        </p:sp>
        <p:sp>
          <p:nvSpPr>
            <p:cNvPr id="348198" name="Freeform 38"/>
            <p:cNvSpPr>
              <a:spLocks/>
            </p:cNvSpPr>
            <p:nvPr/>
          </p:nvSpPr>
          <p:spPr bwMode="auto">
            <a:xfrm>
              <a:off x="8669" y="2349"/>
              <a:ext cx="282" cy="193"/>
            </a:xfrm>
            <a:custGeom>
              <a:avLst/>
              <a:gdLst/>
              <a:ahLst/>
              <a:cxnLst>
                <a:cxn ang="0">
                  <a:pos x="0" y="91"/>
                </a:cxn>
                <a:cxn ang="0">
                  <a:pos x="249" y="193"/>
                </a:cxn>
                <a:cxn ang="0">
                  <a:pos x="272" y="148"/>
                </a:cxn>
                <a:cxn ang="0">
                  <a:pos x="282" y="65"/>
                </a:cxn>
                <a:cxn ang="0">
                  <a:pos x="268" y="49"/>
                </a:cxn>
                <a:cxn ang="0">
                  <a:pos x="242" y="34"/>
                </a:cxn>
                <a:cxn ang="0">
                  <a:pos x="207" y="23"/>
                </a:cxn>
                <a:cxn ang="0">
                  <a:pos x="169" y="15"/>
                </a:cxn>
                <a:cxn ang="0">
                  <a:pos x="71" y="0"/>
                </a:cxn>
                <a:cxn ang="0">
                  <a:pos x="0" y="91"/>
                </a:cxn>
                <a:cxn ang="0">
                  <a:pos x="0" y="91"/>
                </a:cxn>
              </a:cxnLst>
              <a:rect l="0" t="0" r="r" b="b"/>
              <a:pathLst>
                <a:path w="282" h="193">
                  <a:moveTo>
                    <a:pt x="0" y="91"/>
                  </a:moveTo>
                  <a:lnTo>
                    <a:pt x="249" y="193"/>
                  </a:lnTo>
                  <a:lnTo>
                    <a:pt x="272" y="148"/>
                  </a:lnTo>
                  <a:lnTo>
                    <a:pt x="282" y="65"/>
                  </a:lnTo>
                  <a:lnTo>
                    <a:pt x="268" y="49"/>
                  </a:lnTo>
                  <a:lnTo>
                    <a:pt x="242" y="34"/>
                  </a:lnTo>
                  <a:lnTo>
                    <a:pt x="207" y="23"/>
                  </a:lnTo>
                  <a:lnTo>
                    <a:pt x="169" y="15"/>
                  </a:lnTo>
                  <a:lnTo>
                    <a:pt x="71" y="0"/>
                  </a:lnTo>
                  <a:lnTo>
                    <a:pt x="0" y="91"/>
                  </a:lnTo>
                  <a:lnTo>
                    <a:pt x="0" y="91"/>
                  </a:lnTo>
                  <a:close/>
                </a:path>
              </a:pathLst>
            </a:custGeom>
            <a:solidFill>
              <a:srgbClr val="D1BDBD"/>
            </a:solidFill>
            <a:ln w="9525">
              <a:noFill/>
              <a:round/>
              <a:headEnd/>
              <a:tailEnd/>
            </a:ln>
          </p:spPr>
          <p:txBody>
            <a:bodyPr/>
            <a:lstStyle/>
            <a:p>
              <a:endParaRPr lang="en-US" dirty="0"/>
            </a:p>
          </p:txBody>
        </p:sp>
        <p:sp>
          <p:nvSpPr>
            <p:cNvPr id="348199" name="Freeform 39"/>
            <p:cNvSpPr>
              <a:spLocks/>
            </p:cNvSpPr>
            <p:nvPr/>
          </p:nvSpPr>
          <p:spPr bwMode="auto">
            <a:xfrm>
              <a:off x="8872" y="2191"/>
              <a:ext cx="253" cy="184"/>
            </a:xfrm>
            <a:custGeom>
              <a:avLst/>
              <a:gdLst/>
              <a:ahLst/>
              <a:cxnLst>
                <a:cxn ang="0">
                  <a:pos x="0" y="56"/>
                </a:cxn>
                <a:cxn ang="0">
                  <a:pos x="219" y="184"/>
                </a:cxn>
                <a:cxn ang="0">
                  <a:pos x="230" y="175"/>
                </a:cxn>
                <a:cxn ang="0">
                  <a:pos x="246" y="153"/>
                </a:cxn>
                <a:cxn ang="0">
                  <a:pos x="253" y="77"/>
                </a:cxn>
                <a:cxn ang="0">
                  <a:pos x="246" y="67"/>
                </a:cxn>
                <a:cxn ang="0">
                  <a:pos x="235" y="57"/>
                </a:cxn>
                <a:cxn ang="0">
                  <a:pos x="207" y="42"/>
                </a:cxn>
                <a:cxn ang="0">
                  <a:pos x="176" y="28"/>
                </a:cxn>
                <a:cxn ang="0">
                  <a:pos x="139" y="19"/>
                </a:cxn>
                <a:cxn ang="0">
                  <a:pos x="48" y="0"/>
                </a:cxn>
                <a:cxn ang="0">
                  <a:pos x="0" y="56"/>
                </a:cxn>
                <a:cxn ang="0">
                  <a:pos x="0" y="56"/>
                </a:cxn>
              </a:cxnLst>
              <a:rect l="0" t="0" r="r" b="b"/>
              <a:pathLst>
                <a:path w="253" h="184">
                  <a:moveTo>
                    <a:pt x="0" y="56"/>
                  </a:moveTo>
                  <a:lnTo>
                    <a:pt x="219" y="184"/>
                  </a:lnTo>
                  <a:lnTo>
                    <a:pt x="230" y="175"/>
                  </a:lnTo>
                  <a:lnTo>
                    <a:pt x="246" y="153"/>
                  </a:lnTo>
                  <a:lnTo>
                    <a:pt x="253" y="77"/>
                  </a:lnTo>
                  <a:lnTo>
                    <a:pt x="246" y="67"/>
                  </a:lnTo>
                  <a:lnTo>
                    <a:pt x="235" y="57"/>
                  </a:lnTo>
                  <a:lnTo>
                    <a:pt x="207" y="42"/>
                  </a:lnTo>
                  <a:lnTo>
                    <a:pt x="176" y="28"/>
                  </a:lnTo>
                  <a:lnTo>
                    <a:pt x="139" y="19"/>
                  </a:lnTo>
                  <a:lnTo>
                    <a:pt x="48" y="0"/>
                  </a:lnTo>
                  <a:lnTo>
                    <a:pt x="0" y="56"/>
                  </a:lnTo>
                  <a:lnTo>
                    <a:pt x="0" y="56"/>
                  </a:lnTo>
                  <a:close/>
                </a:path>
              </a:pathLst>
            </a:custGeom>
            <a:solidFill>
              <a:srgbClr val="D1BDBD"/>
            </a:solidFill>
            <a:ln w="9525">
              <a:noFill/>
              <a:round/>
              <a:headEnd/>
              <a:tailEnd/>
            </a:ln>
          </p:spPr>
          <p:txBody>
            <a:bodyPr/>
            <a:lstStyle/>
            <a:p>
              <a:endParaRPr lang="en-US" dirty="0"/>
            </a:p>
          </p:txBody>
        </p:sp>
        <p:sp>
          <p:nvSpPr>
            <p:cNvPr id="348200" name="Freeform 40"/>
            <p:cNvSpPr>
              <a:spLocks/>
            </p:cNvSpPr>
            <p:nvPr/>
          </p:nvSpPr>
          <p:spPr bwMode="auto">
            <a:xfrm>
              <a:off x="9062" y="2049"/>
              <a:ext cx="212" cy="147"/>
            </a:xfrm>
            <a:custGeom>
              <a:avLst/>
              <a:gdLst/>
              <a:ahLst/>
              <a:cxnLst>
                <a:cxn ang="0">
                  <a:pos x="0" y="32"/>
                </a:cxn>
                <a:cxn ang="0">
                  <a:pos x="179" y="147"/>
                </a:cxn>
                <a:cxn ang="0">
                  <a:pos x="189" y="139"/>
                </a:cxn>
                <a:cxn ang="0">
                  <a:pos x="206" y="119"/>
                </a:cxn>
                <a:cxn ang="0">
                  <a:pos x="212" y="66"/>
                </a:cxn>
                <a:cxn ang="0">
                  <a:pos x="200" y="54"/>
                </a:cxn>
                <a:cxn ang="0">
                  <a:pos x="181" y="42"/>
                </a:cxn>
                <a:cxn ang="0">
                  <a:pos x="133" y="20"/>
                </a:cxn>
                <a:cxn ang="0">
                  <a:pos x="91" y="6"/>
                </a:cxn>
                <a:cxn ang="0">
                  <a:pos x="73" y="0"/>
                </a:cxn>
                <a:cxn ang="0">
                  <a:pos x="0" y="32"/>
                </a:cxn>
                <a:cxn ang="0">
                  <a:pos x="0" y="32"/>
                </a:cxn>
              </a:cxnLst>
              <a:rect l="0" t="0" r="r" b="b"/>
              <a:pathLst>
                <a:path w="212" h="147">
                  <a:moveTo>
                    <a:pt x="0" y="32"/>
                  </a:moveTo>
                  <a:lnTo>
                    <a:pt x="179" y="147"/>
                  </a:lnTo>
                  <a:lnTo>
                    <a:pt x="189" y="139"/>
                  </a:lnTo>
                  <a:lnTo>
                    <a:pt x="206" y="119"/>
                  </a:lnTo>
                  <a:lnTo>
                    <a:pt x="212" y="66"/>
                  </a:lnTo>
                  <a:lnTo>
                    <a:pt x="200" y="54"/>
                  </a:lnTo>
                  <a:lnTo>
                    <a:pt x="181" y="42"/>
                  </a:lnTo>
                  <a:lnTo>
                    <a:pt x="133" y="20"/>
                  </a:lnTo>
                  <a:lnTo>
                    <a:pt x="91" y="6"/>
                  </a:lnTo>
                  <a:lnTo>
                    <a:pt x="73" y="0"/>
                  </a:lnTo>
                  <a:lnTo>
                    <a:pt x="0" y="32"/>
                  </a:lnTo>
                  <a:lnTo>
                    <a:pt x="0" y="32"/>
                  </a:lnTo>
                  <a:close/>
                </a:path>
              </a:pathLst>
            </a:custGeom>
            <a:solidFill>
              <a:srgbClr val="D1BDBD"/>
            </a:solidFill>
            <a:ln w="9525">
              <a:noFill/>
              <a:round/>
              <a:headEnd/>
              <a:tailEnd/>
            </a:ln>
          </p:spPr>
          <p:txBody>
            <a:bodyPr/>
            <a:lstStyle/>
            <a:p>
              <a:endParaRPr lang="en-US" dirty="0"/>
            </a:p>
          </p:txBody>
        </p:sp>
        <p:sp>
          <p:nvSpPr>
            <p:cNvPr id="348201" name="Freeform 41"/>
            <p:cNvSpPr>
              <a:spLocks/>
            </p:cNvSpPr>
            <p:nvPr/>
          </p:nvSpPr>
          <p:spPr bwMode="auto">
            <a:xfrm>
              <a:off x="9241" y="1948"/>
              <a:ext cx="172" cy="93"/>
            </a:xfrm>
            <a:custGeom>
              <a:avLst/>
              <a:gdLst/>
              <a:ahLst/>
              <a:cxnLst>
                <a:cxn ang="0">
                  <a:pos x="0" y="31"/>
                </a:cxn>
                <a:cxn ang="0">
                  <a:pos x="147" y="93"/>
                </a:cxn>
                <a:cxn ang="0">
                  <a:pos x="155" y="87"/>
                </a:cxn>
                <a:cxn ang="0">
                  <a:pos x="169" y="70"/>
                </a:cxn>
                <a:cxn ang="0">
                  <a:pos x="172" y="20"/>
                </a:cxn>
                <a:cxn ang="0">
                  <a:pos x="160" y="11"/>
                </a:cxn>
                <a:cxn ang="0">
                  <a:pos x="140" y="5"/>
                </a:cxn>
                <a:cxn ang="0">
                  <a:pos x="93" y="0"/>
                </a:cxn>
                <a:cxn ang="0">
                  <a:pos x="33" y="7"/>
                </a:cxn>
                <a:cxn ang="0">
                  <a:pos x="0" y="31"/>
                </a:cxn>
                <a:cxn ang="0">
                  <a:pos x="0" y="31"/>
                </a:cxn>
              </a:cxnLst>
              <a:rect l="0" t="0" r="r" b="b"/>
              <a:pathLst>
                <a:path w="172" h="93">
                  <a:moveTo>
                    <a:pt x="0" y="31"/>
                  </a:moveTo>
                  <a:lnTo>
                    <a:pt x="147" y="93"/>
                  </a:lnTo>
                  <a:lnTo>
                    <a:pt x="155" y="87"/>
                  </a:lnTo>
                  <a:lnTo>
                    <a:pt x="169" y="70"/>
                  </a:lnTo>
                  <a:lnTo>
                    <a:pt x="172" y="20"/>
                  </a:lnTo>
                  <a:lnTo>
                    <a:pt x="160" y="11"/>
                  </a:lnTo>
                  <a:lnTo>
                    <a:pt x="140" y="5"/>
                  </a:lnTo>
                  <a:lnTo>
                    <a:pt x="93" y="0"/>
                  </a:lnTo>
                  <a:lnTo>
                    <a:pt x="33" y="7"/>
                  </a:lnTo>
                  <a:lnTo>
                    <a:pt x="0" y="31"/>
                  </a:lnTo>
                  <a:lnTo>
                    <a:pt x="0" y="31"/>
                  </a:lnTo>
                  <a:close/>
                </a:path>
              </a:pathLst>
            </a:custGeom>
            <a:solidFill>
              <a:srgbClr val="D1BDBD"/>
            </a:solidFill>
            <a:ln w="9525">
              <a:noFill/>
              <a:round/>
              <a:headEnd/>
              <a:tailEnd/>
            </a:ln>
          </p:spPr>
          <p:txBody>
            <a:bodyPr/>
            <a:lstStyle/>
            <a:p>
              <a:endParaRPr lang="en-US" dirty="0"/>
            </a:p>
          </p:txBody>
        </p:sp>
        <p:sp>
          <p:nvSpPr>
            <p:cNvPr id="348202" name="Freeform 42"/>
            <p:cNvSpPr>
              <a:spLocks/>
            </p:cNvSpPr>
            <p:nvPr/>
          </p:nvSpPr>
          <p:spPr bwMode="auto">
            <a:xfrm>
              <a:off x="6921" y="2884"/>
              <a:ext cx="1201" cy="2166"/>
            </a:xfrm>
            <a:custGeom>
              <a:avLst/>
              <a:gdLst/>
              <a:ahLst/>
              <a:cxnLst>
                <a:cxn ang="0">
                  <a:pos x="990" y="20"/>
                </a:cxn>
                <a:cxn ang="0">
                  <a:pos x="922" y="60"/>
                </a:cxn>
                <a:cxn ang="0">
                  <a:pos x="876" y="88"/>
                </a:cxn>
                <a:cxn ang="0">
                  <a:pos x="825" y="120"/>
                </a:cxn>
                <a:cxn ang="0">
                  <a:pos x="768" y="154"/>
                </a:cxn>
                <a:cxn ang="0">
                  <a:pos x="704" y="193"/>
                </a:cxn>
                <a:cxn ang="0">
                  <a:pos x="641" y="235"/>
                </a:cxn>
                <a:cxn ang="0">
                  <a:pos x="574" y="277"/>
                </a:cxn>
                <a:cxn ang="0">
                  <a:pos x="509" y="321"/>
                </a:cxn>
                <a:cxn ang="0">
                  <a:pos x="444" y="365"/>
                </a:cxn>
                <a:cxn ang="0">
                  <a:pos x="383" y="410"/>
                </a:cxn>
                <a:cxn ang="0">
                  <a:pos x="325" y="453"/>
                </a:cxn>
                <a:cxn ang="0">
                  <a:pos x="273" y="495"/>
                </a:cxn>
                <a:cxn ang="0">
                  <a:pos x="226" y="533"/>
                </a:cxn>
                <a:cxn ang="0">
                  <a:pos x="186" y="575"/>
                </a:cxn>
                <a:cxn ang="0">
                  <a:pos x="120" y="683"/>
                </a:cxn>
                <a:cxn ang="0">
                  <a:pos x="53" y="883"/>
                </a:cxn>
                <a:cxn ang="0">
                  <a:pos x="0" y="1311"/>
                </a:cxn>
                <a:cxn ang="0">
                  <a:pos x="14" y="1696"/>
                </a:cxn>
                <a:cxn ang="0">
                  <a:pos x="47" y="2166"/>
                </a:cxn>
                <a:cxn ang="0">
                  <a:pos x="161" y="1467"/>
                </a:cxn>
                <a:cxn ang="0">
                  <a:pos x="194" y="1143"/>
                </a:cxn>
                <a:cxn ang="0">
                  <a:pos x="234" y="943"/>
                </a:cxn>
                <a:cxn ang="0">
                  <a:pos x="276" y="816"/>
                </a:cxn>
                <a:cxn ang="0">
                  <a:pos x="328" y="720"/>
                </a:cxn>
                <a:cxn ang="0">
                  <a:pos x="348" y="694"/>
                </a:cxn>
                <a:cxn ang="0">
                  <a:pos x="372" y="665"/>
                </a:cxn>
                <a:cxn ang="0">
                  <a:pos x="398" y="637"/>
                </a:cxn>
                <a:cxn ang="0">
                  <a:pos x="426" y="609"/>
                </a:cxn>
                <a:cxn ang="0">
                  <a:pos x="471" y="564"/>
                </a:cxn>
                <a:cxn ang="0">
                  <a:pos x="502" y="535"/>
                </a:cxn>
                <a:cxn ang="0">
                  <a:pos x="536" y="504"/>
                </a:cxn>
                <a:cxn ang="0">
                  <a:pos x="570" y="473"/>
                </a:cxn>
                <a:cxn ang="0">
                  <a:pos x="605" y="445"/>
                </a:cxn>
                <a:cxn ang="0">
                  <a:pos x="642" y="413"/>
                </a:cxn>
                <a:cxn ang="0">
                  <a:pos x="678" y="383"/>
                </a:cxn>
                <a:cxn ang="0">
                  <a:pos x="715" y="354"/>
                </a:cxn>
                <a:cxn ang="0">
                  <a:pos x="751" y="325"/>
                </a:cxn>
                <a:cxn ang="0">
                  <a:pos x="788" y="297"/>
                </a:cxn>
                <a:cxn ang="0">
                  <a:pos x="825" y="267"/>
                </a:cxn>
                <a:cxn ang="0">
                  <a:pos x="860" y="241"/>
                </a:cxn>
                <a:cxn ang="0">
                  <a:pos x="913" y="202"/>
                </a:cxn>
                <a:cxn ang="0">
                  <a:pos x="980" y="154"/>
                </a:cxn>
                <a:cxn ang="0">
                  <a:pos x="1040" y="110"/>
                </a:cxn>
                <a:cxn ang="0">
                  <a:pos x="1094" y="73"/>
                </a:cxn>
                <a:cxn ang="0">
                  <a:pos x="1137" y="42"/>
                </a:cxn>
                <a:cxn ang="0">
                  <a:pos x="1201" y="0"/>
                </a:cxn>
                <a:cxn ang="0">
                  <a:pos x="1015" y="6"/>
                </a:cxn>
              </a:cxnLst>
              <a:rect l="0" t="0" r="r" b="b"/>
              <a:pathLst>
                <a:path w="1201" h="2166">
                  <a:moveTo>
                    <a:pt x="1015" y="6"/>
                  </a:moveTo>
                  <a:lnTo>
                    <a:pt x="990" y="20"/>
                  </a:lnTo>
                  <a:lnTo>
                    <a:pt x="961" y="37"/>
                  </a:lnTo>
                  <a:lnTo>
                    <a:pt x="922" y="60"/>
                  </a:lnTo>
                  <a:lnTo>
                    <a:pt x="902" y="73"/>
                  </a:lnTo>
                  <a:lnTo>
                    <a:pt x="876" y="88"/>
                  </a:lnTo>
                  <a:lnTo>
                    <a:pt x="853" y="103"/>
                  </a:lnTo>
                  <a:lnTo>
                    <a:pt x="825" y="120"/>
                  </a:lnTo>
                  <a:lnTo>
                    <a:pt x="795" y="137"/>
                  </a:lnTo>
                  <a:lnTo>
                    <a:pt x="768" y="154"/>
                  </a:lnTo>
                  <a:lnTo>
                    <a:pt x="737" y="175"/>
                  </a:lnTo>
                  <a:lnTo>
                    <a:pt x="704" y="193"/>
                  </a:lnTo>
                  <a:lnTo>
                    <a:pt x="673" y="213"/>
                  </a:lnTo>
                  <a:lnTo>
                    <a:pt x="641" y="235"/>
                  </a:lnTo>
                  <a:lnTo>
                    <a:pt x="608" y="255"/>
                  </a:lnTo>
                  <a:lnTo>
                    <a:pt x="574" y="277"/>
                  </a:lnTo>
                  <a:lnTo>
                    <a:pt x="542" y="300"/>
                  </a:lnTo>
                  <a:lnTo>
                    <a:pt x="509" y="321"/>
                  </a:lnTo>
                  <a:lnTo>
                    <a:pt x="477" y="343"/>
                  </a:lnTo>
                  <a:lnTo>
                    <a:pt x="444" y="365"/>
                  </a:lnTo>
                  <a:lnTo>
                    <a:pt x="413" y="388"/>
                  </a:lnTo>
                  <a:lnTo>
                    <a:pt x="383" y="410"/>
                  </a:lnTo>
                  <a:lnTo>
                    <a:pt x="353" y="431"/>
                  </a:lnTo>
                  <a:lnTo>
                    <a:pt x="325" y="453"/>
                  </a:lnTo>
                  <a:lnTo>
                    <a:pt x="297" y="473"/>
                  </a:lnTo>
                  <a:lnTo>
                    <a:pt x="273" y="495"/>
                  </a:lnTo>
                  <a:lnTo>
                    <a:pt x="248" y="513"/>
                  </a:lnTo>
                  <a:lnTo>
                    <a:pt x="226" y="533"/>
                  </a:lnTo>
                  <a:lnTo>
                    <a:pt x="206" y="553"/>
                  </a:lnTo>
                  <a:lnTo>
                    <a:pt x="186" y="575"/>
                  </a:lnTo>
                  <a:lnTo>
                    <a:pt x="151" y="626"/>
                  </a:lnTo>
                  <a:lnTo>
                    <a:pt x="120" y="683"/>
                  </a:lnTo>
                  <a:lnTo>
                    <a:pt x="95" y="745"/>
                  </a:lnTo>
                  <a:lnTo>
                    <a:pt x="53" y="883"/>
                  </a:lnTo>
                  <a:lnTo>
                    <a:pt x="25" y="1031"/>
                  </a:lnTo>
                  <a:lnTo>
                    <a:pt x="0" y="1311"/>
                  </a:lnTo>
                  <a:lnTo>
                    <a:pt x="4" y="1515"/>
                  </a:lnTo>
                  <a:lnTo>
                    <a:pt x="14" y="1696"/>
                  </a:lnTo>
                  <a:lnTo>
                    <a:pt x="30" y="1911"/>
                  </a:lnTo>
                  <a:lnTo>
                    <a:pt x="47" y="2166"/>
                  </a:lnTo>
                  <a:lnTo>
                    <a:pt x="149" y="2007"/>
                  </a:lnTo>
                  <a:lnTo>
                    <a:pt x="161" y="1467"/>
                  </a:lnTo>
                  <a:lnTo>
                    <a:pt x="180" y="1249"/>
                  </a:lnTo>
                  <a:lnTo>
                    <a:pt x="194" y="1143"/>
                  </a:lnTo>
                  <a:lnTo>
                    <a:pt x="211" y="1039"/>
                  </a:lnTo>
                  <a:lnTo>
                    <a:pt x="234" y="943"/>
                  </a:lnTo>
                  <a:lnTo>
                    <a:pt x="260" y="855"/>
                  </a:lnTo>
                  <a:lnTo>
                    <a:pt x="276" y="816"/>
                  </a:lnTo>
                  <a:lnTo>
                    <a:pt x="291" y="781"/>
                  </a:lnTo>
                  <a:lnTo>
                    <a:pt x="328" y="720"/>
                  </a:lnTo>
                  <a:lnTo>
                    <a:pt x="339" y="707"/>
                  </a:lnTo>
                  <a:lnTo>
                    <a:pt x="348" y="694"/>
                  </a:lnTo>
                  <a:lnTo>
                    <a:pt x="359" y="680"/>
                  </a:lnTo>
                  <a:lnTo>
                    <a:pt x="372" y="665"/>
                  </a:lnTo>
                  <a:lnTo>
                    <a:pt x="386" y="652"/>
                  </a:lnTo>
                  <a:lnTo>
                    <a:pt x="398" y="637"/>
                  </a:lnTo>
                  <a:lnTo>
                    <a:pt x="412" y="623"/>
                  </a:lnTo>
                  <a:lnTo>
                    <a:pt x="426" y="609"/>
                  </a:lnTo>
                  <a:lnTo>
                    <a:pt x="455" y="580"/>
                  </a:lnTo>
                  <a:lnTo>
                    <a:pt x="471" y="564"/>
                  </a:lnTo>
                  <a:lnTo>
                    <a:pt x="486" y="549"/>
                  </a:lnTo>
                  <a:lnTo>
                    <a:pt x="502" y="535"/>
                  </a:lnTo>
                  <a:lnTo>
                    <a:pt x="519" y="519"/>
                  </a:lnTo>
                  <a:lnTo>
                    <a:pt x="536" y="504"/>
                  </a:lnTo>
                  <a:lnTo>
                    <a:pt x="553" y="488"/>
                  </a:lnTo>
                  <a:lnTo>
                    <a:pt x="570" y="473"/>
                  </a:lnTo>
                  <a:lnTo>
                    <a:pt x="588" y="459"/>
                  </a:lnTo>
                  <a:lnTo>
                    <a:pt x="605" y="445"/>
                  </a:lnTo>
                  <a:lnTo>
                    <a:pt x="624" y="430"/>
                  </a:lnTo>
                  <a:lnTo>
                    <a:pt x="642" y="413"/>
                  </a:lnTo>
                  <a:lnTo>
                    <a:pt x="658" y="399"/>
                  </a:lnTo>
                  <a:lnTo>
                    <a:pt x="678" y="383"/>
                  </a:lnTo>
                  <a:lnTo>
                    <a:pt x="695" y="369"/>
                  </a:lnTo>
                  <a:lnTo>
                    <a:pt x="715" y="354"/>
                  </a:lnTo>
                  <a:lnTo>
                    <a:pt x="734" y="340"/>
                  </a:lnTo>
                  <a:lnTo>
                    <a:pt x="751" y="325"/>
                  </a:lnTo>
                  <a:lnTo>
                    <a:pt x="769" y="311"/>
                  </a:lnTo>
                  <a:lnTo>
                    <a:pt x="788" y="297"/>
                  </a:lnTo>
                  <a:lnTo>
                    <a:pt x="806" y="283"/>
                  </a:lnTo>
                  <a:lnTo>
                    <a:pt x="825" y="267"/>
                  </a:lnTo>
                  <a:lnTo>
                    <a:pt x="843" y="255"/>
                  </a:lnTo>
                  <a:lnTo>
                    <a:pt x="860" y="241"/>
                  </a:lnTo>
                  <a:lnTo>
                    <a:pt x="877" y="229"/>
                  </a:lnTo>
                  <a:lnTo>
                    <a:pt x="913" y="202"/>
                  </a:lnTo>
                  <a:lnTo>
                    <a:pt x="947" y="178"/>
                  </a:lnTo>
                  <a:lnTo>
                    <a:pt x="980" y="154"/>
                  </a:lnTo>
                  <a:lnTo>
                    <a:pt x="1010" y="131"/>
                  </a:lnTo>
                  <a:lnTo>
                    <a:pt x="1040" y="110"/>
                  </a:lnTo>
                  <a:lnTo>
                    <a:pt x="1068" y="91"/>
                  </a:lnTo>
                  <a:lnTo>
                    <a:pt x="1094" y="73"/>
                  </a:lnTo>
                  <a:lnTo>
                    <a:pt x="1117" y="56"/>
                  </a:lnTo>
                  <a:lnTo>
                    <a:pt x="1137" y="42"/>
                  </a:lnTo>
                  <a:lnTo>
                    <a:pt x="1171" y="18"/>
                  </a:lnTo>
                  <a:lnTo>
                    <a:pt x="1201" y="0"/>
                  </a:lnTo>
                  <a:lnTo>
                    <a:pt x="1015" y="6"/>
                  </a:lnTo>
                  <a:lnTo>
                    <a:pt x="1015" y="6"/>
                  </a:lnTo>
                  <a:close/>
                </a:path>
              </a:pathLst>
            </a:custGeom>
            <a:solidFill>
              <a:srgbClr val="000000"/>
            </a:solidFill>
            <a:ln w="9525">
              <a:noFill/>
              <a:round/>
              <a:headEnd/>
              <a:tailEnd/>
            </a:ln>
          </p:spPr>
          <p:txBody>
            <a:bodyPr/>
            <a:lstStyle/>
            <a:p>
              <a:endParaRPr lang="en-US" dirty="0"/>
            </a:p>
          </p:txBody>
        </p:sp>
        <p:sp>
          <p:nvSpPr>
            <p:cNvPr id="348203" name="Freeform 43"/>
            <p:cNvSpPr>
              <a:spLocks/>
            </p:cNvSpPr>
            <p:nvPr/>
          </p:nvSpPr>
          <p:spPr bwMode="auto">
            <a:xfrm>
              <a:off x="7160" y="4555"/>
              <a:ext cx="219" cy="373"/>
            </a:xfrm>
            <a:custGeom>
              <a:avLst/>
              <a:gdLst/>
              <a:ahLst/>
              <a:cxnLst>
                <a:cxn ang="0">
                  <a:pos x="49" y="0"/>
                </a:cxn>
                <a:cxn ang="0">
                  <a:pos x="57" y="11"/>
                </a:cxn>
                <a:cxn ang="0">
                  <a:pos x="79" y="39"/>
                </a:cxn>
                <a:cxn ang="0">
                  <a:pos x="106" y="79"/>
                </a:cxn>
                <a:cxn ang="0">
                  <a:pos x="140" y="129"/>
                </a:cxn>
                <a:cxn ang="0">
                  <a:pos x="173" y="180"/>
                </a:cxn>
                <a:cxn ang="0">
                  <a:pos x="201" y="229"/>
                </a:cxn>
                <a:cxn ang="0">
                  <a:pos x="219" y="308"/>
                </a:cxn>
                <a:cxn ang="0">
                  <a:pos x="202" y="348"/>
                </a:cxn>
                <a:cxn ang="0">
                  <a:pos x="190" y="361"/>
                </a:cxn>
                <a:cxn ang="0">
                  <a:pos x="181" y="367"/>
                </a:cxn>
                <a:cxn ang="0">
                  <a:pos x="154" y="373"/>
                </a:cxn>
                <a:cxn ang="0">
                  <a:pos x="0" y="99"/>
                </a:cxn>
                <a:cxn ang="0">
                  <a:pos x="49" y="0"/>
                </a:cxn>
                <a:cxn ang="0">
                  <a:pos x="49" y="0"/>
                </a:cxn>
              </a:cxnLst>
              <a:rect l="0" t="0" r="r" b="b"/>
              <a:pathLst>
                <a:path w="219" h="373">
                  <a:moveTo>
                    <a:pt x="49" y="0"/>
                  </a:moveTo>
                  <a:lnTo>
                    <a:pt x="57" y="11"/>
                  </a:lnTo>
                  <a:lnTo>
                    <a:pt x="79" y="39"/>
                  </a:lnTo>
                  <a:lnTo>
                    <a:pt x="106" y="79"/>
                  </a:lnTo>
                  <a:lnTo>
                    <a:pt x="140" y="129"/>
                  </a:lnTo>
                  <a:lnTo>
                    <a:pt x="173" y="180"/>
                  </a:lnTo>
                  <a:lnTo>
                    <a:pt x="201" y="229"/>
                  </a:lnTo>
                  <a:lnTo>
                    <a:pt x="219" y="308"/>
                  </a:lnTo>
                  <a:lnTo>
                    <a:pt x="202" y="348"/>
                  </a:lnTo>
                  <a:lnTo>
                    <a:pt x="190" y="361"/>
                  </a:lnTo>
                  <a:lnTo>
                    <a:pt x="181" y="367"/>
                  </a:lnTo>
                  <a:lnTo>
                    <a:pt x="154" y="373"/>
                  </a:lnTo>
                  <a:lnTo>
                    <a:pt x="0" y="99"/>
                  </a:lnTo>
                  <a:lnTo>
                    <a:pt x="49" y="0"/>
                  </a:lnTo>
                  <a:lnTo>
                    <a:pt x="49" y="0"/>
                  </a:lnTo>
                  <a:close/>
                </a:path>
              </a:pathLst>
            </a:custGeom>
            <a:solidFill>
              <a:srgbClr val="000000"/>
            </a:solidFill>
            <a:ln w="9525">
              <a:noFill/>
              <a:round/>
              <a:headEnd/>
              <a:tailEnd/>
            </a:ln>
          </p:spPr>
          <p:txBody>
            <a:bodyPr/>
            <a:lstStyle/>
            <a:p>
              <a:endParaRPr lang="en-US" dirty="0"/>
            </a:p>
          </p:txBody>
        </p:sp>
        <p:sp>
          <p:nvSpPr>
            <p:cNvPr id="348204" name="Freeform 44"/>
            <p:cNvSpPr>
              <a:spLocks/>
            </p:cNvSpPr>
            <p:nvPr/>
          </p:nvSpPr>
          <p:spPr bwMode="auto">
            <a:xfrm>
              <a:off x="7249" y="4225"/>
              <a:ext cx="276" cy="378"/>
            </a:xfrm>
            <a:custGeom>
              <a:avLst/>
              <a:gdLst/>
              <a:ahLst/>
              <a:cxnLst>
                <a:cxn ang="0">
                  <a:pos x="11" y="0"/>
                </a:cxn>
                <a:cxn ang="0">
                  <a:pos x="24" y="7"/>
                </a:cxn>
                <a:cxn ang="0">
                  <a:pos x="55" y="24"/>
                </a:cxn>
                <a:cxn ang="0">
                  <a:pos x="75" y="37"/>
                </a:cxn>
                <a:cxn ang="0">
                  <a:pos x="98" y="51"/>
                </a:cxn>
                <a:cxn ang="0">
                  <a:pos x="123" y="68"/>
                </a:cxn>
                <a:cxn ang="0">
                  <a:pos x="147" y="86"/>
                </a:cxn>
                <a:cxn ang="0">
                  <a:pos x="172" y="106"/>
                </a:cxn>
                <a:cxn ang="0">
                  <a:pos x="195" y="126"/>
                </a:cxn>
                <a:cxn ang="0">
                  <a:pos x="218" y="150"/>
                </a:cxn>
                <a:cxn ang="0">
                  <a:pos x="239" y="171"/>
                </a:cxn>
                <a:cxn ang="0">
                  <a:pos x="266" y="218"/>
                </a:cxn>
                <a:cxn ang="0">
                  <a:pos x="276" y="264"/>
                </a:cxn>
                <a:cxn ang="0">
                  <a:pos x="262" y="334"/>
                </a:cxn>
                <a:cxn ang="0">
                  <a:pos x="243" y="368"/>
                </a:cxn>
                <a:cxn ang="0">
                  <a:pos x="220" y="378"/>
                </a:cxn>
                <a:cxn ang="0">
                  <a:pos x="0" y="126"/>
                </a:cxn>
                <a:cxn ang="0">
                  <a:pos x="11" y="0"/>
                </a:cxn>
                <a:cxn ang="0">
                  <a:pos x="11" y="0"/>
                </a:cxn>
              </a:cxnLst>
              <a:rect l="0" t="0" r="r" b="b"/>
              <a:pathLst>
                <a:path w="276" h="378">
                  <a:moveTo>
                    <a:pt x="11" y="0"/>
                  </a:moveTo>
                  <a:lnTo>
                    <a:pt x="24" y="7"/>
                  </a:lnTo>
                  <a:lnTo>
                    <a:pt x="55" y="24"/>
                  </a:lnTo>
                  <a:lnTo>
                    <a:pt x="75" y="37"/>
                  </a:lnTo>
                  <a:lnTo>
                    <a:pt x="98" y="51"/>
                  </a:lnTo>
                  <a:lnTo>
                    <a:pt x="123" y="68"/>
                  </a:lnTo>
                  <a:lnTo>
                    <a:pt x="147" y="86"/>
                  </a:lnTo>
                  <a:lnTo>
                    <a:pt x="172" y="106"/>
                  </a:lnTo>
                  <a:lnTo>
                    <a:pt x="195" y="126"/>
                  </a:lnTo>
                  <a:lnTo>
                    <a:pt x="218" y="150"/>
                  </a:lnTo>
                  <a:lnTo>
                    <a:pt x="239" y="171"/>
                  </a:lnTo>
                  <a:lnTo>
                    <a:pt x="266" y="218"/>
                  </a:lnTo>
                  <a:lnTo>
                    <a:pt x="276" y="264"/>
                  </a:lnTo>
                  <a:lnTo>
                    <a:pt x="262" y="334"/>
                  </a:lnTo>
                  <a:lnTo>
                    <a:pt x="243" y="368"/>
                  </a:lnTo>
                  <a:lnTo>
                    <a:pt x="220" y="378"/>
                  </a:lnTo>
                  <a:lnTo>
                    <a:pt x="0" y="126"/>
                  </a:lnTo>
                  <a:lnTo>
                    <a:pt x="11" y="0"/>
                  </a:lnTo>
                  <a:lnTo>
                    <a:pt x="11" y="0"/>
                  </a:lnTo>
                  <a:close/>
                </a:path>
              </a:pathLst>
            </a:custGeom>
            <a:solidFill>
              <a:srgbClr val="000000"/>
            </a:solidFill>
            <a:ln w="9525">
              <a:noFill/>
              <a:round/>
              <a:headEnd/>
              <a:tailEnd/>
            </a:ln>
          </p:spPr>
          <p:txBody>
            <a:bodyPr/>
            <a:lstStyle/>
            <a:p>
              <a:endParaRPr lang="en-US" dirty="0"/>
            </a:p>
          </p:txBody>
        </p:sp>
        <p:sp>
          <p:nvSpPr>
            <p:cNvPr id="348205" name="Freeform 45"/>
            <p:cNvSpPr>
              <a:spLocks/>
            </p:cNvSpPr>
            <p:nvPr/>
          </p:nvSpPr>
          <p:spPr bwMode="auto">
            <a:xfrm>
              <a:off x="7331" y="3988"/>
              <a:ext cx="269" cy="342"/>
            </a:xfrm>
            <a:custGeom>
              <a:avLst/>
              <a:gdLst/>
              <a:ahLst/>
              <a:cxnLst>
                <a:cxn ang="0">
                  <a:pos x="17" y="0"/>
                </a:cxn>
                <a:cxn ang="0">
                  <a:pos x="0" y="138"/>
                </a:cxn>
                <a:cxn ang="0">
                  <a:pos x="259" y="342"/>
                </a:cxn>
                <a:cxn ang="0">
                  <a:pos x="269" y="193"/>
                </a:cxn>
                <a:cxn ang="0">
                  <a:pos x="245" y="156"/>
                </a:cxn>
                <a:cxn ang="0">
                  <a:pos x="228" y="139"/>
                </a:cxn>
                <a:cxn ang="0">
                  <a:pos x="209" y="122"/>
                </a:cxn>
                <a:cxn ang="0">
                  <a:pos x="189" y="105"/>
                </a:cxn>
                <a:cxn ang="0">
                  <a:pos x="167" y="88"/>
                </a:cxn>
                <a:cxn ang="0">
                  <a:pos x="147" y="73"/>
                </a:cxn>
                <a:cxn ang="0">
                  <a:pos x="126" y="60"/>
                </a:cxn>
                <a:cxn ang="0">
                  <a:pos x="84" y="35"/>
                </a:cxn>
                <a:cxn ang="0">
                  <a:pos x="50" y="17"/>
                </a:cxn>
                <a:cxn ang="0">
                  <a:pos x="17" y="0"/>
                </a:cxn>
                <a:cxn ang="0">
                  <a:pos x="17" y="0"/>
                </a:cxn>
              </a:cxnLst>
              <a:rect l="0" t="0" r="r" b="b"/>
              <a:pathLst>
                <a:path w="269" h="342">
                  <a:moveTo>
                    <a:pt x="17" y="0"/>
                  </a:moveTo>
                  <a:lnTo>
                    <a:pt x="0" y="138"/>
                  </a:lnTo>
                  <a:lnTo>
                    <a:pt x="259" y="342"/>
                  </a:lnTo>
                  <a:lnTo>
                    <a:pt x="269" y="193"/>
                  </a:lnTo>
                  <a:lnTo>
                    <a:pt x="245" y="156"/>
                  </a:lnTo>
                  <a:lnTo>
                    <a:pt x="228" y="139"/>
                  </a:lnTo>
                  <a:lnTo>
                    <a:pt x="209" y="122"/>
                  </a:lnTo>
                  <a:lnTo>
                    <a:pt x="189" y="105"/>
                  </a:lnTo>
                  <a:lnTo>
                    <a:pt x="167" y="88"/>
                  </a:lnTo>
                  <a:lnTo>
                    <a:pt x="147" y="73"/>
                  </a:lnTo>
                  <a:lnTo>
                    <a:pt x="126" y="60"/>
                  </a:lnTo>
                  <a:lnTo>
                    <a:pt x="84" y="35"/>
                  </a:lnTo>
                  <a:lnTo>
                    <a:pt x="50" y="17"/>
                  </a:lnTo>
                  <a:lnTo>
                    <a:pt x="17" y="0"/>
                  </a:lnTo>
                  <a:lnTo>
                    <a:pt x="17" y="0"/>
                  </a:lnTo>
                  <a:close/>
                </a:path>
              </a:pathLst>
            </a:custGeom>
            <a:solidFill>
              <a:srgbClr val="000000"/>
            </a:solidFill>
            <a:ln w="9525">
              <a:noFill/>
              <a:round/>
              <a:headEnd/>
              <a:tailEnd/>
            </a:ln>
          </p:spPr>
          <p:txBody>
            <a:bodyPr/>
            <a:lstStyle/>
            <a:p>
              <a:endParaRPr lang="en-US" dirty="0"/>
            </a:p>
          </p:txBody>
        </p:sp>
        <p:sp>
          <p:nvSpPr>
            <p:cNvPr id="348206" name="Freeform 46"/>
            <p:cNvSpPr>
              <a:spLocks/>
            </p:cNvSpPr>
            <p:nvPr/>
          </p:nvSpPr>
          <p:spPr bwMode="auto">
            <a:xfrm>
              <a:off x="7415" y="3736"/>
              <a:ext cx="278" cy="329"/>
            </a:xfrm>
            <a:custGeom>
              <a:avLst/>
              <a:gdLst/>
              <a:ahLst/>
              <a:cxnLst>
                <a:cxn ang="0">
                  <a:pos x="0" y="0"/>
                </a:cxn>
                <a:cxn ang="0">
                  <a:pos x="0" y="142"/>
                </a:cxn>
                <a:cxn ang="0">
                  <a:pos x="274" y="329"/>
                </a:cxn>
                <a:cxn ang="0">
                  <a:pos x="278" y="192"/>
                </a:cxn>
                <a:cxn ang="0">
                  <a:pos x="263" y="173"/>
                </a:cxn>
                <a:cxn ang="0">
                  <a:pos x="244" y="155"/>
                </a:cxn>
                <a:cxn ang="0">
                  <a:pos x="224" y="136"/>
                </a:cxn>
                <a:cxn ang="0">
                  <a:pos x="202" y="119"/>
                </a:cxn>
                <a:cxn ang="0">
                  <a:pos x="179" y="102"/>
                </a:cxn>
                <a:cxn ang="0">
                  <a:pos x="156" y="86"/>
                </a:cxn>
                <a:cxn ang="0">
                  <a:pos x="133" y="69"/>
                </a:cxn>
                <a:cxn ang="0">
                  <a:pos x="110" y="57"/>
                </a:cxn>
                <a:cxn ang="0">
                  <a:pos x="68" y="34"/>
                </a:cxn>
                <a:cxn ang="0">
                  <a:pos x="32" y="15"/>
                </a:cxn>
                <a:cxn ang="0">
                  <a:pos x="0" y="0"/>
                </a:cxn>
                <a:cxn ang="0">
                  <a:pos x="0" y="0"/>
                </a:cxn>
              </a:cxnLst>
              <a:rect l="0" t="0" r="r" b="b"/>
              <a:pathLst>
                <a:path w="278" h="329">
                  <a:moveTo>
                    <a:pt x="0" y="0"/>
                  </a:moveTo>
                  <a:lnTo>
                    <a:pt x="0" y="142"/>
                  </a:lnTo>
                  <a:lnTo>
                    <a:pt x="274" y="329"/>
                  </a:lnTo>
                  <a:lnTo>
                    <a:pt x="278" y="192"/>
                  </a:lnTo>
                  <a:lnTo>
                    <a:pt x="263" y="173"/>
                  </a:lnTo>
                  <a:lnTo>
                    <a:pt x="244" y="155"/>
                  </a:lnTo>
                  <a:lnTo>
                    <a:pt x="224" y="136"/>
                  </a:lnTo>
                  <a:lnTo>
                    <a:pt x="202" y="119"/>
                  </a:lnTo>
                  <a:lnTo>
                    <a:pt x="179" y="102"/>
                  </a:lnTo>
                  <a:lnTo>
                    <a:pt x="156" y="86"/>
                  </a:lnTo>
                  <a:lnTo>
                    <a:pt x="133" y="69"/>
                  </a:lnTo>
                  <a:lnTo>
                    <a:pt x="110" y="57"/>
                  </a:lnTo>
                  <a:lnTo>
                    <a:pt x="68" y="34"/>
                  </a:lnTo>
                  <a:lnTo>
                    <a:pt x="32" y="15"/>
                  </a:lnTo>
                  <a:lnTo>
                    <a:pt x="0" y="0"/>
                  </a:lnTo>
                  <a:lnTo>
                    <a:pt x="0" y="0"/>
                  </a:lnTo>
                  <a:close/>
                </a:path>
              </a:pathLst>
            </a:custGeom>
            <a:solidFill>
              <a:srgbClr val="000000"/>
            </a:solidFill>
            <a:ln w="9525">
              <a:noFill/>
              <a:round/>
              <a:headEnd/>
              <a:tailEnd/>
            </a:ln>
          </p:spPr>
          <p:txBody>
            <a:bodyPr/>
            <a:lstStyle/>
            <a:p>
              <a:endParaRPr lang="en-US" dirty="0"/>
            </a:p>
          </p:txBody>
        </p:sp>
        <p:sp>
          <p:nvSpPr>
            <p:cNvPr id="348207" name="Freeform 47"/>
            <p:cNvSpPr>
              <a:spLocks/>
            </p:cNvSpPr>
            <p:nvPr/>
          </p:nvSpPr>
          <p:spPr bwMode="auto">
            <a:xfrm>
              <a:off x="7611" y="3521"/>
              <a:ext cx="334" cy="308"/>
            </a:xfrm>
            <a:custGeom>
              <a:avLst/>
              <a:gdLst/>
              <a:ahLst/>
              <a:cxnLst>
                <a:cxn ang="0">
                  <a:pos x="39" y="0"/>
                </a:cxn>
                <a:cxn ang="0">
                  <a:pos x="0" y="110"/>
                </a:cxn>
                <a:cxn ang="0">
                  <a:pos x="259" y="308"/>
                </a:cxn>
                <a:cxn ang="0">
                  <a:pos x="297" y="306"/>
                </a:cxn>
                <a:cxn ang="0">
                  <a:pos x="334" y="243"/>
                </a:cxn>
                <a:cxn ang="0">
                  <a:pos x="324" y="209"/>
                </a:cxn>
                <a:cxn ang="0">
                  <a:pos x="308" y="189"/>
                </a:cxn>
                <a:cxn ang="0">
                  <a:pos x="290" y="170"/>
                </a:cxn>
                <a:cxn ang="0">
                  <a:pos x="266" y="150"/>
                </a:cxn>
                <a:cxn ang="0">
                  <a:pos x="242" y="130"/>
                </a:cxn>
                <a:cxn ang="0">
                  <a:pos x="215" y="110"/>
                </a:cxn>
                <a:cxn ang="0">
                  <a:pos x="186" y="91"/>
                </a:cxn>
                <a:cxn ang="0">
                  <a:pos x="160" y="73"/>
                </a:cxn>
                <a:cxn ang="0">
                  <a:pos x="132" y="54"/>
                </a:cxn>
                <a:cxn ang="0">
                  <a:pos x="109" y="42"/>
                </a:cxn>
                <a:cxn ang="0">
                  <a:pos x="85" y="28"/>
                </a:cxn>
                <a:cxn ang="0">
                  <a:pos x="51" y="8"/>
                </a:cxn>
                <a:cxn ang="0">
                  <a:pos x="39" y="0"/>
                </a:cxn>
                <a:cxn ang="0">
                  <a:pos x="39" y="0"/>
                </a:cxn>
              </a:cxnLst>
              <a:rect l="0" t="0" r="r" b="b"/>
              <a:pathLst>
                <a:path w="334" h="308">
                  <a:moveTo>
                    <a:pt x="39" y="0"/>
                  </a:moveTo>
                  <a:lnTo>
                    <a:pt x="0" y="110"/>
                  </a:lnTo>
                  <a:lnTo>
                    <a:pt x="259" y="308"/>
                  </a:lnTo>
                  <a:lnTo>
                    <a:pt x="297" y="306"/>
                  </a:lnTo>
                  <a:lnTo>
                    <a:pt x="334" y="243"/>
                  </a:lnTo>
                  <a:lnTo>
                    <a:pt x="324" y="209"/>
                  </a:lnTo>
                  <a:lnTo>
                    <a:pt x="308" y="189"/>
                  </a:lnTo>
                  <a:lnTo>
                    <a:pt x="290" y="170"/>
                  </a:lnTo>
                  <a:lnTo>
                    <a:pt x="266" y="150"/>
                  </a:lnTo>
                  <a:lnTo>
                    <a:pt x="242" y="130"/>
                  </a:lnTo>
                  <a:lnTo>
                    <a:pt x="215" y="110"/>
                  </a:lnTo>
                  <a:lnTo>
                    <a:pt x="186" y="91"/>
                  </a:lnTo>
                  <a:lnTo>
                    <a:pt x="160" y="73"/>
                  </a:lnTo>
                  <a:lnTo>
                    <a:pt x="132" y="54"/>
                  </a:lnTo>
                  <a:lnTo>
                    <a:pt x="109" y="42"/>
                  </a:lnTo>
                  <a:lnTo>
                    <a:pt x="85" y="28"/>
                  </a:lnTo>
                  <a:lnTo>
                    <a:pt x="51" y="8"/>
                  </a:lnTo>
                  <a:lnTo>
                    <a:pt x="39" y="0"/>
                  </a:lnTo>
                  <a:lnTo>
                    <a:pt x="39" y="0"/>
                  </a:lnTo>
                  <a:close/>
                </a:path>
              </a:pathLst>
            </a:custGeom>
            <a:solidFill>
              <a:srgbClr val="000000"/>
            </a:solidFill>
            <a:ln w="9525">
              <a:noFill/>
              <a:round/>
              <a:headEnd/>
              <a:tailEnd/>
            </a:ln>
          </p:spPr>
          <p:txBody>
            <a:bodyPr/>
            <a:lstStyle/>
            <a:p>
              <a:endParaRPr lang="en-US" dirty="0"/>
            </a:p>
          </p:txBody>
        </p:sp>
        <p:sp>
          <p:nvSpPr>
            <p:cNvPr id="348208" name="Freeform 48"/>
            <p:cNvSpPr>
              <a:spLocks/>
            </p:cNvSpPr>
            <p:nvPr/>
          </p:nvSpPr>
          <p:spPr bwMode="auto">
            <a:xfrm>
              <a:off x="7805" y="3340"/>
              <a:ext cx="366" cy="297"/>
            </a:xfrm>
            <a:custGeom>
              <a:avLst/>
              <a:gdLst/>
              <a:ahLst/>
              <a:cxnLst>
                <a:cxn ang="0">
                  <a:pos x="54" y="0"/>
                </a:cxn>
                <a:cxn ang="0">
                  <a:pos x="0" y="77"/>
                </a:cxn>
                <a:cxn ang="0">
                  <a:pos x="312" y="297"/>
                </a:cxn>
                <a:cxn ang="0">
                  <a:pos x="366" y="215"/>
                </a:cxn>
                <a:cxn ang="0">
                  <a:pos x="351" y="186"/>
                </a:cxn>
                <a:cxn ang="0">
                  <a:pos x="334" y="169"/>
                </a:cxn>
                <a:cxn ang="0">
                  <a:pos x="312" y="152"/>
                </a:cxn>
                <a:cxn ang="0">
                  <a:pos x="289" y="135"/>
                </a:cxn>
                <a:cxn ang="0">
                  <a:pos x="263" y="116"/>
                </a:cxn>
                <a:cxn ang="0">
                  <a:pos x="233" y="97"/>
                </a:cxn>
                <a:cxn ang="0">
                  <a:pos x="205" y="80"/>
                </a:cxn>
                <a:cxn ang="0">
                  <a:pos x="176" y="63"/>
                </a:cxn>
                <a:cxn ang="0">
                  <a:pos x="150" y="50"/>
                </a:cxn>
                <a:cxn ang="0">
                  <a:pos x="123" y="36"/>
                </a:cxn>
                <a:cxn ang="0">
                  <a:pos x="102" y="25"/>
                </a:cxn>
                <a:cxn ang="0">
                  <a:pos x="66" y="6"/>
                </a:cxn>
                <a:cxn ang="0">
                  <a:pos x="54" y="0"/>
                </a:cxn>
                <a:cxn ang="0">
                  <a:pos x="54" y="0"/>
                </a:cxn>
              </a:cxnLst>
              <a:rect l="0" t="0" r="r" b="b"/>
              <a:pathLst>
                <a:path w="366" h="297">
                  <a:moveTo>
                    <a:pt x="54" y="0"/>
                  </a:moveTo>
                  <a:lnTo>
                    <a:pt x="0" y="77"/>
                  </a:lnTo>
                  <a:lnTo>
                    <a:pt x="312" y="297"/>
                  </a:lnTo>
                  <a:lnTo>
                    <a:pt x="366" y="215"/>
                  </a:lnTo>
                  <a:lnTo>
                    <a:pt x="351" y="186"/>
                  </a:lnTo>
                  <a:lnTo>
                    <a:pt x="334" y="169"/>
                  </a:lnTo>
                  <a:lnTo>
                    <a:pt x="312" y="152"/>
                  </a:lnTo>
                  <a:lnTo>
                    <a:pt x="289" y="135"/>
                  </a:lnTo>
                  <a:lnTo>
                    <a:pt x="263" y="116"/>
                  </a:lnTo>
                  <a:lnTo>
                    <a:pt x="233" y="97"/>
                  </a:lnTo>
                  <a:lnTo>
                    <a:pt x="205" y="80"/>
                  </a:lnTo>
                  <a:lnTo>
                    <a:pt x="176" y="63"/>
                  </a:lnTo>
                  <a:lnTo>
                    <a:pt x="150" y="50"/>
                  </a:lnTo>
                  <a:lnTo>
                    <a:pt x="123" y="36"/>
                  </a:lnTo>
                  <a:lnTo>
                    <a:pt x="102" y="25"/>
                  </a:lnTo>
                  <a:lnTo>
                    <a:pt x="66" y="6"/>
                  </a:lnTo>
                  <a:lnTo>
                    <a:pt x="54" y="0"/>
                  </a:lnTo>
                  <a:lnTo>
                    <a:pt x="54" y="0"/>
                  </a:lnTo>
                  <a:close/>
                </a:path>
              </a:pathLst>
            </a:custGeom>
            <a:solidFill>
              <a:srgbClr val="000000"/>
            </a:solidFill>
            <a:ln w="9525">
              <a:noFill/>
              <a:round/>
              <a:headEnd/>
              <a:tailEnd/>
            </a:ln>
          </p:spPr>
          <p:txBody>
            <a:bodyPr/>
            <a:lstStyle/>
            <a:p>
              <a:endParaRPr lang="en-US" dirty="0"/>
            </a:p>
          </p:txBody>
        </p:sp>
        <p:sp>
          <p:nvSpPr>
            <p:cNvPr id="348209" name="Freeform 49"/>
            <p:cNvSpPr>
              <a:spLocks/>
            </p:cNvSpPr>
            <p:nvPr/>
          </p:nvSpPr>
          <p:spPr bwMode="auto">
            <a:xfrm>
              <a:off x="7979" y="2802"/>
              <a:ext cx="1609" cy="1044"/>
            </a:xfrm>
            <a:custGeom>
              <a:avLst/>
              <a:gdLst/>
              <a:ahLst/>
              <a:cxnLst>
                <a:cxn ang="0">
                  <a:pos x="246" y="20"/>
                </a:cxn>
                <a:cxn ang="0">
                  <a:pos x="421" y="62"/>
                </a:cxn>
                <a:cxn ang="0">
                  <a:pos x="553" y="108"/>
                </a:cxn>
                <a:cxn ang="0">
                  <a:pos x="621" y="138"/>
                </a:cxn>
                <a:cxn ang="0">
                  <a:pos x="690" y="173"/>
                </a:cxn>
                <a:cxn ang="0">
                  <a:pos x="761" y="213"/>
                </a:cxn>
                <a:cxn ang="0">
                  <a:pos x="828" y="257"/>
                </a:cxn>
                <a:cxn ang="0">
                  <a:pos x="888" y="295"/>
                </a:cxn>
                <a:cxn ang="0">
                  <a:pos x="942" y="334"/>
                </a:cxn>
                <a:cxn ang="0">
                  <a:pos x="990" y="369"/>
                </a:cxn>
                <a:cxn ang="0">
                  <a:pos x="1034" y="402"/>
                </a:cxn>
                <a:cxn ang="0">
                  <a:pos x="1071" y="434"/>
                </a:cxn>
                <a:cxn ang="0">
                  <a:pos x="1103" y="462"/>
                </a:cxn>
                <a:cxn ang="0">
                  <a:pos x="1154" y="512"/>
                </a:cxn>
                <a:cxn ang="0">
                  <a:pos x="1188" y="549"/>
                </a:cxn>
                <a:cxn ang="0">
                  <a:pos x="1219" y="589"/>
                </a:cxn>
                <a:cxn ang="0">
                  <a:pos x="1450" y="679"/>
                </a:cxn>
                <a:cxn ang="0">
                  <a:pos x="1499" y="719"/>
                </a:cxn>
                <a:cxn ang="0">
                  <a:pos x="1539" y="761"/>
                </a:cxn>
                <a:cxn ang="0">
                  <a:pos x="1609" y="881"/>
                </a:cxn>
                <a:cxn ang="0">
                  <a:pos x="1587" y="952"/>
                </a:cxn>
                <a:cxn ang="0">
                  <a:pos x="1535" y="990"/>
                </a:cxn>
                <a:cxn ang="0">
                  <a:pos x="1471" y="1017"/>
                </a:cxn>
                <a:cxn ang="0">
                  <a:pos x="1374" y="1037"/>
                </a:cxn>
                <a:cxn ang="0">
                  <a:pos x="1182" y="1036"/>
                </a:cxn>
                <a:cxn ang="0">
                  <a:pos x="1010" y="751"/>
                </a:cxn>
                <a:cxn ang="0">
                  <a:pos x="1071" y="666"/>
                </a:cxn>
                <a:cxn ang="0">
                  <a:pos x="1030" y="628"/>
                </a:cxn>
                <a:cxn ang="0">
                  <a:pos x="1000" y="597"/>
                </a:cxn>
                <a:cxn ang="0">
                  <a:pos x="962" y="561"/>
                </a:cxn>
                <a:cxn ang="0">
                  <a:pos x="922" y="523"/>
                </a:cxn>
                <a:cxn ang="0">
                  <a:pos x="879" y="482"/>
                </a:cxn>
                <a:cxn ang="0">
                  <a:pos x="833" y="442"/>
                </a:cxn>
                <a:cxn ang="0">
                  <a:pos x="785" y="402"/>
                </a:cxn>
                <a:cxn ang="0">
                  <a:pos x="737" y="363"/>
                </a:cxn>
                <a:cxn ang="0">
                  <a:pos x="689" y="326"/>
                </a:cxn>
                <a:cxn ang="0">
                  <a:pos x="639" y="292"/>
                </a:cxn>
                <a:cxn ang="0">
                  <a:pos x="593" y="261"/>
                </a:cxn>
                <a:cxn ang="0">
                  <a:pos x="525" y="226"/>
                </a:cxn>
                <a:cxn ang="0">
                  <a:pos x="437" y="192"/>
                </a:cxn>
                <a:cxn ang="0">
                  <a:pos x="347" y="165"/>
                </a:cxn>
                <a:cxn ang="0">
                  <a:pos x="177" y="133"/>
                </a:cxn>
                <a:cxn ang="0">
                  <a:pos x="17" y="0"/>
                </a:cxn>
              </a:cxnLst>
              <a:rect l="0" t="0" r="r" b="b"/>
              <a:pathLst>
                <a:path w="1609" h="1044">
                  <a:moveTo>
                    <a:pt x="17" y="0"/>
                  </a:moveTo>
                  <a:lnTo>
                    <a:pt x="246" y="20"/>
                  </a:lnTo>
                  <a:lnTo>
                    <a:pt x="359" y="45"/>
                  </a:lnTo>
                  <a:lnTo>
                    <a:pt x="421" y="62"/>
                  </a:lnTo>
                  <a:lnTo>
                    <a:pt x="486" y="83"/>
                  </a:lnTo>
                  <a:lnTo>
                    <a:pt x="553" y="108"/>
                  </a:lnTo>
                  <a:lnTo>
                    <a:pt x="587" y="122"/>
                  </a:lnTo>
                  <a:lnTo>
                    <a:pt x="621" y="138"/>
                  </a:lnTo>
                  <a:lnTo>
                    <a:pt x="655" y="156"/>
                  </a:lnTo>
                  <a:lnTo>
                    <a:pt x="690" y="173"/>
                  </a:lnTo>
                  <a:lnTo>
                    <a:pt x="726" y="192"/>
                  </a:lnTo>
                  <a:lnTo>
                    <a:pt x="761" y="213"/>
                  </a:lnTo>
                  <a:lnTo>
                    <a:pt x="795" y="235"/>
                  </a:lnTo>
                  <a:lnTo>
                    <a:pt x="828" y="257"/>
                  </a:lnTo>
                  <a:lnTo>
                    <a:pt x="859" y="277"/>
                  </a:lnTo>
                  <a:lnTo>
                    <a:pt x="888" y="295"/>
                  </a:lnTo>
                  <a:lnTo>
                    <a:pt x="916" y="315"/>
                  </a:lnTo>
                  <a:lnTo>
                    <a:pt x="942" y="334"/>
                  </a:lnTo>
                  <a:lnTo>
                    <a:pt x="967" y="352"/>
                  </a:lnTo>
                  <a:lnTo>
                    <a:pt x="990" y="369"/>
                  </a:lnTo>
                  <a:lnTo>
                    <a:pt x="1013" y="386"/>
                  </a:lnTo>
                  <a:lnTo>
                    <a:pt x="1034" y="402"/>
                  </a:lnTo>
                  <a:lnTo>
                    <a:pt x="1054" y="419"/>
                  </a:lnTo>
                  <a:lnTo>
                    <a:pt x="1071" y="434"/>
                  </a:lnTo>
                  <a:lnTo>
                    <a:pt x="1088" y="448"/>
                  </a:lnTo>
                  <a:lnTo>
                    <a:pt x="1103" y="462"/>
                  </a:lnTo>
                  <a:lnTo>
                    <a:pt x="1131" y="489"/>
                  </a:lnTo>
                  <a:lnTo>
                    <a:pt x="1154" y="512"/>
                  </a:lnTo>
                  <a:lnTo>
                    <a:pt x="1173" y="532"/>
                  </a:lnTo>
                  <a:lnTo>
                    <a:pt x="1188" y="549"/>
                  </a:lnTo>
                  <a:lnTo>
                    <a:pt x="1201" y="563"/>
                  </a:lnTo>
                  <a:lnTo>
                    <a:pt x="1219" y="589"/>
                  </a:lnTo>
                  <a:lnTo>
                    <a:pt x="1437" y="671"/>
                  </a:lnTo>
                  <a:lnTo>
                    <a:pt x="1450" y="679"/>
                  </a:lnTo>
                  <a:lnTo>
                    <a:pt x="1481" y="702"/>
                  </a:lnTo>
                  <a:lnTo>
                    <a:pt x="1499" y="719"/>
                  </a:lnTo>
                  <a:lnTo>
                    <a:pt x="1519" y="737"/>
                  </a:lnTo>
                  <a:lnTo>
                    <a:pt x="1539" y="761"/>
                  </a:lnTo>
                  <a:lnTo>
                    <a:pt x="1559" y="782"/>
                  </a:lnTo>
                  <a:lnTo>
                    <a:pt x="1609" y="881"/>
                  </a:lnTo>
                  <a:lnTo>
                    <a:pt x="1603" y="929"/>
                  </a:lnTo>
                  <a:lnTo>
                    <a:pt x="1587" y="952"/>
                  </a:lnTo>
                  <a:lnTo>
                    <a:pt x="1564" y="973"/>
                  </a:lnTo>
                  <a:lnTo>
                    <a:pt x="1535" y="990"/>
                  </a:lnTo>
                  <a:lnTo>
                    <a:pt x="1504" y="1005"/>
                  </a:lnTo>
                  <a:lnTo>
                    <a:pt x="1471" y="1017"/>
                  </a:lnTo>
                  <a:lnTo>
                    <a:pt x="1439" y="1027"/>
                  </a:lnTo>
                  <a:lnTo>
                    <a:pt x="1374" y="1037"/>
                  </a:lnTo>
                  <a:lnTo>
                    <a:pt x="1315" y="1044"/>
                  </a:lnTo>
                  <a:lnTo>
                    <a:pt x="1182" y="1036"/>
                  </a:lnTo>
                  <a:lnTo>
                    <a:pt x="850" y="813"/>
                  </a:lnTo>
                  <a:lnTo>
                    <a:pt x="1010" y="751"/>
                  </a:lnTo>
                  <a:lnTo>
                    <a:pt x="1088" y="688"/>
                  </a:lnTo>
                  <a:lnTo>
                    <a:pt x="1071" y="666"/>
                  </a:lnTo>
                  <a:lnTo>
                    <a:pt x="1044" y="643"/>
                  </a:lnTo>
                  <a:lnTo>
                    <a:pt x="1030" y="628"/>
                  </a:lnTo>
                  <a:lnTo>
                    <a:pt x="1015" y="612"/>
                  </a:lnTo>
                  <a:lnTo>
                    <a:pt x="1000" y="597"/>
                  </a:lnTo>
                  <a:lnTo>
                    <a:pt x="981" y="580"/>
                  </a:lnTo>
                  <a:lnTo>
                    <a:pt x="962" y="561"/>
                  </a:lnTo>
                  <a:lnTo>
                    <a:pt x="942" y="543"/>
                  </a:lnTo>
                  <a:lnTo>
                    <a:pt x="922" y="523"/>
                  </a:lnTo>
                  <a:lnTo>
                    <a:pt x="899" y="502"/>
                  </a:lnTo>
                  <a:lnTo>
                    <a:pt x="879" y="482"/>
                  </a:lnTo>
                  <a:lnTo>
                    <a:pt x="856" y="462"/>
                  </a:lnTo>
                  <a:lnTo>
                    <a:pt x="833" y="442"/>
                  </a:lnTo>
                  <a:lnTo>
                    <a:pt x="809" y="422"/>
                  </a:lnTo>
                  <a:lnTo>
                    <a:pt x="785" y="402"/>
                  </a:lnTo>
                  <a:lnTo>
                    <a:pt x="761" y="382"/>
                  </a:lnTo>
                  <a:lnTo>
                    <a:pt x="737" y="363"/>
                  </a:lnTo>
                  <a:lnTo>
                    <a:pt x="712" y="345"/>
                  </a:lnTo>
                  <a:lnTo>
                    <a:pt x="689" y="326"/>
                  </a:lnTo>
                  <a:lnTo>
                    <a:pt x="664" y="309"/>
                  </a:lnTo>
                  <a:lnTo>
                    <a:pt x="639" y="292"/>
                  </a:lnTo>
                  <a:lnTo>
                    <a:pt x="616" y="277"/>
                  </a:lnTo>
                  <a:lnTo>
                    <a:pt x="593" y="261"/>
                  </a:lnTo>
                  <a:lnTo>
                    <a:pt x="570" y="249"/>
                  </a:lnTo>
                  <a:lnTo>
                    <a:pt x="525" y="226"/>
                  </a:lnTo>
                  <a:lnTo>
                    <a:pt x="481" y="209"/>
                  </a:lnTo>
                  <a:lnTo>
                    <a:pt x="437" y="192"/>
                  </a:lnTo>
                  <a:lnTo>
                    <a:pt x="392" y="178"/>
                  </a:lnTo>
                  <a:lnTo>
                    <a:pt x="347" y="165"/>
                  </a:lnTo>
                  <a:lnTo>
                    <a:pt x="259" y="147"/>
                  </a:lnTo>
                  <a:lnTo>
                    <a:pt x="177" y="133"/>
                  </a:lnTo>
                  <a:lnTo>
                    <a:pt x="0" y="116"/>
                  </a:lnTo>
                  <a:lnTo>
                    <a:pt x="17" y="0"/>
                  </a:lnTo>
                  <a:lnTo>
                    <a:pt x="17" y="0"/>
                  </a:lnTo>
                  <a:close/>
                </a:path>
              </a:pathLst>
            </a:custGeom>
            <a:solidFill>
              <a:srgbClr val="000000"/>
            </a:solidFill>
            <a:ln w="9525">
              <a:noFill/>
              <a:round/>
              <a:headEnd/>
              <a:tailEnd/>
            </a:ln>
          </p:spPr>
          <p:txBody>
            <a:bodyPr/>
            <a:lstStyle/>
            <a:p>
              <a:endParaRPr lang="en-US" dirty="0"/>
            </a:p>
          </p:txBody>
        </p:sp>
        <p:sp>
          <p:nvSpPr>
            <p:cNvPr id="348210" name="Freeform 50"/>
            <p:cNvSpPr>
              <a:spLocks/>
            </p:cNvSpPr>
            <p:nvPr/>
          </p:nvSpPr>
          <p:spPr bwMode="auto">
            <a:xfrm>
              <a:off x="8004" y="1719"/>
              <a:ext cx="1559" cy="1125"/>
            </a:xfrm>
            <a:custGeom>
              <a:avLst/>
              <a:gdLst/>
              <a:ahLst/>
              <a:cxnLst>
                <a:cxn ang="0">
                  <a:pos x="25" y="970"/>
                </a:cxn>
                <a:cxn ang="0">
                  <a:pos x="76" y="794"/>
                </a:cxn>
                <a:cxn ang="0">
                  <a:pos x="129" y="655"/>
                </a:cxn>
                <a:cxn ang="0">
                  <a:pos x="197" y="509"/>
                </a:cxn>
                <a:cxn ang="0">
                  <a:pos x="279" y="373"/>
                </a:cxn>
                <a:cxn ang="0">
                  <a:pos x="316" y="327"/>
                </a:cxn>
                <a:cxn ang="0">
                  <a:pos x="340" y="299"/>
                </a:cxn>
                <a:cxn ang="0">
                  <a:pos x="367" y="271"/>
                </a:cxn>
                <a:cxn ang="0">
                  <a:pos x="407" y="234"/>
                </a:cxn>
                <a:cxn ang="0">
                  <a:pos x="467" y="192"/>
                </a:cxn>
                <a:cxn ang="0">
                  <a:pos x="537" y="157"/>
                </a:cxn>
                <a:cxn ang="0">
                  <a:pos x="614" y="126"/>
                </a:cxn>
                <a:cxn ang="0">
                  <a:pos x="699" y="99"/>
                </a:cxn>
                <a:cxn ang="0">
                  <a:pos x="835" y="65"/>
                </a:cxn>
                <a:cxn ang="0">
                  <a:pos x="1024" y="34"/>
                </a:cxn>
                <a:cxn ang="0">
                  <a:pos x="1287" y="10"/>
                </a:cxn>
                <a:cxn ang="0">
                  <a:pos x="1559" y="0"/>
                </a:cxn>
                <a:cxn ang="0">
                  <a:pos x="1452" y="47"/>
                </a:cxn>
                <a:cxn ang="0">
                  <a:pos x="1292" y="79"/>
                </a:cxn>
                <a:cxn ang="0">
                  <a:pos x="1139" y="113"/>
                </a:cxn>
                <a:cxn ang="0">
                  <a:pos x="968" y="157"/>
                </a:cxn>
                <a:cxn ang="0">
                  <a:pos x="801" y="208"/>
                </a:cxn>
                <a:cxn ang="0">
                  <a:pos x="687" y="249"/>
                </a:cxn>
                <a:cxn ang="0">
                  <a:pos x="620" y="279"/>
                </a:cxn>
                <a:cxn ang="0">
                  <a:pos x="565" y="311"/>
                </a:cxn>
                <a:cxn ang="0">
                  <a:pos x="507" y="359"/>
                </a:cxn>
                <a:cxn ang="0">
                  <a:pos x="419" y="495"/>
                </a:cxn>
                <a:cxn ang="0">
                  <a:pos x="359" y="616"/>
                </a:cxn>
                <a:cxn ang="0">
                  <a:pos x="303" y="743"/>
                </a:cxn>
                <a:cxn ang="0">
                  <a:pos x="252" y="870"/>
                </a:cxn>
                <a:cxn ang="0">
                  <a:pos x="209" y="982"/>
                </a:cxn>
                <a:cxn ang="0">
                  <a:pos x="166" y="1098"/>
                </a:cxn>
                <a:cxn ang="0">
                  <a:pos x="0" y="1074"/>
                </a:cxn>
              </a:cxnLst>
              <a:rect l="0" t="0" r="r" b="b"/>
              <a:pathLst>
                <a:path w="1559" h="1125">
                  <a:moveTo>
                    <a:pt x="0" y="1074"/>
                  </a:moveTo>
                  <a:lnTo>
                    <a:pt x="25" y="970"/>
                  </a:lnTo>
                  <a:lnTo>
                    <a:pt x="56" y="860"/>
                  </a:lnTo>
                  <a:lnTo>
                    <a:pt x="76" y="794"/>
                  </a:lnTo>
                  <a:lnTo>
                    <a:pt x="102" y="726"/>
                  </a:lnTo>
                  <a:lnTo>
                    <a:pt x="129" y="655"/>
                  </a:lnTo>
                  <a:lnTo>
                    <a:pt x="161" y="582"/>
                  </a:lnTo>
                  <a:lnTo>
                    <a:pt x="197" y="509"/>
                  </a:lnTo>
                  <a:lnTo>
                    <a:pt x="237" y="440"/>
                  </a:lnTo>
                  <a:lnTo>
                    <a:pt x="279" y="373"/>
                  </a:lnTo>
                  <a:lnTo>
                    <a:pt x="303" y="342"/>
                  </a:lnTo>
                  <a:lnTo>
                    <a:pt x="316" y="327"/>
                  </a:lnTo>
                  <a:lnTo>
                    <a:pt x="328" y="313"/>
                  </a:lnTo>
                  <a:lnTo>
                    <a:pt x="340" y="299"/>
                  </a:lnTo>
                  <a:lnTo>
                    <a:pt x="353" y="283"/>
                  </a:lnTo>
                  <a:lnTo>
                    <a:pt x="367" y="271"/>
                  </a:lnTo>
                  <a:lnTo>
                    <a:pt x="381" y="259"/>
                  </a:lnTo>
                  <a:lnTo>
                    <a:pt x="407" y="234"/>
                  </a:lnTo>
                  <a:lnTo>
                    <a:pt x="436" y="212"/>
                  </a:lnTo>
                  <a:lnTo>
                    <a:pt x="467" y="192"/>
                  </a:lnTo>
                  <a:lnTo>
                    <a:pt x="500" y="174"/>
                  </a:lnTo>
                  <a:lnTo>
                    <a:pt x="537" y="157"/>
                  </a:lnTo>
                  <a:lnTo>
                    <a:pt x="574" y="140"/>
                  </a:lnTo>
                  <a:lnTo>
                    <a:pt x="614" y="126"/>
                  </a:lnTo>
                  <a:lnTo>
                    <a:pt x="656" y="112"/>
                  </a:lnTo>
                  <a:lnTo>
                    <a:pt x="699" y="99"/>
                  </a:lnTo>
                  <a:lnTo>
                    <a:pt x="744" y="87"/>
                  </a:lnTo>
                  <a:lnTo>
                    <a:pt x="835" y="65"/>
                  </a:lnTo>
                  <a:lnTo>
                    <a:pt x="928" y="48"/>
                  </a:lnTo>
                  <a:lnTo>
                    <a:pt x="1024" y="34"/>
                  </a:lnTo>
                  <a:lnTo>
                    <a:pt x="1115" y="24"/>
                  </a:lnTo>
                  <a:lnTo>
                    <a:pt x="1287" y="10"/>
                  </a:lnTo>
                  <a:lnTo>
                    <a:pt x="1428" y="4"/>
                  </a:lnTo>
                  <a:lnTo>
                    <a:pt x="1559" y="0"/>
                  </a:lnTo>
                  <a:lnTo>
                    <a:pt x="1490" y="41"/>
                  </a:lnTo>
                  <a:lnTo>
                    <a:pt x="1452" y="47"/>
                  </a:lnTo>
                  <a:lnTo>
                    <a:pt x="1357" y="65"/>
                  </a:lnTo>
                  <a:lnTo>
                    <a:pt x="1292" y="79"/>
                  </a:lnTo>
                  <a:lnTo>
                    <a:pt x="1217" y="95"/>
                  </a:lnTo>
                  <a:lnTo>
                    <a:pt x="1139" y="113"/>
                  </a:lnTo>
                  <a:lnTo>
                    <a:pt x="1053" y="133"/>
                  </a:lnTo>
                  <a:lnTo>
                    <a:pt x="968" y="157"/>
                  </a:lnTo>
                  <a:lnTo>
                    <a:pt x="882" y="180"/>
                  </a:lnTo>
                  <a:lnTo>
                    <a:pt x="801" y="208"/>
                  </a:lnTo>
                  <a:lnTo>
                    <a:pt x="722" y="236"/>
                  </a:lnTo>
                  <a:lnTo>
                    <a:pt x="687" y="249"/>
                  </a:lnTo>
                  <a:lnTo>
                    <a:pt x="651" y="265"/>
                  </a:lnTo>
                  <a:lnTo>
                    <a:pt x="620" y="279"/>
                  </a:lnTo>
                  <a:lnTo>
                    <a:pt x="591" y="294"/>
                  </a:lnTo>
                  <a:lnTo>
                    <a:pt x="565" y="311"/>
                  </a:lnTo>
                  <a:lnTo>
                    <a:pt x="541" y="327"/>
                  </a:lnTo>
                  <a:lnTo>
                    <a:pt x="507" y="359"/>
                  </a:lnTo>
                  <a:lnTo>
                    <a:pt x="449" y="443"/>
                  </a:lnTo>
                  <a:lnTo>
                    <a:pt x="419" y="495"/>
                  </a:lnTo>
                  <a:lnTo>
                    <a:pt x="388" y="553"/>
                  </a:lnTo>
                  <a:lnTo>
                    <a:pt x="359" y="616"/>
                  </a:lnTo>
                  <a:lnTo>
                    <a:pt x="331" y="678"/>
                  </a:lnTo>
                  <a:lnTo>
                    <a:pt x="303" y="743"/>
                  </a:lnTo>
                  <a:lnTo>
                    <a:pt x="277" y="808"/>
                  </a:lnTo>
                  <a:lnTo>
                    <a:pt x="252" y="870"/>
                  </a:lnTo>
                  <a:lnTo>
                    <a:pt x="229" y="928"/>
                  </a:lnTo>
                  <a:lnTo>
                    <a:pt x="209" y="982"/>
                  </a:lnTo>
                  <a:lnTo>
                    <a:pt x="190" y="1029"/>
                  </a:lnTo>
                  <a:lnTo>
                    <a:pt x="166" y="1098"/>
                  </a:lnTo>
                  <a:lnTo>
                    <a:pt x="158" y="1125"/>
                  </a:lnTo>
                  <a:lnTo>
                    <a:pt x="0" y="1074"/>
                  </a:lnTo>
                  <a:lnTo>
                    <a:pt x="0" y="1074"/>
                  </a:lnTo>
                  <a:close/>
                </a:path>
              </a:pathLst>
            </a:custGeom>
            <a:solidFill>
              <a:srgbClr val="000000"/>
            </a:solidFill>
            <a:ln w="9525">
              <a:noFill/>
              <a:round/>
              <a:headEnd/>
              <a:tailEnd/>
            </a:ln>
          </p:spPr>
          <p:txBody>
            <a:bodyPr/>
            <a:lstStyle/>
            <a:p>
              <a:endParaRPr lang="en-US" dirty="0"/>
            </a:p>
          </p:txBody>
        </p:sp>
        <p:sp>
          <p:nvSpPr>
            <p:cNvPr id="348211" name="Freeform 51"/>
            <p:cNvSpPr>
              <a:spLocks/>
            </p:cNvSpPr>
            <p:nvPr/>
          </p:nvSpPr>
          <p:spPr bwMode="auto">
            <a:xfrm>
              <a:off x="8232" y="3510"/>
              <a:ext cx="929" cy="169"/>
            </a:xfrm>
            <a:custGeom>
              <a:avLst/>
              <a:gdLst/>
              <a:ahLst/>
              <a:cxnLst>
                <a:cxn ang="0">
                  <a:pos x="0" y="0"/>
                </a:cxn>
                <a:cxn ang="0">
                  <a:pos x="38" y="88"/>
                </a:cxn>
                <a:cxn ang="0">
                  <a:pos x="74" y="99"/>
                </a:cxn>
                <a:cxn ang="0">
                  <a:pos x="116" y="111"/>
                </a:cxn>
                <a:cxn ang="0">
                  <a:pos x="168" y="125"/>
                </a:cxn>
                <a:cxn ang="0">
                  <a:pos x="233" y="138"/>
                </a:cxn>
                <a:cxn ang="0">
                  <a:pos x="304" y="152"/>
                </a:cxn>
                <a:cxn ang="0">
                  <a:pos x="382" y="162"/>
                </a:cxn>
                <a:cxn ang="0">
                  <a:pos x="464" y="169"/>
                </a:cxn>
                <a:cxn ang="0">
                  <a:pos x="777" y="167"/>
                </a:cxn>
                <a:cxn ang="0">
                  <a:pos x="929" y="156"/>
                </a:cxn>
                <a:cxn ang="0">
                  <a:pos x="829" y="28"/>
                </a:cxn>
                <a:cxn ang="0">
                  <a:pos x="661" y="34"/>
                </a:cxn>
                <a:cxn ang="0">
                  <a:pos x="352" y="34"/>
                </a:cxn>
                <a:cxn ang="0">
                  <a:pos x="103" y="16"/>
                </a:cxn>
                <a:cxn ang="0">
                  <a:pos x="0" y="0"/>
                </a:cxn>
                <a:cxn ang="0">
                  <a:pos x="0" y="0"/>
                </a:cxn>
              </a:cxnLst>
              <a:rect l="0" t="0" r="r" b="b"/>
              <a:pathLst>
                <a:path w="929" h="169">
                  <a:moveTo>
                    <a:pt x="0" y="0"/>
                  </a:moveTo>
                  <a:lnTo>
                    <a:pt x="38" y="88"/>
                  </a:lnTo>
                  <a:lnTo>
                    <a:pt x="74" y="99"/>
                  </a:lnTo>
                  <a:lnTo>
                    <a:pt x="116" y="111"/>
                  </a:lnTo>
                  <a:lnTo>
                    <a:pt x="168" y="125"/>
                  </a:lnTo>
                  <a:lnTo>
                    <a:pt x="233" y="138"/>
                  </a:lnTo>
                  <a:lnTo>
                    <a:pt x="304" y="152"/>
                  </a:lnTo>
                  <a:lnTo>
                    <a:pt x="382" y="162"/>
                  </a:lnTo>
                  <a:lnTo>
                    <a:pt x="464" y="169"/>
                  </a:lnTo>
                  <a:lnTo>
                    <a:pt x="777" y="167"/>
                  </a:lnTo>
                  <a:lnTo>
                    <a:pt x="929" y="156"/>
                  </a:lnTo>
                  <a:lnTo>
                    <a:pt x="829" y="28"/>
                  </a:lnTo>
                  <a:lnTo>
                    <a:pt x="661" y="34"/>
                  </a:lnTo>
                  <a:lnTo>
                    <a:pt x="352" y="34"/>
                  </a:lnTo>
                  <a:lnTo>
                    <a:pt x="103" y="16"/>
                  </a:lnTo>
                  <a:lnTo>
                    <a:pt x="0" y="0"/>
                  </a:lnTo>
                  <a:lnTo>
                    <a:pt x="0" y="0"/>
                  </a:lnTo>
                  <a:close/>
                </a:path>
              </a:pathLst>
            </a:custGeom>
            <a:solidFill>
              <a:srgbClr val="000000"/>
            </a:solidFill>
            <a:ln w="9525">
              <a:noFill/>
              <a:round/>
              <a:headEnd/>
              <a:tailEnd/>
            </a:ln>
          </p:spPr>
          <p:txBody>
            <a:bodyPr/>
            <a:lstStyle/>
            <a:p>
              <a:endParaRPr lang="en-US" dirty="0"/>
            </a:p>
          </p:txBody>
        </p:sp>
        <p:sp>
          <p:nvSpPr>
            <p:cNvPr id="348212" name="Freeform 52"/>
            <p:cNvSpPr>
              <a:spLocks/>
            </p:cNvSpPr>
            <p:nvPr/>
          </p:nvSpPr>
          <p:spPr bwMode="auto">
            <a:xfrm>
              <a:off x="8477" y="2731"/>
              <a:ext cx="260" cy="164"/>
            </a:xfrm>
            <a:custGeom>
              <a:avLst/>
              <a:gdLst/>
              <a:ahLst/>
              <a:cxnLst>
                <a:cxn ang="0">
                  <a:pos x="7" y="0"/>
                </a:cxn>
                <a:cxn ang="0">
                  <a:pos x="132" y="23"/>
                </a:cxn>
                <a:cxn ang="0">
                  <a:pos x="219" y="51"/>
                </a:cxn>
                <a:cxn ang="0">
                  <a:pos x="248" y="71"/>
                </a:cxn>
                <a:cxn ang="0">
                  <a:pos x="260" y="91"/>
                </a:cxn>
                <a:cxn ang="0">
                  <a:pos x="251" y="127"/>
                </a:cxn>
                <a:cxn ang="0">
                  <a:pos x="242" y="139"/>
                </a:cxn>
                <a:cxn ang="0">
                  <a:pos x="232" y="148"/>
                </a:cxn>
                <a:cxn ang="0">
                  <a:pos x="202" y="164"/>
                </a:cxn>
                <a:cxn ang="0">
                  <a:pos x="0" y="52"/>
                </a:cxn>
                <a:cxn ang="0">
                  <a:pos x="7" y="0"/>
                </a:cxn>
                <a:cxn ang="0">
                  <a:pos x="7" y="0"/>
                </a:cxn>
              </a:cxnLst>
              <a:rect l="0" t="0" r="r" b="b"/>
              <a:pathLst>
                <a:path w="260" h="164">
                  <a:moveTo>
                    <a:pt x="7" y="0"/>
                  </a:moveTo>
                  <a:lnTo>
                    <a:pt x="132" y="23"/>
                  </a:lnTo>
                  <a:lnTo>
                    <a:pt x="219" y="51"/>
                  </a:lnTo>
                  <a:lnTo>
                    <a:pt x="248" y="71"/>
                  </a:lnTo>
                  <a:lnTo>
                    <a:pt x="260" y="91"/>
                  </a:lnTo>
                  <a:lnTo>
                    <a:pt x="251" y="127"/>
                  </a:lnTo>
                  <a:lnTo>
                    <a:pt x="242" y="139"/>
                  </a:lnTo>
                  <a:lnTo>
                    <a:pt x="232" y="148"/>
                  </a:lnTo>
                  <a:lnTo>
                    <a:pt x="202" y="164"/>
                  </a:lnTo>
                  <a:lnTo>
                    <a:pt x="0" y="52"/>
                  </a:lnTo>
                  <a:lnTo>
                    <a:pt x="7" y="0"/>
                  </a:lnTo>
                  <a:lnTo>
                    <a:pt x="7" y="0"/>
                  </a:lnTo>
                  <a:close/>
                </a:path>
              </a:pathLst>
            </a:custGeom>
            <a:solidFill>
              <a:srgbClr val="000000"/>
            </a:solidFill>
            <a:ln w="9525">
              <a:noFill/>
              <a:round/>
              <a:headEnd/>
              <a:tailEnd/>
            </a:ln>
          </p:spPr>
          <p:txBody>
            <a:bodyPr/>
            <a:lstStyle/>
            <a:p>
              <a:endParaRPr lang="en-US" dirty="0"/>
            </a:p>
          </p:txBody>
        </p:sp>
        <p:sp>
          <p:nvSpPr>
            <p:cNvPr id="348213" name="Freeform 53"/>
            <p:cNvSpPr>
              <a:spLocks/>
            </p:cNvSpPr>
            <p:nvPr/>
          </p:nvSpPr>
          <p:spPr bwMode="auto">
            <a:xfrm>
              <a:off x="8539" y="2499"/>
              <a:ext cx="282" cy="184"/>
            </a:xfrm>
            <a:custGeom>
              <a:avLst/>
              <a:gdLst/>
              <a:ahLst/>
              <a:cxnLst>
                <a:cxn ang="0">
                  <a:pos x="22" y="0"/>
                </a:cxn>
                <a:cxn ang="0">
                  <a:pos x="144" y="15"/>
                </a:cxn>
                <a:cxn ang="0">
                  <a:pos x="234" y="35"/>
                </a:cxn>
                <a:cxn ang="0">
                  <a:pos x="282" y="62"/>
                </a:cxn>
                <a:cxn ang="0">
                  <a:pos x="282" y="139"/>
                </a:cxn>
                <a:cxn ang="0">
                  <a:pos x="271" y="184"/>
                </a:cxn>
                <a:cxn ang="0">
                  <a:pos x="0" y="88"/>
                </a:cxn>
                <a:cxn ang="0">
                  <a:pos x="22" y="0"/>
                </a:cxn>
                <a:cxn ang="0">
                  <a:pos x="22" y="0"/>
                </a:cxn>
              </a:cxnLst>
              <a:rect l="0" t="0" r="r" b="b"/>
              <a:pathLst>
                <a:path w="282" h="184">
                  <a:moveTo>
                    <a:pt x="22" y="0"/>
                  </a:moveTo>
                  <a:lnTo>
                    <a:pt x="144" y="15"/>
                  </a:lnTo>
                  <a:lnTo>
                    <a:pt x="234" y="35"/>
                  </a:lnTo>
                  <a:lnTo>
                    <a:pt x="282" y="62"/>
                  </a:lnTo>
                  <a:lnTo>
                    <a:pt x="282" y="139"/>
                  </a:lnTo>
                  <a:lnTo>
                    <a:pt x="271" y="184"/>
                  </a:lnTo>
                  <a:lnTo>
                    <a:pt x="0" y="88"/>
                  </a:lnTo>
                  <a:lnTo>
                    <a:pt x="22" y="0"/>
                  </a:lnTo>
                  <a:lnTo>
                    <a:pt x="22" y="0"/>
                  </a:lnTo>
                  <a:close/>
                </a:path>
              </a:pathLst>
            </a:custGeom>
            <a:solidFill>
              <a:srgbClr val="000000"/>
            </a:solidFill>
            <a:ln w="9525">
              <a:noFill/>
              <a:round/>
              <a:headEnd/>
              <a:tailEnd/>
            </a:ln>
          </p:spPr>
          <p:txBody>
            <a:bodyPr/>
            <a:lstStyle/>
            <a:p>
              <a:endParaRPr lang="en-US" dirty="0"/>
            </a:p>
          </p:txBody>
        </p:sp>
        <p:sp>
          <p:nvSpPr>
            <p:cNvPr id="348214" name="Freeform 54"/>
            <p:cNvSpPr>
              <a:spLocks/>
            </p:cNvSpPr>
            <p:nvPr/>
          </p:nvSpPr>
          <p:spPr bwMode="auto">
            <a:xfrm>
              <a:off x="8669" y="2287"/>
              <a:ext cx="282" cy="193"/>
            </a:xfrm>
            <a:custGeom>
              <a:avLst/>
              <a:gdLst/>
              <a:ahLst/>
              <a:cxnLst>
                <a:cxn ang="0">
                  <a:pos x="0" y="91"/>
                </a:cxn>
                <a:cxn ang="0">
                  <a:pos x="249" y="193"/>
                </a:cxn>
                <a:cxn ang="0">
                  <a:pos x="272" y="147"/>
                </a:cxn>
                <a:cxn ang="0">
                  <a:pos x="282" y="65"/>
                </a:cxn>
                <a:cxn ang="0">
                  <a:pos x="268" y="49"/>
                </a:cxn>
                <a:cxn ang="0">
                  <a:pos x="240" y="34"/>
                </a:cxn>
                <a:cxn ang="0">
                  <a:pos x="206" y="23"/>
                </a:cxn>
                <a:cxn ang="0">
                  <a:pos x="169" y="15"/>
                </a:cxn>
                <a:cxn ang="0">
                  <a:pos x="71" y="0"/>
                </a:cxn>
                <a:cxn ang="0">
                  <a:pos x="0" y="91"/>
                </a:cxn>
                <a:cxn ang="0">
                  <a:pos x="0" y="91"/>
                </a:cxn>
              </a:cxnLst>
              <a:rect l="0" t="0" r="r" b="b"/>
              <a:pathLst>
                <a:path w="282" h="193">
                  <a:moveTo>
                    <a:pt x="0" y="91"/>
                  </a:moveTo>
                  <a:lnTo>
                    <a:pt x="249" y="193"/>
                  </a:lnTo>
                  <a:lnTo>
                    <a:pt x="272" y="147"/>
                  </a:lnTo>
                  <a:lnTo>
                    <a:pt x="282" y="65"/>
                  </a:lnTo>
                  <a:lnTo>
                    <a:pt x="268" y="49"/>
                  </a:lnTo>
                  <a:lnTo>
                    <a:pt x="240" y="34"/>
                  </a:lnTo>
                  <a:lnTo>
                    <a:pt x="206" y="23"/>
                  </a:lnTo>
                  <a:lnTo>
                    <a:pt x="169" y="15"/>
                  </a:lnTo>
                  <a:lnTo>
                    <a:pt x="71" y="0"/>
                  </a:lnTo>
                  <a:lnTo>
                    <a:pt x="0" y="91"/>
                  </a:lnTo>
                  <a:lnTo>
                    <a:pt x="0" y="91"/>
                  </a:lnTo>
                  <a:close/>
                </a:path>
              </a:pathLst>
            </a:custGeom>
            <a:solidFill>
              <a:srgbClr val="000000"/>
            </a:solidFill>
            <a:ln w="9525">
              <a:noFill/>
              <a:round/>
              <a:headEnd/>
              <a:tailEnd/>
            </a:ln>
          </p:spPr>
          <p:txBody>
            <a:bodyPr/>
            <a:lstStyle/>
            <a:p>
              <a:endParaRPr lang="en-US" dirty="0"/>
            </a:p>
          </p:txBody>
        </p:sp>
        <p:sp>
          <p:nvSpPr>
            <p:cNvPr id="348215" name="Freeform 55"/>
            <p:cNvSpPr>
              <a:spLocks/>
            </p:cNvSpPr>
            <p:nvPr/>
          </p:nvSpPr>
          <p:spPr bwMode="auto">
            <a:xfrm>
              <a:off x="8872" y="2129"/>
              <a:ext cx="252" cy="183"/>
            </a:xfrm>
            <a:custGeom>
              <a:avLst/>
              <a:gdLst/>
              <a:ahLst/>
              <a:cxnLst>
                <a:cxn ang="0">
                  <a:pos x="0" y="56"/>
                </a:cxn>
                <a:cxn ang="0">
                  <a:pos x="219" y="183"/>
                </a:cxn>
                <a:cxn ang="0">
                  <a:pos x="229" y="175"/>
                </a:cxn>
                <a:cxn ang="0">
                  <a:pos x="246" y="153"/>
                </a:cxn>
                <a:cxn ang="0">
                  <a:pos x="252" y="78"/>
                </a:cxn>
                <a:cxn ang="0">
                  <a:pos x="246" y="67"/>
                </a:cxn>
                <a:cxn ang="0">
                  <a:pos x="235" y="57"/>
                </a:cxn>
                <a:cxn ang="0">
                  <a:pos x="207" y="40"/>
                </a:cxn>
                <a:cxn ang="0">
                  <a:pos x="175" y="28"/>
                </a:cxn>
                <a:cxn ang="0">
                  <a:pos x="139" y="17"/>
                </a:cxn>
                <a:cxn ang="0">
                  <a:pos x="48" y="0"/>
                </a:cxn>
                <a:cxn ang="0">
                  <a:pos x="0" y="56"/>
                </a:cxn>
                <a:cxn ang="0">
                  <a:pos x="0" y="56"/>
                </a:cxn>
              </a:cxnLst>
              <a:rect l="0" t="0" r="r" b="b"/>
              <a:pathLst>
                <a:path w="252" h="183">
                  <a:moveTo>
                    <a:pt x="0" y="56"/>
                  </a:moveTo>
                  <a:lnTo>
                    <a:pt x="219" y="183"/>
                  </a:lnTo>
                  <a:lnTo>
                    <a:pt x="229" y="175"/>
                  </a:lnTo>
                  <a:lnTo>
                    <a:pt x="246" y="153"/>
                  </a:lnTo>
                  <a:lnTo>
                    <a:pt x="252" y="78"/>
                  </a:lnTo>
                  <a:lnTo>
                    <a:pt x="246" y="67"/>
                  </a:lnTo>
                  <a:lnTo>
                    <a:pt x="235" y="57"/>
                  </a:lnTo>
                  <a:lnTo>
                    <a:pt x="207" y="40"/>
                  </a:lnTo>
                  <a:lnTo>
                    <a:pt x="175" y="28"/>
                  </a:lnTo>
                  <a:lnTo>
                    <a:pt x="139" y="17"/>
                  </a:lnTo>
                  <a:lnTo>
                    <a:pt x="48" y="0"/>
                  </a:lnTo>
                  <a:lnTo>
                    <a:pt x="0" y="56"/>
                  </a:lnTo>
                  <a:lnTo>
                    <a:pt x="0" y="56"/>
                  </a:lnTo>
                  <a:close/>
                </a:path>
              </a:pathLst>
            </a:custGeom>
            <a:solidFill>
              <a:srgbClr val="000000"/>
            </a:solidFill>
            <a:ln w="9525">
              <a:noFill/>
              <a:round/>
              <a:headEnd/>
              <a:tailEnd/>
            </a:ln>
          </p:spPr>
          <p:txBody>
            <a:bodyPr/>
            <a:lstStyle/>
            <a:p>
              <a:endParaRPr lang="en-US" dirty="0"/>
            </a:p>
          </p:txBody>
        </p:sp>
        <p:sp>
          <p:nvSpPr>
            <p:cNvPr id="348216" name="Freeform 56"/>
            <p:cNvSpPr>
              <a:spLocks/>
            </p:cNvSpPr>
            <p:nvPr/>
          </p:nvSpPr>
          <p:spPr bwMode="auto">
            <a:xfrm>
              <a:off x="9062" y="1987"/>
              <a:ext cx="212" cy="145"/>
            </a:xfrm>
            <a:custGeom>
              <a:avLst/>
              <a:gdLst/>
              <a:ahLst/>
              <a:cxnLst>
                <a:cxn ang="0">
                  <a:pos x="0" y="32"/>
                </a:cxn>
                <a:cxn ang="0">
                  <a:pos x="179" y="145"/>
                </a:cxn>
                <a:cxn ang="0">
                  <a:pos x="187" y="138"/>
                </a:cxn>
                <a:cxn ang="0">
                  <a:pos x="206" y="119"/>
                </a:cxn>
                <a:cxn ang="0">
                  <a:pos x="212" y="65"/>
                </a:cxn>
                <a:cxn ang="0">
                  <a:pos x="198" y="53"/>
                </a:cxn>
                <a:cxn ang="0">
                  <a:pos x="179" y="42"/>
                </a:cxn>
                <a:cxn ang="0">
                  <a:pos x="133" y="20"/>
                </a:cxn>
                <a:cxn ang="0">
                  <a:pos x="91" y="6"/>
                </a:cxn>
                <a:cxn ang="0">
                  <a:pos x="73" y="0"/>
                </a:cxn>
                <a:cxn ang="0">
                  <a:pos x="0" y="32"/>
                </a:cxn>
                <a:cxn ang="0">
                  <a:pos x="0" y="32"/>
                </a:cxn>
              </a:cxnLst>
              <a:rect l="0" t="0" r="r" b="b"/>
              <a:pathLst>
                <a:path w="212" h="145">
                  <a:moveTo>
                    <a:pt x="0" y="32"/>
                  </a:moveTo>
                  <a:lnTo>
                    <a:pt x="179" y="145"/>
                  </a:lnTo>
                  <a:lnTo>
                    <a:pt x="187" y="138"/>
                  </a:lnTo>
                  <a:lnTo>
                    <a:pt x="206" y="119"/>
                  </a:lnTo>
                  <a:lnTo>
                    <a:pt x="212" y="65"/>
                  </a:lnTo>
                  <a:lnTo>
                    <a:pt x="198" y="53"/>
                  </a:lnTo>
                  <a:lnTo>
                    <a:pt x="179" y="42"/>
                  </a:lnTo>
                  <a:lnTo>
                    <a:pt x="133" y="20"/>
                  </a:lnTo>
                  <a:lnTo>
                    <a:pt x="91" y="6"/>
                  </a:lnTo>
                  <a:lnTo>
                    <a:pt x="73" y="0"/>
                  </a:lnTo>
                  <a:lnTo>
                    <a:pt x="0" y="32"/>
                  </a:lnTo>
                  <a:lnTo>
                    <a:pt x="0" y="32"/>
                  </a:lnTo>
                  <a:close/>
                </a:path>
              </a:pathLst>
            </a:custGeom>
            <a:solidFill>
              <a:srgbClr val="000000"/>
            </a:solidFill>
            <a:ln w="9525">
              <a:noFill/>
              <a:round/>
              <a:headEnd/>
              <a:tailEnd/>
            </a:ln>
          </p:spPr>
          <p:txBody>
            <a:bodyPr/>
            <a:lstStyle/>
            <a:p>
              <a:endParaRPr lang="en-US" dirty="0"/>
            </a:p>
          </p:txBody>
        </p:sp>
        <p:sp>
          <p:nvSpPr>
            <p:cNvPr id="348217" name="Freeform 57"/>
            <p:cNvSpPr>
              <a:spLocks/>
            </p:cNvSpPr>
            <p:nvPr/>
          </p:nvSpPr>
          <p:spPr bwMode="auto">
            <a:xfrm>
              <a:off x="9241" y="1886"/>
              <a:ext cx="172" cy="93"/>
            </a:xfrm>
            <a:custGeom>
              <a:avLst/>
              <a:gdLst/>
              <a:ahLst/>
              <a:cxnLst>
                <a:cxn ang="0">
                  <a:pos x="0" y="31"/>
                </a:cxn>
                <a:cxn ang="0">
                  <a:pos x="146" y="93"/>
                </a:cxn>
                <a:cxn ang="0">
                  <a:pos x="154" y="87"/>
                </a:cxn>
                <a:cxn ang="0">
                  <a:pos x="169" y="70"/>
                </a:cxn>
                <a:cxn ang="0">
                  <a:pos x="172" y="21"/>
                </a:cxn>
                <a:cxn ang="0">
                  <a:pos x="158" y="10"/>
                </a:cxn>
                <a:cxn ang="0">
                  <a:pos x="138" y="5"/>
                </a:cxn>
                <a:cxn ang="0">
                  <a:pos x="93" y="0"/>
                </a:cxn>
                <a:cxn ang="0">
                  <a:pos x="33" y="5"/>
                </a:cxn>
                <a:cxn ang="0">
                  <a:pos x="0" y="31"/>
                </a:cxn>
                <a:cxn ang="0">
                  <a:pos x="0" y="31"/>
                </a:cxn>
              </a:cxnLst>
              <a:rect l="0" t="0" r="r" b="b"/>
              <a:pathLst>
                <a:path w="172" h="93">
                  <a:moveTo>
                    <a:pt x="0" y="31"/>
                  </a:moveTo>
                  <a:lnTo>
                    <a:pt x="146" y="93"/>
                  </a:lnTo>
                  <a:lnTo>
                    <a:pt x="154" y="87"/>
                  </a:lnTo>
                  <a:lnTo>
                    <a:pt x="169" y="70"/>
                  </a:lnTo>
                  <a:lnTo>
                    <a:pt x="172" y="21"/>
                  </a:lnTo>
                  <a:lnTo>
                    <a:pt x="158" y="10"/>
                  </a:lnTo>
                  <a:lnTo>
                    <a:pt x="138" y="5"/>
                  </a:lnTo>
                  <a:lnTo>
                    <a:pt x="93" y="0"/>
                  </a:lnTo>
                  <a:lnTo>
                    <a:pt x="33" y="5"/>
                  </a:lnTo>
                  <a:lnTo>
                    <a:pt x="0" y="31"/>
                  </a:lnTo>
                  <a:lnTo>
                    <a:pt x="0" y="31"/>
                  </a:lnTo>
                  <a:close/>
                </a:path>
              </a:pathLst>
            </a:custGeom>
            <a:solidFill>
              <a:srgbClr val="000000"/>
            </a:solidFill>
            <a:ln w="9525">
              <a:noFill/>
              <a:round/>
              <a:headEnd/>
              <a:tailEnd/>
            </a:ln>
          </p:spPr>
          <p:txBody>
            <a:bodyPr/>
            <a:lstStyle/>
            <a:p>
              <a:endParaRPr lang="en-US" dirty="0"/>
            </a:p>
          </p:txBody>
        </p:sp>
        <p:sp>
          <p:nvSpPr>
            <p:cNvPr id="348218" name="Freeform 58"/>
            <p:cNvSpPr>
              <a:spLocks/>
            </p:cNvSpPr>
            <p:nvPr/>
          </p:nvSpPr>
          <p:spPr bwMode="auto">
            <a:xfrm>
              <a:off x="8516" y="3584"/>
              <a:ext cx="611" cy="619"/>
            </a:xfrm>
            <a:custGeom>
              <a:avLst/>
              <a:gdLst/>
              <a:ahLst/>
              <a:cxnLst>
                <a:cxn ang="0">
                  <a:pos x="0" y="0"/>
                </a:cxn>
                <a:cxn ang="0">
                  <a:pos x="183" y="331"/>
                </a:cxn>
                <a:cxn ang="0">
                  <a:pos x="453" y="619"/>
                </a:cxn>
                <a:cxn ang="0">
                  <a:pos x="611" y="453"/>
                </a:cxn>
                <a:cxn ang="0">
                  <a:pos x="263" y="268"/>
                </a:cxn>
                <a:cxn ang="0">
                  <a:pos x="125" y="28"/>
                </a:cxn>
                <a:cxn ang="0">
                  <a:pos x="0" y="0"/>
                </a:cxn>
                <a:cxn ang="0">
                  <a:pos x="0" y="0"/>
                </a:cxn>
              </a:cxnLst>
              <a:rect l="0" t="0" r="r" b="b"/>
              <a:pathLst>
                <a:path w="611" h="619">
                  <a:moveTo>
                    <a:pt x="0" y="0"/>
                  </a:moveTo>
                  <a:lnTo>
                    <a:pt x="183" y="331"/>
                  </a:lnTo>
                  <a:lnTo>
                    <a:pt x="453" y="619"/>
                  </a:lnTo>
                  <a:lnTo>
                    <a:pt x="611" y="453"/>
                  </a:lnTo>
                  <a:lnTo>
                    <a:pt x="263" y="268"/>
                  </a:lnTo>
                  <a:lnTo>
                    <a:pt x="125" y="28"/>
                  </a:lnTo>
                  <a:lnTo>
                    <a:pt x="0" y="0"/>
                  </a:lnTo>
                  <a:lnTo>
                    <a:pt x="0" y="0"/>
                  </a:lnTo>
                  <a:close/>
                </a:path>
              </a:pathLst>
            </a:custGeom>
            <a:solidFill>
              <a:srgbClr val="000000"/>
            </a:solidFill>
            <a:ln w="9525">
              <a:noFill/>
              <a:round/>
              <a:headEnd/>
              <a:tailEnd/>
            </a:ln>
          </p:spPr>
          <p:txBody>
            <a:bodyPr/>
            <a:lstStyle/>
            <a:p>
              <a:endParaRPr lang="en-US" dirty="0"/>
            </a:p>
          </p:txBody>
        </p:sp>
      </p:grpSp>
      <p:pic>
        <p:nvPicPr>
          <p:cNvPr id="348219" name="Picture 59"/>
          <p:cNvPicPr>
            <a:picLocks noChangeAspect="1" noChangeArrowheads="1"/>
          </p:cNvPicPr>
          <p:nvPr/>
        </p:nvPicPr>
        <p:blipFill>
          <a:blip r:embed="rId2" cstate="print"/>
          <a:srcRect l="39354"/>
          <a:stretch>
            <a:fillRect/>
          </a:stretch>
        </p:blipFill>
        <p:spPr bwMode="auto">
          <a:xfrm>
            <a:off x="4648200" y="2590800"/>
            <a:ext cx="1455738" cy="2832100"/>
          </a:xfrm>
          <a:prstGeom prst="rect">
            <a:avLst/>
          </a:prstGeom>
          <a:noFill/>
          <a:ln w="9525">
            <a:noFill/>
            <a:miter lim="800000"/>
            <a:headEnd/>
            <a:tailEnd/>
          </a:ln>
          <a:effectLst/>
        </p:spPr>
      </p:pic>
      <p:sp>
        <p:nvSpPr>
          <p:cNvPr id="348220" name="AutoShape 60"/>
          <p:cNvSpPr>
            <a:spLocks noChangeArrowheads="1"/>
          </p:cNvSpPr>
          <p:nvPr/>
        </p:nvSpPr>
        <p:spPr bwMode="auto">
          <a:xfrm>
            <a:off x="1346200" y="38862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pic>
        <p:nvPicPr>
          <p:cNvPr id="348221" name="Picture 61"/>
          <p:cNvPicPr>
            <a:picLocks noChangeAspect="1" noChangeArrowheads="1"/>
          </p:cNvPicPr>
          <p:nvPr/>
        </p:nvPicPr>
        <p:blipFill>
          <a:blip r:embed="rId3" cstate="print"/>
          <a:srcRect/>
          <a:stretch>
            <a:fillRect/>
          </a:stretch>
        </p:blipFill>
        <p:spPr bwMode="auto">
          <a:xfrm>
            <a:off x="2286000" y="3200400"/>
            <a:ext cx="1169988" cy="1676400"/>
          </a:xfrm>
          <a:prstGeom prst="rect">
            <a:avLst/>
          </a:prstGeom>
          <a:noFill/>
        </p:spPr>
      </p:pic>
      <p:sp>
        <p:nvSpPr>
          <p:cNvPr id="348222" name="AutoShape 62"/>
          <p:cNvSpPr>
            <a:spLocks noChangeArrowheads="1"/>
          </p:cNvSpPr>
          <p:nvPr/>
        </p:nvSpPr>
        <p:spPr bwMode="auto">
          <a:xfrm>
            <a:off x="3581400" y="38100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sp>
        <p:nvSpPr>
          <p:cNvPr id="348223" name="AutoShape 63"/>
          <p:cNvSpPr>
            <a:spLocks noChangeArrowheads="1"/>
          </p:cNvSpPr>
          <p:nvPr/>
        </p:nvSpPr>
        <p:spPr bwMode="auto">
          <a:xfrm>
            <a:off x="6197600" y="37338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pic>
        <p:nvPicPr>
          <p:cNvPr id="348224" name="Picture 64"/>
          <p:cNvPicPr>
            <a:picLocks noChangeAspect="1" noChangeArrowheads="1"/>
          </p:cNvPicPr>
          <p:nvPr/>
        </p:nvPicPr>
        <p:blipFill>
          <a:blip r:embed="rId2" cstate="print"/>
          <a:srcRect l="39354"/>
          <a:stretch>
            <a:fillRect/>
          </a:stretch>
        </p:blipFill>
        <p:spPr bwMode="auto">
          <a:xfrm>
            <a:off x="7315200" y="2667000"/>
            <a:ext cx="1455738" cy="2832100"/>
          </a:xfrm>
          <a:prstGeom prst="rect">
            <a:avLst/>
          </a:prstGeom>
          <a:noFill/>
          <a:ln w="9525">
            <a:noFill/>
            <a:miter lim="800000"/>
            <a:headEnd/>
            <a:tailEnd/>
          </a:ln>
          <a:effectLst/>
        </p:spPr>
      </p:pic>
    </p:spTree>
    <p:extLst>
      <p:ext uri="{BB962C8B-B14F-4D97-AF65-F5344CB8AC3E}">
        <p14:creationId xmlns:p14="http://schemas.microsoft.com/office/powerpoint/2010/main" val="21253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9EB6DA"/>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title" idx="4294967295"/>
          </p:nvPr>
        </p:nvSpPr>
        <p:spPr>
          <a:xfrm>
            <a:off x="0" y="457200"/>
            <a:ext cx="8915400" cy="1143000"/>
          </a:xfrm>
        </p:spPr>
        <p:txBody>
          <a:bodyPr/>
          <a:lstStyle/>
          <a:p>
            <a:r>
              <a:rPr lang="en-US" sz="4000" dirty="0">
                <a:effectLst>
                  <a:outerShdw blurRad="38100" dist="38100" dir="2700000" algn="tl">
                    <a:srgbClr val="000000"/>
                  </a:outerShdw>
                </a:effectLst>
              </a:rPr>
              <a:t>Avian Influenza – Human Infection</a:t>
            </a:r>
            <a:br>
              <a:rPr lang="en-US" sz="4000" dirty="0">
                <a:effectLst>
                  <a:outerShdw blurRad="38100" dist="38100" dir="2700000" algn="tl">
                    <a:srgbClr val="000000"/>
                  </a:outerShdw>
                </a:effectLst>
              </a:rPr>
            </a:br>
            <a:r>
              <a:rPr lang="en-US" sz="4000" dirty="0">
                <a:effectLst>
                  <a:outerShdw blurRad="38100" dist="38100" dir="2700000" algn="tl">
                    <a:srgbClr val="000000"/>
                  </a:outerShdw>
                </a:effectLst>
              </a:rPr>
              <a:t>Human to Human Transmission</a:t>
            </a:r>
          </a:p>
        </p:txBody>
      </p:sp>
      <p:pic>
        <p:nvPicPr>
          <p:cNvPr id="65" name="Picture 59"/>
          <p:cNvPicPr>
            <a:picLocks noChangeAspect="1" noChangeArrowheads="1"/>
          </p:cNvPicPr>
          <p:nvPr/>
        </p:nvPicPr>
        <p:blipFill>
          <a:blip r:embed="rId2" cstate="print"/>
          <a:srcRect l="39354"/>
          <a:stretch>
            <a:fillRect/>
          </a:stretch>
        </p:blipFill>
        <p:spPr bwMode="auto">
          <a:xfrm>
            <a:off x="4223156" y="4742056"/>
            <a:ext cx="946556" cy="1841500"/>
          </a:xfrm>
          <a:prstGeom prst="rect">
            <a:avLst/>
          </a:prstGeom>
          <a:noFill/>
          <a:ln w="9525">
            <a:noFill/>
            <a:miter lim="800000"/>
            <a:headEnd/>
            <a:tailEnd/>
          </a:ln>
          <a:effectLst/>
        </p:spPr>
      </p:pic>
      <p:pic>
        <p:nvPicPr>
          <p:cNvPr id="66" name="Picture 59"/>
          <p:cNvPicPr>
            <a:picLocks noChangeAspect="1" noChangeArrowheads="1"/>
          </p:cNvPicPr>
          <p:nvPr/>
        </p:nvPicPr>
        <p:blipFill>
          <a:blip r:embed="rId2" cstate="print"/>
          <a:srcRect l="39354"/>
          <a:stretch>
            <a:fillRect/>
          </a:stretch>
        </p:blipFill>
        <p:spPr bwMode="auto">
          <a:xfrm>
            <a:off x="150032" y="3208338"/>
            <a:ext cx="946556" cy="1841500"/>
          </a:xfrm>
          <a:prstGeom prst="rect">
            <a:avLst/>
          </a:prstGeom>
          <a:noFill/>
          <a:ln w="9525">
            <a:noFill/>
            <a:miter lim="800000"/>
            <a:headEnd/>
            <a:tailEnd/>
          </a:ln>
          <a:effectLst/>
        </p:spPr>
      </p:pic>
      <p:pic>
        <p:nvPicPr>
          <p:cNvPr id="67" name="Picture 59"/>
          <p:cNvPicPr>
            <a:picLocks noChangeAspect="1" noChangeArrowheads="1"/>
          </p:cNvPicPr>
          <p:nvPr/>
        </p:nvPicPr>
        <p:blipFill>
          <a:blip r:embed="rId2" cstate="print"/>
          <a:srcRect l="39354"/>
          <a:stretch>
            <a:fillRect/>
          </a:stretch>
        </p:blipFill>
        <p:spPr bwMode="auto">
          <a:xfrm>
            <a:off x="3276600" y="4876800"/>
            <a:ext cx="946556" cy="1841500"/>
          </a:xfrm>
          <a:prstGeom prst="rect">
            <a:avLst/>
          </a:prstGeom>
          <a:noFill/>
          <a:ln w="9525">
            <a:noFill/>
            <a:miter lim="800000"/>
            <a:headEnd/>
            <a:tailEnd/>
          </a:ln>
          <a:effectLst/>
        </p:spPr>
      </p:pic>
      <p:pic>
        <p:nvPicPr>
          <p:cNvPr id="68" name="Picture 59"/>
          <p:cNvPicPr>
            <a:picLocks noChangeAspect="1" noChangeArrowheads="1"/>
          </p:cNvPicPr>
          <p:nvPr/>
        </p:nvPicPr>
        <p:blipFill>
          <a:blip r:embed="rId2" cstate="print"/>
          <a:srcRect l="39354"/>
          <a:stretch>
            <a:fillRect/>
          </a:stretch>
        </p:blipFill>
        <p:spPr bwMode="auto">
          <a:xfrm>
            <a:off x="3440712" y="1600200"/>
            <a:ext cx="946556" cy="1841500"/>
          </a:xfrm>
          <a:prstGeom prst="rect">
            <a:avLst/>
          </a:prstGeom>
          <a:noFill/>
          <a:ln w="9525">
            <a:noFill/>
            <a:miter lim="800000"/>
            <a:headEnd/>
            <a:tailEnd/>
          </a:ln>
          <a:effectLst/>
        </p:spPr>
      </p:pic>
      <p:pic>
        <p:nvPicPr>
          <p:cNvPr id="69" name="Picture 59"/>
          <p:cNvPicPr>
            <a:picLocks noChangeAspect="1" noChangeArrowheads="1"/>
          </p:cNvPicPr>
          <p:nvPr/>
        </p:nvPicPr>
        <p:blipFill>
          <a:blip r:embed="rId2" cstate="print"/>
          <a:srcRect l="39354"/>
          <a:stretch>
            <a:fillRect/>
          </a:stretch>
        </p:blipFill>
        <p:spPr bwMode="auto">
          <a:xfrm>
            <a:off x="2133600" y="5016500"/>
            <a:ext cx="946556" cy="1841500"/>
          </a:xfrm>
          <a:prstGeom prst="rect">
            <a:avLst/>
          </a:prstGeom>
          <a:noFill/>
          <a:ln w="9525">
            <a:noFill/>
            <a:miter lim="800000"/>
            <a:headEnd/>
            <a:tailEnd/>
          </a:ln>
          <a:effectLst/>
        </p:spPr>
      </p:pic>
      <p:pic>
        <p:nvPicPr>
          <p:cNvPr id="70" name="Picture 59"/>
          <p:cNvPicPr>
            <a:picLocks noChangeAspect="1" noChangeArrowheads="1"/>
          </p:cNvPicPr>
          <p:nvPr/>
        </p:nvPicPr>
        <p:blipFill>
          <a:blip r:embed="rId2" cstate="print"/>
          <a:srcRect l="39354"/>
          <a:stretch>
            <a:fillRect/>
          </a:stretch>
        </p:blipFill>
        <p:spPr bwMode="auto">
          <a:xfrm>
            <a:off x="5334000" y="4876800"/>
            <a:ext cx="946556" cy="1841500"/>
          </a:xfrm>
          <a:prstGeom prst="rect">
            <a:avLst/>
          </a:prstGeom>
          <a:noFill/>
          <a:ln w="9525">
            <a:noFill/>
            <a:miter lim="800000"/>
            <a:headEnd/>
            <a:tailEnd/>
          </a:ln>
          <a:effectLst/>
        </p:spPr>
      </p:pic>
      <p:pic>
        <p:nvPicPr>
          <p:cNvPr id="71" name="Picture 59"/>
          <p:cNvPicPr>
            <a:picLocks noChangeAspect="1" noChangeArrowheads="1"/>
          </p:cNvPicPr>
          <p:nvPr/>
        </p:nvPicPr>
        <p:blipFill>
          <a:blip r:embed="rId2" cstate="print"/>
          <a:srcRect l="39354"/>
          <a:stretch>
            <a:fillRect/>
          </a:stretch>
        </p:blipFill>
        <p:spPr bwMode="auto">
          <a:xfrm>
            <a:off x="7163835" y="4962215"/>
            <a:ext cx="946556" cy="1841500"/>
          </a:xfrm>
          <a:prstGeom prst="rect">
            <a:avLst/>
          </a:prstGeom>
          <a:noFill/>
          <a:ln w="9525">
            <a:noFill/>
            <a:miter lim="800000"/>
            <a:headEnd/>
            <a:tailEnd/>
          </a:ln>
          <a:effectLst/>
        </p:spPr>
      </p:pic>
      <p:pic>
        <p:nvPicPr>
          <p:cNvPr id="72" name="Picture 59"/>
          <p:cNvPicPr>
            <a:picLocks noChangeAspect="1" noChangeArrowheads="1"/>
          </p:cNvPicPr>
          <p:nvPr/>
        </p:nvPicPr>
        <p:blipFill>
          <a:blip r:embed="rId2" cstate="print"/>
          <a:srcRect l="39354"/>
          <a:stretch>
            <a:fillRect/>
          </a:stretch>
        </p:blipFill>
        <p:spPr bwMode="auto">
          <a:xfrm>
            <a:off x="6432956" y="1512693"/>
            <a:ext cx="946556" cy="1841500"/>
          </a:xfrm>
          <a:prstGeom prst="rect">
            <a:avLst/>
          </a:prstGeom>
          <a:noFill/>
          <a:ln w="9525">
            <a:noFill/>
            <a:miter lim="800000"/>
            <a:headEnd/>
            <a:tailEnd/>
          </a:ln>
          <a:effectLst/>
        </p:spPr>
      </p:pic>
      <p:pic>
        <p:nvPicPr>
          <p:cNvPr id="73" name="Picture 59"/>
          <p:cNvPicPr>
            <a:picLocks noChangeAspect="1" noChangeArrowheads="1"/>
          </p:cNvPicPr>
          <p:nvPr/>
        </p:nvPicPr>
        <p:blipFill>
          <a:blip r:embed="rId2" cstate="print"/>
          <a:srcRect l="39354"/>
          <a:stretch>
            <a:fillRect/>
          </a:stretch>
        </p:blipFill>
        <p:spPr bwMode="auto">
          <a:xfrm>
            <a:off x="5233639" y="3313384"/>
            <a:ext cx="946556" cy="1841500"/>
          </a:xfrm>
          <a:prstGeom prst="rect">
            <a:avLst/>
          </a:prstGeom>
          <a:noFill/>
          <a:ln w="9525">
            <a:noFill/>
            <a:miter lim="800000"/>
            <a:headEnd/>
            <a:tailEnd/>
          </a:ln>
          <a:effectLst/>
        </p:spPr>
      </p:pic>
      <p:pic>
        <p:nvPicPr>
          <p:cNvPr id="74" name="Picture 59"/>
          <p:cNvPicPr>
            <a:picLocks noChangeAspect="1" noChangeArrowheads="1"/>
          </p:cNvPicPr>
          <p:nvPr/>
        </p:nvPicPr>
        <p:blipFill>
          <a:blip r:embed="rId2" cstate="print"/>
          <a:srcRect l="39354"/>
          <a:stretch>
            <a:fillRect/>
          </a:stretch>
        </p:blipFill>
        <p:spPr bwMode="auto">
          <a:xfrm>
            <a:off x="4318959" y="1649684"/>
            <a:ext cx="946556" cy="1841500"/>
          </a:xfrm>
          <a:prstGeom prst="rect">
            <a:avLst/>
          </a:prstGeom>
          <a:noFill/>
          <a:ln w="9525">
            <a:noFill/>
            <a:miter lim="800000"/>
            <a:headEnd/>
            <a:tailEnd/>
          </a:ln>
          <a:effectLst/>
        </p:spPr>
      </p:pic>
      <p:pic>
        <p:nvPicPr>
          <p:cNvPr id="76" name="Picture 59"/>
          <p:cNvPicPr>
            <a:picLocks noChangeAspect="1" noChangeArrowheads="1"/>
          </p:cNvPicPr>
          <p:nvPr/>
        </p:nvPicPr>
        <p:blipFill>
          <a:blip r:embed="rId2" cstate="print"/>
          <a:srcRect l="39354"/>
          <a:stretch>
            <a:fillRect/>
          </a:stretch>
        </p:blipFill>
        <p:spPr bwMode="auto">
          <a:xfrm>
            <a:off x="6400800" y="4876800"/>
            <a:ext cx="946556" cy="1841500"/>
          </a:xfrm>
          <a:prstGeom prst="rect">
            <a:avLst/>
          </a:prstGeom>
          <a:noFill/>
          <a:ln w="9525">
            <a:noFill/>
            <a:miter lim="800000"/>
            <a:headEnd/>
            <a:tailEnd/>
          </a:ln>
          <a:effectLst/>
        </p:spPr>
      </p:pic>
      <p:pic>
        <p:nvPicPr>
          <p:cNvPr id="77" name="Picture 59"/>
          <p:cNvPicPr>
            <a:picLocks noChangeAspect="1" noChangeArrowheads="1"/>
          </p:cNvPicPr>
          <p:nvPr/>
        </p:nvPicPr>
        <p:blipFill>
          <a:blip r:embed="rId2" cstate="print"/>
          <a:srcRect l="39354"/>
          <a:stretch>
            <a:fillRect/>
          </a:stretch>
        </p:blipFill>
        <p:spPr bwMode="auto">
          <a:xfrm>
            <a:off x="5486400" y="1371600"/>
            <a:ext cx="946556" cy="1841500"/>
          </a:xfrm>
          <a:prstGeom prst="rect">
            <a:avLst/>
          </a:prstGeom>
          <a:noFill/>
          <a:ln w="9525">
            <a:noFill/>
            <a:miter lim="800000"/>
            <a:headEnd/>
            <a:tailEnd/>
          </a:ln>
          <a:effectLst/>
        </p:spPr>
      </p:pic>
      <p:pic>
        <p:nvPicPr>
          <p:cNvPr id="78" name="Picture 59"/>
          <p:cNvPicPr>
            <a:picLocks noChangeAspect="1" noChangeArrowheads="1"/>
          </p:cNvPicPr>
          <p:nvPr/>
        </p:nvPicPr>
        <p:blipFill>
          <a:blip r:embed="rId2" cstate="print"/>
          <a:srcRect l="39354"/>
          <a:stretch>
            <a:fillRect/>
          </a:stretch>
        </p:blipFill>
        <p:spPr bwMode="auto">
          <a:xfrm>
            <a:off x="0" y="4724400"/>
            <a:ext cx="946556" cy="1841500"/>
          </a:xfrm>
          <a:prstGeom prst="rect">
            <a:avLst/>
          </a:prstGeom>
          <a:noFill/>
          <a:ln w="9525">
            <a:noFill/>
            <a:miter lim="800000"/>
            <a:headEnd/>
            <a:tailEnd/>
          </a:ln>
          <a:effectLst/>
        </p:spPr>
      </p:pic>
      <p:pic>
        <p:nvPicPr>
          <p:cNvPr id="79" name="Picture 59"/>
          <p:cNvPicPr>
            <a:picLocks noChangeAspect="1" noChangeArrowheads="1"/>
          </p:cNvPicPr>
          <p:nvPr/>
        </p:nvPicPr>
        <p:blipFill>
          <a:blip r:embed="rId2" cstate="print"/>
          <a:srcRect l="39354"/>
          <a:stretch>
            <a:fillRect/>
          </a:stretch>
        </p:blipFill>
        <p:spPr bwMode="auto">
          <a:xfrm>
            <a:off x="1050722" y="4889500"/>
            <a:ext cx="946556" cy="1841500"/>
          </a:xfrm>
          <a:prstGeom prst="rect">
            <a:avLst/>
          </a:prstGeom>
          <a:noFill/>
          <a:ln w="9525">
            <a:noFill/>
            <a:miter lim="800000"/>
            <a:headEnd/>
            <a:tailEnd/>
          </a:ln>
          <a:effectLst/>
        </p:spPr>
      </p:pic>
      <p:pic>
        <p:nvPicPr>
          <p:cNvPr id="80" name="Picture 59"/>
          <p:cNvPicPr>
            <a:picLocks noChangeAspect="1" noChangeArrowheads="1"/>
          </p:cNvPicPr>
          <p:nvPr/>
        </p:nvPicPr>
        <p:blipFill>
          <a:blip r:embed="rId2" cstate="print"/>
          <a:srcRect l="39354"/>
          <a:stretch>
            <a:fillRect/>
          </a:stretch>
        </p:blipFill>
        <p:spPr bwMode="auto">
          <a:xfrm>
            <a:off x="1830500" y="1652821"/>
            <a:ext cx="946556" cy="1841500"/>
          </a:xfrm>
          <a:prstGeom prst="rect">
            <a:avLst/>
          </a:prstGeom>
          <a:noFill/>
          <a:ln w="9525">
            <a:noFill/>
            <a:miter lim="800000"/>
            <a:headEnd/>
            <a:tailEnd/>
          </a:ln>
          <a:effectLst/>
        </p:spPr>
      </p:pic>
      <p:pic>
        <p:nvPicPr>
          <p:cNvPr id="81" name="Picture 59"/>
          <p:cNvPicPr>
            <a:picLocks noChangeAspect="1" noChangeArrowheads="1"/>
          </p:cNvPicPr>
          <p:nvPr/>
        </p:nvPicPr>
        <p:blipFill>
          <a:blip r:embed="rId2" cstate="print"/>
          <a:srcRect l="39354"/>
          <a:stretch>
            <a:fillRect/>
          </a:stretch>
        </p:blipFill>
        <p:spPr bwMode="auto">
          <a:xfrm>
            <a:off x="129099" y="1624942"/>
            <a:ext cx="946556" cy="1841500"/>
          </a:xfrm>
          <a:prstGeom prst="rect">
            <a:avLst/>
          </a:prstGeom>
          <a:noFill/>
          <a:ln w="9525">
            <a:noFill/>
            <a:miter lim="800000"/>
            <a:headEnd/>
            <a:tailEnd/>
          </a:ln>
          <a:effectLst/>
        </p:spPr>
      </p:pic>
      <p:pic>
        <p:nvPicPr>
          <p:cNvPr id="82" name="Picture 59"/>
          <p:cNvPicPr>
            <a:picLocks noChangeAspect="1" noChangeArrowheads="1"/>
          </p:cNvPicPr>
          <p:nvPr/>
        </p:nvPicPr>
        <p:blipFill>
          <a:blip r:embed="rId2" cstate="print"/>
          <a:srcRect l="39354"/>
          <a:stretch>
            <a:fillRect/>
          </a:stretch>
        </p:blipFill>
        <p:spPr bwMode="auto">
          <a:xfrm>
            <a:off x="6222293" y="3175000"/>
            <a:ext cx="946556" cy="1841500"/>
          </a:xfrm>
          <a:prstGeom prst="rect">
            <a:avLst/>
          </a:prstGeom>
          <a:noFill/>
          <a:ln w="9525">
            <a:noFill/>
            <a:miter lim="800000"/>
            <a:headEnd/>
            <a:tailEnd/>
          </a:ln>
          <a:effectLst/>
        </p:spPr>
      </p:pic>
      <p:pic>
        <p:nvPicPr>
          <p:cNvPr id="83" name="Picture 59"/>
          <p:cNvPicPr>
            <a:picLocks noChangeAspect="1" noChangeArrowheads="1"/>
          </p:cNvPicPr>
          <p:nvPr/>
        </p:nvPicPr>
        <p:blipFill>
          <a:blip r:embed="rId2" cstate="print"/>
          <a:srcRect l="39354"/>
          <a:stretch>
            <a:fillRect/>
          </a:stretch>
        </p:blipFill>
        <p:spPr bwMode="auto">
          <a:xfrm>
            <a:off x="8147351" y="3151343"/>
            <a:ext cx="946556" cy="1841500"/>
          </a:xfrm>
          <a:prstGeom prst="rect">
            <a:avLst/>
          </a:prstGeom>
          <a:noFill/>
          <a:ln w="9525">
            <a:noFill/>
            <a:miter lim="800000"/>
            <a:headEnd/>
            <a:tailEnd/>
          </a:ln>
          <a:effectLst/>
        </p:spPr>
      </p:pic>
      <p:pic>
        <p:nvPicPr>
          <p:cNvPr id="84" name="Picture 59"/>
          <p:cNvPicPr>
            <a:picLocks noChangeAspect="1" noChangeArrowheads="1"/>
          </p:cNvPicPr>
          <p:nvPr/>
        </p:nvPicPr>
        <p:blipFill>
          <a:blip r:embed="rId2" cstate="print"/>
          <a:srcRect l="39354"/>
          <a:stretch>
            <a:fillRect/>
          </a:stretch>
        </p:blipFill>
        <p:spPr bwMode="auto">
          <a:xfrm>
            <a:off x="8179507" y="1436028"/>
            <a:ext cx="946556" cy="1841500"/>
          </a:xfrm>
          <a:prstGeom prst="rect">
            <a:avLst/>
          </a:prstGeom>
          <a:noFill/>
          <a:ln w="9525">
            <a:noFill/>
            <a:miter lim="800000"/>
            <a:headEnd/>
            <a:tailEnd/>
          </a:ln>
          <a:effectLst/>
        </p:spPr>
      </p:pic>
      <p:pic>
        <p:nvPicPr>
          <p:cNvPr id="22" name="Picture 59"/>
          <p:cNvPicPr>
            <a:picLocks noChangeAspect="1" noChangeArrowheads="1"/>
          </p:cNvPicPr>
          <p:nvPr/>
        </p:nvPicPr>
        <p:blipFill>
          <a:blip r:embed="rId2" cstate="print"/>
          <a:srcRect l="39354"/>
          <a:stretch>
            <a:fillRect/>
          </a:stretch>
        </p:blipFill>
        <p:spPr bwMode="auto">
          <a:xfrm>
            <a:off x="1057604" y="1527175"/>
            <a:ext cx="946556" cy="1841500"/>
          </a:xfrm>
          <a:prstGeom prst="rect">
            <a:avLst/>
          </a:prstGeom>
          <a:noFill/>
          <a:ln w="9525">
            <a:noFill/>
            <a:miter lim="800000"/>
            <a:headEnd/>
            <a:tailEnd/>
          </a:ln>
          <a:effectLst/>
        </p:spPr>
      </p:pic>
      <p:pic>
        <p:nvPicPr>
          <p:cNvPr id="23" name="Picture 59"/>
          <p:cNvPicPr>
            <a:picLocks noChangeAspect="1" noChangeArrowheads="1"/>
          </p:cNvPicPr>
          <p:nvPr/>
        </p:nvPicPr>
        <p:blipFill>
          <a:blip r:embed="rId2" cstate="print"/>
          <a:srcRect l="39354"/>
          <a:stretch>
            <a:fillRect/>
          </a:stretch>
        </p:blipFill>
        <p:spPr bwMode="auto">
          <a:xfrm>
            <a:off x="1124187" y="3313384"/>
            <a:ext cx="946556" cy="1841500"/>
          </a:xfrm>
          <a:prstGeom prst="rect">
            <a:avLst/>
          </a:prstGeom>
          <a:noFill/>
          <a:ln w="9525">
            <a:noFill/>
            <a:miter lim="800000"/>
            <a:headEnd/>
            <a:tailEnd/>
          </a:ln>
          <a:effectLst/>
        </p:spPr>
      </p:pic>
      <p:pic>
        <p:nvPicPr>
          <p:cNvPr id="24" name="Picture 59"/>
          <p:cNvPicPr>
            <a:picLocks noChangeAspect="1" noChangeArrowheads="1"/>
          </p:cNvPicPr>
          <p:nvPr/>
        </p:nvPicPr>
        <p:blipFill>
          <a:blip r:embed="rId2" cstate="print"/>
          <a:srcRect l="39354"/>
          <a:stretch>
            <a:fillRect/>
          </a:stretch>
        </p:blipFill>
        <p:spPr bwMode="auto">
          <a:xfrm>
            <a:off x="2635606" y="1734944"/>
            <a:ext cx="946556" cy="1841500"/>
          </a:xfrm>
          <a:prstGeom prst="rect">
            <a:avLst/>
          </a:prstGeom>
          <a:noFill/>
          <a:ln w="9525">
            <a:noFill/>
            <a:miter lim="800000"/>
            <a:headEnd/>
            <a:tailEnd/>
          </a:ln>
          <a:effectLst/>
        </p:spPr>
      </p:pic>
      <p:pic>
        <p:nvPicPr>
          <p:cNvPr id="25" name="Picture 59"/>
          <p:cNvPicPr>
            <a:picLocks noChangeAspect="1" noChangeArrowheads="1"/>
          </p:cNvPicPr>
          <p:nvPr/>
        </p:nvPicPr>
        <p:blipFill>
          <a:blip r:embed="rId2" cstate="print"/>
          <a:srcRect l="39354"/>
          <a:stretch>
            <a:fillRect/>
          </a:stretch>
        </p:blipFill>
        <p:spPr bwMode="auto">
          <a:xfrm>
            <a:off x="2273271" y="3368675"/>
            <a:ext cx="946556" cy="1841500"/>
          </a:xfrm>
          <a:prstGeom prst="rect">
            <a:avLst/>
          </a:prstGeom>
          <a:noFill/>
          <a:ln w="9525">
            <a:noFill/>
            <a:miter lim="800000"/>
            <a:headEnd/>
            <a:tailEnd/>
          </a:ln>
          <a:effectLst/>
        </p:spPr>
      </p:pic>
      <p:pic>
        <p:nvPicPr>
          <p:cNvPr id="26" name="Picture 59"/>
          <p:cNvPicPr>
            <a:picLocks noChangeAspect="1" noChangeArrowheads="1"/>
          </p:cNvPicPr>
          <p:nvPr/>
        </p:nvPicPr>
        <p:blipFill>
          <a:blip r:embed="rId2" cstate="print"/>
          <a:srcRect l="39354"/>
          <a:stretch>
            <a:fillRect/>
          </a:stretch>
        </p:blipFill>
        <p:spPr bwMode="auto">
          <a:xfrm>
            <a:off x="3312702" y="3238500"/>
            <a:ext cx="946556" cy="1841500"/>
          </a:xfrm>
          <a:prstGeom prst="rect">
            <a:avLst/>
          </a:prstGeom>
          <a:noFill/>
          <a:ln w="9525">
            <a:noFill/>
            <a:miter lim="800000"/>
            <a:headEnd/>
            <a:tailEnd/>
          </a:ln>
          <a:effectLst/>
        </p:spPr>
      </p:pic>
      <p:pic>
        <p:nvPicPr>
          <p:cNvPr id="27" name="Picture 59"/>
          <p:cNvPicPr>
            <a:picLocks noChangeAspect="1" noChangeArrowheads="1"/>
          </p:cNvPicPr>
          <p:nvPr/>
        </p:nvPicPr>
        <p:blipFill>
          <a:blip r:embed="rId2" cstate="print"/>
          <a:srcRect l="39354"/>
          <a:stretch>
            <a:fillRect/>
          </a:stretch>
        </p:blipFill>
        <p:spPr bwMode="auto">
          <a:xfrm>
            <a:off x="4294569" y="3035300"/>
            <a:ext cx="946556" cy="1841500"/>
          </a:xfrm>
          <a:prstGeom prst="rect">
            <a:avLst/>
          </a:prstGeom>
          <a:noFill/>
          <a:ln w="9525">
            <a:noFill/>
            <a:miter lim="800000"/>
            <a:headEnd/>
            <a:tailEnd/>
          </a:ln>
          <a:effectLst/>
        </p:spPr>
      </p:pic>
      <p:pic>
        <p:nvPicPr>
          <p:cNvPr id="28" name="Picture 59"/>
          <p:cNvPicPr>
            <a:picLocks noChangeAspect="1" noChangeArrowheads="1"/>
          </p:cNvPicPr>
          <p:nvPr/>
        </p:nvPicPr>
        <p:blipFill>
          <a:blip r:embed="rId2" cstate="print"/>
          <a:srcRect l="39354"/>
          <a:stretch>
            <a:fillRect/>
          </a:stretch>
        </p:blipFill>
        <p:spPr bwMode="auto">
          <a:xfrm>
            <a:off x="7226692" y="1565585"/>
            <a:ext cx="946556" cy="1841500"/>
          </a:xfrm>
          <a:prstGeom prst="rect">
            <a:avLst/>
          </a:prstGeom>
          <a:noFill/>
          <a:ln w="9525">
            <a:noFill/>
            <a:miter lim="800000"/>
            <a:headEnd/>
            <a:tailEnd/>
          </a:ln>
          <a:effectLst/>
        </p:spPr>
      </p:pic>
      <p:pic>
        <p:nvPicPr>
          <p:cNvPr id="29" name="Picture 59"/>
          <p:cNvPicPr>
            <a:picLocks noChangeAspect="1" noChangeArrowheads="1"/>
          </p:cNvPicPr>
          <p:nvPr/>
        </p:nvPicPr>
        <p:blipFill>
          <a:blip r:embed="rId2" cstate="print"/>
          <a:srcRect l="39354"/>
          <a:stretch>
            <a:fillRect/>
          </a:stretch>
        </p:blipFill>
        <p:spPr bwMode="auto">
          <a:xfrm>
            <a:off x="7204919" y="3263900"/>
            <a:ext cx="946556" cy="1841500"/>
          </a:xfrm>
          <a:prstGeom prst="rect">
            <a:avLst/>
          </a:prstGeom>
          <a:noFill/>
          <a:ln w="9525">
            <a:noFill/>
            <a:miter lim="800000"/>
            <a:headEnd/>
            <a:tailEnd/>
          </a:ln>
          <a:effectLst/>
        </p:spPr>
      </p:pic>
      <p:pic>
        <p:nvPicPr>
          <p:cNvPr id="30" name="Picture 59"/>
          <p:cNvPicPr>
            <a:picLocks noChangeAspect="1" noChangeArrowheads="1"/>
          </p:cNvPicPr>
          <p:nvPr/>
        </p:nvPicPr>
        <p:blipFill>
          <a:blip r:embed="rId2" cstate="print"/>
          <a:srcRect l="39354"/>
          <a:stretch>
            <a:fillRect/>
          </a:stretch>
        </p:blipFill>
        <p:spPr bwMode="auto">
          <a:xfrm>
            <a:off x="8157249" y="4737100"/>
            <a:ext cx="946556" cy="1841500"/>
          </a:xfrm>
          <a:prstGeom prst="rect">
            <a:avLst/>
          </a:prstGeom>
          <a:noFill/>
          <a:ln w="9525">
            <a:noFill/>
            <a:miter lim="800000"/>
            <a:headEnd/>
            <a:tailEnd/>
          </a:ln>
          <a:effectLst/>
        </p:spPr>
      </p:pic>
    </p:spTree>
    <p:extLst>
      <p:ext uri="{BB962C8B-B14F-4D97-AF65-F5344CB8AC3E}">
        <p14:creationId xmlns:p14="http://schemas.microsoft.com/office/powerpoint/2010/main" val="109889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457200"/>
            <a:ext cx="8686800" cy="1143000"/>
          </a:xfrm>
        </p:spPr>
        <p:txBody>
          <a:bodyPr/>
          <a:lstStyle/>
          <a:p>
            <a:r>
              <a:rPr lang="en-US" dirty="0">
                <a:effectLst>
                  <a:outerShdw blurRad="38100" dist="38100" dir="2700000" algn="tl">
                    <a:srgbClr val="000000">
                      <a:alpha val="43137"/>
                    </a:srgbClr>
                  </a:outerShdw>
                </a:effectLst>
              </a:rPr>
              <a:t>Avian Influenza – Globally</a:t>
            </a:r>
          </a:p>
        </p:txBody>
      </p:sp>
      <p:pic>
        <p:nvPicPr>
          <p:cNvPr id="2050" name="Picture 2" descr="http://www.trbimg.com/img-53470b46/turbine/la-sci-sn-bird-flu-five-mutations-20140410-001/1024/1024x7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31043"/>
            <a:ext cx="5791200" cy="4421914"/>
          </a:xfrm>
          <a:prstGeom prst="rect">
            <a:avLst/>
          </a:prstGeom>
          <a:noFill/>
          <a:ln w="57150">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72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457200"/>
            <a:ext cx="8686800" cy="1143000"/>
          </a:xfrm>
        </p:spPr>
        <p:txBody>
          <a:bodyPr/>
          <a:lstStyle/>
          <a:p>
            <a:r>
              <a:rPr lang="en-US" dirty="0">
                <a:effectLst>
                  <a:outerShdw blurRad="38100" dist="38100" dir="2700000" algn="tl">
                    <a:srgbClr val="000000">
                      <a:alpha val="43137"/>
                    </a:srgbClr>
                  </a:outerShdw>
                </a:effectLst>
              </a:rPr>
              <a:t>Avian Influenza – Globally</a:t>
            </a:r>
          </a:p>
        </p:txBody>
      </p:sp>
      <p:sp>
        <p:nvSpPr>
          <p:cNvPr id="208899" name="Rectangle 3"/>
          <p:cNvSpPr>
            <a:spLocks noGrp="1" noChangeArrowheads="1"/>
          </p:cNvSpPr>
          <p:nvPr>
            <p:ph type="body" idx="1"/>
          </p:nvPr>
        </p:nvSpPr>
        <p:spPr>
          <a:xfrm>
            <a:off x="381000" y="1981200"/>
            <a:ext cx="8686800" cy="4572000"/>
          </a:xfrm>
        </p:spPr>
        <p:txBody>
          <a:bodyPr/>
          <a:lstStyle/>
          <a:p>
            <a:r>
              <a:rPr lang="en-US" sz="3000" dirty="0">
                <a:effectLst>
                  <a:outerShdw blurRad="38100" dist="38100" dir="2700000" algn="tl">
                    <a:srgbClr val="000000">
                      <a:alpha val="43137"/>
                    </a:srgbClr>
                  </a:outerShdw>
                </a:effectLst>
              </a:rPr>
              <a:t>HPAI H5N1</a:t>
            </a:r>
          </a:p>
          <a:p>
            <a:pPr lvl="1"/>
            <a:r>
              <a:rPr lang="en-US" dirty="0">
                <a:effectLst>
                  <a:outerShdw blurRad="38100" dist="38100" dir="2700000" algn="tl">
                    <a:srgbClr val="000000">
                      <a:alpha val="43137"/>
                    </a:srgbClr>
                  </a:outerShdw>
                </a:effectLst>
              </a:rPr>
              <a:t>1997 – Human infections reported in Hong Kong</a:t>
            </a:r>
          </a:p>
          <a:p>
            <a:pPr lvl="1"/>
            <a:r>
              <a:rPr lang="en-US" sz="3000" dirty="0">
                <a:effectLst>
                  <a:outerShdw blurRad="38100" dist="38100" dir="2700000" algn="tl">
                    <a:srgbClr val="000000">
                      <a:alpha val="43137"/>
                    </a:srgbClr>
                  </a:outerShdw>
                </a:effectLst>
              </a:rPr>
              <a:t>Since 2003 – Spread from Asia to Europe and Africa</a:t>
            </a:r>
          </a:p>
          <a:p>
            <a:pPr lvl="2"/>
            <a:r>
              <a:rPr lang="en-US" sz="2800" dirty="0">
                <a:effectLst>
                  <a:outerShdw blurRad="38100" dist="38100" dir="2700000" algn="tl">
                    <a:srgbClr val="000000">
                      <a:alpha val="43137"/>
                    </a:srgbClr>
                  </a:outerShdw>
                </a:effectLst>
              </a:rPr>
              <a:t>Entrenched in poultry populations in some countries</a:t>
            </a:r>
          </a:p>
          <a:p>
            <a:pPr lvl="2"/>
            <a:r>
              <a:rPr lang="en-US" sz="2800" dirty="0">
                <a:effectLst>
                  <a:outerShdw blurRad="38100" dist="38100" dir="2700000" algn="tl">
                    <a:srgbClr val="000000">
                      <a:alpha val="43137"/>
                    </a:srgbClr>
                  </a:outerShdw>
                </a:effectLst>
              </a:rPr>
              <a:t>Millions of poultry infections</a:t>
            </a:r>
          </a:p>
          <a:p>
            <a:pPr lvl="2"/>
            <a:r>
              <a:rPr lang="en-US" sz="2800" dirty="0">
                <a:effectLst>
                  <a:outerShdw blurRad="38100" dist="38100" dir="2700000" algn="tl">
                    <a:srgbClr val="000000">
                      <a:alpha val="43137"/>
                    </a:srgbClr>
                  </a:outerShdw>
                </a:effectLst>
              </a:rPr>
              <a:t>Several hundred human cases and deaths</a:t>
            </a:r>
          </a:p>
        </p:txBody>
      </p:sp>
    </p:spTree>
    <p:extLst>
      <p:ext uri="{BB962C8B-B14F-4D97-AF65-F5344CB8AC3E}">
        <p14:creationId xmlns:p14="http://schemas.microsoft.com/office/powerpoint/2010/main" val="257801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p>
        </p:txBody>
      </p:sp>
      <p:sp>
        <p:nvSpPr>
          <p:cNvPr id="4" name="Content Placeholder 4"/>
          <p:cNvSpPr txBox="1">
            <a:spLocks/>
          </p:cNvSpPr>
          <p:nvPr/>
        </p:nvSpPr>
        <p:spPr>
          <a:xfrm>
            <a:off x="304799" y="1981200"/>
            <a:ext cx="8382001" cy="1905000"/>
          </a:xfrm>
          <a:prstGeom prst="rect">
            <a:avLst/>
          </a:prstGeom>
        </p:spPr>
        <p:txBody>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r>
              <a:rPr lang="en-US" sz="3000" kern="0" dirty="0">
                <a:effectLst>
                  <a:outerShdw blurRad="38100" dist="38100" dir="2700000" algn="tl">
                    <a:srgbClr val="000000">
                      <a:alpha val="43137"/>
                    </a:srgbClr>
                  </a:outerShdw>
                </a:effectLst>
              </a:rPr>
              <a:t>Over 75 countries are reporting outbreaks of Highly Pathogenic Influenza (HPAI) viruses</a:t>
            </a:r>
          </a:p>
          <a:p>
            <a:r>
              <a:rPr lang="en-US" sz="3000" kern="0" dirty="0">
                <a:effectLst>
                  <a:outerShdw blurRad="38100" dist="38100" dir="2700000" algn="tl">
                    <a:srgbClr val="000000">
                      <a:alpha val="43137"/>
                    </a:srgbClr>
                  </a:outerShdw>
                </a:effectLst>
              </a:rPr>
              <a:t>The infections caused have reached “unprecedented” levels</a:t>
            </a:r>
          </a:p>
          <a:p>
            <a:endParaRPr lang="en-US" sz="2800" kern="0" dirty="0">
              <a:effectLst/>
            </a:endParaRPr>
          </a:p>
          <a:p>
            <a:endParaRPr lang="en-US" kern="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399" y="4044633"/>
            <a:ext cx="3352800" cy="2203767"/>
          </a:xfrm>
          <a:prstGeom prst="rect">
            <a:avLst/>
          </a:prstGeom>
          <a:ln w="57150">
            <a:solidFill>
              <a:schemeClr val="bg2"/>
            </a:solidFill>
          </a:ln>
        </p:spPr>
      </p:pic>
      <p:sp>
        <p:nvSpPr>
          <p:cNvPr id="5" name="TextBox 4">
            <a:extLst>
              <a:ext uri="{FF2B5EF4-FFF2-40B4-BE49-F238E27FC236}">
                <a16:creationId xmlns:a16="http://schemas.microsoft.com/office/drawing/2014/main" id="{76524B9F-6EF7-21B0-9FCC-4F4B16B5EF4F}"/>
              </a:ext>
            </a:extLst>
          </p:cNvPr>
          <p:cNvSpPr txBox="1"/>
          <p:nvPr/>
        </p:nvSpPr>
        <p:spPr>
          <a:xfrm>
            <a:off x="6019800" y="6481039"/>
            <a:ext cx="3124200"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410572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457200"/>
            <a:ext cx="8686800" cy="1143000"/>
          </a:xfrm>
        </p:spPr>
        <p:txBody>
          <a:bodyPr/>
          <a:lstStyle/>
          <a:p>
            <a:r>
              <a:rPr lang="en-US" dirty="0">
                <a:effectLst>
                  <a:outerShdw blurRad="38100" dist="38100" dir="2700000" algn="tl">
                    <a:srgbClr val="000000">
                      <a:alpha val="43137"/>
                    </a:srgbClr>
                  </a:outerShdw>
                </a:effectLst>
              </a:rPr>
              <a:t>Avian Influenza – Globally</a:t>
            </a:r>
          </a:p>
        </p:txBody>
      </p:sp>
      <p:sp>
        <p:nvSpPr>
          <p:cNvPr id="208899" name="Rectangle 3"/>
          <p:cNvSpPr>
            <a:spLocks noGrp="1" noChangeArrowheads="1"/>
          </p:cNvSpPr>
          <p:nvPr>
            <p:ph type="body" idx="1"/>
          </p:nvPr>
        </p:nvSpPr>
        <p:spPr>
          <a:xfrm>
            <a:off x="381000" y="1981200"/>
            <a:ext cx="8382000" cy="4572000"/>
          </a:xfrm>
        </p:spPr>
        <p:txBody>
          <a:bodyPr/>
          <a:lstStyle/>
          <a:p>
            <a:r>
              <a:rPr lang="en-US" sz="3000" dirty="0">
                <a:effectLst>
                  <a:outerShdw blurRad="38100" dist="38100" dir="2700000" algn="tl">
                    <a:srgbClr val="000000">
                      <a:alpha val="43137"/>
                    </a:srgbClr>
                  </a:outerShdw>
                </a:effectLst>
              </a:rPr>
              <a:t>HPAI H5N1</a:t>
            </a:r>
          </a:p>
          <a:p>
            <a:pPr lvl="1"/>
            <a:r>
              <a:rPr lang="en-US" dirty="0">
                <a:effectLst>
                  <a:outerShdw blurRad="38100" dist="38100" dir="2700000" algn="tl">
                    <a:srgbClr val="000000">
                      <a:alpha val="43137"/>
                    </a:srgbClr>
                  </a:outerShdw>
                </a:effectLst>
              </a:rPr>
              <a:t>Mortality rate is about 60%</a:t>
            </a:r>
          </a:p>
          <a:p>
            <a:pPr lvl="1"/>
            <a:r>
              <a:rPr lang="en-US" dirty="0">
                <a:effectLst>
                  <a:outerShdw blurRad="38100" dist="38100" dir="2700000" algn="tl">
                    <a:srgbClr val="000000">
                      <a:alpha val="43137"/>
                    </a:srgbClr>
                  </a:outerShdw>
                </a:effectLst>
              </a:rPr>
              <a:t>Most cases linked to contact with infected poultry</a:t>
            </a:r>
          </a:p>
          <a:p>
            <a:pPr lvl="1"/>
            <a:r>
              <a:rPr lang="en-US" dirty="0">
                <a:effectLst>
                  <a:outerShdw blurRad="38100" dist="38100" dir="2700000" algn="tl">
                    <a:srgbClr val="000000">
                      <a:alpha val="43137"/>
                    </a:srgbClr>
                  </a:outerShdw>
                </a:effectLst>
              </a:rPr>
              <a:t>Currently does not transmit efficiently from person to person</a:t>
            </a:r>
          </a:p>
          <a:p>
            <a:pPr lvl="1"/>
            <a:r>
              <a:rPr lang="en-US" dirty="0">
                <a:effectLst>
                  <a:outerShdw blurRad="38100" dist="38100" dir="2700000" algn="tl">
                    <a:srgbClr val="000000">
                      <a:alpha val="43137"/>
                    </a:srgbClr>
                  </a:outerShdw>
                </a:effectLst>
              </a:rPr>
              <a:t>Some limited, non-sustained human-to-human transmission</a:t>
            </a: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0472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457200"/>
            <a:ext cx="8686800" cy="1143000"/>
          </a:xfrm>
        </p:spPr>
        <p:txBody>
          <a:bodyPr/>
          <a:lstStyle/>
          <a:p>
            <a:r>
              <a:rPr lang="en-US" dirty="0">
                <a:effectLst>
                  <a:outerShdw blurRad="38100" dist="38100" dir="2700000" algn="tl">
                    <a:srgbClr val="000000">
                      <a:alpha val="43137"/>
                    </a:srgbClr>
                  </a:outerShdw>
                </a:effectLst>
              </a:rPr>
              <a:t>Avian Influenza – Globally</a:t>
            </a:r>
          </a:p>
        </p:txBody>
      </p:sp>
      <p:sp>
        <p:nvSpPr>
          <p:cNvPr id="208899" name="Rectangle 3"/>
          <p:cNvSpPr>
            <a:spLocks noGrp="1" noChangeArrowheads="1"/>
          </p:cNvSpPr>
          <p:nvPr>
            <p:ph type="body" idx="1"/>
          </p:nvPr>
        </p:nvSpPr>
        <p:spPr>
          <a:xfrm>
            <a:off x="381000" y="1981200"/>
            <a:ext cx="8382000" cy="4572000"/>
          </a:xfrm>
        </p:spPr>
        <p:txBody>
          <a:bodyPr/>
          <a:lstStyle/>
          <a:p>
            <a:r>
              <a:rPr lang="en-US" sz="3000" dirty="0">
                <a:effectLst>
                  <a:outerShdw blurRad="38100" dist="38100" dir="2700000" algn="tl">
                    <a:srgbClr val="000000">
                      <a:alpha val="43137"/>
                    </a:srgbClr>
                  </a:outerShdw>
                </a:effectLst>
              </a:rPr>
              <a:t>HPAI H5N1</a:t>
            </a:r>
          </a:p>
          <a:p>
            <a:pPr lvl="1"/>
            <a:r>
              <a:rPr lang="en-US" dirty="0">
                <a:effectLst>
                  <a:outerShdw blurRad="38100" dist="38100" dir="2700000" algn="tl">
                    <a:srgbClr val="000000">
                      <a:alpha val="43137"/>
                    </a:srgbClr>
                  </a:outerShdw>
                </a:effectLst>
              </a:rPr>
              <a:t>Many corresponded to the seasonality of HPAI H5N1 outbreaks among poultry</a:t>
            </a:r>
          </a:p>
          <a:p>
            <a:pPr lvl="1"/>
            <a:r>
              <a:rPr lang="en-US" dirty="0">
                <a:effectLst>
                  <a:outerShdw blurRad="38100" dist="38100" dir="2700000" algn="tl">
                    <a:srgbClr val="000000">
                      <a:alpha val="43137"/>
                    </a:srgbClr>
                  </a:outerShdw>
                </a:effectLst>
              </a:rPr>
              <a:t>Outbreaks occur more often during cooler months</a:t>
            </a:r>
          </a:p>
          <a:p>
            <a:pPr lvl="1"/>
            <a:r>
              <a:rPr lang="en-US" dirty="0">
                <a:effectLst>
                  <a:outerShdw blurRad="38100" dist="38100" dir="2700000" algn="tl">
                    <a:srgbClr val="000000">
                      <a:alpha val="43137"/>
                    </a:srgbClr>
                  </a:outerShdw>
                </a:effectLst>
              </a:rPr>
              <a:t>Human cases happen any time</a:t>
            </a:r>
          </a:p>
          <a:p>
            <a:pPr lvl="2"/>
            <a:r>
              <a:rPr lang="en-US" sz="2800" dirty="0">
                <a:effectLst>
                  <a:outerShdw blurRad="38100" dist="38100" dir="2700000" algn="tl">
                    <a:srgbClr val="000000">
                      <a:alpha val="43137"/>
                    </a:srgbClr>
                  </a:outerShdw>
                </a:effectLst>
              </a:rPr>
              <a:t>Especially in countries where virus is endemic in poultry</a:t>
            </a: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7678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457200"/>
            <a:ext cx="8686800" cy="1143000"/>
          </a:xfrm>
        </p:spPr>
        <p:txBody>
          <a:bodyPr/>
          <a:lstStyle/>
          <a:p>
            <a:r>
              <a:rPr lang="en-US" dirty="0">
                <a:effectLst>
                  <a:outerShdw blurRad="38100" dist="38100" dir="2700000" algn="tl">
                    <a:srgbClr val="000000">
                      <a:alpha val="43137"/>
                    </a:srgbClr>
                  </a:outerShdw>
                </a:effectLst>
              </a:rPr>
              <a:t>Avian Influenza – Globally</a:t>
            </a:r>
          </a:p>
        </p:txBody>
      </p:sp>
      <p:sp>
        <p:nvSpPr>
          <p:cNvPr id="208899" name="Rectangle 3"/>
          <p:cNvSpPr>
            <a:spLocks noGrp="1" noChangeArrowheads="1"/>
          </p:cNvSpPr>
          <p:nvPr>
            <p:ph type="body" idx="1"/>
          </p:nvPr>
        </p:nvSpPr>
        <p:spPr>
          <a:xfrm>
            <a:off x="381000" y="1981200"/>
            <a:ext cx="8382000" cy="4572000"/>
          </a:xfrm>
        </p:spPr>
        <p:txBody>
          <a:bodyPr/>
          <a:lstStyle/>
          <a:p>
            <a:r>
              <a:rPr lang="en-US" sz="3000" dirty="0">
                <a:effectLst>
                  <a:outerShdw blurRad="38100" dist="38100" dir="2700000" algn="tl">
                    <a:srgbClr val="000000">
                      <a:alpha val="43137"/>
                    </a:srgbClr>
                  </a:outerShdw>
                </a:effectLst>
              </a:rPr>
              <a:t>LPAI H7N9</a:t>
            </a:r>
          </a:p>
          <a:p>
            <a:pPr lvl="1"/>
            <a:r>
              <a:rPr lang="en-US" dirty="0">
                <a:effectLst>
                  <a:outerShdw blurRad="38100" dist="38100" dir="2700000" algn="tl">
                    <a:srgbClr val="000000">
                      <a:alpha val="43137"/>
                    </a:srgbClr>
                  </a:outerShdw>
                </a:effectLst>
              </a:rPr>
              <a:t>2013 – Human infections reported in China</a:t>
            </a:r>
          </a:p>
          <a:p>
            <a:pPr lvl="2"/>
            <a:r>
              <a:rPr lang="en-US" sz="2800" dirty="0">
                <a:effectLst>
                  <a:outerShdw blurRad="38100" dist="38100" dir="2700000" algn="tl">
                    <a:srgbClr val="000000">
                      <a:alpha val="43137"/>
                    </a:srgbClr>
                  </a:outerShdw>
                </a:effectLst>
              </a:rPr>
              <a:t>Virus has spread in poultry population</a:t>
            </a:r>
          </a:p>
          <a:p>
            <a:pPr lvl="2"/>
            <a:r>
              <a:rPr lang="en-US" sz="2800" dirty="0">
                <a:effectLst>
                  <a:outerShdw blurRad="38100" dist="38100" dir="2700000" algn="tl">
                    <a:srgbClr val="000000">
                      <a:alpha val="43137"/>
                    </a:srgbClr>
                  </a:outerShdw>
                </a:effectLst>
              </a:rPr>
              <a:t>Virus is asymptomatic in birds </a:t>
            </a:r>
          </a:p>
          <a:p>
            <a:pPr lvl="2"/>
            <a:r>
              <a:rPr lang="en-US" sz="2800" dirty="0">
                <a:effectLst>
                  <a:outerShdw blurRad="38100" dist="38100" dir="2700000" algn="tl">
                    <a:srgbClr val="000000">
                      <a:alpha val="43137"/>
                    </a:srgbClr>
                  </a:outerShdw>
                </a:effectLst>
              </a:rPr>
              <a:t>1486 human infections as of May 23, 2017</a:t>
            </a:r>
          </a:p>
          <a:p>
            <a:pPr lvl="2"/>
            <a:r>
              <a:rPr lang="en-US" sz="2800" dirty="0">
                <a:effectLst>
                  <a:outerShdw blurRad="38100" dist="38100" dir="2700000" algn="tl">
                    <a:srgbClr val="000000">
                      <a:alpha val="43137"/>
                    </a:srgbClr>
                  </a:outerShdw>
                </a:effectLst>
              </a:rPr>
              <a:t>About 40% have died</a:t>
            </a:r>
          </a:p>
          <a:p>
            <a:pPr lvl="2"/>
            <a:r>
              <a:rPr lang="en-US" sz="2800" dirty="0">
                <a:effectLst>
                  <a:outerShdw blurRad="38100" dist="38100" dir="2700000" algn="tl">
                    <a:srgbClr val="000000">
                      <a:alpha val="43137"/>
                    </a:srgbClr>
                  </a:outerShdw>
                </a:effectLst>
              </a:rPr>
              <a:t>Past year almost twice amount than previous 4 years combined</a:t>
            </a:r>
          </a:p>
        </p:txBody>
      </p:sp>
    </p:spTree>
    <p:extLst>
      <p:ext uri="{BB962C8B-B14F-4D97-AF65-F5344CB8AC3E}">
        <p14:creationId xmlns:p14="http://schemas.microsoft.com/office/powerpoint/2010/main" val="361082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457200"/>
            <a:ext cx="8686800" cy="1143000"/>
          </a:xfrm>
        </p:spPr>
        <p:txBody>
          <a:bodyPr/>
          <a:lstStyle/>
          <a:p>
            <a:r>
              <a:rPr lang="en-US" dirty="0">
                <a:effectLst>
                  <a:outerShdw blurRad="38100" dist="38100" dir="2700000" algn="tl">
                    <a:srgbClr val="000000">
                      <a:alpha val="43137"/>
                    </a:srgbClr>
                  </a:outerShdw>
                </a:effectLst>
              </a:rPr>
              <a:t>Avian Influenza – Globally</a:t>
            </a:r>
          </a:p>
        </p:txBody>
      </p:sp>
      <p:sp>
        <p:nvSpPr>
          <p:cNvPr id="208899" name="Rectangle 3"/>
          <p:cNvSpPr>
            <a:spLocks noGrp="1" noChangeArrowheads="1"/>
          </p:cNvSpPr>
          <p:nvPr>
            <p:ph type="body" idx="1"/>
          </p:nvPr>
        </p:nvSpPr>
        <p:spPr>
          <a:xfrm>
            <a:off x="381000" y="1981200"/>
            <a:ext cx="8382000" cy="4572000"/>
          </a:xfrm>
        </p:spPr>
        <p:txBody>
          <a:bodyPr/>
          <a:lstStyle/>
          <a:p>
            <a:r>
              <a:rPr lang="en-US" sz="3000" dirty="0">
                <a:effectLst>
                  <a:outerShdw blurRad="38100" dist="38100" dir="2700000" algn="tl">
                    <a:srgbClr val="000000">
                      <a:alpha val="43137"/>
                    </a:srgbClr>
                  </a:outerShdw>
                </a:effectLst>
              </a:rPr>
              <a:t>LPAI H7N9</a:t>
            </a:r>
          </a:p>
          <a:p>
            <a:pPr lvl="1"/>
            <a:r>
              <a:rPr lang="en-US" sz="2600" dirty="0">
                <a:effectLst>
                  <a:outerShdw blurRad="38100" dist="38100" dir="2700000" algn="tl">
                    <a:srgbClr val="000000">
                      <a:alpha val="43137"/>
                    </a:srgbClr>
                  </a:outerShdw>
                </a:effectLst>
              </a:rPr>
              <a:t>Epidemics have expanded to affect larger geographic area in China</a:t>
            </a:r>
          </a:p>
          <a:p>
            <a:pPr lvl="1"/>
            <a:r>
              <a:rPr lang="en-US" sz="2600" dirty="0">
                <a:effectLst>
                  <a:outerShdw blurRad="38100" dist="38100" dir="2700000" algn="tl">
                    <a:srgbClr val="000000">
                      <a:alpha val="43137"/>
                    </a:srgbClr>
                  </a:outerShdw>
                </a:effectLst>
              </a:rPr>
              <a:t>Greatest potential to cause a pandemic of known emerging influenza A viruses</a:t>
            </a:r>
          </a:p>
          <a:p>
            <a:pPr lvl="1"/>
            <a:r>
              <a:rPr lang="en-US" sz="2600" dirty="0">
                <a:effectLst>
                  <a:outerShdw blurRad="38100" dist="38100" dir="2700000" algn="tl">
                    <a:srgbClr val="000000">
                      <a:alpha val="43137"/>
                    </a:srgbClr>
                  </a:outerShdw>
                </a:effectLst>
              </a:rPr>
              <a:t>Since October 2016 largest epidemic wave since 2013</a:t>
            </a:r>
          </a:p>
          <a:p>
            <a:pPr lvl="1"/>
            <a:r>
              <a:rPr lang="en-US" sz="2600" dirty="0">
                <a:effectLst>
                  <a:outerShdw blurRad="38100" dist="38100" dir="2700000" algn="tl">
                    <a:srgbClr val="000000">
                      <a:alpha val="43137"/>
                    </a:srgbClr>
                  </a:outerShdw>
                </a:effectLst>
              </a:rPr>
              <a:t>“Surge in numbers of human cases in China is definitely a concern”</a:t>
            </a:r>
          </a:p>
        </p:txBody>
      </p:sp>
    </p:spTree>
    <p:extLst>
      <p:ext uri="{BB962C8B-B14F-4D97-AF65-F5344CB8AC3E}">
        <p14:creationId xmlns:p14="http://schemas.microsoft.com/office/powerpoint/2010/main" val="1457782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457200"/>
            <a:ext cx="8686800" cy="1143000"/>
          </a:xfrm>
        </p:spPr>
        <p:txBody>
          <a:bodyPr/>
          <a:lstStyle/>
          <a:p>
            <a:r>
              <a:rPr lang="en-US" dirty="0">
                <a:effectLst>
                  <a:outerShdw blurRad="38100" dist="38100" dir="2700000" algn="tl">
                    <a:srgbClr val="000000">
                      <a:alpha val="43137"/>
                    </a:srgbClr>
                  </a:outerShdw>
                </a:effectLst>
              </a:rPr>
              <a:t>Avian Influenza – Globally</a:t>
            </a:r>
          </a:p>
        </p:txBody>
      </p:sp>
      <p:sp>
        <p:nvSpPr>
          <p:cNvPr id="208899" name="Rectangle 3"/>
          <p:cNvSpPr>
            <a:spLocks noGrp="1" noChangeArrowheads="1"/>
          </p:cNvSpPr>
          <p:nvPr>
            <p:ph type="body" idx="1"/>
          </p:nvPr>
        </p:nvSpPr>
        <p:spPr>
          <a:xfrm>
            <a:off x="381000" y="1981200"/>
            <a:ext cx="8382000" cy="4572000"/>
          </a:xfrm>
        </p:spPr>
        <p:txBody>
          <a:bodyPr/>
          <a:lstStyle/>
          <a:p>
            <a:r>
              <a:rPr lang="en-US" sz="3000" dirty="0">
                <a:effectLst>
                  <a:outerShdw blurRad="38100" dist="38100" dir="2700000" algn="tl">
                    <a:srgbClr val="000000">
                      <a:alpha val="43137"/>
                    </a:srgbClr>
                  </a:outerShdw>
                </a:effectLst>
              </a:rPr>
              <a:t>LPAI H7N9</a:t>
            </a:r>
          </a:p>
          <a:p>
            <a:pPr lvl="1"/>
            <a:r>
              <a:rPr lang="en-US" sz="2600" dirty="0">
                <a:effectLst>
                  <a:outerShdw blurRad="38100" dist="38100" dir="2700000" algn="tl">
                    <a:srgbClr val="000000">
                      <a:alpha val="43137"/>
                    </a:srgbClr>
                  </a:outerShdw>
                </a:effectLst>
              </a:rPr>
              <a:t>Changes make the virus more dangerous to birds</a:t>
            </a:r>
          </a:p>
          <a:p>
            <a:pPr lvl="1"/>
            <a:r>
              <a:rPr lang="en-US" sz="2600" dirty="0">
                <a:effectLst>
                  <a:outerShdw blurRad="38100" dist="38100" dir="2700000" algn="tl">
                    <a:srgbClr val="000000">
                      <a:alpha val="43137"/>
                    </a:srgbClr>
                  </a:outerShdw>
                </a:effectLst>
              </a:rPr>
              <a:t>This can give a warning when the virus is spreading</a:t>
            </a:r>
          </a:p>
          <a:p>
            <a:r>
              <a:rPr lang="en-US" sz="3000" dirty="0">
                <a:effectLst>
                  <a:outerShdw blurRad="38100" dist="38100" dir="2700000" algn="tl">
                    <a:srgbClr val="000000">
                      <a:alpha val="43137"/>
                    </a:srgbClr>
                  </a:outerShdw>
                </a:effectLst>
              </a:rPr>
              <a:t>China</a:t>
            </a:r>
          </a:p>
          <a:p>
            <a:pPr lvl="1"/>
            <a:r>
              <a:rPr lang="en-US" sz="2600" dirty="0">
                <a:effectLst>
                  <a:outerShdw blurRad="38100" dist="38100" dir="2700000" algn="tl">
                    <a:srgbClr val="000000">
                      <a:alpha val="43137"/>
                    </a:srgbClr>
                  </a:outerShdw>
                </a:effectLst>
              </a:rPr>
              <a:t>Publishing genetic sequences in public databases</a:t>
            </a:r>
          </a:p>
          <a:p>
            <a:pPr lvl="1"/>
            <a:r>
              <a:rPr lang="en-US" sz="2600" dirty="0">
                <a:effectLst>
                  <a:outerShdw blurRad="38100" dist="38100" dir="2700000" algn="tl">
                    <a:srgbClr val="000000">
                      <a:alpha val="43137"/>
                    </a:srgbClr>
                  </a:outerShdw>
                </a:effectLst>
              </a:rPr>
              <a:t>Has not shared actual sample of virus</a:t>
            </a:r>
          </a:p>
          <a:p>
            <a:pPr lvl="1"/>
            <a:r>
              <a:rPr lang="en-US" sz="2600" dirty="0">
                <a:effectLst>
                  <a:outerShdw blurRad="38100" dist="38100" dir="2700000" algn="tl">
                    <a:srgbClr val="000000">
                      <a:alpha val="43137"/>
                    </a:srgbClr>
                  </a:outerShdw>
                </a:effectLst>
              </a:rPr>
              <a:t>Not possible for U.S. labs to test or study virus</a:t>
            </a:r>
          </a:p>
          <a:p>
            <a:pPr lvl="2"/>
            <a:r>
              <a:rPr lang="en-US" sz="2600" dirty="0">
                <a:effectLst>
                  <a:outerShdw blurRad="38100" dist="38100" dir="2700000" algn="tl">
                    <a:srgbClr val="000000">
                      <a:alpha val="43137"/>
                    </a:srgbClr>
                  </a:outerShdw>
                </a:effectLst>
              </a:rPr>
              <a:t>Unable to determine it’s pathogenicity </a:t>
            </a:r>
          </a:p>
        </p:txBody>
      </p:sp>
    </p:spTree>
    <p:extLst>
      <p:ext uri="{BB962C8B-B14F-4D97-AF65-F5344CB8AC3E}">
        <p14:creationId xmlns:p14="http://schemas.microsoft.com/office/powerpoint/2010/main" val="1694224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457200"/>
            <a:ext cx="8686800" cy="1143000"/>
          </a:xfrm>
        </p:spPr>
        <p:txBody>
          <a:bodyPr/>
          <a:lstStyle/>
          <a:p>
            <a:r>
              <a:rPr lang="en-US" dirty="0">
                <a:effectLst>
                  <a:outerShdw blurRad="38100" dist="38100" dir="2700000" algn="tl">
                    <a:srgbClr val="000000">
                      <a:alpha val="43137"/>
                    </a:srgbClr>
                  </a:outerShdw>
                </a:effectLst>
              </a:rPr>
              <a:t>Avian Influenza – Globally</a:t>
            </a:r>
          </a:p>
        </p:txBody>
      </p:sp>
      <p:sp>
        <p:nvSpPr>
          <p:cNvPr id="208899" name="Rectangle 3"/>
          <p:cNvSpPr>
            <a:spLocks noGrp="1" noChangeArrowheads="1"/>
          </p:cNvSpPr>
          <p:nvPr>
            <p:ph type="body" idx="1"/>
          </p:nvPr>
        </p:nvSpPr>
        <p:spPr>
          <a:xfrm>
            <a:off x="381000" y="1981200"/>
            <a:ext cx="8382000" cy="4572000"/>
          </a:xfrm>
        </p:spPr>
        <p:txBody>
          <a:bodyPr/>
          <a:lstStyle/>
          <a:p>
            <a:r>
              <a:rPr lang="en-US" sz="2800" dirty="0">
                <a:effectLst>
                  <a:outerShdw blurRad="38100" dist="38100" dir="2700000" algn="tl">
                    <a:srgbClr val="000000">
                      <a:alpha val="43137"/>
                    </a:srgbClr>
                  </a:outerShdw>
                </a:effectLst>
              </a:rPr>
              <a:t>Health official’s quote regarding local customs and the need to control the handling of sick poultry:</a:t>
            </a:r>
          </a:p>
          <a:p>
            <a:pPr marL="0" indent="0">
              <a:buNone/>
            </a:pPr>
            <a:endParaRPr lang="en-US" sz="1200" dirty="0">
              <a:effectLst>
                <a:outerShdw blurRad="38100" dist="38100" dir="2700000" algn="tl">
                  <a:srgbClr val="000000">
                    <a:alpha val="43137"/>
                  </a:srgbClr>
                </a:outerShdw>
              </a:effectLst>
            </a:endParaRPr>
          </a:p>
          <a:p>
            <a:pPr marL="0" indent="0" algn="ctr">
              <a:spcBef>
                <a:spcPts val="0"/>
              </a:spcBef>
              <a:buNone/>
            </a:pPr>
            <a:r>
              <a:rPr lang="en-US" sz="2800" dirty="0">
                <a:effectLst>
                  <a:outerShdw blurRad="38100" dist="38100" dir="2700000" algn="tl">
                    <a:srgbClr val="000000">
                      <a:alpha val="43137"/>
                    </a:srgbClr>
                  </a:outerShdw>
                </a:effectLst>
              </a:rPr>
              <a:t>“In southern China, it's said that people will </a:t>
            </a:r>
          </a:p>
          <a:p>
            <a:pPr marL="0" indent="0" algn="ctr">
              <a:spcBef>
                <a:spcPts val="0"/>
              </a:spcBef>
              <a:buNone/>
            </a:pPr>
            <a:r>
              <a:rPr lang="en-US" sz="2800" dirty="0">
                <a:effectLst>
                  <a:outerShdw blurRad="38100" dist="38100" dir="2700000" algn="tl">
                    <a:srgbClr val="000000">
                      <a:alpha val="43137"/>
                    </a:srgbClr>
                  </a:outerShdw>
                </a:effectLst>
              </a:rPr>
              <a:t>eat everything with four legs except for the table. Whether it's a chicken, a goose or even a frog, </a:t>
            </a:r>
          </a:p>
          <a:p>
            <a:pPr marL="0" indent="0" algn="ctr">
              <a:spcBef>
                <a:spcPts val="0"/>
              </a:spcBef>
              <a:buNone/>
            </a:pPr>
            <a:r>
              <a:rPr lang="en-US" sz="2800" dirty="0">
                <a:effectLst>
                  <a:outerShdw blurRad="38100" dist="38100" dir="2700000" algn="tl">
                    <a:srgbClr val="000000">
                      <a:alpha val="43137"/>
                    </a:srgbClr>
                  </a:outerShdw>
                </a:effectLst>
              </a:rPr>
              <a:t>if its heart is still just beating </a:t>
            </a:r>
          </a:p>
          <a:p>
            <a:pPr marL="0" indent="0" algn="ctr">
              <a:spcBef>
                <a:spcPts val="0"/>
              </a:spcBef>
              <a:buNone/>
            </a:pPr>
            <a:r>
              <a:rPr lang="en-US" sz="2800" dirty="0">
                <a:effectLst>
                  <a:outerShdw blurRad="38100" dist="38100" dir="2700000" algn="tl">
                    <a:srgbClr val="000000">
                      <a:alpha val="43137"/>
                    </a:srgbClr>
                  </a:outerShdw>
                </a:effectLst>
              </a:rPr>
              <a:t>by the time you get it home, all the better.”</a:t>
            </a:r>
          </a:p>
        </p:txBody>
      </p:sp>
    </p:spTree>
    <p:extLst>
      <p:ext uri="{BB962C8B-B14F-4D97-AF65-F5344CB8AC3E}">
        <p14:creationId xmlns:p14="http://schemas.microsoft.com/office/powerpoint/2010/main" val="3888169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457200"/>
            <a:ext cx="8686800" cy="1143000"/>
          </a:xfrm>
        </p:spPr>
        <p:txBody>
          <a:bodyPr/>
          <a:lstStyle/>
          <a:p>
            <a:r>
              <a:rPr lang="en-US" dirty="0">
                <a:effectLst>
                  <a:outerShdw blurRad="38100" dist="38100" dir="2700000" algn="tl">
                    <a:srgbClr val="000000">
                      <a:alpha val="43137"/>
                    </a:srgbClr>
                  </a:outerShdw>
                </a:effectLst>
              </a:rPr>
              <a:t>Avian Influenza – Globally</a:t>
            </a:r>
          </a:p>
        </p:txBody>
      </p:sp>
      <p:sp>
        <p:nvSpPr>
          <p:cNvPr id="208899" name="Rectangle 3"/>
          <p:cNvSpPr>
            <a:spLocks noGrp="1" noChangeArrowheads="1"/>
          </p:cNvSpPr>
          <p:nvPr>
            <p:ph type="body" idx="1"/>
          </p:nvPr>
        </p:nvSpPr>
        <p:spPr>
          <a:xfrm>
            <a:off x="381000" y="1981200"/>
            <a:ext cx="8382000" cy="4572000"/>
          </a:xfrm>
        </p:spPr>
        <p:txBody>
          <a:bodyPr/>
          <a:lstStyle/>
          <a:p>
            <a:pPr marL="0" indent="0" algn="ctr">
              <a:spcBef>
                <a:spcPts val="0"/>
              </a:spcBef>
              <a:buNone/>
            </a:pPr>
            <a:endParaRPr lang="en-US" sz="1000" dirty="0">
              <a:effectLst>
                <a:outerShdw blurRad="38100" dist="38100" dir="2700000" algn="tl">
                  <a:srgbClr val="000000">
                    <a:alpha val="43137"/>
                  </a:srgbClr>
                </a:outerShdw>
              </a:effectLst>
            </a:endParaRPr>
          </a:p>
          <a:p>
            <a:pPr marL="0" indent="0" algn="ctr">
              <a:spcBef>
                <a:spcPts val="0"/>
              </a:spcBef>
              <a:buNone/>
            </a:pPr>
            <a:r>
              <a:rPr lang="en-US" sz="2800" dirty="0">
                <a:effectLst>
                  <a:outerShdw blurRad="38100" dist="38100" dir="2700000" algn="tl">
                    <a:srgbClr val="000000">
                      <a:alpha val="43137"/>
                    </a:srgbClr>
                  </a:outerShdw>
                </a:effectLst>
              </a:rPr>
              <a:t>“Like most of China, </a:t>
            </a:r>
          </a:p>
          <a:p>
            <a:pPr marL="0" indent="0" algn="ctr">
              <a:spcBef>
                <a:spcPts val="0"/>
              </a:spcBef>
              <a:buNone/>
            </a:pPr>
            <a:r>
              <a:rPr lang="en-US" sz="2800" dirty="0">
                <a:effectLst>
                  <a:outerShdw blurRad="38100" dist="38100" dir="2700000" algn="tl">
                    <a:srgbClr val="000000">
                      <a:alpha val="43137"/>
                    </a:srgbClr>
                  </a:outerShdw>
                </a:effectLst>
              </a:rPr>
              <a:t>Hong Kong likes its chickens fresh. </a:t>
            </a:r>
          </a:p>
          <a:p>
            <a:pPr marL="0" indent="0" algn="ctr">
              <a:spcBef>
                <a:spcPts val="0"/>
              </a:spcBef>
              <a:buNone/>
            </a:pPr>
            <a:r>
              <a:rPr lang="en-US" sz="2800" dirty="0">
                <a:effectLst>
                  <a:outerShdw blurRad="38100" dist="38100" dir="2700000" algn="tl">
                    <a:srgbClr val="000000">
                      <a:alpha val="43137"/>
                    </a:srgbClr>
                  </a:outerShdw>
                </a:effectLst>
              </a:rPr>
              <a:t>Poultry in bamboo cages on street corners </a:t>
            </a:r>
          </a:p>
          <a:p>
            <a:pPr marL="0" indent="0" algn="ctr">
              <a:spcBef>
                <a:spcPts val="0"/>
              </a:spcBef>
              <a:buNone/>
            </a:pPr>
            <a:r>
              <a:rPr lang="en-US" sz="2800" dirty="0">
                <a:effectLst>
                  <a:outerShdw blurRad="38100" dist="38100" dir="2700000" algn="tl">
                    <a:srgbClr val="000000">
                      <a:alpha val="43137"/>
                    </a:srgbClr>
                  </a:outerShdw>
                </a:effectLst>
              </a:rPr>
              <a:t>is a common sight </a:t>
            </a:r>
          </a:p>
          <a:p>
            <a:pPr marL="0" indent="0" algn="ctr">
              <a:spcBef>
                <a:spcPts val="0"/>
              </a:spcBef>
              <a:buNone/>
            </a:pPr>
            <a:r>
              <a:rPr lang="en-US" sz="2800" dirty="0">
                <a:effectLst>
                  <a:outerShdw blurRad="38100" dist="38100" dir="2700000" algn="tl">
                    <a:srgbClr val="000000">
                      <a:alpha val="43137"/>
                    </a:srgbClr>
                  </a:outerShdw>
                </a:effectLst>
              </a:rPr>
              <a:t>and grandmothers can be regularly seen </a:t>
            </a:r>
          </a:p>
          <a:p>
            <a:pPr marL="0" indent="0" algn="ctr">
              <a:spcBef>
                <a:spcPts val="0"/>
              </a:spcBef>
              <a:buNone/>
            </a:pPr>
            <a:r>
              <a:rPr lang="en-US" sz="2800" dirty="0">
                <a:effectLst>
                  <a:outerShdw blurRad="38100" dist="38100" dir="2700000" algn="tl">
                    <a:srgbClr val="000000">
                      <a:alpha val="43137"/>
                    </a:srgbClr>
                  </a:outerShdw>
                </a:effectLst>
              </a:rPr>
              <a:t>blowing on chickens' anuses – </a:t>
            </a:r>
          </a:p>
          <a:p>
            <a:pPr marL="0" indent="0" algn="ctr">
              <a:spcBef>
                <a:spcPts val="0"/>
              </a:spcBef>
              <a:buNone/>
            </a:pPr>
            <a:r>
              <a:rPr lang="en-US" sz="2800" dirty="0">
                <a:effectLst>
                  <a:outerShdw blurRad="38100" dist="38100" dir="2700000" algn="tl">
                    <a:srgbClr val="000000">
                      <a:alpha val="43137"/>
                    </a:srgbClr>
                  </a:outerShdw>
                </a:effectLst>
              </a:rPr>
              <a:t>a common local method of checking </a:t>
            </a:r>
          </a:p>
          <a:p>
            <a:pPr marL="0" indent="0" algn="ctr">
              <a:spcBef>
                <a:spcPts val="0"/>
              </a:spcBef>
              <a:buNone/>
            </a:pPr>
            <a:r>
              <a:rPr lang="en-US" sz="2800" dirty="0">
                <a:effectLst>
                  <a:outerShdw blurRad="38100" dist="38100" dir="2700000" algn="tl">
                    <a:srgbClr val="000000">
                      <a:alpha val="43137"/>
                    </a:srgbClr>
                  </a:outerShdw>
                </a:effectLst>
              </a:rPr>
              <a:t>the bird's cloaca to gauge its age.”</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2102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457200"/>
            <a:ext cx="8686800" cy="1143000"/>
          </a:xfrm>
        </p:spPr>
        <p:txBody>
          <a:bodyPr/>
          <a:lstStyle/>
          <a:p>
            <a:r>
              <a:rPr lang="en-US" dirty="0">
                <a:effectLst>
                  <a:outerShdw blurRad="38100" dist="38100" dir="2700000" algn="tl">
                    <a:srgbClr val="000000">
                      <a:alpha val="43137"/>
                    </a:srgbClr>
                  </a:outerShdw>
                </a:effectLst>
              </a:rPr>
              <a:t>Avian Influenza – United States</a:t>
            </a:r>
          </a:p>
        </p:txBody>
      </p:sp>
      <p:pic>
        <p:nvPicPr>
          <p:cNvPr id="148482" name="Picture 2" descr="http://a57.foxnews.com/global.fncstatic.com/static/managed/876/493/660_bird_flu_europe.jpg?ve=1&amp;tl=1"/>
          <p:cNvPicPr>
            <a:picLocks noGrp="1" noChangeAspect="1" noChangeArrowheads="1"/>
          </p:cNvPicPr>
          <p:nvPr>
            <p:ph idx="1"/>
          </p:nvPr>
        </p:nvPicPr>
        <p:blipFill>
          <a:blip r:embed="rId2" cstate="print"/>
          <a:srcRect/>
          <a:stretch>
            <a:fillRect/>
          </a:stretch>
        </p:blipFill>
        <p:spPr bwMode="auto">
          <a:xfrm>
            <a:off x="957867" y="1981200"/>
            <a:ext cx="7043133" cy="4280662"/>
          </a:xfrm>
          <a:prstGeom prst="rect">
            <a:avLst/>
          </a:prstGeom>
          <a:ln w="57150" cap="sq">
            <a:solidFill>
              <a:schemeClr val="bg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92369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228600" y="304800"/>
            <a:ext cx="8915400" cy="1295400"/>
          </a:xfrm>
        </p:spPr>
        <p:txBody>
          <a:bodyPr/>
          <a:lstStyle/>
          <a:p>
            <a:r>
              <a:rPr lang="en-US" dirty="0">
                <a:effectLst>
                  <a:outerShdw blurRad="38100" dist="38100" dir="2700000" algn="tl">
                    <a:srgbClr val="000000">
                      <a:alpha val="43137"/>
                    </a:srgbClr>
                  </a:outerShdw>
                </a:effectLst>
              </a:rPr>
              <a:t>Avian Influenza – United States</a:t>
            </a:r>
          </a:p>
        </p:txBody>
      </p:sp>
      <p:sp>
        <p:nvSpPr>
          <p:cNvPr id="301059" name="Rectangle 3"/>
          <p:cNvSpPr>
            <a:spLocks noGrp="1" noChangeArrowheads="1"/>
          </p:cNvSpPr>
          <p:nvPr>
            <p:ph type="body" idx="1"/>
          </p:nvPr>
        </p:nvSpPr>
        <p:spPr>
          <a:xfrm>
            <a:off x="207818" y="1981200"/>
            <a:ext cx="8915400" cy="4876800"/>
          </a:xfrm>
        </p:spPr>
        <p:txBody>
          <a:bodyPr/>
          <a:lstStyle/>
          <a:p>
            <a:r>
              <a:rPr lang="en-US" sz="3400" dirty="0">
                <a:effectLst>
                  <a:outerShdw blurRad="38100" dist="38100" dir="2700000" algn="tl">
                    <a:srgbClr val="000000">
                      <a:alpha val="43137"/>
                    </a:srgbClr>
                  </a:outerShdw>
                </a:effectLst>
              </a:rPr>
              <a:t>Avian Influenza in North America</a:t>
            </a:r>
          </a:p>
          <a:p>
            <a:pPr lvl="1"/>
            <a:r>
              <a:rPr lang="en-US" sz="3400" dirty="0">
                <a:effectLst>
                  <a:outerShdw blurRad="38100" dist="38100" dir="2700000" algn="tl">
                    <a:srgbClr val="000000">
                      <a:alpha val="43137"/>
                    </a:srgbClr>
                  </a:outerShdw>
                </a:effectLst>
              </a:rPr>
              <a:t>December, 2014 - British Columbia, Canada</a:t>
            </a:r>
          </a:p>
          <a:p>
            <a:pPr lvl="1"/>
            <a:r>
              <a:rPr lang="en-US" sz="3400" dirty="0">
                <a:effectLst>
                  <a:outerShdw blurRad="38100" dist="38100" dir="2700000" algn="tl">
                    <a:srgbClr val="000000">
                      <a:alpha val="43137"/>
                    </a:srgbClr>
                  </a:outerShdw>
                </a:effectLst>
              </a:rPr>
              <a:t>January, 2015 - Washington State</a:t>
            </a:r>
          </a:p>
          <a:p>
            <a:pPr lvl="1"/>
            <a:r>
              <a:rPr lang="en-US" sz="3400" dirty="0">
                <a:effectLst>
                  <a:outerShdw blurRad="38100" dist="38100" dir="2700000" algn="tl">
                    <a:srgbClr val="000000">
                      <a:alpha val="43137"/>
                    </a:srgbClr>
                  </a:outerShdw>
                </a:effectLst>
              </a:rPr>
              <a:t>Spring, 2015 – Midwest States</a:t>
            </a:r>
          </a:p>
          <a:p>
            <a:pPr lvl="1"/>
            <a:r>
              <a:rPr lang="en-US" sz="3400" dirty="0">
                <a:effectLst>
                  <a:outerShdw blurRad="38100" dist="38100" dir="2700000" algn="tl">
                    <a:srgbClr val="000000">
                      <a:alpha val="43137"/>
                    </a:srgbClr>
                  </a:outerShdw>
                </a:effectLst>
              </a:rPr>
              <a:t>June 11, 2015 – North Carolina</a:t>
            </a:r>
          </a:p>
          <a:p>
            <a:pPr lvl="2">
              <a:buNone/>
            </a:pPr>
            <a:endParaRPr lang="en-US" dirty="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457200"/>
            <a:ext cx="8686800" cy="1143000"/>
          </a:xfrm>
        </p:spPr>
        <p:txBody>
          <a:bodyPr/>
          <a:lstStyle/>
          <a:p>
            <a:r>
              <a:rPr lang="en-US" dirty="0">
                <a:effectLst>
                  <a:outerShdw blurRad="38100" dist="38100" dir="2700000" algn="tl">
                    <a:srgbClr val="000000">
                      <a:alpha val="43137"/>
                    </a:srgbClr>
                  </a:outerShdw>
                </a:effectLst>
              </a:rPr>
              <a:t>Avian Influenza – United States</a:t>
            </a:r>
          </a:p>
        </p:txBody>
      </p:sp>
      <p:sp>
        <p:nvSpPr>
          <p:cNvPr id="208899" name="Rectangle 3"/>
          <p:cNvSpPr>
            <a:spLocks noGrp="1" noChangeArrowheads="1"/>
          </p:cNvSpPr>
          <p:nvPr>
            <p:ph type="body" idx="1"/>
          </p:nvPr>
        </p:nvSpPr>
        <p:spPr>
          <a:xfrm>
            <a:off x="381000" y="1981200"/>
            <a:ext cx="8382000" cy="4572000"/>
          </a:xfrm>
        </p:spPr>
        <p:txBody>
          <a:bodyPr/>
          <a:lstStyle/>
          <a:p>
            <a:r>
              <a:rPr lang="en-US" sz="3400" dirty="0">
                <a:effectLst>
                  <a:outerShdw blurRad="38100" dist="38100" dir="2700000" algn="tl">
                    <a:srgbClr val="000000">
                      <a:alpha val="43137"/>
                    </a:srgbClr>
                  </a:outerShdw>
                </a:effectLst>
              </a:rPr>
              <a:t>Detections began December 2014</a:t>
            </a:r>
          </a:p>
          <a:p>
            <a:pPr lvl="1"/>
            <a:r>
              <a:rPr lang="en-US" sz="3400" dirty="0">
                <a:effectLst>
                  <a:outerShdw blurRad="38100" dist="38100" dir="2700000" algn="tl">
                    <a:srgbClr val="000000">
                      <a:alpha val="43137"/>
                    </a:srgbClr>
                  </a:outerShdw>
                </a:effectLst>
              </a:rPr>
              <a:t>21 states (December 2014-June 2015)</a:t>
            </a:r>
          </a:p>
          <a:p>
            <a:pPr lvl="1"/>
            <a:r>
              <a:rPr lang="en-US" sz="3400" dirty="0">
                <a:effectLst>
                  <a:outerShdw blurRad="38100" dist="38100" dir="2700000" algn="tl">
                    <a:srgbClr val="000000">
                      <a:alpha val="43137"/>
                    </a:srgbClr>
                  </a:outerShdw>
                </a:effectLst>
              </a:rPr>
              <a:t>January 2016 – Indiana</a:t>
            </a:r>
          </a:p>
          <a:p>
            <a:pPr lvl="1"/>
            <a:r>
              <a:rPr lang="en-US" sz="3400" dirty="0">
                <a:effectLst>
                  <a:outerShdw blurRad="38100" dist="38100" dir="2700000" algn="tl">
                    <a:srgbClr val="000000">
                      <a:alpha val="43137"/>
                    </a:srgbClr>
                  </a:outerShdw>
                </a:effectLst>
              </a:rPr>
              <a:t>March 2017 – Tennessee, Alabama, Kentucky, and Georgia</a:t>
            </a:r>
          </a:p>
        </p:txBody>
      </p:sp>
    </p:spTree>
    <p:extLst>
      <p:ext uri="{BB962C8B-B14F-4D97-AF65-F5344CB8AC3E}">
        <p14:creationId xmlns:p14="http://schemas.microsoft.com/office/powerpoint/2010/main" val="143524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p>
        </p:txBody>
      </p:sp>
      <p:sp>
        <p:nvSpPr>
          <p:cNvPr id="4" name="Content Placeholder 4"/>
          <p:cNvSpPr txBox="1">
            <a:spLocks/>
          </p:cNvSpPr>
          <p:nvPr/>
        </p:nvSpPr>
        <p:spPr>
          <a:xfrm>
            <a:off x="228600" y="1828800"/>
            <a:ext cx="8466114" cy="1752600"/>
          </a:xfrm>
          <a:prstGeom prst="rect">
            <a:avLst/>
          </a:prstGeom>
        </p:spPr>
        <p:txBody>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r>
              <a:rPr lang="en-US" sz="3000" kern="0" dirty="0">
                <a:effectLst>
                  <a:outerShdw blurRad="38100" dist="38100" dir="2700000" algn="tl">
                    <a:srgbClr val="000000">
                      <a:alpha val="43137"/>
                    </a:srgbClr>
                  </a:outerShdw>
                </a:effectLst>
              </a:rPr>
              <a:t>In February 2017</a:t>
            </a:r>
          </a:p>
          <a:p>
            <a:pPr lvl="1"/>
            <a:r>
              <a:rPr lang="en-US" sz="2600" kern="0" dirty="0">
                <a:effectLst>
                  <a:outerShdw blurRad="38100" dist="38100" dir="2700000" algn="tl">
                    <a:srgbClr val="000000">
                      <a:alpha val="43137"/>
                    </a:srgbClr>
                  </a:outerShdw>
                </a:effectLst>
              </a:rPr>
              <a:t>Experts say we are facing the largest pandemic threat in 100 years</a:t>
            </a:r>
          </a:p>
          <a:p>
            <a:pPr marL="0" indent="0">
              <a:buNone/>
            </a:pPr>
            <a:r>
              <a:rPr lang="en-US" sz="2800" kern="0" dirty="0">
                <a:effectLst/>
              </a:rPr>
              <a:t> </a:t>
            </a:r>
          </a:p>
          <a:p>
            <a:endParaRPr lang="en-US" sz="2800" kern="0" dirty="0">
              <a:effectLst/>
            </a:endParaRPr>
          </a:p>
          <a:p>
            <a:endParaRPr lang="en-US" kern="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286000" y="3342738"/>
            <a:ext cx="4358493" cy="2905662"/>
          </a:xfrm>
          <a:prstGeom prst="rect">
            <a:avLst/>
          </a:prstGeom>
          <a:ln w="57150">
            <a:solidFill>
              <a:schemeClr val="bg2"/>
            </a:solidFill>
          </a:ln>
        </p:spPr>
      </p:pic>
    </p:spTree>
    <p:extLst>
      <p:ext uri="{BB962C8B-B14F-4D97-AF65-F5344CB8AC3E}">
        <p14:creationId xmlns:p14="http://schemas.microsoft.com/office/powerpoint/2010/main" val="26390484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28600" y="1828800"/>
            <a:ext cx="8686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Clr>
                <a:schemeClr val="accent1">
                  <a:lumMod val="90000"/>
                </a:schemeClr>
              </a:buClr>
              <a:buSzPct val="70000"/>
              <a:buFont typeface="Wingdings" pitchFamily="2" charset="2"/>
              <a:buChar char="n"/>
            </a:pPr>
            <a:r>
              <a:rPr kumimoji="0" lang="en-US" sz="30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rPr>
              <a:t>Worst bird flu outbreak in U.S. history</a:t>
            </a:r>
          </a:p>
          <a:p>
            <a:pPr marL="742950" lvl="1" indent="-285750" algn="l">
              <a:spcBef>
                <a:spcPct val="20000"/>
              </a:spcBef>
              <a:buClr>
                <a:schemeClr val="accent1">
                  <a:lumMod val="90000"/>
                </a:schemeClr>
              </a:buClr>
              <a:buSzPct val="70000"/>
              <a:buFont typeface="Wingdings" pitchFamily="2" charset="2"/>
              <a:buChar char="n"/>
            </a:pPr>
            <a:r>
              <a:rPr lang="en-US" sz="3000" kern="0" dirty="0">
                <a:effectLst>
                  <a:outerShdw blurRad="38100" dist="38100" dir="2700000" algn="tl">
                    <a:srgbClr val="000000">
                      <a:alpha val="43137"/>
                    </a:srgbClr>
                  </a:outerShdw>
                </a:effectLst>
                <a:latin typeface="+mn-lt"/>
              </a:rPr>
              <a:t>To date almost 50 million birds killed</a:t>
            </a:r>
          </a:p>
          <a:p>
            <a:pPr marL="742950" lvl="1" indent="-285750" algn="l">
              <a:spcBef>
                <a:spcPct val="20000"/>
              </a:spcBef>
              <a:buClr>
                <a:schemeClr val="accent1">
                  <a:lumMod val="90000"/>
                </a:schemeClr>
              </a:buClr>
              <a:buSzPct val="70000"/>
              <a:buFont typeface="Wingdings" pitchFamily="2" charset="2"/>
              <a:buChar char="n"/>
            </a:pPr>
            <a:endParaRPr kumimoji="0" lang="en-US" sz="30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0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208898" name="Rectangle 2"/>
          <p:cNvSpPr>
            <a:spLocks noGrp="1" noChangeArrowheads="1"/>
          </p:cNvSpPr>
          <p:nvPr>
            <p:ph type="title"/>
          </p:nvPr>
        </p:nvSpPr>
        <p:spPr>
          <a:xfrm>
            <a:off x="228600" y="457200"/>
            <a:ext cx="8686800" cy="1143000"/>
          </a:xfrm>
        </p:spPr>
        <p:txBody>
          <a:bodyPr/>
          <a:lstStyle/>
          <a:p>
            <a:r>
              <a:rPr lang="en-US" dirty="0">
                <a:effectLst>
                  <a:outerShdw blurRad="38100" dist="38100" dir="2700000" algn="tl">
                    <a:srgbClr val="000000">
                      <a:alpha val="43137"/>
                    </a:srgbClr>
                  </a:outerShdw>
                </a:effectLst>
              </a:rPr>
              <a:t>Avian Influenza – United States</a:t>
            </a:r>
          </a:p>
        </p:txBody>
      </p:sp>
      <p:pic>
        <p:nvPicPr>
          <p:cNvPr id="156674" name="Picture 2" descr="http://blogs.blouinnews.com/blouinbeatbusiness/files/2015/02/taiwan-bird-flu-640x405.jpg"/>
          <p:cNvPicPr>
            <a:picLocks noChangeAspect="1" noChangeArrowheads="1"/>
          </p:cNvPicPr>
          <p:nvPr/>
        </p:nvPicPr>
        <p:blipFill>
          <a:blip r:embed="rId2" cstate="print"/>
          <a:srcRect/>
          <a:stretch>
            <a:fillRect/>
          </a:stretch>
        </p:blipFill>
        <p:spPr bwMode="auto">
          <a:xfrm>
            <a:off x="2286000" y="3337322"/>
            <a:ext cx="4419600" cy="279677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04523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228600" y="304800"/>
            <a:ext cx="8915400" cy="1295400"/>
          </a:xfrm>
        </p:spPr>
        <p:txBody>
          <a:bodyPr/>
          <a:lstStyle/>
          <a:p>
            <a:r>
              <a:rPr lang="en-US" dirty="0">
                <a:effectLst>
                  <a:outerShdw blurRad="38100" dist="38100" dir="2700000" algn="tl">
                    <a:srgbClr val="000000">
                      <a:alpha val="43137"/>
                    </a:srgbClr>
                  </a:outerShdw>
                </a:effectLst>
              </a:rPr>
              <a:t>Avian Influenza – United States</a:t>
            </a:r>
          </a:p>
        </p:txBody>
      </p:sp>
      <p:sp>
        <p:nvSpPr>
          <p:cNvPr id="301059" name="Rectangle 3"/>
          <p:cNvSpPr>
            <a:spLocks noGrp="1" noChangeArrowheads="1"/>
          </p:cNvSpPr>
          <p:nvPr>
            <p:ph type="body" idx="1"/>
          </p:nvPr>
        </p:nvSpPr>
        <p:spPr>
          <a:xfrm>
            <a:off x="228600" y="1752600"/>
            <a:ext cx="8534400" cy="4876800"/>
          </a:xfrm>
        </p:spPr>
        <p:txBody>
          <a:bodyPr/>
          <a:lstStyle/>
          <a:p>
            <a:r>
              <a:rPr lang="en-US" dirty="0">
                <a:effectLst>
                  <a:outerShdw blurRad="38100" dist="38100" dir="2700000" algn="tl">
                    <a:srgbClr val="000000">
                      <a:alpha val="43137"/>
                    </a:srgbClr>
                  </a:outerShdw>
                </a:effectLst>
              </a:rPr>
              <a:t>Outbreaks linked to flyways</a:t>
            </a:r>
          </a:p>
          <a:p>
            <a:pPr lvl="1"/>
            <a:r>
              <a:rPr lang="en-US" sz="3000" dirty="0">
                <a:effectLst>
                  <a:outerShdw blurRad="38100" dist="38100" dir="2700000" algn="tl">
                    <a:srgbClr val="000000">
                      <a:alpha val="43137"/>
                    </a:srgbClr>
                  </a:outerShdw>
                </a:effectLst>
              </a:rPr>
              <a:t>Mississippi Flyway Migratory Pattern</a:t>
            </a:r>
          </a:p>
          <a:p>
            <a:pPr lvl="2"/>
            <a:r>
              <a:rPr lang="en-US" sz="3000" dirty="0">
                <a:effectLst>
                  <a:outerShdw blurRad="38100" dist="38100" dir="2700000" algn="tl">
                    <a:srgbClr val="000000">
                      <a:alpha val="43137"/>
                    </a:srgbClr>
                  </a:outerShdw>
                </a:effectLst>
              </a:rPr>
              <a:t>Tennessee and Georgia</a:t>
            </a:r>
          </a:p>
          <a:p>
            <a:pPr lvl="1"/>
            <a:r>
              <a:rPr lang="en-US" sz="3000" dirty="0">
                <a:effectLst>
                  <a:outerShdw blurRad="38100" dist="38100" dir="2700000" algn="tl">
                    <a:srgbClr val="000000">
                      <a:alpha val="43137"/>
                    </a:srgbClr>
                  </a:outerShdw>
                </a:effectLst>
              </a:rPr>
              <a:t>Atlantic Flyway Migratory Pattern</a:t>
            </a:r>
          </a:p>
          <a:p>
            <a:pPr lvl="2"/>
            <a:r>
              <a:rPr lang="en-US" sz="3000" dirty="0">
                <a:effectLst>
                  <a:outerShdw blurRad="38100" dist="38100" dir="2700000" algn="tl">
                    <a:srgbClr val="000000">
                      <a:alpha val="43137"/>
                    </a:srgbClr>
                  </a:outerShdw>
                </a:effectLst>
              </a:rPr>
              <a:t>North Carolina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212613"/>
            <a:ext cx="3113433" cy="2083170"/>
          </a:xfrm>
          <a:prstGeom prst="rect">
            <a:avLst/>
          </a:prstGeom>
          <a:ln w="57150">
            <a:solidFill>
              <a:schemeClr val="bg2"/>
            </a:solid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body" idx="1"/>
          </p:nvPr>
        </p:nvSpPr>
        <p:spPr>
          <a:xfrm>
            <a:off x="228600" y="1752600"/>
            <a:ext cx="8534400" cy="4876800"/>
          </a:xfrm>
        </p:spPr>
        <p:txBody>
          <a:bodyPr/>
          <a:lstStyle/>
          <a:p>
            <a:r>
              <a:rPr lang="en-US" dirty="0">
                <a:effectLst>
                  <a:outerShdw blurRad="38100" dist="38100" dir="2700000" algn="tl">
                    <a:srgbClr val="000000">
                      <a:alpha val="43137"/>
                    </a:srgbClr>
                  </a:outerShdw>
                </a:effectLst>
              </a:rPr>
              <a:t>Outbreaks cause concerns for:</a:t>
            </a:r>
          </a:p>
          <a:p>
            <a:pPr lvl="1"/>
            <a:r>
              <a:rPr lang="en-US" dirty="0">
                <a:effectLst>
                  <a:outerShdw blurRad="38100" dist="38100" dir="2700000" algn="tl">
                    <a:srgbClr val="000000">
                      <a:alpha val="43137"/>
                    </a:srgbClr>
                  </a:outerShdw>
                </a:effectLst>
              </a:rPr>
              <a:t>LPAI H5 and H7 viruses to evolve to HPAI</a:t>
            </a:r>
          </a:p>
          <a:p>
            <a:pPr lvl="1"/>
            <a:r>
              <a:rPr lang="en-US" dirty="0">
                <a:effectLst>
                  <a:outerShdw blurRad="38100" dist="38100" dir="2700000" algn="tl">
                    <a:srgbClr val="000000">
                      <a:alpha val="43137"/>
                    </a:srgbClr>
                  </a:outerShdw>
                </a:effectLst>
              </a:rPr>
              <a:t>Rapid spread and significant illness and death among poultry</a:t>
            </a:r>
          </a:p>
          <a:p>
            <a:pPr lvl="1"/>
            <a:r>
              <a:rPr lang="en-US" dirty="0">
                <a:effectLst>
                  <a:outerShdw blurRad="38100" dist="38100" dir="2700000" algn="tl">
                    <a:srgbClr val="000000">
                      <a:alpha val="43137"/>
                    </a:srgbClr>
                  </a:outerShdw>
                </a:effectLst>
              </a:rPr>
              <a:t>Economic impact and trade restrictions from HPAI</a:t>
            </a:r>
          </a:p>
          <a:p>
            <a:pPr lvl="1"/>
            <a:r>
              <a:rPr lang="en-US" dirty="0">
                <a:effectLst>
                  <a:outerShdw blurRad="38100" dist="38100" dir="2700000" algn="tl">
                    <a:srgbClr val="000000">
                      <a:alpha val="43137"/>
                    </a:srgbClr>
                  </a:outerShdw>
                </a:effectLst>
              </a:rPr>
              <a:t>Avian influenza could be transmitted to humans</a:t>
            </a:r>
          </a:p>
        </p:txBody>
      </p:sp>
      <p:sp>
        <p:nvSpPr>
          <p:cNvPr id="5" name="Rectangle 2"/>
          <p:cNvSpPr>
            <a:spLocks noGrp="1" noChangeArrowheads="1"/>
          </p:cNvSpPr>
          <p:nvPr>
            <p:ph type="title"/>
          </p:nvPr>
        </p:nvSpPr>
        <p:spPr>
          <a:xfrm>
            <a:off x="228600" y="457200"/>
            <a:ext cx="8001000" cy="1143000"/>
          </a:xfrm>
        </p:spPr>
        <p:txBody>
          <a:bodyPr/>
          <a:lstStyle/>
          <a:p>
            <a:r>
              <a:rPr lang="en-US" dirty="0">
                <a:effectLst>
                  <a:outerShdw blurRad="38100" dist="38100" dir="2700000" algn="tl">
                    <a:srgbClr val="000000">
                      <a:alpha val="43137"/>
                    </a:srgbClr>
                  </a:outerShdw>
                </a:effectLst>
              </a:rPr>
              <a:t>Avian Influenza – United States</a:t>
            </a:r>
          </a:p>
        </p:txBody>
      </p:sp>
    </p:spTree>
    <p:extLst>
      <p:ext uri="{BB962C8B-B14F-4D97-AF65-F5344CB8AC3E}">
        <p14:creationId xmlns:p14="http://schemas.microsoft.com/office/powerpoint/2010/main" val="817989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body" idx="1"/>
          </p:nvPr>
        </p:nvSpPr>
        <p:spPr>
          <a:xfrm>
            <a:off x="228600" y="1752600"/>
            <a:ext cx="8534400" cy="2438400"/>
          </a:xfrm>
        </p:spPr>
        <p:txBody>
          <a:bodyPr/>
          <a:lstStyle/>
          <a:p>
            <a:r>
              <a:rPr lang="en-US" dirty="0">
                <a:effectLst>
                  <a:outerShdw blurRad="38100" dist="38100" dir="2700000" algn="tl">
                    <a:srgbClr val="000000">
                      <a:alpha val="43137"/>
                    </a:srgbClr>
                  </a:outerShdw>
                </a:effectLst>
              </a:rPr>
              <a:t>When outbreaks occur</a:t>
            </a:r>
          </a:p>
          <a:p>
            <a:pPr lvl="1"/>
            <a:r>
              <a:rPr lang="en-US" dirty="0">
                <a:effectLst>
                  <a:outerShdw blurRad="38100" dist="38100" dir="2700000" algn="tl">
                    <a:srgbClr val="000000">
                      <a:alpha val="43137"/>
                    </a:srgbClr>
                  </a:outerShdw>
                </a:effectLst>
              </a:rPr>
              <a:t>Depopulation (culling) of infected flocks</a:t>
            </a:r>
          </a:p>
          <a:p>
            <a:pPr lvl="1"/>
            <a:r>
              <a:rPr lang="en-US" dirty="0">
                <a:effectLst>
                  <a:outerShdw blurRad="38100" dist="38100" dir="2700000" algn="tl">
                    <a:srgbClr val="000000">
                      <a:alpha val="43137"/>
                    </a:srgbClr>
                  </a:outerShdw>
                </a:effectLst>
              </a:rPr>
              <a:t>Surveillance of flocks that are nearby</a:t>
            </a:r>
          </a:p>
          <a:p>
            <a:pPr lvl="1"/>
            <a:r>
              <a:rPr lang="en-US" dirty="0">
                <a:effectLst>
                  <a:outerShdw blurRad="38100" dist="38100" dir="2700000" algn="tl">
                    <a:srgbClr val="000000">
                      <a:alpha val="43137"/>
                    </a:srgbClr>
                  </a:outerShdw>
                </a:effectLst>
              </a:rPr>
              <a:t>Quarantine of exposed flocks with culling</a:t>
            </a:r>
          </a:p>
          <a:p>
            <a:pPr marL="457200" lvl="1" indent="0">
              <a:buNone/>
            </a:pPr>
            <a:endParaRPr lang="en-US" dirty="0">
              <a:effectLst>
                <a:outerShdw blurRad="38100" dist="38100" dir="2700000" algn="tl">
                  <a:srgbClr val="000000">
                    <a:alpha val="43137"/>
                  </a:srgbClr>
                </a:outerShdw>
              </a:effectLst>
            </a:endParaRPr>
          </a:p>
        </p:txBody>
      </p:sp>
      <p:sp>
        <p:nvSpPr>
          <p:cNvPr id="5" name="Rectangle 2"/>
          <p:cNvSpPr>
            <a:spLocks noGrp="1" noChangeArrowheads="1"/>
          </p:cNvSpPr>
          <p:nvPr>
            <p:ph type="title"/>
          </p:nvPr>
        </p:nvSpPr>
        <p:spPr>
          <a:xfrm>
            <a:off x="228600" y="457200"/>
            <a:ext cx="8001000" cy="1143000"/>
          </a:xfrm>
        </p:spPr>
        <p:txBody>
          <a:bodyPr/>
          <a:lstStyle/>
          <a:p>
            <a:r>
              <a:rPr lang="en-US" dirty="0">
                <a:effectLst>
                  <a:outerShdw blurRad="38100" dist="38100" dir="2700000" algn="tl">
                    <a:srgbClr val="000000">
                      <a:alpha val="43137"/>
                    </a:srgbClr>
                  </a:outerShdw>
                </a:effectLst>
              </a:rPr>
              <a:t>Avian Influenza – United States</a:t>
            </a:r>
          </a:p>
        </p:txBody>
      </p:sp>
      <p:sp>
        <p:nvSpPr>
          <p:cNvPr id="2" name="AutoShape 2" descr="chicken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i.guim.co.uk/img/media/b284642e56fff74dc7aebc5b2dfa1fe36d3359b3/0_30_3000_1800/master/3000.jpg?w=300&amp;q=55&amp;auto=format&amp;usm=12&amp;fit=max&amp;s=4223abb199294fabd5443847d802f47f"/>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i.guim.co.uk/img/media/b284642e56fff74dc7aebc5b2dfa1fe36d3359b3/0_30_3000_1800/master/3000.jpg?w=300&amp;q=55&amp;auto=format&amp;usm=12&amp;fit=max&amp;s=4223abb199294fabd5443847d802f47f"/>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s://i.guim.co.uk/img/media/b284642e56fff74dc7aebc5b2dfa1fe36d3359b3/0_30_3000_1800/master/3000.jpg?w=300&amp;q=55&amp;auto=format&amp;usm=12&amp;fit=max&amp;s=4223abb199294fabd5443847d802f47f"/>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i.guim.co.uk/img/media/b284642e56fff74dc7aebc5b2dfa1fe36d3359b3/0_30_3000_1800/master/3000.jpg?w=300&amp;q=55&amp;auto=format&amp;usm=12&amp;fit=max&amp;s=4223abb199294fabd5443847d802f47f"/>
          <p:cNvSpPr>
            <a:spLocks noChangeAspect="1" noChangeArrowheads="1"/>
          </p:cNvSpPr>
          <p:nvPr/>
        </p:nvSpPr>
        <p:spPr bwMode="auto">
          <a:xfrm>
            <a:off x="5029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2727325" y="4038600"/>
            <a:ext cx="3689350" cy="2213610"/>
          </a:xfrm>
          <a:prstGeom prst="rect">
            <a:avLst/>
          </a:prstGeom>
          <a:ln w="57150">
            <a:solidFill>
              <a:schemeClr val="bg2"/>
            </a:solidFill>
          </a:ln>
        </p:spPr>
      </p:pic>
    </p:spTree>
    <p:extLst>
      <p:ext uri="{BB962C8B-B14F-4D97-AF65-F5344CB8AC3E}">
        <p14:creationId xmlns:p14="http://schemas.microsoft.com/office/powerpoint/2010/main" val="3475587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body" idx="1"/>
          </p:nvPr>
        </p:nvSpPr>
        <p:spPr>
          <a:xfrm>
            <a:off x="228600" y="1752600"/>
            <a:ext cx="8534400" cy="2350477"/>
          </a:xfrm>
        </p:spPr>
        <p:txBody>
          <a:bodyPr/>
          <a:lstStyle/>
          <a:p>
            <a:r>
              <a:rPr lang="en-US" dirty="0">
                <a:effectLst>
                  <a:outerShdw blurRad="38100" dist="38100" dir="2700000" algn="tl">
                    <a:srgbClr val="000000">
                      <a:alpha val="43137"/>
                    </a:srgbClr>
                  </a:outerShdw>
                </a:effectLst>
              </a:rPr>
              <a:t>As of June 2015:</a:t>
            </a:r>
          </a:p>
          <a:p>
            <a:pPr lvl="1"/>
            <a:r>
              <a:rPr lang="en-US" sz="3200" dirty="0">
                <a:effectLst>
                  <a:outerShdw blurRad="38100" dist="38100" dir="2700000" algn="tl">
                    <a:srgbClr val="000000">
                      <a:alpha val="43137"/>
                    </a:srgbClr>
                  </a:outerShdw>
                </a:effectLst>
              </a:rPr>
              <a:t>About 50 million chickens, turkeys, and other birds killed</a:t>
            </a:r>
          </a:p>
          <a:p>
            <a:pPr lvl="1"/>
            <a:r>
              <a:rPr lang="en-US" sz="3200" dirty="0">
                <a:effectLst>
                  <a:outerShdw blurRad="38100" dist="38100" dir="2700000" algn="tl">
                    <a:srgbClr val="000000">
                      <a:alpha val="43137"/>
                    </a:srgbClr>
                  </a:outerShdw>
                </a:effectLst>
              </a:rPr>
              <a:t>80% increase in egg price</a:t>
            </a:r>
          </a:p>
        </p:txBody>
      </p:sp>
      <p:sp>
        <p:nvSpPr>
          <p:cNvPr id="5" name="Rectangle 2"/>
          <p:cNvSpPr>
            <a:spLocks noGrp="1" noChangeArrowheads="1"/>
          </p:cNvSpPr>
          <p:nvPr>
            <p:ph type="title"/>
          </p:nvPr>
        </p:nvSpPr>
        <p:spPr>
          <a:xfrm>
            <a:off x="228600" y="457200"/>
            <a:ext cx="8001000" cy="1143000"/>
          </a:xfrm>
        </p:spPr>
        <p:txBody>
          <a:bodyPr/>
          <a:lstStyle/>
          <a:p>
            <a:r>
              <a:rPr lang="en-US" dirty="0">
                <a:effectLst>
                  <a:outerShdw blurRad="38100" dist="38100" dir="2700000" algn="tl">
                    <a:srgbClr val="000000">
                      <a:alpha val="43137"/>
                    </a:srgbClr>
                  </a:outerShdw>
                </a:effectLst>
              </a:rPr>
              <a:t>Avian Influenza – United States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3049" y="4049411"/>
            <a:ext cx="3077901" cy="2198989"/>
          </a:xfrm>
          <a:prstGeom prst="rect">
            <a:avLst/>
          </a:prstGeom>
          <a:ln w="57150">
            <a:solidFill>
              <a:schemeClr val="bg2"/>
            </a:solidFill>
          </a:ln>
        </p:spPr>
      </p:pic>
    </p:spTree>
    <p:extLst>
      <p:ext uri="{BB962C8B-B14F-4D97-AF65-F5344CB8AC3E}">
        <p14:creationId xmlns:p14="http://schemas.microsoft.com/office/powerpoint/2010/main" val="41355678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body" idx="1"/>
          </p:nvPr>
        </p:nvSpPr>
        <p:spPr>
          <a:xfrm>
            <a:off x="228600" y="1752600"/>
            <a:ext cx="8534400" cy="4876800"/>
          </a:xfrm>
        </p:spPr>
        <p:txBody>
          <a:bodyPr/>
          <a:lstStyle/>
          <a:p>
            <a:r>
              <a:rPr lang="en-US" sz="3400" dirty="0">
                <a:effectLst>
                  <a:outerShdw blurRad="38100" dist="38100" dir="2700000" algn="tl">
                    <a:srgbClr val="000000">
                      <a:alpha val="43137"/>
                    </a:srgbClr>
                  </a:outerShdw>
                </a:effectLst>
              </a:rPr>
              <a:t>Farmers still not sure how influenza entered flock</a:t>
            </a:r>
          </a:p>
          <a:p>
            <a:pPr lvl="1"/>
            <a:r>
              <a:rPr lang="en-US" sz="3000" dirty="0">
                <a:effectLst>
                  <a:outerShdw blurRad="38100" dist="38100" dir="2700000" algn="tl">
                    <a:srgbClr val="000000">
                      <a:alpha val="43137"/>
                    </a:srgbClr>
                  </a:outerShdw>
                </a:effectLst>
              </a:rPr>
              <a:t>Still not sure of transmission routes</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681963" y="3737800"/>
            <a:ext cx="3780074" cy="2510600"/>
          </a:xfrm>
          <a:prstGeom prst="rect">
            <a:avLst/>
          </a:prstGeom>
          <a:noFill/>
          <a:ln w="57150">
            <a:solidFill>
              <a:schemeClr val="bg2"/>
            </a:solidFill>
            <a:miter lim="800000"/>
            <a:headEnd/>
            <a:tailEnd/>
          </a:ln>
        </p:spPr>
      </p:pic>
      <p:sp>
        <p:nvSpPr>
          <p:cNvPr id="6" name="Rectangle 2"/>
          <p:cNvSpPr>
            <a:spLocks noGrp="1" noChangeArrowheads="1"/>
          </p:cNvSpPr>
          <p:nvPr>
            <p:ph type="title"/>
          </p:nvPr>
        </p:nvSpPr>
        <p:spPr>
          <a:xfrm>
            <a:off x="228600" y="457200"/>
            <a:ext cx="8001000" cy="1143000"/>
          </a:xfrm>
        </p:spPr>
        <p:txBody>
          <a:bodyPr/>
          <a:lstStyle/>
          <a:p>
            <a:r>
              <a:rPr lang="en-US" dirty="0">
                <a:effectLst>
                  <a:outerShdw blurRad="38100" dist="38100" dir="2700000" algn="tl">
                    <a:srgbClr val="000000">
                      <a:alpha val="43137"/>
                    </a:srgbClr>
                  </a:outerShdw>
                </a:effectLst>
              </a:rPr>
              <a:t>Avian Influenza – United States</a:t>
            </a:r>
          </a:p>
        </p:txBody>
      </p:sp>
    </p:spTree>
    <p:extLst>
      <p:ext uri="{BB962C8B-B14F-4D97-AF65-F5344CB8AC3E}">
        <p14:creationId xmlns:p14="http://schemas.microsoft.com/office/powerpoint/2010/main" val="13837269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body" idx="1"/>
          </p:nvPr>
        </p:nvSpPr>
        <p:spPr>
          <a:xfrm>
            <a:off x="228600" y="1752600"/>
            <a:ext cx="8915400" cy="4876800"/>
          </a:xfrm>
        </p:spPr>
        <p:txBody>
          <a:bodyPr/>
          <a:lstStyle/>
          <a:p>
            <a:r>
              <a:rPr lang="en-US" sz="3400" dirty="0"/>
              <a:t> </a:t>
            </a:r>
            <a:r>
              <a:rPr lang="en-US" sz="3400" dirty="0">
                <a:effectLst>
                  <a:outerShdw blurRad="38100" dist="38100" dir="2700000" algn="tl">
                    <a:srgbClr val="000000">
                      <a:alpha val="43137"/>
                    </a:srgbClr>
                  </a:outerShdw>
                </a:effectLst>
              </a:rPr>
              <a:t>USDA concerned about outbreak</a:t>
            </a:r>
          </a:p>
          <a:p>
            <a:pPr lvl="1"/>
            <a:r>
              <a:rPr lang="en-US" sz="3000" dirty="0">
                <a:effectLst>
                  <a:outerShdw blurRad="38100" dist="38100" dir="2700000" algn="tl">
                    <a:srgbClr val="000000">
                      <a:alpha val="43137"/>
                    </a:srgbClr>
                  </a:outerShdw>
                </a:effectLst>
              </a:rPr>
              <a:t>Imminent migration of ducks and geese this fall</a:t>
            </a:r>
          </a:p>
          <a:p>
            <a:pPr lvl="1"/>
            <a:r>
              <a:rPr lang="en-US" sz="3000" dirty="0">
                <a:effectLst>
                  <a:outerShdw blurRad="38100" dist="38100" dir="2700000" algn="tl">
                    <a:srgbClr val="000000">
                      <a:alpha val="43137"/>
                    </a:srgbClr>
                  </a:outerShdw>
                </a:effectLst>
              </a:rPr>
              <a:t>July 22, 2015 – Chicken owners, no matter small the flock, must register according to NC Agriculture and Consumer Services</a:t>
            </a:r>
          </a:p>
          <a:p>
            <a:pPr lvl="1"/>
            <a:r>
              <a:rPr lang="en-US" sz="3000" dirty="0">
                <a:effectLst>
                  <a:outerShdw blurRad="38100" dist="38100" dir="2700000" algn="tl">
                    <a:srgbClr val="000000">
                      <a:alpha val="43137"/>
                    </a:srgbClr>
                  </a:outerShdw>
                </a:effectLst>
              </a:rPr>
              <a:t>Poultry shows shut down</a:t>
            </a:r>
          </a:p>
          <a:p>
            <a:pPr lvl="1"/>
            <a:endParaRPr lang="en-US" sz="3000" dirty="0"/>
          </a:p>
          <a:p>
            <a:endParaRPr lang="en-US" sz="3400" dirty="0"/>
          </a:p>
          <a:p>
            <a:pPr lvl="1"/>
            <a:endParaRPr lang="en-US" dirty="0"/>
          </a:p>
          <a:p>
            <a:endParaRPr lang="en-US" dirty="0"/>
          </a:p>
        </p:txBody>
      </p:sp>
      <p:sp>
        <p:nvSpPr>
          <p:cNvPr id="5" name="Rectangle 2"/>
          <p:cNvSpPr>
            <a:spLocks noGrp="1" noChangeArrowheads="1"/>
          </p:cNvSpPr>
          <p:nvPr>
            <p:ph type="title"/>
          </p:nvPr>
        </p:nvSpPr>
        <p:spPr>
          <a:xfrm>
            <a:off x="228600" y="457200"/>
            <a:ext cx="8229600" cy="1143000"/>
          </a:xfrm>
        </p:spPr>
        <p:txBody>
          <a:bodyPr/>
          <a:lstStyle/>
          <a:p>
            <a:r>
              <a:rPr lang="en-US" dirty="0">
                <a:effectLst>
                  <a:outerShdw blurRad="38100" dist="38100" dir="2700000" algn="tl">
                    <a:srgbClr val="000000">
                      <a:alpha val="43137"/>
                    </a:srgbClr>
                  </a:outerShdw>
                </a:effectLst>
              </a:rPr>
              <a:t>Avian Influenza – United States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0" y="457200"/>
            <a:ext cx="8965580" cy="1143000"/>
          </a:xfrm>
        </p:spPr>
        <p:txBody>
          <a:bodyPr/>
          <a:lstStyle/>
          <a:p>
            <a:r>
              <a:rPr lang="en-US" sz="4200" dirty="0">
                <a:effectLst>
                  <a:outerShdw blurRad="38100" dist="38100" dir="2700000" algn="tl">
                    <a:srgbClr val="000000">
                      <a:alpha val="43137"/>
                    </a:srgbClr>
                  </a:outerShdw>
                </a:effectLst>
              </a:rPr>
              <a:t>The Viruses – Targeting the Chickens</a:t>
            </a:r>
          </a:p>
        </p:txBody>
      </p:sp>
      <p:pic>
        <p:nvPicPr>
          <p:cNvPr id="6" name="Picture 3" descr="http://www.chinapost.com.tw/news_images/20090316/p6c.jpg">
            <a:extLst>
              <a:ext uri="{FF2B5EF4-FFF2-40B4-BE49-F238E27FC236}">
                <a16:creationId xmlns:a16="http://schemas.microsoft.com/office/drawing/2014/main" id="{8890906D-24B5-4B0F-8927-112238CB17CF}"/>
              </a:ext>
            </a:extLst>
          </p:cNvPr>
          <p:cNvPicPr>
            <a:picLocks noChangeAspect="1" noChangeArrowheads="1"/>
          </p:cNvPicPr>
          <p:nvPr/>
        </p:nvPicPr>
        <p:blipFill>
          <a:blip r:embed="rId2" r:link="rId3" cstate="print"/>
          <a:srcRect/>
          <a:stretch>
            <a:fillRect/>
          </a:stretch>
        </p:blipFill>
        <p:spPr bwMode="auto">
          <a:xfrm>
            <a:off x="1295400" y="1621983"/>
            <a:ext cx="6553200" cy="4641850"/>
          </a:xfrm>
          <a:prstGeom prst="rect">
            <a:avLst/>
          </a:prstGeom>
          <a:noFill/>
          <a:ln w="57150">
            <a:solidFill>
              <a:schemeClr val="bg2"/>
            </a:solidFill>
            <a:miter lim="800000"/>
            <a:headEnd/>
            <a:tailEnd/>
          </a:ln>
        </p:spPr>
      </p:pic>
    </p:spTree>
    <p:extLst>
      <p:ext uri="{BB962C8B-B14F-4D97-AF65-F5344CB8AC3E}">
        <p14:creationId xmlns:p14="http://schemas.microsoft.com/office/powerpoint/2010/main" val="37049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9" name="Rectangle 3"/>
          <p:cNvSpPr>
            <a:spLocks noGrp="1" noChangeArrowheads="1"/>
          </p:cNvSpPr>
          <p:nvPr>
            <p:ph type="body" idx="1"/>
          </p:nvPr>
        </p:nvSpPr>
        <p:spPr>
          <a:xfrm>
            <a:off x="0" y="1981200"/>
            <a:ext cx="9144000" cy="1066800"/>
          </a:xfrm>
        </p:spPr>
        <p:txBody>
          <a:bodyPr/>
          <a:lstStyle/>
          <a:p>
            <a:r>
              <a:rPr lang="en-US" sz="3000" dirty="0">
                <a:effectLst>
                  <a:outerShdw blurRad="38100" dist="38100" dir="2700000" algn="tl">
                    <a:srgbClr val="000000">
                      <a:alpha val="43137"/>
                    </a:srgbClr>
                  </a:outerShdw>
                </a:effectLst>
                <a:cs typeface="Times New Roman" pitchFamily="18" charset="0"/>
              </a:rPr>
              <a:t>First outbreak of avian flu occurred in Hong Kong in 1997</a:t>
            </a:r>
          </a:p>
        </p:txBody>
      </p:sp>
      <p:sp>
        <p:nvSpPr>
          <p:cNvPr id="6" name="Rectangle 2">
            <a:extLst>
              <a:ext uri="{FF2B5EF4-FFF2-40B4-BE49-F238E27FC236}">
                <a16:creationId xmlns:a16="http://schemas.microsoft.com/office/drawing/2014/main" id="{C7C1E238-5484-4D5B-9A51-C8E7F7A3E582}"/>
              </a:ext>
            </a:extLst>
          </p:cNvPr>
          <p:cNvSpPr>
            <a:spLocks noGrp="1" noChangeArrowheads="1"/>
          </p:cNvSpPr>
          <p:nvPr>
            <p:ph type="title"/>
          </p:nvPr>
        </p:nvSpPr>
        <p:spPr>
          <a:xfrm>
            <a:off x="0" y="457200"/>
            <a:ext cx="8991600" cy="1143000"/>
          </a:xfrm>
        </p:spPr>
        <p:txBody>
          <a:bodyPr/>
          <a:lstStyle/>
          <a:p>
            <a:r>
              <a:rPr lang="en-US" sz="4200" dirty="0">
                <a:effectLst>
                  <a:outerShdw blurRad="38100" dist="38100" dir="2700000" algn="tl">
                    <a:srgbClr val="000000">
                      <a:alpha val="43137"/>
                    </a:srgbClr>
                  </a:outerShdw>
                </a:effectLst>
              </a:rPr>
              <a:t>The Viruses – Targeting the Chickens</a:t>
            </a:r>
          </a:p>
        </p:txBody>
      </p:sp>
      <p:pic>
        <p:nvPicPr>
          <p:cNvPr id="3" name="Picture 2">
            <a:extLst>
              <a:ext uri="{FF2B5EF4-FFF2-40B4-BE49-F238E27FC236}">
                <a16:creationId xmlns:a16="http://schemas.microsoft.com/office/drawing/2014/main" id="{5F40576B-9E01-485D-9321-62BBA8DA0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799" y="3048000"/>
            <a:ext cx="4818579" cy="3200400"/>
          </a:xfrm>
          <a:prstGeom prst="rect">
            <a:avLst/>
          </a:prstGeom>
          <a:ln w="57150">
            <a:solidFill>
              <a:schemeClr val="bg2"/>
            </a:solidFill>
          </a:ln>
        </p:spPr>
      </p:pic>
      <p:sp>
        <p:nvSpPr>
          <p:cNvPr id="8" name="Rectangle 3">
            <a:extLst>
              <a:ext uri="{FF2B5EF4-FFF2-40B4-BE49-F238E27FC236}">
                <a16:creationId xmlns:a16="http://schemas.microsoft.com/office/drawing/2014/main" id="{05928289-B07E-40CB-90CA-90EC25F55060}"/>
              </a:ext>
            </a:extLst>
          </p:cNvPr>
          <p:cNvSpPr txBox="1">
            <a:spLocks noChangeArrowheads="1"/>
          </p:cNvSpPr>
          <p:nvPr/>
        </p:nvSpPr>
        <p:spPr bwMode="auto">
          <a:xfrm>
            <a:off x="152400" y="2967472"/>
            <a:ext cx="4038600" cy="32809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1"/>
            <a:r>
              <a:rPr lang="en-US" kern="0" dirty="0">
                <a:effectLst>
                  <a:outerShdw blurRad="38100" dist="38100" dir="2700000" algn="tl">
                    <a:srgbClr val="000000">
                      <a:alpha val="43137"/>
                    </a:srgbClr>
                  </a:outerShdw>
                </a:effectLst>
                <a:cs typeface="Times New Roman" pitchFamily="18" charset="0"/>
              </a:rPr>
              <a:t>All poultry in the territory was culled</a:t>
            </a:r>
          </a:p>
          <a:p>
            <a:pPr lvl="1"/>
            <a:r>
              <a:rPr lang="en-US" kern="0" dirty="0">
                <a:effectLst>
                  <a:outerShdw blurRad="38100" dist="38100" dir="2700000" algn="tl">
                    <a:srgbClr val="000000">
                      <a:alpha val="43137"/>
                    </a:srgbClr>
                  </a:outerShdw>
                </a:effectLst>
                <a:cs typeface="Times New Roman" pitchFamily="18" charset="0"/>
              </a:rPr>
              <a:t>Markets selling live poultry were regulated</a:t>
            </a:r>
          </a:p>
          <a:p>
            <a:pPr lvl="1"/>
            <a:r>
              <a:rPr lang="en-US" kern="0" dirty="0">
                <a:effectLst>
                  <a:outerShdw blurRad="38100" dist="38100" dir="2700000" algn="tl">
                    <a:srgbClr val="000000">
                      <a:alpha val="43137"/>
                    </a:srgbClr>
                  </a:outerShdw>
                </a:effectLst>
                <a:cs typeface="Times New Roman" pitchFamily="18" charset="0"/>
              </a:rPr>
              <a:t>New outbreaks continued to</a:t>
            </a:r>
            <a:r>
              <a:rPr lang="en-US" sz="3000" kern="0" dirty="0">
                <a:effectLst>
                  <a:outerShdw blurRad="38100" dist="38100" dir="2700000" algn="tl">
                    <a:srgbClr val="000000">
                      <a:alpha val="43137"/>
                    </a:srgbClr>
                  </a:outerShdw>
                </a:effectLst>
                <a:cs typeface="Times New Roman" pitchFamily="18" charset="0"/>
              </a:rPr>
              <a:t> </a:t>
            </a:r>
            <a:r>
              <a:rPr lang="en-US" kern="0" dirty="0">
                <a:effectLst>
                  <a:outerShdw blurRad="38100" dist="38100" dir="2700000" algn="tl">
                    <a:srgbClr val="000000">
                      <a:alpha val="43137"/>
                    </a:srgbClr>
                  </a:outerShdw>
                </a:effectLst>
                <a:cs typeface="Times New Roman" pitchFamily="18" charset="0"/>
              </a:rPr>
              <a:t>occur</a:t>
            </a:r>
          </a:p>
          <a:p>
            <a:pPr>
              <a:buFont typeface="Wingdings" pitchFamily="2" charset="2"/>
              <a:buNone/>
            </a:pPr>
            <a:endParaRPr lang="en-US" sz="3600" kern="0" dirty="0"/>
          </a:p>
        </p:txBody>
      </p:sp>
    </p:spTree>
    <p:extLst>
      <p:ext uri="{BB962C8B-B14F-4D97-AF65-F5344CB8AC3E}">
        <p14:creationId xmlns:p14="http://schemas.microsoft.com/office/powerpoint/2010/main" val="36069349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1" name="Rectangle 3"/>
          <p:cNvSpPr>
            <a:spLocks noGrp="1" noChangeArrowheads="1"/>
          </p:cNvSpPr>
          <p:nvPr>
            <p:ph type="body" idx="1"/>
          </p:nvPr>
        </p:nvSpPr>
        <p:spPr>
          <a:xfrm>
            <a:off x="0" y="1981200"/>
            <a:ext cx="3048000" cy="4876800"/>
          </a:xfrm>
        </p:spPr>
        <p:txBody>
          <a:bodyPr/>
          <a:lstStyle/>
          <a:p>
            <a:r>
              <a:rPr lang="en-US" sz="3000" dirty="0">
                <a:effectLst>
                  <a:outerShdw blurRad="38100" dist="38100" dir="2700000" algn="tl">
                    <a:srgbClr val="000000">
                      <a:alpha val="43137"/>
                    </a:srgbClr>
                  </a:outerShdw>
                </a:effectLst>
                <a:cs typeface="Times New Roman" pitchFamily="18" charset="0"/>
              </a:rPr>
              <a:t>Vaccines  do not completely protect birds from dying</a:t>
            </a:r>
            <a:r>
              <a:rPr lang="en-US" sz="3000" dirty="0">
                <a:effectLst>
                  <a:outerShdw blurRad="38100" dist="38100" dir="2700000" algn="tl">
                    <a:srgbClr val="000000">
                      <a:alpha val="43137"/>
                    </a:srgbClr>
                  </a:outerShdw>
                </a:effectLst>
              </a:rPr>
              <a:t> </a:t>
            </a:r>
          </a:p>
        </p:txBody>
      </p:sp>
      <p:pic>
        <p:nvPicPr>
          <p:cNvPr id="498692" name="Picture 4" descr="http://www.chinadaily.com.cn/english/doc/2005-10/28/xin_241002280724468231010.jpg"/>
          <p:cNvPicPr>
            <a:picLocks noChangeAspect="1" noChangeArrowheads="1"/>
          </p:cNvPicPr>
          <p:nvPr/>
        </p:nvPicPr>
        <p:blipFill>
          <a:blip r:embed="rId2" r:link="rId3" cstate="print"/>
          <a:srcRect/>
          <a:stretch>
            <a:fillRect/>
          </a:stretch>
        </p:blipFill>
        <p:spPr bwMode="auto">
          <a:xfrm>
            <a:off x="4114800" y="2057400"/>
            <a:ext cx="4648200" cy="4137602"/>
          </a:xfrm>
          <a:prstGeom prst="rect">
            <a:avLst/>
          </a:prstGeom>
          <a:noFill/>
          <a:ln w="76200">
            <a:solidFill>
              <a:srgbClr val="993300"/>
            </a:solidFill>
            <a:miter lim="800000"/>
            <a:headEnd/>
            <a:tailEnd/>
          </a:ln>
        </p:spPr>
      </p:pic>
      <p:sp>
        <p:nvSpPr>
          <p:cNvPr id="6" name="Rectangle 2">
            <a:extLst>
              <a:ext uri="{FF2B5EF4-FFF2-40B4-BE49-F238E27FC236}">
                <a16:creationId xmlns:a16="http://schemas.microsoft.com/office/drawing/2014/main" id="{976A8745-EA33-48B7-B648-A4940A7DAC38}"/>
              </a:ext>
            </a:extLst>
          </p:cNvPr>
          <p:cNvSpPr>
            <a:spLocks noGrp="1" noChangeArrowheads="1"/>
          </p:cNvSpPr>
          <p:nvPr>
            <p:ph type="title"/>
          </p:nvPr>
        </p:nvSpPr>
        <p:spPr>
          <a:xfrm>
            <a:off x="0" y="457200"/>
            <a:ext cx="8991600" cy="1143000"/>
          </a:xfrm>
        </p:spPr>
        <p:txBody>
          <a:bodyPr/>
          <a:lstStyle/>
          <a:p>
            <a:r>
              <a:rPr lang="en-US" sz="4200" dirty="0">
                <a:effectLst>
                  <a:outerShdw blurRad="38100" dist="38100" dir="2700000" algn="tl">
                    <a:srgbClr val="000000">
                      <a:alpha val="43137"/>
                    </a:srgbClr>
                  </a:outerShdw>
                </a:effectLst>
              </a:rPr>
              <a:t>The Viruses – Targeting the Chickens</a:t>
            </a:r>
          </a:p>
        </p:txBody>
      </p:sp>
    </p:spTree>
    <p:extLst>
      <p:ext uri="{BB962C8B-B14F-4D97-AF65-F5344CB8AC3E}">
        <p14:creationId xmlns:p14="http://schemas.microsoft.com/office/powerpoint/2010/main" val="437677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p>
        </p:txBody>
      </p:sp>
      <p:sp>
        <p:nvSpPr>
          <p:cNvPr id="167939" name="Rectangle 3"/>
          <p:cNvSpPr>
            <a:spLocks noGrp="1" noChangeArrowheads="1"/>
          </p:cNvSpPr>
          <p:nvPr>
            <p:ph type="body" idx="1"/>
          </p:nvPr>
        </p:nvSpPr>
        <p:spPr>
          <a:xfrm>
            <a:off x="685800" y="1981200"/>
            <a:ext cx="7772400" cy="4114800"/>
          </a:xfrm>
        </p:spPr>
        <p:txBody>
          <a:bodyPr/>
          <a:lstStyle/>
          <a:p>
            <a:pPr>
              <a:lnSpc>
                <a:spcPct val="90000"/>
              </a:lnSpc>
            </a:pPr>
            <a:r>
              <a:rPr lang="en-US" sz="4000" dirty="0">
                <a:effectLst>
                  <a:outerShdw blurRad="38100" dist="38100" dir="2700000" algn="tl">
                    <a:srgbClr val="000000">
                      <a:alpha val="43137"/>
                    </a:srgbClr>
                  </a:outerShdw>
                </a:effectLst>
              </a:rPr>
              <a:t>Avian Influenza also know as:</a:t>
            </a:r>
          </a:p>
          <a:p>
            <a:pPr lvl="1">
              <a:lnSpc>
                <a:spcPct val="90000"/>
              </a:lnSpc>
            </a:pPr>
            <a:r>
              <a:rPr lang="en-US" sz="4000" dirty="0">
                <a:effectLst>
                  <a:outerShdw blurRad="38100" dist="38100" dir="2700000" algn="tl">
                    <a:srgbClr val="000000">
                      <a:alpha val="43137"/>
                    </a:srgbClr>
                  </a:outerShdw>
                </a:effectLst>
              </a:rPr>
              <a:t>Bird Flu</a:t>
            </a:r>
          </a:p>
          <a:p>
            <a:pPr lvl="1">
              <a:lnSpc>
                <a:spcPct val="90000"/>
              </a:lnSpc>
            </a:pPr>
            <a:r>
              <a:rPr lang="en-US" sz="4000" dirty="0">
                <a:effectLst>
                  <a:outerShdw blurRad="38100" dist="38100" dir="2700000" algn="tl">
                    <a:srgbClr val="000000">
                      <a:alpha val="43137"/>
                    </a:srgbClr>
                  </a:outerShdw>
                </a:effectLst>
              </a:rPr>
              <a:t>Avian Flu</a:t>
            </a:r>
          </a:p>
          <a:p>
            <a:pPr lvl="1">
              <a:lnSpc>
                <a:spcPct val="90000"/>
              </a:lnSpc>
              <a:buFont typeface="Wingdings" pitchFamily="2" charset="2"/>
              <a:buNone/>
            </a:pPr>
            <a:endParaRPr lang="en-US" sz="1800" dirty="0">
              <a:effectLst>
                <a:outerShdw blurRad="38100" dist="38100" dir="2700000" algn="tl">
                  <a:srgbClr val="000000">
                    <a:alpha val="43137"/>
                  </a:srgbClr>
                </a:outerShdw>
              </a:effectLst>
            </a:endParaRPr>
          </a:p>
          <a:p>
            <a:pPr>
              <a:lnSpc>
                <a:spcPct val="90000"/>
              </a:lnSpc>
            </a:pPr>
            <a:r>
              <a:rPr lang="en-US" sz="4000" dirty="0">
                <a:effectLst>
                  <a:outerShdw blurRad="38100" dist="38100" dir="2700000" algn="tl">
                    <a:srgbClr val="000000">
                      <a:alpha val="43137"/>
                    </a:srgbClr>
                  </a:outerShdw>
                </a:effectLst>
              </a:rPr>
              <a:t>Refers to Influenza A viruses that occur naturally among birds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3" name="Rectangle 3"/>
          <p:cNvSpPr>
            <a:spLocks noGrp="1" noChangeArrowheads="1"/>
          </p:cNvSpPr>
          <p:nvPr>
            <p:ph type="body" idx="1"/>
          </p:nvPr>
        </p:nvSpPr>
        <p:spPr>
          <a:xfrm>
            <a:off x="0" y="1981200"/>
            <a:ext cx="8229600" cy="4876800"/>
          </a:xfrm>
        </p:spPr>
        <p:txBody>
          <a:bodyPr/>
          <a:lstStyle/>
          <a:p>
            <a:pPr>
              <a:lnSpc>
                <a:spcPct val="90000"/>
              </a:lnSpc>
            </a:pPr>
            <a:r>
              <a:rPr lang="en-US" sz="3000" dirty="0">
                <a:effectLst>
                  <a:outerShdw blurRad="38100" dist="38100" dir="2700000" algn="tl">
                    <a:srgbClr val="000000">
                      <a:alpha val="43137"/>
                    </a:srgbClr>
                  </a:outerShdw>
                </a:effectLst>
                <a:cs typeface="Times New Roman" pitchFamily="18" charset="0"/>
              </a:rPr>
              <a:t>People are reluctant to report sick chickens</a:t>
            </a:r>
          </a:p>
          <a:p>
            <a:pPr lvl="1">
              <a:lnSpc>
                <a:spcPct val="90000"/>
              </a:lnSpc>
            </a:pPr>
            <a:r>
              <a:rPr lang="en-US" dirty="0">
                <a:effectLst>
                  <a:outerShdw blurRad="38100" dist="38100" dir="2700000" algn="tl">
                    <a:srgbClr val="000000">
                      <a:alpha val="43137"/>
                    </a:srgbClr>
                  </a:outerShdw>
                </a:effectLst>
                <a:cs typeface="Times New Roman" pitchFamily="18" charset="0"/>
              </a:rPr>
              <a:t>Loss of livelihood</a:t>
            </a:r>
          </a:p>
          <a:p>
            <a:pPr lvl="1">
              <a:lnSpc>
                <a:spcPct val="90000"/>
              </a:lnSpc>
            </a:pPr>
            <a:r>
              <a:rPr lang="en-US" dirty="0">
                <a:effectLst>
                  <a:outerShdw blurRad="38100" dist="38100" dir="2700000" algn="tl">
                    <a:srgbClr val="000000">
                      <a:alpha val="43137"/>
                    </a:srgbClr>
                  </a:outerShdw>
                </a:effectLst>
                <a:cs typeface="Times New Roman" pitchFamily="18" charset="0"/>
              </a:rPr>
              <a:t>Distrust of government</a:t>
            </a:r>
          </a:p>
          <a:p>
            <a:pPr lvl="1">
              <a:lnSpc>
                <a:spcPct val="90000"/>
              </a:lnSpc>
            </a:pPr>
            <a:r>
              <a:rPr lang="en-US" dirty="0">
                <a:effectLst>
                  <a:outerShdw blurRad="38100" dist="38100" dir="2700000" algn="tl">
                    <a:srgbClr val="000000">
                      <a:alpha val="43137"/>
                    </a:srgbClr>
                  </a:outerShdw>
                </a:effectLst>
                <a:cs typeface="Times New Roman" pitchFamily="18" charset="0"/>
              </a:rPr>
              <a:t>Takeover of village</a:t>
            </a:r>
          </a:p>
        </p:txBody>
      </p:sp>
      <p:sp>
        <p:nvSpPr>
          <p:cNvPr id="6" name="Rectangle 2">
            <a:extLst>
              <a:ext uri="{FF2B5EF4-FFF2-40B4-BE49-F238E27FC236}">
                <a16:creationId xmlns:a16="http://schemas.microsoft.com/office/drawing/2014/main" id="{3B06A209-729E-4D4A-8747-594D4A80C8F5}"/>
              </a:ext>
            </a:extLst>
          </p:cNvPr>
          <p:cNvSpPr>
            <a:spLocks noGrp="1" noChangeArrowheads="1"/>
          </p:cNvSpPr>
          <p:nvPr>
            <p:ph type="title"/>
          </p:nvPr>
        </p:nvSpPr>
        <p:spPr>
          <a:xfrm>
            <a:off x="152400" y="457200"/>
            <a:ext cx="8991600" cy="1143000"/>
          </a:xfrm>
        </p:spPr>
        <p:txBody>
          <a:bodyPr/>
          <a:lstStyle/>
          <a:p>
            <a:r>
              <a:rPr lang="en-US" sz="4200" dirty="0">
                <a:effectLst>
                  <a:outerShdw blurRad="38100" dist="38100" dir="2700000" algn="tl">
                    <a:srgbClr val="000000">
                      <a:alpha val="43137"/>
                    </a:srgbClr>
                  </a:outerShdw>
                </a:effectLst>
              </a:rPr>
              <a:t>The Viruses – Targeting the Chickens</a:t>
            </a:r>
          </a:p>
        </p:txBody>
      </p:sp>
      <p:pic>
        <p:nvPicPr>
          <p:cNvPr id="4" name="Picture 3">
            <a:extLst>
              <a:ext uri="{FF2B5EF4-FFF2-40B4-BE49-F238E27FC236}">
                <a16:creationId xmlns:a16="http://schemas.microsoft.com/office/drawing/2014/main" id="{988595CD-31CC-415B-97D0-8743690FED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700" y="3985478"/>
            <a:ext cx="4038600" cy="2272568"/>
          </a:xfrm>
          <a:prstGeom prst="rect">
            <a:avLst/>
          </a:prstGeom>
          <a:ln w="57150">
            <a:solidFill>
              <a:schemeClr val="bg2"/>
            </a:solidFill>
          </a:ln>
        </p:spPr>
      </p:pic>
    </p:spTree>
    <p:extLst>
      <p:ext uri="{BB962C8B-B14F-4D97-AF65-F5344CB8AC3E}">
        <p14:creationId xmlns:p14="http://schemas.microsoft.com/office/powerpoint/2010/main" val="3756362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3" name="Rectangle 3"/>
          <p:cNvSpPr>
            <a:spLocks noGrp="1" noChangeArrowheads="1"/>
          </p:cNvSpPr>
          <p:nvPr>
            <p:ph type="body" idx="1"/>
          </p:nvPr>
        </p:nvSpPr>
        <p:spPr>
          <a:xfrm>
            <a:off x="0" y="1981200"/>
            <a:ext cx="3657600" cy="2971800"/>
          </a:xfrm>
        </p:spPr>
        <p:txBody>
          <a:bodyPr/>
          <a:lstStyle/>
          <a:p>
            <a:pPr>
              <a:lnSpc>
                <a:spcPct val="90000"/>
              </a:lnSpc>
            </a:pPr>
            <a:r>
              <a:rPr lang="en-US" sz="3000" dirty="0">
                <a:effectLst>
                  <a:outerShdw blurRad="38100" dist="38100" dir="2700000" algn="tl">
                    <a:srgbClr val="000000">
                      <a:alpha val="43137"/>
                    </a:srgbClr>
                  </a:outerShdw>
                </a:effectLst>
                <a:cs typeface="Times New Roman" pitchFamily="18" charset="0"/>
              </a:rPr>
              <a:t>In China hundreds of millions of birds have been vaccinated, culled or killed to stop the spread of the virus</a:t>
            </a:r>
          </a:p>
          <a:p>
            <a:pPr>
              <a:lnSpc>
                <a:spcPct val="90000"/>
              </a:lnSpc>
            </a:pPr>
            <a:r>
              <a:rPr lang="en-US" sz="3000" dirty="0">
                <a:effectLst>
                  <a:outerShdw blurRad="38100" dist="38100" dir="2700000" algn="tl">
                    <a:srgbClr val="000000">
                      <a:alpha val="43137"/>
                    </a:srgbClr>
                  </a:outerShdw>
                </a:effectLst>
                <a:cs typeface="Times New Roman" pitchFamily="18" charset="0"/>
              </a:rPr>
              <a:t>Outbreaks still occur</a:t>
            </a:r>
          </a:p>
          <a:p>
            <a:pPr>
              <a:lnSpc>
                <a:spcPct val="90000"/>
              </a:lnSpc>
              <a:buFont typeface="Wingdings" pitchFamily="2" charset="2"/>
              <a:buNone/>
            </a:pPr>
            <a:endParaRPr lang="en-US" sz="3000" dirty="0">
              <a:effectLst>
                <a:outerShdw blurRad="38100" dist="38100" dir="2700000" algn="tl">
                  <a:srgbClr val="000000">
                    <a:alpha val="43137"/>
                  </a:srgbClr>
                </a:outerShdw>
              </a:effectLst>
              <a:cs typeface="Times New Roman" pitchFamily="18" charset="0"/>
            </a:endParaRPr>
          </a:p>
        </p:txBody>
      </p:sp>
      <p:sp>
        <p:nvSpPr>
          <p:cNvPr id="6" name="Rectangle 2">
            <a:extLst>
              <a:ext uri="{FF2B5EF4-FFF2-40B4-BE49-F238E27FC236}">
                <a16:creationId xmlns:a16="http://schemas.microsoft.com/office/drawing/2014/main" id="{3B06A209-729E-4D4A-8747-594D4A80C8F5}"/>
              </a:ext>
            </a:extLst>
          </p:cNvPr>
          <p:cNvSpPr>
            <a:spLocks noGrp="1" noChangeArrowheads="1"/>
          </p:cNvSpPr>
          <p:nvPr>
            <p:ph type="title"/>
          </p:nvPr>
        </p:nvSpPr>
        <p:spPr>
          <a:xfrm>
            <a:off x="152400" y="457200"/>
            <a:ext cx="8991600" cy="1143000"/>
          </a:xfrm>
        </p:spPr>
        <p:txBody>
          <a:bodyPr/>
          <a:lstStyle/>
          <a:p>
            <a:r>
              <a:rPr lang="en-US" sz="4200" dirty="0">
                <a:effectLst>
                  <a:outerShdw blurRad="38100" dist="38100" dir="2700000" algn="tl">
                    <a:srgbClr val="000000">
                      <a:alpha val="43137"/>
                    </a:srgbClr>
                  </a:outerShdw>
                </a:effectLst>
              </a:rPr>
              <a:t>The Viruses – Targeting the Chickens</a:t>
            </a:r>
          </a:p>
        </p:txBody>
      </p:sp>
      <p:pic>
        <p:nvPicPr>
          <p:cNvPr id="1028" name="Picture 4" descr="Image result for china culling chickens avian flu">
            <a:extLst>
              <a:ext uri="{FF2B5EF4-FFF2-40B4-BE49-F238E27FC236}">
                <a16:creationId xmlns:a16="http://schemas.microsoft.com/office/drawing/2014/main" id="{4639BF9A-0B12-4DFF-A9A5-E2928E1C2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185" y="2286000"/>
            <a:ext cx="5177334" cy="3454486"/>
          </a:xfrm>
          <a:prstGeom prst="rect">
            <a:avLst/>
          </a:prstGeom>
          <a:noFill/>
          <a:ln w="57150">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7582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3" name="Rectangle 3"/>
          <p:cNvSpPr>
            <a:spLocks noGrp="1" noChangeArrowheads="1"/>
          </p:cNvSpPr>
          <p:nvPr>
            <p:ph type="body" idx="1"/>
          </p:nvPr>
        </p:nvSpPr>
        <p:spPr>
          <a:xfrm>
            <a:off x="0" y="1981200"/>
            <a:ext cx="8229600" cy="4876800"/>
          </a:xfrm>
        </p:spPr>
        <p:txBody>
          <a:bodyPr/>
          <a:lstStyle/>
          <a:p>
            <a:pPr>
              <a:lnSpc>
                <a:spcPct val="90000"/>
              </a:lnSpc>
            </a:pPr>
            <a:r>
              <a:rPr lang="en-US" sz="3000" dirty="0">
                <a:effectLst>
                  <a:outerShdw blurRad="38100" dist="38100" dir="2700000" algn="tl">
                    <a:srgbClr val="000000">
                      <a:alpha val="43137"/>
                    </a:srgbClr>
                  </a:outerShdw>
                </a:effectLst>
                <a:cs typeface="Times New Roman" pitchFamily="18" charset="0"/>
              </a:rPr>
              <a:t>World Health Official dilemma</a:t>
            </a:r>
          </a:p>
          <a:p>
            <a:pPr lvl="1">
              <a:lnSpc>
                <a:spcPct val="90000"/>
              </a:lnSpc>
            </a:pPr>
            <a:r>
              <a:rPr lang="en-US" dirty="0">
                <a:effectLst>
                  <a:outerShdw blurRad="38100" dist="38100" dir="2700000" algn="tl">
                    <a:srgbClr val="000000">
                      <a:alpha val="43137"/>
                    </a:srgbClr>
                  </a:outerShdw>
                </a:effectLst>
                <a:cs typeface="Times New Roman" pitchFamily="18" charset="0"/>
              </a:rPr>
              <a:t>Discussion of reimbursing people for loss of chickens</a:t>
            </a:r>
          </a:p>
          <a:p>
            <a:pPr lvl="1">
              <a:lnSpc>
                <a:spcPct val="90000"/>
              </a:lnSpc>
            </a:pPr>
            <a:r>
              <a:rPr lang="en-US" dirty="0">
                <a:effectLst>
                  <a:outerShdw blurRad="38100" dist="38100" dir="2700000" algn="tl">
                    <a:srgbClr val="000000">
                      <a:alpha val="43137"/>
                    </a:srgbClr>
                  </a:outerShdw>
                </a:effectLst>
                <a:cs typeface="Times New Roman" pitchFamily="18" charset="0"/>
              </a:rPr>
              <a:t>Approved – but no money to do so</a:t>
            </a:r>
          </a:p>
        </p:txBody>
      </p:sp>
      <p:sp>
        <p:nvSpPr>
          <p:cNvPr id="6" name="Rectangle 2">
            <a:extLst>
              <a:ext uri="{FF2B5EF4-FFF2-40B4-BE49-F238E27FC236}">
                <a16:creationId xmlns:a16="http://schemas.microsoft.com/office/drawing/2014/main" id="{3B06A209-729E-4D4A-8747-594D4A80C8F5}"/>
              </a:ext>
            </a:extLst>
          </p:cNvPr>
          <p:cNvSpPr>
            <a:spLocks noGrp="1" noChangeArrowheads="1"/>
          </p:cNvSpPr>
          <p:nvPr>
            <p:ph type="title"/>
          </p:nvPr>
        </p:nvSpPr>
        <p:spPr>
          <a:xfrm>
            <a:off x="152400" y="457200"/>
            <a:ext cx="8991600" cy="1143000"/>
          </a:xfrm>
        </p:spPr>
        <p:txBody>
          <a:bodyPr/>
          <a:lstStyle/>
          <a:p>
            <a:r>
              <a:rPr lang="en-US" sz="4200" dirty="0">
                <a:effectLst>
                  <a:outerShdw blurRad="38100" dist="38100" dir="2700000" algn="tl">
                    <a:srgbClr val="000000">
                      <a:alpha val="43137"/>
                    </a:srgbClr>
                  </a:outerShdw>
                </a:effectLst>
              </a:rPr>
              <a:t>The Viruses – Targeting the Chickens</a:t>
            </a:r>
          </a:p>
        </p:txBody>
      </p:sp>
      <p:pic>
        <p:nvPicPr>
          <p:cNvPr id="4" name="Picture 3">
            <a:extLst>
              <a:ext uri="{FF2B5EF4-FFF2-40B4-BE49-F238E27FC236}">
                <a16:creationId xmlns:a16="http://schemas.microsoft.com/office/drawing/2014/main" id="{3C8749BC-B103-4988-9C09-367415415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962400"/>
            <a:ext cx="4845384" cy="2514600"/>
          </a:xfrm>
          <a:prstGeom prst="rect">
            <a:avLst/>
          </a:prstGeom>
          <a:ln w="57150">
            <a:solidFill>
              <a:schemeClr val="bg2"/>
            </a:solidFill>
          </a:ln>
        </p:spPr>
      </p:pic>
    </p:spTree>
    <p:extLst>
      <p:ext uri="{BB962C8B-B14F-4D97-AF65-F5344CB8AC3E}">
        <p14:creationId xmlns:p14="http://schemas.microsoft.com/office/powerpoint/2010/main" val="1234094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Questions?</a:t>
            </a:r>
          </a:p>
        </p:txBody>
      </p:sp>
      <p:pic>
        <p:nvPicPr>
          <p:cNvPr id="4098" name="Picture 2" descr="http://saphanatutorial.com/wp-content/uploads/2013/12/SAP-HANA-Questions.jpg"/>
          <p:cNvPicPr>
            <a:picLocks noChangeAspect="1" noChangeArrowheads="1"/>
          </p:cNvPicPr>
          <p:nvPr/>
        </p:nvPicPr>
        <p:blipFill>
          <a:blip r:embed="rId3" cstate="print"/>
          <a:srcRect/>
          <a:stretch>
            <a:fillRect/>
          </a:stretch>
        </p:blipFill>
        <p:spPr bwMode="auto">
          <a:xfrm>
            <a:off x="0" y="0"/>
            <a:ext cx="9187234" cy="6858000"/>
          </a:xfrm>
          <a:prstGeom prst="rect">
            <a:avLst/>
          </a:prstGeom>
          <a:noFill/>
        </p:spPr>
      </p:pic>
    </p:spTree>
    <p:extLst>
      <p:ext uri="{BB962C8B-B14F-4D97-AF65-F5344CB8AC3E}">
        <p14:creationId xmlns:p14="http://schemas.microsoft.com/office/powerpoint/2010/main" val="9561331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65" name="Rectangle 5">
            <a:hlinkClick r:id="rId2"/>
          </p:cNvPr>
          <p:cNvSpPr>
            <a:spLocks noChangeArrowheads="1"/>
          </p:cNvSpPr>
          <p:nvPr/>
        </p:nvSpPr>
        <p:spPr bwMode="auto">
          <a:xfrm>
            <a:off x="3490913" y="2166938"/>
            <a:ext cx="9144000" cy="0"/>
          </a:xfrm>
          <a:prstGeom prst="rect">
            <a:avLst/>
          </a:prstGeom>
          <a:noFill/>
          <a:ln w="6350">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2">
            <a:extLst>
              <a:ext uri="{FF2B5EF4-FFF2-40B4-BE49-F238E27FC236}">
                <a16:creationId xmlns:a16="http://schemas.microsoft.com/office/drawing/2014/main" id="{35DB2893-082E-4B29-9063-065711EC291B}"/>
              </a:ext>
            </a:extLst>
          </p:cNvPr>
          <p:cNvSpPr txBox="1">
            <a:spLocks noChangeArrowheads="1"/>
          </p:cNvSpPr>
          <p:nvPr/>
        </p:nvSpPr>
        <p:spPr bwMode="auto">
          <a:xfrm>
            <a:off x="-11289" y="1305238"/>
            <a:ext cx="9067800" cy="156077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j-ea"/>
                <a:cs typeface="+mj-cs"/>
              </a:rPr>
              <a:t>For more presentations like this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j-ea"/>
                <a:cs typeface="+mj-cs"/>
              </a:rPr>
              <a:t>or for more information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j-ea"/>
                <a:cs typeface="+mj-cs"/>
              </a:rPr>
              <a:t>please visit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j-ea"/>
                <a:cs typeface="+mj-cs"/>
              </a:rPr>
              <a:t>outrunningthehorses.com</a:t>
            </a:r>
          </a:p>
        </p:txBody>
      </p:sp>
      <p:pic>
        <p:nvPicPr>
          <p:cNvPr id="2" name="Picture 1">
            <a:extLst>
              <a:ext uri="{FF2B5EF4-FFF2-40B4-BE49-F238E27FC236}">
                <a16:creationId xmlns:a16="http://schemas.microsoft.com/office/drawing/2014/main" id="{AFBE375A-669E-4902-887A-279F7BD39885}"/>
              </a:ext>
            </a:extLst>
          </p:cNvPr>
          <p:cNvPicPr>
            <a:picLocks noChangeAspect="1"/>
          </p:cNvPicPr>
          <p:nvPr/>
        </p:nvPicPr>
        <p:blipFill>
          <a:blip r:embed="rId3"/>
          <a:stretch>
            <a:fillRect/>
          </a:stretch>
        </p:blipFill>
        <p:spPr>
          <a:xfrm>
            <a:off x="2381596" y="3193109"/>
            <a:ext cx="4380807" cy="2899751"/>
          </a:xfrm>
          <a:prstGeom prst="rect">
            <a:avLst/>
          </a:prstGeom>
          <a:ln w="28575">
            <a:solidFill>
              <a:srgbClr val="000000"/>
            </a:solidFill>
          </a:ln>
        </p:spPr>
      </p:pic>
      <p:sp>
        <p:nvSpPr>
          <p:cNvPr id="3" name="TextBox 2">
            <a:extLst>
              <a:ext uri="{FF2B5EF4-FFF2-40B4-BE49-F238E27FC236}">
                <a16:creationId xmlns:a16="http://schemas.microsoft.com/office/drawing/2014/main" id="{4363C455-7F75-42FE-5361-9E4616BE6A38}"/>
              </a:ext>
            </a:extLst>
          </p:cNvPr>
          <p:cNvSpPr txBox="1"/>
          <p:nvPr/>
        </p:nvSpPr>
        <p:spPr>
          <a:xfrm>
            <a:off x="6172200" y="6488668"/>
            <a:ext cx="2971800"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351365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p>
        </p:txBody>
      </p:sp>
      <p:sp>
        <p:nvSpPr>
          <p:cNvPr id="301059" name="Rectangle 3"/>
          <p:cNvSpPr>
            <a:spLocks noGrp="1" noChangeArrowheads="1"/>
          </p:cNvSpPr>
          <p:nvPr>
            <p:ph type="body" idx="1"/>
          </p:nvPr>
        </p:nvSpPr>
        <p:spPr>
          <a:xfrm>
            <a:off x="228600" y="1981200"/>
            <a:ext cx="8915400" cy="4495800"/>
          </a:xfrm>
        </p:spPr>
        <p:txBody>
          <a:bodyPr/>
          <a:lstStyle/>
          <a:p>
            <a:pPr>
              <a:spcAft>
                <a:spcPts val="1200"/>
              </a:spcAft>
            </a:pPr>
            <a:r>
              <a:rPr lang="en-US" sz="3400" dirty="0">
                <a:effectLst>
                  <a:outerShdw blurRad="38100" dist="38100" dir="2700000" algn="tl">
                    <a:srgbClr val="000000">
                      <a:alpha val="43137"/>
                    </a:srgbClr>
                  </a:outerShdw>
                </a:effectLst>
              </a:rPr>
              <a:t>Classified into two categories </a:t>
            </a:r>
          </a:p>
          <a:p>
            <a:pPr lvl="1">
              <a:spcAft>
                <a:spcPts val="1200"/>
              </a:spcAft>
            </a:pPr>
            <a:r>
              <a:rPr lang="en-US" sz="3200" dirty="0">
                <a:effectLst>
                  <a:outerShdw blurRad="38100" dist="38100" dir="2700000" algn="tl">
                    <a:srgbClr val="000000">
                      <a:alpha val="43137"/>
                    </a:srgbClr>
                  </a:outerShdw>
                </a:effectLst>
              </a:rPr>
              <a:t>Low Pathogenic Avian Influenza (LPAI)</a:t>
            </a:r>
          </a:p>
          <a:p>
            <a:pPr lvl="2">
              <a:spcAft>
                <a:spcPts val="1200"/>
              </a:spcAft>
            </a:pPr>
            <a:r>
              <a:rPr lang="en-US" sz="3000" dirty="0">
                <a:effectLst>
                  <a:outerShdw blurRad="38100" dist="38100" dir="2700000" algn="tl">
                    <a:srgbClr val="000000">
                      <a:alpha val="43137"/>
                    </a:srgbClr>
                  </a:outerShdw>
                </a:effectLst>
              </a:rPr>
              <a:t>Mild or no illness</a:t>
            </a:r>
          </a:p>
          <a:p>
            <a:pPr lvl="1">
              <a:spcAft>
                <a:spcPts val="1200"/>
              </a:spcAft>
            </a:pPr>
            <a:r>
              <a:rPr lang="en-US" sz="3200" dirty="0">
                <a:effectLst>
                  <a:outerShdw blurRad="38100" dist="38100" dir="2700000" algn="tl">
                    <a:srgbClr val="000000">
                      <a:alpha val="43137"/>
                    </a:srgbClr>
                  </a:outerShdw>
                </a:effectLst>
              </a:rPr>
              <a:t>Highly Pathogenic Avian Influenza (HPAI)</a:t>
            </a:r>
          </a:p>
          <a:p>
            <a:pPr lvl="2">
              <a:spcAft>
                <a:spcPts val="1200"/>
              </a:spcAft>
            </a:pPr>
            <a:r>
              <a:rPr lang="en-US" sz="3000" dirty="0">
                <a:effectLst>
                  <a:outerShdw blurRad="38100" dist="38100" dir="2700000" algn="tl">
                    <a:srgbClr val="000000">
                      <a:alpha val="43137"/>
                    </a:srgbClr>
                  </a:outerShdw>
                </a:effectLst>
              </a:rPr>
              <a:t>Causes severe disease</a:t>
            </a:r>
          </a:p>
          <a:p>
            <a:pPr lvl="2">
              <a:spcAft>
                <a:spcPts val="1200"/>
              </a:spcAft>
            </a:pPr>
            <a:r>
              <a:rPr lang="en-US" sz="3000" dirty="0">
                <a:effectLst>
                  <a:outerShdw blurRad="38100" dist="38100" dir="2700000" algn="tl">
                    <a:srgbClr val="000000">
                      <a:alpha val="43137"/>
                    </a:srgbClr>
                  </a:outerShdw>
                </a:effectLst>
              </a:rPr>
              <a:t>Mortality up to 50 -100%</a:t>
            </a:r>
          </a:p>
          <a:p>
            <a:pPr>
              <a:buFont typeface="Wingdings" pitchFamily="2" charset="2"/>
              <a:buNone/>
            </a:pP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Avian Influenza</a:t>
            </a:r>
          </a:p>
        </p:txBody>
      </p:sp>
      <p:sp>
        <p:nvSpPr>
          <p:cNvPr id="301059" name="Rectangle 3"/>
          <p:cNvSpPr>
            <a:spLocks noGrp="1" noChangeArrowheads="1"/>
          </p:cNvSpPr>
          <p:nvPr>
            <p:ph type="body" idx="1"/>
          </p:nvPr>
        </p:nvSpPr>
        <p:spPr>
          <a:xfrm>
            <a:off x="228600" y="1981200"/>
            <a:ext cx="8305800" cy="4495800"/>
          </a:xfrm>
        </p:spPr>
        <p:txBody>
          <a:bodyPr/>
          <a:lstStyle/>
          <a:p>
            <a:pPr>
              <a:spcAft>
                <a:spcPts val="1200"/>
              </a:spcAft>
            </a:pPr>
            <a:r>
              <a:rPr lang="en-US" sz="3400" dirty="0">
                <a:effectLst>
                  <a:outerShdw blurRad="38100" dist="38100" dir="2700000" algn="tl">
                    <a:srgbClr val="000000">
                      <a:alpha val="43137"/>
                    </a:srgbClr>
                  </a:outerShdw>
                </a:effectLst>
              </a:rPr>
              <a:t>HPAI and LPAI designations do not refer to severity in humans</a:t>
            </a:r>
          </a:p>
          <a:p>
            <a:pPr lvl="1">
              <a:spcAft>
                <a:spcPts val="1200"/>
              </a:spcAft>
            </a:pPr>
            <a:r>
              <a:rPr lang="en-US" sz="3000" dirty="0">
                <a:effectLst>
                  <a:outerShdw blurRad="38100" dist="38100" dir="2700000" algn="tl">
                    <a:srgbClr val="000000">
                      <a:alpha val="43137"/>
                    </a:srgbClr>
                  </a:outerShdw>
                </a:effectLst>
              </a:rPr>
              <a:t>Refer to the severity of illness caused in birds</a:t>
            </a:r>
          </a:p>
          <a:p>
            <a:pPr lvl="1">
              <a:spcAft>
                <a:spcPts val="1200"/>
              </a:spcAft>
            </a:pPr>
            <a:r>
              <a:rPr lang="en-US" sz="3000" dirty="0">
                <a:effectLst>
                  <a:outerShdw blurRad="38100" dist="38100" dir="2700000" algn="tl">
                    <a:srgbClr val="000000">
                      <a:alpha val="43137"/>
                    </a:srgbClr>
                  </a:outerShdw>
                </a:effectLst>
              </a:rPr>
              <a:t>Both have caused severe illness in humans</a:t>
            </a:r>
            <a:endParaRPr lang="en-US" sz="2600" dirty="0">
              <a:effectLst>
                <a:outerShdw blurRad="38100" dist="38100" dir="2700000" algn="tl">
                  <a:srgbClr val="000000">
                    <a:alpha val="43137"/>
                  </a:srgbClr>
                </a:outerShdw>
              </a:effectLst>
            </a:endParaRPr>
          </a:p>
          <a:p>
            <a:pPr>
              <a:buFont typeface="Wingdings" pitchFamily="2" charset="2"/>
              <a:buNone/>
            </a:pPr>
            <a:endParaRPr lang="en-US" sz="3600" dirty="0"/>
          </a:p>
        </p:txBody>
      </p:sp>
    </p:spTree>
    <p:extLst>
      <p:ext uri="{BB962C8B-B14F-4D97-AF65-F5344CB8AC3E}">
        <p14:creationId xmlns:p14="http://schemas.microsoft.com/office/powerpoint/2010/main" val="2030377861"/>
      </p:ext>
    </p:extLst>
  </p:cSld>
  <p:clrMapOvr>
    <a:masterClrMapping/>
  </p:clrMapOvr>
</p:sld>
</file>

<file path=ppt/theme/theme1.xml><?xml version="1.0" encoding="utf-8"?>
<a:theme xmlns:a="http://schemas.openxmlformats.org/drawingml/2006/main" name="Whirlpool">
  <a:themeElements>
    <a:clrScheme name="">
      <a:dk1>
        <a:srgbClr val="FFFFFF"/>
      </a:dk1>
      <a:lt1>
        <a:srgbClr val="FFFFFF"/>
      </a:lt1>
      <a:dk2>
        <a:srgbClr val="CCFFFF"/>
      </a:dk2>
      <a:lt2>
        <a:srgbClr val="000066"/>
      </a:lt2>
      <a:accent1>
        <a:srgbClr val="CC99FF"/>
      </a:accent1>
      <a:accent2>
        <a:srgbClr val="9999FF"/>
      </a:accent2>
      <a:accent3>
        <a:srgbClr val="FFFFFF"/>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
      <a:clrScheme name="Whirlpool 3">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hirlpool">
  <a:themeElements>
    <a:clrScheme name="">
      <a:dk1>
        <a:srgbClr val="FFFFFF"/>
      </a:dk1>
      <a:lt1>
        <a:srgbClr val="FFFFFF"/>
      </a:lt1>
      <a:dk2>
        <a:srgbClr val="CCFFFF"/>
      </a:dk2>
      <a:lt2>
        <a:srgbClr val="000066"/>
      </a:lt2>
      <a:accent1>
        <a:srgbClr val="CC99FF"/>
      </a:accent1>
      <a:accent2>
        <a:srgbClr val="9999FF"/>
      </a:accent2>
      <a:accent3>
        <a:srgbClr val="FFFFFF"/>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
      <a:clrScheme name="Whirlpool 3">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5386</TotalTime>
  <Words>1976</Words>
  <Application>Microsoft Office PowerPoint</Application>
  <PresentationFormat>On-screen Show (4:3)</PresentationFormat>
  <Paragraphs>362</Paragraphs>
  <Slides>74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74</vt:i4>
      </vt:variant>
    </vt:vector>
  </HeadingPairs>
  <TitlesOfParts>
    <vt:vector size="82" baseType="lpstr">
      <vt:lpstr>Arial</vt:lpstr>
      <vt:lpstr>Calibri</vt:lpstr>
      <vt:lpstr>Monotype Corsiva</vt:lpstr>
      <vt:lpstr>Tahoma</vt:lpstr>
      <vt:lpstr>Times New Roman</vt:lpstr>
      <vt:lpstr>Wingdings</vt:lpstr>
      <vt:lpstr>Whirlpool</vt:lpstr>
      <vt:lpstr>1_Whirlpool</vt:lpstr>
      <vt:lpstr>PowerPoint Presentation</vt:lpstr>
      <vt:lpstr>Objectives</vt:lpstr>
      <vt:lpstr>Objectives continued</vt:lpstr>
      <vt:lpstr>Avian Influenza</vt:lpstr>
      <vt:lpstr>Avian Influenza</vt:lpstr>
      <vt:lpstr>Avian Influenza</vt:lpstr>
      <vt:lpstr>Avian Influenza</vt:lpstr>
      <vt:lpstr>Avian Influenza</vt:lpstr>
      <vt:lpstr>Avian Influenza</vt:lpstr>
      <vt:lpstr>Avian Influenza</vt:lpstr>
      <vt:lpstr>Avian Influenza</vt:lpstr>
      <vt:lpstr>Avian Influenza</vt:lpstr>
      <vt:lpstr>Avian Influenza</vt:lpstr>
      <vt:lpstr>Avian Influenza</vt:lpstr>
      <vt:lpstr>Avian Influenza</vt:lpstr>
      <vt:lpstr>Avian Influenza Qinghai Lake, China</vt:lpstr>
      <vt:lpstr>PowerPoint Presentation</vt:lpstr>
      <vt:lpstr>Migratory Birds Qinghai Lake, China</vt:lpstr>
      <vt:lpstr>Avian Influenza Qinghai Lake, China</vt:lpstr>
      <vt:lpstr>Avian Influenza Qinghai Lake, China</vt:lpstr>
      <vt:lpstr>Avian Influenza Qinghai Lake, China</vt:lpstr>
      <vt:lpstr>Avian Influenza Qinghai Lake, China</vt:lpstr>
      <vt:lpstr>Avian Influenza Qinghai Lake, China</vt:lpstr>
      <vt:lpstr>Avian Influenza Qinghai Lake, China</vt:lpstr>
      <vt:lpstr>Avian Influenza Qinghai Lake, China</vt:lpstr>
      <vt:lpstr>Avian Influenza Qinghai Lake, China</vt:lpstr>
      <vt:lpstr>Avian Influenza – Migratory Birds</vt:lpstr>
      <vt:lpstr>Avian Influenza and Migratory Birds</vt:lpstr>
      <vt:lpstr>Avian Influenza Migratory Birds</vt:lpstr>
      <vt:lpstr>Avian Flu Virus Where is it Today?</vt:lpstr>
      <vt:lpstr>PowerPoint Presentation</vt:lpstr>
      <vt:lpstr>Avian Flu Virus Where is it Today?</vt:lpstr>
      <vt:lpstr>PowerPoint Presentation</vt:lpstr>
      <vt:lpstr>Avian Influenza – Human Infection</vt:lpstr>
      <vt:lpstr>Avian Influenza – Human Infection</vt:lpstr>
      <vt:lpstr>Avian Influenza – Human Infection</vt:lpstr>
      <vt:lpstr>Avian Influenza – Human Infection</vt:lpstr>
      <vt:lpstr>Avian Influenza – Human Infection</vt:lpstr>
      <vt:lpstr>Avian Influenza – Human Infection</vt:lpstr>
      <vt:lpstr>Avian Influenza – Human Infection</vt:lpstr>
      <vt:lpstr>Avian Influenza – Human Infection</vt:lpstr>
      <vt:lpstr>Avian Influenza – Human Infection</vt:lpstr>
      <vt:lpstr>Avian Influenza – Human Infection Antigenic Drift</vt:lpstr>
      <vt:lpstr>Avian Influenza – Human Infection Antigenic Drift</vt:lpstr>
      <vt:lpstr>Avian Influenza – Human Infection Antigenic Shift</vt:lpstr>
      <vt:lpstr>Avian Influenza – Human Infection Antigenic Shift</vt:lpstr>
      <vt:lpstr>Avian Influenza – Human Infection Human to Human Transmission</vt:lpstr>
      <vt:lpstr>Avian Influenza – Globally</vt:lpstr>
      <vt:lpstr>Avian Influenza – Globally</vt:lpstr>
      <vt:lpstr>Avian Influenza – Globally</vt:lpstr>
      <vt:lpstr>Avian Influenza – Globally</vt:lpstr>
      <vt:lpstr>Avian Influenza – Globally</vt:lpstr>
      <vt:lpstr>Avian Influenza – Globally</vt:lpstr>
      <vt:lpstr>Avian Influenza – Globally</vt:lpstr>
      <vt:lpstr>Avian Influenza – Globally</vt:lpstr>
      <vt:lpstr>Avian Influenza – Globally</vt:lpstr>
      <vt:lpstr>Avian Influenza – United States</vt:lpstr>
      <vt:lpstr>Avian Influenza – United States</vt:lpstr>
      <vt:lpstr>Avian Influenza – United States</vt:lpstr>
      <vt:lpstr>Avian Influenza – United States</vt:lpstr>
      <vt:lpstr>Avian Influenza – United States</vt:lpstr>
      <vt:lpstr>Avian Influenza – United States</vt:lpstr>
      <vt:lpstr>Avian Influenza – United States</vt:lpstr>
      <vt:lpstr>Avian Influenza – United States</vt:lpstr>
      <vt:lpstr>Avian Influenza – United States</vt:lpstr>
      <vt:lpstr>Avian Influenza – United States</vt:lpstr>
      <vt:lpstr>The Viruses – Targeting the Chickens</vt:lpstr>
      <vt:lpstr>The Viruses – Targeting the Chickens</vt:lpstr>
      <vt:lpstr>The Viruses – Targeting the Chickens</vt:lpstr>
      <vt:lpstr>The Viruses – Targeting the Chickens</vt:lpstr>
      <vt:lpstr>The Viruses – Targeting the Chickens</vt:lpstr>
      <vt:lpstr>The Viruses – Targeting the Chickens</vt:lpstr>
      <vt:lpstr>Questions?</vt:lpstr>
      <vt:lpstr>PowerPoint Presentation</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Avian Flu And the EMS Healthcare Provider</dc:title>
  <dc:creator>Marcus Gade</dc:creator>
  <cp:lastModifiedBy>mw gade</cp:lastModifiedBy>
  <cp:revision>332</cp:revision>
  <cp:lastPrinted>1601-01-01T00:00:00Z</cp:lastPrinted>
  <dcterms:created xsi:type="dcterms:W3CDTF">2006-10-31T00:26:40Z</dcterms:created>
  <dcterms:modified xsi:type="dcterms:W3CDTF">2024-11-09T20:58:54Z</dcterms:modified>
</cp:coreProperties>
</file>