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notesMasterIdLst>
    <p:notesMasterId r:id="rId48"/>
  </p:notesMasterIdLst>
  <p:handoutMasterIdLst>
    <p:handoutMasterId r:id="rId49"/>
  </p:handoutMasterIdLst>
  <p:sldIdLst>
    <p:sldId id="855" r:id="rId4"/>
    <p:sldId id="949" r:id="rId5"/>
    <p:sldId id="947" r:id="rId6"/>
    <p:sldId id="948" r:id="rId7"/>
    <p:sldId id="951" r:id="rId8"/>
    <p:sldId id="950" r:id="rId9"/>
    <p:sldId id="942" r:id="rId10"/>
    <p:sldId id="867" r:id="rId11"/>
    <p:sldId id="927" r:id="rId12"/>
    <p:sldId id="928" r:id="rId13"/>
    <p:sldId id="924" r:id="rId14"/>
    <p:sldId id="925" r:id="rId15"/>
    <p:sldId id="939" r:id="rId16"/>
    <p:sldId id="941" r:id="rId17"/>
    <p:sldId id="870" r:id="rId18"/>
    <p:sldId id="871" r:id="rId19"/>
    <p:sldId id="943" r:id="rId20"/>
    <p:sldId id="872" r:id="rId21"/>
    <p:sldId id="897" r:id="rId22"/>
    <p:sldId id="878" r:id="rId23"/>
    <p:sldId id="875" r:id="rId24"/>
    <p:sldId id="876" r:id="rId25"/>
    <p:sldId id="932" r:id="rId26"/>
    <p:sldId id="933" r:id="rId27"/>
    <p:sldId id="877" r:id="rId28"/>
    <p:sldId id="929" r:id="rId29"/>
    <p:sldId id="879" r:id="rId30"/>
    <p:sldId id="882" r:id="rId31"/>
    <p:sldId id="900" r:id="rId32"/>
    <p:sldId id="885" r:id="rId33"/>
    <p:sldId id="883" r:id="rId34"/>
    <p:sldId id="886" r:id="rId35"/>
    <p:sldId id="887" r:id="rId36"/>
    <p:sldId id="888" r:id="rId37"/>
    <p:sldId id="889" r:id="rId38"/>
    <p:sldId id="890" r:id="rId39"/>
    <p:sldId id="891" r:id="rId40"/>
    <p:sldId id="892" r:id="rId41"/>
    <p:sldId id="944" r:id="rId42"/>
    <p:sldId id="896" r:id="rId43"/>
    <p:sldId id="893" r:id="rId44"/>
    <p:sldId id="952" r:id="rId45"/>
    <p:sldId id="286" r:id="rId46"/>
    <p:sldId id="842" r:id="rId47"/>
  </p:sldIdLst>
  <p:sldSz cx="9144000" cy="6858000" type="screen4x3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0"/>
    <a:srgbClr val="CC00FF"/>
    <a:srgbClr val="000000"/>
    <a:srgbClr val="CCFFFF"/>
    <a:srgbClr val="333399"/>
    <a:srgbClr val="CCECFF"/>
    <a:srgbClr val="9EB6DA"/>
    <a:srgbClr val="E8C8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95210" autoAdjust="0"/>
  </p:normalViewPr>
  <p:slideViewPr>
    <p:cSldViewPr>
      <p:cViewPr varScale="1">
        <p:scale>
          <a:sx n="83" d="100"/>
          <a:sy n="83" d="100"/>
        </p:scale>
        <p:origin x="13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97412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60465"/>
            <a:ext cx="5189855" cy="42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093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2093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grog.saude.sp.gov.br/images/foto_gripe_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fda.gov/CbER/summaries/nfid051806jg2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fda.gov/CbER/summaries/nfid051806jg2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7" y="5160424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04320-28E7-B2DB-D648-A80E5604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0783" y="1383705"/>
            <a:ext cx="3093369" cy="4176048"/>
          </a:xfrm>
          <a:prstGeom prst="rect">
            <a:avLst/>
          </a:prstGeom>
          <a:ln w="57150">
            <a:solidFill>
              <a:srgbClr val="000510"/>
            </a:solidFill>
          </a:ln>
        </p:spPr>
      </p:pic>
    </p:spTree>
    <p:extLst>
      <p:ext uri="{BB962C8B-B14F-4D97-AF65-F5344CB8AC3E}">
        <p14:creationId xmlns:p14="http://schemas.microsoft.com/office/powerpoint/2010/main" val="413062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Influenza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8392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 caused by Type A or B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people have some immunity to circulating strains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of illness substantially less than during pandemics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Trivalent vaccine prepared each year (two type A and one type B)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FBF71-24F1-4D23-FBF4-3176F161946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9804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pic>
        <p:nvPicPr>
          <p:cNvPr id="1028" name="Picture 4" descr="http://www.iph.mk/wp-content/uploads/2014/09/gri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235" y="1981200"/>
            <a:ext cx="5411529" cy="40567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1C1A4-4BB7-307F-BF9E-16744EF8E8A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93438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648200"/>
          </a:xfrm>
          <a:noFill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antigens on surface called Hemagglutinin (H) and Neuraminidase (N)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the virus to attach and invade host cells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Undergo genetic variations (mutations)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 recognizes these antigens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 recognition people build immunity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mutations people become re-infected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1DA7D-8291-60DC-4074-B5D2A87309C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399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7" name="Picture 3" descr="http://www.grog.saude.sp.gov.br/images/foto_gripe_2.jpg"/>
          <p:cNvPicPr>
            <a:picLocks noChangeAspect="1" noChangeArrowheads="1"/>
          </p:cNvPicPr>
          <p:nvPr/>
        </p:nvPicPr>
        <p:blipFill>
          <a:blip r:embed="rId2" r:link="rId3" cstate="print"/>
          <a:srcRect t="-1284" b="1"/>
          <a:stretch>
            <a:fillRect/>
          </a:stretch>
        </p:blipFill>
        <p:spPr bwMode="auto">
          <a:xfrm>
            <a:off x="4275992" y="1600199"/>
            <a:ext cx="4533900" cy="459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2133600"/>
            <a:ext cx="388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Hemagglutinin (H)</a:t>
            </a:r>
          </a:p>
          <a:p>
            <a:pPr algn="l" eaLnBrk="0" hangingPunct="0"/>
            <a:endParaRPr lang="en-US" sz="3600" dirty="0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3610708" y="2438400"/>
            <a:ext cx="1875692" cy="0"/>
          </a:xfrm>
          <a:prstGeom prst="line">
            <a:avLst/>
          </a:prstGeom>
          <a:noFill/>
          <a:ln w="5715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4845538"/>
            <a:ext cx="403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Neuraminidase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(N)</a:t>
            </a:r>
          </a:p>
          <a:p>
            <a:pPr algn="l" eaLnBrk="0" hangingPunct="0"/>
            <a:endParaRPr lang="en-US" sz="3600" dirty="0">
              <a:latin typeface="Tahoma" pitchFamily="34" charset="0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3610708" y="5257800"/>
            <a:ext cx="1494692" cy="0"/>
          </a:xfrm>
          <a:prstGeom prst="line">
            <a:avLst/>
          </a:prstGeom>
          <a:noFill/>
          <a:ln w="5715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26651-4775-CD9D-0E2D-F7AE138A2FB1}"/>
              </a:ext>
            </a:extLst>
          </p:cNvPr>
          <p:cNvSpPr txBox="1"/>
          <p:nvPr/>
        </p:nvSpPr>
        <p:spPr>
          <a:xfrm>
            <a:off x="4275992" y="1671935"/>
            <a:ext cx="18962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CD428-B408-0E52-B12B-ABFCA83D763E}"/>
              </a:ext>
            </a:extLst>
          </p:cNvPr>
          <p:cNvSpPr txBox="1"/>
          <p:nvPr/>
        </p:nvSpPr>
        <p:spPr>
          <a:xfrm>
            <a:off x="7010400" y="1671935"/>
            <a:ext cx="1799492" cy="30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0B4F0-F534-B9C8-9E01-C4A367CB6D0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8747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irus">
            <a:extLst>
              <a:ext uri="{FF2B5EF4-FFF2-40B4-BE49-F238E27FC236}">
                <a16:creationId xmlns:a16="http://schemas.microsoft.com/office/drawing/2014/main" id="{9DDFA5C7-8D48-4AA2-A74D-5D24147C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0"/>
          <a:stretch/>
        </p:blipFill>
        <p:spPr bwMode="auto">
          <a:xfrm>
            <a:off x="4654061" y="1981200"/>
            <a:ext cx="4054720" cy="39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2133600"/>
            <a:ext cx="388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Hemagglutinin (H)</a:t>
            </a:r>
          </a:p>
          <a:p>
            <a:pPr algn="l" eaLnBrk="0" hangingPunct="0"/>
            <a:endParaRPr lang="en-US" sz="3600" dirty="0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3610708" y="2514600"/>
            <a:ext cx="1723292" cy="0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6200" y="3867638"/>
            <a:ext cx="403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Neuraminidase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(N)</a:t>
            </a:r>
          </a:p>
          <a:p>
            <a:pPr algn="l" eaLnBrk="0" hangingPunct="0"/>
            <a:endParaRPr lang="en-US" sz="3600" dirty="0">
              <a:latin typeface="Tahoma" pitchFamily="34" charset="0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3768970" y="4254500"/>
            <a:ext cx="1946030" cy="23446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D45B8-2B6E-C1DA-5CC2-46589DD58DB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338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3434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Considered to be the “key”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By the hemagglutinin’s shape the virus can attach and penetrate specific receptors on host cells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Glycogen receptors in respiratory system especially susceptible to these proteins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>
          <a:xfrm>
            <a:off x="6400800" y="1828800"/>
            <a:ext cx="2057400" cy="129650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B9E59-C20F-A13C-D873-74B73E093C0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to be the                   “scalpel”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an electron microscope, at top of each N, it appears that there are propellers similar to a helicopter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770" b="7510"/>
          <a:stretch/>
        </p:blipFill>
        <p:spPr>
          <a:xfrm>
            <a:off x="5791200" y="1828800"/>
            <a:ext cx="2514600" cy="137550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FA624-A43B-818F-B565-81EC60D5771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Blades allow Ns to destroy sialic acid in mucus enabling hemagglutinin to bind to receptor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“Blades” prohibit sialic acid from binding to viruses when they burst from cell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ensures new viruses can break free to infect new </a:t>
            </a:r>
            <a:r>
              <a:rPr 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cells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4AD38-21CC-BEEB-896F-D0FC432B5C3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7462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5181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Subtypes of the Influenza A virus are categorized by these proteins (H1N1, H5N1, H7N9, etc..)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18 subtypes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Neuraminidase (N)</a:t>
            </a:r>
          </a:p>
          <a:p>
            <a:pPr lvl="2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944C5-EEE8-7E67-D021-7F77E319AD0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Protein Antigen Surface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A viruses frequently mutate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Combinations of these protein subtypes lead to various strains 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(H1N1, H5N1, H7N9, H5N2, etc...)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people have immunity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pandemics emerge</a:t>
            </a:r>
          </a:p>
          <a:p>
            <a:pPr>
              <a:buFont typeface="Wingdings" pitchFamily="2" charset="2"/>
              <a:buNone/>
            </a:pPr>
            <a:endParaRPr lang="en-US" sz="340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A180E-DF13-AAD1-4FC6-6407BBD193A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Threat of RNA Viruses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 first identify the structural parts of a virus and what role they play in the course of human infection will help in understanding the risk of mutations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This presentation will use the influenza virus as a model of what happens in the world of viruses</a:t>
            </a:r>
          </a:p>
          <a:p>
            <a:pPr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946FB-AF55-C32A-459C-FB66ADE6222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2126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1600200"/>
            <a:ext cx="5334000" cy="4724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http://www.aboutthemcat.org/images/biology/dna-vs-r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46504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4DE2F-8A53-43F6-2681-48FC100F2CE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Nucleic acid contains genetic material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most life forms it is made of Deoxyribonucleic Acid  (DNA)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Holds genetic instructions used in development and functioning of all known living organisms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Like the blueprints for a building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viruses contain Ribonucleic Acid (RNA) 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616427-3CBD-4214-2CDB-29351EEA121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DNA (Deoxyribonucleic Acid)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Double strand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“Deoxy” means there are no hydroxyl groups    (-OH)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Absence of hydroxyl groups means chemical bonds are not easily broken down into water (H2O)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62EA8-FB1E-9F08-5E79-3823ACB064C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1" y="19812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is completely protected by the body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 destroys enzymes that attach to DNA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has smaller grooves where the damaging enzyme can attach which makes it harder for the enzyme to attack DNA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Has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built-in proof-reading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system when reproducing itself</a:t>
            </a: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2D5A4-00A8-4396-16D1-926A509CF22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1363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18288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Deoxyribose sugar in DNA is less reactive because of C-H bonds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in alkaline conditions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"/>
          <a:stretch/>
        </p:blipFill>
        <p:spPr>
          <a:xfrm>
            <a:off x="1181100" y="3555268"/>
            <a:ext cx="6781800" cy="277497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46856A-7827-BB0B-B52C-5D3356EF204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8276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144000" cy="4495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Single strand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Contains hydroxyl groups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Chemical bonds are easily broken into water (H2O) called hydrolysis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More fragile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Strands are easily broken</a:t>
            </a:r>
          </a:p>
          <a:p>
            <a:pPr lvl="3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3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371600" lvl="3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F64D6-C4B4-B81E-AA13-C986515B34D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Ribose sugar is more reactive because of OH (hydroxyl) bonds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 in alkaline conditions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larger grooves which makes it easier to be attacked by enzymes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33516-BE13-F9FD-5172-02D529BD9FF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4669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Significance of DNA vs. RNA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Contains no proof-reading system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Mistakes happen called mutations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One virus can produce many variations of itself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viruses can mutate up to 1 million times faster than DNA viruses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6DF6B-12F8-C00C-57F0-B060BE2BB91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048" y="1869455"/>
            <a:ext cx="8216900" cy="4419600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600"/>
              </a:spcAft>
              <a:buNone/>
            </a:pP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Drift and Shift</a:t>
            </a:r>
          </a:p>
        </p:txBody>
      </p:sp>
      <p:grpSp>
        <p:nvGrpSpPr>
          <p:cNvPr id="194561" name="Group 1"/>
          <p:cNvGrpSpPr>
            <a:grpSpLocks/>
          </p:cNvGrpSpPr>
          <p:nvPr/>
        </p:nvGrpSpPr>
        <p:grpSpPr bwMode="auto">
          <a:xfrm>
            <a:off x="1905000" y="2209800"/>
            <a:ext cx="5207000" cy="3897312"/>
            <a:chOff x="107213400" y="105956100"/>
            <a:chExt cx="5207796" cy="3898102"/>
          </a:xfrm>
        </p:grpSpPr>
        <p:grpSp>
          <p:nvGrpSpPr>
            <p:cNvPr id="194562" name="Group 2"/>
            <p:cNvGrpSpPr>
              <a:grpSpLocks/>
            </p:cNvGrpSpPr>
            <p:nvPr/>
          </p:nvGrpSpPr>
          <p:grpSpPr bwMode="auto">
            <a:xfrm>
              <a:off x="110585250" y="105956100"/>
              <a:ext cx="1611521" cy="1647242"/>
              <a:chOff x="110585250" y="105956100"/>
              <a:chExt cx="1611521" cy="1647242"/>
            </a:xfrm>
          </p:grpSpPr>
          <p:sp>
            <p:nvSpPr>
              <p:cNvPr id="194563" name="Oval 3"/>
              <p:cNvSpPr>
                <a:spLocks noChangeArrowheads="1"/>
              </p:cNvSpPr>
              <p:nvPr/>
            </p:nvSpPr>
            <p:spPr bwMode="auto">
              <a:xfrm>
                <a:off x="110878703" y="106260379"/>
                <a:ext cx="1055162" cy="1044861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4" name="Line 4"/>
              <p:cNvSpPr>
                <a:spLocks noChangeShapeType="1"/>
              </p:cNvSpPr>
              <p:nvPr/>
            </p:nvSpPr>
            <p:spPr bwMode="auto">
              <a:xfrm rot="-7324963">
                <a:off x="111003331" y="107188844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5" name="Line 5"/>
              <p:cNvSpPr>
                <a:spLocks noChangeShapeType="1"/>
              </p:cNvSpPr>
              <p:nvPr/>
            </p:nvSpPr>
            <p:spPr bwMode="auto">
              <a:xfrm rot="904102" flipV="1">
                <a:off x="111679385" y="106127874"/>
                <a:ext cx="43688" cy="20333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6" name="Line 6"/>
              <p:cNvSpPr>
                <a:spLocks noChangeShapeType="1"/>
              </p:cNvSpPr>
              <p:nvPr/>
            </p:nvSpPr>
            <p:spPr bwMode="auto">
              <a:xfrm rot="7387347" flipV="1">
                <a:off x="111678488" y="107230022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7" name="Line 7"/>
              <p:cNvSpPr>
                <a:spLocks noChangeShapeType="1"/>
              </p:cNvSpPr>
              <p:nvPr/>
            </p:nvSpPr>
            <p:spPr bwMode="auto">
              <a:xfrm rot="-2810851">
                <a:off x="110844926" y="106342484"/>
                <a:ext cx="29596" cy="22416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8" name="Line 8"/>
              <p:cNvSpPr>
                <a:spLocks noChangeShapeType="1"/>
              </p:cNvSpPr>
              <p:nvPr/>
            </p:nvSpPr>
            <p:spPr bwMode="auto">
              <a:xfrm flipV="1">
                <a:off x="111376169" y="106054118"/>
                <a:ext cx="1" cy="20863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9" name="Line 9"/>
              <p:cNvSpPr>
                <a:spLocks noChangeShapeType="1"/>
              </p:cNvSpPr>
              <p:nvPr/>
            </p:nvSpPr>
            <p:spPr bwMode="auto">
              <a:xfrm rot="2430919" flipV="1">
                <a:off x="111927212" y="106394922"/>
                <a:ext cx="72814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0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110778383" y="106680046"/>
                <a:ext cx="1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1" name="Line 11"/>
              <p:cNvSpPr>
                <a:spLocks noChangeShapeType="1"/>
              </p:cNvSpPr>
              <p:nvPr/>
            </p:nvSpPr>
            <p:spPr bwMode="auto">
              <a:xfrm rot="10666566" flipH="1" flipV="1">
                <a:off x="111417521" y="107306824"/>
                <a:ext cx="300" cy="22452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2" name="Line 12"/>
              <p:cNvSpPr>
                <a:spLocks noChangeShapeType="1"/>
              </p:cNvSpPr>
              <p:nvPr/>
            </p:nvSpPr>
            <p:spPr bwMode="auto">
              <a:xfrm rot="17071343" flipV="1">
                <a:off x="110957396" y="106299418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3" name="Line 13"/>
              <p:cNvSpPr>
                <a:spLocks noChangeShapeType="1"/>
              </p:cNvSpPr>
              <p:nvPr/>
            </p:nvSpPr>
            <p:spPr bwMode="auto">
              <a:xfrm rot="6342518" flipV="1">
                <a:off x="111944884" y="106987340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4" name="Line 14"/>
              <p:cNvSpPr>
                <a:spLocks noChangeShapeType="1"/>
              </p:cNvSpPr>
              <p:nvPr/>
            </p:nvSpPr>
            <p:spPr bwMode="auto">
              <a:xfrm rot="15333365">
                <a:off x="110814017" y="106956799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5" name="Line 15"/>
              <p:cNvSpPr>
                <a:spLocks noChangeShapeType="1"/>
              </p:cNvSpPr>
              <p:nvPr/>
            </p:nvSpPr>
            <p:spPr bwMode="auto">
              <a:xfrm rot="19904858" flipV="1">
                <a:off x="111097143" y="10613059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6" name="Oval 16"/>
              <p:cNvSpPr>
                <a:spLocks noChangeArrowheads="1"/>
              </p:cNvSpPr>
              <p:nvPr/>
            </p:nvSpPr>
            <p:spPr bwMode="auto">
              <a:xfrm rot="16200000">
                <a:off x="111325912" y="105901238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7" name="Line 17"/>
              <p:cNvSpPr>
                <a:spLocks noChangeShapeType="1"/>
              </p:cNvSpPr>
              <p:nvPr/>
            </p:nvSpPr>
            <p:spPr bwMode="auto">
              <a:xfrm rot="5400000" flipV="1">
                <a:off x="112030768" y="106724893"/>
                <a:ext cx="1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8" name="Line 18"/>
              <p:cNvSpPr>
                <a:spLocks noChangeShapeType="1"/>
              </p:cNvSpPr>
              <p:nvPr/>
            </p:nvSpPr>
            <p:spPr bwMode="auto">
              <a:xfrm rot="17071343" flipV="1">
                <a:off x="111469987" y="106200441"/>
                <a:ext cx="149494" cy="323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9" name="Line 19"/>
              <p:cNvSpPr>
                <a:spLocks noChangeShapeType="1"/>
              </p:cNvSpPr>
              <p:nvPr/>
            </p:nvSpPr>
            <p:spPr bwMode="auto">
              <a:xfrm rot="17071343" flipV="1">
                <a:off x="111185794" y="106152796"/>
                <a:ext cx="139724" cy="865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0" name="Line 20"/>
              <p:cNvSpPr>
                <a:spLocks noChangeShapeType="1"/>
              </p:cNvSpPr>
              <p:nvPr/>
            </p:nvSpPr>
            <p:spPr bwMode="auto">
              <a:xfrm rot="17071343" flipV="1">
                <a:off x="110812731" y="106568595"/>
                <a:ext cx="1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1" name="Line 21"/>
              <p:cNvSpPr>
                <a:spLocks noChangeShapeType="1"/>
              </p:cNvSpPr>
              <p:nvPr/>
            </p:nvSpPr>
            <p:spPr bwMode="auto">
              <a:xfrm rot="-4528657">
                <a:off x="110780793" y="106843960"/>
                <a:ext cx="74746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2" name="Line 22"/>
              <p:cNvSpPr>
                <a:spLocks noChangeShapeType="1"/>
              </p:cNvSpPr>
              <p:nvPr/>
            </p:nvSpPr>
            <p:spPr bwMode="auto">
              <a:xfrm rot="-4528657">
                <a:off x="111743783" y="106304624"/>
                <a:ext cx="130287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3" name="Line 23"/>
              <p:cNvSpPr>
                <a:spLocks noChangeShapeType="1"/>
              </p:cNvSpPr>
              <p:nvPr/>
            </p:nvSpPr>
            <p:spPr bwMode="auto">
              <a:xfrm rot="-4528657">
                <a:off x="111952048" y="106575194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4" name="Line 24"/>
              <p:cNvSpPr>
                <a:spLocks noChangeShapeType="1"/>
              </p:cNvSpPr>
              <p:nvPr/>
            </p:nvSpPr>
            <p:spPr bwMode="auto">
              <a:xfrm rot="-4528657">
                <a:off x="111981691" y="106882766"/>
                <a:ext cx="14950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5" name="Line 25"/>
              <p:cNvSpPr>
                <a:spLocks noChangeShapeType="1"/>
              </p:cNvSpPr>
              <p:nvPr/>
            </p:nvSpPr>
            <p:spPr bwMode="auto">
              <a:xfrm rot="17071343" flipV="1">
                <a:off x="111804512" y="107128235"/>
                <a:ext cx="59797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6" name="Line 26"/>
              <p:cNvSpPr>
                <a:spLocks noChangeShapeType="1"/>
              </p:cNvSpPr>
              <p:nvPr/>
            </p:nvSpPr>
            <p:spPr bwMode="auto">
              <a:xfrm rot="17071343" flipV="1">
                <a:off x="111486575" y="107322695"/>
                <a:ext cx="149492" cy="873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7" name="Line 27"/>
              <p:cNvSpPr>
                <a:spLocks noChangeShapeType="1"/>
              </p:cNvSpPr>
              <p:nvPr/>
            </p:nvSpPr>
            <p:spPr bwMode="auto">
              <a:xfrm rot="17071343" flipH="1">
                <a:off x="111135360" y="107363763"/>
                <a:ext cx="178940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8" name="Line 28"/>
              <p:cNvSpPr>
                <a:spLocks noChangeShapeType="1"/>
              </p:cNvSpPr>
              <p:nvPr/>
            </p:nvSpPr>
            <p:spPr bwMode="auto">
              <a:xfrm rot="-4528657">
                <a:off x="110892324" y="107119294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9" name="Oval 29"/>
              <p:cNvSpPr>
                <a:spLocks noChangeArrowheads="1"/>
              </p:cNvSpPr>
              <p:nvPr/>
            </p:nvSpPr>
            <p:spPr bwMode="auto">
              <a:xfrm rot="-3779151">
                <a:off x="111733105" y="105996487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0" name="Oval 30"/>
              <p:cNvSpPr>
                <a:spLocks noChangeArrowheads="1"/>
              </p:cNvSpPr>
              <p:nvPr/>
            </p:nvSpPr>
            <p:spPr bwMode="auto">
              <a:xfrm rot="12508950">
                <a:off x="112042575" y="107041950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1" name="Oval 31"/>
              <p:cNvSpPr>
                <a:spLocks noChangeArrowheads="1"/>
              </p:cNvSpPr>
              <p:nvPr/>
            </p:nvSpPr>
            <p:spPr bwMode="auto">
              <a:xfrm rot="13070790">
                <a:off x="110670975" y="10627042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2" name="Oval 32"/>
              <p:cNvSpPr>
                <a:spLocks noChangeArrowheads="1"/>
              </p:cNvSpPr>
              <p:nvPr/>
            </p:nvSpPr>
            <p:spPr bwMode="auto">
              <a:xfrm>
                <a:off x="110585250" y="10667047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3" name="Oval 33"/>
              <p:cNvSpPr>
                <a:spLocks noChangeArrowheads="1"/>
              </p:cNvSpPr>
              <p:nvPr/>
            </p:nvSpPr>
            <p:spPr bwMode="auto">
              <a:xfrm rot="-1781410">
                <a:off x="110668687" y="107044238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4" name="Oval 34"/>
              <p:cNvSpPr>
                <a:spLocks noChangeArrowheads="1"/>
              </p:cNvSpPr>
              <p:nvPr/>
            </p:nvSpPr>
            <p:spPr bwMode="auto">
              <a:xfrm rot="-24738409">
                <a:off x="110868712" y="10731093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5" name="Oval 35"/>
              <p:cNvSpPr>
                <a:spLocks noChangeArrowheads="1"/>
              </p:cNvSpPr>
              <p:nvPr/>
            </p:nvSpPr>
            <p:spPr bwMode="auto">
              <a:xfrm rot="10800000">
                <a:off x="112099725" y="10672762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6" name="Oval 36"/>
              <p:cNvSpPr>
                <a:spLocks noChangeArrowheads="1"/>
              </p:cNvSpPr>
              <p:nvPr/>
            </p:nvSpPr>
            <p:spPr bwMode="auto">
              <a:xfrm rot="-23607480">
                <a:off x="112049811" y="10631795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7" name="Oval 37"/>
              <p:cNvSpPr>
                <a:spLocks noChangeArrowheads="1"/>
              </p:cNvSpPr>
              <p:nvPr/>
            </p:nvSpPr>
            <p:spPr bwMode="auto">
              <a:xfrm rot="5251916">
                <a:off x="111373543" y="107451434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8" name="Oval 38"/>
              <p:cNvSpPr>
                <a:spLocks noChangeArrowheads="1"/>
              </p:cNvSpPr>
              <p:nvPr/>
            </p:nvSpPr>
            <p:spPr bwMode="auto">
              <a:xfrm rot="13802244">
                <a:off x="111766442" y="107351420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9" name="Oval 39"/>
              <p:cNvSpPr>
                <a:spLocks noChangeArrowheads="1"/>
              </p:cNvSpPr>
              <p:nvPr/>
            </p:nvSpPr>
            <p:spPr bwMode="auto">
              <a:xfrm rot="14079506">
                <a:off x="110983012" y="106015538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600" name="Group 40"/>
            <p:cNvGrpSpPr>
              <a:grpSpLocks/>
            </p:cNvGrpSpPr>
            <p:nvPr/>
          </p:nvGrpSpPr>
          <p:grpSpPr bwMode="auto">
            <a:xfrm>
              <a:off x="110413800" y="107842050"/>
              <a:ext cx="2007396" cy="2012152"/>
              <a:chOff x="107882530" y="108885042"/>
              <a:chExt cx="2007396" cy="2012152"/>
            </a:xfrm>
          </p:grpSpPr>
          <p:sp>
            <p:nvSpPr>
              <p:cNvPr id="194601" name="Oval 41"/>
              <p:cNvSpPr>
                <a:spLocks noChangeArrowheads="1"/>
              </p:cNvSpPr>
              <p:nvPr/>
            </p:nvSpPr>
            <p:spPr bwMode="auto">
              <a:xfrm>
                <a:off x="108364104" y="109346478"/>
                <a:ext cx="1055161" cy="1044861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2" name="Line 42"/>
              <p:cNvSpPr>
                <a:spLocks noChangeShapeType="1"/>
              </p:cNvSpPr>
              <p:nvPr/>
            </p:nvSpPr>
            <p:spPr bwMode="auto">
              <a:xfrm rot="-7324963">
                <a:off x="108488731" y="110282086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3" name="Line 43"/>
              <p:cNvSpPr>
                <a:spLocks noChangeShapeType="1"/>
              </p:cNvSpPr>
              <p:nvPr/>
            </p:nvSpPr>
            <p:spPr bwMode="auto">
              <a:xfrm rot="904102" flipV="1">
                <a:off x="109164785" y="109213974"/>
                <a:ext cx="43688" cy="20333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4" name="Line 44"/>
              <p:cNvSpPr>
                <a:spLocks noChangeShapeType="1"/>
              </p:cNvSpPr>
              <p:nvPr/>
            </p:nvSpPr>
            <p:spPr bwMode="auto">
              <a:xfrm rot="7387347" flipV="1">
                <a:off x="109163888" y="110320884"/>
                <a:ext cx="89695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5" name="Line 45"/>
              <p:cNvSpPr>
                <a:spLocks noChangeShapeType="1"/>
              </p:cNvSpPr>
              <p:nvPr/>
            </p:nvSpPr>
            <p:spPr bwMode="auto">
              <a:xfrm rot="-2810851">
                <a:off x="108330326" y="109428583"/>
                <a:ext cx="29596" cy="22416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6" name="Line 46"/>
              <p:cNvSpPr>
                <a:spLocks noChangeShapeType="1"/>
              </p:cNvSpPr>
              <p:nvPr/>
            </p:nvSpPr>
            <p:spPr bwMode="auto">
              <a:xfrm flipV="1">
                <a:off x="108861569" y="10914021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7" name="Line 47"/>
              <p:cNvSpPr>
                <a:spLocks noChangeShapeType="1"/>
              </p:cNvSpPr>
              <p:nvPr/>
            </p:nvSpPr>
            <p:spPr bwMode="auto">
              <a:xfrm rot="2430919" flipV="1">
                <a:off x="109412612" y="109481022"/>
                <a:ext cx="72814" cy="1936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8" name="Line 48"/>
              <p:cNvSpPr>
                <a:spLocks noChangeShapeType="1"/>
              </p:cNvSpPr>
              <p:nvPr/>
            </p:nvSpPr>
            <p:spPr bwMode="auto">
              <a:xfrm rot="16200000" flipV="1">
                <a:off x="108263784" y="109766145"/>
                <a:ext cx="0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9" name="Line 49"/>
              <p:cNvSpPr>
                <a:spLocks noChangeShapeType="1"/>
              </p:cNvSpPr>
              <p:nvPr/>
            </p:nvSpPr>
            <p:spPr bwMode="auto">
              <a:xfrm rot="10666566" flipH="1" flipV="1">
                <a:off x="108902921" y="110392924"/>
                <a:ext cx="300" cy="22452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0" name="Line 50"/>
              <p:cNvSpPr>
                <a:spLocks noChangeShapeType="1"/>
              </p:cNvSpPr>
              <p:nvPr/>
            </p:nvSpPr>
            <p:spPr bwMode="auto">
              <a:xfrm rot="17071343" flipV="1">
                <a:off x="108442796" y="109385518"/>
                <a:ext cx="77493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1" name="Line 51"/>
              <p:cNvSpPr>
                <a:spLocks noChangeShapeType="1"/>
              </p:cNvSpPr>
              <p:nvPr/>
            </p:nvSpPr>
            <p:spPr bwMode="auto">
              <a:xfrm rot="6342518" flipV="1">
                <a:off x="109435046" y="110073439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2" name="Line 52"/>
              <p:cNvSpPr>
                <a:spLocks noChangeShapeType="1"/>
              </p:cNvSpPr>
              <p:nvPr/>
            </p:nvSpPr>
            <p:spPr bwMode="auto">
              <a:xfrm rot="15333365">
                <a:off x="108299417" y="110042899"/>
                <a:ext cx="59795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3" name="Line 53"/>
              <p:cNvSpPr>
                <a:spLocks noChangeShapeType="1"/>
              </p:cNvSpPr>
              <p:nvPr/>
            </p:nvSpPr>
            <p:spPr bwMode="auto">
              <a:xfrm rot="19904858" flipV="1">
                <a:off x="108582543" y="109211935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4" name="Line 54"/>
              <p:cNvSpPr>
                <a:spLocks noChangeShapeType="1"/>
              </p:cNvSpPr>
              <p:nvPr/>
            </p:nvSpPr>
            <p:spPr bwMode="auto">
              <a:xfrm rot="5400000" flipV="1">
                <a:off x="109516168" y="109810994"/>
                <a:ext cx="1" cy="20711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5" name="Line 55"/>
              <p:cNvSpPr>
                <a:spLocks noChangeShapeType="1"/>
              </p:cNvSpPr>
              <p:nvPr/>
            </p:nvSpPr>
            <p:spPr bwMode="auto">
              <a:xfrm rot="17071343" flipV="1">
                <a:off x="108955388" y="109286540"/>
                <a:ext cx="149492" cy="323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6" name="Line 56"/>
              <p:cNvSpPr>
                <a:spLocks noChangeShapeType="1"/>
              </p:cNvSpPr>
              <p:nvPr/>
            </p:nvSpPr>
            <p:spPr bwMode="auto">
              <a:xfrm rot="17071343" flipV="1">
                <a:off x="108671194" y="109238895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7" name="Line 57"/>
              <p:cNvSpPr>
                <a:spLocks noChangeShapeType="1"/>
              </p:cNvSpPr>
              <p:nvPr/>
            </p:nvSpPr>
            <p:spPr bwMode="auto">
              <a:xfrm rot="17071343" flipV="1">
                <a:off x="108298131" y="109654695"/>
                <a:ext cx="1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8" name="Line 58"/>
              <p:cNvSpPr>
                <a:spLocks noChangeShapeType="1"/>
              </p:cNvSpPr>
              <p:nvPr/>
            </p:nvSpPr>
            <p:spPr bwMode="auto">
              <a:xfrm rot="-4528657">
                <a:off x="108266193" y="109930060"/>
                <a:ext cx="74746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9" name="Line 59"/>
              <p:cNvSpPr>
                <a:spLocks noChangeShapeType="1"/>
              </p:cNvSpPr>
              <p:nvPr/>
            </p:nvSpPr>
            <p:spPr bwMode="auto">
              <a:xfrm rot="-4528657">
                <a:off x="109229183" y="109390723"/>
                <a:ext cx="130288" cy="728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0" name="Line 60"/>
              <p:cNvSpPr>
                <a:spLocks noChangeShapeType="1"/>
              </p:cNvSpPr>
              <p:nvPr/>
            </p:nvSpPr>
            <p:spPr bwMode="auto">
              <a:xfrm rot="-4528657">
                <a:off x="109437448" y="109661293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1" name="Line 61"/>
              <p:cNvSpPr>
                <a:spLocks noChangeShapeType="1"/>
              </p:cNvSpPr>
              <p:nvPr/>
            </p:nvSpPr>
            <p:spPr bwMode="auto">
              <a:xfrm rot="-4528657">
                <a:off x="109467091" y="109968866"/>
                <a:ext cx="14949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2" name="Line 62"/>
              <p:cNvSpPr>
                <a:spLocks noChangeShapeType="1"/>
              </p:cNvSpPr>
              <p:nvPr/>
            </p:nvSpPr>
            <p:spPr bwMode="auto">
              <a:xfrm rot="17071343" flipV="1">
                <a:off x="109289912" y="110214334"/>
                <a:ext cx="59797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3" name="Line 63"/>
              <p:cNvSpPr>
                <a:spLocks noChangeShapeType="1"/>
              </p:cNvSpPr>
              <p:nvPr/>
            </p:nvSpPr>
            <p:spPr bwMode="auto">
              <a:xfrm rot="17071343" flipV="1">
                <a:off x="108971974" y="110408795"/>
                <a:ext cx="149493" cy="873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4" name="Line 64"/>
              <p:cNvSpPr>
                <a:spLocks noChangeShapeType="1"/>
              </p:cNvSpPr>
              <p:nvPr/>
            </p:nvSpPr>
            <p:spPr bwMode="auto">
              <a:xfrm rot="17071343" flipH="1">
                <a:off x="108620759" y="110449863"/>
                <a:ext cx="178941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5" name="Line 65"/>
              <p:cNvSpPr>
                <a:spLocks noChangeShapeType="1"/>
              </p:cNvSpPr>
              <p:nvPr/>
            </p:nvSpPr>
            <p:spPr bwMode="auto">
              <a:xfrm rot="-4528657">
                <a:off x="108377723" y="110205394"/>
                <a:ext cx="104645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6" name="AutoShape 66"/>
              <p:cNvSpPr>
                <a:spLocks noChangeArrowheads="1"/>
              </p:cNvSpPr>
              <p:nvPr/>
            </p:nvSpPr>
            <p:spPr bwMode="auto">
              <a:xfrm rot="-593645">
                <a:off x="109604176" y="109749432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7" name="AutoShape 67"/>
              <p:cNvSpPr>
                <a:spLocks noChangeArrowheads="1"/>
              </p:cNvSpPr>
              <p:nvPr/>
            </p:nvSpPr>
            <p:spPr bwMode="auto">
              <a:xfrm>
                <a:off x="108718348" y="108885042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8" name="AutoShape 68"/>
              <p:cNvSpPr>
                <a:spLocks noChangeArrowheads="1"/>
              </p:cNvSpPr>
              <p:nvPr/>
            </p:nvSpPr>
            <p:spPr bwMode="auto">
              <a:xfrm rot="1351225">
                <a:off x="109139833" y="108956475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9" name="AutoShape 69"/>
              <p:cNvSpPr>
                <a:spLocks noChangeArrowheads="1"/>
              </p:cNvSpPr>
              <p:nvPr/>
            </p:nvSpPr>
            <p:spPr bwMode="auto">
              <a:xfrm rot="-1593903">
                <a:off x="109499400" y="10932795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0" name="AutoShape 70"/>
              <p:cNvSpPr>
                <a:spLocks noChangeArrowheads="1"/>
              </p:cNvSpPr>
              <p:nvPr/>
            </p:nvSpPr>
            <p:spPr bwMode="auto">
              <a:xfrm>
                <a:off x="107882530" y="10972800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1" name="AutoShape 71"/>
              <p:cNvSpPr>
                <a:spLocks noChangeArrowheads="1"/>
              </p:cNvSpPr>
              <p:nvPr/>
            </p:nvSpPr>
            <p:spPr bwMode="auto">
              <a:xfrm rot="1207821">
                <a:off x="109527975" y="11012805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2" name="AutoShape 72"/>
              <p:cNvSpPr>
                <a:spLocks noChangeArrowheads="1"/>
              </p:cNvSpPr>
              <p:nvPr/>
            </p:nvSpPr>
            <p:spPr bwMode="auto">
              <a:xfrm rot="-1468548">
                <a:off x="107965874" y="110120904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3" name="AutoShape 73"/>
              <p:cNvSpPr>
                <a:spLocks noChangeArrowheads="1"/>
              </p:cNvSpPr>
              <p:nvPr/>
            </p:nvSpPr>
            <p:spPr bwMode="auto">
              <a:xfrm rot="1845678">
                <a:off x="108234957" y="110442375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4" name="AutoShape 74"/>
              <p:cNvSpPr>
                <a:spLocks noChangeArrowheads="1"/>
              </p:cNvSpPr>
              <p:nvPr/>
            </p:nvSpPr>
            <p:spPr bwMode="auto">
              <a:xfrm>
                <a:off x="108765974" y="110611444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5" name="AutoShape 75"/>
              <p:cNvSpPr>
                <a:spLocks noChangeArrowheads="1"/>
              </p:cNvSpPr>
              <p:nvPr/>
            </p:nvSpPr>
            <p:spPr bwMode="auto">
              <a:xfrm rot="-1659702">
                <a:off x="109192218" y="110499525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6" name="AutoShape 76"/>
              <p:cNvSpPr>
                <a:spLocks noChangeArrowheads="1"/>
              </p:cNvSpPr>
              <p:nvPr/>
            </p:nvSpPr>
            <p:spPr bwMode="auto">
              <a:xfrm rot="2223737">
                <a:off x="108008738" y="109256514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7" name="AutoShape 77"/>
              <p:cNvSpPr>
                <a:spLocks noChangeArrowheads="1"/>
              </p:cNvSpPr>
              <p:nvPr/>
            </p:nvSpPr>
            <p:spPr bwMode="auto">
              <a:xfrm rot="-1798893">
                <a:off x="108325441" y="10896838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638" name="Text Box 78"/>
            <p:cNvSpPr txBox="1">
              <a:spLocks noChangeArrowheads="1"/>
            </p:cNvSpPr>
            <p:nvPr/>
          </p:nvSpPr>
          <p:spPr bwMode="auto">
            <a:xfrm>
              <a:off x="107384850" y="105984675"/>
              <a:ext cx="1028700" cy="2857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Hemagglutinin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39" name="Text Box 79"/>
            <p:cNvSpPr txBox="1">
              <a:spLocks noChangeArrowheads="1"/>
            </p:cNvSpPr>
            <p:nvPr/>
          </p:nvSpPr>
          <p:spPr bwMode="auto">
            <a:xfrm>
              <a:off x="107213400" y="108642150"/>
              <a:ext cx="120015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Neuraminidase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40" name="Line 80"/>
            <p:cNvSpPr>
              <a:spLocks noChangeShapeType="1"/>
            </p:cNvSpPr>
            <p:nvPr/>
          </p:nvSpPr>
          <p:spPr bwMode="auto">
            <a:xfrm flipV="1">
              <a:off x="109213650" y="106870500"/>
              <a:ext cx="125730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1" name="Line 81"/>
            <p:cNvSpPr>
              <a:spLocks noChangeShapeType="1"/>
            </p:cNvSpPr>
            <p:nvPr/>
          </p:nvSpPr>
          <p:spPr bwMode="auto">
            <a:xfrm>
              <a:off x="109156500" y="107956350"/>
              <a:ext cx="1257300" cy="4000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2" name="Oval 82"/>
            <p:cNvSpPr>
              <a:spLocks noChangeArrowheads="1"/>
            </p:cNvSpPr>
            <p:nvPr/>
          </p:nvSpPr>
          <p:spPr bwMode="auto">
            <a:xfrm>
              <a:off x="107621154" y="107060479"/>
              <a:ext cx="1055161" cy="1044861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3" name="Line 83"/>
            <p:cNvSpPr>
              <a:spLocks noChangeShapeType="1"/>
            </p:cNvSpPr>
            <p:nvPr/>
          </p:nvSpPr>
          <p:spPr bwMode="auto">
            <a:xfrm rot="-7324963">
              <a:off x="107745781" y="107996087"/>
              <a:ext cx="59796" cy="22167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4" name="Line 84"/>
            <p:cNvSpPr>
              <a:spLocks noChangeShapeType="1"/>
            </p:cNvSpPr>
            <p:nvPr/>
          </p:nvSpPr>
          <p:spPr bwMode="auto">
            <a:xfrm rot="904102" flipV="1">
              <a:off x="108421835" y="106927974"/>
              <a:ext cx="43688" cy="2033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5" name="Line 85"/>
            <p:cNvSpPr>
              <a:spLocks noChangeShapeType="1"/>
            </p:cNvSpPr>
            <p:nvPr/>
          </p:nvSpPr>
          <p:spPr bwMode="auto">
            <a:xfrm rot="7387347" flipV="1">
              <a:off x="108420938" y="108034885"/>
              <a:ext cx="89696" cy="20387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6" name="Line 86"/>
            <p:cNvSpPr>
              <a:spLocks noChangeShapeType="1"/>
            </p:cNvSpPr>
            <p:nvPr/>
          </p:nvSpPr>
          <p:spPr bwMode="auto">
            <a:xfrm rot="-2810851">
              <a:off x="107587376" y="107142584"/>
              <a:ext cx="29596" cy="22416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7" name="Oval 87"/>
            <p:cNvSpPr>
              <a:spLocks noChangeArrowheads="1"/>
            </p:cNvSpPr>
            <p:nvPr/>
          </p:nvSpPr>
          <p:spPr bwMode="auto">
            <a:xfrm rot="-2810851">
              <a:off x="107632861" y="106749400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8" name="Line 88"/>
            <p:cNvSpPr>
              <a:spLocks noChangeShapeType="1"/>
            </p:cNvSpPr>
            <p:nvPr/>
          </p:nvSpPr>
          <p:spPr bwMode="auto">
            <a:xfrm flipV="1">
              <a:off x="108118619" y="106854218"/>
              <a:ext cx="0" cy="2086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9" name="Line 89"/>
            <p:cNvSpPr>
              <a:spLocks noChangeShapeType="1"/>
            </p:cNvSpPr>
            <p:nvPr/>
          </p:nvSpPr>
          <p:spPr bwMode="auto">
            <a:xfrm rot="2430919" flipV="1">
              <a:off x="108669663" y="107195022"/>
              <a:ext cx="72813" cy="19368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0" name="Line 90"/>
            <p:cNvSpPr>
              <a:spLocks noChangeShapeType="1"/>
            </p:cNvSpPr>
            <p:nvPr/>
          </p:nvSpPr>
          <p:spPr bwMode="auto">
            <a:xfrm rot="16200000" flipV="1">
              <a:off x="107520833" y="107480146"/>
              <a:ext cx="1" cy="20711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1" name="Line 91"/>
            <p:cNvSpPr>
              <a:spLocks noChangeShapeType="1"/>
            </p:cNvSpPr>
            <p:nvPr/>
          </p:nvSpPr>
          <p:spPr bwMode="auto">
            <a:xfrm rot="10666566" flipH="1" flipV="1">
              <a:off x="108159971" y="108106925"/>
              <a:ext cx="300" cy="22452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2" name="Line 92"/>
            <p:cNvSpPr>
              <a:spLocks noChangeShapeType="1"/>
            </p:cNvSpPr>
            <p:nvPr/>
          </p:nvSpPr>
          <p:spPr bwMode="auto">
            <a:xfrm rot="17071343" flipV="1">
              <a:off x="107699846" y="107099518"/>
              <a:ext cx="77494" cy="1105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3" name="Line 93"/>
            <p:cNvSpPr>
              <a:spLocks noChangeShapeType="1"/>
            </p:cNvSpPr>
            <p:nvPr/>
          </p:nvSpPr>
          <p:spPr bwMode="auto">
            <a:xfrm rot="6342518" flipV="1">
              <a:off x="108692096" y="107787440"/>
              <a:ext cx="26228" cy="21672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4" name="Line 94"/>
            <p:cNvSpPr>
              <a:spLocks noChangeShapeType="1"/>
            </p:cNvSpPr>
            <p:nvPr/>
          </p:nvSpPr>
          <p:spPr bwMode="auto">
            <a:xfrm rot="15333365">
              <a:off x="107556466" y="107756900"/>
              <a:ext cx="59797" cy="22167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5" name="Oval 95"/>
            <p:cNvSpPr>
              <a:spLocks noChangeArrowheads="1"/>
            </p:cNvSpPr>
            <p:nvPr/>
          </p:nvSpPr>
          <p:spPr bwMode="auto">
            <a:xfrm rot="-2810851">
              <a:off x="107327046" y="107018486"/>
              <a:ext cx="211635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6" name="Line 96"/>
            <p:cNvSpPr>
              <a:spLocks noChangeShapeType="1"/>
            </p:cNvSpPr>
            <p:nvPr/>
          </p:nvSpPr>
          <p:spPr bwMode="auto">
            <a:xfrm rot="19904858" flipV="1">
              <a:off x="107839593" y="106925936"/>
              <a:ext cx="0" cy="20863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7" name="Oval 97"/>
            <p:cNvSpPr>
              <a:spLocks noChangeArrowheads="1"/>
            </p:cNvSpPr>
            <p:nvPr/>
          </p:nvSpPr>
          <p:spPr bwMode="auto">
            <a:xfrm rot="-2810851">
              <a:off x="108011489" y="106644755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8" name="Oval 98"/>
            <p:cNvSpPr>
              <a:spLocks noChangeArrowheads="1"/>
            </p:cNvSpPr>
            <p:nvPr/>
          </p:nvSpPr>
          <p:spPr bwMode="auto">
            <a:xfrm rot="-2810851">
              <a:off x="107210545" y="107481912"/>
              <a:ext cx="211636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9" name="Oval 99"/>
            <p:cNvSpPr>
              <a:spLocks noChangeArrowheads="1"/>
            </p:cNvSpPr>
            <p:nvPr/>
          </p:nvSpPr>
          <p:spPr bwMode="auto">
            <a:xfrm rot="-2810851">
              <a:off x="108055177" y="108319070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0" name="Line 100"/>
            <p:cNvSpPr>
              <a:spLocks noChangeShapeType="1"/>
            </p:cNvSpPr>
            <p:nvPr/>
          </p:nvSpPr>
          <p:spPr bwMode="auto">
            <a:xfrm rot="5400000" flipV="1">
              <a:off x="108773219" y="107524994"/>
              <a:ext cx="0" cy="20711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1" name="Oval 101"/>
            <p:cNvSpPr>
              <a:spLocks noChangeArrowheads="1"/>
            </p:cNvSpPr>
            <p:nvPr/>
          </p:nvSpPr>
          <p:spPr bwMode="auto">
            <a:xfrm rot="-2810851">
              <a:off x="108875538" y="107526760"/>
              <a:ext cx="211635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2" name="Oval 102"/>
            <p:cNvSpPr>
              <a:spLocks noChangeArrowheads="1"/>
            </p:cNvSpPr>
            <p:nvPr/>
          </p:nvSpPr>
          <p:spPr bwMode="auto">
            <a:xfrm rot="-2810851">
              <a:off x="108448368" y="106749400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3" name="Oval 103"/>
            <p:cNvSpPr>
              <a:spLocks noChangeArrowheads="1"/>
            </p:cNvSpPr>
            <p:nvPr/>
          </p:nvSpPr>
          <p:spPr bwMode="auto">
            <a:xfrm rot="-2810851">
              <a:off x="108784516" y="107077732"/>
              <a:ext cx="209289" cy="203877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4" name="Oval 104"/>
            <p:cNvSpPr>
              <a:spLocks noChangeArrowheads="1"/>
            </p:cNvSpPr>
            <p:nvPr/>
          </p:nvSpPr>
          <p:spPr bwMode="auto">
            <a:xfrm rot="-2810851">
              <a:off x="108797871" y="107885542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5" name="Oval 105"/>
            <p:cNvSpPr>
              <a:spLocks noChangeArrowheads="1"/>
            </p:cNvSpPr>
            <p:nvPr/>
          </p:nvSpPr>
          <p:spPr bwMode="auto">
            <a:xfrm rot="-2810851">
              <a:off x="108477493" y="108214425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6" name="Oval 106"/>
            <p:cNvSpPr>
              <a:spLocks noChangeArrowheads="1"/>
            </p:cNvSpPr>
            <p:nvPr/>
          </p:nvSpPr>
          <p:spPr bwMode="auto">
            <a:xfrm rot="-2810851">
              <a:off x="107297921" y="107870593"/>
              <a:ext cx="211635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7" name="Oval 107"/>
            <p:cNvSpPr>
              <a:spLocks noChangeArrowheads="1"/>
            </p:cNvSpPr>
            <p:nvPr/>
          </p:nvSpPr>
          <p:spPr bwMode="auto">
            <a:xfrm rot="-2810851">
              <a:off x="107530923" y="108169577"/>
              <a:ext cx="211636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8" name="Line 108"/>
            <p:cNvSpPr>
              <a:spLocks noChangeShapeType="1"/>
            </p:cNvSpPr>
            <p:nvPr/>
          </p:nvSpPr>
          <p:spPr bwMode="auto">
            <a:xfrm rot="17071343" flipV="1">
              <a:off x="108212437" y="107000541"/>
              <a:ext cx="149493" cy="323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9" name="Line 109"/>
            <p:cNvSpPr>
              <a:spLocks noChangeShapeType="1"/>
            </p:cNvSpPr>
            <p:nvPr/>
          </p:nvSpPr>
          <p:spPr bwMode="auto">
            <a:xfrm rot="17071343" flipV="1">
              <a:off x="107928243" y="106952896"/>
              <a:ext cx="139725" cy="8654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0" name="Line 110"/>
            <p:cNvSpPr>
              <a:spLocks noChangeShapeType="1"/>
            </p:cNvSpPr>
            <p:nvPr/>
          </p:nvSpPr>
          <p:spPr bwMode="auto">
            <a:xfrm rot="17071343" flipV="1">
              <a:off x="107555182" y="107368694"/>
              <a:ext cx="0" cy="13430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1" name="Line 111"/>
            <p:cNvSpPr>
              <a:spLocks noChangeShapeType="1"/>
            </p:cNvSpPr>
            <p:nvPr/>
          </p:nvSpPr>
          <p:spPr bwMode="auto">
            <a:xfrm rot="-4528657">
              <a:off x="107523242" y="107644062"/>
              <a:ext cx="74746" cy="1343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2" name="Line 112"/>
            <p:cNvSpPr>
              <a:spLocks noChangeShapeType="1"/>
            </p:cNvSpPr>
            <p:nvPr/>
          </p:nvSpPr>
          <p:spPr bwMode="auto">
            <a:xfrm rot="-4528657">
              <a:off x="108486234" y="107104723"/>
              <a:ext cx="130288" cy="7281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3" name="Line 113"/>
            <p:cNvSpPr>
              <a:spLocks noChangeShapeType="1"/>
            </p:cNvSpPr>
            <p:nvPr/>
          </p:nvSpPr>
          <p:spPr bwMode="auto">
            <a:xfrm rot="-4528657">
              <a:off x="108694498" y="107375294"/>
              <a:ext cx="74746" cy="13106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4" name="Line 114"/>
            <p:cNvSpPr>
              <a:spLocks noChangeShapeType="1"/>
            </p:cNvSpPr>
            <p:nvPr/>
          </p:nvSpPr>
          <p:spPr bwMode="auto">
            <a:xfrm rot="-4528657">
              <a:off x="108724141" y="107682866"/>
              <a:ext cx="14950" cy="1456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5" name="Line 115"/>
            <p:cNvSpPr>
              <a:spLocks noChangeShapeType="1"/>
            </p:cNvSpPr>
            <p:nvPr/>
          </p:nvSpPr>
          <p:spPr bwMode="auto">
            <a:xfrm rot="17071343" flipV="1">
              <a:off x="108546962" y="107928335"/>
              <a:ext cx="59797" cy="1456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6" name="Line 116"/>
            <p:cNvSpPr>
              <a:spLocks noChangeShapeType="1"/>
            </p:cNvSpPr>
            <p:nvPr/>
          </p:nvSpPr>
          <p:spPr bwMode="auto">
            <a:xfrm rot="17071343" flipV="1">
              <a:off x="108229024" y="108122796"/>
              <a:ext cx="149493" cy="8737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7" name="Line 117"/>
            <p:cNvSpPr>
              <a:spLocks noChangeShapeType="1"/>
            </p:cNvSpPr>
            <p:nvPr/>
          </p:nvSpPr>
          <p:spPr bwMode="auto">
            <a:xfrm rot="17071343" flipH="1">
              <a:off x="107877809" y="108163864"/>
              <a:ext cx="178941" cy="1008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8" name="Line 118"/>
            <p:cNvSpPr>
              <a:spLocks noChangeShapeType="1"/>
            </p:cNvSpPr>
            <p:nvPr/>
          </p:nvSpPr>
          <p:spPr bwMode="auto">
            <a:xfrm rot="-4528657">
              <a:off x="107634773" y="107919395"/>
              <a:ext cx="104645" cy="760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9" name="Line 119"/>
            <p:cNvSpPr>
              <a:spLocks noChangeShapeType="1"/>
            </p:cNvSpPr>
            <p:nvPr/>
          </p:nvSpPr>
          <p:spPr bwMode="auto">
            <a:xfrm flipV="1">
              <a:off x="107899200" y="108299250"/>
              <a:ext cx="5715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0" name="Line 120"/>
            <p:cNvSpPr>
              <a:spLocks noChangeShapeType="1"/>
            </p:cNvSpPr>
            <p:nvPr/>
          </p:nvSpPr>
          <p:spPr bwMode="auto">
            <a:xfrm>
              <a:off x="107956350" y="106299000"/>
              <a:ext cx="1143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1" name="Text Box 121"/>
            <p:cNvSpPr txBox="1">
              <a:spLocks noChangeArrowheads="1"/>
            </p:cNvSpPr>
            <p:nvPr/>
          </p:nvSpPr>
          <p:spPr bwMode="auto">
            <a:xfrm>
              <a:off x="109442250" y="106356150"/>
              <a:ext cx="800100" cy="45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Antigenic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Drift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82" name="Text Box 122"/>
            <p:cNvSpPr txBox="1">
              <a:spLocks noChangeArrowheads="1"/>
            </p:cNvSpPr>
            <p:nvPr/>
          </p:nvSpPr>
          <p:spPr bwMode="auto">
            <a:xfrm>
              <a:off x="109270800" y="108470700"/>
              <a:ext cx="971550" cy="45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Antigenic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Shift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FA1A70-9305-9571-14FD-7BE554F4AC9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Changes in a virus happen continually over time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Produces new strains not recognized by the host’s immune system 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Known as Antigenic Shift or Drift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D2F5F-1ACF-668A-2B00-E1D12C773AC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following topics will be discussed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Viruses overview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 Antigen Surface</a:t>
            </a:r>
          </a:p>
          <a:p>
            <a:pPr lvl="3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</a:t>
            </a:r>
          </a:p>
          <a:p>
            <a:pPr lvl="3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Neuraminidases</a:t>
            </a:r>
          </a:p>
          <a:p>
            <a:pPr lvl="3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B1AE2-F8D8-940C-A21B-EC375FA3EDB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09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Drift  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Small changes over time newer virus strains appear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Antibodies against older strains no longer recognize the "newer" virus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Reinfection can occur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can get the flu more than once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A5EB94-C29F-8AFB-38D3-5A473E4360C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/>
          </a:p>
        </p:txBody>
      </p:sp>
      <p:pic>
        <p:nvPicPr>
          <p:cNvPr id="86022" name="Picture 6" descr="Influenza: Antigenic Drift and Shif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 t="17000" r="58015" b="16064"/>
          <a:stretch>
            <a:fillRect/>
          </a:stretch>
        </p:blipFill>
        <p:spPr>
          <a:xfrm>
            <a:off x="757237" y="2057400"/>
            <a:ext cx="3586163" cy="3810000"/>
          </a:xfrm>
          <a:noFill/>
          <a:ln/>
        </p:spPr>
      </p:pic>
      <p:pic>
        <p:nvPicPr>
          <p:cNvPr id="86024" name="Picture 8" descr="Influenza: Antigenic Drift and Shift"/>
          <p:cNvPicPr>
            <a:picLocks noChangeAspect="1" noChangeArrowheads="1"/>
          </p:cNvPicPr>
          <p:nvPr/>
        </p:nvPicPr>
        <p:blipFill>
          <a:blip r:embed="rId2" r:link="rId3" cstate="print"/>
          <a:srcRect l="42149" t="17046" r="9807" b="43755"/>
          <a:stretch>
            <a:fillRect/>
          </a:stretch>
        </p:blipFill>
        <p:spPr bwMode="auto">
          <a:xfrm>
            <a:off x="4343400" y="2057400"/>
            <a:ext cx="4191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fluenza: Antigenic Drift and Shift">
            <a:extLst>
              <a:ext uri="{FF2B5EF4-FFF2-40B4-BE49-F238E27FC236}">
                <a16:creationId xmlns:a16="http://schemas.microsoft.com/office/drawing/2014/main" id="{CB44BAFA-8F12-4F81-A50E-43581C646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7748" t="23609" r="37966" b="62683"/>
          <a:stretch>
            <a:fillRect/>
          </a:stretch>
        </p:blipFill>
        <p:spPr bwMode="auto">
          <a:xfrm>
            <a:off x="4309735" y="4337050"/>
            <a:ext cx="422466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E83CB-FDE6-A086-59E8-4E6A0646E70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vaccines are updated to keep up with circulating flu viruses</a:t>
            </a: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who want to be protected need to get a flu shot every year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400" b="1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65CFA-B292-8754-8042-BFFC816BAB2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495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Shift 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abrupt, major change results in new H or H and N proteins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Most people have little or no protection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Leads to influenza epidemics/ pandemics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2306E-871F-09A4-C6E5-7CBD306B00F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>
              <a:solidFill>
                <a:schemeClr val="folHlink"/>
              </a:solidFill>
            </a:endParaRPr>
          </a:p>
        </p:txBody>
      </p:sp>
      <p:pic>
        <p:nvPicPr>
          <p:cNvPr id="109572" name="Picture 4" descr="Influenza: Antigenic Drift and Shift"/>
          <p:cNvPicPr>
            <a:picLocks noChangeAspect="1" noChangeArrowheads="1"/>
          </p:cNvPicPr>
          <p:nvPr/>
        </p:nvPicPr>
        <p:blipFill>
          <a:blip r:embed="rId2" r:link="rId3" cstate="print"/>
          <a:srcRect t="23236" r="58734" b="16095"/>
          <a:stretch>
            <a:fillRect/>
          </a:stretch>
        </p:blipFill>
        <p:spPr bwMode="auto">
          <a:xfrm>
            <a:off x="553357" y="22098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Influenza: Antigenic Drift and Shift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0541" t="23609" r="37966" b="62683"/>
          <a:stretch>
            <a:fillRect/>
          </a:stretch>
        </p:blipFill>
        <p:spPr bwMode="auto">
          <a:xfrm>
            <a:off x="4279900" y="2209800"/>
            <a:ext cx="2120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Influenza: Antigenic Drift and Shift"/>
          <p:cNvPicPr>
            <a:picLocks noChangeAspect="1" noChangeArrowheads="1"/>
          </p:cNvPicPr>
          <p:nvPr/>
        </p:nvPicPr>
        <p:blipFill>
          <a:blip r:embed="rId2" r:link="rId3" cstate="print"/>
          <a:srcRect l="40541" t="57588" r="10811" b="-6239"/>
          <a:stretch>
            <a:fillRect/>
          </a:stretch>
        </p:blipFill>
        <p:spPr bwMode="auto">
          <a:xfrm>
            <a:off x="4229100" y="3048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nfluenza: Antigenic Drift and Shift">
            <a:extLst>
              <a:ext uri="{FF2B5EF4-FFF2-40B4-BE49-F238E27FC236}">
                <a16:creationId xmlns:a16="http://schemas.microsoft.com/office/drawing/2014/main" id="{ADB94471-8982-408B-B002-64D998CC7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7748" t="23609" r="37966" b="62683"/>
          <a:stretch>
            <a:fillRect/>
          </a:stretch>
        </p:blipFill>
        <p:spPr bwMode="auto">
          <a:xfrm>
            <a:off x="6350000" y="2209800"/>
            <a:ext cx="2222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fluenza: Antigenic Drift and Shift">
            <a:extLst>
              <a:ext uri="{FF2B5EF4-FFF2-40B4-BE49-F238E27FC236}">
                <a16:creationId xmlns:a16="http://schemas.microsoft.com/office/drawing/2014/main" id="{09CB8009-22E1-4C7D-8E78-B9A370BB3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7748" t="23609" r="37966" b="62683"/>
          <a:stretch>
            <a:fillRect/>
          </a:stretch>
        </p:blipFill>
        <p:spPr bwMode="auto">
          <a:xfrm>
            <a:off x="4248856" y="5547078"/>
            <a:ext cx="4323644" cy="39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E0F700-5C84-E3C6-9E33-8A95DCF70FB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Antigenic Drift and Shift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812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Antigenic Drift in Influenza viruses happens all the time</a:t>
            </a:r>
          </a:p>
          <a:p>
            <a:pPr>
              <a:buFont typeface="Wingdings" pitchFamily="2" charset="2"/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Antigenic Shift happens only occasionally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C49A1-46B0-7DD3-642B-025ED09F54B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from different species can swap or reassort genetic material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a new subtype different from both parent viruses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4CF9E-F0A4-12BC-9D20-9C340C488B2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Genetic Reassortment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Pigs susceptible to infection from both bird and human viruses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as a “Mixing Vessel” of genetic material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result in a new viral subtype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1F12CE-FCF3-BBF1-7091-EA9942FFFC1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Genetic Reassortment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sz="3600" dirty="0"/>
          </a:p>
        </p:txBody>
      </p:sp>
      <p:pic>
        <p:nvPicPr>
          <p:cNvPr id="1026" name="Picture 2" descr="C:\Users\Wendy\Pictures\Reassort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8056960" cy="51054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C1EABD-EC47-565B-10FF-9C87916CF9A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Genetic Reassortment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77724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 can also serve as mixing vessel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mixed with human virus can result in antigenic shift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in a deadly transmissible person to person virus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62149-6A0F-ABC5-2E19-58B23D86F09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1807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continued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Coronaviruses overview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Four structural proteins, 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Nucleocapsid (N)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Membrane (M)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Spike (S) 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Envelop (E) and several non-structural proteins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A9544-915F-35C4-BE0B-0ED3FC58677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27883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Mutation – Genetic Reassortment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6477000" cy="4724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sz="3600" dirty="0"/>
          </a:p>
        </p:txBody>
      </p:sp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1524000" y="1687286"/>
            <a:ext cx="5410200" cy="4865914"/>
            <a:chOff x="107813475" y="110185200"/>
            <a:chExt cx="4286250" cy="3514725"/>
          </a:xfrm>
        </p:grpSpPr>
        <p:sp>
          <p:nvSpPr>
            <p:cNvPr id="232451" name="Text Box 3"/>
            <p:cNvSpPr txBox="1">
              <a:spLocks noChangeArrowheads="1"/>
            </p:cNvSpPr>
            <p:nvPr/>
          </p:nvSpPr>
          <p:spPr bwMode="auto">
            <a:xfrm>
              <a:off x="107813475" y="111128175"/>
              <a:ext cx="1200150" cy="50550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Highly Pathogenic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Avian Strain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2452" name="Picture 4" descr="Mallard_Flying_250x2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10635" y="110348847"/>
              <a:ext cx="922841" cy="77090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232453" name="Picture 5" descr="family-four-standing-together-against-white-14977591"/>
            <p:cNvPicPr>
              <a:picLocks noChangeAspect="1" noChangeArrowheads="1"/>
            </p:cNvPicPr>
            <p:nvPr/>
          </p:nvPicPr>
          <p:blipFill>
            <a:blip r:embed="rId3" cstate="print"/>
            <a:srcRect l="13420" r="17621"/>
            <a:stretch>
              <a:fillRect/>
            </a:stretch>
          </p:blipFill>
          <p:spPr bwMode="auto">
            <a:xfrm>
              <a:off x="111328200" y="110185200"/>
              <a:ext cx="697923" cy="119663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grpSp>
          <p:nvGrpSpPr>
            <p:cNvPr id="232454" name="Group 6"/>
            <p:cNvGrpSpPr>
              <a:grpSpLocks/>
            </p:cNvGrpSpPr>
            <p:nvPr/>
          </p:nvGrpSpPr>
          <p:grpSpPr bwMode="auto">
            <a:xfrm>
              <a:off x="109766100" y="111156750"/>
              <a:ext cx="714375" cy="914400"/>
              <a:chOff x="109842300" y="111413925"/>
              <a:chExt cx="714375" cy="914400"/>
            </a:xfrm>
          </p:grpSpPr>
          <p:grpSp>
            <p:nvGrpSpPr>
              <p:cNvPr id="232455" name="Group 7"/>
              <p:cNvGrpSpPr>
                <a:grpSpLocks/>
              </p:cNvGrpSpPr>
              <p:nvPr/>
            </p:nvGrpSpPr>
            <p:grpSpPr bwMode="auto">
              <a:xfrm>
                <a:off x="109842300" y="111442500"/>
                <a:ext cx="371475" cy="885825"/>
                <a:chOff x="109842300" y="111442500"/>
                <a:chExt cx="371475" cy="885825"/>
              </a:xfrm>
            </p:grpSpPr>
            <p:sp>
              <p:nvSpPr>
                <p:cNvPr id="232456" name="Line 8"/>
                <p:cNvSpPr>
                  <a:spLocks noChangeShapeType="1"/>
                </p:cNvSpPr>
                <p:nvPr/>
              </p:nvSpPr>
              <p:spPr bwMode="auto">
                <a:xfrm>
                  <a:off x="110213775" y="111756825"/>
                  <a:ext cx="0" cy="5715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45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109842300" y="111442500"/>
                  <a:ext cx="371475" cy="3143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2458" name="Line 10"/>
              <p:cNvSpPr>
                <a:spLocks noChangeShapeType="1"/>
              </p:cNvSpPr>
              <p:nvPr/>
            </p:nvSpPr>
            <p:spPr bwMode="auto">
              <a:xfrm flipV="1">
                <a:off x="110213775" y="111413925"/>
                <a:ext cx="342900" cy="3429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2459" name="Text Box 11"/>
            <p:cNvSpPr txBox="1">
              <a:spLocks noChangeArrowheads="1"/>
            </p:cNvSpPr>
            <p:nvPr/>
          </p:nvSpPr>
          <p:spPr bwMode="auto">
            <a:xfrm>
              <a:off x="108975525" y="113214150"/>
              <a:ext cx="2343150" cy="4857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New Highly Pathogenic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Human Strain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0" name="Oval 12"/>
            <p:cNvSpPr>
              <a:spLocks noChangeArrowheads="1"/>
            </p:cNvSpPr>
            <p:nvPr/>
          </p:nvSpPr>
          <p:spPr bwMode="auto">
            <a:xfrm>
              <a:off x="109184337" y="110496105"/>
              <a:ext cx="515704" cy="490768"/>
            </a:xfrm>
            <a:prstGeom prst="ellipse">
              <a:avLst/>
            </a:prstGeom>
            <a:noFill/>
            <a:ln w="1905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1" name="Line 13"/>
            <p:cNvSpPr>
              <a:spLocks noChangeShapeType="1"/>
            </p:cNvSpPr>
            <p:nvPr/>
          </p:nvSpPr>
          <p:spPr bwMode="auto">
            <a:xfrm rot="-7324963">
              <a:off x="109245818" y="110933446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2" name="Line 14"/>
            <p:cNvSpPr>
              <a:spLocks noChangeShapeType="1"/>
            </p:cNvSpPr>
            <p:nvPr/>
          </p:nvSpPr>
          <p:spPr bwMode="auto">
            <a:xfrm rot="904102" flipV="1">
              <a:off x="109575665" y="110433868"/>
              <a:ext cx="21353" cy="95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3" name="Line 15"/>
            <p:cNvSpPr>
              <a:spLocks noChangeShapeType="1"/>
            </p:cNvSpPr>
            <p:nvPr/>
          </p:nvSpPr>
          <p:spPr bwMode="auto">
            <a:xfrm rot="7387347" flipV="1">
              <a:off x="109576082" y="110951839"/>
              <a:ext cx="42130" cy="996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4" name="Line 16"/>
            <p:cNvSpPr>
              <a:spLocks noChangeShapeType="1"/>
            </p:cNvSpPr>
            <p:nvPr/>
          </p:nvSpPr>
          <p:spPr bwMode="auto">
            <a:xfrm rot="-2810851">
              <a:off x="109168110" y="110532536"/>
              <a:ext cx="13901" cy="10956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5" name="Oval 17"/>
            <p:cNvSpPr>
              <a:spLocks noChangeArrowheads="1"/>
            </p:cNvSpPr>
            <p:nvPr/>
          </p:nvSpPr>
          <p:spPr bwMode="auto">
            <a:xfrm rot="-2810851">
              <a:off x="109192074" y="110348031"/>
              <a:ext cx="99405" cy="100646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6" name="Line 18"/>
            <p:cNvSpPr>
              <a:spLocks noChangeShapeType="1"/>
            </p:cNvSpPr>
            <p:nvPr/>
          </p:nvSpPr>
          <p:spPr bwMode="auto">
            <a:xfrm flipV="1">
              <a:off x="109427470" y="110399225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7" name="Line 19"/>
            <p:cNvSpPr>
              <a:spLocks noChangeShapeType="1"/>
            </p:cNvSpPr>
            <p:nvPr/>
          </p:nvSpPr>
          <p:spPr bwMode="auto">
            <a:xfrm rot="2430919" flipV="1">
              <a:off x="109696790" y="110559300"/>
              <a:ext cx="35587" cy="9097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 rot="16200000" flipV="1">
              <a:off x="109135307" y="110691249"/>
              <a:ext cx="0" cy="10122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9" name="Line 21"/>
            <p:cNvSpPr>
              <a:spLocks noChangeShapeType="1"/>
            </p:cNvSpPr>
            <p:nvPr/>
          </p:nvSpPr>
          <p:spPr bwMode="auto">
            <a:xfrm rot="10666566" flipH="1" flipV="1">
              <a:off x="109447681" y="110987618"/>
              <a:ext cx="147" cy="10545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 rot="17071343" flipV="1">
              <a:off x="109223535" y="110513389"/>
              <a:ext cx="36399" cy="5405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1" name="Line 23"/>
            <p:cNvSpPr>
              <a:spLocks noChangeShapeType="1"/>
            </p:cNvSpPr>
            <p:nvPr/>
          </p:nvSpPr>
          <p:spPr bwMode="auto">
            <a:xfrm rot="6342518" flipV="1">
              <a:off x="109708004" y="110835493"/>
              <a:ext cx="12319" cy="10592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 rot="15333365">
              <a:off x="109153292" y="110821100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3" name="Oval 25"/>
            <p:cNvSpPr>
              <a:spLocks noChangeArrowheads="1"/>
            </p:cNvSpPr>
            <p:nvPr/>
          </p:nvSpPr>
          <p:spPr bwMode="auto">
            <a:xfrm rot="-2810851">
              <a:off x="109042609" y="110474420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 rot="19904858" flipV="1">
              <a:off x="109291098" y="110432911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5" name="Oval 27"/>
            <p:cNvSpPr>
              <a:spLocks noChangeArrowheads="1"/>
            </p:cNvSpPr>
            <p:nvPr/>
          </p:nvSpPr>
          <p:spPr bwMode="auto">
            <a:xfrm rot="-2810851">
              <a:off x="109377128" y="110298879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6" name="Oval 28"/>
            <p:cNvSpPr>
              <a:spLocks noChangeArrowheads="1"/>
            </p:cNvSpPr>
            <p:nvPr/>
          </p:nvSpPr>
          <p:spPr bwMode="auto">
            <a:xfrm rot="-2810851">
              <a:off x="108985670" y="110692090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7" name="Oval 29"/>
            <p:cNvSpPr>
              <a:spLocks noChangeArrowheads="1"/>
            </p:cNvSpPr>
            <p:nvPr/>
          </p:nvSpPr>
          <p:spPr bwMode="auto">
            <a:xfrm rot="-2810851">
              <a:off x="109398479" y="111085301"/>
              <a:ext cx="99405" cy="100644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 rot="5400000" flipV="1">
              <a:off x="109747402" y="110712314"/>
              <a:ext cx="1" cy="1012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9" name="Oval 31"/>
            <p:cNvSpPr>
              <a:spLocks noChangeArrowheads="1"/>
            </p:cNvSpPr>
            <p:nvPr/>
          </p:nvSpPr>
          <p:spPr bwMode="auto">
            <a:xfrm rot="-2810851">
              <a:off x="109799427" y="110713154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0" name="Oval 32"/>
            <p:cNvSpPr>
              <a:spLocks noChangeArrowheads="1"/>
            </p:cNvSpPr>
            <p:nvPr/>
          </p:nvSpPr>
          <p:spPr bwMode="auto">
            <a:xfrm rot="-2810851">
              <a:off x="109590650" y="110348030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1" name="Oval 33"/>
            <p:cNvSpPr>
              <a:spLocks noChangeArrowheads="1"/>
            </p:cNvSpPr>
            <p:nvPr/>
          </p:nvSpPr>
          <p:spPr bwMode="auto">
            <a:xfrm rot="-2810851">
              <a:off x="109754917" y="110502267"/>
              <a:ext cx="98303" cy="99643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2" name="Oval 34"/>
            <p:cNvSpPr>
              <a:spLocks noChangeArrowheads="1"/>
            </p:cNvSpPr>
            <p:nvPr/>
          </p:nvSpPr>
          <p:spPr bwMode="auto">
            <a:xfrm rot="-2810851">
              <a:off x="109761467" y="110881673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3" name="Oval 35"/>
            <p:cNvSpPr>
              <a:spLocks noChangeArrowheads="1"/>
            </p:cNvSpPr>
            <p:nvPr/>
          </p:nvSpPr>
          <p:spPr bwMode="auto">
            <a:xfrm rot="-2810851">
              <a:off x="109604885" y="111036148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4" name="Oval 36"/>
            <p:cNvSpPr>
              <a:spLocks noChangeArrowheads="1"/>
            </p:cNvSpPr>
            <p:nvPr/>
          </p:nvSpPr>
          <p:spPr bwMode="auto">
            <a:xfrm rot="-2810851">
              <a:off x="109028376" y="110874651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5" name="Oval 37"/>
            <p:cNvSpPr>
              <a:spLocks noChangeArrowheads="1"/>
            </p:cNvSpPr>
            <p:nvPr/>
          </p:nvSpPr>
          <p:spPr bwMode="auto">
            <a:xfrm rot="-2810851">
              <a:off x="109142253" y="111015084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6" name="Line 38"/>
            <p:cNvSpPr>
              <a:spLocks noChangeShapeType="1"/>
            </p:cNvSpPr>
            <p:nvPr/>
          </p:nvSpPr>
          <p:spPr bwMode="auto">
            <a:xfrm rot="17071343" flipV="1">
              <a:off x="109474748" y="110467921"/>
              <a:ext cx="70217" cy="158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7" name="Line 39"/>
            <p:cNvSpPr>
              <a:spLocks noChangeShapeType="1"/>
            </p:cNvSpPr>
            <p:nvPr/>
          </p:nvSpPr>
          <p:spPr bwMode="auto">
            <a:xfrm rot="17071343" flipV="1">
              <a:off x="109335757" y="110444749"/>
              <a:ext cx="65628" cy="4229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8" name="Line 40"/>
            <p:cNvSpPr>
              <a:spLocks noChangeShapeType="1"/>
            </p:cNvSpPr>
            <p:nvPr/>
          </p:nvSpPr>
          <p:spPr bwMode="auto">
            <a:xfrm rot="17071343" flipV="1">
              <a:off x="109152093" y="110639595"/>
              <a:ext cx="1" cy="6564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9" name="Line 41"/>
            <p:cNvSpPr>
              <a:spLocks noChangeShapeType="1"/>
            </p:cNvSpPr>
            <p:nvPr/>
          </p:nvSpPr>
          <p:spPr bwMode="auto">
            <a:xfrm rot="-4528657">
              <a:off x="109137197" y="110768932"/>
              <a:ext cx="35108" cy="6563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0" name="Line 42"/>
            <p:cNvSpPr>
              <a:spLocks noChangeShapeType="1"/>
            </p:cNvSpPr>
            <p:nvPr/>
          </p:nvSpPr>
          <p:spPr bwMode="auto">
            <a:xfrm rot="-4528657">
              <a:off x="109608381" y="110516194"/>
              <a:ext cx="61196" cy="3558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1" name="Line 43"/>
            <p:cNvSpPr>
              <a:spLocks noChangeShapeType="1"/>
            </p:cNvSpPr>
            <p:nvPr/>
          </p:nvSpPr>
          <p:spPr bwMode="auto">
            <a:xfrm rot="-4528657">
              <a:off x="109709640" y="110642725"/>
              <a:ext cx="35108" cy="6405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 rot="-4528657">
              <a:off x="109723559" y="110787052"/>
              <a:ext cx="7021" cy="7117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3" name="Line 45"/>
            <p:cNvSpPr>
              <a:spLocks noChangeShapeType="1"/>
            </p:cNvSpPr>
            <p:nvPr/>
          </p:nvSpPr>
          <p:spPr bwMode="auto">
            <a:xfrm rot="17071343" flipV="1">
              <a:off x="109637390" y="110902348"/>
              <a:ext cx="28087" cy="7117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4" name="Line 46"/>
            <p:cNvSpPr>
              <a:spLocks noChangeShapeType="1"/>
            </p:cNvSpPr>
            <p:nvPr/>
          </p:nvSpPr>
          <p:spPr bwMode="auto">
            <a:xfrm rot="17071343" flipV="1">
              <a:off x="109482855" y="110994240"/>
              <a:ext cx="70216" cy="427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5" name="Line 47"/>
            <p:cNvSpPr>
              <a:spLocks noChangeShapeType="1"/>
            </p:cNvSpPr>
            <p:nvPr/>
          </p:nvSpPr>
          <p:spPr bwMode="auto">
            <a:xfrm rot="17071343" flipH="1">
              <a:off x="109311481" y="111014265"/>
              <a:ext cx="84048" cy="49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6" name="Line 48"/>
            <p:cNvSpPr>
              <a:spLocks noChangeShapeType="1"/>
            </p:cNvSpPr>
            <p:nvPr/>
          </p:nvSpPr>
          <p:spPr bwMode="auto">
            <a:xfrm rot="-4528657">
              <a:off x="109191991" y="110898811"/>
              <a:ext cx="49151" cy="3716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7" name="Rectangle 49"/>
            <p:cNvSpPr>
              <a:spLocks noChangeArrowheads="1"/>
            </p:cNvSpPr>
            <p:nvPr/>
          </p:nvSpPr>
          <p:spPr bwMode="auto">
            <a:xfrm>
              <a:off x="109278333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8" name="Rectangle 50"/>
            <p:cNvSpPr>
              <a:spLocks noChangeArrowheads="1"/>
            </p:cNvSpPr>
            <p:nvPr/>
          </p:nvSpPr>
          <p:spPr bwMode="auto">
            <a:xfrm>
              <a:off x="109585582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9" name="Rectangle 51"/>
            <p:cNvSpPr>
              <a:spLocks noChangeArrowheads="1"/>
            </p:cNvSpPr>
            <p:nvPr/>
          </p:nvSpPr>
          <p:spPr bwMode="auto">
            <a:xfrm>
              <a:off x="109348162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0" name="Rectangle 52"/>
            <p:cNvSpPr>
              <a:spLocks noChangeArrowheads="1"/>
            </p:cNvSpPr>
            <p:nvPr/>
          </p:nvSpPr>
          <p:spPr bwMode="auto">
            <a:xfrm>
              <a:off x="109529718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1" name="Rectangle 53"/>
            <p:cNvSpPr>
              <a:spLocks noChangeArrowheads="1"/>
            </p:cNvSpPr>
            <p:nvPr/>
          </p:nvSpPr>
          <p:spPr bwMode="auto">
            <a:xfrm>
              <a:off x="109404025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2" name="Rectangle 54"/>
            <p:cNvSpPr>
              <a:spLocks noChangeArrowheads="1"/>
            </p:cNvSpPr>
            <p:nvPr/>
          </p:nvSpPr>
          <p:spPr bwMode="auto">
            <a:xfrm>
              <a:off x="109473854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3" name="Oval 55"/>
            <p:cNvSpPr>
              <a:spLocks noChangeArrowheads="1"/>
            </p:cNvSpPr>
            <p:nvPr/>
          </p:nvSpPr>
          <p:spPr bwMode="auto">
            <a:xfrm>
              <a:off x="110442375" y="110499525"/>
              <a:ext cx="515704" cy="490768"/>
            </a:xfrm>
            <a:prstGeom prst="ellipse">
              <a:avLst/>
            </a:prstGeom>
            <a:noFill/>
            <a:ln w="1905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4" name="Line 56"/>
            <p:cNvSpPr>
              <a:spLocks noChangeShapeType="1"/>
            </p:cNvSpPr>
            <p:nvPr/>
          </p:nvSpPr>
          <p:spPr bwMode="auto">
            <a:xfrm rot="-7324963">
              <a:off x="110503856" y="110936866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5" name="Line 57"/>
            <p:cNvSpPr>
              <a:spLocks noChangeShapeType="1"/>
            </p:cNvSpPr>
            <p:nvPr/>
          </p:nvSpPr>
          <p:spPr bwMode="auto">
            <a:xfrm rot="904102" flipV="1">
              <a:off x="110833703" y="110437288"/>
              <a:ext cx="21353" cy="95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6" name="Line 58"/>
            <p:cNvSpPr>
              <a:spLocks noChangeShapeType="1"/>
            </p:cNvSpPr>
            <p:nvPr/>
          </p:nvSpPr>
          <p:spPr bwMode="auto">
            <a:xfrm rot="7387347" flipV="1">
              <a:off x="110834120" y="110955259"/>
              <a:ext cx="42130" cy="996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7" name="Line 59"/>
            <p:cNvSpPr>
              <a:spLocks noChangeShapeType="1"/>
            </p:cNvSpPr>
            <p:nvPr/>
          </p:nvSpPr>
          <p:spPr bwMode="auto">
            <a:xfrm rot="-2810851">
              <a:off x="110426148" y="110535956"/>
              <a:ext cx="13901" cy="10956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8" name="Oval 60"/>
            <p:cNvSpPr>
              <a:spLocks noChangeArrowheads="1"/>
            </p:cNvSpPr>
            <p:nvPr/>
          </p:nvSpPr>
          <p:spPr bwMode="auto">
            <a:xfrm rot="-2810851">
              <a:off x="110450112" y="110351451"/>
              <a:ext cx="99405" cy="100646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9" name="Line 61"/>
            <p:cNvSpPr>
              <a:spLocks noChangeShapeType="1"/>
            </p:cNvSpPr>
            <p:nvPr/>
          </p:nvSpPr>
          <p:spPr bwMode="auto">
            <a:xfrm flipV="1">
              <a:off x="110685508" y="110402645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0" name="Line 62"/>
            <p:cNvSpPr>
              <a:spLocks noChangeShapeType="1"/>
            </p:cNvSpPr>
            <p:nvPr/>
          </p:nvSpPr>
          <p:spPr bwMode="auto">
            <a:xfrm rot="2430919" flipV="1">
              <a:off x="110954828" y="110562720"/>
              <a:ext cx="35587" cy="9097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1" name="Line 63"/>
            <p:cNvSpPr>
              <a:spLocks noChangeShapeType="1"/>
            </p:cNvSpPr>
            <p:nvPr/>
          </p:nvSpPr>
          <p:spPr bwMode="auto">
            <a:xfrm rot="16200000" flipV="1">
              <a:off x="110393345" y="110694669"/>
              <a:ext cx="0" cy="10122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2" name="Line 64"/>
            <p:cNvSpPr>
              <a:spLocks noChangeShapeType="1"/>
            </p:cNvSpPr>
            <p:nvPr/>
          </p:nvSpPr>
          <p:spPr bwMode="auto">
            <a:xfrm rot="10666566" flipH="1" flipV="1">
              <a:off x="110705719" y="110991038"/>
              <a:ext cx="147" cy="10545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3" name="Line 65"/>
            <p:cNvSpPr>
              <a:spLocks noChangeShapeType="1"/>
            </p:cNvSpPr>
            <p:nvPr/>
          </p:nvSpPr>
          <p:spPr bwMode="auto">
            <a:xfrm rot="17071343" flipV="1">
              <a:off x="110481573" y="110516809"/>
              <a:ext cx="36399" cy="5405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4" name="Line 66"/>
            <p:cNvSpPr>
              <a:spLocks noChangeShapeType="1"/>
            </p:cNvSpPr>
            <p:nvPr/>
          </p:nvSpPr>
          <p:spPr bwMode="auto">
            <a:xfrm rot="6342518" flipV="1">
              <a:off x="110966042" y="110838913"/>
              <a:ext cx="12319" cy="10592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5" name="Line 67"/>
            <p:cNvSpPr>
              <a:spLocks noChangeShapeType="1"/>
            </p:cNvSpPr>
            <p:nvPr/>
          </p:nvSpPr>
          <p:spPr bwMode="auto">
            <a:xfrm rot="15333365">
              <a:off x="110411330" y="110824520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6" name="Oval 68"/>
            <p:cNvSpPr>
              <a:spLocks noChangeArrowheads="1"/>
            </p:cNvSpPr>
            <p:nvPr/>
          </p:nvSpPr>
          <p:spPr bwMode="auto">
            <a:xfrm rot="-2810851">
              <a:off x="110300647" y="110477840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7" name="Line 69"/>
            <p:cNvSpPr>
              <a:spLocks noChangeShapeType="1"/>
            </p:cNvSpPr>
            <p:nvPr/>
          </p:nvSpPr>
          <p:spPr bwMode="auto">
            <a:xfrm rot="19904858" flipV="1">
              <a:off x="110549136" y="110436331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8" name="Oval 70"/>
            <p:cNvSpPr>
              <a:spLocks noChangeArrowheads="1"/>
            </p:cNvSpPr>
            <p:nvPr/>
          </p:nvSpPr>
          <p:spPr bwMode="auto">
            <a:xfrm rot="-2810851">
              <a:off x="110635166" y="110302299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9" name="Oval 71"/>
            <p:cNvSpPr>
              <a:spLocks noChangeArrowheads="1"/>
            </p:cNvSpPr>
            <p:nvPr/>
          </p:nvSpPr>
          <p:spPr bwMode="auto">
            <a:xfrm rot="-2810851">
              <a:off x="110243708" y="110695510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0" name="Oval 72"/>
            <p:cNvSpPr>
              <a:spLocks noChangeArrowheads="1"/>
            </p:cNvSpPr>
            <p:nvPr/>
          </p:nvSpPr>
          <p:spPr bwMode="auto">
            <a:xfrm rot="-2810851">
              <a:off x="110656517" y="111088721"/>
              <a:ext cx="99405" cy="100644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1" name="Line 73"/>
            <p:cNvSpPr>
              <a:spLocks noChangeShapeType="1"/>
            </p:cNvSpPr>
            <p:nvPr/>
          </p:nvSpPr>
          <p:spPr bwMode="auto">
            <a:xfrm rot="5400000" flipV="1">
              <a:off x="111005440" y="110715734"/>
              <a:ext cx="1" cy="1012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2" name="Oval 74"/>
            <p:cNvSpPr>
              <a:spLocks noChangeArrowheads="1"/>
            </p:cNvSpPr>
            <p:nvPr/>
          </p:nvSpPr>
          <p:spPr bwMode="auto">
            <a:xfrm rot="-2810851">
              <a:off x="111057465" y="110716574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3" name="Oval 75"/>
            <p:cNvSpPr>
              <a:spLocks noChangeArrowheads="1"/>
            </p:cNvSpPr>
            <p:nvPr/>
          </p:nvSpPr>
          <p:spPr bwMode="auto">
            <a:xfrm rot="-2810851">
              <a:off x="110848688" y="110351450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4" name="Oval 76"/>
            <p:cNvSpPr>
              <a:spLocks noChangeArrowheads="1"/>
            </p:cNvSpPr>
            <p:nvPr/>
          </p:nvSpPr>
          <p:spPr bwMode="auto">
            <a:xfrm rot="-2810851">
              <a:off x="111012955" y="110505687"/>
              <a:ext cx="98303" cy="99643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5" name="Oval 77"/>
            <p:cNvSpPr>
              <a:spLocks noChangeArrowheads="1"/>
            </p:cNvSpPr>
            <p:nvPr/>
          </p:nvSpPr>
          <p:spPr bwMode="auto">
            <a:xfrm rot="-2810851">
              <a:off x="111019505" y="110885093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6" name="Oval 78"/>
            <p:cNvSpPr>
              <a:spLocks noChangeArrowheads="1"/>
            </p:cNvSpPr>
            <p:nvPr/>
          </p:nvSpPr>
          <p:spPr bwMode="auto">
            <a:xfrm rot="-2810851">
              <a:off x="110862923" y="111039568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7" name="Oval 79"/>
            <p:cNvSpPr>
              <a:spLocks noChangeArrowheads="1"/>
            </p:cNvSpPr>
            <p:nvPr/>
          </p:nvSpPr>
          <p:spPr bwMode="auto">
            <a:xfrm rot="-2810851">
              <a:off x="110286414" y="110878071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8" name="Oval 80"/>
            <p:cNvSpPr>
              <a:spLocks noChangeArrowheads="1"/>
            </p:cNvSpPr>
            <p:nvPr/>
          </p:nvSpPr>
          <p:spPr bwMode="auto">
            <a:xfrm rot="-2810851">
              <a:off x="110400291" y="111018504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9" name="Line 81"/>
            <p:cNvSpPr>
              <a:spLocks noChangeShapeType="1"/>
            </p:cNvSpPr>
            <p:nvPr/>
          </p:nvSpPr>
          <p:spPr bwMode="auto">
            <a:xfrm rot="17071343" flipV="1">
              <a:off x="110732786" y="110471341"/>
              <a:ext cx="70217" cy="158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0" name="Line 82"/>
            <p:cNvSpPr>
              <a:spLocks noChangeShapeType="1"/>
            </p:cNvSpPr>
            <p:nvPr/>
          </p:nvSpPr>
          <p:spPr bwMode="auto">
            <a:xfrm rot="17071343" flipV="1">
              <a:off x="110593795" y="110448169"/>
              <a:ext cx="65628" cy="4229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1" name="Line 83"/>
            <p:cNvSpPr>
              <a:spLocks noChangeShapeType="1"/>
            </p:cNvSpPr>
            <p:nvPr/>
          </p:nvSpPr>
          <p:spPr bwMode="auto">
            <a:xfrm rot="17071343" flipV="1">
              <a:off x="110410131" y="110643015"/>
              <a:ext cx="1" cy="6564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 rot="-4528657">
              <a:off x="110395235" y="110772352"/>
              <a:ext cx="35108" cy="6563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 rot="-4528657">
              <a:off x="110866419" y="110519614"/>
              <a:ext cx="61196" cy="3558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4" name="Line 86"/>
            <p:cNvSpPr>
              <a:spLocks noChangeShapeType="1"/>
            </p:cNvSpPr>
            <p:nvPr/>
          </p:nvSpPr>
          <p:spPr bwMode="auto">
            <a:xfrm rot="-4528657">
              <a:off x="110967678" y="110646145"/>
              <a:ext cx="35108" cy="6405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5" name="Line 87"/>
            <p:cNvSpPr>
              <a:spLocks noChangeShapeType="1"/>
            </p:cNvSpPr>
            <p:nvPr/>
          </p:nvSpPr>
          <p:spPr bwMode="auto">
            <a:xfrm rot="-4528657">
              <a:off x="110981597" y="110790472"/>
              <a:ext cx="7021" cy="7117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6" name="Line 88"/>
            <p:cNvSpPr>
              <a:spLocks noChangeShapeType="1"/>
            </p:cNvSpPr>
            <p:nvPr/>
          </p:nvSpPr>
          <p:spPr bwMode="auto">
            <a:xfrm rot="17071343" flipV="1">
              <a:off x="110895428" y="110905768"/>
              <a:ext cx="28087" cy="7117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7" name="Line 89"/>
            <p:cNvSpPr>
              <a:spLocks noChangeShapeType="1"/>
            </p:cNvSpPr>
            <p:nvPr/>
          </p:nvSpPr>
          <p:spPr bwMode="auto">
            <a:xfrm rot="17071343" flipV="1">
              <a:off x="110740893" y="110997660"/>
              <a:ext cx="70216" cy="427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8" name="Line 90"/>
            <p:cNvSpPr>
              <a:spLocks noChangeShapeType="1"/>
            </p:cNvSpPr>
            <p:nvPr/>
          </p:nvSpPr>
          <p:spPr bwMode="auto">
            <a:xfrm rot="17071343" flipH="1">
              <a:off x="110569519" y="111017685"/>
              <a:ext cx="84048" cy="49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9" name="Line 91"/>
            <p:cNvSpPr>
              <a:spLocks noChangeShapeType="1"/>
            </p:cNvSpPr>
            <p:nvPr/>
          </p:nvSpPr>
          <p:spPr bwMode="auto">
            <a:xfrm rot="-4528657">
              <a:off x="110450029" y="110902231"/>
              <a:ext cx="49151" cy="3716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0" name="Rectangle 92"/>
            <p:cNvSpPr>
              <a:spLocks noChangeArrowheads="1"/>
            </p:cNvSpPr>
            <p:nvPr/>
          </p:nvSpPr>
          <p:spPr bwMode="auto">
            <a:xfrm>
              <a:off x="110536371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1" name="Rectangle 93"/>
            <p:cNvSpPr>
              <a:spLocks noChangeArrowheads="1"/>
            </p:cNvSpPr>
            <p:nvPr/>
          </p:nvSpPr>
          <p:spPr bwMode="auto">
            <a:xfrm>
              <a:off x="110843620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2" name="Rectangle 94"/>
            <p:cNvSpPr>
              <a:spLocks noChangeArrowheads="1"/>
            </p:cNvSpPr>
            <p:nvPr/>
          </p:nvSpPr>
          <p:spPr bwMode="auto">
            <a:xfrm>
              <a:off x="110606200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3" name="Rectangle 95"/>
            <p:cNvSpPr>
              <a:spLocks noChangeArrowheads="1"/>
            </p:cNvSpPr>
            <p:nvPr/>
          </p:nvSpPr>
          <p:spPr bwMode="auto">
            <a:xfrm>
              <a:off x="110787756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4" name="Rectangle 96"/>
            <p:cNvSpPr>
              <a:spLocks noChangeArrowheads="1"/>
            </p:cNvSpPr>
            <p:nvPr/>
          </p:nvSpPr>
          <p:spPr bwMode="auto">
            <a:xfrm>
              <a:off x="110662063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5" name="Rectangle 97"/>
            <p:cNvSpPr>
              <a:spLocks noChangeArrowheads="1"/>
            </p:cNvSpPr>
            <p:nvPr/>
          </p:nvSpPr>
          <p:spPr bwMode="auto">
            <a:xfrm>
              <a:off x="110731892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2546" name="Group 98"/>
            <p:cNvGrpSpPr>
              <a:grpSpLocks/>
            </p:cNvGrpSpPr>
            <p:nvPr/>
          </p:nvGrpSpPr>
          <p:grpSpPr bwMode="auto">
            <a:xfrm>
              <a:off x="109689900" y="112185450"/>
              <a:ext cx="914400" cy="857250"/>
              <a:chOff x="107503326" y="120192436"/>
              <a:chExt cx="1870918" cy="1885950"/>
            </a:xfrm>
          </p:grpSpPr>
          <p:sp>
            <p:nvSpPr>
              <p:cNvPr id="232547" name="Oval 99"/>
              <p:cNvSpPr>
                <a:spLocks noChangeArrowheads="1"/>
              </p:cNvSpPr>
              <p:nvPr/>
            </p:nvSpPr>
            <p:spPr bwMode="auto">
              <a:xfrm rot="-2810851">
                <a:off x="107500471" y="121032450"/>
                <a:ext cx="211636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48" name="Rectangle 100"/>
              <p:cNvSpPr>
                <a:spLocks noChangeArrowheads="1"/>
              </p:cNvSpPr>
              <p:nvPr/>
            </p:nvSpPr>
            <p:spPr bwMode="auto">
              <a:xfrm>
                <a:off x="108103403" y="120878235"/>
                <a:ext cx="57149" cy="200027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49" name="Rectangle 101"/>
              <p:cNvSpPr>
                <a:spLocks noChangeArrowheads="1"/>
              </p:cNvSpPr>
              <p:nvPr/>
            </p:nvSpPr>
            <p:spPr bwMode="auto">
              <a:xfrm>
                <a:off x="108103403" y="121078262"/>
                <a:ext cx="57149" cy="200026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0" name="Oval 102"/>
              <p:cNvSpPr>
                <a:spLocks noChangeArrowheads="1"/>
              </p:cNvSpPr>
              <p:nvPr/>
            </p:nvSpPr>
            <p:spPr bwMode="auto">
              <a:xfrm>
                <a:off x="107903378" y="120621062"/>
                <a:ext cx="1055160" cy="1044859"/>
              </a:xfrm>
              <a:prstGeom prst="ellipse">
                <a:avLst/>
              </a:prstGeom>
              <a:noFill/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1" name="Line 103"/>
              <p:cNvSpPr>
                <a:spLocks noChangeShapeType="1"/>
              </p:cNvSpPr>
              <p:nvPr/>
            </p:nvSpPr>
            <p:spPr bwMode="auto">
              <a:xfrm rot="-7324963">
                <a:off x="108035710" y="121546623"/>
                <a:ext cx="59794" cy="2216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2" name="Line 104"/>
              <p:cNvSpPr>
                <a:spLocks noChangeShapeType="1"/>
              </p:cNvSpPr>
              <p:nvPr/>
            </p:nvSpPr>
            <p:spPr bwMode="auto">
              <a:xfrm rot="904102" flipV="1">
                <a:off x="108711763" y="120478511"/>
                <a:ext cx="43687" cy="2033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3" name="Line 105"/>
              <p:cNvSpPr>
                <a:spLocks noChangeShapeType="1"/>
              </p:cNvSpPr>
              <p:nvPr/>
            </p:nvSpPr>
            <p:spPr bwMode="auto">
              <a:xfrm rot="7387347" flipV="1">
                <a:off x="108710865" y="121585421"/>
                <a:ext cx="89696" cy="2038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4" name="Line 106"/>
              <p:cNvSpPr>
                <a:spLocks noChangeShapeType="1"/>
              </p:cNvSpPr>
              <p:nvPr/>
            </p:nvSpPr>
            <p:spPr bwMode="auto">
              <a:xfrm rot="-2810851">
                <a:off x="107877305" y="120693119"/>
                <a:ext cx="29594" cy="22416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5" name="Oval 107"/>
              <p:cNvSpPr>
                <a:spLocks noChangeArrowheads="1"/>
              </p:cNvSpPr>
              <p:nvPr/>
            </p:nvSpPr>
            <p:spPr bwMode="auto">
              <a:xfrm rot="-2810851">
                <a:off x="107922788" y="120299936"/>
                <a:ext cx="211636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6" name="Line 108"/>
              <p:cNvSpPr>
                <a:spLocks noChangeShapeType="1"/>
              </p:cNvSpPr>
              <p:nvPr/>
            </p:nvSpPr>
            <p:spPr bwMode="auto">
              <a:xfrm flipV="1">
                <a:off x="108408547" y="120404753"/>
                <a:ext cx="1" cy="20863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7" name="Line 109"/>
              <p:cNvSpPr>
                <a:spLocks noChangeShapeType="1"/>
              </p:cNvSpPr>
              <p:nvPr/>
            </p:nvSpPr>
            <p:spPr bwMode="auto">
              <a:xfrm rot="2430919" flipV="1">
                <a:off x="108959590" y="120745560"/>
                <a:ext cx="72813" cy="19367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8" name="Line 110"/>
              <p:cNvSpPr>
                <a:spLocks noChangeShapeType="1"/>
              </p:cNvSpPr>
              <p:nvPr/>
            </p:nvSpPr>
            <p:spPr bwMode="auto">
              <a:xfrm rot="16200000" flipV="1">
                <a:off x="107810760" y="121030682"/>
                <a:ext cx="2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9" name="Line 111"/>
              <p:cNvSpPr>
                <a:spLocks noChangeShapeType="1"/>
              </p:cNvSpPr>
              <p:nvPr/>
            </p:nvSpPr>
            <p:spPr bwMode="auto">
              <a:xfrm rot="10666566" flipH="1" flipV="1">
                <a:off x="108449898" y="121657462"/>
                <a:ext cx="300" cy="2245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0" name="Line 112"/>
              <p:cNvSpPr>
                <a:spLocks noChangeShapeType="1"/>
              </p:cNvSpPr>
              <p:nvPr/>
            </p:nvSpPr>
            <p:spPr bwMode="auto">
              <a:xfrm rot="17071343" flipV="1">
                <a:off x="107989772" y="120650055"/>
                <a:ext cx="77495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1" name="Line 113"/>
              <p:cNvSpPr>
                <a:spLocks noChangeShapeType="1"/>
              </p:cNvSpPr>
              <p:nvPr/>
            </p:nvSpPr>
            <p:spPr bwMode="auto">
              <a:xfrm rot="6342518" flipV="1">
                <a:off x="108982023" y="121337977"/>
                <a:ext cx="26228" cy="21672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2" name="Line 114"/>
              <p:cNvSpPr>
                <a:spLocks noChangeShapeType="1"/>
              </p:cNvSpPr>
              <p:nvPr/>
            </p:nvSpPr>
            <p:spPr bwMode="auto">
              <a:xfrm rot="15333365">
                <a:off x="107846393" y="121307436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3" name="Oval 115"/>
              <p:cNvSpPr>
                <a:spLocks noChangeArrowheads="1"/>
              </p:cNvSpPr>
              <p:nvPr/>
            </p:nvSpPr>
            <p:spPr bwMode="auto">
              <a:xfrm rot="-2810851">
                <a:off x="107616973" y="120569023"/>
                <a:ext cx="211636" cy="205924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4" name="Line 116"/>
              <p:cNvSpPr>
                <a:spLocks noChangeShapeType="1"/>
              </p:cNvSpPr>
              <p:nvPr/>
            </p:nvSpPr>
            <p:spPr bwMode="auto">
              <a:xfrm rot="19904858" flipV="1">
                <a:off x="108129519" y="120476471"/>
                <a:ext cx="2" cy="20863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5" name="Oval 117"/>
              <p:cNvSpPr>
                <a:spLocks noChangeArrowheads="1"/>
              </p:cNvSpPr>
              <p:nvPr/>
            </p:nvSpPr>
            <p:spPr bwMode="auto">
              <a:xfrm rot="-2810851">
                <a:off x="108301416" y="120195291"/>
                <a:ext cx="211635" cy="205926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6" name="Oval 118"/>
              <p:cNvSpPr>
                <a:spLocks noChangeArrowheads="1"/>
              </p:cNvSpPr>
              <p:nvPr/>
            </p:nvSpPr>
            <p:spPr bwMode="auto">
              <a:xfrm rot="-2810851">
                <a:off x="108345103" y="121869605"/>
                <a:ext cx="211636" cy="205926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7" name="Line 119"/>
              <p:cNvSpPr>
                <a:spLocks noChangeShapeType="1"/>
              </p:cNvSpPr>
              <p:nvPr/>
            </p:nvSpPr>
            <p:spPr bwMode="auto">
              <a:xfrm rot="5400000" flipV="1">
                <a:off x="109063144" y="121075530"/>
                <a:ext cx="3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8" name="Oval 120"/>
              <p:cNvSpPr>
                <a:spLocks noChangeArrowheads="1"/>
              </p:cNvSpPr>
              <p:nvPr/>
            </p:nvSpPr>
            <p:spPr bwMode="auto">
              <a:xfrm rot="-2810851">
                <a:off x="109165462" y="121077296"/>
                <a:ext cx="211638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9" name="Oval 121"/>
              <p:cNvSpPr>
                <a:spLocks noChangeArrowheads="1"/>
              </p:cNvSpPr>
              <p:nvPr/>
            </p:nvSpPr>
            <p:spPr bwMode="auto">
              <a:xfrm rot="-2810851">
                <a:off x="108738295" y="120299936"/>
                <a:ext cx="211636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0" name="Oval 122"/>
              <p:cNvSpPr>
                <a:spLocks noChangeArrowheads="1"/>
              </p:cNvSpPr>
              <p:nvPr/>
            </p:nvSpPr>
            <p:spPr bwMode="auto">
              <a:xfrm rot="-2810851">
                <a:off x="109074442" y="120628271"/>
                <a:ext cx="209291" cy="203875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1" name="Oval 123"/>
              <p:cNvSpPr>
                <a:spLocks noChangeArrowheads="1"/>
              </p:cNvSpPr>
              <p:nvPr/>
            </p:nvSpPr>
            <p:spPr bwMode="auto">
              <a:xfrm rot="-2810851">
                <a:off x="109087798" y="121436081"/>
                <a:ext cx="211636" cy="205924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2" name="Oval 124"/>
              <p:cNvSpPr>
                <a:spLocks noChangeArrowheads="1"/>
              </p:cNvSpPr>
              <p:nvPr/>
            </p:nvSpPr>
            <p:spPr bwMode="auto">
              <a:xfrm rot="-2810851">
                <a:off x="108767422" y="121764964"/>
                <a:ext cx="211631" cy="205923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3" name="Oval 125"/>
              <p:cNvSpPr>
                <a:spLocks noChangeArrowheads="1"/>
              </p:cNvSpPr>
              <p:nvPr/>
            </p:nvSpPr>
            <p:spPr bwMode="auto">
              <a:xfrm rot="-2810851">
                <a:off x="107587848" y="121421131"/>
                <a:ext cx="211633" cy="205924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4" name="Oval 126"/>
              <p:cNvSpPr>
                <a:spLocks noChangeArrowheads="1"/>
              </p:cNvSpPr>
              <p:nvPr/>
            </p:nvSpPr>
            <p:spPr bwMode="auto">
              <a:xfrm rot="-2810851">
                <a:off x="107820850" y="121720115"/>
                <a:ext cx="211634" cy="205923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5" name="Line 127"/>
              <p:cNvSpPr>
                <a:spLocks noChangeShapeType="1"/>
              </p:cNvSpPr>
              <p:nvPr/>
            </p:nvSpPr>
            <p:spPr bwMode="auto">
              <a:xfrm rot="17071343" flipV="1">
                <a:off x="108502365" y="120551078"/>
                <a:ext cx="149492" cy="32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6" name="Line 128"/>
              <p:cNvSpPr>
                <a:spLocks noChangeShapeType="1"/>
              </p:cNvSpPr>
              <p:nvPr/>
            </p:nvSpPr>
            <p:spPr bwMode="auto">
              <a:xfrm rot="17071343" flipV="1">
                <a:off x="108218170" y="120503432"/>
                <a:ext cx="139724" cy="8654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7" name="Line 129"/>
              <p:cNvSpPr>
                <a:spLocks noChangeShapeType="1"/>
              </p:cNvSpPr>
              <p:nvPr/>
            </p:nvSpPr>
            <p:spPr bwMode="auto">
              <a:xfrm rot="17071343" flipV="1">
                <a:off x="107845107" y="120919233"/>
                <a:ext cx="2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8" name="Line 130"/>
              <p:cNvSpPr>
                <a:spLocks noChangeShapeType="1"/>
              </p:cNvSpPr>
              <p:nvPr/>
            </p:nvSpPr>
            <p:spPr bwMode="auto">
              <a:xfrm rot="-4528657">
                <a:off x="107813169" y="121194599"/>
                <a:ext cx="74745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9" name="Line 131"/>
              <p:cNvSpPr>
                <a:spLocks noChangeShapeType="1"/>
              </p:cNvSpPr>
              <p:nvPr/>
            </p:nvSpPr>
            <p:spPr bwMode="auto">
              <a:xfrm rot="-4528657">
                <a:off x="108776159" y="120655262"/>
                <a:ext cx="130289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0" name="Line 132"/>
              <p:cNvSpPr>
                <a:spLocks noChangeShapeType="1"/>
              </p:cNvSpPr>
              <p:nvPr/>
            </p:nvSpPr>
            <p:spPr bwMode="auto">
              <a:xfrm rot="-4528657">
                <a:off x="108984424" y="120925832"/>
                <a:ext cx="74747" cy="13106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1" name="Line 133"/>
              <p:cNvSpPr>
                <a:spLocks noChangeShapeType="1"/>
              </p:cNvSpPr>
              <p:nvPr/>
            </p:nvSpPr>
            <p:spPr bwMode="auto">
              <a:xfrm rot="-4528657">
                <a:off x="109014067" y="121233405"/>
                <a:ext cx="14949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2" name="Line 134"/>
              <p:cNvSpPr>
                <a:spLocks noChangeShapeType="1"/>
              </p:cNvSpPr>
              <p:nvPr/>
            </p:nvSpPr>
            <p:spPr bwMode="auto">
              <a:xfrm rot="17071343" flipV="1">
                <a:off x="108836889" y="121478872"/>
                <a:ext cx="59798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3" name="Line 135"/>
              <p:cNvSpPr>
                <a:spLocks noChangeShapeType="1"/>
              </p:cNvSpPr>
              <p:nvPr/>
            </p:nvSpPr>
            <p:spPr bwMode="auto">
              <a:xfrm rot="17071343" flipV="1">
                <a:off x="108518953" y="121673332"/>
                <a:ext cx="149490" cy="873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4" name="Line 136"/>
              <p:cNvSpPr>
                <a:spLocks noChangeShapeType="1"/>
              </p:cNvSpPr>
              <p:nvPr/>
            </p:nvSpPr>
            <p:spPr bwMode="auto">
              <a:xfrm rot="17071343" flipH="1">
                <a:off x="108167737" y="121714400"/>
                <a:ext cx="178940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5" name="Line 137"/>
              <p:cNvSpPr>
                <a:spLocks noChangeShapeType="1"/>
              </p:cNvSpPr>
              <p:nvPr/>
            </p:nvSpPr>
            <p:spPr bwMode="auto">
              <a:xfrm rot="-4528657">
                <a:off x="107924701" y="121469933"/>
                <a:ext cx="104643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6" name="Rectangle 138"/>
              <p:cNvSpPr>
                <a:spLocks noChangeArrowheads="1"/>
              </p:cNvSpPr>
              <p:nvPr/>
            </p:nvSpPr>
            <p:spPr bwMode="auto">
              <a:xfrm>
                <a:off x="108217702" y="120878237"/>
                <a:ext cx="57150" cy="200027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7" name="Rectangle 139"/>
              <p:cNvSpPr>
                <a:spLocks noChangeArrowheads="1"/>
              </p:cNvSpPr>
              <p:nvPr/>
            </p:nvSpPr>
            <p:spPr bwMode="auto">
              <a:xfrm>
                <a:off x="108332003" y="120878237"/>
                <a:ext cx="57150" cy="200027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8" name="Rectangle 140"/>
              <p:cNvSpPr>
                <a:spLocks noChangeArrowheads="1"/>
              </p:cNvSpPr>
              <p:nvPr/>
            </p:nvSpPr>
            <p:spPr bwMode="auto">
              <a:xfrm>
                <a:off x="108446302" y="120878237"/>
                <a:ext cx="57151" cy="200027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9" name="Rectangle 141"/>
              <p:cNvSpPr>
                <a:spLocks noChangeArrowheads="1"/>
              </p:cNvSpPr>
              <p:nvPr/>
            </p:nvSpPr>
            <p:spPr bwMode="auto">
              <a:xfrm>
                <a:off x="108560601" y="120878237"/>
                <a:ext cx="57151" cy="200027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0" name="Rectangle 142"/>
              <p:cNvSpPr>
                <a:spLocks noChangeArrowheads="1"/>
              </p:cNvSpPr>
              <p:nvPr/>
            </p:nvSpPr>
            <p:spPr bwMode="auto">
              <a:xfrm>
                <a:off x="108674902" y="120878237"/>
                <a:ext cx="57149" cy="200027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1" name="Rectangle 143"/>
              <p:cNvSpPr>
                <a:spLocks noChangeArrowheads="1"/>
              </p:cNvSpPr>
              <p:nvPr/>
            </p:nvSpPr>
            <p:spPr bwMode="auto">
              <a:xfrm>
                <a:off x="108217702" y="121078262"/>
                <a:ext cx="57150" cy="200026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2" name="Rectangle 144"/>
              <p:cNvSpPr>
                <a:spLocks noChangeArrowheads="1"/>
              </p:cNvSpPr>
              <p:nvPr/>
            </p:nvSpPr>
            <p:spPr bwMode="auto">
              <a:xfrm>
                <a:off x="108332003" y="121078262"/>
                <a:ext cx="57150" cy="200026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3" name="Rectangle 145"/>
              <p:cNvSpPr>
                <a:spLocks noChangeArrowheads="1"/>
              </p:cNvSpPr>
              <p:nvPr/>
            </p:nvSpPr>
            <p:spPr bwMode="auto">
              <a:xfrm>
                <a:off x="108446302" y="121078262"/>
                <a:ext cx="57150" cy="200026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4" name="Rectangle 146"/>
              <p:cNvSpPr>
                <a:spLocks noChangeArrowheads="1"/>
              </p:cNvSpPr>
              <p:nvPr/>
            </p:nvSpPr>
            <p:spPr bwMode="auto">
              <a:xfrm>
                <a:off x="108560601" y="121078262"/>
                <a:ext cx="57151" cy="200026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5" name="Rectangle 147"/>
              <p:cNvSpPr>
                <a:spLocks noChangeArrowheads="1"/>
              </p:cNvSpPr>
              <p:nvPr/>
            </p:nvSpPr>
            <p:spPr bwMode="auto">
              <a:xfrm>
                <a:off x="108674902" y="121078262"/>
                <a:ext cx="57149" cy="200026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2596" name="Text Box 148"/>
            <p:cNvSpPr txBox="1">
              <a:spLocks noChangeArrowheads="1"/>
            </p:cNvSpPr>
            <p:nvPr/>
          </p:nvSpPr>
          <p:spPr bwMode="auto">
            <a:xfrm>
              <a:off x="111299625" y="111899700"/>
              <a:ext cx="800100" cy="6286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Mixing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Vessel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597" name="Line 149"/>
            <p:cNvSpPr>
              <a:spLocks noChangeShapeType="1"/>
            </p:cNvSpPr>
            <p:nvPr/>
          </p:nvSpPr>
          <p:spPr bwMode="auto">
            <a:xfrm flipV="1">
              <a:off x="111699675" y="111413925"/>
              <a:ext cx="0" cy="485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793371-5E6B-D654-2BB4-90B5F1F93A0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Conclusion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8594558" cy="4114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pose the greatest threat to the world population are those that originate in animals (zoonotic) and jump to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B4D4C-1FEF-6EC5-0A42-5F9CC042A2B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91A92-F714-295B-8C95-5A2F9ADDA7A2}"/>
              </a:ext>
            </a:extLst>
          </p:cNvPr>
          <p:cNvSpPr txBox="1"/>
          <p:nvPr/>
        </p:nvSpPr>
        <p:spPr>
          <a:xfrm>
            <a:off x="244642" y="3352800"/>
            <a:ext cx="874695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Viruses that carry RNA mutate up to 1 million times faster than DNA viruses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Influenza and Corona viruses are among those that mutate the fastest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6B894-6330-4F6F-3725-880BABB3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C89B14-CC7A-17F2-ED0D-4AC65F1BA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Conclusion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031DAFD2-7C8D-3125-29C7-992FB4133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8594558" cy="4114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exist today (including SARS-CoV-2) such as H5N1, H7N9, MERS, Ebola, all continue to pose a threat to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E07A1-3EA2-B7EA-C17A-32DA176DE50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89717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253325-3981-B1A9-AFAA-7D3D7BE04D5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3C455-7F75-42FE-5361-9E4616BE6A3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Viruses that carry RNA mutate much faster than a DNA virus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Up to 1 million times faster  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and Corona viruses are among those that mutate the fastest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0F874-EE5B-5E21-DE3F-C5BCA592A52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8107D0-66E9-DFA9-0271-63F6E1F50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Threat of RNA Viruses</a:t>
            </a:r>
          </a:p>
        </p:txBody>
      </p:sp>
    </p:spTree>
    <p:extLst>
      <p:ext uri="{BB962C8B-B14F-4D97-AF65-F5344CB8AC3E}">
        <p14:creationId xmlns:p14="http://schemas.microsoft.com/office/powerpoint/2010/main" val="383433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Threat of RNA Viruses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viruses that contain RNA as their nucleotide material for replication include: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(Seasonal, Bird Flu, H1N1, etc.)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Coronavirus (COVID-19, SARS, MERS,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etc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Ebola</a:t>
            </a:r>
          </a:p>
          <a:p>
            <a:pPr lvl="1">
              <a:spcAft>
                <a:spcPts val="600"/>
              </a:spcAft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Nepah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Rabies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Polio</a:t>
            </a:r>
          </a:p>
          <a:p>
            <a:pPr lvl="1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EA478-2A73-906F-B012-78F295F4FB3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9486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Objectives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of DNA vs. RNA</a:t>
            </a:r>
          </a:p>
          <a:p>
            <a:pPr lvl="1"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Drift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Shift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Genetic Reassortment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932337-43FA-97DA-7528-025E9FFCFDE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622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Influenza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39200" cy="4648200"/>
          </a:xfrm>
        </p:spPr>
        <p:txBody>
          <a:bodyPr/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– Italian (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influenza di </a:t>
            </a:r>
            <a:r>
              <a:rPr lang="en-US" sz="3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freddo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be influenced by the stars”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seasonal flu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contagious 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colder less humid months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through January or February (as late as May)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affects the upper respiratory tract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C15DF-4034-71E1-1D4A-B250B20B51A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The Threat of RNA Viruses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Influenza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392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member of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orthomyxoviruses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of RNA viruses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Classified by nucleoprotein antigen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types that infect vertebrates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A – humans, other mammals, birds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B – humans, seals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C – humans, pigs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B8AE1-884C-60FB-31CB-5128DB15CCE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01786017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6801</TotalTime>
  <Words>1598</Words>
  <Application>Microsoft Office PowerPoint</Application>
  <PresentationFormat>On-screen Show (4:3)</PresentationFormat>
  <Paragraphs>249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Monotype Corsiva</vt:lpstr>
      <vt:lpstr>Tahoma</vt:lpstr>
      <vt:lpstr>Times New Roman</vt:lpstr>
      <vt:lpstr>Wingdings</vt:lpstr>
      <vt:lpstr>Whirlpool</vt:lpstr>
      <vt:lpstr>1_Whirlpool</vt:lpstr>
      <vt:lpstr>2_Whirlpool</vt:lpstr>
      <vt:lpstr>PowerPoint Presentation</vt:lpstr>
      <vt:lpstr>The Threat of RNA Viruses</vt:lpstr>
      <vt:lpstr>The Threat of RNA Viruses Objectives</vt:lpstr>
      <vt:lpstr>The Threat of RNA Viruses Objectives continued</vt:lpstr>
      <vt:lpstr>The Threat of RNA Viruses</vt:lpstr>
      <vt:lpstr>The Threat of RNA Viruses</vt:lpstr>
      <vt:lpstr>The Threat of RNA Viruses Objectives</vt:lpstr>
      <vt:lpstr>The Threat of RNA Viruses  Influenza</vt:lpstr>
      <vt:lpstr>The Threat of RNA Viruses  Influenza</vt:lpstr>
      <vt:lpstr>The Threat of RNA Viruses  Influenza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Protein Antigen Surface</vt:lpstr>
      <vt:lpstr>The Threat of RNA Viruses Significance of DNA vs. RNA</vt:lpstr>
      <vt:lpstr>The Threat of RNA Viruses Significance of DNA vs. RNA</vt:lpstr>
      <vt:lpstr>The Threat of RNA Viruses Significance of DNA vs. RNA</vt:lpstr>
      <vt:lpstr>The Threat of RNA Viruses Significance of DNA vs. RNA</vt:lpstr>
      <vt:lpstr>The Threat of RNA Viruses Significance of DNA vs. RNA</vt:lpstr>
      <vt:lpstr>The Threat of RNA Viruses Significance of DNA vs. RNA</vt:lpstr>
      <vt:lpstr>The Threat of RNA Viruses Significance of DNA vs. RNA</vt:lpstr>
      <vt:lpstr>The Threat of RNA Viruses Significance of DNA vs. RNA</vt:lpstr>
      <vt:lpstr>The Threat of RNA Viruses Mutation – Antigenic Drift and Shift</vt:lpstr>
      <vt:lpstr>The Threat of RNA Viruses Mutation – Antigenic Drift and Shift</vt:lpstr>
      <vt:lpstr>The Threat of RNA Viruses Mutation – Antigenic Drift and Shift</vt:lpstr>
      <vt:lpstr>The Threat of RNA Viruses Mutation – Antigenic Drift and Shift</vt:lpstr>
      <vt:lpstr>The Threat of RNA Viruses Mutation – Antigenic Drift and Shift</vt:lpstr>
      <vt:lpstr>The Threat of RNA Viruses Mutation – Antigenic Drift and Shift</vt:lpstr>
      <vt:lpstr>The Threat of RNA Viruses Mutation – Antigenic Drift and Shift</vt:lpstr>
      <vt:lpstr>The Threat of RNA Viruses Mutation – Antigenic Drift and Shift</vt:lpstr>
      <vt:lpstr>The Threat of RNA Viruses Mutation – Genetic Reassortment</vt:lpstr>
      <vt:lpstr>The Threat of RNA Viruses Mutation – Genetic Reassortment</vt:lpstr>
      <vt:lpstr>The Threat of RNA Viruses Mutation – Genetic Reassortment</vt:lpstr>
      <vt:lpstr>The Threat of RNA Viruses Mutation – Genetic Reassortment</vt:lpstr>
      <vt:lpstr>The Threat of RNA Viruses Mutation – Genetic Reassortment</vt:lpstr>
      <vt:lpstr>The Threat of RNA Viruses Conclusion</vt:lpstr>
      <vt:lpstr>The Threat of RNA Viruses Conclusion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370</cp:revision>
  <cp:lastPrinted>1601-01-01T00:00:00Z</cp:lastPrinted>
  <dcterms:created xsi:type="dcterms:W3CDTF">2006-10-31T00:26:40Z</dcterms:created>
  <dcterms:modified xsi:type="dcterms:W3CDTF">2024-11-11T20:46:26Z</dcterms:modified>
</cp:coreProperties>
</file>