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notesMasterIdLst>
    <p:notesMasterId r:id="rId48"/>
  </p:notesMasterIdLst>
  <p:sldIdLst>
    <p:sldId id="256" r:id="rId2"/>
    <p:sldId id="850" r:id="rId3"/>
    <p:sldId id="927" r:id="rId4"/>
    <p:sldId id="926" r:id="rId5"/>
    <p:sldId id="928" r:id="rId6"/>
    <p:sldId id="877" r:id="rId7"/>
    <p:sldId id="922" r:id="rId8"/>
    <p:sldId id="930" r:id="rId9"/>
    <p:sldId id="929" r:id="rId10"/>
    <p:sldId id="883" r:id="rId11"/>
    <p:sldId id="887" r:id="rId12"/>
    <p:sldId id="889" r:id="rId13"/>
    <p:sldId id="890" r:id="rId14"/>
    <p:sldId id="891" r:id="rId15"/>
    <p:sldId id="892" r:id="rId16"/>
    <p:sldId id="893" r:id="rId17"/>
    <p:sldId id="884" r:id="rId18"/>
    <p:sldId id="925" r:id="rId19"/>
    <p:sldId id="879" r:id="rId20"/>
    <p:sldId id="896" r:id="rId21"/>
    <p:sldId id="898" r:id="rId22"/>
    <p:sldId id="897" r:id="rId23"/>
    <p:sldId id="931" r:id="rId24"/>
    <p:sldId id="899" r:id="rId25"/>
    <p:sldId id="900" r:id="rId26"/>
    <p:sldId id="904" r:id="rId27"/>
    <p:sldId id="902" r:id="rId28"/>
    <p:sldId id="905" r:id="rId29"/>
    <p:sldId id="906" r:id="rId30"/>
    <p:sldId id="947" r:id="rId31"/>
    <p:sldId id="907" r:id="rId32"/>
    <p:sldId id="917" r:id="rId33"/>
    <p:sldId id="915" r:id="rId34"/>
    <p:sldId id="945" r:id="rId35"/>
    <p:sldId id="916" r:id="rId36"/>
    <p:sldId id="918" r:id="rId37"/>
    <p:sldId id="941" r:id="rId38"/>
    <p:sldId id="942" r:id="rId39"/>
    <p:sldId id="943" r:id="rId40"/>
    <p:sldId id="944" r:id="rId41"/>
    <p:sldId id="919" r:id="rId42"/>
    <p:sldId id="920" r:id="rId43"/>
    <p:sldId id="921" r:id="rId44"/>
    <p:sldId id="686" r:id="rId45"/>
    <p:sldId id="895" r:id="rId46"/>
    <p:sldId id="842" r:id="rId4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831B96B-AED3-4779-87F2-106C2C88D186}">
          <p14:sldIdLst>
            <p14:sldId id="256"/>
            <p14:sldId id="850"/>
            <p14:sldId id="927"/>
            <p14:sldId id="926"/>
            <p14:sldId id="928"/>
            <p14:sldId id="877"/>
            <p14:sldId id="922"/>
            <p14:sldId id="930"/>
            <p14:sldId id="929"/>
            <p14:sldId id="883"/>
            <p14:sldId id="887"/>
            <p14:sldId id="889"/>
            <p14:sldId id="890"/>
            <p14:sldId id="891"/>
            <p14:sldId id="892"/>
            <p14:sldId id="893"/>
            <p14:sldId id="884"/>
            <p14:sldId id="925"/>
            <p14:sldId id="879"/>
            <p14:sldId id="896"/>
            <p14:sldId id="898"/>
            <p14:sldId id="897"/>
            <p14:sldId id="931"/>
            <p14:sldId id="899"/>
            <p14:sldId id="900"/>
            <p14:sldId id="904"/>
            <p14:sldId id="902"/>
            <p14:sldId id="905"/>
            <p14:sldId id="906"/>
            <p14:sldId id="947"/>
            <p14:sldId id="907"/>
            <p14:sldId id="917"/>
            <p14:sldId id="915"/>
            <p14:sldId id="945"/>
            <p14:sldId id="916"/>
            <p14:sldId id="918"/>
            <p14:sldId id="941"/>
            <p14:sldId id="942"/>
            <p14:sldId id="943"/>
            <p14:sldId id="944"/>
            <p14:sldId id="919"/>
            <p14:sldId id="920"/>
            <p14:sldId id="921"/>
            <p14:sldId id="686"/>
            <p14:sldId id="895"/>
            <p14:sldId id="842"/>
          </p14:sldIdLst>
        </p14:section>
        <p14:section name="Untitled Section" id="{A149817D-FF64-4E86-8A54-E4CDDB833332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4660"/>
  </p:normalViewPr>
  <p:slideViewPr>
    <p:cSldViewPr snapToGrid="0">
      <p:cViewPr varScale="1">
        <p:scale>
          <a:sx n="54" d="100"/>
          <a:sy n="54" d="100"/>
        </p:scale>
        <p:origin x="90" y="11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701577-6464-43FF-8A31-551C01DFC2A8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AED32C-4A21-466D-BC57-A7D1F2901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175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F103F59-0F7F-49C8-B03A-242FA644F43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9939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ltGray">
          <a:xfrm>
            <a:off x="0" y="0"/>
            <a:ext cx="1100667" cy="6858000"/>
          </a:xfrm>
          <a:prstGeom prst="rect">
            <a:avLst/>
          </a:prstGeom>
          <a:solidFill>
            <a:schemeClr val="tx2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kumimoji="1" lang="en-US" sz="180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20800" y="1152942"/>
            <a:ext cx="9956800" cy="2123658"/>
          </a:xfrm>
        </p:spPr>
        <p:txBody>
          <a:bodyPr>
            <a:spAutoFit/>
          </a:bodyPr>
          <a:lstStyle>
            <a:lvl1pPr>
              <a:defRPr sz="6600">
                <a:solidFill>
                  <a:srgbClr val="CC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9304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4000">
                <a:solidFill>
                  <a:srgbClr val="CCECFF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1117600" y="6248400"/>
            <a:ext cx="2336800" cy="457200"/>
          </a:xfrm>
        </p:spPr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4368800" y="6248400"/>
            <a:ext cx="3860800" cy="457200"/>
          </a:xfrm>
        </p:spPr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245600" y="6248400"/>
            <a:ext cx="2540000" cy="457200"/>
          </a:xfrm>
        </p:spPr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fld id="{1A76D3A1-0BF0-403A-B275-F93F38D2046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ltGray">
          <a:xfrm>
            <a:off x="1" y="3543300"/>
            <a:ext cx="4457700" cy="122238"/>
          </a:xfrm>
          <a:prstGeom prst="rect">
            <a:avLst/>
          </a:prstGeom>
          <a:solidFill>
            <a:schemeClr val="bg2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kumimoji="1" lang="en-US" sz="1800"/>
          </a:p>
        </p:txBody>
      </p:sp>
    </p:spTree>
    <p:extLst>
      <p:ext uri="{BB962C8B-B14F-4D97-AF65-F5344CB8AC3E}">
        <p14:creationId xmlns:p14="http://schemas.microsoft.com/office/powerpoint/2010/main" val="175489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88585D-1DF0-4164-8F03-2C5A85F1D14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800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34400" y="457200"/>
            <a:ext cx="27432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457200"/>
            <a:ext cx="80264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591CC1-8415-41E5-B0EE-37A6440E1C9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908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4757C2-A93C-409E-9101-80FA26F018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610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6FE5F9-BA70-4861-99C3-42698580DC4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256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569175-7F14-4369-A54E-8AE53F1210E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437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02B04D-81FB-476A-AE40-DF484C8B66E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007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06F848-656A-48D5-9DC6-28CA6BEEB46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501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E911D8-10B5-403B-8054-DFADA8808CF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550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69C51B-C7B6-4EED-91E2-DE34589861C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33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54EADC-78A4-4DC5-9611-818AD6156B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56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457200"/>
            <a:ext cx="1036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50000"/>
              </a:spcBef>
              <a:defRPr sz="1400"/>
            </a:lvl1pPr>
          </a:lstStyle>
          <a:p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/>
            </a:lvl1pPr>
          </a:lstStyle>
          <a:p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/>
            </a:lvl1pPr>
          </a:lstStyle>
          <a:p>
            <a:fld id="{5F7EE7F0-78D0-4114-8839-71C1B34B5C1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gray">
          <a:xfrm>
            <a:off x="1" y="1638300"/>
            <a:ext cx="4457700" cy="122238"/>
          </a:xfrm>
          <a:prstGeom prst="rect">
            <a:avLst/>
          </a:prstGeom>
          <a:solidFill>
            <a:schemeClr val="bg2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kumimoji="1" lang="en-US" sz="1800"/>
          </a:p>
        </p:txBody>
      </p:sp>
    </p:spTree>
    <p:extLst>
      <p:ext uri="{BB962C8B-B14F-4D97-AF65-F5344CB8AC3E}">
        <p14:creationId xmlns:p14="http://schemas.microsoft.com/office/powerpoint/2010/main" val="386847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www.digitaljournal.com/photo/060817avianflubirdfluvirus.jpg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www.digitaljournal.com/photo/060817avianflubirdfluvirus.jpg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E27A8F0-73E6-55CF-62A8-1E7AA84BAD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229D50C-B27B-2DE1-0DFC-77E2C2E20AA2}"/>
              </a:ext>
            </a:extLst>
          </p:cNvPr>
          <p:cNvSpPr txBox="1"/>
          <p:nvPr/>
        </p:nvSpPr>
        <p:spPr>
          <a:xfrm>
            <a:off x="-15433" y="497544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Pandemic Plan for the Church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48E7AE-C732-F798-B8A5-2778AF6A25EB}"/>
              </a:ext>
            </a:extLst>
          </p:cNvPr>
          <p:cNvSpPr txBox="1"/>
          <p:nvPr/>
        </p:nvSpPr>
        <p:spPr>
          <a:xfrm>
            <a:off x="15433" y="1102505"/>
            <a:ext cx="121611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Ministering to the Community in a Time of Crisis</a:t>
            </a: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4763D2EE-4C59-2453-6B22-0AA4CDD083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33" y="5062656"/>
            <a:ext cx="12161134" cy="702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9pPr>
          </a:lstStyle>
          <a:p>
            <a:pPr algn="ctr"/>
            <a:endParaRPr lang="en-US" sz="4000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4800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4800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Using Bleach as a Disinfectant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1DEFDCC-DA30-7F49-8644-A71F9672D587}"/>
              </a:ext>
            </a:extLst>
          </p:cNvPr>
          <p:cNvSpPr txBox="1"/>
          <p:nvPr/>
        </p:nvSpPr>
        <p:spPr>
          <a:xfrm>
            <a:off x="453589" y="6016875"/>
            <a:ext cx="11521533" cy="584775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B86B09C-4AE8-1393-BAF3-AA2598429A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3365" y="1810391"/>
            <a:ext cx="2528302" cy="3211437"/>
          </a:xfrm>
          <a:prstGeom prst="rect">
            <a:avLst/>
          </a:prstGeom>
          <a:ln w="38100"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12726456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Using Bleach as a Disinfectant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Precautions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10058400" cy="41148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using bleach be sure to note: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Follow the manufacturer’s instructions for the surface application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will ensure efficacy as well as prevent ill effects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Pay attention to concentration, temperature, and the time the product needs to remain on the surface to be effective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F9FEEE-8DD8-881A-0620-1F0D6DD087B9}"/>
              </a:ext>
            </a:extLst>
          </p:cNvPr>
          <p:cNvSpPr txBox="1"/>
          <p:nvPr/>
        </p:nvSpPr>
        <p:spPr>
          <a:xfrm>
            <a:off x="7696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4410072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Using Bleach as a Disinfectant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Precautions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10058400" cy="41148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Precautions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Wear PPE such as gloves, mask, and eye protection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 sure the concentration is in the 5.25% to 8.25% range for active sodium hypochlorite 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 a new bottle of bleach if possible</a:t>
            </a:r>
          </a:p>
          <a:p>
            <a:pPr lvl="2">
              <a:spcAft>
                <a:spcPts val="60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Bleach loses its efficacy if it sits on the shelf for a long period of time</a:t>
            </a:r>
          </a:p>
          <a:p>
            <a:pPr lvl="2">
              <a:spcAft>
                <a:spcPts val="60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should smell strongly of chlorine for it to be effective </a:t>
            </a:r>
          </a:p>
          <a:p>
            <a:pPr lvl="2"/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/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0D9C50-3790-5E3E-1DCD-A0BDDDDA56A8}"/>
              </a:ext>
            </a:extLst>
          </p:cNvPr>
          <p:cNvSpPr txBox="1"/>
          <p:nvPr/>
        </p:nvSpPr>
        <p:spPr>
          <a:xfrm>
            <a:off x="7696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6340176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Using Bleach as a Disinfectant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Precautions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10058400" cy="41148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Precautions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Thick bleach solutions such as toilet bowel should not be used in dilution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 plain bleach; do not use scented versions, as there are other additives that may affect the solution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not mix bleach with other chemicals as this can cause a reaction that can produce toxic fumes</a:t>
            </a:r>
          </a:p>
          <a:p>
            <a:pPr lvl="2"/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/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57E82B-5093-A151-2671-A55B5D176B6A}"/>
              </a:ext>
            </a:extLst>
          </p:cNvPr>
          <p:cNvSpPr txBox="1"/>
          <p:nvPr/>
        </p:nvSpPr>
        <p:spPr>
          <a:xfrm>
            <a:off x="7696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38458051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Using Bleach as a Disinfectant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Precautions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10058400" cy="41148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Precautions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Surfaces must first be cleaned with a detergent before disinfecting with bleach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Apply solution to a surface with a moistened cloth</a:t>
            </a:r>
          </a:p>
          <a:p>
            <a:pPr lvl="2">
              <a:spcAft>
                <a:spcPts val="60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Allow it to remain on the surface for at least three to five minutes and even up to ten minutes 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After time allowed, wipe again with another clean wet cloth</a:t>
            </a:r>
          </a:p>
          <a:p>
            <a:pPr lvl="2"/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/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8B4D3F6-1CD0-705E-A956-026CB09E09E5}"/>
              </a:ext>
            </a:extLst>
          </p:cNvPr>
          <p:cNvSpPr txBox="1"/>
          <p:nvPr/>
        </p:nvSpPr>
        <p:spPr>
          <a:xfrm>
            <a:off x="7696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37357979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Using Bleach as a Disinfectant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Precautions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10058400" cy="41148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Precautions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chlorine must be wiped away from metal objects with a more dilute solution to prevent corrosion</a:t>
            </a:r>
          </a:p>
          <a:p>
            <a:pPr lvl="2"/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6C4DD01-98BA-698B-F582-CD85E4D8422B}"/>
              </a:ext>
            </a:extLst>
          </p:cNvPr>
          <p:cNvSpPr txBox="1"/>
          <p:nvPr/>
        </p:nvSpPr>
        <p:spPr>
          <a:xfrm>
            <a:off x="7696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583147-9907-B38E-2F13-28FAEFBB11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9446" y="3599872"/>
            <a:ext cx="3779696" cy="2419928"/>
          </a:xfrm>
          <a:prstGeom prst="rect">
            <a:avLst/>
          </a:prstGeom>
          <a:ln w="38100">
            <a:solidFill>
              <a:srgbClr val="000000"/>
            </a:solidFill>
          </a:ln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B436035B-6356-8DAE-A532-5C08D021DD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429000"/>
            <a:ext cx="4930588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pPr lvl="2" defTabSz="914400">
              <a:spcAft>
                <a:spcPts val="600"/>
              </a:spcAft>
            </a:pPr>
            <a:r>
              <a:rPr lang="en-US" sz="2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can be done with clean water or 70% alcohol</a:t>
            </a:r>
          </a:p>
          <a:p>
            <a:pPr lvl="2" defTabSz="914400">
              <a:spcAft>
                <a:spcPts val="600"/>
              </a:spcAft>
            </a:pPr>
            <a:r>
              <a:rPr lang="en-US" sz="2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 apart cloths just for this purpose</a:t>
            </a:r>
          </a:p>
          <a:p>
            <a:pPr lvl="2" defTabSz="914400"/>
            <a:endParaRPr lang="en-US" sz="28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139542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Using Bleach as a Disinfectant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Precautions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10542494" cy="4114800"/>
          </a:xfrm>
        </p:spPr>
        <p:txBody>
          <a:bodyPr/>
          <a:lstStyle/>
          <a:p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bleach gets into the eyes, immediately rinse with water for at least fifteen minutes and seek medical attention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9FBEC7-5346-4D0E-852C-1A41553968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24" b="3748"/>
          <a:stretch/>
        </p:blipFill>
        <p:spPr>
          <a:xfrm>
            <a:off x="4013484" y="3133165"/>
            <a:ext cx="4165031" cy="2886635"/>
          </a:xfrm>
          <a:prstGeom prst="rect">
            <a:avLst/>
          </a:prstGeom>
          <a:ln w="38100">
            <a:solidFill>
              <a:srgbClr val="000000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172942E-1297-BFC6-4BBB-C9A8FE8F122C}"/>
              </a:ext>
            </a:extLst>
          </p:cNvPr>
          <p:cNvSpPr txBox="1"/>
          <p:nvPr/>
        </p:nvSpPr>
        <p:spPr>
          <a:xfrm>
            <a:off x="7696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5048819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Using Bleach as a Disinfectant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Precautions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6060141" cy="41148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Precautions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Bleach is not intended as a disinfectant for hands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principal means for disinfecting hands is washing with soap and water, coupled with the use of a commercial hand sanitizer with alcohol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A8D3C8-49FB-B986-4AB4-D5B19366B47E}"/>
              </a:ext>
            </a:extLst>
          </p:cNvPr>
          <p:cNvSpPr txBox="1"/>
          <p:nvPr/>
        </p:nvSpPr>
        <p:spPr>
          <a:xfrm>
            <a:off x="7696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19ADD6-130D-3F46-E8BC-F7EF92ECCDA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592"/>
          <a:stretch>
            <a:fillRect/>
          </a:stretch>
        </p:blipFill>
        <p:spPr>
          <a:xfrm>
            <a:off x="6364941" y="2474330"/>
            <a:ext cx="4883069" cy="3140208"/>
          </a:xfrm>
          <a:prstGeom prst="rect">
            <a:avLst/>
          </a:prstGeom>
          <a:ln w="38100"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42913491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Using Bleach as a Disinfectant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Preparing Bleach Solutions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10058400" cy="41148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Preparing Bleach Solutions</a:t>
            </a:r>
          </a:p>
          <a:p>
            <a:pPr>
              <a:spcAft>
                <a:spcPts val="600"/>
              </a:spcAft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Differing solution strengths are used for different purposes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strong 1:10 bleach solution is used to disinfect items exposed to: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>
              <a:spcAft>
                <a:spcPts val="600"/>
              </a:spcAft>
              <a:buClr>
                <a:schemeClr val="accent2"/>
              </a:buClr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Blood</a:t>
            </a:r>
          </a:p>
          <a:p>
            <a:pPr lvl="2">
              <a:spcAft>
                <a:spcPts val="600"/>
              </a:spcAft>
              <a:buClr>
                <a:schemeClr val="accent2"/>
              </a:buClr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Urine or fecal material </a:t>
            </a:r>
          </a:p>
          <a:p>
            <a:pPr lvl="2">
              <a:spcAft>
                <a:spcPts val="600"/>
              </a:spcAft>
              <a:buClr>
                <a:schemeClr val="accent2"/>
              </a:buClr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Surfaces exposed to corpses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F4F504-D97D-6E8E-AE1C-5512754517F3}"/>
              </a:ext>
            </a:extLst>
          </p:cNvPr>
          <p:cNvSpPr txBox="1"/>
          <p:nvPr/>
        </p:nvSpPr>
        <p:spPr>
          <a:xfrm>
            <a:off x="7696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32286686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Using Bleach as a Disinfectant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Preparing Bleach Solutions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10058400" cy="41148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Differing solution strengths are used for different purposes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weaker 1:100 bleach solution is used for:</a:t>
            </a:r>
          </a:p>
          <a:p>
            <a:pPr lvl="2">
              <a:spcAft>
                <a:spcPts val="600"/>
              </a:spcAft>
              <a:buClr>
                <a:schemeClr val="accent2"/>
              </a:buClr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Disinfecting surfaces</a:t>
            </a:r>
          </a:p>
          <a:p>
            <a:pPr lvl="2">
              <a:spcAft>
                <a:spcPts val="600"/>
              </a:spcAft>
              <a:buClr>
                <a:schemeClr val="accent2"/>
              </a:buClr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Medical equipment</a:t>
            </a:r>
          </a:p>
          <a:p>
            <a:pPr lvl="2">
              <a:spcAft>
                <a:spcPts val="600"/>
              </a:spcAft>
              <a:buClr>
                <a:schemeClr val="accent2"/>
              </a:buClr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Objects close to the patient</a:t>
            </a:r>
          </a:p>
          <a:p>
            <a:pPr lvl="2">
              <a:spcAft>
                <a:spcPts val="600"/>
              </a:spcAft>
              <a:buClr>
                <a:schemeClr val="accent2"/>
              </a:buClr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Bedding and other laundry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7F67B4-EB82-99BE-749C-68CE3187F9FF}"/>
              </a:ext>
            </a:extLst>
          </p:cNvPr>
          <p:cNvSpPr txBox="1"/>
          <p:nvPr/>
        </p:nvSpPr>
        <p:spPr>
          <a:xfrm>
            <a:off x="7696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11477875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Using Bleach as a Disinfectant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Preparing Bleach Solutions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799" y="1752600"/>
            <a:ext cx="10363199" cy="41148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Diluted bleach solutions should be prepared fresh daily 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Bleach solutions will not be as effective after being mixed with water for over 24 hours</a:t>
            </a:r>
          </a:p>
          <a:p>
            <a:pPr>
              <a:spcAft>
                <a:spcPts val="60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Solutions should be prepared in a well-ventilated area (open windows)</a:t>
            </a:r>
          </a:p>
          <a:p>
            <a:pPr lvl="0">
              <a:spcAft>
                <a:spcPts val="600"/>
              </a:spcAft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Wear PPE, avoid direct contact with skin and eyes</a:t>
            </a:r>
          </a:p>
          <a:p>
            <a:pPr marL="0" indent="0">
              <a:spcAft>
                <a:spcPts val="600"/>
              </a:spcAft>
              <a:buNone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Aft>
                <a:spcPts val="600"/>
              </a:spcAft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B066037-C269-0D9E-4C2F-B461C02A4D9A}"/>
              </a:ext>
            </a:extLst>
          </p:cNvPr>
          <p:cNvSpPr txBox="1"/>
          <p:nvPr/>
        </p:nvSpPr>
        <p:spPr>
          <a:xfrm>
            <a:off x="7696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404987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E5235F-8A53-EFCA-92B9-8D41949AD1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>
            <a:extLst>
              <a:ext uri="{FF2B5EF4-FFF2-40B4-BE49-F238E27FC236}">
                <a16:creationId xmlns:a16="http://schemas.microsoft.com/office/drawing/2014/main" id="{384D1B80-403C-D563-83AE-E28C3A1ACD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Using Bleach as a Disinfectant</a:t>
            </a:r>
          </a:p>
        </p:txBody>
      </p:sp>
      <p:sp>
        <p:nvSpPr>
          <p:cNvPr id="229379" name="Rectangle 3">
            <a:extLst>
              <a:ext uri="{FF2B5EF4-FFF2-40B4-BE49-F238E27FC236}">
                <a16:creationId xmlns:a16="http://schemas.microsoft.com/office/drawing/2014/main" id="{8EFE2BF8-CCE3-2B4B-CA97-190A419B3A8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1752599"/>
            <a:ext cx="10760242" cy="4486835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Currently there are over one hundred disinfectant products registered with the EPA labeled with a claim to inactivate "avian influenza A" viruses on hard, non-porous surfaces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These solutions are available through medical supply companies, retailers supplying poultry farms and online suppliers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 are not necessarily easily obtainable to those outside of these industries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7B7086-A375-B10D-62AA-D35985852B5A}"/>
              </a:ext>
            </a:extLst>
          </p:cNvPr>
          <p:cNvSpPr txBox="1"/>
          <p:nvPr/>
        </p:nvSpPr>
        <p:spPr>
          <a:xfrm>
            <a:off x="6477000" y="6396336"/>
            <a:ext cx="45880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32289986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Using Bleach as a Disinfectant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Preparing Bleach Solutions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10287000" cy="11430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Gather the necessary supplies</a:t>
            </a:r>
          </a:p>
          <a:p>
            <a:pPr>
              <a:spcAft>
                <a:spcPts val="600"/>
              </a:spcAft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 plastic containers because metal containers can corrode easily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D03E3B-055C-36D9-4663-EEB15BD06E82}"/>
              </a:ext>
            </a:extLst>
          </p:cNvPr>
          <p:cNvSpPr txBox="1"/>
          <p:nvPr/>
        </p:nvSpPr>
        <p:spPr>
          <a:xfrm>
            <a:off x="7696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  <a:endParaRPr lang="en-US" dirty="0">
              <a:solidFill>
                <a:srgbClr val="000066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49BF559D-A394-2BE5-AF00-CEF7EE6476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799" y="3429000"/>
            <a:ext cx="5791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pPr lvl="1" defTabSz="914400">
              <a:spcAft>
                <a:spcPts val="600"/>
              </a:spcAft>
            </a:pPr>
            <a:r>
              <a:rPr lang="en-US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 a plastic grade of HDPE (high-density polyethylene) #2</a:t>
            </a:r>
          </a:p>
          <a:p>
            <a:pPr lvl="2" defTabSz="914400">
              <a:spcAft>
                <a:spcPts val="600"/>
              </a:spcAft>
              <a:buClr>
                <a:schemeClr val="accent2"/>
              </a:buClr>
              <a:buSzPct val="145000"/>
              <a:buFont typeface="Wingdings" pitchFamily="2" charset="2"/>
              <a:buChar char="§"/>
            </a:pPr>
            <a:r>
              <a:rPr lang="en-US" sz="2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 chemical resistance, able to withstand sodium hypochlorite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EB73E8-CCBF-B5DA-77E2-CFCD92FAEC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4897" y="3148868"/>
            <a:ext cx="3258005" cy="3086531"/>
          </a:xfrm>
          <a:prstGeom prst="rect">
            <a:avLst/>
          </a:prstGeom>
          <a:ln w="38100"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20515371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Using Bleach as a Disinfectant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Preparing Bleach Solutions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10058400" cy="41148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Gather the necessary supplies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Five-gallon buckets – example containers:</a:t>
            </a:r>
          </a:p>
          <a:p>
            <a:pPr lvl="2">
              <a:spcAft>
                <a:spcPts val="60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Cat liter buckets</a:t>
            </a:r>
          </a:p>
          <a:p>
            <a:pPr lvl="2">
              <a:spcAft>
                <a:spcPts val="60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Large dog and cat dry food buckets</a:t>
            </a:r>
          </a:p>
          <a:p>
            <a:pPr lvl="2">
              <a:spcAft>
                <a:spcPts val="60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Home Depot buckets</a:t>
            </a:r>
          </a:p>
          <a:p>
            <a:pPr lvl="2">
              <a:spcAft>
                <a:spcPts val="60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Milk containers</a:t>
            </a:r>
          </a:p>
          <a:p>
            <a:pPr lvl="1">
              <a:spcAft>
                <a:spcPts val="600"/>
              </a:spcAft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Chlorine bleach containing 5.25% active sodium hypochlorite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0B1AC5-E526-049D-5835-E34F0472D936}"/>
              </a:ext>
            </a:extLst>
          </p:cNvPr>
          <p:cNvSpPr txBox="1"/>
          <p:nvPr/>
        </p:nvSpPr>
        <p:spPr>
          <a:xfrm>
            <a:off x="7696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23417658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Using Bleach as a Disinfectant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Preparing Bleach Solutions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10058400" cy="41148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Gather the necessary supplies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lvl="2">
              <a:spcAft>
                <a:spcPts val="60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 container that holds ten measures (e.g. ten cups) to make the base 1:10 bleach solution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A96F2DA-EE57-B277-47D3-AA27C8AAB628}"/>
              </a:ext>
            </a:extLst>
          </p:cNvPr>
          <p:cNvSpPr txBox="1"/>
          <p:nvPr/>
        </p:nvSpPr>
        <p:spPr>
          <a:xfrm>
            <a:off x="7696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639AEE18-DC37-C20A-9DE4-527EBC2F7B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061" y="3429000"/>
            <a:ext cx="10058400" cy="200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pPr lvl="2" defTabSz="914400">
              <a:spcAft>
                <a:spcPts val="600"/>
              </a:spcAft>
            </a:pPr>
            <a:r>
              <a:rPr lang="en-US" sz="2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 large or several smaller containers (One for each station) with covers or lids to hold the 1:100 bleach solutions</a:t>
            </a:r>
          </a:p>
        </p:txBody>
      </p:sp>
    </p:spTree>
    <p:extLst>
      <p:ext uri="{BB962C8B-B14F-4D97-AF65-F5344CB8AC3E}">
        <p14:creationId xmlns:p14="http://schemas.microsoft.com/office/powerpoint/2010/main" val="10555860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6E0969-9E1B-DAC8-76C5-3EF271FAC9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>
            <a:extLst>
              <a:ext uri="{FF2B5EF4-FFF2-40B4-BE49-F238E27FC236}">
                <a16:creationId xmlns:a16="http://schemas.microsoft.com/office/drawing/2014/main" id="{3218B71E-7F9B-4C14-9BD6-C55238EAED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Using Bleach as a Disinfectant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Preparing Bleach Solutions</a:t>
            </a:r>
          </a:p>
        </p:txBody>
      </p:sp>
      <p:sp>
        <p:nvSpPr>
          <p:cNvPr id="229379" name="Rectangle 3">
            <a:extLst>
              <a:ext uri="{FF2B5EF4-FFF2-40B4-BE49-F238E27FC236}">
                <a16:creationId xmlns:a16="http://schemas.microsoft.com/office/drawing/2014/main" id="{0CAD8270-BC36-9346-362A-5BD502EFA2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10058400" cy="41148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Gather the necessary supplies 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These containers should be labeled clearly of the different solutions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55E4A8-8521-70D9-19A0-78CA31742539}"/>
              </a:ext>
            </a:extLst>
          </p:cNvPr>
          <p:cNvSpPr txBox="1"/>
          <p:nvPr/>
        </p:nvSpPr>
        <p:spPr>
          <a:xfrm>
            <a:off x="7696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  <p:grpSp>
        <p:nvGrpSpPr>
          <p:cNvPr id="6" name="Group 6">
            <a:extLst>
              <a:ext uri="{FF2B5EF4-FFF2-40B4-BE49-F238E27FC236}">
                <a16:creationId xmlns:a16="http://schemas.microsoft.com/office/drawing/2014/main" id="{A0CCE3CC-F378-00CE-5E6D-27E03C52BA90}"/>
              </a:ext>
            </a:extLst>
          </p:cNvPr>
          <p:cNvGrpSpPr>
            <a:grpSpLocks/>
          </p:cNvGrpSpPr>
          <p:nvPr/>
        </p:nvGrpSpPr>
        <p:grpSpPr bwMode="auto">
          <a:xfrm>
            <a:off x="6914535" y="3405336"/>
            <a:ext cx="1563329" cy="2772697"/>
            <a:chOff x="106311700" y="106413300"/>
            <a:chExt cx="4704997" cy="7733414"/>
          </a:xfrm>
        </p:grpSpPr>
        <p:pic>
          <p:nvPicPr>
            <p:cNvPr id="1031" name="Picture 7" descr="How to Make Your Own Disinfectant Spray with Bleach">
              <a:extLst>
                <a:ext uri="{FF2B5EF4-FFF2-40B4-BE49-F238E27FC236}">
                  <a16:creationId xmlns:a16="http://schemas.microsoft.com/office/drawing/2014/main" id="{1421AF34-710E-BC33-4F47-A7BEE814AF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311700" y="106413300"/>
              <a:ext cx="4704997" cy="7733414"/>
            </a:xfrm>
            <a:prstGeom prst="rect">
              <a:avLst/>
            </a:prstGeom>
            <a:noFill/>
            <a:ln w="38100" algn="in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WordArt 8">
              <a:extLst>
                <a:ext uri="{FF2B5EF4-FFF2-40B4-BE49-F238E27FC236}">
                  <a16:creationId xmlns:a16="http://schemas.microsoft.com/office/drawing/2014/main" id="{3A21F9B9-CBBA-8147-1D98-FF4B739E75E5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07213400" y="111772700"/>
              <a:ext cx="1647825" cy="530240"/>
            </a:xfrm>
            <a:prstGeom prst="rect">
              <a:avLst/>
            </a:prstGeom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pPr algn="ctr" rtl="0">
                <a:buNone/>
              </a:pPr>
              <a:r>
                <a:rPr lang="en-US" sz="2800" b="1" kern="10" spc="560">
                  <a:ln w="9017">
                    <a:solidFill>
                      <a:srgbClr val="8064A2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>
                    <a:outerShdw dist="26940" dir="5400000" sy="-100000" rotWithShape="0">
                      <a:srgbClr val="E5DFEC">
                        <a:alpha val="30000"/>
                      </a:srgbClr>
                    </a:outerShdw>
                  </a:effectLst>
                  <a:latin typeface="Arial Black" panose="020B0A04020102020204" pitchFamily="34" charset="0"/>
                </a:rPr>
                <a:t>1:100 Bleach</a:t>
              </a:r>
            </a:p>
          </p:txBody>
        </p:sp>
      </p:grpSp>
      <p:grpSp>
        <p:nvGrpSpPr>
          <p:cNvPr id="10" name="Group 12">
            <a:extLst>
              <a:ext uri="{FF2B5EF4-FFF2-40B4-BE49-F238E27FC236}">
                <a16:creationId xmlns:a16="http://schemas.microsoft.com/office/drawing/2014/main" id="{C6C1DE16-4872-68DF-4F90-58DCCCC700DE}"/>
              </a:ext>
            </a:extLst>
          </p:cNvPr>
          <p:cNvGrpSpPr>
            <a:grpSpLocks/>
          </p:cNvGrpSpPr>
          <p:nvPr/>
        </p:nvGrpSpPr>
        <p:grpSpPr bwMode="auto">
          <a:xfrm>
            <a:off x="2886546" y="3405337"/>
            <a:ext cx="3441290" cy="2772697"/>
            <a:chOff x="108719962" y="107530900"/>
            <a:chExt cx="4894238" cy="4165309"/>
          </a:xfrm>
        </p:grpSpPr>
        <p:pic>
          <p:nvPicPr>
            <p:cNvPr id="1037" name="Picture 13" descr="86 oz. White HDPE Round Multi-Purpose Container with Snap-On Lid - Case of 25">
              <a:extLst>
                <a:ext uri="{FF2B5EF4-FFF2-40B4-BE49-F238E27FC236}">
                  <a16:creationId xmlns:a16="http://schemas.microsoft.com/office/drawing/2014/main" id="{6C67808E-26DA-FF3B-D5AB-43B9FBA43A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601"/>
            <a:stretch>
              <a:fillRect/>
            </a:stretch>
          </p:blipFill>
          <p:spPr bwMode="auto">
            <a:xfrm>
              <a:off x="108719962" y="107530900"/>
              <a:ext cx="4894238" cy="4165309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WordArt 14">
              <a:extLst>
                <a:ext uri="{FF2B5EF4-FFF2-40B4-BE49-F238E27FC236}">
                  <a16:creationId xmlns:a16="http://schemas.microsoft.com/office/drawing/2014/main" id="{8BF31A4A-FDE9-34FF-5D61-CE8B5CFDBC42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09666087" y="108532128"/>
              <a:ext cx="1922437" cy="411585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15240">
                  <a:solidFill>
                    <a:srgbClr val="4F81BD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CanDown">
                <a:avLst>
                  <a:gd name="adj" fmla="val 14287"/>
                </a:avLst>
              </a:prstTxWarp>
            </a:bodyPr>
            <a:lstStyle/>
            <a:p>
              <a:pPr algn="ctr" rtl="0">
                <a:buNone/>
              </a:pPr>
              <a:r>
                <a:rPr lang="en-US" sz="2000" kern="10" spc="0">
                  <a:ln>
                    <a:noFill/>
                  </a:ln>
                  <a:solidFill>
                    <a:srgbClr val="000000"/>
                  </a:solidFill>
                  <a:effectLst>
                    <a:outerShdw dist="29783" dir="3885598" algn="ctr" rotWithShape="0">
                      <a:srgbClr val="BFBFBF">
                        <a:alpha val="74998"/>
                      </a:srgbClr>
                    </a:outerShdw>
                  </a:effectLst>
                  <a:latin typeface="Arial Black" panose="020B0A04020102020204" pitchFamily="34" charset="0"/>
                </a:rPr>
                <a:t>1:10 Bleach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092910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Using Bleach as a Disinfectant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Preparing Bleach Solutions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10058400" cy="4114800"/>
          </a:xfrm>
        </p:spPr>
        <p:txBody>
          <a:bodyPr/>
          <a:lstStyle/>
          <a:p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Gather necessary supplies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not use dirty or used water because organic matter destroys chlorine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measuring cup or other container</a:t>
            </a:r>
          </a:p>
          <a:p>
            <a:pPr lvl="2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bottle or jar marked with one cup, or one liter can be used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48BE8C-2C12-CC5E-DE42-E341607C1AE4}"/>
              </a:ext>
            </a:extLst>
          </p:cNvPr>
          <p:cNvSpPr txBox="1"/>
          <p:nvPr/>
        </p:nvSpPr>
        <p:spPr>
          <a:xfrm>
            <a:off x="7696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  <p:pic>
        <p:nvPicPr>
          <p:cNvPr id="3074" name="Picture 2" descr="Harold Import Anchor Glass Measuring Cup">
            <a:extLst>
              <a:ext uri="{FF2B5EF4-FFF2-40B4-BE49-F238E27FC236}">
                <a16:creationId xmlns:a16="http://schemas.microsoft.com/office/drawing/2014/main" id="{9E5A42F5-E547-3FB0-6176-21F7D40B88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81" b="9921"/>
          <a:stretch>
            <a:fillRect/>
          </a:stretch>
        </p:blipFill>
        <p:spPr bwMode="auto">
          <a:xfrm>
            <a:off x="3832315" y="4375355"/>
            <a:ext cx="2994652" cy="22758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25672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Using Bleach as a Disinfectant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Preparing Bleach Solutions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11759381" cy="41148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prepare 1:10 bleach solution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Pour nine measures of water into the container</a:t>
            </a:r>
          </a:p>
          <a:p>
            <a:pPr lvl="1">
              <a:spcAft>
                <a:spcPts val="600"/>
              </a:spcAft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 the outside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DE1249-5E50-4CF9-BCE8-73B12CFBECA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2079"/>
          <a:stretch>
            <a:fillRect/>
          </a:stretch>
        </p:blipFill>
        <p:spPr>
          <a:xfrm>
            <a:off x="6449961" y="3373692"/>
            <a:ext cx="5257945" cy="300621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6F4EEAD-B21C-3665-5A44-D0D916650BAB}"/>
              </a:ext>
            </a:extLst>
          </p:cNvPr>
          <p:cNvSpPr txBox="1"/>
          <p:nvPr/>
        </p:nvSpPr>
        <p:spPr>
          <a:xfrm>
            <a:off x="7696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308B3216-2A52-3925-897E-F0D42D5127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588" y="3456039"/>
            <a:ext cx="5395452" cy="300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pPr lvl="2" defTabSz="914400">
              <a:spcAft>
                <a:spcPts val="600"/>
              </a:spcAft>
            </a:pPr>
            <a:r>
              <a:rPr lang="en-US" sz="2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 a permanent sharpie or scratch the plastic </a:t>
            </a:r>
          </a:p>
          <a:p>
            <a:pPr lvl="1" defTabSz="914400">
              <a:spcAft>
                <a:spcPts val="600"/>
              </a:spcAft>
            </a:pPr>
            <a:r>
              <a:rPr lang="en-US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 one measure of bleach to the first nine parts </a:t>
            </a:r>
          </a:p>
          <a:p>
            <a:pPr lvl="2" defTabSz="914400">
              <a:spcAft>
                <a:spcPts val="600"/>
              </a:spcAft>
            </a:pPr>
            <a:r>
              <a:rPr lang="en-US" sz="2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 a line at the total ten parts volume</a:t>
            </a:r>
          </a:p>
        </p:txBody>
      </p:sp>
    </p:spTree>
    <p:extLst>
      <p:ext uri="{BB962C8B-B14F-4D97-AF65-F5344CB8AC3E}">
        <p14:creationId xmlns:p14="http://schemas.microsoft.com/office/powerpoint/2010/main" val="27984310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Using Bleach as a Disinfectant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Preparing Bleach Solutions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10058400" cy="4114800"/>
          </a:xfrm>
        </p:spPr>
        <p:txBody>
          <a:bodyPr/>
          <a:lstStyle/>
          <a:p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Marking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container will shorten the process for future solutions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13DA74-1A09-7C96-8AD0-98910DE87D9F}"/>
              </a:ext>
            </a:extLst>
          </p:cNvPr>
          <p:cNvSpPr txBox="1"/>
          <p:nvPr/>
        </p:nvSpPr>
        <p:spPr>
          <a:xfrm>
            <a:off x="7696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77D5DD-BCD9-387B-D448-860E8BDFC81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2079"/>
          <a:stretch>
            <a:fillRect/>
          </a:stretch>
        </p:blipFill>
        <p:spPr>
          <a:xfrm>
            <a:off x="3467027" y="3394587"/>
            <a:ext cx="5257945" cy="3006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5553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Using Bleach as a Disinfectant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Preparing Bleach Solutions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10058400" cy="41148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prepare 1:100 bleach solution: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Measure and pour nine parts of water into another large container</a:t>
            </a:r>
          </a:p>
          <a:p>
            <a:pPr lvl="2">
              <a:spcAft>
                <a:spcPts val="60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 the container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Measure and pour one part of 1:10 bleach solution into the water to make a 1:100 bleach solution</a:t>
            </a:r>
          </a:p>
          <a:p>
            <a:pPr lvl="2">
              <a:spcAft>
                <a:spcPts val="60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 the container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5D39EF-6A0F-394B-2488-5C4BEF382A08}"/>
              </a:ext>
            </a:extLst>
          </p:cNvPr>
          <p:cNvSpPr txBox="1"/>
          <p:nvPr/>
        </p:nvSpPr>
        <p:spPr>
          <a:xfrm>
            <a:off x="7696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11934245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4DCF981-23F8-4A10-956B-8DD7905813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386" y="529103"/>
            <a:ext cx="10553228" cy="5799794"/>
          </a:xfrm>
          <a:prstGeom prst="rect">
            <a:avLst/>
          </a:prstGeom>
          <a:ln w="38100">
            <a:solidFill>
              <a:srgbClr val="000000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AC52370-8E0E-98E3-ECD2-8052550AD389}"/>
              </a:ext>
            </a:extLst>
          </p:cNvPr>
          <p:cNvSpPr txBox="1"/>
          <p:nvPr/>
        </p:nvSpPr>
        <p:spPr>
          <a:xfrm>
            <a:off x="7696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12439168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Using Bleach as a Disinfectant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Preparing Bleach Solutions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10058400" cy="41148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Place containers of appropriate solutions with clean cloths where they will be used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 sure to label each container properly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 the 1:10 bleach solution to clean after contamination with blood or body fluids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 the 1:100 bleach solution to clean surface areas and laundry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there is a large outbreak, make larger quantities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73EC8F-20DC-89E2-FD88-1F0B0D6F6915}"/>
              </a:ext>
            </a:extLst>
          </p:cNvPr>
          <p:cNvSpPr txBox="1"/>
          <p:nvPr/>
        </p:nvSpPr>
        <p:spPr>
          <a:xfrm>
            <a:off x="7696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1397518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CEB634-345D-B258-AE95-BD74DB94D6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>
            <a:extLst>
              <a:ext uri="{FF2B5EF4-FFF2-40B4-BE49-F238E27FC236}">
                <a16:creationId xmlns:a16="http://schemas.microsoft.com/office/drawing/2014/main" id="{20A44B60-F326-2391-7D7E-155D599D7A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Using Bleach as a Disinfectant</a:t>
            </a:r>
          </a:p>
        </p:txBody>
      </p:sp>
      <p:sp>
        <p:nvSpPr>
          <p:cNvPr id="229379" name="Rectangle 3">
            <a:extLst>
              <a:ext uri="{FF2B5EF4-FFF2-40B4-BE49-F238E27FC236}">
                <a16:creationId xmlns:a16="http://schemas.microsoft.com/office/drawing/2014/main" id="{E097852E-16D8-E5FA-4F3B-3ED9667F5D0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1752599"/>
            <a:ext cx="10760242" cy="4486835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Due to the ease of availability and the ability to stockpile, we will discuss the use of bleach which is readily on hand at the local grocery</a:t>
            </a:r>
            <a:endParaRPr lang="en-US" dirty="0">
              <a:effectLst/>
            </a:endParaRP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B4DA6E-6D46-4BD1-698A-0A181033965A}"/>
              </a:ext>
            </a:extLst>
          </p:cNvPr>
          <p:cNvSpPr txBox="1"/>
          <p:nvPr/>
        </p:nvSpPr>
        <p:spPr>
          <a:xfrm>
            <a:off x="6477000" y="6396336"/>
            <a:ext cx="45880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9C4F59-8501-02E2-2C9C-9327DF9422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0589" y="3539391"/>
            <a:ext cx="1967769" cy="28614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234581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037EC5-407E-3F37-8BEF-36D829E17F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>
            <a:extLst>
              <a:ext uri="{FF2B5EF4-FFF2-40B4-BE49-F238E27FC236}">
                <a16:creationId xmlns:a16="http://schemas.microsoft.com/office/drawing/2014/main" id="{619B9CE2-FDAB-B335-A9A7-97086D216E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Using Bleach as a Disinfectant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Preparing Bleach Solutions</a:t>
            </a:r>
          </a:p>
        </p:txBody>
      </p:sp>
      <p:sp>
        <p:nvSpPr>
          <p:cNvPr id="229379" name="Rectangle 3">
            <a:extLst>
              <a:ext uri="{FF2B5EF4-FFF2-40B4-BE49-F238E27FC236}">
                <a16:creationId xmlns:a16="http://schemas.microsoft.com/office/drawing/2014/main" id="{2C451033-2BA6-1589-53A1-32A0717CA9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10058400" cy="41148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Remove the solutions every day or when solutions become cloudy or dirty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you cannot smell chlorine in the bleach solution; the concentration is no longer strong enough for disinfection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Replace the solution with a fresh supply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C45462-FD9F-FBD6-6AF8-C9C2153FD754}"/>
              </a:ext>
            </a:extLst>
          </p:cNvPr>
          <p:cNvSpPr txBox="1"/>
          <p:nvPr/>
        </p:nvSpPr>
        <p:spPr>
          <a:xfrm>
            <a:off x="7696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41742539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Using Bleach as a Disinfectant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Cleaning and Disinfecting Surfaces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10058400" cy="41148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Always follow label instructions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instructions are not available:</a:t>
            </a:r>
          </a:p>
          <a:p>
            <a:pPr lvl="2">
              <a:spcAft>
                <a:spcPts val="60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Leave the diluted bleach solution on the surface for at least 5 minutes before removing or wiping</a:t>
            </a:r>
          </a:p>
          <a:p>
            <a:pPr lvl="3"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is known as the “contact time” for disinfection</a:t>
            </a:r>
          </a:p>
          <a:p>
            <a:pPr lvl="3"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surface should remain visibly wet during the contact time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EFC3BE-6A96-C87A-81E6-AB845CB43DF5}"/>
              </a:ext>
            </a:extLst>
          </p:cNvPr>
          <p:cNvSpPr txBox="1"/>
          <p:nvPr/>
        </p:nvSpPr>
        <p:spPr>
          <a:xfrm>
            <a:off x="7696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20203831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Using Bleach as a Disinfectant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Cleaning and Disinfecting Surfaces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10058400" cy="41148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Apply bleach solution to the surface with a clean rag or sponge</a:t>
            </a:r>
          </a:p>
          <a:p>
            <a:pPr>
              <a:spcAft>
                <a:spcPts val="600"/>
              </a:spcAft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Rinse the surface with warm water</a:t>
            </a:r>
          </a:p>
          <a:p>
            <a:pPr>
              <a:spcAft>
                <a:spcPts val="600"/>
              </a:spcAft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Allow to air dry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495D493-00A0-452A-8E9B-C9A1B74063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676" y="4155830"/>
            <a:ext cx="3504649" cy="2244971"/>
          </a:xfrm>
          <a:prstGeom prst="rect">
            <a:avLst/>
          </a:prstGeom>
          <a:ln w="38100">
            <a:solidFill>
              <a:schemeClr val="bg2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B809BEA-A731-4644-C9BC-0FDBD3459A9E}"/>
              </a:ext>
            </a:extLst>
          </p:cNvPr>
          <p:cNvSpPr txBox="1"/>
          <p:nvPr/>
        </p:nvSpPr>
        <p:spPr>
          <a:xfrm>
            <a:off x="7696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6663420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Using Bleach as a Disinfectant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Cleaning and Disinfecting Surfaces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10058400" cy="4114800"/>
          </a:xfrm>
        </p:spPr>
        <p:txBody>
          <a:bodyPr/>
          <a:lstStyle/>
          <a:p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 sure to include surfaces such as: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Doorknobs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Light switches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TV controls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Telephones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Keyboards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Dresser tops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A528E1-EB5F-40C8-941E-76981E5DA965}"/>
              </a:ext>
            </a:extLst>
          </p:cNvPr>
          <p:cNvSpPr txBox="1"/>
          <p:nvPr/>
        </p:nvSpPr>
        <p:spPr>
          <a:xfrm>
            <a:off x="4204447" y="2297802"/>
            <a:ext cx="5410200" cy="349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/>
            </a:pPr>
            <a:r>
              <a:rPr lang="en-US" sz="28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</a:rPr>
              <a:t>Alarm clocks</a:t>
            </a:r>
          </a:p>
          <a:p>
            <a:pPr marL="285750" indent="-28575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/>
            </a:pPr>
            <a:r>
              <a:rPr lang="en-US" sz="28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</a:rPr>
              <a:t>Bathroom surfaces</a:t>
            </a:r>
          </a:p>
          <a:p>
            <a:pPr marL="285750" indent="-28575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/>
            </a:pPr>
            <a:r>
              <a:rPr lang="en-US" sz="28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</a:rPr>
              <a:t>Kitchen counter tops</a:t>
            </a:r>
          </a:p>
          <a:p>
            <a:pPr marL="285750" indent="-28575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/>
            </a:pPr>
            <a:r>
              <a:rPr lang="en-US" sz="28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</a:rPr>
              <a:t>Faucets</a:t>
            </a:r>
          </a:p>
          <a:p>
            <a:pPr marL="285750" indent="-28575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/>
            </a:pPr>
            <a:r>
              <a:rPr lang="en-US" sz="28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</a:rPr>
              <a:t>Floors</a:t>
            </a:r>
          </a:p>
          <a:p>
            <a:pPr marL="285750" indent="-28575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/>
            </a:pPr>
            <a:r>
              <a:rPr lang="en-US" sz="28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</a:rPr>
              <a:t>Any horizontal surface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8C13D4-3F9B-E309-8960-F7446A230A8B}"/>
              </a:ext>
            </a:extLst>
          </p:cNvPr>
          <p:cNvSpPr txBox="1"/>
          <p:nvPr/>
        </p:nvSpPr>
        <p:spPr>
          <a:xfrm>
            <a:off x="7696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38341539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B2EAD7-36DB-344D-7131-520EF0D2F4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9" name="Rectangle 3">
            <a:extLst>
              <a:ext uri="{FF2B5EF4-FFF2-40B4-BE49-F238E27FC236}">
                <a16:creationId xmlns:a16="http://schemas.microsoft.com/office/drawing/2014/main" id="{E5FB6462-DF40-008C-BC3C-DB2AD7B560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10058400" cy="41148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Clean items used for direct patient care: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Walker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Cane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Wheelchair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B3630C-951F-B325-214D-086190BCC76E}"/>
              </a:ext>
            </a:extLst>
          </p:cNvPr>
          <p:cNvSpPr txBox="1"/>
          <p:nvPr/>
        </p:nvSpPr>
        <p:spPr>
          <a:xfrm>
            <a:off x="7696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28844F9-6BF7-EB33-07B7-73AFEA8C54EE}"/>
              </a:ext>
            </a:extLst>
          </p:cNvPr>
          <p:cNvSpPr txBox="1"/>
          <p:nvPr/>
        </p:nvSpPr>
        <p:spPr>
          <a:xfrm>
            <a:off x="-107575" y="4156162"/>
            <a:ext cx="5593975" cy="1711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</a:rPr>
              <a:t>Grab bars/safety rails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</a:rPr>
              <a:t>Bed rails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lang="en-US" sz="28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</a:rPr>
              <a:t>Bedside commodes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11D580BE-A4B8-B4CB-EDFE-4B2C47B809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10363200" cy="1143000"/>
          </a:xfrm>
        </p:spPr>
        <p:txBody>
          <a:bodyPr/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Using Bleach as a Disinfectant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Cleaning and Disinfecting Surfaces</a:t>
            </a:r>
          </a:p>
        </p:txBody>
      </p:sp>
      <p:pic>
        <p:nvPicPr>
          <p:cNvPr id="4098" name="Picture 2" descr="Carex Two-Button Walker">
            <a:extLst>
              <a:ext uri="{FF2B5EF4-FFF2-40B4-BE49-F238E27FC236}">
                <a16:creationId xmlns:a16="http://schemas.microsoft.com/office/drawing/2014/main" id="{CF989662-F50B-BDCB-D2D5-8F2B941E3F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01" t="5428" r="13429" b="5428"/>
          <a:stretch>
            <a:fillRect/>
          </a:stretch>
        </p:blipFill>
        <p:spPr bwMode="auto">
          <a:xfrm>
            <a:off x="7289204" y="2535660"/>
            <a:ext cx="2786227" cy="3524481"/>
          </a:xfrm>
          <a:prstGeom prst="rect">
            <a:avLst/>
          </a:prstGeom>
          <a:noFill/>
          <a:ln w="38100"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00342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Using Bleach as a Disinfectant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Cleaning Walls and Floors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11277600" cy="48006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Cleaning and Disinfecting Floors and Walls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generally involved in disease transmission</a:t>
            </a:r>
          </a:p>
          <a:p>
            <a:pPr lvl="2">
              <a:spcAft>
                <a:spcPts val="60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However, if a highly pathogenic situation or walls are visibly soiled clean as follows:</a:t>
            </a:r>
          </a:p>
          <a:p>
            <a:pPr lvl="3">
              <a:spcAft>
                <a:spcPts val="60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Wash the floor or wall with a detergent to remove any visible dirt</a:t>
            </a:r>
          </a:p>
          <a:p>
            <a:pPr lvl="3">
              <a:spcAft>
                <a:spcPts val="60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 a sprayer or mop to wash the walls with 1:100 bleach solution</a:t>
            </a:r>
          </a:p>
          <a:p>
            <a:pPr lvl="3"/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D883DE-B9C2-D8B3-8C95-A0AB25C93115}"/>
              </a:ext>
            </a:extLst>
          </p:cNvPr>
          <p:cNvSpPr txBox="1"/>
          <p:nvPr/>
        </p:nvSpPr>
        <p:spPr>
          <a:xfrm>
            <a:off x="7696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782998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Using Bleach as a Disinfectant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Cleaning Walls and Floor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1"/>
            <a:ext cx="11205882" cy="672111"/>
          </a:xfrm>
        </p:spPr>
        <p:txBody>
          <a:bodyPr/>
          <a:lstStyle/>
          <a:p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Wipe the surface with a detergent to remove any visible dirt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26AE18-4E73-4F09-9DA0-2009075632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2038" y="3098098"/>
            <a:ext cx="2819399" cy="2819399"/>
          </a:xfrm>
          <a:prstGeom prst="rect">
            <a:avLst/>
          </a:prstGeom>
          <a:ln w="38100">
            <a:solidFill>
              <a:srgbClr val="000000"/>
            </a:solidFill>
          </a:ln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CEFF8277-A689-480A-9262-0FC586CA68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407574"/>
            <a:ext cx="7467600" cy="3706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pPr lvl="1">
              <a:spcAft>
                <a:spcPts val="600"/>
              </a:spcAft>
            </a:pPr>
            <a:r>
              <a:rPr lang="en-US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 a sprayer or mop to wash the walls or floor with a 1:100 bleach solution</a:t>
            </a:r>
          </a:p>
          <a:p>
            <a:pPr lvl="1">
              <a:spcAft>
                <a:spcPts val="600"/>
              </a:spcAft>
            </a:pPr>
            <a:r>
              <a:rPr lang="en-US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Rinse the mop in a fresh supply of 1:100 bleach solution</a:t>
            </a:r>
          </a:p>
          <a:p>
            <a:pPr lvl="1"/>
            <a:r>
              <a:rPr lang="en-US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using a sprayer, apply the spray close to the surface to minimize splashing and aerosols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D3DDE4-46DF-0E74-223F-6004630F254F}"/>
              </a:ext>
            </a:extLst>
          </p:cNvPr>
          <p:cNvSpPr txBox="1"/>
          <p:nvPr/>
        </p:nvSpPr>
        <p:spPr>
          <a:xfrm>
            <a:off x="7696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288173182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B2F2FE-11C5-CA10-523D-5055E4986C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>
            <a:extLst>
              <a:ext uri="{FF2B5EF4-FFF2-40B4-BE49-F238E27FC236}">
                <a16:creationId xmlns:a16="http://schemas.microsoft.com/office/drawing/2014/main" id="{213480E5-37C1-71FB-D60D-BEAA64B66B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Using Bleach as a Disinfectant</a:t>
            </a:r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Laundry</a:t>
            </a:r>
          </a:p>
        </p:txBody>
      </p:sp>
      <p:sp>
        <p:nvSpPr>
          <p:cNvPr id="229379" name="Rectangle 3">
            <a:extLst>
              <a:ext uri="{FF2B5EF4-FFF2-40B4-BE49-F238E27FC236}">
                <a16:creationId xmlns:a16="http://schemas.microsoft.com/office/drawing/2014/main" id="{8C2C9AB2-EA0A-BA41-50F3-135E10657D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48235" y="1752600"/>
            <a:ext cx="10542493" cy="4114800"/>
          </a:xfrm>
        </p:spPr>
        <p:txBody>
          <a:bodyPr/>
          <a:lstStyle/>
          <a:p>
            <a:pPr lvl="0"/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Laundry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Viruses do not survive as easily on materials such as sheets, towels, and clothing</a:t>
            </a:r>
          </a:p>
          <a:p>
            <a:pPr lvl="2">
              <a:spcAft>
                <a:spcPts val="60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Laundry should still be handled with similar care as cleaning other items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ECBCF6-CFFF-5B6E-20D2-F1B5346FE3DA}"/>
              </a:ext>
            </a:extLst>
          </p:cNvPr>
          <p:cNvSpPr txBox="1"/>
          <p:nvPr/>
        </p:nvSpPr>
        <p:spPr>
          <a:xfrm>
            <a:off x="7696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1B8CC51-3561-3C45-F94A-20D4FEBC7E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236" y="6218375"/>
            <a:ext cx="7010399" cy="3059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pPr lvl="1" defTabSz="914400">
              <a:spcAft>
                <a:spcPts val="600"/>
              </a:spcAft>
            </a:pPr>
            <a:endParaRPr lang="en-US" sz="28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EB73C9-42AB-D4F7-8690-903B16F49B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8252" y="4048163"/>
            <a:ext cx="3061651" cy="2352637"/>
          </a:xfrm>
          <a:prstGeom prst="rect">
            <a:avLst/>
          </a:prstGeom>
          <a:ln w="38100">
            <a:solidFill>
              <a:srgbClr val="000000"/>
            </a:solidFill>
          </a:ln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4E51D629-73E5-5BA8-EF5C-2293DDA80F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235" y="4359088"/>
            <a:ext cx="5443682" cy="204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pPr lvl="2" defTabSz="914400">
              <a:spcAft>
                <a:spcPts val="600"/>
              </a:spcAft>
            </a:pPr>
            <a:r>
              <a:rPr lang="en-US" sz="2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 may be wet or dry bodily secretions or fluids, including respiratory droplets on the bedding</a:t>
            </a:r>
          </a:p>
        </p:txBody>
      </p:sp>
    </p:spTree>
    <p:extLst>
      <p:ext uri="{BB962C8B-B14F-4D97-AF65-F5344CB8AC3E}">
        <p14:creationId xmlns:p14="http://schemas.microsoft.com/office/powerpoint/2010/main" val="12217379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BCE347-25B6-24AD-2B4B-12FCCEB7DF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>
            <a:extLst>
              <a:ext uri="{FF2B5EF4-FFF2-40B4-BE49-F238E27FC236}">
                <a16:creationId xmlns:a16="http://schemas.microsoft.com/office/drawing/2014/main" id="{1540E851-F132-70B4-32E8-80836BA4F9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Using Bleach as a Disinfectant</a:t>
            </a:r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Laundry</a:t>
            </a:r>
          </a:p>
        </p:txBody>
      </p:sp>
      <p:sp>
        <p:nvSpPr>
          <p:cNvPr id="229379" name="Rectangle 3">
            <a:extLst>
              <a:ext uri="{FF2B5EF4-FFF2-40B4-BE49-F238E27FC236}">
                <a16:creationId xmlns:a16="http://schemas.microsoft.com/office/drawing/2014/main" id="{F9354442-AF21-294F-EEA7-A40C731AB3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48235" y="1752600"/>
            <a:ext cx="10542493" cy="4114800"/>
          </a:xfrm>
        </p:spPr>
        <p:txBody>
          <a:bodyPr/>
          <a:lstStyle/>
          <a:p>
            <a:pPr lvl="0"/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 the following precautions when handling laundry: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Wear gloves and a mask when handling the laundry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Place dirty laundry into a laundry bag that is kept in the patient’s room</a:t>
            </a:r>
          </a:p>
          <a:p>
            <a:pPr lvl="2">
              <a:spcAft>
                <a:spcPts val="600"/>
              </a:spcAft>
              <a:buClr>
                <a:schemeClr val="accent2"/>
              </a:buClr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Keep the bag closed when taking to the laundry room</a:t>
            </a:r>
          </a:p>
          <a:p>
            <a:pPr lvl="2">
              <a:spcAft>
                <a:spcPts val="600"/>
              </a:spcAft>
              <a:buClr>
                <a:schemeClr val="accent2"/>
              </a:buClr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Don’t carry unpackaged soiled linens out of the sick room into a clean room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Keep soiled linen at arm’s length; don’t hold laundry close to your body, or to your face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A5897D-E567-8669-971E-2408E1F5E424}"/>
              </a:ext>
            </a:extLst>
          </p:cNvPr>
          <p:cNvSpPr txBox="1"/>
          <p:nvPr/>
        </p:nvSpPr>
        <p:spPr>
          <a:xfrm>
            <a:off x="7696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310265000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CFD686-5C73-B3AF-61A0-E050D14CC8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>
            <a:extLst>
              <a:ext uri="{FF2B5EF4-FFF2-40B4-BE49-F238E27FC236}">
                <a16:creationId xmlns:a16="http://schemas.microsoft.com/office/drawing/2014/main" id="{58FFA807-2DE8-BA00-8989-C1D500BA2E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Using Bleach as a Disinfectant</a:t>
            </a:r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Laundry</a:t>
            </a:r>
          </a:p>
        </p:txBody>
      </p:sp>
      <p:sp>
        <p:nvSpPr>
          <p:cNvPr id="229379" name="Rectangle 3">
            <a:extLst>
              <a:ext uri="{FF2B5EF4-FFF2-40B4-BE49-F238E27FC236}">
                <a16:creationId xmlns:a16="http://schemas.microsoft.com/office/drawing/2014/main" id="{B9EC5CF0-6555-CC0E-D694-BFA6A4BDF3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48235" y="1752600"/>
            <a:ext cx="10542493" cy="4114800"/>
          </a:xfrm>
        </p:spPr>
        <p:txBody>
          <a:bodyPr/>
          <a:lstStyle/>
          <a:p>
            <a:pPr lvl="0"/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 the following precautions when handling laundry: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no shake or agitate the linens to unsettle any dried matter that has attached to the material 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Place laundry of sick person directly into washer from laundry bag</a:t>
            </a:r>
          </a:p>
          <a:p>
            <a:pPr lvl="2">
              <a:buClr>
                <a:schemeClr val="accent2"/>
              </a:buClr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Don’t place un-covered laundry in a basket for common use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CD606B-EA4B-D68F-DB70-B1A9C58326C0}"/>
              </a:ext>
            </a:extLst>
          </p:cNvPr>
          <p:cNvSpPr txBox="1"/>
          <p:nvPr/>
        </p:nvSpPr>
        <p:spPr>
          <a:xfrm>
            <a:off x="7696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1504135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9C5782-EC44-564C-70A6-394E0CB93A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>
            <a:extLst>
              <a:ext uri="{FF2B5EF4-FFF2-40B4-BE49-F238E27FC236}">
                <a16:creationId xmlns:a16="http://schemas.microsoft.com/office/drawing/2014/main" id="{09A0860F-38A6-87F2-E114-A3073DA105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Using Bleach as a Disinfectant</a:t>
            </a:r>
          </a:p>
        </p:txBody>
      </p:sp>
      <p:sp>
        <p:nvSpPr>
          <p:cNvPr id="229379" name="Rectangle 3">
            <a:extLst>
              <a:ext uri="{FF2B5EF4-FFF2-40B4-BE49-F238E27FC236}">
                <a16:creationId xmlns:a16="http://schemas.microsoft.com/office/drawing/2014/main" id="{8F87EE37-B9BC-7364-11E0-6C36B0E97E1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1752600"/>
            <a:ext cx="10760242" cy="41148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World Health Organization (WHO) and other public health agencies recommend using sodium hypochlorite (bleach / chlorine) to disinfect surfaces contaminated with H5N1 avian influenza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Particularly for cleaning up materials exposed to blood or body fluids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Bleach is effective at inactivating the virus on hard surfaces</a:t>
            </a:r>
          </a:p>
          <a:p>
            <a:pPr marL="0" indent="0">
              <a:buNone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D2B71C-474C-D51A-0F94-70E417DC9D2B}"/>
              </a:ext>
            </a:extLst>
          </p:cNvPr>
          <p:cNvSpPr txBox="1"/>
          <p:nvPr/>
        </p:nvSpPr>
        <p:spPr>
          <a:xfrm>
            <a:off x="6477000" y="6396336"/>
            <a:ext cx="45880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169932704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D410F4-0AFE-0D92-C0A3-F7AEF064E6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>
            <a:extLst>
              <a:ext uri="{FF2B5EF4-FFF2-40B4-BE49-F238E27FC236}">
                <a16:creationId xmlns:a16="http://schemas.microsoft.com/office/drawing/2014/main" id="{E713CCFA-0850-4100-E8B2-7230ECEE66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Using Bleach as a Disinfectant</a:t>
            </a:r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Laundry</a:t>
            </a:r>
          </a:p>
        </p:txBody>
      </p:sp>
      <p:sp>
        <p:nvSpPr>
          <p:cNvPr id="229379" name="Rectangle 3">
            <a:extLst>
              <a:ext uri="{FF2B5EF4-FFF2-40B4-BE49-F238E27FC236}">
                <a16:creationId xmlns:a16="http://schemas.microsoft.com/office/drawing/2014/main" id="{BC1C51DF-E9A5-9C5F-D8CA-64ECD665E2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48235" y="1752600"/>
            <a:ext cx="10542493" cy="4114800"/>
          </a:xfrm>
        </p:spPr>
        <p:txBody>
          <a:bodyPr/>
          <a:lstStyle/>
          <a:p>
            <a:pPr lvl="0"/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 the following precautions when handling laundry: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 the washer and dryer controls to hot</a:t>
            </a:r>
          </a:p>
          <a:p>
            <a:pPr lvl="2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Soak in 1:100 bleach solution for thirty minutes </a:t>
            </a:r>
          </a:p>
          <a:p>
            <a:pPr lvl="2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 sure all items are completely soaked</a:t>
            </a:r>
          </a:p>
          <a:p>
            <a:pPr lvl="2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Wash items in soapy water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Items may be line dried if necessary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After handling soiled laundry, remove gloves and perform hand hygiene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72F300-D1DF-9EF5-0490-2A2E41345ECD}"/>
              </a:ext>
            </a:extLst>
          </p:cNvPr>
          <p:cNvSpPr txBox="1"/>
          <p:nvPr/>
        </p:nvSpPr>
        <p:spPr>
          <a:xfrm>
            <a:off x="7696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279482586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Using Bleach as a Disinfectant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10058400" cy="41148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While person-to-person interaction is the primary way viruses spread, the virus can still be spread by touching contaminated surfaces</a:t>
            </a:r>
          </a:p>
          <a:p>
            <a:pPr>
              <a:spcAft>
                <a:spcPts val="60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Health care professionals are still unsure how long viruses can live on surfaces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believed that viruses can survive on different materials anywhere between a few hours to several weeks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F9E888-E4FC-DFC1-538E-B96D926110AC}"/>
              </a:ext>
            </a:extLst>
          </p:cNvPr>
          <p:cNvSpPr txBox="1"/>
          <p:nvPr/>
        </p:nvSpPr>
        <p:spPr>
          <a:xfrm>
            <a:off x="7696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16608150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Using Bleach as a Disinfectant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10058400" cy="41148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Removing and killing an infectious agent on a surface effectively must be performed properly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methodically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Cleaning then disinfecting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Bleach is one of many EPA approved chemicals that are effective to kill the influenza and corona viruses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E3E04A-50D7-AD34-850C-A5B9EE963497}"/>
              </a:ext>
            </a:extLst>
          </p:cNvPr>
          <p:cNvSpPr txBox="1"/>
          <p:nvPr/>
        </p:nvSpPr>
        <p:spPr>
          <a:xfrm>
            <a:off x="7696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367439885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Using Bleach as a Disinfectant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10058400" cy="41148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Second to wearing PPE when caring for a patient with a pathogen causing a pandemic, is keeping all surfaces clean from the infectious agent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is crucial to preventing the spread of the disease</a:t>
            </a: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577FC1-A60B-3216-7341-44D8E7A6E754}"/>
              </a:ext>
            </a:extLst>
          </p:cNvPr>
          <p:cNvSpPr txBox="1"/>
          <p:nvPr/>
        </p:nvSpPr>
        <p:spPr>
          <a:xfrm>
            <a:off x="7696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215510032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saphanatutorial.com/wp-content/uploads/2013/12/SAP-HANA-Question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0"/>
            <a:ext cx="9187234" cy="6858000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B61A6D7-3D29-5C27-D5D3-728B0C374A0E}"/>
              </a:ext>
            </a:extLst>
          </p:cNvPr>
          <p:cNvSpPr txBox="1"/>
          <p:nvPr/>
        </p:nvSpPr>
        <p:spPr>
          <a:xfrm>
            <a:off x="7696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387958575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7C6A64E9-2022-A126-6716-1C132746AC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5" name="Rectangle 5">
            <a:hlinkClick r:id="rId2"/>
            <a:extLst>
              <a:ext uri="{FF2B5EF4-FFF2-40B4-BE49-F238E27FC236}">
                <a16:creationId xmlns:a16="http://schemas.microsoft.com/office/drawing/2014/main" id="{4873C19C-8DBE-74A3-D6FE-1E54893DD4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4913" y="2166938"/>
            <a:ext cx="9144000" cy="36933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F5DEB9F-AECA-07A1-90D6-3E75DF5525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960" y="1305239"/>
            <a:ext cx="11391254" cy="1560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9pPr>
          </a:lstStyle>
          <a:p>
            <a:pPr algn="ctr"/>
            <a:r>
              <a:rPr lang="en-US" sz="3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“If you have run with footmen, and they have tired you out, </a:t>
            </a:r>
            <a:endParaRPr lang="en-US" sz="3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then how can you compete with horses? </a:t>
            </a:r>
            <a:endParaRPr lang="en-US" sz="3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you fall down in a land of peace, </a:t>
            </a:r>
            <a:endParaRPr lang="en-US" sz="3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will you do in the thicket by the Jordan?”</a:t>
            </a:r>
            <a:endParaRPr lang="en-US" sz="3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Jeremiah 12:5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A9F49D-B899-DC33-0FED-88305667CC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00" y="6431244"/>
            <a:ext cx="2542252" cy="42675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714C0ED-46C2-36AD-4D16-6D227DA154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5597" y="3193110"/>
            <a:ext cx="4380807" cy="2899751"/>
          </a:xfrm>
          <a:prstGeom prst="rect">
            <a:avLst/>
          </a:prstGeom>
          <a:ln w="28575"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272065486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5" name="Rectangle 5">
            <a:hlinkClick r:id="rId2"/>
          </p:cNvPr>
          <p:cNvSpPr>
            <a:spLocks noChangeArrowheads="1"/>
          </p:cNvSpPr>
          <p:nvPr/>
        </p:nvSpPr>
        <p:spPr bwMode="auto">
          <a:xfrm>
            <a:off x="5014913" y="2166938"/>
            <a:ext cx="9144000" cy="36933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35DB2893-082E-4B29-9063-065711EC29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2711" y="1305239"/>
            <a:ext cx="9067800" cy="1560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9pPr>
          </a:lstStyle>
          <a:p>
            <a:pPr algn="ctr"/>
            <a:r>
              <a:rPr lang="en-US" sz="36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more presentations like this </a:t>
            </a:r>
          </a:p>
          <a:p>
            <a:pPr algn="ctr"/>
            <a:r>
              <a:rPr lang="en-US" sz="36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 for more information</a:t>
            </a:r>
          </a:p>
          <a:p>
            <a:pPr algn="ctr"/>
            <a:r>
              <a:rPr lang="en-US" sz="36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please visit </a:t>
            </a:r>
          </a:p>
          <a:p>
            <a:pPr algn="ctr"/>
            <a:r>
              <a:rPr lang="en-US" sz="36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outrunningthehorses.com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48F078-51CA-43AE-B44A-0E94240E0F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00" y="6431244"/>
            <a:ext cx="2542252" cy="42675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FBE375A-669E-4902-887A-279F7BD398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5597" y="3193110"/>
            <a:ext cx="4380807" cy="2899751"/>
          </a:xfrm>
          <a:prstGeom prst="rect">
            <a:avLst/>
          </a:prstGeom>
          <a:ln w="28575"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3513651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856824-A986-7EE9-ABFA-5CD4029682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>
            <a:extLst>
              <a:ext uri="{FF2B5EF4-FFF2-40B4-BE49-F238E27FC236}">
                <a16:creationId xmlns:a16="http://schemas.microsoft.com/office/drawing/2014/main" id="{BEDBC1B8-8BDB-9DB4-EB7D-CEC4917FE9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Using Bleach as a Disinfectant</a:t>
            </a:r>
          </a:p>
        </p:txBody>
      </p:sp>
      <p:sp>
        <p:nvSpPr>
          <p:cNvPr id="229379" name="Rectangle 3">
            <a:extLst>
              <a:ext uri="{FF2B5EF4-FFF2-40B4-BE49-F238E27FC236}">
                <a16:creationId xmlns:a16="http://schemas.microsoft.com/office/drawing/2014/main" id="{81021A78-6D94-DE11-D259-0C2D696CFD6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1752600"/>
            <a:ext cx="10760242" cy="41148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Hypochlorite solutions have been proven effective against microorganisms such as viruses, bacteria and fungi and is approved for decontamination at facilities that are a biosafety level of four (BSL-4)</a:t>
            </a:r>
          </a:p>
          <a:p>
            <a:pPr lvl="2">
              <a:spcAft>
                <a:spcPts val="60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biosafety level is the level of precautions required to isolate dangerous biological agents in an enclosed facility</a:t>
            </a:r>
          </a:p>
          <a:p>
            <a:pPr lvl="2">
              <a:spcAft>
                <a:spcPts val="60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levels of containment range from the lowest biosafety level one (BSL-1) to the highest at level 4 (BSL-4) </a:t>
            </a:r>
          </a:p>
          <a:p>
            <a:pPr lvl="1">
              <a:spcAft>
                <a:spcPts val="600"/>
              </a:spcAft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8C60EC-3E87-3C75-91D7-73E47E2D30A4}"/>
              </a:ext>
            </a:extLst>
          </p:cNvPr>
          <p:cNvSpPr txBox="1"/>
          <p:nvPr/>
        </p:nvSpPr>
        <p:spPr>
          <a:xfrm>
            <a:off x="6477000" y="6396336"/>
            <a:ext cx="45880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2651990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Using Bleach as a Disinfectant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6544235" cy="41148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Household bleach typically contains 5%-9% (often 5.25% or 8.25%) active sodium hypochlorite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not use a bleach product if the percentage is not in this range or is not specified</a:t>
            </a:r>
          </a:p>
          <a:p>
            <a:pPr lvl="1">
              <a:spcAft>
                <a:spcPts val="600"/>
              </a:spcAft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6AF024-E2A7-93BA-1B05-811E80FB10B0}"/>
              </a:ext>
            </a:extLst>
          </p:cNvPr>
          <p:cNvSpPr txBox="1"/>
          <p:nvPr/>
        </p:nvSpPr>
        <p:spPr>
          <a:xfrm>
            <a:off x="7696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  <p:pic>
        <p:nvPicPr>
          <p:cNvPr id="1028" name="Picture 4" descr="COVID-19 cleaning, disinfection guidelines - AgriLife Today">
            <a:extLst>
              <a:ext uri="{FF2B5EF4-FFF2-40B4-BE49-F238E27FC236}">
                <a16:creationId xmlns:a16="http://schemas.microsoft.com/office/drawing/2014/main" id="{7B399760-AFC2-4AC9-9813-125AB73814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238" y="678426"/>
            <a:ext cx="4841939" cy="53128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00505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5DAE48-0AA9-E10A-AFFA-E68F0FFF78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>
            <a:extLst>
              <a:ext uri="{FF2B5EF4-FFF2-40B4-BE49-F238E27FC236}">
                <a16:creationId xmlns:a16="http://schemas.microsoft.com/office/drawing/2014/main" id="{4952B73C-A36E-AFB0-215B-2D53DA70CC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Using Bleach as a Disinfectant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 Disadvantages to Using Bleach</a:t>
            </a:r>
          </a:p>
        </p:txBody>
      </p:sp>
      <p:sp>
        <p:nvSpPr>
          <p:cNvPr id="229379" name="Rectangle 3">
            <a:extLst>
              <a:ext uri="{FF2B5EF4-FFF2-40B4-BE49-F238E27FC236}">
                <a16:creationId xmlns:a16="http://schemas.microsoft.com/office/drawing/2014/main" id="{E54AB96F-9FA6-5601-0901-974A2CF35B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10847294" cy="41148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Although bleach is readily available, and cheap, there are many disadvantages to using it, some include: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has no detergent agent </a:t>
            </a:r>
          </a:p>
          <a:p>
            <a:pPr lvl="2">
              <a:spcAft>
                <a:spcPts val="600"/>
              </a:spcAft>
              <a:buClr>
                <a:schemeClr val="accent2"/>
              </a:buClr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cannot penetrate soils, surfaces must first be cleaned prior to use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very caustic – it can burn skin and eyes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/>
              </a:rPr>
              <a:t>It is corrosive – it can eat away at surfaces or metal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/>
              </a:rPr>
              <a:t>It is poisonous if ingested</a:t>
            </a:r>
          </a:p>
          <a:p>
            <a:pPr lvl="1">
              <a:spcAft>
                <a:spcPts val="600"/>
              </a:spcAft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>
              <a:spcAft>
                <a:spcPts val="600"/>
              </a:spcAft>
              <a:buNone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/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E50BBB-656C-0E03-B76C-681EA0612C1C}"/>
              </a:ext>
            </a:extLst>
          </p:cNvPr>
          <p:cNvSpPr txBox="1"/>
          <p:nvPr/>
        </p:nvSpPr>
        <p:spPr>
          <a:xfrm>
            <a:off x="7696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26694990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56B33D-FB4D-B744-6E2E-D699742B21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>
            <a:extLst>
              <a:ext uri="{FF2B5EF4-FFF2-40B4-BE49-F238E27FC236}">
                <a16:creationId xmlns:a16="http://schemas.microsoft.com/office/drawing/2014/main" id="{B03AF3B1-3D04-F0C8-E46B-83CEC7C1EE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Using Bleach as a Disinfectant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 Disadvantages to Using Bleach</a:t>
            </a:r>
          </a:p>
        </p:txBody>
      </p:sp>
      <p:sp>
        <p:nvSpPr>
          <p:cNvPr id="229379" name="Rectangle 3">
            <a:extLst>
              <a:ext uri="{FF2B5EF4-FFF2-40B4-BE49-F238E27FC236}">
                <a16:creationId xmlns:a16="http://schemas.microsoft.com/office/drawing/2014/main" id="{1715A46F-DDD0-5A25-532D-FE2D30D6A4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11331388" cy="41148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Disadvantages to using bleach include: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can create toxic fumes when mixed with other chemicals such as:</a:t>
            </a:r>
          </a:p>
          <a:p>
            <a:pPr lvl="2">
              <a:spcAft>
                <a:spcPts val="60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Ammonia</a:t>
            </a:r>
          </a:p>
          <a:p>
            <a:pPr lvl="2">
              <a:spcAft>
                <a:spcPts val="60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Hydrochloric acid (muriatic acid)</a:t>
            </a:r>
          </a:p>
          <a:p>
            <a:pPr lvl="2">
              <a:spcAft>
                <a:spcPts val="60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Phosphoric acid (rust remover)</a:t>
            </a:r>
          </a:p>
          <a:p>
            <a:pPr lvl="2">
              <a:spcAft>
                <a:spcPts val="60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Acetic acid (vinegar)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can become carcinogenic if mixed with formaldehyde</a:t>
            </a:r>
          </a:p>
          <a:p>
            <a:pPr lvl="1"/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>
              <a:spcAft>
                <a:spcPts val="600"/>
              </a:spcAft>
              <a:buNone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/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076F6E-D3B3-A46A-FCD8-E9D83A9165DB}"/>
              </a:ext>
            </a:extLst>
          </p:cNvPr>
          <p:cNvSpPr txBox="1"/>
          <p:nvPr/>
        </p:nvSpPr>
        <p:spPr>
          <a:xfrm>
            <a:off x="7696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35901982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1BA7A4-A3D5-DF1B-A0F0-A46316569E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>
            <a:extLst>
              <a:ext uri="{FF2B5EF4-FFF2-40B4-BE49-F238E27FC236}">
                <a16:creationId xmlns:a16="http://schemas.microsoft.com/office/drawing/2014/main" id="{B12AFDA4-E8E0-E243-2DD1-B3E073022E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Using Bleach as a Disinfectant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 Disadvantages to Using Bleach</a:t>
            </a:r>
          </a:p>
        </p:txBody>
      </p:sp>
      <p:sp>
        <p:nvSpPr>
          <p:cNvPr id="229379" name="Rectangle 3">
            <a:extLst>
              <a:ext uri="{FF2B5EF4-FFF2-40B4-BE49-F238E27FC236}">
                <a16:creationId xmlns:a16="http://schemas.microsoft.com/office/drawing/2014/main" id="{961D0D3E-3A3D-E219-410B-26C3BE166C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7673788" cy="41148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Disadvantages to using bleach include: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Fumes can be irritating and even toxic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Fumes can move to other areas of the building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discolors colored items such as materials, carpets, countertops and floors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Diluted solutions cannot sit for long periods of time; they lose their effectiveness</a:t>
            </a:r>
          </a:p>
          <a:p>
            <a:pPr marL="457200" lvl="1" indent="0">
              <a:buNone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>
              <a:spcAft>
                <a:spcPts val="600"/>
              </a:spcAft>
              <a:buNone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/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5287A6E-1336-CCBC-C39E-F561578AEC1C}"/>
              </a:ext>
            </a:extLst>
          </p:cNvPr>
          <p:cNvSpPr txBox="1"/>
          <p:nvPr/>
        </p:nvSpPr>
        <p:spPr>
          <a:xfrm>
            <a:off x="7696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3E70E7-82CA-8578-E857-08361B27DE9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439" t="29288" b="8176"/>
          <a:stretch>
            <a:fillRect/>
          </a:stretch>
        </p:blipFill>
        <p:spPr>
          <a:xfrm>
            <a:off x="7978588" y="2842891"/>
            <a:ext cx="3749524" cy="3176909"/>
          </a:xfrm>
          <a:prstGeom prst="rect">
            <a:avLst/>
          </a:prstGeom>
          <a:ln w="38100"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1585981099"/>
      </p:ext>
    </p:extLst>
  </p:cSld>
  <p:clrMapOvr>
    <a:masterClrMapping/>
  </p:clrMapOvr>
</p:sld>
</file>

<file path=ppt/theme/theme1.xml><?xml version="1.0" encoding="utf-8"?>
<a:theme xmlns:a="http://schemas.openxmlformats.org/drawingml/2006/main" name="Whirlpool">
  <a:themeElements>
    <a:clrScheme name="">
      <a:dk1>
        <a:srgbClr val="FFFFFF"/>
      </a:dk1>
      <a:lt1>
        <a:srgbClr val="FFFFFF"/>
      </a:lt1>
      <a:dk2>
        <a:srgbClr val="CCFFFF"/>
      </a:dk2>
      <a:lt2>
        <a:srgbClr val="000066"/>
      </a:lt2>
      <a:accent1>
        <a:srgbClr val="CC99FF"/>
      </a:accent1>
      <a:accent2>
        <a:srgbClr val="9999FF"/>
      </a:accent2>
      <a:accent3>
        <a:srgbClr val="FFFFFF"/>
      </a:accent3>
      <a:accent4>
        <a:srgbClr val="DADADA"/>
      </a:accent4>
      <a:accent5>
        <a:srgbClr val="E2CAFF"/>
      </a:accent5>
      <a:accent6>
        <a:srgbClr val="8A8AE7"/>
      </a:accent6>
      <a:hlink>
        <a:srgbClr val="99CCFF"/>
      </a:hlink>
      <a:folHlink>
        <a:srgbClr val="0066FF"/>
      </a:folHlink>
    </a:clrScheme>
    <a:fontScheme name="Whirlpool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Whirlpool 1">
        <a:dk1>
          <a:srgbClr val="000066"/>
        </a:dk1>
        <a:lt1>
          <a:srgbClr val="FFFFFF"/>
        </a:lt1>
        <a:dk2>
          <a:srgbClr val="6699FF"/>
        </a:dk2>
        <a:lt2>
          <a:srgbClr val="CCFFFF"/>
        </a:lt2>
        <a:accent1>
          <a:srgbClr val="CC99FF"/>
        </a:accent1>
        <a:accent2>
          <a:srgbClr val="9999FF"/>
        </a:accent2>
        <a:accent3>
          <a:srgbClr val="B8CAFF"/>
        </a:accent3>
        <a:accent4>
          <a:srgbClr val="DADADA"/>
        </a:accent4>
        <a:accent5>
          <a:srgbClr val="E2CAFF"/>
        </a:accent5>
        <a:accent6>
          <a:srgbClr val="8A8AE7"/>
        </a:accent6>
        <a:hlink>
          <a:srgbClr val="99CC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rlpool 2">
        <a:dk1>
          <a:srgbClr val="393939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868686"/>
        </a:accent2>
        <a:accent3>
          <a:srgbClr val="AAAAAA"/>
        </a:accent3>
        <a:accent4>
          <a:srgbClr val="DADADA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rlpool 3">
        <a:dk1>
          <a:srgbClr val="000066"/>
        </a:dk1>
        <a:lt1>
          <a:srgbClr val="FFFFFF"/>
        </a:lt1>
        <a:dk2>
          <a:srgbClr val="0000CC"/>
        </a:dk2>
        <a:lt2>
          <a:srgbClr val="CCFFFF"/>
        </a:lt2>
        <a:accent1>
          <a:srgbClr val="CC99FF"/>
        </a:accent1>
        <a:accent2>
          <a:srgbClr val="9999FF"/>
        </a:accent2>
        <a:accent3>
          <a:srgbClr val="AAAAE2"/>
        </a:accent3>
        <a:accent4>
          <a:srgbClr val="DADADA"/>
        </a:accent4>
        <a:accent5>
          <a:srgbClr val="E2CAFF"/>
        </a:accent5>
        <a:accent6>
          <a:srgbClr val="8A8AE7"/>
        </a:accent6>
        <a:hlink>
          <a:srgbClr val="99CC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2139</TotalTime>
  <Words>2306</Words>
  <Application>Microsoft Office PowerPoint</Application>
  <PresentationFormat>Widescreen</PresentationFormat>
  <Paragraphs>289</Paragraphs>
  <Slides>46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4" baseType="lpstr">
      <vt:lpstr>Aptos</vt:lpstr>
      <vt:lpstr>Arial Black</vt:lpstr>
      <vt:lpstr>Calibri</vt:lpstr>
      <vt:lpstr>Monotype Corsiva</vt:lpstr>
      <vt:lpstr>Tahoma</vt:lpstr>
      <vt:lpstr>Times New Roman</vt:lpstr>
      <vt:lpstr>Wingdings</vt:lpstr>
      <vt:lpstr>Whirlpool</vt:lpstr>
      <vt:lpstr>PowerPoint Presentation</vt:lpstr>
      <vt:lpstr>Using Bleach as a Disinfectant</vt:lpstr>
      <vt:lpstr>Using Bleach as a Disinfectant</vt:lpstr>
      <vt:lpstr>Using Bleach as a Disinfectant</vt:lpstr>
      <vt:lpstr>Using Bleach as a Disinfectant</vt:lpstr>
      <vt:lpstr> Using Bleach as a Disinfectant</vt:lpstr>
      <vt:lpstr> Using Bleach as a Disinfectant Some Disadvantages to Using Bleach</vt:lpstr>
      <vt:lpstr> Using Bleach as a Disinfectant Some Disadvantages to Using Bleach</vt:lpstr>
      <vt:lpstr> Using Bleach as a Disinfectant Some Disadvantages to Using Bleach</vt:lpstr>
      <vt:lpstr> Using Bleach as a Disinfectant Precautions</vt:lpstr>
      <vt:lpstr> Using Bleach as a Disinfectant Precautions</vt:lpstr>
      <vt:lpstr> Using Bleach as a Disinfectant Precautions</vt:lpstr>
      <vt:lpstr> Using Bleach as a Disinfectant Precautions</vt:lpstr>
      <vt:lpstr> Using Bleach as a Disinfectant Precautions</vt:lpstr>
      <vt:lpstr> Using Bleach as a Disinfectant Precautions</vt:lpstr>
      <vt:lpstr> Using Bleach as a Disinfectant Precautions</vt:lpstr>
      <vt:lpstr>Using Bleach as a Disinfectant Preparing Bleach Solutions</vt:lpstr>
      <vt:lpstr>Using Bleach as a Disinfectant Preparing Bleach Solutions</vt:lpstr>
      <vt:lpstr>Using Bleach as a Disinfectant Preparing Bleach Solutions</vt:lpstr>
      <vt:lpstr>Using Bleach as a Disinfectant Preparing Bleach Solutions</vt:lpstr>
      <vt:lpstr>Using Bleach as a Disinfectant Preparing Bleach Solutions</vt:lpstr>
      <vt:lpstr>Using Bleach as a Disinfectant Preparing Bleach Solutions</vt:lpstr>
      <vt:lpstr>Using Bleach as a Disinfectant Preparing Bleach Solutions</vt:lpstr>
      <vt:lpstr>Using Bleach as a Disinfectant Preparing Bleach Solutions</vt:lpstr>
      <vt:lpstr>Using Bleach as a Disinfectant Preparing Bleach Solutions</vt:lpstr>
      <vt:lpstr>Using Bleach as a Disinfectant Preparing Bleach Solutions</vt:lpstr>
      <vt:lpstr>Using Bleach as a Disinfectant Preparing Bleach Solutions</vt:lpstr>
      <vt:lpstr>PowerPoint Presentation</vt:lpstr>
      <vt:lpstr>Using Bleach as a Disinfectant Preparing Bleach Solutions</vt:lpstr>
      <vt:lpstr>Using Bleach as a Disinfectant Preparing Bleach Solutions</vt:lpstr>
      <vt:lpstr>Using Bleach as a Disinfectant Cleaning and Disinfecting Surfaces</vt:lpstr>
      <vt:lpstr>Using Bleach as a Disinfectant Cleaning and Disinfecting Surfaces</vt:lpstr>
      <vt:lpstr>Using Bleach as a Disinfectant Cleaning and Disinfecting Surfaces</vt:lpstr>
      <vt:lpstr>Using Bleach as a Disinfectant Cleaning and Disinfecting Surfaces</vt:lpstr>
      <vt:lpstr>Using Bleach as a Disinfectant Cleaning Walls and Floors</vt:lpstr>
      <vt:lpstr>Using Bleach as a Disinfectant Cleaning Walls and Floor</vt:lpstr>
      <vt:lpstr>Using Bleach as a Disinfectant Laundry</vt:lpstr>
      <vt:lpstr>Using Bleach as a Disinfectant Laundry</vt:lpstr>
      <vt:lpstr>Using Bleach as a Disinfectant Laundry</vt:lpstr>
      <vt:lpstr>Using Bleach as a Disinfectant Laundry</vt:lpstr>
      <vt:lpstr>Using Bleach as a Disinfectant Conclusion</vt:lpstr>
      <vt:lpstr>Using Bleach as a Disinfectant Conclusion</vt:lpstr>
      <vt:lpstr>Using Bleach as a Disinfectant Conclusion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mw gade</dc:creator>
  <cp:lastModifiedBy>mw gade</cp:lastModifiedBy>
  <cp:revision>25</cp:revision>
  <dcterms:created xsi:type="dcterms:W3CDTF">2025-07-16T21:51:30Z</dcterms:created>
  <dcterms:modified xsi:type="dcterms:W3CDTF">2026-03-10T19:04:09Z</dcterms:modified>
</cp:coreProperties>
</file>