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4"/>
  </p:notesMasterIdLst>
  <p:handoutMasterIdLst>
    <p:handoutMasterId r:id="rId45"/>
  </p:handoutMasterIdLst>
  <p:sldIdLst>
    <p:sldId id="855" r:id="rId2"/>
    <p:sldId id="818" r:id="rId3"/>
    <p:sldId id="853" r:id="rId4"/>
    <p:sldId id="830" r:id="rId5"/>
    <p:sldId id="831" r:id="rId6"/>
    <p:sldId id="847" r:id="rId7"/>
    <p:sldId id="940" r:id="rId8"/>
    <p:sldId id="752" r:id="rId9"/>
    <p:sldId id="941" r:id="rId10"/>
    <p:sldId id="754" r:id="rId11"/>
    <p:sldId id="755" r:id="rId12"/>
    <p:sldId id="829" r:id="rId13"/>
    <p:sldId id="756" r:id="rId14"/>
    <p:sldId id="836" r:id="rId15"/>
    <p:sldId id="758" r:id="rId16"/>
    <p:sldId id="854" r:id="rId17"/>
    <p:sldId id="759" r:id="rId18"/>
    <p:sldId id="760" r:id="rId19"/>
    <p:sldId id="942" r:id="rId20"/>
    <p:sldId id="848" r:id="rId21"/>
    <p:sldId id="837" r:id="rId22"/>
    <p:sldId id="851" r:id="rId23"/>
    <p:sldId id="839" r:id="rId24"/>
    <p:sldId id="841" r:id="rId25"/>
    <p:sldId id="762" r:id="rId26"/>
    <p:sldId id="763" r:id="rId27"/>
    <p:sldId id="840" r:id="rId28"/>
    <p:sldId id="842" r:id="rId29"/>
    <p:sldId id="843" r:id="rId30"/>
    <p:sldId id="845" r:id="rId31"/>
    <p:sldId id="844" r:id="rId32"/>
    <p:sldId id="766" r:id="rId33"/>
    <p:sldId id="767" r:id="rId34"/>
    <p:sldId id="765" r:id="rId35"/>
    <p:sldId id="768" r:id="rId36"/>
    <p:sldId id="850" r:id="rId37"/>
    <p:sldId id="769" r:id="rId38"/>
    <p:sldId id="770" r:id="rId39"/>
    <p:sldId id="817" r:id="rId40"/>
    <p:sldId id="774" r:id="rId41"/>
    <p:sldId id="798" r:id="rId42"/>
    <p:sldId id="856" r:id="rId4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0000"/>
    <a:srgbClr val="9EB6DA"/>
    <a:srgbClr val="CCECFF"/>
    <a:srgbClr val="CCFFFF"/>
    <a:srgbClr val="E8C840"/>
    <a:srgbClr val="CC99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24" autoAdjust="0"/>
    <p:restoredTop sz="95210" autoAdjust="0"/>
  </p:normalViewPr>
  <p:slideViewPr>
    <p:cSldViewPr>
      <p:cViewPr varScale="1">
        <p:scale>
          <a:sx n="87" d="100"/>
          <a:sy n="87" d="100"/>
        </p:scale>
        <p:origin x="177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9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4.xml"/><Relationship Id="rId13" Type="http://schemas.openxmlformats.org/officeDocument/2006/relationships/slide" Target="slides/slide29.xml"/><Relationship Id="rId18" Type="http://schemas.openxmlformats.org/officeDocument/2006/relationships/slide" Target="slides/slide34.xml"/><Relationship Id="rId3" Type="http://schemas.openxmlformats.org/officeDocument/2006/relationships/slide" Target="slides/slide19.xml"/><Relationship Id="rId7" Type="http://schemas.openxmlformats.org/officeDocument/2006/relationships/slide" Target="slides/slide23.xml"/><Relationship Id="rId12" Type="http://schemas.openxmlformats.org/officeDocument/2006/relationships/slide" Target="slides/slide28.xml"/><Relationship Id="rId17" Type="http://schemas.openxmlformats.org/officeDocument/2006/relationships/slide" Target="slides/slide33.xml"/><Relationship Id="rId2" Type="http://schemas.openxmlformats.org/officeDocument/2006/relationships/slide" Target="slides/slide18.xml"/><Relationship Id="rId16" Type="http://schemas.openxmlformats.org/officeDocument/2006/relationships/slide" Target="slides/slide32.xml"/><Relationship Id="rId1" Type="http://schemas.openxmlformats.org/officeDocument/2006/relationships/slide" Target="slides/slide17.xml"/><Relationship Id="rId6" Type="http://schemas.openxmlformats.org/officeDocument/2006/relationships/slide" Target="slides/slide22.xml"/><Relationship Id="rId11" Type="http://schemas.openxmlformats.org/officeDocument/2006/relationships/slide" Target="slides/slide27.xml"/><Relationship Id="rId5" Type="http://schemas.openxmlformats.org/officeDocument/2006/relationships/slide" Target="slides/slide21.xml"/><Relationship Id="rId15" Type="http://schemas.openxmlformats.org/officeDocument/2006/relationships/slide" Target="slides/slide31.xml"/><Relationship Id="rId10" Type="http://schemas.openxmlformats.org/officeDocument/2006/relationships/slide" Target="slides/slide26.xml"/><Relationship Id="rId4" Type="http://schemas.openxmlformats.org/officeDocument/2006/relationships/slide" Target="slides/slide20.xml"/><Relationship Id="rId9" Type="http://schemas.openxmlformats.org/officeDocument/2006/relationships/slide" Target="slides/slide25.xml"/><Relationship Id="rId14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80B356-2F19-4AE2-B380-D1F5753885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3926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926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7388"/>
            <a:ext cx="4586287" cy="3440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926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56100"/>
            <a:ext cx="50292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927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1220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3927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1220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103F59-0F7F-49C8-B03A-242FA644F43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03F59-0F7F-49C8-B03A-242FA644F431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333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2514600"/>
            <a:ext cx="7467600" cy="762000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1A76D3A1-0BF0-403A-B275-F93F38D204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8585D-1DF0-4164-8F03-2C5A85F1D1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1CC1-8415-41E5-B0EE-37A6440E1C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757C2-A93C-409E-9101-80FA26F018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FE5F9-BA70-4861-99C3-42698580DC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69175-7F14-4369-A54E-8AE53F1210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2B04D-81FB-476A-AE40-DF484C8B6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6F848-656A-48D5-9DC6-28CA6BEEB4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911D8-10B5-403B-8054-DFADA8808C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9C51B-C7B6-4EED-91E2-DE34589861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4EADC-78A4-4DC5-9611-818AD6156B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5F7EE7F0-78D0-4114-8839-71C1B34B5C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igitaljournal.com/photo/060817avianflubirdfluvirus.jpg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64.143.176.9/library/healthguide/en-us/images/media/medical/hw/h5550999_001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http://www.nih.gov/news/research_matters/august2007/images/storm_l.gi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digitaljournal.com/photo/060817avianflubirdfluvirus.jp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5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3490913" y="2166938"/>
            <a:ext cx="9144000" cy="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5DB2893-082E-4B29-9063-065711EC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8" y="4734301"/>
            <a:ext cx="9067800" cy="70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What is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Cytokine Storm?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EE5738-9568-4300-B824-9E534B4B680E}"/>
              </a:ext>
            </a:extLst>
          </p:cNvPr>
          <p:cNvSpPr txBox="1"/>
          <p:nvPr/>
        </p:nvSpPr>
        <p:spPr>
          <a:xfrm>
            <a:off x="453590" y="6016875"/>
            <a:ext cx="8153400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E375CD-3A98-4B99-A841-357B1ED96FF2}"/>
              </a:ext>
            </a:extLst>
          </p:cNvPr>
          <p:cNvSpPr txBox="1"/>
          <p:nvPr/>
        </p:nvSpPr>
        <p:spPr>
          <a:xfrm>
            <a:off x="15433" y="1102505"/>
            <a:ext cx="8992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Ministering to the Community in a Time of Crisis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248633-89C7-4B93-0BCB-D1B8014B8689}"/>
              </a:ext>
            </a:extLst>
          </p:cNvPr>
          <p:cNvSpPr txBox="1"/>
          <p:nvPr/>
        </p:nvSpPr>
        <p:spPr>
          <a:xfrm>
            <a:off x="298367" y="497544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Pandemic Plan for the Church</a:t>
            </a:r>
          </a:p>
        </p:txBody>
      </p:sp>
      <p:pic>
        <p:nvPicPr>
          <p:cNvPr id="5" name="Picture 2" descr="http://images.wisegeek.com/human-lungs-with-germs.jpg">
            <a:extLst>
              <a:ext uri="{FF2B5EF4-FFF2-40B4-BE49-F238E27FC236}">
                <a16:creationId xmlns:a16="http://schemas.microsoft.com/office/drawing/2014/main" id="{A6BA454E-2A19-D667-9781-C09F78271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5643" y="1785595"/>
            <a:ext cx="3204537" cy="2977502"/>
          </a:xfrm>
          <a:prstGeom prst="rect">
            <a:avLst/>
          </a:prstGeom>
          <a:ln w="57150" cap="sq">
            <a:solidFill>
              <a:schemeClr val="bg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0626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1534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Receptors</a:t>
            </a:r>
            <a:endParaRPr lang="en-US" sz="4000" dirty="0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534400" cy="48768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Hemagglutinins (H) - Human Influenza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Glycogen receptors in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system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especially susceptible to these proteins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Human viruses bind to sugars on epithelial cells upper respiratory tract</a:t>
            </a:r>
          </a:p>
          <a:p>
            <a:pPr lvl="2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nose and lungs</a:t>
            </a:r>
          </a:p>
          <a:p>
            <a:pPr lvl="1">
              <a:buNone/>
            </a:pPr>
            <a:endParaRPr lang="en-US" sz="3200" dirty="0">
              <a:cs typeface="Times New Roman" pitchFamily="18" charset="0"/>
            </a:endParaRPr>
          </a:p>
          <a:p>
            <a:pPr lvl="1">
              <a:buFont typeface="Wingdings" pitchFamily="2" charset="2"/>
              <a:buNone/>
            </a:pP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EDDF1D-10A7-A634-D721-67F78BE0DB51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076768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1534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Receptors</a:t>
            </a:r>
            <a:endParaRPr lang="en-US" sz="4000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001000" cy="41148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Hemagglutinins (H) –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Avian Influenza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H’s prefer to bind to another type of sugar in birds</a:t>
            </a:r>
          </a:p>
          <a:p>
            <a:pPr lvl="2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Found in gastrointestinal 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965" y="4415558"/>
            <a:ext cx="3668669" cy="2061442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30A46E-A8CA-DCC7-1158-BD9A8B887145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4123191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1534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Receptors</a:t>
            </a:r>
            <a:endParaRPr lang="en-US" sz="4000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458200" cy="41148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Mammals have this sugar deep in the lungs: Terminal bronchi and alveoli</a:t>
            </a:r>
          </a:p>
        </p:txBody>
      </p:sp>
      <p:pic>
        <p:nvPicPr>
          <p:cNvPr id="4" name="Picture 2" descr="http://64.143.176.9/library/healthguide/en-us/images/media/medical/hw/h5550999_001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133600" y="3124199"/>
            <a:ext cx="4953000" cy="3377045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068C97-27B8-A392-CD1D-A035D006C3D5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903966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Receptors</a:t>
            </a:r>
            <a:endParaRPr lang="en-US" sz="4000" dirty="0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Human Influenza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Causes illness in upper respiratory tract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Death due primarily to secondary bacterial infection</a:t>
            </a:r>
          </a:p>
          <a:p>
            <a:pPr>
              <a:lnSpc>
                <a:spcPct val="9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Avian Influenza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Causes severe respiratory lung infection in mammals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Death due primarily to viral pneumonia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029DEF-D481-DE80-9543-93BEB272C05D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506285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Receptors</a:t>
            </a:r>
            <a:endParaRPr lang="en-US" sz="4000" dirty="0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993" y="1828800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Avian Influenza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Not present in upper respiratory airway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Not readily spread with sneezes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Explains why it is not readily spread between humans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Replicates efficiently in the lungs</a:t>
            </a:r>
          </a:p>
          <a:p>
            <a:pPr lvl="2">
              <a:lnSpc>
                <a:spcPct val="90000"/>
              </a:lnSpc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8B8918-4869-6BEC-9E5C-A2ED3D3C58B1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726463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1534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Receptors</a:t>
            </a:r>
            <a:endParaRPr lang="en-US" sz="4000" dirty="0"/>
          </a:p>
        </p:txBody>
      </p:sp>
      <p:pic>
        <p:nvPicPr>
          <p:cNvPr id="133122" name="Picture 2" descr="https://upload.wikimedia.org/wikipedia/commons/b/b0/H1N1_versus_H5N1_patholog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470" y="1948934"/>
            <a:ext cx="6289160" cy="4604266"/>
          </a:xfrm>
          <a:prstGeom prst="rect">
            <a:avLst/>
          </a:prstGeom>
          <a:ln w="57150" cap="sq">
            <a:solidFill>
              <a:schemeClr val="bg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99535" y="1948934"/>
            <a:ext cx="11811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Human </a:t>
            </a:r>
          </a:p>
          <a:p>
            <a:r>
              <a:rPr lang="en-US" sz="1800" dirty="0">
                <a:solidFill>
                  <a:srgbClr val="000000"/>
                </a:solidFill>
              </a:rPr>
              <a:t>Influenza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5300" y="1948934"/>
            <a:ext cx="14097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Avian</a:t>
            </a:r>
          </a:p>
          <a:p>
            <a:r>
              <a:rPr lang="en-US" sz="1800" dirty="0">
                <a:solidFill>
                  <a:srgbClr val="000000"/>
                </a:solidFill>
              </a:rPr>
              <a:t>Influenza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08C44F-24CC-83C7-CB08-B341963DCB5A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807981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Receptors</a:t>
            </a:r>
            <a:endParaRPr lang="en-US" sz="4000" dirty="0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993" y="1828800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7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switch of preferred receptors</a:t>
            </a:r>
          </a:p>
          <a:p>
            <a:pPr lvl="1">
              <a:lnSpc>
                <a:spcPct val="90000"/>
              </a:lnSpc>
              <a:spcAft>
                <a:spcPts val="7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Viruses adapted to birds preferentially bind sialic acid receptors with a specific linked sugar</a:t>
            </a:r>
          </a:p>
          <a:p>
            <a:pPr lvl="1">
              <a:lnSpc>
                <a:spcPct val="90000"/>
              </a:lnSpc>
              <a:spcAft>
                <a:spcPts val="7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Human-adapted influenza viruses preferentially bind with another</a:t>
            </a:r>
          </a:p>
          <a:p>
            <a:pPr lvl="1">
              <a:lnSpc>
                <a:spcPct val="90000"/>
              </a:lnSpc>
              <a:spcAft>
                <a:spcPts val="7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switch from this Avian receptor requires only one amino acid change</a:t>
            </a:r>
          </a:p>
          <a:p>
            <a:pPr marL="0" indent="0">
              <a:lnSpc>
                <a:spcPct val="90000"/>
              </a:lnSpc>
              <a:buNone/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73AAFC-4EAB-5C66-C698-6DA65F2181B4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513272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</p:txBody>
      </p:sp>
      <p:pic>
        <p:nvPicPr>
          <p:cNvPr id="19458" name="Picture 2" descr="http://images.wisegeek.com/human-lungs-with-ge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8179" y="2057400"/>
            <a:ext cx="4674585" cy="4343400"/>
          </a:xfrm>
          <a:prstGeom prst="rect">
            <a:avLst/>
          </a:prstGeom>
          <a:ln w="57150" cap="sq">
            <a:solidFill>
              <a:schemeClr val="bg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4DAED9-FAAE-D418-73CC-429D3587B41B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639086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8392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cytokine storm (aka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hypercytokinemia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 where body’s immune system releases too many inflammatory signaling molecules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are called cytokines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lead to life threatening systemic inflammatory response with serious symptoms</a:t>
            </a:r>
          </a:p>
        </p:txBody>
      </p:sp>
    </p:spTree>
    <p:extLst>
      <p:ext uri="{BB962C8B-B14F-4D97-AF65-F5344CB8AC3E}">
        <p14:creationId xmlns:p14="http://schemas.microsoft.com/office/powerpoint/2010/main" val="3832687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E59B0-38BC-FD64-658D-1A728F444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83994654-F70A-7500-54B4-08DABC185D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</p:txBody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972535AF-970B-AD3A-1939-5BDDCD066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8392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causes a “Cytokine Storm”</a:t>
            </a:r>
          </a:p>
          <a:p>
            <a:pPr lvl="1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pro-inflammatory cytokine response</a:t>
            </a:r>
          </a:p>
          <a:p>
            <a:pPr lvl="1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Occurs in alveoli and bronchial epithelial cells</a:t>
            </a:r>
          </a:p>
          <a:p>
            <a:pPr lvl="1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Levels reach more than 10 times higher than common flu virus</a:t>
            </a:r>
          </a:p>
          <a:p>
            <a:pPr lvl="1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Inflammation causes damage enough to cause acute respiratory distress (ARDS)</a:t>
            </a:r>
          </a:p>
          <a:p>
            <a:pPr algn="ctr">
              <a:lnSpc>
                <a:spcPct val="12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18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2.cdn.turner.com/cnnnext/dam/assets/130428204735-01-bird-flu-0428-horizontal-large-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700" y="2971800"/>
            <a:ext cx="5562600" cy="3239756"/>
          </a:xfrm>
          <a:prstGeom prst="rect">
            <a:avLst/>
          </a:prstGeom>
          <a:ln w="57150" cap="sq">
            <a:solidFill>
              <a:schemeClr val="bg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7620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“Cytokine Storm” 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what makes 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Avian Influenza so deadly</a:t>
            </a:r>
          </a:p>
        </p:txBody>
      </p:sp>
    </p:spTree>
    <p:extLst>
      <p:ext uri="{BB962C8B-B14F-4D97-AF65-F5344CB8AC3E}">
        <p14:creationId xmlns:p14="http://schemas.microsoft.com/office/powerpoint/2010/main" val="1948420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8392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unique to Avian Influenza – Similar pathology: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Seasonal Influenza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Influenza</a:t>
            </a:r>
          </a:p>
          <a:p>
            <a:pPr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Presents as pneumonia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900805-8AF4-4630-A687-76CAA3EEE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276600"/>
            <a:ext cx="3810000" cy="2857500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4E136E-2A1B-25D9-CEAB-9E34823B0F6A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823061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964" y="1828800"/>
            <a:ext cx="88392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Macrophages</a:t>
            </a:r>
          </a:p>
          <a:p>
            <a:pPr lvl="1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most important cells                          in innate immune system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Eliminates pathogens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antigens to T cells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 cytokines and chemokines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Maintain homeostasis – modulate immune response in tissues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8B70EF-575A-4010-AE3D-939A9B6C97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76400"/>
            <a:ext cx="2895600" cy="2895600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E0C530-7EB0-E701-F134-035E6581FA1A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888726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964" y="1828800"/>
            <a:ext cx="88392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 and Inflammatory Response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group of proteins that are secreted by specific cells in immune system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as messenger molecules and regulators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 a role in: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Immunity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Inflammation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Hematopoiesis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20000"/>
              </a:lnSpc>
              <a:buNone/>
            </a:pP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5391C1-1004-4C6D-8EBE-E9790FE75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250436"/>
            <a:ext cx="3491475" cy="224851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BE9A72-4800-4F99-8FA9-DA0DF1B97C27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856949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964" y="1828800"/>
            <a:ext cx="88392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 and Inflammatory Response</a:t>
            </a:r>
          </a:p>
          <a:p>
            <a:pPr lvl="1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as intercellular messenger molecules</a:t>
            </a:r>
          </a:p>
          <a:p>
            <a:pPr lvl="1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Evoke particular biological activities on:</a:t>
            </a:r>
          </a:p>
          <a:p>
            <a:pPr lvl="2">
              <a:lnSpc>
                <a:spcPct val="12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Cells that secrete them</a:t>
            </a:r>
          </a:p>
          <a:p>
            <a:pPr lvl="2">
              <a:lnSpc>
                <a:spcPct val="12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Nearby cells</a:t>
            </a:r>
          </a:p>
          <a:p>
            <a:pPr lvl="2">
              <a:lnSpc>
                <a:spcPct val="12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Distant cells</a:t>
            </a:r>
          </a:p>
          <a:p>
            <a:pPr algn="ctr">
              <a:lnSpc>
                <a:spcPct val="120000"/>
              </a:lnSpc>
              <a:buNone/>
            </a:pP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B5B5D3-F740-4B89-8DC4-06F9B5FDDA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114800"/>
            <a:ext cx="3102654" cy="2286000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EA219A-31CC-4B93-5CDF-B9713D0B7651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048261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8392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 and Inflammatory Response 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Inflammation</a:t>
            </a:r>
          </a:p>
          <a:p>
            <a:pPr lvl="2">
              <a:lnSpc>
                <a:spcPct val="12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Tissues are injured by bacteria, trauma, toxins, heat, or any other cause</a:t>
            </a:r>
          </a:p>
          <a:p>
            <a:pPr lvl="2">
              <a:lnSpc>
                <a:spcPct val="12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Damaged cells release chemicals</a:t>
            </a:r>
          </a:p>
          <a:p>
            <a:pPr lvl="3">
              <a:lnSpc>
                <a:spcPct val="12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chemicals induce inflammatory response</a:t>
            </a:r>
          </a:p>
          <a:p>
            <a:pPr lvl="2">
              <a:lnSpc>
                <a:spcPct val="120000"/>
              </a:lnSpc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977439-AAC7-A243-B9E2-2597828CAF8E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539589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3" y="1828800"/>
            <a:ext cx="91440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400" dirty="0"/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 and Inflammatory Response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Virtually all cells in immune system produce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 varied cellular effects</a:t>
            </a:r>
          </a:p>
          <a:p>
            <a:pPr lvl="2">
              <a:lnSpc>
                <a:spcPct val="12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Synergists - Enhance response to antigens</a:t>
            </a:r>
          </a:p>
          <a:p>
            <a:pPr lvl="3">
              <a:lnSpc>
                <a:spcPct val="12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Inflammatory trigger immune system</a:t>
            </a:r>
          </a:p>
          <a:p>
            <a:pPr lvl="2">
              <a:lnSpc>
                <a:spcPct val="12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Antagonists - Inhibit signals</a:t>
            </a:r>
          </a:p>
          <a:p>
            <a:pPr lvl="3">
              <a:lnSpc>
                <a:spcPct val="12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Anti-inflammatory inhibit immune system</a:t>
            </a:r>
          </a:p>
          <a:p>
            <a:pPr lvl="2">
              <a:lnSpc>
                <a:spcPct val="120000"/>
              </a:lnSpc>
            </a:pP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1C1065-51B3-52CF-7591-939213F93FCF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421744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400" dirty="0"/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 and Inflammatory Response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Regulate innate immunity response to pathogens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 leukocytes and endothelial cells (layer of epithelial cells that form the inner lining of blood vessels and heart chambers)</a:t>
            </a:r>
          </a:p>
          <a:p>
            <a:pPr lvl="2">
              <a:lnSpc>
                <a:spcPct val="120000"/>
              </a:lnSpc>
            </a:pP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ECFDEF-0DC5-1F7B-9B2D-4395C51D71CB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4139747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8392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 and Inflammatory Response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 or control inflammatory response</a:t>
            </a:r>
          </a:p>
          <a:p>
            <a:pPr lvl="2">
              <a:lnSpc>
                <a:spcPct val="12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Inflammation brings large amounts of white blood cells to infected area</a:t>
            </a:r>
          </a:p>
          <a:p>
            <a:pPr lvl="2">
              <a:lnSpc>
                <a:spcPct val="12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step in healing process</a:t>
            </a:r>
          </a:p>
          <a:p>
            <a:pPr lvl="1">
              <a:lnSpc>
                <a:spcPct val="120000"/>
              </a:lnSpc>
            </a:pP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756421-6F5C-02E0-393C-0D803F123C87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693552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8392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 and Inflammatory Response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physical effect is for blood circulation to increase around affected area</a:t>
            </a:r>
          </a:p>
          <a:p>
            <a:pPr lvl="2">
              <a:lnSpc>
                <a:spcPct val="12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Vessels dilate permitting increased blood flow</a:t>
            </a:r>
          </a:p>
          <a:p>
            <a:pPr lvl="2">
              <a:lnSpc>
                <a:spcPct val="12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Allows larger cells of the blood (immune cells) to pass</a:t>
            </a:r>
          </a:p>
          <a:p>
            <a:pPr lvl="2">
              <a:lnSpc>
                <a:spcPct val="120000"/>
              </a:lnSpc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37FA4A-0BE2-A7E1-0204-1BCA960274BE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950346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8392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 and Inflammatory Response</a:t>
            </a:r>
          </a:p>
          <a:p>
            <a:pPr lvl="1">
              <a:lnSpc>
                <a:spcPct val="12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 forms</a:t>
            </a:r>
          </a:p>
          <a:p>
            <a:pPr lvl="2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over debris from battle between antigen and immune cell</a:t>
            </a:r>
          </a:p>
          <a:p>
            <a:pPr lvl="1">
              <a:lnSpc>
                <a:spcPct val="12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begun, will continue until infection has been eradicated</a:t>
            </a:r>
          </a:p>
          <a:p>
            <a:pPr lvl="2">
              <a:lnSpc>
                <a:spcPct val="120000"/>
              </a:lnSpc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369583-0B1C-D84D-396D-6BFEA208DC0E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512748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1534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endParaRPr lang="en-US" sz="40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837163"/>
            <a:ext cx="8534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Avian Influenza in humans</a:t>
            </a:r>
          </a:p>
          <a:p>
            <a:pPr lvl="1"/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Highly fatal infectious disease</a:t>
            </a:r>
          </a:p>
          <a:p>
            <a:pPr lvl="1"/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Virus infects pulmonary epithelial cells</a:t>
            </a:r>
          </a:p>
          <a:p>
            <a:pPr lvl="1"/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Causes diffuse alveolar damage</a:t>
            </a:r>
          </a:p>
          <a:p>
            <a:pPr lvl="1"/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Hemorrhage in the lungs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F0A8E6-0F44-D042-4A1B-DD19ECA33F6D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525141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8392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 and Inflammatory Response</a:t>
            </a:r>
          </a:p>
          <a:p>
            <a:pPr lvl="1">
              <a:lnSpc>
                <a:spcPct val="12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to increase of blood reaching site</a:t>
            </a:r>
          </a:p>
          <a:p>
            <a:pPr lvl="2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Tissues become red and warm </a:t>
            </a:r>
          </a:p>
          <a:p>
            <a:pPr lvl="2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Tissues become swollen</a:t>
            </a:r>
          </a:p>
          <a:p>
            <a:pPr lvl="2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 on surrounding tissue and nerve cells</a:t>
            </a:r>
          </a:p>
          <a:p>
            <a:pPr lvl="2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is painful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9E4C68-71E6-2898-E28D-57F4255F9430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635421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8392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 and Inflammatory Response</a:t>
            </a:r>
          </a:p>
          <a:p>
            <a:pPr lvl="1">
              <a:lnSpc>
                <a:spcPct val="12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 response should only last if infection or injury exists</a:t>
            </a:r>
          </a:p>
          <a:p>
            <a:pPr lvl="1">
              <a:lnSpc>
                <a:spcPct val="120000"/>
              </a:lnSpc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lnSpc>
                <a:spcPct val="120000"/>
              </a:lnSpc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A9DC35-CC72-41A2-BA74-A359C64411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084" y="3962400"/>
            <a:ext cx="2923032" cy="23408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0C154E-1C92-68EC-ED77-B3ACFAA305F2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982921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8392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and Cytokines</a:t>
            </a:r>
          </a:p>
          <a:p>
            <a:pPr lvl="1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Produces toxins: </a:t>
            </a:r>
          </a:p>
          <a:p>
            <a:pPr lvl="2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Interfere with control mechanisms of the immune system</a:t>
            </a:r>
          </a:p>
          <a:p>
            <a:pPr lvl="2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Promotes inflammation</a:t>
            </a:r>
          </a:p>
          <a:p>
            <a:pPr lvl="2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Inhibits production of anti-inflammatory cytokines</a:t>
            </a:r>
          </a:p>
          <a:p>
            <a:pPr lvl="1">
              <a:lnSpc>
                <a:spcPct val="120000"/>
              </a:lnSpc>
            </a:pPr>
            <a:endParaRPr lang="en-US" sz="3000" dirty="0"/>
          </a:p>
          <a:p>
            <a:pPr>
              <a:lnSpc>
                <a:spcPct val="120000"/>
              </a:lnSpc>
            </a:pPr>
            <a:endParaRPr lang="en-US" sz="3000" dirty="0"/>
          </a:p>
          <a:p>
            <a:pPr lvl="1">
              <a:lnSpc>
                <a:spcPct val="120000"/>
              </a:lnSpc>
            </a:pP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AB1AE0-5B7C-793D-9A8D-8C52E214A42F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711782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63246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and Cytokines</a:t>
            </a:r>
          </a:p>
          <a:p>
            <a:pPr lvl="1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Enhances the accelerator while impairing the brakes </a:t>
            </a:r>
          </a:p>
          <a:p>
            <a:pPr lvl="1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Immune system goes out of control</a:t>
            </a:r>
          </a:p>
          <a:p>
            <a:pPr lvl="1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Acute Respiratory Distress (ARDS)</a:t>
            </a:r>
          </a:p>
          <a:p>
            <a:pPr>
              <a:lnSpc>
                <a:spcPct val="120000"/>
              </a:lnSpc>
            </a:pPr>
            <a:endParaRPr lang="en-US" sz="3000" dirty="0"/>
          </a:p>
          <a:p>
            <a:pPr lvl="1">
              <a:lnSpc>
                <a:spcPct val="120000"/>
              </a:lnSpc>
            </a:pP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FF2973-5B3B-ACA2-6AB7-2B23D42075FC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AAC786-C427-6525-4047-72D2F656A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306" y="26670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724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8392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“Cytokine Storm” occurs when:  </a:t>
            </a:r>
          </a:p>
          <a:p>
            <a:pPr lvl="1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cell – attached to foreign antigen combines with...</a:t>
            </a:r>
          </a:p>
          <a:p>
            <a:pPr lvl="1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cell – already combined with same foreign antigen...</a:t>
            </a:r>
          </a:p>
          <a:p>
            <a:pPr lvl="1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cell releases cytokines</a:t>
            </a:r>
          </a:p>
          <a:p>
            <a:pPr lvl="1">
              <a:lnSpc>
                <a:spcPct val="120000"/>
              </a:lnSpc>
            </a:pPr>
            <a:endParaRPr lang="en-US" sz="3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537B02-B80C-57A4-CC81-B607273A95C3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8263561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534400" cy="1143000"/>
          </a:xfrm>
        </p:spPr>
        <p:txBody>
          <a:bodyPr/>
          <a:lstStyle/>
          <a:p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534400" cy="5029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 distinguishes this virus from other flu viruses</a:t>
            </a:r>
          </a:p>
          <a:p>
            <a:pPr>
              <a:spcAft>
                <a:spcPts val="600"/>
              </a:spcAft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out the way people experience illness</a:t>
            </a:r>
          </a:p>
          <a:p>
            <a:pPr lvl="1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Excessive inflammation blocks airways</a:t>
            </a:r>
          </a:p>
          <a:p>
            <a:pPr lvl="1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unable to breathe</a:t>
            </a:r>
            <a:endParaRPr lang="en-US" sz="3400" dirty="0"/>
          </a:p>
          <a:p>
            <a:pPr>
              <a:buFont typeface="Wingdings" pitchFamily="2" charset="2"/>
              <a:buNone/>
            </a:pPr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CF58C0-1467-1D27-9467-6B536F368A62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621694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534400" cy="1143000"/>
          </a:xfrm>
        </p:spPr>
        <p:txBody>
          <a:bodyPr/>
          <a:lstStyle/>
          <a:p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534400" cy="5029200"/>
          </a:xfrm>
        </p:spPr>
        <p:txBody>
          <a:bodyPr/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Result of Cytokine Storm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Sepsis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Organ Dysfunction Syndrome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Hypotension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Tachycardia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ARDS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Ischemia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Uncontrollable hemorrhage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Multisystem Organ Failure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sz="4000" dirty="0"/>
          </a:p>
        </p:txBody>
      </p:sp>
      <p:sp>
        <p:nvSpPr>
          <p:cNvPr id="2" name="AutoShape 2" descr="Image result for storm">
            <a:extLst>
              <a:ext uri="{FF2B5EF4-FFF2-40B4-BE49-F238E27FC236}">
                <a16:creationId xmlns:a16="http://schemas.microsoft.com/office/drawing/2014/main" id="{803A88C2-7A92-48D5-8F1B-F1E996FAC5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4" descr="http://www.nih.gov/news/research_matters/august2007/images/storm_l.gif">
            <a:extLst>
              <a:ext uri="{FF2B5EF4-FFF2-40B4-BE49-F238E27FC236}">
                <a16:creationId xmlns:a16="http://schemas.microsoft.com/office/drawing/2014/main" id="{69B6B7A7-B315-4419-9ABC-03A655878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/>
          <a:srcRect r="13156" b="12886"/>
          <a:stretch>
            <a:fillRect/>
          </a:stretch>
        </p:blipFill>
        <p:spPr bwMode="auto">
          <a:xfrm>
            <a:off x="5105400" y="3581400"/>
            <a:ext cx="3039331" cy="1952185"/>
          </a:xfrm>
          <a:prstGeom prst="rect">
            <a:avLst/>
          </a:prstGeom>
          <a:solidFill>
            <a:srgbClr val="CCECFF"/>
          </a:solidFill>
          <a:ln w="571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6A82A4-D320-4FEE-67FE-CDC0F5B253E8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2733722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15400" cy="1143000"/>
          </a:xfrm>
        </p:spPr>
        <p:txBody>
          <a:bodyPr/>
          <a:lstStyle/>
          <a:p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534400" cy="5029200"/>
          </a:xfrm>
        </p:spPr>
        <p:txBody>
          <a:bodyPr/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Avian Influenza Virus</a:t>
            </a:r>
          </a:p>
          <a:p>
            <a:pPr lvl="1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Replicates profusely within the first 24 hours</a:t>
            </a:r>
          </a:p>
          <a:p>
            <a:pPr lvl="2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Causes severe damage to respiratory tissues </a:t>
            </a:r>
          </a:p>
          <a:p>
            <a:pPr lvl="2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Sends the host’s immune response into a lethal overdrive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DAEDC3-0314-326D-D4F4-1E93E07CA423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9612347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458200" cy="1143000"/>
          </a:xfrm>
        </p:spPr>
        <p:txBody>
          <a:bodyPr/>
          <a:lstStyle/>
          <a:p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854200"/>
            <a:ext cx="9525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Day 1 </a:t>
            </a:r>
          </a:p>
          <a:p>
            <a:pPr lvl="1">
              <a:lnSpc>
                <a:spcPct val="9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Severe bronchiolar and alveolar damage</a:t>
            </a:r>
          </a:p>
          <a:p>
            <a:pPr>
              <a:lnSpc>
                <a:spcPct val="9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Day 3-5</a:t>
            </a:r>
          </a:p>
          <a:p>
            <a:pPr lvl="1">
              <a:lnSpc>
                <a:spcPct val="9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Respiratory distress/failure</a:t>
            </a:r>
          </a:p>
          <a:p>
            <a:pPr>
              <a:lnSpc>
                <a:spcPct val="9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Day 7 </a:t>
            </a:r>
          </a:p>
          <a:p>
            <a:pPr lvl="1">
              <a:lnSpc>
                <a:spcPct val="9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Hardly any viable tissue left to infect</a:t>
            </a:r>
          </a:p>
          <a:p>
            <a:pPr lvl="1">
              <a:lnSpc>
                <a:spcPct val="9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Still very strong viral replication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84842D-E0CE-B189-520E-17E24CDF0951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5905467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www.researchgate.net/profile/Peter_Horby/publication/41620886/figure/fig3/AS:277338718785538@1443134111626/Figure-3-Chest-X-ray-series-in-an-adult-male-patient-with-fatal-H5N1-He-was-admitte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6467"/>
            <a:ext cx="7315200" cy="6260068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AF52C9-99AE-4A0D-8350-0AD396BCD875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848133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endParaRPr lang="en-US" sz="4000" dirty="0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51770"/>
            <a:ext cx="83820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Avian Influenza in Humans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 addition to lung infection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Other organs affected: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" y="3560619"/>
            <a:ext cx="4267200" cy="29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3">
              <a:lnSpc>
                <a:spcPct val="90000"/>
              </a:lnSpc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Trachea</a:t>
            </a:r>
          </a:p>
          <a:p>
            <a:pPr lvl="3">
              <a:lnSpc>
                <a:spcPct val="90000"/>
              </a:lnSpc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Brain</a:t>
            </a:r>
          </a:p>
          <a:p>
            <a:pPr lvl="3">
              <a:lnSpc>
                <a:spcPct val="90000"/>
              </a:lnSpc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Heart</a:t>
            </a:r>
          </a:p>
          <a:p>
            <a:pPr lvl="3">
              <a:lnSpc>
                <a:spcPct val="90000"/>
              </a:lnSpc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Liver</a:t>
            </a:r>
          </a:p>
          <a:p>
            <a:pPr lvl="3">
              <a:lnSpc>
                <a:spcPct val="90000"/>
              </a:lnSpc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Lymph nodes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0" y="3560619"/>
            <a:ext cx="411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3">
              <a:lnSpc>
                <a:spcPct val="90000"/>
              </a:lnSpc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Spleen</a:t>
            </a:r>
          </a:p>
          <a:p>
            <a:pPr lvl="3">
              <a:lnSpc>
                <a:spcPct val="90000"/>
              </a:lnSpc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Intestines</a:t>
            </a:r>
          </a:p>
          <a:p>
            <a:pPr lvl="3">
              <a:lnSpc>
                <a:spcPct val="90000"/>
              </a:lnSpc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Kidneys</a:t>
            </a:r>
          </a:p>
          <a:p>
            <a:pPr lvl="3">
              <a:lnSpc>
                <a:spcPct val="90000"/>
              </a:lnSpc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Penetration of Placental Barrier</a:t>
            </a:r>
          </a:p>
          <a:p>
            <a:pPr marL="1371600" lvl="3" indent="0">
              <a:lnSpc>
                <a:spcPct val="90000"/>
              </a:lnSpc>
              <a:buNone/>
            </a:pPr>
            <a:endParaRPr lang="en-US" sz="2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6F8BFC-08CD-D101-D0BB-D7F3577FA25B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5349293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3058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 and Symptoms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828800"/>
            <a:ext cx="9144000" cy="415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Respiratory</a:t>
            </a:r>
            <a:r>
              <a:rPr kumimoji="0" lang="en-US" sz="3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 Illness </a:t>
            </a:r>
            <a:endParaRPr kumimoji="0" lang="en-US" sz="3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3200" kern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Shortness of 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breath/Difficulty breathing</a:t>
            </a:r>
            <a:endParaRPr lang="en-US" sz="3200" kern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Pneumonia (bacterial/viral)</a:t>
            </a:r>
            <a:endParaRPr kumimoji="0" lang="en-US" sz="3200" b="0" i="0" u="none" strike="noStrike" kern="0" cap="none" spc="0" normalizeH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Acute respiratory distress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Crackling sound on inhalation</a:t>
            </a:r>
            <a:endParaRPr lang="en-US" sz="3200" kern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Respiratory failure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3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29A09B-DFA1-57D5-66E2-C7F43916CDB5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230681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098" name="Picture 2" descr="http://saphanatutorial.com/wp-content/uploads/2013/12/SAP-HANA-Ques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7234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B3EF3D-DB89-6BE1-FD78-3418203F2C08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8795857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5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3490913" y="2166938"/>
            <a:ext cx="9144000" cy="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5DB2893-082E-4B29-9063-065711EC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289" y="1305238"/>
            <a:ext cx="9067800" cy="156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For more presentations like this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or for more information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please visit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outrunningthehorses.com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BE375A-669E-4902-887A-279F7BD39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596" y="3193109"/>
            <a:ext cx="4380807" cy="2899751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63C455-7F75-42FE-5361-9E4616BE6A38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513651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1534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endParaRPr lang="en-US" sz="40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837162"/>
            <a:ext cx="8534400" cy="40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Avian Influenza in Humans</a:t>
            </a:r>
          </a:p>
          <a:p>
            <a:pPr lvl="1"/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Isolated from serum and feces</a:t>
            </a:r>
          </a:p>
          <a:p>
            <a:pPr lvl="2"/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Possible infection through:</a:t>
            </a:r>
          </a:p>
          <a:p>
            <a:pPr lvl="3"/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Gastrointestinal contamination</a:t>
            </a:r>
          </a:p>
          <a:p>
            <a:pPr lvl="3"/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Exposure to blood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56F90A-E222-A240-A936-F2E0637F0BFB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415743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1534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Receptors</a:t>
            </a:r>
            <a:endParaRPr lang="en-US" sz="40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837163"/>
            <a:ext cx="8534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Avian Influenza primarily a respiratory infection</a:t>
            </a:r>
          </a:p>
          <a:p>
            <a:pPr lvl="1"/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Involves more lower airways than human influenza</a:t>
            </a:r>
          </a:p>
          <a:p>
            <a:pPr lvl="1"/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Difference due to the hemagglutinin protein and to which receptors it binds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FD6949-42DD-2D90-D0FA-301DC27F2BDD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732576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3CABB-C66F-3895-5C1C-65D6B26A4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>
            <a:extLst>
              <a:ext uri="{FF2B5EF4-FFF2-40B4-BE49-F238E27FC236}">
                <a16:creationId xmlns:a16="http://schemas.microsoft.com/office/drawing/2014/main" id="{9C747020-2F3A-512B-3309-4CAF0ED7F9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1534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Receptors</a:t>
            </a:r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47709F-3FA2-7958-D129-032E41854076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1C8D78-859B-2712-D40A-1BAAA5F11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253" y="1925890"/>
            <a:ext cx="4535817" cy="4237087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C7ECEF63-6E5C-D738-80C3-C7D675DAA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3600"/>
            <a:ext cx="3886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Hemagglutinin (H)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394EF28-941F-5411-4C0D-77163565F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83595"/>
            <a:ext cx="4038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Neuraminidase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(N)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 flipV="1">
            <a:off x="2514600" y="2971800"/>
            <a:ext cx="2057400" cy="12701"/>
          </a:xfrm>
          <a:prstGeom prst="line">
            <a:avLst/>
          </a:prstGeom>
          <a:noFill/>
          <a:ln w="50800">
            <a:solidFill>
              <a:srgbClr val="00051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>
            <a:off x="2514600" y="5245100"/>
            <a:ext cx="2438400" cy="0"/>
          </a:xfrm>
          <a:prstGeom prst="line">
            <a:avLst/>
          </a:prstGeom>
          <a:noFill/>
          <a:ln w="50800">
            <a:solidFill>
              <a:srgbClr val="00051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678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6227" y="3307666"/>
            <a:ext cx="4953000" cy="3087744"/>
          </a:xfrm>
          <a:solidFill>
            <a:schemeClr val="bg1"/>
          </a:solidFill>
          <a:ln w="57150">
            <a:solidFill>
              <a:schemeClr val="bg2"/>
            </a:solidFill>
          </a:ln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79202" name="Picture 2" descr="C:\Users\Wendy\Pictures\receptors.png"/>
          <p:cNvPicPr>
            <a:picLocks noChangeAspect="1" noChangeArrowheads="1"/>
          </p:cNvPicPr>
          <p:nvPr/>
        </p:nvPicPr>
        <p:blipFill>
          <a:blip r:embed="rId2" cstate="print"/>
          <a:srcRect l="5713" b="2348"/>
          <a:stretch/>
        </p:blipFill>
        <p:spPr bwMode="auto">
          <a:xfrm>
            <a:off x="2062216" y="3385532"/>
            <a:ext cx="4953000" cy="3015268"/>
          </a:xfrm>
          <a:prstGeom prst="rect">
            <a:avLst/>
          </a:prstGeom>
          <a:noFill/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154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828800"/>
            <a:ext cx="8686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Hemagglutinin (H)</a:t>
            </a:r>
          </a:p>
          <a:p>
            <a:pPr lvl="1"/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Binds to receptors then penetrates host cell</a:t>
            </a:r>
          </a:p>
          <a:p>
            <a:pPr lvl="2"/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908FB3-94E3-3C10-4449-18480982BE65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222858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8EA56-A222-6F1A-BD13-F26732C7F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DF7564BB-A6BD-C3CC-F696-E665C85D63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154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62A3A55-B028-0BF1-794E-31E9E4611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28800"/>
            <a:ext cx="8686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For more information on the structure of an influenza virus please see the PowerPoint presentation titled “Influenza Viruses” </a:t>
            </a:r>
          </a:p>
          <a:p>
            <a:pPr lvl="2"/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AFC6BD-2991-307E-0D02-EC92BFC4E809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4261312966"/>
      </p:ext>
    </p:extLst>
  </p:cSld>
  <p:clrMapOvr>
    <a:masterClrMapping/>
  </p:clrMapOvr>
</p:sld>
</file>

<file path=ppt/theme/theme1.xml><?xml version="1.0" encoding="utf-8"?>
<a:theme xmlns:a="http://schemas.openxmlformats.org/drawingml/2006/main" name="Whirlpool">
  <a:themeElements>
    <a:clrScheme name="">
      <a:dk1>
        <a:srgbClr val="FFFFFF"/>
      </a:dk1>
      <a:lt1>
        <a:srgbClr val="FFFFFF"/>
      </a:lt1>
      <a:dk2>
        <a:srgbClr val="CCFFFF"/>
      </a:dk2>
      <a:lt2>
        <a:srgbClr val="000066"/>
      </a:lt2>
      <a:accent1>
        <a:srgbClr val="CC99FF"/>
      </a:accent1>
      <a:accent2>
        <a:srgbClr val="9999FF"/>
      </a:accent2>
      <a:accent3>
        <a:srgbClr val="FFFFFF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6228</TotalTime>
  <Words>1309</Words>
  <Application>Microsoft Office PowerPoint</Application>
  <PresentationFormat>On-screen Show (4:3)</PresentationFormat>
  <Paragraphs>262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Calibri</vt:lpstr>
      <vt:lpstr>Monotype Corsiva</vt:lpstr>
      <vt:lpstr>Tahoma</vt:lpstr>
      <vt:lpstr>Times New Roman</vt:lpstr>
      <vt:lpstr>Wingdings</vt:lpstr>
      <vt:lpstr>Whirlpool</vt:lpstr>
      <vt:lpstr>PowerPoint Presentation</vt:lpstr>
      <vt:lpstr>PowerPoint Presentation</vt:lpstr>
      <vt:lpstr>Avian Influenza – Pathophysiology</vt:lpstr>
      <vt:lpstr>Avian Influenza – Pathophysiology</vt:lpstr>
      <vt:lpstr>Avian Influenza – Pathophysiology</vt:lpstr>
      <vt:lpstr>Avian Influenza – Pathophysiology Receptors</vt:lpstr>
      <vt:lpstr>Avian Influenza – Pathophysiology Receptors</vt:lpstr>
      <vt:lpstr>Avian Influenza – Pathophysiology Receptors</vt:lpstr>
      <vt:lpstr>Avian Influenza – Pathophysiology Receptors</vt:lpstr>
      <vt:lpstr>Avian Influenza – Pathophysiology Receptors</vt:lpstr>
      <vt:lpstr>Avian Influenza – Pathophysiology Receptors</vt:lpstr>
      <vt:lpstr>Avian Influenza – Pathophysiology Receptors</vt:lpstr>
      <vt:lpstr>Avian Influenza – Pathophysiology Receptors</vt:lpstr>
      <vt:lpstr>Avian Influenza – Pathophysiology Receptors</vt:lpstr>
      <vt:lpstr>Avian Influenza – Pathophysiology Receptors</vt:lpstr>
      <vt:lpstr>Avian Influenza – Pathophysiology Receptors</vt:lpstr>
      <vt:lpstr>Avian Influenza – Pathophysiology Cytokine Storm</vt:lpstr>
      <vt:lpstr>Avian Influenza – Pathophysiology Cytokine Storm</vt:lpstr>
      <vt:lpstr>Avian Influenza – Pathophysiology Cytokine Storm</vt:lpstr>
      <vt:lpstr>Avian Influenza – Pathophysiology Cytokine Storm</vt:lpstr>
      <vt:lpstr>Avian Influenza – Pathophysiology Cytokine Storm</vt:lpstr>
      <vt:lpstr>Avian Influenza – Pathophysiology Cytokine Storm</vt:lpstr>
      <vt:lpstr>Avian Influenza – Pathophysiology Cytokine Storm</vt:lpstr>
      <vt:lpstr>Avian Influenza – Pathophysiology Cytokine Storm</vt:lpstr>
      <vt:lpstr>Avian Influenza – Pathophysiology Cytokine Storm</vt:lpstr>
      <vt:lpstr>Avian Influenza – Pathophysiology Cytokine Storm</vt:lpstr>
      <vt:lpstr>Avian Influenza – Pathophysiology Cytokine Storm</vt:lpstr>
      <vt:lpstr>Avian Influenza – Pathophysiology Cytokine Storm</vt:lpstr>
      <vt:lpstr>Avian Influenza – Pathophysiology Cytokine Storm</vt:lpstr>
      <vt:lpstr>Avian Influenza – Pathophysiology Cytokine Storm</vt:lpstr>
      <vt:lpstr>Avian Influenza – Pathophysiology Cytokine Storm</vt:lpstr>
      <vt:lpstr>Avian Influenza – Pathophysiology Cytokine Storm</vt:lpstr>
      <vt:lpstr>Avian Influenza – Pathophysiology Cytokine Storm</vt:lpstr>
      <vt:lpstr>Avian Influenza – Pathophysiology Cytokine Storm</vt:lpstr>
      <vt:lpstr> Avian Influenza – Pathophysiology Cytokine Storm</vt:lpstr>
      <vt:lpstr> Avian Influenza – Pathophysiology Cytokine Storm</vt:lpstr>
      <vt:lpstr> Avian Influenza – Pathophysiology Cytokine Storm</vt:lpstr>
      <vt:lpstr> Avian Influenza – Pathophysiology Cytokine Storm</vt:lpstr>
      <vt:lpstr>PowerPoint Presentation</vt:lpstr>
      <vt:lpstr>Avian Influenza – Pathophysiology Signs and Symptoms</vt:lpstr>
      <vt:lpstr>Questions?</vt:lpstr>
      <vt:lpstr>PowerPoint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Avian Flu And the EMS Healthcare Provider</dc:title>
  <dc:creator>Marcus Gade</dc:creator>
  <cp:lastModifiedBy>mw gade</cp:lastModifiedBy>
  <cp:revision>373</cp:revision>
  <cp:lastPrinted>1601-01-01T00:00:00Z</cp:lastPrinted>
  <dcterms:created xsi:type="dcterms:W3CDTF">2006-10-31T00:26:40Z</dcterms:created>
  <dcterms:modified xsi:type="dcterms:W3CDTF">2024-11-29T20:56:48Z</dcterms:modified>
</cp:coreProperties>
</file>