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897" r:id="rId3"/>
    <p:sldId id="922" r:id="rId4"/>
    <p:sldId id="898" r:id="rId5"/>
    <p:sldId id="899" r:id="rId6"/>
    <p:sldId id="900" r:id="rId7"/>
    <p:sldId id="902" r:id="rId8"/>
    <p:sldId id="925" r:id="rId9"/>
    <p:sldId id="697" r:id="rId10"/>
    <p:sldId id="903" r:id="rId11"/>
    <p:sldId id="917" r:id="rId12"/>
    <p:sldId id="904" r:id="rId13"/>
    <p:sldId id="906" r:id="rId14"/>
    <p:sldId id="908" r:id="rId15"/>
    <p:sldId id="907" r:id="rId16"/>
    <p:sldId id="909" r:id="rId17"/>
    <p:sldId id="910" r:id="rId18"/>
    <p:sldId id="911" r:id="rId19"/>
    <p:sldId id="912" r:id="rId20"/>
    <p:sldId id="913" r:id="rId21"/>
    <p:sldId id="918" r:id="rId22"/>
    <p:sldId id="914" r:id="rId23"/>
    <p:sldId id="915" r:id="rId24"/>
    <p:sldId id="916" r:id="rId25"/>
    <p:sldId id="923" r:id="rId26"/>
    <p:sldId id="919" r:id="rId27"/>
    <p:sldId id="920" r:id="rId28"/>
    <p:sldId id="921" r:id="rId29"/>
    <p:sldId id="924" r:id="rId30"/>
    <p:sldId id="850" r:id="rId31"/>
    <p:sldId id="934" r:id="rId32"/>
    <p:sldId id="895" r:id="rId33"/>
    <p:sldId id="84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31B96B-AED3-4779-87F2-106C2C88D186}">
          <p14:sldIdLst>
            <p14:sldId id="256"/>
            <p14:sldId id="897"/>
            <p14:sldId id="922"/>
            <p14:sldId id="898"/>
            <p14:sldId id="899"/>
            <p14:sldId id="900"/>
            <p14:sldId id="902"/>
            <p14:sldId id="925"/>
            <p14:sldId id="697"/>
            <p14:sldId id="903"/>
            <p14:sldId id="917"/>
            <p14:sldId id="904"/>
            <p14:sldId id="906"/>
            <p14:sldId id="908"/>
            <p14:sldId id="907"/>
            <p14:sldId id="909"/>
            <p14:sldId id="910"/>
            <p14:sldId id="911"/>
            <p14:sldId id="912"/>
            <p14:sldId id="913"/>
            <p14:sldId id="918"/>
            <p14:sldId id="914"/>
            <p14:sldId id="915"/>
            <p14:sldId id="916"/>
            <p14:sldId id="923"/>
            <p14:sldId id="919"/>
            <p14:sldId id="920"/>
            <p14:sldId id="921"/>
            <p14:sldId id="924"/>
            <p14:sldId id="850"/>
            <p14:sldId id="934"/>
            <p14:sldId id="895"/>
            <p14:sldId id="842"/>
          </p14:sldIdLst>
        </p14:section>
        <p14:section name="Untitled Section" id="{A149817D-FF64-4E86-8A54-E4CDDB83333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87" autoAdjust="0"/>
    <p:restoredTop sz="94660"/>
  </p:normalViewPr>
  <p:slideViewPr>
    <p:cSldViewPr snapToGrid="0">
      <p:cViewPr varScale="1">
        <p:scale>
          <a:sx n="61" d="100"/>
          <a:sy n="61" d="100"/>
        </p:scale>
        <p:origin x="84" y="1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0" y="0"/>
            <a:ext cx="1100667" cy="6858000"/>
          </a:xfrm>
          <a:prstGeom prst="rect">
            <a:avLst/>
          </a:prstGeom>
          <a:solidFill>
            <a:schemeClr val="tx2">
              <a:alpha val="50000"/>
            </a:schemeClr>
          </a:solidFill>
          <a:ln w="9525">
            <a:noFill/>
            <a:miter lim="800000"/>
            <a:headEnd/>
            <a:tailEnd/>
          </a:ln>
        </p:spPr>
        <p:txBody>
          <a:bodyPr wrap="none" anchor="ctr"/>
          <a:lstStyle/>
          <a:p>
            <a:endParaRPr kumimoji="1" lang="en-US" sz="1800"/>
          </a:p>
        </p:txBody>
      </p:sp>
      <p:sp>
        <p:nvSpPr>
          <p:cNvPr id="3075" name="Rectangle 3"/>
          <p:cNvSpPr>
            <a:spLocks noGrp="1" noChangeArrowheads="1"/>
          </p:cNvSpPr>
          <p:nvPr>
            <p:ph type="ctrTitle"/>
          </p:nvPr>
        </p:nvSpPr>
        <p:spPr>
          <a:xfrm>
            <a:off x="1320800" y="1152942"/>
            <a:ext cx="9956800" cy="2123658"/>
          </a:xfrm>
        </p:spPr>
        <p:txBody>
          <a:bodyPr>
            <a:spAutoFit/>
          </a:bodyPr>
          <a:lstStyle>
            <a:lvl1pPr>
              <a:defRPr sz="6600">
                <a:solidFill>
                  <a:srgbClr val="CCFFFF"/>
                </a:solidFill>
              </a:defRPr>
            </a:lvl1pPr>
          </a:lstStyle>
          <a:p>
            <a:r>
              <a:rPr lang="en-US"/>
              <a:t>Click to edit Master title style</a:t>
            </a:r>
          </a:p>
        </p:txBody>
      </p:sp>
      <p:sp>
        <p:nvSpPr>
          <p:cNvPr id="3076" name="Rectangle 4"/>
          <p:cNvSpPr>
            <a:spLocks noGrp="1" noChangeArrowheads="1"/>
          </p:cNvSpPr>
          <p:nvPr>
            <p:ph type="subTitle" idx="1"/>
          </p:nvPr>
        </p:nvSpPr>
        <p:spPr>
          <a:xfrm>
            <a:off x="1930400" y="3886200"/>
            <a:ext cx="8534400" cy="1752600"/>
          </a:xfrm>
        </p:spPr>
        <p:txBody>
          <a:bodyPr/>
          <a:lstStyle>
            <a:lvl1pPr marL="0" indent="0" algn="ctr">
              <a:buFont typeface="Wingdings" pitchFamily="2" charset="2"/>
              <a:buNone/>
              <a:defRPr sz="4000">
                <a:solidFill>
                  <a:srgbClr val="CCECFF"/>
                </a:solidFill>
              </a:defRPr>
            </a:lvl1pPr>
          </a:lstStyle>
          <a:p>
            <a:r>
              <a:rPr lang="en-US"/>
              <a:t>Click to edit Master subtitle style</a:t>
            </a:r>
          </a:p>
        </p:txBody>
      </p:sp>
      <p:sp>
        <p:nvSpPr>
          <p:cNvPr id="3077" name="Rectangle 5"/>
          <p:cNvSpPr>
            <a:spLocks noGrp="1" noChangeArrowheads="1"/>
          </p:cNvSpPr>
          <p:nvPr>
            <p:ph type="dt" sz="half" idx="2"/>
          </p:nvPr>
        </p:nvSpPr>
        <p:spPr>
          <a:xfrm>
            <a:off x="1117600" y="6248400"/>
            <a:ext cx="2336800" cy="457200"/>
          </a:xfrm>
        </p:spPr>
        <p:txBody>
          <a:bodyPr/>
          <a:lstStyle>
            <a:lvl1pPr>
              <a:defRPr>
                <a:solidFill>
                  <a:srgbClr val="CCECFF"/>
                </a:solidFill>
              </a:defRPr>
            </a:lvl1pPr>
          </a:lstStyle>
          <a:p>
            <a:endParaRPr lang="en-US"/>
          </a:p>
        </p:txBody>
      </p:sp>
      <p:sp>
        <p:nvSpPr>
          <p:cNvPr id="3078" name="Rectangle 6"/>
          <p:cNvSpPr>
            <a:spLocks noGrp="1" noChangeArrowheads="1"/>
          </p:cNvSpPr>
          <p:nvPr>
            <p:ph type="ftr" sz="quarter" idx="3"/>
          </p:nvPr>
        </p:nvSpPr>
        <p:spPr>
          <a:xfrm>
            <a:off x="4368800" y="6248400"/>
            <a:ext cx="3860800" cy="457200"/>
          </a:xfrm>
        </p:spPr>
        <p:txBody>
          <a:bodyPr/>
          <a:lstStyle>
            <a:lvl1pPr>
              <a:defRPr>
                <a:solidFill>
                  <a:srgbClr val="CCECFF"/>
                </a:solidFill>
              </a:defRPr>
            </a:lvl1pPr>
          </a:lstStyle>
          <a:p>
            <a:endParaRPr lang="en-US"/>
          </a:p>
        </p:txBody>
      </p:sp>
      <p:sp>
        <p:nvSpPr>
          <p:cNvPr id="3079" name="Rectangle 7"/>
          <p:cNvSpPr>
            <a:spLocks noGrp="1" noChangeArrowheads="1"/>
          </p:cNvSpPr>
          <p:nvPr>
            <p:ph type="sldNum" sz="quarter" idx="4"/>
          </p:nvPr>
        </p:nvSpPr>
        <p:spPr>
          <a:xfrm>
            <a:off x="9245600" y="6248400"/>
            <a:ext cx="2540000" cy="457200"/>
          </a:xfrm>
        </p:spPr>
        <p:txBody>
          <a:bodyPr/>
          <a:lstStyle>
            <a:lvl1pPr>
              <a:defRPr>
                <a:solidFill>
                  <a:srgbClr val="CCECFF"/>
                </a:solidFill>
              </a:defRPr>
            </a:lvl1pPr>
          </a:lstStyle>
          <a:p>
            <a:fld id="{1A76D3A1-0BF0-403A-B275-F93F38D20466}" type="slidenum">
              <a:rPr lang="en-US"/>
              <a:pPr/>
              <a:t>‹#›</a:t>
            </a:fld>
            <a:endParaRPr lang="en-US"/>
          </a:p>
        </p:txBody>
      </p:sp>
      <p:sp>
        <p:nvSpPr>
          <p:cNvPr id="3080" name="Rectangle 8"/>
          <p:cNvSpPr>
            <a:spLocks noChangeArrowheads="1"/>
          </p:cNvSpPr>
          <p:nvPr/>
        </p:nvSpPr>
        <p:spPr bwMode="ltGray">
          <a:xfrm>
            <a:off x="1" y="3543300"/>
            <a:ext cx="4457700" cy="122238"/>
          </a:xfrm>
          <a:prstGeom prst="rect">
            <a:avLst/>
          </a:prstGeom>
          <a:solidFill>
            <a:schemeClr val="bg2">
              <a:alpha val="50000"/>
            </a:schemeClr>
          </a:solidFill>
          <a:ln w="9525">
            <a:noFill/>
            <a:miter lim="800000"/>
            <a:headEnd/>
            <a:tailEnd/>
          </a:ln>
        </p:spPr>
        <p:txBody>
          <a:bodyPr wrap="none" anchor="ctr"/>
          <a:lstStyle/>
          <a:p>
            <a:endParaRPr kumimoji="1" lang="en-US" sz="1800"/>
          </a:p>
        </p:txBody>
      </p:sp>
    </p:spTree>
    <p:extLst>
      <p:ext uri="{BB962C8B-B14F-4D97-AF65-F5344CB8AC3E}">
        <p14:creationId xmlns:p14="http://schemas.microsoft.com/office/powerpoint/2010/main" val="175489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88585D-1DF0-4164-8F03-2C5A85F1D144}" type="slidenum">
              <a:rPr lang="en-US"/>
              <a:pPr/>
              <a:t>‹#›</a:t>
            </a:fld>
            <a:endParaRPr lang="en-US"/>
          </a:p>
        </p:txBody>
      </p:sp>
    </p:spTree>
    <p:extLst>
      <p:ext uri="{BB962C8B-B14F-4D97-AF65-F5344CB8AC3E}">
        <p14:creationId xmlns:p14="http://schemas.microsoft.com/office/powerpoint/2010/main" val="66580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457200"/>
            <a:ext cx="27432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457200"/>
            <a:ext cx="8026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591CC1-8415-41E5-B0EE-37A6440E1C95}" type="slidenum">
              <a:rPr lang="en-US"/>
              <a:pPr/>
              <a:t>‹#›</a:t>
            </a:fld>
            <a:endParaRPr lang="en-US"/>
          </a:p>
        </p:txBody>
      </p:sp>
    </p:spTree>
    <p:extLst>
      <p:ext uri="{BB962C8B-B14F-4D97-AF65-F5344CB8AC3E}">
        <p14:creationId xmlns:p14="http://schemas.microsoft.com/office/powerpoint/2010/main" val="319690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4757C2-A93C-409E-9101-80FA26F018F0}" type="slidenum">
              <a:rPr lang="en-US"/>
              <a:pPr/>
              <a:t>‹#›</a:t>
            </a:fld>
            <a:endParaRPr lang="en-US"/>
          </a:p>
        </p:txBody>
      </p:sp>
    </p:spTree>
    <p:extLst>
      <p:ext uri="{BB962C8B-B14F-4D97-AF65-F5344CB8AC3E}">
        <p14:creationId xmlns:p14="http://schemas.microsoft.com/office/powerpoint/2010/main" val="327261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6FE5F9-BA70-4861-99C3-42698580DC47}" type="slidenum">
              <a:rPr lang="en-US"/>
              <a:pPr/>
              <a:t>‹#›</a:t>
            </a:fld>
            <a:endParaRPr lang="en-US"/>
          </a:p>
        </p:txBody>
      </p:sp>
    </p:spTree>
    <p:extLst>
      <p:ext uri="{BB962C8B-B14F-4D97-AF65-F5344CB8AC3E}">
        <p14:creationId xmlns:p14="http://schemas.microsoft.com/office/powerpoint/2010/main" val="3769256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569175-7F14-4369-A54E-8AE53F1210EF}" type="slidenum">
              <a:rPr lang="en-US"/>
              <a:pPr/>
              <a:t>‹#›</a:t>
            </a:fld>
            <a:endParaRPr lang="en-US"/>
          </a:p>
        </p:txBody>
      </p:sp>
    </p:spTree>
    <p:extLst>
      <p:ext uri="{BB962C8B-B14F-4D97-AF65-F5344CB8AC3E}">
        <p14:creationId xmlns:p14="http://schemas.microsoft.com/office/powerpoint/2010/main" val="3747437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B02B04D-81FB-476A-AE40-DF484C8B66E4}" type="slidenum">
              <a:rPr lang="en-US"/>
              <a:pPr/>
              <a:t>‹#›</a:t>
            </a:fld>
            <a:endParaRPr lang="en-US"/>
          </a:p>
        </p:txBody>
      </p:sp>
    </p:spTree>
    <p:extLst>
      <p:ext uri="{BB962C8B-B14F-4D97-AF65-F5344CB8AC3E}">
        <p14:creationId xmlns:p14="http://schemas.microsoft.com/office/powerpoint/2010/main" val="3579007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806F848-656A-48D5-9DC6-28CA6BEEB46B}" type="slidenum">
              <a:rPr lang="en-US"/>
              <a:pPr/>
              <a:t>‹#›</a:t>
            </a:fld>
            <a:endParaRPr lang="en-US"/>
          </a:p>
        </p:txBody>
      </p:sp>
    </p:spTree>
    <p:extLst>
      <p:ext uri="{BB962C8B-B14F-4D97-AF65-F5344CB8AC3E}">
        <p14:creationId xmlns:p14="http://schemas.microsoft.com/office/powerpoint/2010/main" val="323250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1E911D8-10B5-403B-8054-DFADA8808CF4}" type="slidenum">
              <a:rPr lang="en-US"/>
              <a:pPr/>
              <a:t>‹#›</a:t>
            </a:fld>
            <a:endParaRPr lang="en-US"/>
          </a:p>
        </p:txBody>
      </p:sp>
    </p:spTree>
    <p:extLst>
      <p:ext uri="{BB962C8B-B14F-4D97-AF65-F5344CB8AC3E}">
        <p14:creationId xmlns:p14="http://schemas.microsoft.com/office/powerpoint/2010/main" val="375955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69C51B-C7B6-4EED-91E2-DE34589861C3}" type="slidenum">
              <a:rPr lang="en-US"/>
              <a:pPr/>
              <a:t>‹#›</a:t>
            </a:fld>
            <a:endParaRPr lang="en-US"/>
          </a:p>
        </p:txBody>
      </p:sp>
    </p:spTree>
    <p:extLst>
      <p:ext uri="{BB962C8B-B14F-4D97-AF65-F5344CB8AC3E}">
        <p14:creationId xmlns:p14="http://schemas.microsoft.com/office/powerpoint/2010/main" val="275533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54EADC-78A4-4DC5-9611-818AD6156B1E}" type="slidenum">
              <a:rPr lang="en-US"/>
              <a:pPr/>
              <a:t>‹#›</a:t>
            </a:fld>
            <a:endParaRPr lang="en-US"/>
          </a:p>
        </p:txBody>
      </p:sp>
    </p:spTree>
    <p:extLst>
      <p:ext uri="{BB962C8B-B14F-4D97-AF65-F5344CB8AC3E}">
        <p14:creationId xmlns:p14="http://schemas.microsoft.com/office/powerpoint/2010/main" val="180456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4800" y="457200"/>
            <a:ext cx="10363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sz="1400"/>
            </a:lvl1pPr>
          </a:lstStyle>
          <a:p>
            <a:endParaRPr lang="en-US"/>
          </a:p>
        </p:txBody>
      </p:sp>
      <p:sp>
        <p:nvSpPr>
          <p:cNvPr id="2053"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US"/>
          </a:p>
        </p:txBody>
      </p:sp>
      <p:sp>
        <p:nvSpPr>
          <p:cNvPr id="2054"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5F7EE7F0-78D0-4114-8839-71C1B34B5C1F}" type="slidenum">
              <a:rPr lang="en-US"/>
              <a:pPr/>
              <a:t>‹#›</a:t>
            </a:fld>
            <a:endParaRPr lang="en-US"/>
          </a:p>
        </p:txBody>
      </p:sp>
      <p:sp>
        <p:nvSpPr>
          <p:cNvPr id="2055" name="Rectangle 7"/>
          <p:cNvSpPr>
            <a:spLocks noChangeArrowheads="1"/>
          </p:cNvSpPr>
          <p:nvPr/>
        </p:nvSpPr>
        <p:spPr bwMode="gray">
          <a:xfrm>
            <a:off x="1" y="1638300"/>
            <a:ext cx="4457700" cy="122238"/>
          </a:xfrm>
          <a:prstGeom prst="rect">
            <a:avLst/>
          </a:prstGeom>
          <a:solidFill>
            <a:schemeClr val="bg2">
              <a:alpha val="50000"/>
            </a:schemeClr>
          </a:solidFill>
          <a:ln w="9525">
            <a:noFill/>
            <a:miter lim="800000"/>
            <a:headEnd/>
            <a:tailEnd/>
          </a:ln>
        </p:spPr>
        <p:txBody>
          <a:bodyPr wrap="none" anchor="ctr"/>
          <a:lstStyle/>
          <a:p>
            <a:endParaRPr kumimoji="1" lang="en-US" sz="1800"/>
          </a:p>
        </p:txBody>
      </p:sp>
    </p:spTree>
    <p:extLst>
      <p:ext uri="{BB962C8B-B14F-4D97-AF65-F5344CB8AC3E}">
        <p14:creationId xmlns:p14="http://schemas.microsoft.com/office/powerpoint/2010/main" val="38684765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http://1918.pandemicflu.gov/pics/photos/Iowa_Flu2.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source=images&amp;cd=&amp;cad=rja&amp;uact=8&amp;ved=0ahUKEwizloX8x53UAhXFMyYKHcKIDhQQjRwIBw&amp;url=http://www.davidmixner.com/history/page/23/&amp;psig=AFQjCNFKb1dYFCUlmCWsahNYG04fqhDrhQ&amp;ust=149643795544331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digitaljournal.com/photo/060817avianflubirdfluvirus.jpg" TargetMode="Externa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digitaljournal.com/photo/060817avianflubirdfluvirus.jpg" TargetMode="Externa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27A8F0-73E6-55CF-62A8-1E7AA84BAD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229D50C-B27B-2DE1-0DFC-77E2C2E20AA2}"/>
              </a:ext>
            </a:extLst>
          </p:cNvPr>
          <p:cNvSpPr txBox="1"/>
          <p:nvPr/>
        </p:nvSpPr>
        <p:spPr>
          <a:xfrm>
            <a:off x="-15433" y="497544"/>
            <a:ext cx="12192000" cy="707886"/>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Pandemic Plan for the Church</a:t>
            </a:r>
          </a:p>
        </p:txBody>
      </p:sp>
      <p:sp>
        <p:nvSpPr>
          <p:cNvPr id="10" name="TextBox 9">
            <a:extLst>
              <a:ext uri="{FF2B5EF4-FFF2-40B4-BE49-F238E27FC236}">
                <a16:creationId xmlns:a16="http://schemas.microsoft.com/office/drawing/2014/main" id="{3F48E7AE-C732-F798-B8A5-2778AF6A25EB}"/>
              </a:ext>
            </a:extLst>
          </p:cNvPr>
          <p:cNvSpPr txBox="1"/>
          <p:nvPr/>
        </p:nvSpPr>
        <p:spPr>
          <a:xfrm>
            <a:off x="15433" y="1102505"/>
            <a:ext cx="12161134"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11" name="Rectangle 2">
            <a:extLst>
              <a:ext uri="{FF2B5EF4-FFF2-40B4-BE49-F238E27FC236}">
                <a16:creationId xmlns:a16="http://schemas.microsoft.com/office/drawing/2014/main" id="{4763D2EE-4C59-2453-6B22-0AA4CDD083CE}"/>
              </a:ext>
            </a:extLst>
          </p:cNvPr>
          <p:cNvSpPr txBox="1">
            <a:spLocks noChangeArrowheads="1"/>
          </p:cNvSpPr>
          <p:nvPr/>
        </p:nvSpPr>
        <p:spPr bwMode="auto">
          <a:xfrm>
            <a:off x="49193" y="5506230"/>
            <a:ext cx="12158240" cy="70240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a:lstStyle>
          <a:p>
            <a:pPr algn="ctr"/>
            <a:endParaRPr lang="en-US" sz="4000" kern="0" dirty="0">
              <a:solidFill>
                <a:schemeClr val="bg1"/>
              </a:solidFill>
              <a:effectLst>
                <a:outerShdw blurRad="38100" dist="38100" dir="2700000" algn="tl">
                  <a:srgbClr val="000000">
                    <a:alpha val="43137"/>
                  </a:srgbClr>
                </a:outerShdw>
              </a:effectLst>
            </a:endParaRPr>
          </a:p>
          <a:p>
            <a:pPr algn="ctr"/>
            <a:endParaRPr lang="en-US" sz="4800" kern="0" dirty="0">
              <a:solidFill>
                <a:schemeClr val="bg1"/>
              </a:solidFill>
              <a:effectLst>
                <a:outerShdw blurRad="38100" dist="38100" dir="2700000" algn="tl">
                  <a:srgbClr val="000000">
                    <a:alpha val="43137"/>
                  </a:srgbClr>
                </a:outerShdw>
              </a:effectLst>
            </a:endParaRPr>
          </a:p>
          <a:p>
            <a:pPr algn="ctr"/>
            <a:endParaRPr lang="en-US" sz="4800" kern="0" dirty="0">
              <a:solidFill>
                <a:schemeClr val="bg1"/>
              </a:solidFill>
              <a:effectLst>
                <a:outerShdw blurRad="38100" dist="38100" dir="2700000" algn="tl">
                  <a:srgbClr val="000000">
                    <a:alpha val="43137"/>
                  </a:srgbClr>
                </a:outerShdw>
              </a:effectLst>
            </a:endParaRPr>
          </a:p>
          <a:p>
            <a:pPr algn="ctr"/>
            <a:r>
              <a:rPr lang="en-US" sz="4600" kern="0" dirty="0">
                <a:solidFill>
                  <a:schemeClr val="bg1"/>
                </a:solidFill>
                <a:effectLst>
                  <a:outerShdw blurRad="38100" dist="38100" dir="2700000" algn="tl">
                    <a:srgbClr val="000000">
                      <a:alpha val="43137"/>
                    </a:srgbClr>
                  </a:outerShdw>
                </a:effectLst>
              </a:rPr>
              <a:t>The 1918 Influenza</a:t>
            </a:r>
          </a:p>
        </p:txBody>
      </p:sp>
      <p:sp>
        <p:nvSpPr>
          <p:cNvPr id="12" name="TextBox 11">
            <a:extLst>
              <a:ext uri="{FF2B5EF4-FFF2-40B4-BE49-F238E27FC236}">
                <a16:creationId xmlns:a16="http://schemas.microsoft.com/office/drawing/2014/main" id="{81DEFDCC-DA30-7F49-8644-A71F9672D587}"/>
              </a:ext>
            </a:extLst>
          </p:cNvPr>
          <p:cNvSpPr txBox="1"/>
          <p:nvPr/>
        </p:nvSpPr>
        <p:spPr>
          <a:xfrm>
            <a:off x="453589" y="6117395"/>
            <a:ext cx="11521533" cy="584775"/>
          </a:xfrm>
          <a:prstGeom prst="rect">
            <a:avLst/>
          </a:prstGeom>
          <a:noFill/>
          <a:ln w="12700">
            <a:noFill/>
          </a:ln>
        </p:spPr>
        <p:txBody>
          <a:bodyPr wrap="square" rtlCol="0">
            <a:spAutoFit/>
          </a:bodyPr>
          <a:lstStyle/>
          <a:p>
            <a:pPr algn="ctr"/>
            <a:r>
              <a:rPr lang="en-US" sz="3200" dirty="0">
                <a:solidFill>
                  <a:schemeClr val="bg2">
                    <a:lumMod val="40000"/>
                    <a:lumOff val="6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2" name="Picture 5" descr="http://1918.pandemicflu.gov/pics/photos/Iowa_Flu2.jpg">
            <a:extLst>
              <a:ext uri="{FF2B5EF4-FFF2-40B4-BE49-F238E27FC236}">
                <a16:creationId xmlns:a16="http://schemas.microsoft.com/office/drawing/2014/main" id="{E8C4C8CF-1164-49F7-5DFD-22604FA88A36}"/>
              </a:ext>
            </a:extLst>
          </p:cNvPr>
          <p:cNvPicPr>
            <a:picLocks noChangeAspect="1" noChangeArrowheads="1"/>
          </p:cNvPicPr>
          <p:nvPr/>
        </p:nvPicPr>
        <p:blipFill>
          <a:blip r:embed="rId3" r:link="rId4" cstate="print">
            <a:lum bright="12000" contrast="12000"/>
          </a:blip>
          <a:srcRect/>
          <a:stretch>
            <a:fillRect/>
          </a:stretch>
        </p:blipFill>
        <p:spPr bwMode="auto">
          <a:xfrm>
            <a:off x="3690282" y="1960395"/>
            <a:ext cx="4780569" cy="3272719"/>
          </a:xfrm>
          <a:prstGeom prst="rect">
            <a:avLst/>
          </a:prstGeom>
          <a:noFill/>
          <a:ln w="57150">
            <a:solidFill>
              <a:srgbClr val="000000"/>
            </a:solidFill>
            <a:miter lim="800000"/>
            <a:headEnd/>
            <a:tailEnd/>
          </a:ln>
        </p:spPr>
      </p:pic>
    </p:spTree>
    <p:extLst>
      <p:ext uri="{BB962C8B-B14F-4D97-AF65-F5344CB8AC3E}">
        <p14:creationId xmlns:p14="http://schemas.microsoft.com/office/powerpoint/2010/main" val="1272645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31791-EB9B-6F97-1E8C-232EC3AFBB62}"/>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0D66CA5E-718A-4A93-AD88-E3D3547AD954}"/>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EEF1F6B1-3390-A8B0-DB35-A339775B809B}"/>
              </a:ext>
            </a:extLst>
          </p:cNvPr>
          <p:cNvSpPr>
            <a:spLocks noGrp="1" noChangeArrowheads="1"/>
          </p:cNvSpPr>
          <p:nvPr>
            <p:ph idx="1"/>
          </p:nvPr>
        </p:nvSpPr>
        <p:spPr>
          <a:xfrm>
            <a:off x="304800" y="1752600"/>
            <a:ext cx="6451600" cy="4114800"/>
          </a:xfrm>
        </p:spPr>
        <p:txBody>
          <a:bodyPr/>
          <a:lstStyle/>
          <a:p>
            <a:pPr>
              <a:spcAft>
                <a:spcPts val="600"/>
              </a:spcAft>
            </a:pPr>
            <a:r>
              <a:rPr lang="en-US" dirty="0">
                <a:effectLst>
                  <a:outerShdw blurRad="38100" dist="38100" dir="2700000" algn="tl">
                    <a:srgbClr val="000000">
                      <a:alpha val="43137"/>
                    </a:srgbClr>
                  </a:outerShdw>
                </a:effectLst>
              </a:rPr>
              <a:t>High Levels of Death</a:t>
            </a:r>
          </a:p>
          <a:p>
            <a:pPr lvl="1"/>
            <a:r>
              <a:rPr lang="en-US" dirty="0">
                <a:effectLst>
                  <a:outerShdw blurRad="38100" dist="38100" dir="2700000" algn="tl">
                    <a:srgbClr val="000000">
                      <a:alpha val="43137"/>
                    </a:srgbClr>
                  </a:outerShdw>
                </a:effectLst>
              </a:rPr>
              <a:t>Entire families were killed</a:t>
            </a:r>
          </a:p>
          <a:p>
            <a:pPr lvl="2"/>
            <a:r>
              <a:rPr lang="en-US" sz="2800" dirty="0">
                <a:effectLst>
                  <a:outerShdw blurRad="38100" dist="38100" dir="2700000" algn="tl">
                    <a:srgbClr val="000000">
                      <a:alpha val="43137"/>
                    </a:srgbClr>
                  </a:outerShdw>
                </a:effectLst>
                <a:cs typeface="Times New Roman" pitchFamily="18" charset="0"/>
              </a:rPr>
              <a:t>Horrifying scenes where sick patients were found in bed beside the deceased</a:t>
            </a:r>
          </a:p>
          <a:p>
            <a:pPr lvl="2"/>
            <a:r>
              <a:rPr lang="en-US" sz="2800" dirty="0">
                <a:effectLst>
                  <a:outerShdw blurRad="38100" dist="38100" dir="2700000" algn="tl">
                    <a:srgbClr val="000000">
                      <a:alpha val="43137"/>
                    </a:srgbClr>
                  </a:outerShdw>
                </a:effectLst>
                <a:cs typeface="Times New Roman" pitchFamily="18" charset="0"/>
              </a:rPr>
              <a:t>Homes piled up with bodies</a:t>
            </a:r>
          </a:p>
          <a:p>
            <a:pPr marL="457200" lvl="1" indent="0">
              <a:spcAft>
                <a:spcPts val="600"/>
              </a:spcAft>
              <a:buNone/>
            </a:pPr>
            <a:endParaRPr lang="en-US" sz="28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7CA2BF0-300E-5A2D-9B7D-A48175C31272}"/>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25F07DD8-5AF8-3363-6B9C-40D89625DD20}"/>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3" name="Picture 2" descr="Related image">
            <a:extLst>
              <a:ext uri="{FF2B5EF4-FFF2-40B4-BE49-F238E27FC236}">
                <a16:creationId xmlns:a16="http://schemas.microsoft.com/office/drawing/2014/main" id="{D6ECA848-6752-127A-A79A-A692BB1BDD4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90718" y="1923154"/>
            <a:ext cx="4474324" cy="3540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9500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ABD6F-D1A2-4665-88CC-D99DED699862}"/>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C7472525-444D-8E3B-6898-B53DA363A6D6}"/>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B6A86165-2A55-34A4-B6F9-66791931CEC0}"/>
              </a:ext>
            </a:extLst>
          </p:cNvPr>
          <p:cNvSpPr>
            <a:spLocks noGrp="1" noChangeArrowheads="1"/>
          </p:cNvSpPr>
          <p:nvPr>
            <p:ph idx="1"/>
          </p:nvPr>
        </p:nvSpPr>
        <p:spPr>
          <a:xfrm>
            <a:off x="304800" y="1752600"/>
            <a:ext cx="5059680" cy="4114800"/>
          </a:xfrm>
        </p:spPr>
        <p:txBody>
          <a:bodyPr/>
          <a:lstStyle/>
          <a:p>
            <a:pPr>
              <a:spcAft>
                <a:spcPts val="600"/>
              </a:spcAft>
            </a:pPr>
            <a:r>
              <a:rPr lang="en-US" dirty="0">
                <a:effectLst>
                  <a:outerShdw blurRad="38100" dist="38100" dir="2700000" algn="tl">
                    <a:srgbClr val="000000">
                      <a:alpha val="43137"/>
                    </a:srgbClr>
                  </a:outerShdw>
                </a:effectLst>
              </a:rPr>
              <a:t>High Levels of Death</a:t>
            </a:r>
          </a:p>
          <a:p>
            <a:pPr lvl="1"/>
            <a:r>
              <a:rPr lang="en-US" dirty="0">
                <a:effectLst>
                  <a:outerShdw blurRad="38100" dist="38100" dir="2700000" algn="tl">
                    <a:srgbClr val="000000">
                      <a:alpha val="43137"/>
                    </a:srgbClr>
                  </a:outerShdw>
                </a:effectLst>
              </a:rPr>
              <a:t>Many people died for want of basic care</a:t>
            </a:r>
          </a:p>
          <a:p>
            <a:pPr lvl="1"/>
            <a:r>
              <a:rPr lang="en-US" dirty="0">
                <a:effectLst>
                  <a:outerShdw blurRad="38100" dist="38100" dir="2700000" algn="tl">
                    <a:srgbClr val="000000">
                      <a:alpha val="43137"/>
                    </a:srgbClr>
                  </a:outerShdw>
                </a:effectLst>
              </a:rPr>
              <a:t>Advertisements and announcements were put in the paper calling for help</a:t>
            </a:r>
          </a:p>
          <a:p>
            <a:pPr lvl="1"/>
            <a:endParaRPr lang="en-US" sz="2800" dirty="0">
              <a:effectLst>
                <a:outerShdw blurRad="38100" dist="38100" dir="2700000" algn="tl">
                  <a:srgbClr val="000000">
                    <a:alpha val="43137"/>
                  </a:srgbClr>
                </a:outerShdw>
              </a:effectLst>
              <a:cs typeface="Times New Roman" pitchFamily="18" charset="0"/>
            </a:endParaRPr>
          </a:p>
          <a:p>
            <a:pPr marL="457200" lvl="1" indent="0">
              <a:spcAft>
                <a:spcPts val="600"/>
              </a:spcAft>
              <a:buNone/>
            </a:pPr>
            <a:endParaRPr lang="en-US" sz="28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F58CDB9-B3D2-3DBC-5F4A-3C188F410538}"/>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AAC31164-CD66-09BC-8C05-3A41616CD9A1}"/>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3" name="irc_mi" descr="Image result for 1918 influenza">
            <a:extLst>
              <a:ext uri="{FF2B5EF4-FFF2-40B4-BE49-F238E27FC236}">
                <a16:creationId xmlns:a16="http://schemas.microsoft.com/office/drawing/2014/main" id="{62797DB0-7227-F820-19E4-8B1F0E325E3D}"/>
              </a:ext>
            </a:extLst>
          </p:cNvPr>
          <p:cNvPicPr/>
          <p:nvPr/>
        </p:nvPicPr>
        <p:blipFill rotWithShape="1">
          <a:blip r:embed="rId2" cstate="print">
            <a:extLst>
              <a:ext uri="{28A0092B-C50C-407E-A947-70E740481C1C}">
                <a14:useLocalDpi xmlns:a14="http://schemas.microsoft.com/office/drawing/2010/main" val="0"/>
              </a:ext>
            </a:extLst>
          </a:blip>
          <a:srcRect l="15755" t="8475" r="12472" b="5084"/>
          <a:stretch/>
        </p:blipFill>
        <p:spPr bwMode="auto">
          <a:xfrm>
            <a:off x="5992496" y="1600200"/>
            <a:ext cx="4588042" cy="4473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5852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83966-D51D-5926-136B-30899FAB7BCB}"/>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99CFFC98-138D-8516-E082-AE790D618F2E}"/>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ED3820C2-0458-605F-4567-1D2585ECFBB3}"/>
              </a:ext>
            </a:extLst>
          </p:cNvPr>
          <p:cNvSpPr>
            <a:spLocks noGrp="1" noChangeArrowheads="1"/>
          </p:cNvSpPr>
          <p:nvPr>
            <p:ph idx="1"/>
          </p:nvPr>
        </p:nvSpPr>
        <p:spPr>
          <a:xfrm>
            <a:off x="304800" y="1752600"/>
            <a:ext cx="10760242" cy="4114800"/>
          </a:xfrm>
        </p:spPr>
        <p:txBody>
          <a:bodyPr/>
          <a:lstStyle/>
          <a:p>
            <a:pPr>
              <a:spcAft>
                <a:spcPts val="600"/>
              </a:spcAft>
            </a:pPr>
            <a:r>
              <a:rPr lang="en-US" dirty="0">
                <a:effectLst>
                  <a:outerShdw blurRad="38100" dist="38100" dir="2700000" algn="tl">
                    <a:srgbClr val="000000">
                      <a:alpha val="43137"/>
                    </a:srgbClr>
                  </a:outerShdw>
                </a:effectLst>
              </a:rPr>
              <a:t>High Levels of Death</a:t>
            </a:r>
          </a:p>
          <a:p>
            <a:pPr lvl="1"/>
            <a:r>
              <a:rPr lang="en-US" dirty="0">
                <a:effectLst>
                  <a:outerShdw blurRad="38100" dist="38100" dir="2700000" algn="tl">
                    <a:srgbClr val="000000">
                      <a:alpha val="43137"/>
                    </a:srgbClr>
                  </a:outerShdw>
                </a:effectLst>
              </a:rPr>
              <a:t>Some had to dig graves for their own family members </a:t>
            </a:r>
            <a:endParaRPr lang="en-US" sz="28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CC2C8EDF-C1D9-8BC1-BE22-EAA9DF158FE9}"/>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22444E00-52CD-7B77-BB4A-158086DBCD57}"/>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2" name="Picture 1">
            <a:extLst>
              <a:ext uri="{FF2B5EF4-FFF2-40B4-BE49-F238E27FC236}">
                <a16:creationId xmlns:a16="http://schemas.microsoft.com/office/drawing/2014/main" id="{C50B8E69-5986-F93B-0086-37F9FFB85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1401" y="3429000"/>
            <a:ext cx="5567039" cy="1638300"/>
          </a:xfrm>
          <a:prstGeom prst="rect">
            <a:avLst/>
          </a:prstGeom>
          <a:ln w="28575">
            <a:solidFill>
              <a:srgbClr val="000000"/>
            </a:solidFill>
          </a:ln>
        </p:spPr>
      </p:pic>
    </p:spTree>
    <p:extLst>
      <p:ext uri="{BB962C8B-B14F-4D97-AF65-F5344CB8AC3E}">
        <p14:creationId xmlns:p14="http://schemas.microsoft.com/office/powerpoint/2010/main" val="3801062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97BCD-BD42-31C2-6EC8-125D3846ED64}"/>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6D164078-3717-65A1-35A1-521EA953A589}"/>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DAF0F8F2-AE53-90AD-DEC5-5F69D018ABEB}"/>
              </a:ext>
            </a:extLst>
          </p:cNvPr>
          <p:cNvSpPr>
            <a:spLocks noGrp="1" noChangeArrowheads="1"/>
          </p:cNvSpPr>
          <p:nvPr>
            <p:ph idx="1"/>
          </p:nvPr>
        </p:nvSpPr>
        <p:spPr>
          <a:xfrm>
            <a:off x="304800" y="1752600"/>
            <a:ext cx="5791200" cy="4114800"/>
          </a:xfrm>
        </p:spPr>
        <p:txBody>
          <a:bodyPr/>
          <a:lstStyle/>
          <a:p>
            <a:pPr>
              <a:spcAft>
                <a:spcPts val="600"/>
              </a:spcAft>
            </a:pPr>
            <a:r>
              <a:rPr lang="en-US" dirty="0">
                <a:effectLst>
                  <a:outerShdw blurRad="38100" dist="38100" dir="2700000" algn="tl">
                    <a:srgbClr val="000000">
                      <a:alpha val="43137"/>
                    </a:srgbClr>
                  </a:outerShdw>
                </a:effectLst>
              </a:rPr>
              <a:t>High Levels of Death</a:t>
            </a:r>
          </a:p>
          <a:p>
            <a:pPr lvl="1">
              <a:spcAft>
                <a:spcPts val="600"/>
              </a:spcAft>
            </a:pPr>
            <a:r>
              <a:rPr lang="en-US" dirty="0">
                <a:effectLst>
                  <a:outerShdw blurRad="38100" dist="38100" dir="2700000" algn="tl">
                    <a:srgbClr val="000000">
                      <a:alpha val="43137"/>
                    </a:srgbClr>
                  </a:outerShdw>
                </a:effectLst>
              </a:rPr>
              <a:t>Bodies piled up</a:t>
            </a:r>
          </a:p>
          <a:p>
            <a:pPr lvl="1">
              <a:spcAft>
                <a:spcPts val="600"/>
              </a:spcAft>
            </a:pPr>
            <a:r>
              <a:rPr lang="en-US" dirty="0">
                <a:effectLst>
                  <a:outerShdw blurRad="38100" dist="38100" dir="2700000" algn="tl">
                    <a:srgbClr val="000000">
                      <a:alpha val="43137"/>
                    </a:srgbClr>
                  </a:outerShdw>
                </a:effectLst>
              </a:rPr>
              <a:t>Funeral parlors were overwhelmed</a:t>
            </a:r>
          </a:p>
          <a:p>
            <a:pPr lvl="1">
              <a:spcAft>
                <a:spcPts val="600"/>
              </a:spcAft>
            </a:pPr>
            <a:r>
              <a:rPr lang="en-US" dirty="0">
                <a:effectLst>
                  <a:outerShdw blurRad="38100" dist="38100" dir="2700000" algn="tl">
                    <a:srgbClr val="000000">
                      <a:alpha val="43137"/>
                    </a:srgbClr>
                  </a:outerShdw>
                </a:effectLst>
              </a:rPr>
              <a:t>Mortuaries and cemeteries overwhelmed</a:t>
            </a:r>
          </a:p>
          <a:p>
            <a:pPr lvl="1">
              <a:spcAft>
                <a:spcPts val="600"/>
              </a:spcAft>
            </a:pPr>
            <a:r>
              <a:rPr lang="en-US" dirty="0">
                <a:effectLst>
                  <a:outerShdw blurRad="38100" dist="38100" dir="2700000" algn="tl">
                    <a:srgbClr val="000000">
                      <a:alpha val="43137"/>
                    </a:srgbClr>
                  </a:outerShdw>
                </a:effectLst>
              </a:rPr>
              <a:t>Many corpses remained unburied at home</a:t>
            </a:r>
          </a:p>
          <a:p>
            <a:pPr lvl="1"/>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C78E4772-AE3A-6D93-09AC-42A36B8577CB}"/>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1FEB7F5C-7373-2E68-C67F-34EE8F3DEBAE}"/>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4" name="Picture 3">
            <a:extLst>
              <a:ext uri="{FF2B5EF4-FFF2-40B4-BE49-F238E27FC236}">
                <a16:creationId xmlns:a16="http://schemas.microsoft.com/office/drawing/2014/main" id="{AFF3F0F0-60F3-3015-ED8A-BCFFE781E4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205"/>
          <a:stretch/>
        </p:blipFill>
        <p:spPr>
          <a:xfrm>
            <a:off x="6477000" y="1600200"/>
            <a:ext cx="3749040" cy="4479680"/>
          </a:xfrm>
          <a:prstGeom prst="rect">
            <a:avLst/>
          </a:prstGeom>
          <a:ln w="38100">
            <a:solidFill>
              <a:schemeClr val="bg2">
                <a:lumMod val="50000"/>
              </a:schemeClr>
            </a:solidFill>
          </a:ln>
        </p:spPr>
      </p:pic>
    </p:spTree>
    <p:extLst>
      <p:ext uri="{BB962C8B-B14F-4D97-AF65-F5344CB8AC3E}">
        <p14:creationId xmlns:p14="http://schemas.microsoft.com/office/powerpoint/2010/main" val="3256941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5F34C-3881-393C-E18E-EB52D877467B}"/>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E06AA14E-B929-9E8D-928A-1D2701BEFC7B}"/>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BC1BF281-817F-5DCC-EDBE-4196B48E52DE}"/>
              </a:ext>
            </a:extLst>
          </p:cNvPr>
          <p:cNvSpPr>
            <a:spLocks noGrp="1" noChangeArrowheads="1"/>
          </p:cNvSpPr>
          <p:nvPr>
            <p:ph idx="1"/>
          </p:nvPr>
        </p:nvSpPr>
        <p:spPr>
          <a:xfrm>
            <a:off x="304800" y="1752600"/>
            <a:ext cx="4693920" cy="4114800"/>
          </a:xfrm>
        </p:spPr>
        <p:txBody>
          <a:bodyPr/>
          <a:lstStyle/>
          <a:p>
            <a:pPr>
              <a:spcAft>
                <a:spcPts val="600"/>
              </a:spcAft>
            </a:pPr>
            <a:r>
              <a:rPr lang="en-US" dirty="0">
                <a:effectLst>
                  <a:outerShdw blurRad="38100" dist="38100" dir="2700000" algn="tl">
                    <a:srgbClr val="000000">
                      <a:alpha val="43137"/>
                    </a:srgbClr>
                  </a:outerShdw>
                </a:effectLst>
              </a:rPr>
              <a:t>High Levels of Death</a:t>
            </a:r>
          </a:p>
          <a:p>
            <a:pPr lvl="1"/>
            <a:r>
              <a:rPr lang="en-US" dirty="0">
                <a:effectLst>
                  <a:outerShdw blurRad="38100" dist="38100" dir="2700000" algn="tl">
                    <a:srgbClr val="000000">
                      <a:alpha val="43137"/>
                    </a:srgbClr>
                  </a:outerShdw>
                </a:effectLst>
              </a:rPr>
              <a:t>Pounding of boards for coffins became a normal sound in cities</a:t>
            </a:r>
            <a:endParaRPr lang="en-US" sz="28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51F3AE3C-3829-75BF-A2FE-0AA7E0D0E130}"/>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FC9674C1-D3B7-9657-B5FE-33B676009057}"/>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3" name="Picture 2">
            <a:extLst>
              <a:ext uri="{FF2B5EF4-FFF2-40B4-BE49-F238E27FC236}">
                <a16:creationId xmlns:a16="http://schemas.microsoft.com/office/drawing/2014/main" id="{A5D3121E-5020-3426-1083-7B22FE3A043A}"/>
              </a:ext>
            </a:extLst>
          </p:cNvPr>
          <p:cNvPicPr>
            <a:picLocks noChangeAspect="1"/>
          </p:cNvPicPr>
          <p:nvPr/>
        </p:nvPicPr>
        <p:blipFill>
          <a:blip r:embed="rId2"/>
          <a:stretch>
            <a:fillRect/>
          </a:stretch>
        </p:blipFill>
        <p:spPr>
          <a:xfrm>
            <a:off x="5486400" y="1940868"/>
            <a:ext cx="5919797"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9129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257B3-9F26-6460-0E79-CBFDD103FC48}"/>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27456A53-5564-29C8-926C-BC2A0ACBF95C}"/>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4C9EA643-B131-9904-DEE6-930803BD106E}"/>
              </a:ext>
            </a:extLst>
          </p:cNvPr>
          <p:cNvSpPr>
            <a:spLocks noGrp="1" noChangeArrowheads="1"/>
          </p:cNvSpPr>
          <p:nvPr>
            <p:ph idx="1"/>
          </p:nvPr>
        </p:nvSpPr>
        <p:spPr>
          <a:xfrm>
            <a:off x="304800" y="1752600"/>
            <a:ext cx="4511040" cy="4114800"/>
          </a:xfrm>
        </p:spPr>
        <p:txBody>
          <a:bodyPr/>
          <a:lstStyle/>
          <a:p>
            <a:pPr>
              <a:spcAft>
                <a:spcPts val="600"/>
              </a:spcAft>
            </a:pPr>
            <a:r>
              <a:rPr lang="en-US" dirty="0">
                <a:effectLst>
                  <a:outerShdw blurRad="38100" dist="38100" dir="2700000" algn="tl">
                    <a:srgbClr val="000000">
                      <a:alpha val="43137"/>
                    </a:srgbClr>
                  </a:outerShdw>
                </a:effectLst>
              </a:rPr>
              <a:t>High Levels of Death</a:t>
            </a:r>
          </a:p>
          <a:p>
            <a:pPr lvl="1"/>
            <a:r>
              <a:rPr lang="en-US" dirty="0">
                <a:effectLst>
                  <a:outerShdw blurRad="38100" dist="38100" dir="2700000" algn="tl">
                    <a:srgbClr val="000000">
                      <a:alpha val="43137"/>
                    </a:srgbClr>
                  </a:outerShdw>
                </a:effectLst>
              </a:rPr>
              <a:t>Catastrophic effects on urban populations</a:t>
            </a:r>
          </a:p>
          <a:p>
            <a:pPr lvl="1"/>
            <a:r>
              <a:rPr lang="en-US" dirty="0">
                <a:effectLst>
                  <a:outerShdw blurRad="38100" dist="38100" dir="2700000" algn="tl">
                    <a:srgbClr val="000000">
                      <a:alpha val="43137"/>
                    </a:srgbClr>
                  </a:outerShdw>
                </a:effectLst>
              </a:rPr>
              <a:t>Civil groups formed to dig mass graves</a:t>
            </a:r>
            <a:endParaRPr lang="en-US" sz="28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CF50899-33AA-A89C-0543-EBD6D2284F97}"/>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0C9FB779-7175-C6EF-B766-5E9852AD7757}"/>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2" name="irc_mi" descr="Related image">
            <a:extLst>
              <a:ext uri="{FF2B5EF4-FFF2-40B4-BE49-F238E27FC236}">
                <a16:creationId xmlns:a16="http://schemas.microsoft.com/office/drawing/2014/main" id="{FA4B627A-E6C2-116E-17E3-832EB8716B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80660" y="2057400"/>
            <a:ext cx="5562600" cy="3810000"/>
          </a:xfrm>
          <a:prstGeom prst="rect">
            <a:avLst/>
          </a:prstGeom>
          <a:noFill/>
          <a:ln w="57150">
            <a:solidFill>
              <a:srgbClr val="000000"/>
            </a:solidFill>
          </a:ln>
        </p:spPr>
      </p:pic>
    </p:spTree>
    <p:extLst>
      <p:ext uri="{BB962C8B-B14F-4D97-AF65-F5344CB8AC3E}">
        <p14:creationId xmlns:p14="http://schemas.microsoft.com/office/powerpoint/2010/main" val="3062468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92D74-F01C-B25D-722B-971BB4843D99}"/>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A019AFCB-5FA3-266E-1E39-87143397C89B}"/>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00CB0C06-0EBE-300B-92D5-0BC75A8A0AB6}"/>
              </a:ext>
            </a:extLst>
          </p:cNvPr>
          <p:cNvSpPr>
            <a:spLocks noGrp="1" noChangeArrowheads="1"/>
          </p:cNvSpPr>
          <p:nvPr>
            <p:ph idx="1"/>
          </p:nvPr>
        </p:nvSpPr>
        <p:spPr>
          <a:xfrm>
            <a:off x="304800" y="1752600"/>
            <a:ext cx="11049000" cy="4114800"/>
          </a:xfrm>
        </p:spPr>
        <p:txBody>
          <a:bodyPr/>
          <a:lstStyle/>
          <a:p>
            <a:pPr>
              <a:spcAft>
                <a:spcPts val="600"/>
              </a:spcAft>
            </a:pPr>
            <a:r>
              <a:rPr lang="en-US" dirty="0">
                <a:effectLst>
                  <a:outerShdw blurRad="38100" dist="38100" dir="2700000" algn="tl">
                    <a:srgbClr val="000000">
                      <a:alpha val="43137"/>
                    </a:srgbClr>
                  </a:outerShdw>
                </a:effectLst>
              </a:rPr>
              <a:t>High Levels of Death</a:t>
            </a:r>
          </a:p>
          <a:p>
            <a:pPr lvl="2"/>
            <a:r>
              <a:rPr lang="en-US" sz="2800" dirty="0">
                <a:effectLst>
                  <a:outerShdw blurRad="38100" dist="38100" dir="2700000" algn="tl">
                    <a:srgbClr val="000000">
                      <a:alpha val="43137"/>
                    </a:srgbClr>
                  </a:outerShdw>
                </a:effectLst>
                <a:cs typeface="Times New Roman" pitchFamily="18" charset="0"/>
              </a:rPr>
              <a:t>Children in remote Alaskan village </a:t>
            </a:r>
            <a:r>
              <a:rPr lang="en-US" sz="2800" dirty="0" err="1">
                <a:effectLst>
                  <a:outerShdw blurRad="38100" dist="38100" dir="2700000" algn="tl">
                    <a:srgbClr val="000000">
                      <a:alpha val="43137"/>
                    </a:srgbClr>
                  </a:outerShdw>
                </a:effectLst>
                <a:cs typeface="Times New Roman" pitchFamily="18" charset="0"/>
              </a:rPr>
              <a:t>Nushagak</a:t>
            </a:r>
            <a:r>
              <a:rPr lang="en-US" sz="2800" dirty="0">
                <a:effectLst>
                  <a:outerShdw blurRad="38100" dist="38100" dir="2700000" algn="tl">
                    <a:srgbClr val="000000">
                      <a:alpha val="43137"/>
                    </a:srgbClr>
                  </a:outerShdw>
                </a:effectLst>
                <a:cs typeface="Times New Roman" pitchFamily="18" charset="0"/>
              </a:rPr>
              <a:t> survived – however, their parents did not</a:t>
            </a:r>
          </a:p>
        </p:txBody>
      </p:sp>
      <p:sp>
        <p:nvSpPr>
          <p:cNvPr id="5" name="TextBox 4">
            <a:extLst>
              <a:ext uri="{FF2B5EF4-FFF2-40B4-BE49-F238E27FC236}">
                <a16:creationId xmlns:a16="http://schemas.microsoft.com/office/drawing/2014/main" id="{72825ADD-6DC9-1FC6-D818-F49744AAEEAA}"/>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D6B47DB7-CB6D-B71E-2C9B-BC29D3876BE9}"/>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3" name="Picture 2" descr="Unfortunately we are unable to provide accessible alternative text for this. If you require assistance to access this image, or to obtain a text description, please contact npg@nature.com">
            <a:extLst>
              <a:ext uri="{FF2B5EF4-FFF2-40B4-BE49-F238E27FC236}">
                <a16:creationId xmlns:a16="http://schemas.microsoft.com/office/drawing/2014/main" id="{2E39442A-AA38-96BA-C721-826051A1D1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1" t="31584" r="-831" b="7453"/>
          <a:stretch/>
        </p:blipFill>
        <p:spPr bwMode="auto">
          <a:xfrm>
            <a:off x="2718494" y="3805536"/>
            <a:ext cx="5535811" cy="2590800"/>
          </a:xfrm>
          <a:prstGeom prst="rect">
            <a:avLst/>
          </a:prstGeom>
          <a:noFill/>
          <a:ln w="5715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792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167B5-3C9E-F423-6657-D944BEF06818}"/>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EB8AF467-8DFF-0FA4-9682-2448A45262B9}"/>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8B40AED6-7316-33E8-C850-BA2BC57309C2}"/>
              </a:ext>
            </a:extLst>
          </p:cNvPr>
          <p:cNvSpPr>
            <a:spLocks noGrp="1" noChangeArrowheads="1"/>
          </p:cNvSpPr>
          <p:nvPr>
            <p:ph idx="1"/>
          </p:nvPr>
        </p:nvSpPr>
        <p:spPr>
          <a:xfrm>
            <a:off x="304800" y="1752600"/>
            <a:ext cx="5501640" cy="4114800"/>
          </a:xfrm>
        </p:spPr>
        <p:txBody>
          <a:bodyPr/>
          <a:lstStyle/>
          <a:p>
            <a:pPr>
              <a:spcAft>
                <a:spcPts val="600"/>
              </a:spcAft>
            </a:pPr>
            <a:r>
              <a:rPr lang="en-US" dirty="0">
                <a:effectLst>
                  <a:outerShdw blurRad="38100" dist="38100" dir="2700000" algn="tl">
                    <a:srgbClr val="000000">
                      <a:alpha val="43137"/>
                    </a:srgbClr>
                  </a:outerShdw>
                </a:effectLst>
              </a:rPr>
              <a:t>Healthcare was Overwhelmed</a:t>
            </a:r>
          </a:p>
          <a:p>
            <a:pPr lvl="1">
              <a:spcAft>
                <a:spcPts val="600"/>
              </a:spcAft>
            </a:pPr>
            <a:r>
              <a:rPr lang="en-US" dirty="0">
                <a:effectLst>
                  <a:outerShdw blurRad="38100" dist="38100" dir="2700000" algn="tl">
                    <a:srgbClr val="000000">
                      <a:alpha val="43137"/>
                    </a:srgbClr>
                  </a:outerShdw>
                </a:effectLst>
              </a:rPr>
              <a:t>Limited scientific knowledge</a:t>
            </a:r>
          </a:p>
          <a:p>
            <a:pPr lvl="1">
              <a:spcAft>
                <a:spcPts val="600"/>
              </a:spcAft>
            </a:pPr>
            <a:r>
              <a:rPr lang="en-US" dirty="0">
                <a:effectLst>
                  <a:outerShdw blurRad="38100" dist="38100" dir="2700000" algn="tl">
                    <a:srgbClr val="000000">
                      <a:alpha val="43137"/>
                    </a:srgbClr>
                  </a:outerShdw>
                </a:effectLst>
              </a:rPr>
              <a:t>No real prevention or effective treatment </a:t>
            </a:r>
          </a:p>
          <a:p>
            <a:pPr lvl="1">
              <a:spcAft>
                <a:spcPts val="600"/>
              </a:spcAft>
            </a:pPr>
            <a:r>
              <a:rPr lang="en-US" dirty="0">
                <a:effectLst>
                  <a:outerShdw blurRad="38100" dist="38100" dir="2700000" algn="tl">
                    <a:srgbClr val="000000">
                      <a:alpha val="43137"/>
                    </a:srgbClr>
                  </a:outerShdw>
                </a:effectLst>
              </a:rPr>
              <a:t>Many cities and public health officials were ill equipped to deal with the health crisis</a:t>
            </a:r>
          </a:p>
        </p:txBody>
      </p:sp>
      <p:sp>
        <p:nvSpPr>
          <p:cNvPr id="5" name="TextBox 4">
            <a:extLst>
              <a:ext uri="{FF2B5EF4-FFF2-40B4-BE49-F238E27FC236}">
                <a16:creationId xmlns:a16="http://schemas.microsoft.com/office/drawing/2014/main" id="{A968F2D6-1338-23A1-44AF-1CB451080424}"/>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2D52AE55-18C2-A9AC-99B1-72C356F12D8F}"/>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2" name="Picture 1" descr="Related image">
            <a:extLst>
              <a:ext uri="{FF2B5EF4-FFF2-40B4-BE49-F238E27FC236}">
                <a16:creationId xmlns:a16="http://schemas.microsoft.com/office/drawing/2014/main" id="{7B36DB3B-0E13-E321-2AE2-C4120224C3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401" y="1923154"/>
            <a:ext cx="5501640" cy="3706569"/>
          </a:xfrm>
          <a:prstGeom prst="rect">
            <a:avLst/>
          </a:prstGeom>
          <a:noFill/>
          <a:ln w="57150">
            <a:solidFill>
              <a:schemeClr val="bg2"/>
            </a:solidFill>
          </a:ln>
          <a:effectLst/>
        </p:spPr>
      </p:pic>
    </p:spTree>
    <p:extLst>
      <p:ext uri="{BB962C8B-B14F-4D97-AF65-F5344CB8AC3E}">
        <p14:creationId xmlns:p14="http://schemas.microsoft.com/office/powerpoint/2010/main" val="284594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F4305-0A81-526F-7D3B-6978911C2DAF}"/>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EA1D14C9-F7DA-3604-8E84-6F9C77B82752}"/>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9E33485D-CD62-6A8B-191B-494A6F23C939}"/>
              </a:ext>
            </a:extLst>
          </p:cNvPr>
          <p:cNvSpPr>
            <a:spLocks noGrp="1" noChangeArrowheads="1"/>
          </p:cNvSpPr>
          <p:nvPr>
            <p:ph idx="1"/>
          </p:nvPr>
        </p:nvSpPr>
        <p:spPr>
          <a:xfrm>
            <a:off x="5821680" y="1905000"/>
            <a:ext cx="6172200" cy="4114800"/>
          </a:xfrm>
        </p:spPr>
        <p:txBody>
          <a:bodyPr/>
          <a:lstStyle/>
          <a:p>
            <a:pPr>
              <a:spcAft>
                <a:spcPts val="600"/>
              </a:spcAft>
            </a:pPr>
            <a:r>
              <a:rPr lang="en-US" dirty="0">
                <a:effectLst>
                  <a:outerShdw blurRad="38100" dist="38100" dir="2700000" algn="tl">
                    <a:srgbClr val="000000">
                      <a:alpha val="43137"/>
                    </a:srgbClr>
                  </a:outerShdw>
                </a:effectLst>
              </a:rPr>
              <a:t>Healthcare was Overwhelmed</a:t>
            </a:r>
          </a:p>
          <a:p>
            <a:pPr lvl="1">
              <a:spcAft>
                <a:spcPts val="600"/>
              </a:spcAft>
            </a:pPr>
            <a:r>
              <a:rPr lang="en-US" dirty="0">
                <a:effectLst>
                  <a:outerShdw blurRad="38100" dist="38100" dir="2700000" algn="tl">
                    <a:srgbClr val="000000">
                      <a:alpha val="43137"/>
                    </a:srgbClr>
                  </a:outerShdw>
                </a:effectLst>
              </a:rPr>
              <a:t>Many healthcare workers were off serving in the war effort.</a:t>
            </a:r>
          </a:p>
          <a:p>
            <a:pPr lvl="1">
              <a:spcAft>
                <a:spcPts val="600"/>
              </a:spcAft>
            </a:pPr>
            <a:r>
              <a:rPr lang="en-US" dirty="0">
                <a:effectLst>
                  <a:outerShdw blurRad="38100" dist="38100" dir="2700000" algn="tl">
                    <a:srgbClr val="000000">
                      <a:alpha val="43137"/>
                    </a:srgbClr>
                  </a:outerShdw>
                </a:effectLst>
              </a:rPr>
              <a:t>Hospitals were inundated</a:t>
            </a:r>
          </a:p>
          <a:p>
            <a:pPr lvl="1">
              <a:spcAft>
                <a:spcPts val="600"/>
              </a:spcAft>
            </a:pPr>
            <a:r>
              <a:rPr lang="en-US" dirty="0">
                <a:effectLst>
                  <a:outerShdw blurRad="38100" dist="38100" dir="2700000" algn="tl">
                    <a:srgbClr val="000000">
                      <a:alpha val="43137"/>
                    </a:srgbClr>
                  </a:outerShdw>
                </a:effectLst>
              </a:rPr>
              <a:t>Workers were overwhelmed</a:t>
            </a:r>
          </a:p>
        </p:txBody>
      </p:sp>
      <p:sp>
        <p:nvSpPr>
          <p:cNvPr id="5" name="TextBox 4">
            <a:extLst>
              <a:ext uri="{FF2B5EF4-FFF2-40B4-BE49-F238E27FC236}">
                <a16:creationId xmlns:a16="http://schemas.microsoft.com/office/drawing/2014/main" id="{73460C48-6C1A-7B1B-8289-EF156830DA7F}"/>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40CAFFEB-12A1-10FA-B33D-3620DBD214EF}"/>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3" name="irc_mi" descr="Related image">
            <a:extLst>
              <a:ext uri="{FF2B5EF4-FFF2-40B4-BE49-F238E27FC236}">
                <a16:creationId xmlns:a16="http://schemas.microsoft.com/office/drawing/2014/main" id="{D46D4EDC-1403-6C76-FF3C-D6F3AB3B2FA8}"/>
              </a:ext>
            </a:extLst>
          </p:cNvPr>
          <p:cNvPicPr/>
          <p:nvPr/>
        </p:nvPicPr>
        <p:blipFill rotWithShape="1">
          <a:blip r:embed="rId2" cstate="print">
            <a:extLst>
              <a:ext uri="{28A0092B-C50C-407E-A947-70E740481C1C}">
                <a14:useLocalDpi xmlns:a14="http://schemas.microsoft.com/office/drawing/2010/main" val="0"/>
              </a:ext>
            </a:extLst>
          </a:blip>
          <a:srcRect t="13978" b="14709"/>
          <a:stretch/>
        </p:blipFill>
        <p:spPr bwMode="auto">
          <a:xfrm>
            <a:off x="472440" y="2072640"/>
            <a:ext cx="5349240" cy="3291840"/>
          </a:xfrm>
          <a:prstGeom prst="rect">
            <a:avLst/>
          </a:prstGeom>
          <a:noFill/>
          <a:ln w="19050">
            <a:solidFill>
              <a:schemeClr val="bg2"/>
            </a:solidFill>
          </a:ln>
        </p:spPr>
      </p:pic>
    </p:spTree>
    <p:extLst>
      <p:ext uri="{BB962C8B-B14F-4D97-AF65-F5344CB8AC3E}">
        <p14:creationId xmlns:p14="http://schemas.microsoft.com/office/powerpoint/2010/main" val="610132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0B4B-A1E8-BF02-3F45-5CF94418DE67}"/>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CCDD87CA-D421-CC2B-ACBB-C7DBDFBEF369}"/>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7D291475-1EF8-ED1E-66C1-59688ED2C905}"/>
              </a:ext>
            </a:extLst>
          </p:cNvPr>
          <p:cNvSpPr>
            <a:spLocks noGrp="1" noChangeArrowheads="1"/>
          </p:cNvSpPr>
          <p:nvPr>
            <p:ph idx="1"/>
          </p:nvPr>
        </p:nvSpPr>
        <p:spPr>
          <a:xfrm>
            <a:off x="304800" y="1752600"/>
            <a:ext cx="5928360" cy="4114800"/>
          </a:xfrm>
        </p:spPr>
        <p:txBody>
          <a:bodyPr/>
          <a:lstStyle/>
          <a:p>
            <a:pPr>
              <a:spcAft>
                <a:spcPts val="600"/>
              </a:spcAft>
            </a:pPr>
            <a:r>
              <a:rPr lang="en-US" dirty="0">
                <a:effectLst>
                  <a:outerShdw blurRad="38100" dist="38100" dir="2700000" algn="tl">
                    <a:srgbClr val="000000">
                      <a:alpha val="43137"/>
                    </a:srgbClr>
                  </a:outerShdw>
                </a:effectLst>
              </a:rPr>
              <a:t>Healthcare was Overwhelmed</a:t>
            </a:r>
          </a:p>
          <a:p>
            <a:pPr lvl="1">
              <a:spcAft>
                <a:spcPts val="600"/>
              </a:spcAft>
            </a:pPr>
            <a:r>
              <a:rPr lang="en-US" dirty="0">
                <a:effectLst>
                  <a:outerShdw blurRad="38100" dist="38100" dir="2700000" algn="tl">
                    <a:srgbClr val="000000">
                      <a:alpha val="43137"/>
                    </a:srgbClr>
                  </a:outerShdw>
                </a:effectLst>
              </a:rPr>
              <a:t>Staff hours were lengthened</a:t>
            </a:r>
          </a:p>
          <a:p>
            <a:pPr lvl="1">
              <a:spcAft>
                <a:spcPts val="600"/>
              </a:spcAft>
            </a:pPr>
            <a:r>
              <a:rPr lang="en-US" dirty="0">
                <a:effectLst>
                  <a:outerShdw blurRad="38100" dist="38100" dir="2700000" algn="tl">
                    <a:srgbClr val="000000">
                      <a:alpha val="43137"/>
                    </a:srgbClr>
                  </a:outerShdw>
                </a:effectLst>
              </a:rPr>
              <a:t>Providers became ill themselves</a:t>
            </a:r>
          </a:p>
          <a:p>
            <a:pPr lvl="1">
              <a:spcAft>
                <a:spcPts val="600"/>
              </a:spcAft>
            </a:pPr>
            <a:r>
              <a:rPr lang="en-US" dirty="0">
                <a:effectLst>
                  <a:outerShdw blurRad="38100" dist="38100" dir="2700000" algn="tl">
                    <a:srgbClr val="000000">
                      <a:alpha val="43137"/>
                    </a:srgbClr>
                  </a:outerShdw>
                </a:effectLst>
              </a:rPr>
              <a:t>Many stayed home in fear</a:t>
            </a:r>
          </a:p>
          <a:p>
            <a:pPr lvl="1">
              <a:spcAft>
                <a:spcPts val="600"/>
              </a:spcAft>
            </a:pPr>
            <a:r>
              <a:rPr lang="en-US" dirty="0">
                <a:effectLst>
                  <a:outerShdw blurRad="38100" dist="38100" dir="2700000" algn="tl">
                    <a:srgbClr val="000000">
                      <a:alpha val="43137"/>
                    </a:srgbClr>
                  </a:outerShdw>
                </a:effectLst>
              </a:rPr>
              <a:t>Stressed doctors did not register cases timely</a:t>
            </a:r>
          </a:p>
          <a:p>
            <a:pPr lvl="1">
              <a:spcAft>
                <a:spcPts val="600"/>
              </a:spcAft>
            </a:pPr>
            <a:r>
              <a:rPr lang="en-US" dirty="0">
                <a:effectLst>
                  <a:outerShdw blurRad="38100" dist="38100" dir="2700000" algn="tl">
                    <a:srgbClr val="000000">
                      <a:alpha val="43137"/>
                    </a:srgbClr>
                  </a:outerShdw>
                </a:effectLst>
              </a:rPr>
              <a:t>Paperwork was not properly maintained</a:t>
            </a:r>
          </a:p>
        </p:txBody>
      </p:sp>
      <p:sp>
        <p:nvSpPr>
          <p:cNvPr id="5" name="TextBox 4">
            <a:extLst>
              <a:ext uri="{FF2B5EF4-FFF2-40B4-BE49-F238E27FC236}">
                <a16:creationId xmlns:a16="http://schemas.microsoft.com/office/drawing/2014/main" id="{8FE12D6B-655B-C702-998D-267D3D297A78}"/>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395C3B5F-15CB-A10C-FF6D-4C8849045121}"/>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3" name="Picture 2" descr="Image result for 1918 influenza">
            <a:extLst>
              <a:ext uri="{FF2B5EF4-FFF2-40B4-BE49-F238E27FC236}">
                <a16:creationId xmlns:a16="http://schemas.microsoft.com/office/drawing/2014/main" id="{68659246-B9ED-9992-375C-F7C0272ADF9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866900"/>
            <a:ext cx="5120640" cy="3741420"/>
          </a:xfrm>
          <a:prstGeom prst="rect">
            <a:avLst/>
          </a:prstGeom>
          <a:noFill/>
          <a:ln w="57150">
            <a:solidFill>
              <a:schemeClr val="bg2"/>
            </a:solidFill>
          </a:ln>
        </p:spPr>
      </p:pic>
    </p:spTree>
    <p:extLst>
      <p:ext uri="{BB962C8B-B14F-4D97-AF65-F5344CB8AC3E}">
        <p14:creationId xmlns:p14="http://schemas.microsoft.com/office/powerpoint/2010/main" val="932469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07050-2B74-97B4-3728-72EDA5FFACD6}"/>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EE05B72E-818D-0A70-0D8D-CAC8F14EE477}"/>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21CC927E-066F-F011-E26F-0B38D0E0EE8E}"/>
              </a:ext>
            </a:extLst>
          </p:cNvPr>
          <p:cNvSpPr>
            <a:spLocks noGrp="1" noChangeArrowheads="1"/>
          </p:cNvSpPr>
          <p:nvPr>
            <p:ph idx="1"/>
          </p:nvPr>
        </p:nvSpPr>
        <p:spPr>
          <a:xfrm>
            <a:off x="304800" y="1752600"/>
            <a:ext cx="10760242" cy="4114800"/>
          </a:xfrm>
        </p:spPr>
        <p:txBody>
          <a:bodyPr/>
          <a:lstStyle/>
          <a:p>
            <a:r>
              <a:rPr lang="en-US" dirty="0">
                <a:effectLst>
                  <a:outerShdw blurRad="38100" dist="38100" dir="2700000" algn="tl">
                    <a:srgbClr val="000000">
                      <a:alpha val="43137"/>
                    </a:srgbClr>
                  </a:outerShdw>
                </a:effectLst>
              </a:rPr>
              <a:t>Introduction</a:t>
            </a:r>
          </a:p>
          <a:p>
            <a:pPr lvl="1"/>
            <a:r>
              <a:rPr lang="en-US" dirty="0">
                <a:effectLst>
                  <a:outerShdw blurRad="38100" dist="38100" dir="2700000" algn="tl">
                    <a:srgbClr val="000000">
                      <a:alpha val="43137"/>
                    </a:srgbClr>
                  </a:outerShdw>
                </a:effectLst>
              </a:rPr>
              <a:t>The 1918 Influenza was a global disaster. It was a subtype of an influenza virus H1N1 first hosted in birds. Nearly 20 % of the world population suffered from this pandemic, the results were tragic.</a:t>
            </a:r>
            <a:endParaRPr lang="en-US" dirty="0">
              <a:effectLst/>
            </a:endParaRPr>
          </a:p>
          <a:p>
            <a:pPr marL="457200" lvl="1" indent="0">
              <a:spcAft>
                <a:spcPts val="600"/>
              </a:spcAft>
              <a:buNone/>
            </a:pPr>
            <a:endParaRPr lang="en-US" sz="28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49363B4C-8CAD-A1D7-6F90-938C34B45729}"/>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A56FBFC9-D344-3D77-C11D-044035D80034}"/>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2061718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4C2DD-77FD-712A-65C9-F90B23A9CC25}"/>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BE94B47F-8655-F934-BED9-A7017D1C2DA8}"/>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B1C8ADB7-A528-1A3D-6EF1-06085538C94E}"/>
              </a:ext>
            </a:extLst>
          </p:cNvPr>
          <p:cNvSpPr>
            <a:spLocks noGrp="1" noChangeArrowheads="1"/>
          </p:cNvSpPr>
          <p:nvPr>
            <p:ph idx="1"/>
          </p:nvPr>
        </p:nvSpPr>
        <p:spPr>
          <a:xfrm>
            <a:off x="304800" y="1752600"/>
            <a:ext cx="10760242" cy="4114800"/>
          </a:xfrm>
        </p:spPr>
        <p:txBody>
          <a:bodyPr/>
          <a:lstStyle/>
          <a:p>
            <a:pPr>
              <a:spcAft>
                <a:spcPts val="600"/>
              </a:spcAft>
            </a:pPr>
            <a:r>
              <a:rPr lang="en-US" dirty="0">
                <a:effectLst>
                  <a:outerShdw blurRad="38100" dist="38100" dir="2700000" algn="tl">
                    <a:srgbClr val="000000">
                      <a:alpha val="43137"/>
                    </a:srgbClr>
                  </a:outerShdw>
                </a:effectLst>
              </a:rPr>
              <a:t>Healthcare was Overwhelmed</a:t>
            </a:r>
          </a:p>
          <a:p>
            <a:pPr lvl="1">
              <a:spcAft>
                <a:spcPts val="600"/>
              </a:spcAft>
            </a:pPr>
            <a:r>
              <a:rPr lang="en-US" dirty="0">
                <a:effectLst>
                  <a:outerShdw blurRad="38100" dist="38100" dir="2700000" algn="tl">
                    <a:srgbClr val="000000">
                      <a:alpha val="43137"/>
                    </a:srgbClr>
                  </a:outerShdw>
                </a:effectLst>
              </a:rPr>
              <a:t>There was a shortage of basic medicines and supplies</a:t>
            </a:r>
          </a:p>
          <a:p>
            <a:pPr lvl="1">
              <a:spcAft>
                <a:spcPts val="600"/>
              </a:spcAft>
            </a:pPr>
            <a:r>
              <a:rPr lang="en-US" dirty="0">
                <a:effectLst>
                  <a:outerShdw blurRad="38100" dist="38100" dir="2700000" algn="tl">
                    <a:srgbClr val="000000">
                      <a:alpha val="43137"/>
                    </a:srgbClr>
                  </a:outerShdw>
                </a:effectLst>
              </a:rPr>
              <a:t>People were turned away and the ill were discharged</a:t>
            </a:r>
          </a:p>
          <a:p>
            <a:pPr lvl="1">
              <a:spcAft>
                <a:spcPts val="600"/>
              </a:spcAft>
            </a:pPr>
            <a:r>
              <a:rPr lang="en-US" dirty="0">
                <a:effectLst>
                  <a:outerShdw blurRad="38100" dist="38100" dir="2700000" algn="tl">
                    <a:srgbClr val="000000">
                      <a:alpha val="43137"/>
                    </a:srgbClr>
                  </a:outerShdw>
                </a:effectLst>
              </a:rPr>
              <a:t>Many people languished at home</a:t>
            </a:r>
          </a:p>
          <a:p>
            <a:pPr lvl="1">
              <a:spcAft>
                <a:spcPts val="600"/>
              </a:spcAft>
            </a:pPr>
            <a:r>
              <a:rPr lang="en-US" dirty="0">
                <a:effectLst>
                  <a:outerShdw blurRad="38100" dist="38100" dir="2700000" algn="tl">
                    <a:srgbClr val="000000">
                      <a:alpha val="43137"/>
                    </a:srgbClr>
                  </a:outerShdw>
                </a:effectLst>
              </a:rPr>
              <a:t>People died for want of basic care</a:t>
            </a:r>
          </a:p>
        </p:txBody>
      </p:sp>
      <p:sp>
        <p:nvSpPr>
          <p:cNvPr id="5" name="TextBox 4">
            <a:extLst>
              <a:ext uri="{FF2B5EF4-FFF2-40B4-BE49-F238E27FC236}">
                <a16:creationId xmlns:a16="http://schemas.microsoft.com/office/drawing/2014/main" id="{6D638F67-9781-04D0-A7DE-FA81F2AD541D}"/>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EADF762E-85F8-3B0C-357B-24FEEAF62506}"/>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2" name="irc_mi" descr="Image result for 1918 influenza">
            <a:hlinkClick r:id="rId2"/>
            <a:extLst>
              <a:ext uri="{FF2B5EF4-FFF2-40B4-BE49-F238E27FC236}">
                <a16:creationId xmlns:a16="http://schemas.microsoft.com/office/drawing/2014/main" id="{B29125EE-4A63-1201-927E-AE6790B4349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6160" y="3581400"/>
            <a:ext cx="4385478" cy="2697480"/>
          </a:xfrm>
          <a:prstGeom prst="rect">
            <a:avLst/>
          </a:prstGeom>
          <a:noFill/>
          <a:ln w="57150">
            <a:solidFill>
              <a:schemeClr val="bg2"/>
            </a:solidFill>
          </a:ln>
        </p:spPr>
      </p:pic>
    </p:spTree>
    <p:extLst>
      <p:ext uri="{BB962C8B-B14F-4D97-AF65-F5344CB8AC3E}">
        <p14:creationId xmlns:p14="http://schemas.microsoft.com/office/powerpoint/2010/main" val="3388132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94F2B-14DA-25FF-A7EF-81E2168B1EF8}"/>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0E45C0E9-4793-773F-C776-E90A45102559}"/>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44D32248-A657-B1DD-0802-BCBC3C472AF3}"/>
              </a:ext>
            </a:extLst>
          </p:cNvPr>
          <p:cNvSpPr>
            <a:spLocks noGrp="1" noChangeArrowheads="1"/>
          </p:cNvSpPr>
          <p:nvPr>
            <p:ph idx="1"/>
          </p:nvPr>
        </p:nvSpPr>
        <p:spPr>
          <a:xfrm>
            <a:off x="304800" y="1752600"/>
            <a:ext cx="5242560" cy="4114800"/>
          </a:xfrm>
        </p:spPr>
        <p:txBody>
          <a:bodyPr/>
          <a:lstStyle/>
          <a:p>
            <a:pPr>
              <a:spcAft>
                <a:spcPts val="600"/>
              </a:spcAft>
            </a:pPr>
            <a:r>
              <a:rPr lang="en-US" dirty="0">
                <a:effectLst>
                  <a:outerShdw blurRad="38100" dist="38100" dir="2700000" algn="tl">
                    <a:srgbClr val="000000">
                      <a:alpha val="43137"/>
                    </a:srgbClr>
                  </a:outerShdw>
                </a:effectLst>
              </a:rPr>
              <a:t>Healthcare was Overwhelmed</a:t>
            </a:r>
          </a:p>
          <a:p>
            <a:pPr lvl="1">
              <a:spcAft>
                <a:spcPts val="600"/>
              </a:spcAft>
            </a:pPr>
            <a:r>
              <a:rPr lang="en-US" dirty="0">
                <a:effectLst>
                  <a:outerShdw blurRad="38100" dist="38100" dir="2700000" algn="tl">
                    <a:srgbClr val="000000">
                      <a:alpha val="43137"/>
                    </a:srgbClr>
                  </a:outerShdw>
                </a:effectLst>
              </a:rPr>
              <a:t>Hallways, porches, churches, and gymnasiums became makeshift accommodations</a:t>
            </a:r>
          </a:p>
        </p:txBody>
      </p:sp>
      <p:sp>
        <p:nvSpPr>
          <p:cNvPr id="5" name="TextBox 4">
            <a:extLst>
              <a:ext uri="{FF2B5EF4-FFF2-40B4-BE49-F238E27FC236}">
                <a16:creationId xmlns:a16="http://schemas.microsoft.com/office/drawing/2014/main" id="{8832C1B3-A5E0-51C3-BC37-DA5320554CB2}"/>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BFFDF6FC-AEEC-A4A7-FC9A-E53B5198AC83}"/>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3" name="Picture 2">
            <a:extLst>
              <a:ext uri="{FF2B5EF4-FFF2-40B4-BE49-F238E27FC236}">
                <a16:creationId xmlns:a16="http://schemas.microsoft.com/office/drawing/2014/main" id="{BE5F174A-1C53-9776-ABD7-B99DBCA12E76}"/>
              </a:ext>
            </a:extLst>
          </p:cNvPr>
          <p:cNvPicPr>
            <a:picLocks noChangeAspect="1"/>
          </p:cNvPicPr>
          <p:nvPr/>
        </p:nvPicPr>
        <p:blipFill>
          <a:blip r:embed="rId2"/>
          <a:stretch>
            <a:fillRect/>
          </a:stretch>
        </p:blipFill>
        <p:spPr>
          <a:xfrm>
            <a:off x="6084114" y="1752600"/>
            <a:ext cx="5147268"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5228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969EA-42E5-E109-EF5A-29D353CCC691}"/>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22E9700E-47A1-27E6-1B49-AAF26B1DBEDC}"/>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89483C47-1390-F6B8-E8F1-1DC594408CB2}"/>
              </a:ext>
            </a:extLst>
          </p:cNvPr>
          <p:cNvSpPr>
            <a:spLocks noGrp="1" noChangeArrowheads="1"/>
          </p:cNvSpPr>
          <p:nvPr>
            <p:ph idx="1"/>
          </p:nvPr>
        </p:nvSpPr>
        <p:spPr>
          <a:xfrm>
            <a:off x="304800" y="1752600"/>
            <a:ext cx="10760242" cy="4114800"/>
          </a:xfrm>
        </p:spPr>
        <p:txBody>
          <a:bodyPr/>
          <a:lstStyle/>
          <a:p>
            <a:pPr>
              <a:spcAft>
                <a:spcPts val="600"/>
              </a:spcAft>
            </a:pPr>
            <a:r>
              <a:rPr lang="en-US" dirty="0">
                <a:effectLst>
                  <a:outerShdw blurRad="38100" dist="38100" dir="2700000" algn="tl">
                    <a:srgbClr val="000000">
                      <a:alpha val="43137"/>
                    </a:srgbClr>
                  </a:outerShdw>
                </a:effectLst>
              </a:rPr>
              <a:t>Healthcare was Overwhelmed</a:t>
            </a:r>
          </a:p>
          <a:p>
            <a:pPr lvl="1">
              <a:spcAft>
                <a:spcPts val="600"/>
              </a:spcAft>
            </a:pPr>
            <a:r>
              <a:rPr lang="en-US" dirty="0">
                <a:effectLst>
                  <a:outerShdw blurRad="38100" dist="38100" dir="2700000" algn="tl">
                    <a:srgbClr val="000000">
                      <a:alpha val="43137"/>
                    </a:srgbClr>
                  </a:outerShdw>
                </a:effectLst>
              </a:rPr>
              <a:t>Records and journals paint a grim picture</a:t>
            </a:r>
          </a:p>
          <a:p>
            <a:pPr lvl="1">
              <a:spcAft>
                <a:spcPts val="600"/>
              </a:spcAft>
            </a:pPr>
            <a:r>
              <a:rPr lang="en-US" dirty="0">
                <a:effectLst>
                  <a:outerShdw blurRad="38100" dist="38100" dir="2700000" algn="tl">
                    <a:srgbClr val="000000">
                      <a:alpha val="43137"/>
                    </a:srgbClr>
                  </a:outerShdw>
                </a:effectLst>
              </a:rPr>
              <a:t>The process of the disease depicted a miserable death</a:t>
            </a:r>
          </a:p>
          <a:p>
            <a:pPr marL="914400" lvl="2" indent="0">
              <a:spcAft>
                <a:spcPts val="600"/>
              </a:spcAft>
              <a:buNone/>
            </a:pPr>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CB5A1DB4-F291-F74D-E1B1-876C8BD0EBEF}"/>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78249D22-55B8-51A4-9608-519F7335173D}"/>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3" name="Picture 2" descr="Several beds in a row&#10;&#10;AI-generated content may be incorrect.">
            <a:extLst>
              <a:ext uri="{FF2B5EF4-FFF2-40B4-BE49-F238E27FC236}">
                <a16:creationId xmlns:a16="http://schemas.microsoft.com/office/drawing/2014/main" id="{F129067D-7832-6471-52D6-F4530DB7E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01" y="3807520"/>
            <a:ext cx="4191000" cy="2588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56300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77FB318-AF9B-511C-0FB3-98024F059D3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826F89A-61BF-F05D-A2A3-C5C1E8266750}"/>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
        <p:nvSpPr>
          <p:cNvPr id="4" name="TextBox 3">
            <a:extLst>
              <a:ext uri="{FF2B5EF4-FFF2-40B4-BE49-F238E27FC236}">
                <a16:creationId xmlns:a16="http://schemas.microsoft.com/office/drawing/2014/main" id="{A1EB7807-35E4-B350-F71F-509731F36E75}"/>
              </a:ext>
            </a:extLst>
          </p:cNvPr>
          <p:cNvSpPr txBox="1"/>
          <p:nvPr/>
        </p:nvSpPr>
        <p:spPr>
          <a:xfrm>
            <a:off x="609601" y="766465"/>
            <a:ext cx="11179277" cy="5262979"/>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“As their lungs filled…the patients became short of breath and increasingly cyanotic. </a:t>
            </a:r>
          </a:p>
          <a:p>
            <a:pPr algn="ctr"/>
            <a:r>
              <a:rPr lang="en-US" sz="3200" dirty="0">
                <a:effectLst>
                  <a:outerShdw blurRad="38100" dist="38100" dir="2700000" algn="tl">
                    <a:srgbClr val="000000">
                      <a:alpha val="43137"/>
                    </a:srgbClr>
                  </a:outerShdw>
                </a:effectLst>
              </a:rPr>
              <a:t>After gasping for several hours </a:t>
            </a:r>
          </a:p>
          <a:p>
            <a:pPr algn="ctr"/>
            <a:r>
              <a:rPr lang="en-US" sz="3200" dirty="0">
                <a:effectLst>
                  <a:outerShdw blurRad="38100" dist="38100" dir="2700000" algn="tl">
                    <a:srgbClr val="000000">
                      <a:alpha val="43137"/>
                    </a:srgbClr>
                  </a:outerShdw>
                </a:effectLst>
              </a:rPr>
              <a:t>they became delirious and incontinent, </a:t>
            </a:r>
          </a:p>
          <a:p>
            <a:pPr algn="ctr"/>
            <a:r>
              <a:rPr lang="en-US" sz="3200" dirty="0">
                <a:effectLst>
                  <a:outerShdw blurRad="38100" dist="38100" dir="2700000" algn="tl">
                    <a:srgbClr val="000000">
                      <a:alpha val="43137"/>
                    </a:srgbClr>
                  </a:outerShdw>
                </a:effectLst>
              </a:rPr>
              <a:t>and many died struggling to clear their airways </a:t>
            </a:r>
          </a:p>
          <a:p>
            <a:pPr algn="ctr"/>
            <a:r>
              <a:rPr lang="en-US" sz="3200" dirty="0">
                <a:effectLst>
                  <a:outerShdw blurRad="38100" dist="38100" dir="2700000" algn="tl">
                    <a:srgbClr val="000000">
                      <a:alpha val="43137"/>
                    </a:srgbClr>
                  </a:outerShdw>
                </a:effectLst>
              </a:rPr>
              <a:t>of a blood-tinged froth that sometimes </a:t>
            </a:r>
          </a:p>
          <a:p>
            <a:pPr algn="ctr"/>
            <a:r>
              <a:rPr lang="en-US" sz="3200" dirty="0">
                <a:effectLst>
                  <a:outerShdw blurRad="38100" dist="38100" dir="2700000" algn="tl">
                    <a:srgbClr val="000000">
                      <a:alpha val="43137"/>
                    </a:srgbClr>
                  </a:outerShdw>
                </a:effectLst>
              </a:rPr>
              <a:t>gushed from their nose and mouth. </a:t>
            </a:r>
          </a:p>
          <a:p>
            <a:pPr algn="ctr"/>
            <a:r>
              <a:rPr lang="en-US" sz="3200" dirty="0">
                <a:effectLst>
                  <a:outerShdw blurRad="38100" dist="38100" dir="2700000" algn="tl">
                    <a:srgbClr val="000000">
                      <a:alpha val="43137"/>
                    </a:srgbClr>
                  </a:outerShdw>
                </a:effectLst>
              </a:rPr>
              <a:t>It was a dreadful business.”</a:t>
            </a:r>
          </a:p>
          <a:p>
            <a:pPr algn="ctr"/>
            <a:endParaRPr lang="en-US" sz="3200" dirty="0"/>
          </a:p>
          <a:p>
            <a:pPr algn="r"/>
            <a:r>
              <a:rPr lang="en-US" sz="2400" dirty="0"/>
              <a:t>Issac Starr, 3</a:t>
            </a:r>
            <a:r>
              <a:rPr lang="en-US" sz="2400" baseline="30000" dirty="0"/>
              <a:t>rd</a:t>
            </a:r>
            <a:r>
              <a:rPr lang="en-US" sz="2400" dirty="0"/>
              <a:t> year medical student, </a:t>
            </a:r>
          </a:p>
          <a:p>
            <a:pPr algn="r"/>
            <a:r>
              <a:rPr lang="en-US" sz="2400" dirty="0"/>
              <a:t>University of Pennsylvania, 1918</a:t>
            </a:r>
          </a:p>
        </p:txBody>
      </p:sp>
    </p:spTree>
    <p:extLst>
      <p:ext uri="{BB962C8B-B14F-4D97-AF65-F5344CB8AC3E}">
        <p14:creationId xmlns:p14="http://schemas.microsoft.com/office/powerpoint/2010/main" val="4221004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F72F6-CC34-56D8-F4F3-4240AEEB251F}"/>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BAC1095F-404D-17D3-7663-9FFA1C0A932F}"/>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3397B135-E9D4-F032-00C7-45DCEBB72EBD}"/>
              </a:ext>
            </a:extLst>
          </p:cNvPr>
          <p:cNvSpPr>
            <a:spLocks noGrp="1" noChangeArrowheads="1"/>
          </p:cNvSpPr>
          <p:nvPr>
            <p:ph idx="1"/>
          </p:nvPr>
        </p:nvSpPr>
        <p:spPr>
          <a:xfrm>
            <a:off x="304801" y="1752600"/>
            <a:ext cx="4663440" cy="4114800"/>
          </a:xfrm>
        </p:spPr>
        <p:txBody>
          <a:bodyPr/>
          <a:lstStyle/>
          <a:p>
            <a:pPr>
              <a:spcAft>
                <a:spcPts val="600"/>
              </a:spcAft>
            </a:pPr>
            <a:r>
              <a:rPr lang="en-US" dirty="0">
                <a:effectLst>
                  <a:outerShdw blurRad="38100" dist="38100" dir="2700000" algn="tl">
                    <a:srgbClr val="000000">
                      <a:alpha val="43137"/>
                    </a:srgbClr>
                  </a:outerShdw>
                </a:effectLst>
              </a:rPr>
              <a:t>A Call to Volunteers</a:t>
            </a:r>
          </a:p>
          <a:p>
            <a:pPr lvl="1">
              <a:spcAft>
                <a:spcPts val="600"/>
              </a:spcAft>
            </a:pPr>
            <a:r>
              <a:rPr lang="en-US" dirty="0">
                <a:effectLst>
                  <a:outerShdw blurRad="38100" dist="38100" dir="2700000" algn="tl">
                    <a:srgbClr val="000000">
                      <a:alpha val="43137"/>
                    </a:srgbClr>
                  </a:outerShdw>
                </a:effectLst>
              </a:rPr>
              <a:t>Women were trained to become nurses</a:t>
            </a:r>
          </a:p>
          <a:p>
            <a:pPr lvl="2">
              <a:spcAft>
                <a:spcPts val="600"/>
              </a:spcAft>
            </a:pPr>
            <a:r>
              <a:rPr lang="en-US" sz="2800" dirty="0">
                <a:effectLst>
                  <a:outerShdw blurRad="38100" dist="38100" dir="2700000" algn="tl">
                    <a:srgbClr val="000000">
                      <a:alpha val="43137"/>
                    </a:srgbClr>
                  </a:outerShdw>
                </a:effectLst>
              </a:rPr>
              <a:t>Volunteers were often assigned to homes in which all the adults were incapacitated</a:t>
            </a:r>
          </a:p>
          <a:p>
            <a:pPr marL="914400" lvl="2" indent="0">
              <a:spcAft>
                <a:spcPts val="600"/>
              </a:spcAft>
              <a:buNone/>
            </a:pPr>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55786560-9B60-3F3F-9DDD-4C4F02984741}"/>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925AF308-6C29-5D6F-D320-BB51875DC68F}"/>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3" name="Picture 2">
            <a:extLst>
              <a:ext uri="{FF2B5EF4-FFF2-40B4-BE49-F238E27FC236}">
                <a16:creationId xmlns:a16="http://schemas.microsoft.com/office/drawing/2014/main" id="{FDAA3D11-D77F-E0AB-D946-A14B30F2E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752600"/>
            <a:ext cx="5959679" cy="4191000"/>
          </a:xfrm>
          <a:prstGeom prst="rect">
            <a:avLst/>
          </a:prstGeom>
          <a:ln w="28575">
            <a:solidFill>
              <a:srgbClr val="000000"/>
            </a:solidFill>
          </a:ln>
          <a:effectLst/>
        </p:spPr>
      </p:pic>
    </p:spTree>
    <p:extLst>
      <p:ext uri="{BB962C8B-B14F-4D97-AF65-F5344CB8AC3E}">
        <p14:creationId xmlns:p14="http://schemas.microsoft.com/office/powerpoint/2010/main" val="946454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6CA43-740A-ED62-EFF0-762D7CD41948}"/>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782C2985-5EDC-2A53-FC31-3BDB04F81CE6}"/>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90D3898E-483C-B874-4CD1-ADC870FA623F}"/>
              </a:ext>
            </a:extLst>
          </p:cNvPr>
          <p:cNvSpPr>
            <a:spLocks noGrp="1" noChangeArrowheads="1"/>
          </p:cNvSpPr>
          <p:nvPr>
            <p:ph idx="1"/>
          </p:nvPr>
        </p:nvSpPr>
        <p:spPr>
          <a:xfrm>
            <a:off x="304800" y="1752600"/>
            <a:ext cx="4988887" cy="4114800"/>
          </a:xfrm>
        </p:spPr>
        <p:txBody>
          <a:bodyPr/>
          <a:lstStyle/>
          <a:p>
            <a:pPr>
              <a:spcAft>
                <a:spcPts val="600"/>
              </a:spcAft>
            </a:pPr>
            <a:r>
              <a:rPr lang="en-US" dirty="0">
                <a:effectLst>
                  <a:outerShdw blurRad="38100" dist="38100" dir="2700000" algn="tl">
                    <a:srgbClr val="000000">
                      <a:alpha val="43137"/>
                    </a:srgbClr>
                  </a:outerShdw>
                </a:effectLst>
              </a:rPr>
              <a:t>A Call to Volunteers</a:t>
            </a:r>
          </a:p>
          <a:p>
            <a:pPr lvl="1">
              <a:spcAft>
                <a:spcPts val="600"/>
              </a:spcAft>
            </a:pPr>
            <a:r>
              <a:rPr lang="en-US" dirty="0">
                <a:effectLst>
                  <a:outerShdw blurRad="38100" dist="38100" dir="2700000" algn="tl">
                    <a:srgbClr val="000000">
                      <a:alpha val="43137"/>
                    </a:srgbClr>
                  </a:outerShdw>
                </a:effectLst>
              </a:rPr>
              <a:t>Women were trained to become nurses</a:t>
            </a:r>
          </a:p>
          <a:p>
            <a:pPr lvl="2">
              <a:spcAft>
                <a:spcPts val="600"/>
              </a:spcAft>
            </a:pPr>
            <a:r>
              <a:rPr lang="en-US" sz="2800" dirty="0">
                <a:effectLst>
                  <a:outerShdw blurRad="38100" dist="38100" dir="2700000" algn="tl">
                    <a:srgbClr val="000000">
                      <a:alpha val="43137"/>
                    </a:srgbClr>
                  </a:outerShdw>
                </a:effectLst>
              </a:rPr>
              <a:t>With multiple family members sick, they found conditions appalling</a:t>
            </a:r>
          </a:p>
          <a:p>
            <a:pPr marL="914400" lvl="2" indent="0">
              <a:spcAft>
                <a:spcPts val="600"/>
              </a:spcAft>
              <a:buNone/>
            </a:pPr>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3B535D91-2CFE-87BA-977E-4BA002F433D7}"/>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8E9F4C72-D7ED-0A91-4971-3D17524456FC}"/>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2" name="Picture 1">
            <a:extLst>
              <a:ext uri="{FF2B5EF4-FFF2-40B4-BE49-F238E27FC236}">
                <a16:creationId xmlns:a16="http://schemas.microsoft.com/office/drawing/2014/main" id="{0DDD7D56-B3FC-58EA-F6D8-18A0607FB387}"/>
              </a:ext>
            </a:extLst>
          </p:cNvPr>
          <p:cNvPicPr>
            <a:picLocks noChangeAspect="1"/>
          </p:cNvPicPr>
          <p:nvPr/>
        </p:nvPicPr>
        <p:blipFill>
          <a:blip r:embed="rId2"/>
          <a:srcRect l="1549" r="1170"/>
          <a:stretch>
            <a:fillRect/>
          </a:stretch>
        </p:blipFill>
        <p:spPr>
          <a:xfrm>
            <a:off x="5760720" y="1742482"/>
            <a:ext cx="5762688" cy="4306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29783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A411C-F34F-FEA2-4A38-EC5EC31DD15D}"/>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7CA5D13E-7CFC-A48B-57B4-C4686286FC7A}"/>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98F04D83-3238-55F3-221E-7319C98DB178}"/>
              </a:ext>
            </a:extLst>
          </p:cNvPr>
          <p:cNvSpPr>
            <a:spLocks noGrp="1" noChangeArrowheads="1"/>
          </p:cNvSpPr>
          <p:nvPr>
            <p:ph idx="1"/>
          </p:nvPr>
        </p:nvSpPr>
        <p:spPr>
          <a:xfrm>
            <a:off x="304800" y="1752600"/>
            <a:ext cx="10760242" cy="4114800"/>
          </a:xfrm>
        </p:spPr>
        <p:txBody>
          <a:bodyPr/>
          <a:lstStyle/>
          <a:p>
            <a:pPr>
              <a:spcAft>
                <a:spcPts val="600"/>
              </a:spcAft>
            </a:pPr>
            <a:r>
              <a:rPr lang="en-US" dirty="0">
                <a:effectLst>
                  <a:outerShdw blurRad="38100" dist="38100" dir="2700000" algn="tl">
                    <a:srgbClr val="000000">
                      <a:alpha val="43137"/>
                    </a:srgbClr>
                  </a:outerShdw>
                </a:effectLst>
              </a:rPr>
              <a:t>A Call to Volunteers</a:t>
            </a:r>
          </a:p>
          <a:p>
            <a:pPr lvl="1">
              <a:spcAft>
                <a:spcPts val="600"/>
              </a:spcAft>
            </a:pPr>
            <a:r>
              <a:rPr lang="en-US" dirty="0">
                <a:effectLst>
                  <a:outerShdw blurRad="38100" dist="38100" dir="2700000" algn="tl">
                    <a:srgbClr val="000000">
                      <a:alpha val="43137"/>
                    </a:srgbClr>
                  </a:outerShdw>
                </a:effectLst>
              </a:rPr>
              <a:t>Women volunteered for emergency transport</a:t>
            </a:r>
          </a:p>
          <a:p>
            <a:pPr lvl="1">
              <a:spcAft>
                <a:spcPts val="600"/>
              </a:spcAft>
            </a:pPr>
            <a:endParaRPr lang="en-US" dirty="0">
              <a:effectLst>
                <a:outerShdw blurRad="38100" dist="38100" dir="2700000" algn="tl">
                  <a:srgbClr val="000000">
                    <a:alpha val="43137"/>
                  </a:srgbClr>
                </a:outerShdw>
              </a:effectLst>
            </a:endParaRPr>
          </a:p>
          <a:p>
            <a:pPr marL="914400" lvl="2" indent="0">
              <a:spcAft>
                <a:spcPts val="600"/>
              </a:spcAft>
              <a:buNone/>
            </a:pPr>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9287560E-5F49-D73B-0ABE-57AF86D16FD7}"/>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3C70FC01-4EAA-AFA8-251B-22C3E9A6B55E}"/>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2" name="Picture 1" descr="Image result for 1918 influenza">
            <a:extLst>
              <a:ext uri="{FF2B5EF4-FFF2-40B4-BE49-F238E27FC236}">
                <a16:creationId xmlns:a16="http://schemas.microsoft.com/office/drawing/2014/main" id="{8F0D3BA4-1D3A-D8DA-BDF4-504912463F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1431" y="3154680"/>
            <a:ext cx="4065366" cy="3241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14388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3C045-DDCB-50AD-6B32-2BCE4B9592F6}"/>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928C4E3E-DBFC-3C30-9DCF-861DFA21FE1A}"/>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63E5EF24-647A-69D6-26A0-D01134E13DF1}"/>
              </a:ext>
            </a:extLst>
          </p:cNvPr>
          <p:cNvSpPr>
            <a:spLocks noGrp="1" noChangeArrowheads="1"/>
          </p:cNvSpPr>
          <p:nvPr>
            <p:ph idx="1"/>
          </p:nvPr>
        </p:nvSpPr>
        <p:spPr>
          <a:xfrm>
            <a:off x="6766560" y="2281536"/>
            <a:ext cx="4588042" cy="4114800"/>
          </a:xfrm>
        </p:spPr>
        <p:txBody>
          <a:bodyPr/>
          <a:lstStyle/>
          <a:p>
            <a:pPr>
              <a:spcAft>
                <a:spcPts val="600"/>
              </a:spcAft>
            </a:pPr>
            <a:r>
              <a:rPr lang="en-US" dirty="0">
                <a:effectLst>
                  <a:outerShdw blurRad="38100" dist="38100" dir="2700000" algn="tl">
                    <a:srgbClr val="000000">
                      <a:alpha val="43137"/>
                    </a:srgbClr>
                  </a:outerShdw>
                </a:effectLst>
              </a:rPr>
              <a:t>A Call to Volunteers</a:t>
            </a:r>
          </a:p>
          <a:p>
            <a:pPr lvl="1">
              <a:spcAft>
                <a:spcPts val="600"/>
              </a:spcAft>
            </a:pPr>
            <a:r>
              <a:rPr lang="en-US" dirty="0">
                <a:effectLst>
                  <a:outerShdw blurRad="38100" dist="38100" dir="2700000" algn="tl">
                    <a:srgbClr val="000000">
                      <a:alpha val="43137"/>
                    </a:srgbClr>
                  </a:outerShdw>
                </a:effectLst>
              </a:rPr>
              <a:t>Many women from various churches cooked meals and delivered them to families</a:t>
            </a:r>
          </a:p>
          <a:p>
            <a:pPr lvl="1">
              <a:spcAft>
                <a:spcPts val="600"/>
              </a:spcAft>
            </a:pPr>
            <a:endParaRPr lang="en-US" dirty="0">
              <a:effectLst>
                <a:outerShdw blurRad="38100" dist="38100" dir="2700000" algn="tl">
                  <a:srgbClr val="000000">
                    <a:alpha val="43137"/>
                  </a:srgbClr>
                </a:outerShdw>
              </a:effectLst>
            </a:endParaRPr>
          </a:p>
          <a:p>
            <a:pPr marL="914400" lvl="2" indent="0">
              <a:spcAft>
                <a:spcPts val="600"/>
              </a:spcAft>
              <a:buNone/>
            </a:pPr>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94D5960C-AAB2-5D92-C8AC-584C51C19C40}"/>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C6D3BDE7-AE79-4E1B-188E-76DE62C9AA72}"/>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3" name="Picture 2">
            <a:extLst>
              <a:ext uri="{FF2B5EF4-FFF2-40B4-BE49-F238E27FC236}">
                <a16:creationId xmlns:a16="http://schemas.microsoft.com/office/drawing/2014/main" id="{ABBAF59B-254E-7736-B7AC-5442F2430D20}"/>
              </a:ext>
            </a:extLst>
          </p:cNvPr>
          <p:cNvPicPr>
            <a:picLocks noChangeAspect="1"/>
          </p:cNvPicPr>
          <p:nvPr/>
        </p:nvPicPr>
        <p:blipFill>
          <a:blip r:embed="rId2"/>
          <a:stretch>
            <a:fillRect/>
          </a:stretch>
        </p:blipFill>
        <p:spPr>
          <a:xfrm>
            <a:off x="588199" y="2247125"/>
            <a:ext cx="5888801" cy="3502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23358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54858-EE23-CE82-F11E-D219E12AB2BF}"/>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B171CC28-8976-63D2-9499-F0AFC9DD0AE8}"/>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02B3C706-383B-F6CA-EF5F-001C670AE2E8}"/>
              </a:ext>
            </a:extLst>
          </p:cNvPr>
          <p:cNvSpPr>
            <a:spLocks noGrp="1" noChangeArrowheads="1"/>
          </p:cNvSpPr>
          <p:nvPr>
            <p:ph idx="1"/>
          </p:nvPr>
        </p:nvSpPr>
        <p:spPr>
          <a:xfrm>
            <a:off x="304800" y="1752600"/>
            <a:ext cx="10760242" cy="4114800"/>
          </a:xfrm>
        </p:spPr>
        <p:txBody>
          <a:bodyPr/>
          <a:lstStyle/>
          <a:p>
            <a:pPr>
              <a:spcAft>
                <a:spcPts val="600"/>
              </a:spcAft>
            </a:pPr>
            <a:r>
              <a:rPr lang="en-US" dirty="0">
                <a:effectLst>
                  <a:outerShdw blurRad="38100" dist="38100" dir="2700000" algn="tl">
                    <a:srgbClr val="000000">
                      <a:alpha val="43137"/>
                    </a:srgbClr>
                  </a:outerShdw>
                </a:effectLst>
              </a:rPr>
              <a:t>A Call to Volunteers</a:t>
            </a:r>
          </a:p>
          <a:p>
            <a:pPr lvl="1">
              <a:spcAft>
                <a:spcPts val="600"/>
              </a:spcAft>
            </a:pPr>
            <a:r>
              <a:rPr lang="en-US" dirty="0">
                <a:effectLst>
                  <a:outerShdw blurRad="38100" dist="38100" dir="2700000" algn="tl">
                    <a:srgbClr val="000000">
                      <a:alpha val="43137"/>
                    </a:srgbClr>
                  </a:outerShdw>
                </a:effectLst>
              </a:rPr>
              <a:t>It was determined that these efforts saved many lives</a:t>
            </a:r>
          </a:p>
          <a:p>
            <a:pPr lvl="1">
              <a:spcAft>
                <a:spcPts val="600"/>
              </a:spcAft>
            </a:pPr>
            <a:endParaRPr lang="en-US" dirty="0">
              <a:effectLst>
                <a:outerShdw blurRad="38100" dist="38100" dir="2700000" algn="tl">
                  <a:srgbClr val="000000">
                    <a:alpha val="43137"/>
                  </a:srgbClr>
                </a:outerShdw>
              </a:effectLst>
            </a:endParaRPr>
          </a:p>
          <a:p>
            <a:pPr marL="914400" lvl="2" indent="0">
              <a:spcAft>
                <a:spcPts val="600"/>
              </a:spcAft>
              <a:buNone/>
            </a:pPr>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E7F125D8-0B7F-8502-9E62-001783ACF03B}"/>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F7BDFF8F-C47E-F4B6-5550-52057DD9C883}"/>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2" name="irc_mi" descr="Related image">
            <a:extLst>
              <a:ext uri="{FF2B5EF4-FFF2-40B4-BE49-F238E27FC236}">
                <a16:creationId xmlns:a16="http://schemas.microsoft.com/office/drawing/2014/main" id="{657F608D-D74E-7615-F365-EAE100EE497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2470" y="3198168"/>
            <a:ext cx="5127859" cy="3198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86931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ADCAE-DBFB-36B8-AB35-D9CF66BEBA67}"/>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68ACD025-6E93-B69B-C9E4-4EE172A43D1B}"/>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9E5934D7-C7A9-F6F6-56ED-7C5F0C8264D3}"/>
              </a:ext>
            </a:extLst>
          </p:cNvPr>
          <p:cNvSpPr>
            <a:spLocks noGrp="1" noChangeArrowheads="1"/>
          </p:cNvSpPr>
          <p:nvPr>
            <p:ph idx="1"/>
          </p:nvPr>
        </p:nvSpPr>
        <p:spPr>
          <a:xfrm>
            <a:off x="594360" y="2895600"/>
            <a:ext cx="10760242" cy="1432560"/>
          </a:xfrm>
        </p:spPr>
        <p:txBody>
          <a:bodyPr/>
          <a:lstStyle/>
          <a:p>
            <a:pPr marL="0" indent="0" algn="ctr">
              <a:spcAft>
                <a:spcPts val="600"/>
              </a:spcAft>
              <a:buNone/>
            </a:pPr>
            <a:r>
              <a:rPr lang="en-US" dirty="0">
                <a:effectLst>
                  <a:outerShdw blurRad="38100" dist="38100" dir="2700000" algn="tl">
                    <a:srgbClr val="000000">
                      <a:alpha val="43137"/>
                    </a:srgbClr>
                  </a:outerShdw>
                </a:effectLst>
              </a:rPr>
              <a:t>The 1918 Influenza is said </a:t>
            </a:r>
          </a:p>
          <a:p>
            <a:pPr marL="0" indent="0" algn="ctr">
              <a:spcAft>
                <a:spcPts val="600"/>
              </a:spcAft>
              <a:buNone/>
            </a:pPr>
            <a:r>
              <a:rPr lang="en-US" dirty="0">
                <a:effectLst>
                  <a:outerShdw blurRad="38100" dist="38100" dir="2700000" algn="tl">
                    <a:srgbClr val="000000">
                      <a:alpha val="43137"/>
                    </a:srgbClr>
                  </a:outerShdw>
                </a:effectLst>
              </a:rPr>
              <a:t>to be the worst human disaster in recorded history</a:t>
            </a:r>
          </a:p>
          <a:p>
            <a:pPr lvl="1">
              <a:spcAft>
                <a:spcPts val="600"/>
              </a:spcAft>
            </a:pPr>
            <a:endParaRPr lang="en-US" dirty="0">
              <a:effectLst>
                <a:outerShdw blurRad="38100" dist="38100" dir="2700000" algn="tl">
                  <a:srgbClr val="000000">
                    <a:alpha val="43137"/>
                  </a:srgbClr>
                </a:outerShdw>
              </a:effectLst>
            </a:endParaRPr>
          </a:p>
          <a:p>
            <a:pPr marL="914400" lvl="2" indent="0">
              <a:spcAft>
                <a:spcPts val="600"/>
              </a:spcAft>
              <a:buNone/>
            </a:pPr>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D899E5C8-6434-953F-B64E-1805144A669B}"/>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FDD7E695-8099-E889-E284-9D342FB8129A}"/>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4031392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D14B4-184E-CDFC-3A7E-28AECF69A6A3}"/>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1EA0BE47-5EBC-E766-8097-CE78065D65D9}"/>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47963259-12C2-07B8-2C9F-4A0A31DED84B}"/>
              </a:ext>
            </a:extLst>
          </p:cNvPr>
          <p:cNvSpPr>
            <a:spLocks noGrp="1" noChangeArrowheads="1"/>
          </p:cNvSpPr>
          <p:nvPr>
            <p:ph idx="1"/>
          </p:nvPr>
        </p:nvSpPr>
        <p:spPr>
          <a:xfrm>
            <a:off x="304800" y="1752600"/>
            <a:ext cx="10760242" cy="4114800"/>
          </a:xfrm>
        </p:spPr>
        <p:txBody>
          <a:bodyPr/>
          <a:lstStyle/>
          <a:p>
            <a:r>
              <a:rPr lang="en-US" dirty="0">
                <a:effectLst>
                  <a:outerShdw blurRad="38100" dist="38100" dir="2700000" algn="tl">
                    <a:srgbClr val="000000">
                      <a:alpha val="43137"/>
                    </a:srgbClr>
                  </a:outerShdw>
                </a:effectLst>
              </a:rPr>
              <a:t>Introduction</a:t>
            </a:r>
          </a:p>
          <a:p>
            <a:pPr lvl="1"/>
            <a:r>
              <a:rPr lang="en-US" dirty="0">
                <a:effectLst>
                  <a:outerShdw blurRad="38100" dist="38100" dir="2700000" algn="tl">
                    <a:srgbClr val="000000">
                      <a:alpha val="43137"/>
                    </a:srgbClr>
                  </a:outerShdw>
                </a:effectLst>
              </a:rPr>
              <a:t>Due to their similarity, the 1918 Influenza is used as a model for what to expect if the current Highly Pathogenic Avian Influenza (HPAI) H5N1 strain were to become human-to-human transmissible</a:t>
            </a:r>
            <a:r>
              <a:rPr lang="en-US" dirty="0">
                <a:effectLst/>
              </a:rPr>
              <a:t>.</a:t>
            </a:r>
          </a:p>
          <a:p>
            <a:pPr marL="457200" lvl="1" indent="0">
              <a:spcAft>
                <a:spcPts val="600"/>
              </a:spcAft>
              <a:buNone/>
            </a:pPr>
            <a:endParaRPr lang="en-US" sz="28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36164FD5-0930-37A8-2031-42551F95F456}"/>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42DB91E7-DC7A-310F-DA78-29A172FB72AD}"/>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2462854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5235F-8A53-EFCA-92B9-8D41949AD164}"/>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384D1B80-403C-D563-83AE-E28C3A1ACD5D}"/>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8EFE2BF8-CCE3-2B4B-CA97-190A419B3A8A}"/>
              </a:ext>
            </a:extLst>
          </p:cNvPr>
          <p:cNvSpPr>
            <a:spLocks noGrp="1" noChangeArrowheads="1"/>
          </p:cNvSpPr>
          <p:nvPr>
            <p:ph idx="1"/>
          </p:nvPr>
        </p:nvSpPr>
        <p:spPr>
          <a:xfrm>
            <a:off x="304800" y="1752600"/>
            <a:ext cx="10760242" cy="4114800"/>
          </a:xfrm>
        </p:spPr>
        <p:txBody>
          <a:bodyPr/>
          <a:lstStyle/>
          <a:p>
            <a:r>
              <a:rPr lang="en-US" dirty="0">
                <a:effectLst>
                  <a:outerShdw blurRad="38100" dist="38100" dir="2700000" algn="tl">
                    <a:srgbClr val="000000">
                      <a:alpha val="43137"/>
                    </a:srgbClr>
                  </a:outerShdw>
                </a:effectLst>
              </a:rPr>
              <a:t>Conclusion</a:t>
            </a:r>
          </a:p>
          <a:p>
            <a:pPr lvl="1">
              <a:spcAft>
                <a:spcPts val="600"/>
              </a:spcAft>
            </a:pPr>
            <a:r>
              <a:rPr lang="en-US" dirty="0">
                <a:effectLst>
                  <a:outerShdw blurRad="38100" dist="38100" dir="2700000" algn="tl">
                    <a:srgbClr val="000000">
                      <a:alpha val="43137"/>
                    </a:srgbClr>
                  </a:outerShdw>
                </a:effectLst>
              </a:rPr>
              <a:t>At its height, COVID-19 had a mortality rate of 1.2%. Those with comorbidities were at higher risk for severe complications and even death. Its difficult societal effects were caused more by the mitigations of lockdowns and social distancing mandated by the government. </a:t>
            </a:r>
          </a:p>
          <a:p>
            <a:pPr lvl="1">
              <a:spcAft>
                <a:spcPts val="600"/>
              </a:spcAft>
            </a:pPr>
            <a:r>
              <a:rPr lang="en-US" dirty="0">
                <a:effectLst>
                  <a:outerShdw blurRad="38100" dist="38100" dir="2700000" algn="tl">
                    <a:srgbClr val="000000">
                      <a:alpha val="43137"/>
                    </a:srgbClr>
                  </a:outerShdw>
                </a:effectLst>
              </a:rPr>
              <a:t>Conversely, experts state that the1918 Influenza Pandemic had a 50% death rate . It was the lethality of the virus itself that caused the devasting effects on society.</a:t>
            </a:r>
          </a:p>
          <a:p>
            <a:pPr marL="457200" lvl="1" indent="0">
              <a:spcAft>
                <a:spcPts val="600"/>
              </a:spcAft>
              <a:buNone/>
            </a:pPr>
            <a:endParaRPr lang="en-US" sz="28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9888BD98-BF4F-EF68-EF5C-B13E897F0383}"/>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C07B7086-A375-B10D-62AA-D35985852B5A}"/>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3228998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D4D1BAE-0E95-52D3-F580-D83785C84A6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01B87DF-339A-5C0D-A5DE-AAE15CE0E8C7}"/>
              </a:ext>
            </a:extLst>
          </p:cNvPr>
          <p:cNvSpPr txBox="1"/>
          <p:nvPr/>
        </p:nvSpPr>
        <p:spPr>
          <a:xfrm>
            <a:off x="7848600" y="6488668"/>
            <a:ext cx="2819400"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7" name="Picture 2" descr="http://saphanatutorial.com/wp-content/uploads/2013/12/SAP-HANA-Questions.jpg">
            <a:extLst>
              <a:ext uri="{FF2B5EF4-FFF2-40B4-BE49-F238E27FC236}">
                <a16:creationId xmlns:a16="http://schemas.microsoft.com/office/drawing/2014/main" id="{7CB00C8A-5A12-F9F8-BBD5-3902A6128ECE}"/>
              </a:ext>
            </a:extLst>
          </p:cNvPr>
          <p:cNvPicPr>
            <a:picLocks noChangeAspect="1" noChangeArrowheads="1"/>
          </p:cNvPicPr>
          <p:nvPr/>
        </p:nvPicPr>
        <p:blipFill>
          <a:blip r:embed="rId2" cstate="print"/>
          <a:srcRect/>
          <a:stretch>
            <a:fillRect/>
          </a:stretch>
        </p:blipFill>
        <p:spPr bwMode="auto">
          <a:xfrm>
            <a:off x="1524000" y="0"/>
            <a:ext cx="9187234" cy="6858000"/>
          </a:xfrm>
          <a:prstGeom prst="rect">
            <a:avLst/>
          </a:prstGeom>
          <a:noFill/>
        </p:spPr>
      </p:pic>
    </p:spTree>
    <p:extLst>
      <p:ext uri="{BB962C8B-B14F-4D97-AF65-F5344CB8AC3E}">
        <p14:creationId xmlns:p14="http://schemas.microsoft.com/office/powerpoint/2010/main" val="1301649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C6A64E9-2022-A126-6716-1C132746AC78}"/>
            </a:ext>
          </a:extLst>
        </p:cNvPr>
        <p:cNvGrpSpPr/>
        <p:nvPr/>
      </p:nvGrpSpPr>
      <p:grpSpPr>
        <a:xfrm>
          <a:off x="0" y="0"/>
          <a:ext cx="0" cy="0"/>
          <a:chOff x="0" y="0"/>
          <a:chExt cx="0" cy="0"/>
        </a:xfrm>
      </p:grpSpPr>
      <p:sp>
        <p:nvSpPr>
          <p:cNvPr id="450565" name="Rectangle 5">
            <a:hlinkClick r:id="rId2"/>
            <a:extLst>
              <a:ext uri="{FF2B5EF4-FFF2-40B4-BE49-F238E27FC236}">
                <a16:creationId xmlns:a16="http://schemas.microsoft.com/office/drawing/2014/main" id="{4873C19C-8DBE-74A3-D6FE-1E54893DD438}"/>
              </a:ext>
            </a:extLst>
          </p:cNvPr>
          <p:cNvSpPr>
            <a:spLocks noChangeArrowheads="1"/>
          </p:cNvSpPr>
          <p:nvPr/>
        </p:nvSpPr>
        <p:spPr bwMode="auto">
          <a:xfrm>
            <a:off x="5014913" y="2166938"/>
            <a:ext cx="9144000" cy="369332"/>
          </a:xfrm>
          <a:prstGeom prst="rect">
            <a:avLst/>
          </a:prstGeom>
          <a:noFill/>
          <a:ln w="6350">
            <a:noFill/>
            <a:miter lim="800000"/>
            <a:headEnd/>
            <a:tailEnd/>
          </a:ln>
          <a:effectLst/>
        </p:spPr>
        <p:txBody>
          <a:bodyPr>
            <a:spAutoFit/>
          </a:bodyPr>
          <a:lstStyle/>
          <a:p>
            <a:endParaRPr lang="en-US" dirty="0"/>
          </a:p>
        </p:txBody>
      </p:sp>
      <p:sp>
        <p:nvSpPr>
          <p:cNvPr id="6" name="Rectangle 2">
            <a:extLst>
              <a:ext uri="{FF2B5EF4-FFF2-40B4-BE49-F238E27FC236}">
                <a16:creationId xmlns:a16="http://schemas.microsoft.com/office/drawing/2014/main" id="{EF5DEB9F-AECA-07A1-90D6-3E75DF552582}"/>
              </a:ext>
            </a:extLst>
          </p:cNvPr>
          <p:cNvSpPr txBox="1">
            <a:spLocks noChangeArrowheads="1"/>
          </p:cNvSpPr>
          <p:nvPr/>
        </p:nvSpPr>
        <p:spPr bwMode="auto">
          <a:xfrm>
            <a:off x="371960" y="1305239"/>
            <a:ext cx="11391254" cy="156077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a:lstStyle>
          <a:p>
            <a:pPr algn="ctr"/>
            <a:r>
              <a:rPr lang="en-US" sz="3000" i="1" dirty="0">
                <a:solidFill>
                  <a:schemeClr val="bg1"/>
                </a:solidFill>
                <a:effectLst>
                  <a:outerShdw blurRad="38100" dist="38100" dir="2700000" algn="tl">
                    <a:srgbClr val="000000">
                      <a:alpha val="43137"/>
                    </a:srgbClr>
                  </a:outerShdw>
                </a:effectLst>
              </a:rPr>
              <a:t>“If you have run with footmen, and they have tired you out, </a:t>
            </a:r>
            <a:endParaRPr lang="en-US" sz="3000" dirty="0">
              <a:solidFill>
                <a:schemeClr val="bg1"/>
              </a:solidFill>
              <a:effectLst>
                <a:outerShdw blurRad="38100" dist="38100" dir="2700000" algn="tl">
                  <a:srgbClr val="000000">
                    <a:alpha val="43137"/>
                  </a:srgbClr>
                </a:outerShdw>
              </a:effectLst>
            </a:endParaRPr>
          </a:p>
          <a:p>
            <a:pPr algn="ctr"/>
            <a:r>
              <a:rPr lang="en-US" sz="3000" i="1" dirty="0">
                <a:solidFill>
                  <a:schemeClr val="bg1"/>
                </a:solidFill>
                <a:effectLst>
                  <a:outerShdw blurRad="38100" dist="38100" dir="2700000" algn="tl">
                    <a:srgbClr val="000000">
                      <a:alpha val="43137"/>
                    </a:srgbClr>
                  </a:outerShdw>
                </a:effectLst>
              </a:rPr>
              <a:t>then how can you compete with horses? </a:t>
            </a:r>
            <a:endParaRPr lang="en-US" sz="3000" dirty="0">
              <a:solidFill>
                <a:schemeClr val="bg1"/>
              </a:solidFill>
              <a:effectLst>
                <a:outerShdw blurRad="38100" dist="38100" dir="2700000" algn="tl">
                  <a:srgbClr val="000000">
                    <a:alpha val="43137"/>
                  </a:srgbClr>
                </a:outerShdw>
              </a:effectLst>
            </a:endParaRPr>
          </a:p>
          <a:p>
            <a:pPr algn="ctr"/>
            <a:r>
              <a:rPr lang="en-US" sz="3000" i="1" dirty="0">
                <a:solidFill>
                  <a:schemeClr val="bg1"/>
                </a:solidFill>
                <a:effectLst>
                  <a:outerShdw blurRad="38100" dist="38100" dir="2700000" algn="tl">
                    <a:srgbClr val="000000">
                      <a:alpha val="43137"/>
                    </a:srgbClr>
                  </a:outerShdw>
                </a:effectLst>
              </a:rPr>
              <a:t>If you fall down in a land of peace, </a:t>
            </a:r>
            <a:endParaRPr lang="en-US" sz="3000" dirty="0">
              <a:solidFill>
                <a:schemeClr val="bg1"/>
              </a:solidFill>
              <a:effectLst>
                <a:outerShdw blurRad="38100" dist="38100" dir="2700000" algn="tl">
                  <a:srgbClr val="000000">
                    <a:alpha val="43137"/>
                  </a:srgbClr>
                </a:outerShdw>
              </a:effectLst>
            </a:endParaRPr>
          </a:p>
          <a:p>
            <a:pPr algn="ctr"/>
            <a:r>
              <a:rPr lang="en-US" sz="3000" i="1" dirty="0">
                <a:solidFill>
                  <a:schemeClr val="bg1"/>
                </a:solidFill>
                <a:effectLst>
                  <a:outerShdw blurRad="38100" dist="38100" dir="2700000" algn="tl">
                    <a:srgbClr val="000000">
                      <a:alpha val="43137"/>
                    </a:srgbClr>
                  </a:outerShdw>
                </a:effectLst>
              </a:rPr>
              <a:t>how will you do in the thicket by the Jordan?”</a:t>
            </a:r>
            <a:endParaRPr lang="en-US" sz="3000" dirty="0">
              <a:solidFill>
                <a:schemeClr val="bg1"/>
              </a:solidFill>
              <a:effectLst>
                <a:outerShdw blurRad="38100" dist="38100" dir="2700000" algn="tl">
                  <a:srgbClr val="000000">
                    <a:alpha val="43137"/>
                  </a:srgbClr>
                </a:outerShdw>
              </a:effectLst>
            </a:endParaRPr>
          </a:p>
          <a:p>
            <a:pPr algn="ctr"/>
            <a:r>
              <a:rPr lang="en-US" sz="3000" dirty="0">
                <a:solidFill>
                  <a:schemeClr val="bg1"/>
                </a:solidFill>
                <a:effectLst>
                  <a:outerShdw blurRad="38100" dist="38100" dir="2700000" algn="tl">
                    <a:srgbClr val="000000">
                      <a:alpha val="43137"/>
                    </a:srgbClr>
                  </a:outerShdw>
                </a:effectLst>
              </a:rPr>
              <a:t>Jeremiah 12:5</a:t>
            </a:r>
          </a:p>
        </p:txBody>
      </p:sp>
      <p:pic>
        <p:nvPicPr>
          <p:cNvPr id="5" name="Picture 4">
            <a:extLst>
              <a:ext uri="{FF2B5EF4-FFF2-40B4-BE49-F238E27FC236}">
                <a16:creationId xmlns:a16="http://schemas.microsoft.com/office/drawing/2014/main" id="{BBA9F49D-B899-DC33-0FED-88305667CCCF}"/>
              </a:ext>
            </a:extLst>
          </p:cNvPr>
          <p:cNvPicPr>
            <a:picLocks noChangeAspect="1"/>
          </p:cNvPicPr>
          <p:nvPr/>
        </p:nvPicPr>
        <p:blipFill>
          <a:blip r:embed="rId3"/>
          <a:stretch>
            <a:fillRect/>
          </a:stretch>
        </p:blipFill>
        <p:spPr>
          <a:xfrm>
            <a:off x="8001000" y="6431244"/>
            <a:ext cx="2542252" cy="426757"/>
          </a:xfrm>
          <a:prstGeom prst="rect">
            <a:avLst/>
          </a:prstGeom>
        </p:spPr>
      </p:pic>
      <p:pic>
        <p:nvPicPr>
          <p:cNvPr id="2" name="Picture 1">
            <a:extLst>
              <a:ext uri="{FF2B5EF4-FFF2-40B4-BE49-F238E27FC236}">
                <a16:creationId xmlns:a16="http://schemas.microsoft.com/office/drawing/2014/main" id="{7714C0ED-46C2-36AD-4D16-6D227DA154DD}"/>
              </a:ext>
            </a:extLst>
          </p:cNvPr>
          <p:cNvPicPr>
            <a:picLocks noChangeAspect="1"/>
          </p:cNvPicPr>
          <p:nvPr/>
        </p:nvPicPr>
        <p:blipFill>
          <a:blip r:embed="rId4"/>
          <a:stretch>
            <a:fillRect/>
          </a:stretch>
        </p:blipFill>
        <p:spPr>
          <a:xfrm>
            <a:off x="3905597" y="3193110"/>
            <a:ext cx="4380807" cy="2899751"/>
          </a:xfrm>
          <a:prstGeom prst="rect">
            <a:avLst/>
          </a:prstGeom>
          <a:ln w="28575">
            <a:solidFill>
              <a:srgbClr val="000000"/>
            </a:solidFill>
          </a:ln>
        </p:spPr>
      </p:pic>
    </p:spTree>
    <p:extLst>
      <p:ext uri="{BB962C8B-B14F-4D97-AF65-F5344CB8AC3E}">
        <p14:creationId xmlns:p14="http://schemas.microsoft.com/office/powerpoint/2010/main" val="2720654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65" name="Rectangle 5">
            <a:hlinkClick r:id="rId2"/>
          </p:cNvPr>
          <p:cNvSpPr>
            <a:spLocks noChangeArrowheads="1"/>
          </p:cNvSpPr>
          <p:nvPr/>
        </p:nvSpPr>
        <p:spPr bwMode="auto">
          <a:xfrm>
            <a:off x="5014913" y="2166938"/>
            <a:ext cx="9144000" cy="369332"/>
          </a:xfrm>
          <a:prstGeom prst="rect">
            <a:avLst/>
          </a:prstGeom>
          <a:noFill/>
          <a:ln w="6350">
            <a:noFill/>
            <a:miter lim="800000"/>
            <a:headEnd/>
            <a:tailEnd/>
          </a:ln>
          <a:effectLst/>
        </p:spPr>
        <p:txBody>
          <a:bodyPr>
            <a:spAutoFit/>
          </a:bodyPr>
          <a:lstStyle/>
          <a:p>
            <a:endParaRPr lang="en-US" dirty="0"/>
          </a:p>
        </p:txBody>
      </p:sp>
      <p:sp>
        <p:nvSpPr>
          <p:cNvPr id="6" name="Rectangle 2">
            <a:extLst>
              <a:ext uri="{FF2B5EF4-FFF2-40B4-BE49-F238E27FC236}">
                <a16:creationId xmlns:a16="http://schemas.microsoft.com/office/drawing/2014/main" id="{35DB2893-082E-4B29-9063-065711EC291B}"/>
              </a:ext>
            </a:extLst>
          </p:cNvPr>
          <p:cNvSpPr txBox="1">
            <a:spLocks noChangeArrowheads="1"/>
          </p:cNvSpPr>
          <p:nvPr/>
        </p:nvSpPr>
        <p:spPr bwMode="auto">
          <a:xfrm>
            <a:off x="1512711" y="1305239"/>
            <a:ext cx="9067800" cy="156077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a:lstStyle>
          <a:p>
            <a:pPr algn="ctr"/>
            <a:r>
              <a:rPr lang="en-US" sz="3600" kern="0" dirty="0">
                <a:solidFill>
                  <a:schemeClr val="bg1"/>
                </a:solidFill>
                <a:effectLst>
                  <a:outerShdw blurRad="38100" dist="38100" dir="2700000" algn="tl">
                    <a:srgbClr val="000000">
                      <a:alpha val="43137"/>
                    </a:srgbClr>
                  </a:outerShdw>
                </a:effectLst>
              </a:rPr>
              <a:t>For more presentations like this </a:t>
            </a:r>
          </a:p>
          <a:p>
            <a:pPr algn="ctr"/>
            <a:r>
              <a:rPr lang="en-US" sz="3600" kern="0" dirty="0">
                <a:solidFill>
                  <a:schemeClr val="bg1"/>
                </a:solidFill>
                <a:effectLst>
                  <a:outerShdw blurRad="38100" dist="38100" dir="2700000" algn="tl">
                    <a:srgbClr val="000000">
                      <a:alpha val="43137"/>
                    </a:srgbClr>
                  </a:outerShdw>
                </a:effectLst>
              </a:rPr>
              <a:t>or for more information</a:t>
            </a:r>
          </a:p>
          <a:p>
            <a:pPr algn="ctr"/>
            <a:r>
              <a:rPr lang="en-US" sz="3600" kern="0" dirty="0">
                <a:solidFill>
                  <a:schemeClr val="bg1"/>
                </a:solidFill>
                <a:effectLst>
                  <a:outerShdw blurRad="38100" dist="38100" dir="2700000" algn="tl">
                    <a:srgbClr val="000000">
                      <a:alpha val="43137"/>
                    </a:srgbClr>
                  </a:outerShdw>
                </a:effectLst>
              </a:rPr>
              <a:t>please visit </a:t>
            </a:r>
          </a:p>
          <a:p>
            <a:pPr algn="ctr"/>
            <a:r>
              <a:rPr lang="en-US" sz="3600" kern="0" dirty="0">
                <a:solidFill>
                  <a:schemeClr val="bg1"/>
                </a:solidFill>
                <a:effectLst>
                  <a:outerShdw blurRad="38100" dist="38100" dir="2700000" algn="tl">
                    <a:srgbClr val="000000">
                      <a:alpha val="43137"/>
                    </a:srgbClr>
                  </a:outerShdw>
                </a:effectLst>
              </a:rPr>
              <a:t>outrunningthehorses.com</a:t>
            </a:r>
          </a:p>
        </p:txBody>
      </p:sp>
      <p:pic>
        <p:nvPicPr>
          <p:cNvPr id="5" name="Picture 4">
            <a:extLst>
              <a:ext uri="{FF2B5EF4-FFF2-40B4-BE49-F238E27FC236}">
                <a16:creationId xmlns:a16="http://schemas.microsoft.com/office/drawing/2014/main" id="{3F48F078-51CA-43AE-B44A-0E94240E0FFF}"/>
              </a:ext>
            </a:extLst>
          </p:cNvPr>
          <p:cNvPicPr>
            <a:picLocks noChangeAspect="1"/>
          </p:cNvPicPr>
          <p:nvPr/>
        </p:nvPicPr>
        <p:blipFill>
          <a:blip r:embed="rId3"/>
          <a:stretch>
            <a:fillRect/>
          </a:stretch>
        </p:blipFill>
        <p:spPr>
          <a:xfrm>
            <a:off x="8001000" y="6431244"/>
            <a:ext cx="2542252" cy="426757"/>
          </a:xfrm>
          <a:prstGeom prst="rect">
            <a:avLst/>
          </a:prstGeom>
        </p:spPr>
      </p:pic>
      <p:pic>
        <p:nvPicPr>
          <p:cNvPr id="2" name="Picture 1">
            <a:extLst>
              <a:ext uri="{FF2B5EF4-FFF2-40B4-BE49-F238E27FC236}">
                <a16:creationId xmlns:a16="http://schemas.microsoft.com/office/drawing/2014/main" id="{AFBE375A-669E-4902-887A-279F7BD39885}"/>
              </a:ext>
            </a:extLst>
          </p:cNvPr>
          <p:cNvPicPr>
            <a:picLocks noChangeAspect="1"/>
          </p:cNvPicPr>
          <p:nvPr/>
        </p:nvPicPr>
        <p:blipFill>
          <a:blip r:embed="rId4"/>
          <a:stretch>
            <a:fillRect/>
          </a:stretch>
        </p:blipFill>
        <p:spPr>
          <a:xfrm>
            <a:off x="3905597" y="3193110"/>
            <a:ext cx="4380807" cy="2899751"/>
          </a:xfrm>
          <a:prstGeom prst="rect">
            <a:avLst/>
          </a:prstGeom>
          <a:ln w="28575">
            <a:solidFill>
              <a:srgbClr val="000000"/>
            </a:solidFill>
          </a:ln>
        </p:spPr>
      </p:pic>
    </p:spTree>
    <p:extLst>
      <p:ext uri="{BB962C8B-B14F-4D97-AF65-F5344CB8AC3E}">
        <p14:creationId xmlns:p14="http://schemas.microsoft.com/office/powerpoint/2010/main" val="3513651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8D920-78B2-E7B7-D12D-4B91C7605728}"/>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3983C147-C0AD-68E7-45C2-94196B34FF3D}"/>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D6197E14-1108-F157-B305-A265C6397517}"/>
              </a:ext>
            </a:extLst>
          </p:cNvPr>
          <p:cNvSpPr>
            <a:spLocks noGrp="1" noChangeArrowheads="1"/>
          </p:cNvSpPr>
          <p:nvPr>
            <p:ph idx="1"/>
          </p:nvPr>
        </p:nvSpPr>
        <p:spPr>
          <a:xfrm>
            <a:off x="304800" y="1752600"/>
            <a:ext cx="10760242" cy="4114800"/>
          </a:xfrm>
        </p:spPr>
        <p:txBody>
          <a:bodyPr/>
          <a:lstStyle/>
          <a:p>
            <a:pPr>
              <a:spcAft>
                <a:spcPts val="600"/>
              </a:spcAft>
            </a:pPr>
            <a:r>
              <a:rPr lang="en-US" dirty="0">
                <a:effectLst>
                  <a:outerShdw blurRad="38100" dist="38100" dir="2700000" algn="tl">
                    <a:srgbClr val="000000">
                      <a:alpha val="43137"/>
                    </a:srgbClr>
                  </a:outerShdw>
                </a:effectLst>
              </a:rPr>
              <a:t>1918 Influenza</a:t>
            </a:r>
          </a:p>
          <a:p>
            <a:pPr lvl="1">
              <a:spcAft>
                <a:spcPts val="600"/>
              </a:spcAft>
            </a:pPr>
            <a:r>
              <a:rPr lang="en-US" dirty="0">
                <a:effectLst>
                  <a:outerShdw blurRad="38100" dist="38100" dir="2700000" algn="tl">
                    <a:srgbClr val="000000">
                      <a:alpha val="43137"/>
                    </a:srgbClr>
                  </a:outerShdw>
                </a:effectLst>
              </a:rPr>
              <a:t>It is estimated that 20 to 100 million people died</a:t>
            </a:r>
          </a:p>
          <a:p>
            <a:pPr lvl="1">
              <a:spcAft>
                <a:spcPts val="600"/>
              </a:spcAft>
            </a:pPr>
            <a:r>
              <a:rPr lang="en-US" dirty="0">
                <a:effectLst>
                  <a:outerShdw blurRad="38100" dist="38100" dir="2700000" algn="tl">
                    <a:srgbClr val="000000">
                      <a:alpha val="43137"/>
                    </a:srgbClr>
                  </a:outerShdw>
                </a:effectLst>
              </a:rPr>
              <a:t>More people died in one year than in the four years of the Black Death Bubonic Plague combined</a:t>
            </a:r>
          </a:p>
          <a:p>
            <a:pPr lvl="1">
              <a:spcAft>
                <a:spcPts val="600"/>
              </a:spcAft>
            </a:pPr>
            <a:r>
              <a:rPr lang="en-US" dirty="0">
                <a:effectLst>
                  <a:outerShdw blurRad="38100" dist="38100" dir="2700000" algn="tl">
                    <a:srgbClr val="000000">
                      <a:alpha val="43137"/>
                    </a:srgbClr>
                  </a:outerShdw>
                </a:effectLst>
              </a:rPr>
              <a:t>Ten times as many Americans died of this influenza than in World War I</a:t>
            </a:r>
          </a:p>
          <a:p>
            <a:pPr lvl="1">
              <a:spcAft>
                <a:spcPts val="600"/>
              </a:spcAft>
            </a:pPr>
            <a:r>
              <a:rPr lang="en-US" dirty="0">
                <a:effectLst>
                  <a:outerShdw blurRad="38100" dist="38100" dir="2700000" algn="tl">
                    <a:srgbClr val="000000">
                      <a:alpha val="43137"/>
                    </a:srgbClr>
                  </a:outerShdw>
                </a:effectLst>
              </a:rPr>
              <a:t>Within months more people had succumbed to this virus than any other illness in recorded history</a:t>
            </a:r>
            <a:endParaRPr lang="en-US" dirty="0">
              <a:effectLst/>
            </a:endParaRPr>
          </a:p>
          <a:p>
            <a:pPr marL="457200" lvl="1" indent="0">
              <a:spcAft>
                <a:spcPts val="600"/>
              </a:spcAft>
              <a:buNone/>
            </a:pPr>
            <a:endParaRPr lang="en-US" sz="28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08B2CCF7-2361-370F-F34B-63A3E2246E3B}"/>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C8E5C855-4CC7-A9EF-44FD-A52EC9539C8E}"/>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1460452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DD5A8-8F4E-71DE-3B9F-6C2FD44F7EF0}"/>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C47B9807-2C57-6C4D-D738-FA284E798A1E}"/>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760ED152-949E-63ED-2090-FBB6BD2302B4}"/>
              </a:ext>
            </a:extLst>
          </p:cNvPr>
          <p:cNvSpPr>
            <a:spLocks noGrp="1" noChangeArrowheads="1"/>
          </p:cNvSpPr>
          <p:nvPr>
            <p:ph idx="1"/>
          </p:nvPr>
        </p:nvSpPr>
        <p:spPr>
          <a:xfrm>
            <a:off x="304800" y="1752600"/>
            <a:ext cx="10760242" cy="4114800"/>
          </a:xfrm>
        </p:spPr>
        <p:txBody>
          <a:bodyPr/>
          <a:lstStyle/>
          <a:p>
            <a:pPr>
              <a:spcAft>
                <a:spcPts val="600"/>
              </a:spcAft>
            </a:pPr>
            <a:r>
              <a:rPr lang="en-US" dirty="0">
                <a:effectLst>
                  <a:outerShdw blurRad="38100" dist="38100" dir="2700000" algn="tl">
                    <a:srgbClr val="000000">
                      <a:alpha val="43137"/>
                    </a:srgbClr>
                  </a:outerShdw>
                </a:effectLst>
              </a:rPr>
              <a:t>1918 Influenza</a:t>
            </a:r>
          </a:p>
          <a:p>
            <a:pPr lvl="1">
              <a:spcAft>
                <a:spcPts val="600"/>
              </a:spcAft>
            </a:pPr>
            <a:r>
              <a:rPr lang="en-US" dirty="0">
                <a:effectLst>
                  <a:outerShdw blurRad="38100" dist="38100" dir="2700000" algn="tl">
                    <a:srgbClr val="000000">
                      <a:alpha val="43137"/>
                    </a:srgbClr>
                  </a:outerShdw>
                </a:effectLst>
              </a:rPr>
              <a:t>Also known as the Spanish Flu</a:t>
            </a:r>
          </a:p>
          <a:p>
            <a:pPr lvl="2">
              <a:spcAft>
                <a:spcPts val="600"/>
              </a:spcAft>
            </a:pPr>
            <a:r>
              <a:rPr lang="en-US" sz="2800" dirty="0">
                <a:effectLst>
                  <a:outerShdw blurRad="38100" dist="38100" dir="2700000" algn="tl">
                    <a:srgbClr val="000000">
                      <a:alpha val="43137"/>
                    </a:srgbClr>
                  </a:outerShdw>
                </a:effectLst>
              </a:rPr>
              <a:t>Spain was not in the war and did not censor their news</a:t>
            </a:r>
          </a:p>
          <a:p>
            <a:pPr lvl="1">
              <a:spcAft>
                <a:spcPts val="600"/>
              </a:spcAft>
            </a:pPr>
            <a:r>
              <a:rPr lang="en-US" dirty="0">
                <a:effectLst>
                  <a:outerShdw blurRad="38100" dist="38100" dir="2700000" algn="tl">
                    <a:srgbClr val="000000">
                      <a:alpha val="43137"/>
                    </a:srgbClr>
                  </a:outerShdw>
                </a:effectLst>
              </a:rPr>
              <a:t>The USA and other countries censored the news to keep morale up and focus on the war efforts</a:t>
            </a:r>
          </a:p>
          <a:p>
            <a:pPr lvl="2">
              <a:spcAft>
                <a:spcPts val="600"/>
              </a:spcAft>
            </a:pPr>
            <a:r>
              <a:rPr lang="en-US" sz="2800" dirty="0">
                <a:effectLst>
                  <a:outerShdw blurRad="38100" dist="38100" dir="2700000" algn="tl">
                    <a:srgbClr val="000000">
                      <a:alpha val="43137"/>
                    </a:srgbClr>
                  </a:outerShdw>
                </a:effectLst>
              </a:rPr>
              <a:t>Experts believe it very likely began in Haskell County, Kansas</a:t>
            </a:r>
          </a:p>
          <a:p>
            <a:pPr lvl="2">
              <a:spcAft>
                <a:spcPts val="600"/>
              </a:spcAft>
            </a:pPr>
            <a:r>
              <a:rPr lang="en-US" sz="2800" dirty="0">
                <a:effectLst>
                  <a:outerShdw blurRad="38100" dist="38100" dir="2700000" algn="tl">
                    <a:srgbClr val="000000">
                      <a:alpha val="43137"/>
                    </a:srgbClr>
                  </a:outerShdw>
                </a:effectLst>
              </a:rPr>
              <a:t>It spread across the US within seven days and around the world within three months</a:t>
            </a:r>
            <a:endParaRPr lang="en-US" sz="2800" dirty="0">
              <a:effectLst/>
            </a:endParaRPr>
          </a:p>
          <a:p>
            <a:pPr marL="457200" lvl="1" indent="0">
              <a:spcAft>
                <a:spcPts val="600"/>
              </a:spcAft>
              <a:buNone/>
            </a:pPr>
            <a:endParaRPr lang="en-US" sz="28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53EBE0F8-0BB7-D1FC-A96D-8E619572FF78}"/>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7D99340B-8191-A90A-9560-E710FA82A8AB}"/>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1183055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53E77-C441-9577-49E4-69A11A898E31}"/>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BEC9552E-1F20-ADEC-988A-293540E396CD}"/>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A1EBB9C7-C53B-C839-9F7D-6E63065ED0DD}"/>
              </a:ext>
            </a:extLst>
          </p:cNvPr>
          <p:cNvSpPr>
            <a:spLocks noGrp="1" noChangeArrowheads="1"/>
          </p:cNvSpPr>
          <p:nvPr>
            <p:ph idx="1"/>
          </p:nvPr>
        </p:nvSpPr>
        <p:spPr>
          <a:xfrm>
            <a:off x="304800" y="1752600"/>
            <a:ext cx="5309419" cy="4114800"/>
          </a:xfrm>
        </p:spPr>
        <p:txBody>
          <a:bodyPr/>
          <a:lstStyle/>
          <a:p>
            <a:pPr>
              <a:spcAft>
                <a:spcPts val="600"/>
              </a:spcAft>
            </a:pPr>
            <a:r>
              <a:rPr lang="en-US" dirty="0">
                <a:effectLst>
                  <a:outerShdw blurRad="38100" dist="38100" dir="2700000" algn="tl">
                    <a:srgbClr val="000000">
                      <a:alpha val="43137"/>
                    </a:srgbClr>
                  </a:outerShdw>
                </a:effectLst>
              </a:rPr>
              <a:t>1918 Influenza</a:t>
            </a:r>
          </a:p>
          <a:p>
            <a:pPr lvl="1">
              <a:spcAft>
                <a:spcPts val="600"/>
              </a:spcAft>
            </a:pPr>
            <a:r>
              <a:rPr lang="en-US" dirty="0">
                <a:effectLst>
                  <a:outerShdw blurRad="38100" dist="38100" dir="2700000" algn="tl">
                    <a:srgbClr val="000000">
                      <a:alpha val="43137"/>
                    </a:srgbClr>
                  </a:outerShdw>
                </a:effectLst>
              </a:rPr>
              <a:t>Swept the United States, Europe, and Asia in three convulsive waves</a:t>
            </a:r>
          </a:p>
          <a:p>
            <a:pPr lvl="1">
              <a:spcAft>
                <a:spcPts val="600"/>
              </a:spcAft>
            </a:pPr>
            <a:r>
              <a:rPr lang="en-US" dirty="0">
                <a:effectLst>
                  <a:outerShdw blurRad="38100" dist="38100" dir="2700000" algn="tl">
                    <a:srgbClr val="000000">
                      <a:alpha val="43137"/>
                    </a:srgbClr>
                  </a:outerShdw>
                </a:effectLst>
              </a:rPr>
              <a:t>It lasted 18 months</a:t>
            </a:r>
            <a:endParaRPr lang="en-US" dirty="0">
              <a:effectLst/>
            </a:endParaRPr>
          </a:p>
          <a:p>
            <a:pPr marL="457200" lvl="1" indent="0">
              <a:spcAft>
                <a:spcPts val="600"/>
              </a:spcAft>
              <a:buNone/>
            </a:pPr>
            <a:endParaRPr lang="en-US" sz="28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398A1A6-7C83-78BF-DB07-7D4DC2929B13}"/>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047C308C-4BF5-2A96-EF39-ECDB12AE3055}"/>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3" name="Picture 2" descr="A sign on a pallet&#10;&#10;AI-generated content may be incorrect.">
            <a:extLst>
              <a:ext uri="{FF2B5EF4-FFF2-40B4-BE49-F238E27FC236}">
                <a16:creationId xmlns:a16="http://schemas.microsoft.com/office/drawing/2014/main" id="{1FDFF95C-208E-0ECC-4573-8A0959DD2173}"/>
              </a:ext>
            </a:extLst>
          </p:cNvPr>
          <p:cNvPicPr>
            <a:picLocks noChangeAspect="1"/>
          </p:cNvPicPr>
          <p:nvPr/>
        </p:nvPicPr>
        <p:blipFill>
          <a:blip r:embed="rId2">
            <a:extLst>
              <a:ext uri="{28A0092B-C50C-407E-A947-70E740481C1C}">
                <a14:useLocalDpi xmlns:a14="http://schemas.microsoft.com/office/drawing/2010/main" val="0"/>
              </a:ext>
            </a:extLst>
          </a:blip>
          <a:srcRect l="21124" t="26752" r="31866" b="30788"/>
          <a:stretch>
            <a:fillRect/>
          </a:stretch>
        </p:blipFill>
        <p:spPr>
          <a:xfrm>
            <a:off x="5748703" y="1303720"/>
            <a:ext cx="5316339" cy="3809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3579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AF4D8-E918-C995-5E52-61CD297A5945}"/>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138B7C73-8A89-7198-812B-5B8ACE8EF5C5}"/>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F5493B82-143C-2CD2-8564-9A2066A81E83}"/>
              </a:ext>
            </a:extLst>
          </p:cNvPr>
          <p:cNvSpPr>
            <a:spLocks noGrp="1" noChangeArrowheads="1"/>
          </p:cNvSpPr>
          <p:nvPr>
            <p:ph idx="1"/>
          </p:nvPr>
        </p:nvSpPr>
        <p:spPr>
          <a:xfrm>
            <a:off x="304800" y="1752600"/>
            <a:ext cx="4955458" cy="4114800"/>
          </a:xfrm>
        </p:spPr>
        <p:txBody>
          <a:bodyPr/>
          <a:lstStyle/>
          <a:p>
            <a:pPr>
              <a:spcAft>
                <a:spcPts val="600"/>
              </a:spcAft>
            </a:pPr>
            <a:r>
              <a:rPr lang="en-US" dirty="0">
                <a:effectLst>
                  <a:outerShdw blurRad="38100" dist="38100" dir="2700000" algn="tl">
                    <a:srgbClr val="000000">
                      <a:alpha val="43137"/>
                    </a:srgbClr>
                  </a:outerShdw>
                </a:effectLst>
              </a:rPr>
              <a:t>Society was Devasted</a:t>
            </a:r>
          </a:p>
          <a:p>
            <a:pPr lvl="1"/>
            <a:r>
              <a:rPr lang="en-US" dirty="0">
                <a:effectLst>
                  <a:outerShdw blurRad="38100" dist="38100" dir="2700000" algn="tl">
                    <a:srgbClr val="000000">
                      <a:alpha val="43137"/>
                    </a:srgbClr>
                  </a:outerShdw>
                </a:effectLst>
              </a:rPr>
              <a:t>Nearly 20% of the world population effected</a:t>
            </a:r>
          </a:p>
          <a:p>
            <a:pPr lvl="1"/>
            <a:r>
              <a:rPr lang="en-US" dirty="0">
                <a:effectLst>
                  <a:outerShdw blurRad="38100" dist="38100" dir="2700000" algn="tl">
                    <a:srgbClr val="000000">
                      <a:alpha val="43137"/>
                    </a:srgbClr>
                  </a:outerShdw>
                </a:effectLst>
                <a:cs typeface="Times New Roman" pitchFamily="18" charset="0"/>
              </a:rPr>
              <a:t>Many died within days of the first symptoms</a:t>
            </a:r>
          </a:p>
          <a:p>
            <a:pPr lvl="1"/>
            <a:r>
              <a:rPr lang="en-US" dirty="0">
                <a:effectLst>
                  <a:outerShdw blurRad="38100" dist="38100" dir="2700000" algn="tl">
                    <a:srgbClr val="000000">
                      <a:alpha val="43137"/>
                    </a:srgbClr>
                  </a:outerShdw>
                </a:effectLst>
                <a:cs typeface="Times New Roman" pitchFamily="18" charset="0"/>
              </a:rPr>
              <a:t>The high levels of illness and death resulted in great social disruption and economic loss</a:t>
            </a:r>
          </a:p>
          <a:p>
            <a:pPr marL="457200" lvl="1" indent="0">
              <a:spcAft>
                <a:spcPts val="600"/>
              </a:spcAft>
              <a:buNone/>
            </a:pPr>
            <a:endParaRPr lang="en-US" sz="28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6DFB91FD-FF0D-56E6-57D1-A89AB8B793C8}"/>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0A334AFC-14D3-FFB0-302D-0FAAE8142350}"/>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3" name="Picture 2" descr="A group of people wearing face masks&#10;&#10;AI-generated content may be incorrect.">
            <a:extLst>
              <a:ext uri="{FF2B5EF4-FFF2-40B4-BE49-F238E27FC236}">
                <a16:creationId xmlns:a16="http://schemas.microsoft.com/office/drawing/2014/main" id="{6307D207-046F-6C8F-0C35-9905712A7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4842" y="2138362"/>
            <a:ext cx="5715000" cy="3343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77612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0AE7A-D6F2-4E58-DA18-98ACB984A4FC}"/>
            </a:ext>
          </a:extLst>
        </p:cNvPr>
        <p:cNvGrpSpPr/>
        <p:nvPr/>
      </p:nvGrpSpPr>
      <p:grpSpPr>
        <a:xfrm>
          <a:off x="0" y="0"/>
          <a:ext cx="0" cy="0"/>
          <a:chOff x="0" y="0"/>
          <a:chExt cx="0" cy="0"/>
        </a:xfrm>
      </p:grpSpPr>
      <p:sp>
        <p:nvSpPr>
          <p:cNvPr id="229378" name="Rectangle 2">
            <a:extLst>
              <a:ext uri="{FF2B5EF4-FFF2-40B4-BE49-F238E27FC236}">
                <a16:creationId xmlns:a16="http://schemas.microsoft.com/office/drawing/2014/main" id="{4102D82B-C1EB-71C4-2DD7-45692BF4C6BC}"/>
              </a:ext>
            </a:extLst>
          </p:cNvPr>
          <p:cNvSpPr>
            <a:spLocks noGrp="1" noChangeArrowheads="1"/>
          </p:cNvSpPr>
          <p:nvPr>
            <p:ph type="title"/>
          </p:nvPr>
        </p:nvSpPr>
        <p:spPr/>
        <p:txBody>
          <a:bodyPr/>
          <a:lstStyle/>
          <a:p>
            <a:r>
              <a:rPr lang="en-US" sz="4000" dirty="0">
                <a:effectLst>
                  <a:outerShdw blurRad="38100" dist="38100" dir="2700000" algn="tl">
                    <a:srgbClr val="000000">
                      <a:alpha val="43137"/>
                    </a:srgbClr>
                  </a:outerShdw>
                </a:effectLst>
              </a:rPr>
              <a:t>1918 Influenza</a:t>
            </a:r>
          </a:p>
        </p:txBody>
      </p:sp>
      <p:sp>
        <p:nvSpPr>
          <p:cNvPr id="229379" name="Rectangle 3">
            <a:extLst>
              <a:ext uri="{FF2B5EF4-FFF2-40B4-BE49-F238E27FC236}">
                <a16:creationId xmlns:a16="http://schemas.microsoft.com/office/drawing/2014/main" id="{2520B2C8-5CA6-431B-F629-4FA36144A430}"/>
              </a:ext>
            </a:extLst>
          </p:cNvPr>
          <p:cNvSpPr>
            <a:spLocks noGrp="1" noChangeArrowheads="1"/>
          </p:cNvSpPr>
          <p:nvPr>
            <p:ph idx="1"/>
          </p:nvPr>
        </p:nvSpPr>
        <p:spPr>
          <a:xfrm>
            <a:off x="304800" y="1752600"/>
            <a:ext cx="10760242" cy="4114800"/>
          </a:xfrm>
        </p:spPr>
        <p:txBody>
          <a:bodyPr/>
          <a:lstStyle/>
          <a:p>
            <a:pPr>
              <a:spcAft>
                <a:spcPts val="600"/>
              </a:spcAft>
            </a:pPr>
            <a:r>
              <a:rPr lang="en-US" dirty="0">
                <a:effectLst>
                  <a:outerShdw blurRad="38100" dist="38100" dir="2700000" algn="tl">
                    <a:srgbClr val="000000">
                      <a:alpha val="43137"/>
                    </a:srgbClr>
                  </a:outerShdw>
                </a:effectLst>
              </a:rPr>
              <a:t>Society was Devasted</a:t>
            </a:r>
          </a:p>
          <a:p>
            <a:pPr lvl="1"/>
            <a:r>
              <a:rPr lang="en-US" sz="3000" dirty="0">
                <a:effectLst>
                  <a:outerShdw blurRad="38100" dist="38100" dir="2700000" algn="tl">
                    <a:srgbClr val="000000">
                      <a:alpha val="43137"/>
                    </a:srgbClr>
                  </a:outerShdw>
                </a:effectLst>
                <a:cs typeface="Times New Roman" pitchFamily="18" charset="0"/>
              </a:rPr>
              <a:t>Everyday life was disrupted</a:t>
            </a:r>
          </a:p>
          <a:p>
            <a:pPr lvl="2"/>
            <a:r>
              <a:rPr lang="en-US" sz="2800" dirty="0">
                <a:effectLst>
                  <a:outerShdw blurRad="38100" dist="38100" dir="2700000" algn="tl">
                    <a:srgbClr val="000000">
                      <a:alpha val="43137"/>
                    </a:srgbClr>
                  </a:outerShdw>
                </a:effectLst>
                <a:cs typeface="Times New Roman" pitchFamily="18" charset="0"/>
              </a:rPr>
              <a:t>Stores were closed</a:t>
            </a:r>
          </a:p>
          <a:p>
            <a:pPr lvl="2"/>
            <a:r>
              <a:rPr lang="en-US" sz="2800" dirty="0">
                <a:effectLst>
                  <a:outerShdw blurRad="38100" dist="38100" dir="2700000" algn="tl">
                    <a:srgbClr val="000000">
                      <a:alpha val="43137"/>
                    </a:srgbClr>
                  </a:outerShdw>
                </a:effectLst>
                <a:cs typeface="Times New Roman" pitchFamily="18" charset="0"/>
              </a:rPr>
              <a:t>Deliveries were not taking place</a:t>
            </a:r>
          </a:p>
          <a:p>
            <a:pPr lvl="2"/>
            <a:r>
              <a:rPr lang="en-US" sz="2800" dirty="0">
                <a:effectLst>
                  <a:outerShdw blurRad="38100" dist="38100" dir="2700000" algn="tl">
                    <a:srgbClr val="000000">
                      <a:alpha val="43137"/>
                    </a:srgbClr>
                  </a:outerShdw>
                </a:effectLst>
                <a:cs typeface="Times New Roman" pitchFamily="18" charset="0"/>
              </a:rPr>
              <a:t>Schools were closed</a:t>
            </a:r>
          </a:p>
          <a:p>
            <a:pPr lvl="2"/>
            <a:r>
              <a:rPr lang="en-US" sz="2800" dirty="0">
                <a:effectLst>
                  <a:outerShdw blurRad="38100" dist="38100" dir="2700000" algn="tl">
                    <a:srgbClr val="000000">
                      <a:alpha val="43137"/>
                    </a:srgbClr>
                  </a:outerShdw>
                </a:effectLst>
                <a:cs typeface="Times New Roman" pitchFamily="18" charset="0"/>
              </a:rPr>
              <a:t>People were out of work</a:t>
            </a:r>
          </a:p>
          <a:p>
            <a:pPr lvl="2"/>
            <a:r>
              <a:rPr lang="en-US" sz="2800" dirty="0">
                <a:effectLst>
                  <a:outerShdw blurRad="38100" dist="38100" dir="2700000" algn="tl">
                    <a:srgbClr val="000000">
                      <a:alpha val="43137"/>
                    </a:srgbClr>
                  </a:outerShdw>
                </a:effectLst>
                <a:cs typeface="Times New Roman" pitchFamily="18" charset="0"/>
              </a:rPr>
              <a:t>Emergency services were overwhelmed</a:t>
            </a:r>
          </a:p>
          <a:p>
            <a:pPr marL="457200" lvl="1" indent="0">
              <a:spcAft>
                <a:spcPts val="600"/>
              </a:spcAft>
              <a:buNone/>
            </a:pPr>
            <a:endParaRPr lang="en-US" sz="28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DB287F99-9BD9-38A4-E24B-7D86AB448EB0}"/>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8" name="TextBox 7">
            <a:extLst>
              <a:ext uri="{FF2B5EF4-FFF2-40B4-BE49-F238E27FC236}">
                <a16:creationId xmlns:a16="http://schemas.microsoft.com/office/drawing/2014/main" id="{9E4EB48D-239B-7A5D-24A0-09CBF2120F01}"/>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2" name="Picture 1">
            <a:extLst>
              <a:ext uri="{FF2B5EF4-FFF2-40B4-BE49-F238E27FC236}">
                <a16:creationId xmlns:a16="http://schemas.microsoft.com/office/drawing/2014/main" id="{BF2C0725-480A-28DB-254A-427D86B0D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5438" y="1223664"/>
            <a:ext cx="4588042" cy="3447266"/>
          </a:xfrm>
          <a:prstGeom prst="rect">
            <a:avLst/>
          </a:prstGeom>
          <a:ln w="38100">
            <a:solidFill>
              <a:srgbClr val="000000"/>
            </a:solidFill>
          </a:ln>
        </p:spPr>
      </p:pic>
    </p:spTree>
    <p:extLst>
      <p:ext uri="{BB962C8B-B14F-4D97-AF65-F5344CB8AC3E}">
        <p14:creationId xmlns:p14="http://schemas.microsoft.com/office/powerpoint/2010/main" val="1205090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1918 Influenza</a:t>
            </a:r>
          </a:p>
        </p:txBody>
      </p:sp>
      <p:sp>
        <p:nvSpPr>
          <p:cNvPr id="366595" name="Rectangle 3"/>
          <p:cNvSpPr>
            <a:spLocks noGrp="1" noChangeArrowheads="1"/>
          </p:cNvSpPr>
          <p:nvPr>
            <p:ph type="body" idx="1"/>
          </p:nvPr>
        </p:nvSpPr>
        <p:spPr>
          <a:xfrm>
            <a:off x="441960" y="1849428"/>
            <a:ext cx="7581163" cy="4114800"/>
          </a:xfrm>
        </p:spPr>
        <p:txBody>
          <a:bodyPr/>
          <a:lstStyle/>
          <a:p>
            <a:r>
              <a:rPr lang="en-US" sz="3000" dirty="0">
                <a:effectLst>
                  <a:outerShdw blurRad="38100" dist="38100" dir="2700000" algn="tl">
                    <a:srgbClr val="000000">
                      <a:alpha val="43137"/>
                    </a:srgbClr>
                  </a:outerShdw>
                </a:effectLst>
                <a:cs typeface="Times New Roman" pitchFamily="18" charset="0"/>
              </a:rPr>
              <a:t>Society Devastated</a:t>
            </a:r>
          </a:p>
          <a:p>
            <a:pPr lvl="1"/>
            <a:r>
              <a:rPr lang="en-US" sz="3000" dirty="0">
                <a:effectLst>
                  <a:outerShdw blurRad="38100" dist="38100" dir="2700000" algn="tl">
                    <a:srgbClr val="000000">
                      <a:alpha val="43137"/>
                    </a:srgbClr>
                  </a:outerShdw>
                </a:effectLst>
                <a:cs typeface="Times New Roman" pitchFamily="18" charset="0"/>
              </a:rPr>
              <a:t>Basic services were hindered</a:t>
            </a:r>
          </a:p>
          <a:p>
            <a:pPr lvl="2"/>
            <a:r>
              <a:rPr lang="en-US" sz="2800" dirty="0">
                <a:effectLst>
                  <a:outerShdw blurRad="38100" dist="38100" dir="2700000" algn="tl">
                    <a:srgbClr val="000000">
                      <a:alpha val="43137"/>
                    </a:srgbClr>
                  </a:outerShdw>
                </a:effectLst>
                <a:cs typeface="Times New Roman" pitchFamily="18" charset="0"/>
              </a:rPr>
              <a:t>Garbage collection</a:t>
            </a:r>
          </a:p>
          <a:p>
            <a:pPr lvl="2"/>
            <a:r>
              <a:rPr lang="en-US" sz="2800" dirty="0">
                <a:effectLst>
                  <a:outerShdw blurRad="38100" dist="38100" dir="2700000" algn="tl">
                    <a:srgbClr val="000000">
                      <a:alpha val="43137"/>
                    </a:srgbClr>
                  </a:outerShdw>
                </a:effectLst>
                <a:cs typeface="Times New Roman" pitchFamily="18" charset="0"/>
              </a:rPr>
              <a:t>Mail delivery</a:t>
            </a:r>
          </a:p>
          <a:p>
            <a:pPr lvl="2"/>
            <a:r>
              <a:rPr lang="en-US" sz="2800" dirty="0">
                <a:effectLst>
                  <a:outerShdw blurRad="38100" dist="38100" dir="2700000" algn="tl">
                    <a:srgbClr val="000000">
                      <a:alpha val="43137"/>
                    </a:srgbClr>
                  </a:outerShdw>
                </a:effectLst>
                <a:cs typeface="Times New Roman" pitchFamily="18" charset="0"/>
              </a:rPr>
              <a:t>Not enough farmers to harvest crops</a:t>
            </a:r>
          </a:p>
          <a:p>
            <a:pPr lvl="2"/>
            <a:r>
              <a:rPr lang="en-US" sz="2800" dirty="0">
                <a:effectLst>
                  <a:outerShdw blurRad="38100" dist="38100" dir="2700000" algn="tl">
                    <a:srgbClr val="000000">
                      <a:alpha val="43137"/>
                    </a:srgbClr>
                  </a:outerShdw>
                </a:effectLst>
                <a:cs typeface="Times New Roman" pitchFamily="18" charset="0"/>
              </a:rPr>
              <a:t>State and local health department closed</a:t>
            </a:r>
          </a:p>
          <a:p>
            <a:pPr lvl="3"/>
            <a:r>
              <a:rPr lang="en-US" sz="2800" dirty="0">
                <a:effectLst>
                  <a:outerShdw blurRad="38100" dist="38100" dir="2700000" algn="tl">
                    <a:srgbClr val="000000">
                      <a:alpha val="43137"/>
                    </a:srgbClr>
                  </a:outerShdw>
                </a:effectLst>
                <a:cs typeface="Times New Roman" pitchFamily="18" charset="0"/>
              </a:rPr>
              <a:t>Hampering efforts to chronicle spread of virus</a:t>
            </a:r>
          </a:p>
          <a:p>
            <a:pPr marL="457200" lvl="1" indent="0">
              <a:buNone/>
            </a:pPr>
            <a:endParaRPr lang="en-US" sz="2600" dirty="0">
              <a:effectLst>
                <a:outerShdw blurRad="38100" dist="38100" dir="2700000" algn="tl">
                  <a:srgbClr val="000000">
                    <a:alpha val="43137"/>
                  </a:srgbClr>
                </a:outerShdw>
              </a:effectLst>
              <a:cs typeface="Times New Roman" pitchFamily="18" charset="0"/>
            </a:endParaRPr>
          </a:p>
          <a:p>
            <a:pPr marL="0" indent="0">
              <a:buNone/>
            </a:pPr>
            <a:endParaRPr lang="en-US" sz="3000" dirty="0">
              <a:effectLst>
                <a:outerShdw blurRad="38100" dist="38100" dir="2700000" algn="tl">
                  <a:srgbClr val="000000">
                    <a:alpha val="43137"/>
                  </a:srgbClr>
                </a:outerShdw>
              </a:effectLst>
              <a:cs typeface="Times New Roman" pitchFamily="18" charset="0"/>
            </a:endParaRPr>
          </a:p>
          <a:p>
            <a:pPr>
              <a:buFont typeface="Wingdings" pitchFamily="2" charset="2"/>
              <a:buNone/>
            </a:pPr>
            <a:endParaRPr lang="en-US" sz="3600" dirty="0"/>
          </a:p>
          <a:p>
            <a:pPr>
              <a:buFont typeface="Wingdings" pitchFamily="2" charset="2"/>
              <a:buNone/>
            </a:pPr>
            <a:endParaRPr lang="en-US" sz="2800" dirty="0"/>
          </a:p>
          <a:p>
            <a:pPr lvl="1"/>
            <a:endParaRPr lang="en-US" sz="3200" dirty="0"/>
          </a:p>
        </p:txBody>
      </p:sp>
      <p:pic>
        <p:nvPicPr>
          <p:cNvPr id="4" name="irc_mi" descr="Image result for 1918 influenza">
            <a:extLst>
              <a:ext uri="{FF2B5EF4-FFF2-40B4-BE49-F238E27FC236}">
                <a16:creationId xmlns:a16="http://schemas.microsoft.com/office/drawing/2014/main" id="{FEE8065A-ACF6-4580-BA0F-7964102457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632" y="1370821"/>
            <a:ext cx="3334364" cy="4593407"/>
          </a:xfrm>
          <a:prstGeom prst="rect">
            <a:avLst/>
          </a:prstGeom>
          <a:noFill/>
          <a:ln w="57150">
            <a:solidFill>
              <a:schemeClr val="bg2"/>
            </a:solidFill>
          </a:ln>
        </p:spPr>
      </p:pic>
      <p:sp>
        <p:nvSpPr>
          <p:cNvPr id="2" name="TextBox 1">
            <a:extLst>
              <a:ext uri="{FF2B5EF4-FFF2-40B4-BE49-F238E27FC236}">
                <a16:creationId xmlns:a16="http://schemas.microsoft.com/office/drawing/2014/main" id="{D9B9C317-C2EA-E441-892A-11F6DE9A4B99}"/>
              </a:ext>
            </a:extLst>
          </p:cNvPr>
          <p:cNvSpPr txBox="1"/>
          <p:nvPr/>
        </p:nvSpPr>
        <p:spPr>
          <a:xfrm>
            <a:off x="1587691" y="134246"/>
            <a:ext cx="8992847" cy="461665"/>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Monotype Corsiva" panose="03010101010201010101" pitchFamily="66" charset="0"/>
              </a:rPr>
              <a:t>Ministering to the Community in a Time of Crisis</a:t>
            </a:r>
          </a:p>
        </p:txBody>
      </p:sp>
      <p:sp>
        <p:nvSpPr>
          <p:cNvPr id="5" name="TextBox 4">
            <a:extLst>
              <a:ext uri="{FF2B5EF4-FFF2-40B4-BE49-F238E27FC236}">
                <a16:creationId xmlns:a16="http://schemas.microsoft.com/office/drawing/2014/main" id="{A82E594E-BD38-9C12-EAC9-B818F281F912}"/>
              </a:ext>
            </a:extLst>
          </p:cNvPr>
          <p:cNvSpPr txBox="1"/>
          <p:nvPr/>
        </p:nvSpPr>
        <p:spPr>
          <a:xfrm>
            <a:off x="6477000" y="6396336"/>
            <a:ext cx="4588042" cy="461665"/>
          </a:xfrm>
          <a:prstGeom prst="rect">
            <a:avLst/>
          </a:prstGeom>
          <a:noFill/>
        </p:spPr>
        <p:txBody>
          <a:bodyPr wrap="square">
            <a:spAutoFit/>
          </a:bodyPr>
          <a:lstStyle/>
          <a:p>
            <a:pPr algn="ctr" defTabSz="914400" fontAlgn="base">
              <a:spcBef>
                <a:spcPct val="0"/>
              </a:spcBef>
              <a:spcAft>
                <a:spcPct val="0"/>
              </a:spcAft>
              <a:defRPr/>
            </a:pPr>
            <a:r>
              <a:rPr lang="en-US" sz="24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117898552"/>
      </p:ext>
    </p:extLst>
  </p:cSld>
  <p:clrMapOvr>
    <a:masterClrMapping/>
  </p:clrMapOvr>
</p:sld>
</file>

<file path=ppt/theme/theme1.xml><?xml version="1.0" encoding="utf-8"?>
<a:theme xmlns:a="http://schemas.openxmlformats.org/drawingml/2006/main" name="Whirlpool">
  <a:themeElements>
    <a:clrScheme name="">
      <a:dk1>
        <a:srgbClr val="FFFFFF"/>
      </a:dk1>
      <a:lt1>
        <a:srgbClr val="FFFFFF"/>
      </a:lt1>
      <a:dk2>
        <a:srgbClr val="CCFFFF"/>
      </a:dk2>
      <a:lt2>
        <a:srgbClr val="000066"/>
      </a:lt2>
      <a:accent1>
        <a:srgbClr val="CC99FF"/>
      </a:accent1>
      <a:accent2>
        <a:srgbClr val="9999FF"/>
      </a:accent2>
      <a:accent3>
        <a:srgbClr val="FFFFFF"/>
      </a:accent3>
      <a:accent4>
        <a:srgbClr val="DADA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hirlpool 1">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
      <a:clrScheme name="Whirlpool 3">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1488</TotalTime>
  <Words>1301</Words>
  <Application>Microsoft Office PowerPoint</Application>
  <PresentationFormat>Widescreen</PresentationFormat>
  <Paragraphs>213</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Calibri</vt:lpstr>
      <vt:lpstr>Monotype Corsiva</vt:lpstr>
      <vt:lpstr>Tahoma</vt:lpstr>
      <vt:lpstr>Times New Roman</vt:lpstr>
      <vt:lpstr>Wingdings</vt:lpstr>
      <vt:lpstr>Whirlpool</vt:lpstr>
      <vt:lpstr>PowerPoint Presentation</vt:lpstr>
      <vt:lpstr>1918 Influenza</vt:lpstr>
      <vt:lpstr>1918 Influenza</vt:lpstr>
      <vt:lpstr>1918 Influenza</vt:lpstr>
      <vt:lpstr>1918 Influenza</vt:lpstr>
      <vt:lpstr>1918 Influenza</vt:lpstr>
      <vt:lpstr>1918 Influenza</vt:lpstr>
      <vt:lpstr>1918 Influenza</vt:lpstr>
      <vt:lpstr> 1918 Influenza</vt:lpstr>
      <vt:lpstr>1918 Influenza</vt:lpstr>
      <vt:lpstr>1918 Influenza</vt:lpstr>
      <vt:lpstr>1918 Influenza</vt:lpstr>
      <vt:lpstr>1918 Influenza</vt:lpstr>
      <vt:lpstr>1918 Influenza</vt:lpstr>
      <vt:lpstr>1918 Influenza</vt:lpstr>
      <vt:lpstr>1918 Influenza</vt:lpstr>
      <vt:lpstr>1918 Influenza</vt:lpstr>
      <vt:lpstr>1918 Influenza</vt:lpstr>
      <vt:lpstr>1918 Influenza</vt:lpstr>
      <vt:lpstr>1918 Influenza</vt:lpstr>
      <vt:lpstr>1918 Influenza</vt:lpstr>
      <vt:lpstr>1918 Influenza</vt:lpstr>
      <vt:lpstr>PowerPoint Presentation</vt:lpstr>
      <vt:lpstr>1918 Influenza</vt:lpstr>
      <vt:lpstr>1918 Influenza</vt:lpstr>
      <vt:lpstr>1918 Influenza</vt:lpstr>
      <vt:lpstr>1918 Influenza</vt:lpstr>
      <vt:lpstr>1918 Influenza</vt:lpstr>
      <vt:lpstr>1918 Influenza</vt:lpstr>
      <vt:lpstr>1918 Influenza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mw gade</dc:creator>
  <cp:lastModifiedBy>mw gade</cp:lastModifiedBy>
  <cp:revision>24</cp:revision>
  <dcterms:created xsi:type="dcterms:W3CDTF">2025-07-16T21:51:30Z</dcterms:created>
  <dcterms:modified xsi:type="dcterms:W3CDTF">2026-03-09T16:42:44Z</dcterms:modified>
</cp:coreProperties>
</file>