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848" r:id="rId2"/>
    <p:sldId id="876" r:id="rId3"/>
    <p:sldId id="877" r:id="rId4"/>
    <p:sldId id="922" r:id="rId5"/>
    <p:sldId id="924" r:id="rId6"/>
    <p:sldId id="883" r:id="rId7"/>
    <p:sldId id="885" r:id="rId8"/>
    <p:sldId id="886" r:id="rId9"/>
    <p:sldId id="887" r:id="rId10"/>
    <p:sldId id="889" r:id="rId11"/>
    <p:sldId id="890" r:id="rId12"/>
    <p:sldId id="891" r:id="rId13"/>
    <p:sldId id="892" r:id="rId14"/>
    <p:sldId id="893" r:id="rId15"/>
    <p:sldId id="881" r:id="rId16"/>
    <p:sldId id="884" r:id="rId17"/>
    <p:sldId id="895" r:id="rId18"/>
    <p:sldId id="879" r:id="rId19"/>
    <p:sldId id="894" r:id="rId20"/>
    <p:sldId id="896" r:id="rId21"/>
    <p:sldId id="897" r:id="rId22"/>
    <p:sldId id="898" r:id="rId23"/>
    <p:sldId id="899" r:id="rId24"/>
    <p:sldId id="900" r:id="rId25"/>
    <p:sldId id="904" r:id="rId26"/>
    <p:sldId id="902" r:id="rId27"/>
    <p:sldId id="905" r:id="rId28"/>
    <p:sldId id="906" r:id="rId29"/>
    <p:sldId id="908" r:id="rId30"/>
    <p:sldId id="907" r:id="rId31"/>
    <p:sldId id="917" r:id="rId32"/>
    <p:sldId id="915" r:id="rId33"/>
    <p:sldId id="916" r:id="rId34"/>
    <p:sldId id="918" r:id="rId35"/>
    <p:sldId id="909" r:id="rId36"/>
    <p:sldId id="910" r:id="rId37"/>
    <p:sldId id="911" r:id="rId38"/>
    <p:sldId id="912" r:id="rId39"/>
    <p:sldId id="914" r:id="rId40"/>
    <p:sldId id="919" r:id="rId41"/>
    <p:sldId id="920" r:id="rId42"/>
    <p:sldId id="921" r:id="rId43"/>
    <p:sldId id="686" r:id="rId44"/>
    <p:sldId id="842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CCECFF"/>
    <a:srgbClr val="CCFFFF"/>
    <a:srgbClr val="9EB6DA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5152" autoAdjust="0"/>
  </p:normalViewPr>
  <p:slideViewPr>
    <p:cSldViewPr>
      <p:cViewPr varScale="1">
        <p:scale>
          <a:sx n="83" d="100"/>
          <a:sy n="83" d="100"/>
        </p:scale>
        <p:origin x="19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7388"/>
            <a:ext cx="4586287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6100"/>
            <a:ext cx="5029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03F59-0F7F-49C8-B03A-242FA644F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FE5AF3-9F0C-EF32-A449-2D9501EF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9" y="5242448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6B09C-4AE8-1393-BAF3-AA259842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48660"/>
            <a:ext cx="2362200" cy="3000455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275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Cautions continued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 bleach solutions such as toilet bowel should not be used in dilution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plain bleach; do not use scented versions, as there are other additives that may affect the solution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mix bleach with other chemicals as this can cause a reaction that can produce toxic fumes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7E82B-5093-A151-2671-A55B5D176B6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4580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Cautions continued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must first be cleaned with a detergent before disinfecting with bleach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solution to a surface with a moistened cloth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it to remain on the surface for at least three to five minutes and even up to ten minutes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time allowed, wipe again with another clean wet cloth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4D3F6-1CD0-705E-A956-026CB09E09E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3579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Cautions continued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chlorine must be wiped away from metal objects with a more dilute solution to prevent corrosion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done with clean water or 70% alcohol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apart cloths just for this purpose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4DD01-98BA-698B-F582-CD85E4D8422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1395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Cautions continued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bleach gets into the eyes, immediately rinse with water for at least fifteen minutes and seek medical attention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FBEC7-5346-4D0E-852C-1A4155396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4" b="3748"/>
          <a:stretch/>
        </p:blipFill>
        <p:spPr>
          <a:xfrm>
            <a:off x="2812856" y="3886200"/>
            <a:ext cx="3518287" cy="24384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2942E-1297-BFC6-4BBB-C9A8FE8F122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0488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Cautions continued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not intended as a disinfectant for hands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principal means for disinfecting hands is washing with soap and water, coupled with the use of a commercial hand sanitizer with alcohol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8D3C8-49FB-B986-4AB4-D5B19366B47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9134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 (continued)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recommends use 0.1% (1,000ppm) (1:10) chlorine solution to disinfect frequently touched surfaces and items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new 0.1% (1:10) chlorine solution every day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 away any leftover solution from the day before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118E2-176A-DD0B-3F16-B0E71816A6C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1243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solution strengths are used for different purposes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strong 1:10 bleach solution is used to disinfect items exposed to: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or fecal material 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exposed to corpses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4F504-D97D-6E8E-AE1C-5512754517F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66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 (continued)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solution strengths are used for different purposes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weaker 1:100 bleach solution is used for: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equipment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 close to the patient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Bedding and other laundry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F67B4-EB82-99BE-749C-68CE3187F9F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4778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 (continued)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proper ventilation during and after application (for example, open windows)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mix household bleach (or any disinfectants) with any other cleaners or disinfectants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release vapors that may be very dangerous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66037-C269-0D9E-4C2F-B461C02A4D9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498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 (continued)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new diluted bleach solution daily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solutions will not be as effective after being mixed with water for over 24 hours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strong smell of chlorine is not present, it has lost its efficacy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56817-DB01-3E2F-72B0-D94407A9C4F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8201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non-health care settings, the World Health Organization (WHO) recommends sodium hypochlorite (bleach / chlorine)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used at a concentration of 0.1% or 1,000ppm (1 part of 5% strength household bleach to 49 parts of water) 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at 70-90% can also be used for surface disinfection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must be cleaned first to remove dirt, followed by disinfection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5836E-3E89-294C-61A8-DC1F6CDFCE8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8081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916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 (continued)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plastic containers because metal containers can corrode easily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plastic grade of HDPE (High-density polyethylene)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PPE, avoid direct contact with skin and eyes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household bleach that contain 5% sodium hypochlorite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03E3B-055C-36D9-4663-EEB15BD06E8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05153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supplies: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container that holds ten measures (e.g. ten cups) to make the base 1:10 bleach solution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large or several smaller containers (One for each station) with covers or lids to hold the 1:100 bleach solutions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containers should be labeled clearly of the different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6F2DA-EE57-B277-47D3-AA27C8AAB62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55586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 (continued): 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Five-gallon buckets – example containers: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liter buckets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dog and cat dry food buckets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Depot buckets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 bleach containing 5.25% active sodium hypochlorite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1AC5-E526-049D-5835-E34F0472D93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4176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 (continued):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clean water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dirty or used water because organic matter destroys chlorine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measuring cup or other container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bottle or jar marked with one cup, or one liter can be used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8BE8C-2C12-CC5E-DE42-E341607C1AE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3256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prepare 1:10 bleach solution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nine measures of water into the container then mark the outside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permanent sharpie or scratch the plastic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one measure of bleach to the first nine parts then again mark a line at the total ten parts volume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E1249-5E50-4CF9-BCE8-73B12CFB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990615"/>
            <a:ext cx="3425624" cy="1638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4EEAD-B21C-3665-5A44-D0D916650BA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9843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 the container will shorten the process for future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CAC2-B026-40CD-83D6-4DFFBA6D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31" y="3200400"/>
            <a:ext cx="6207938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3DA74-1A09-7C96-8AD0-98910DE87D9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88555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prepare 1:100 bleach solution: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and pour nine parts of water into another large container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measure and pour one part of 1:10 bleach solution into the water to make a 1:100 bleach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D39EF-6A0F-394B-2488-5C4BEF382A0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93424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CF981-23F8-4A10-956B-8DD79058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0" y="762000"/>
            <a:ext cx="8873760" cy="48768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52370-8E0E-98E3-ECD2-8052550AD38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43916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1:10 bleach solution to clean after contamination with body fluids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1:100 bleach solution to clean surface areas and laundry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a large outbreak, make larger quantities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3EC8F-20DC-89E2-FD88-1F0B0D6F691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9751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 a container of each solution to each station with clean cloths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label each container properly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CEE8F-AD7F-454D-9AC2-448595B6A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71" y="3542843"/>
            <a:ext cx="3809657" cy="285795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BA64CE-6100-CFED-56E3-EF20A1482B4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6620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Centers for Diseases Control (CDC) states that bleach solutions can be used and will be effective against viruses when properly diluted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household bleach contains 5%–9% sodium hypochlorite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a bleach product if the percentage is not in this range or is not specified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AF024-E2A7-93BA-1B05-811E80FB10B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10050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continued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follow label instructions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instructions are not available, leave the diluted bleach solution on the surface for at least 5 minutes before removing or wiping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known as the “contact time” for disinfection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surface should remain visibly wet during the contact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FC3BE-6A96-C87A-81E6-AB845CB43DF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02038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bleach solution to the surface with a clean rag or sponge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 the surface with warm water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to air dry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5D493-00A0-452A-8E9B-C9A1B740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75" y="4155829"/>
            <a:ext cx="3504649" cy="2244971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09BEA-A731-4644-C9BC-0FDBD3459A9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66342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any EPA-registered detergent-disinfectant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include surfaces such as: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Doorknobs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switches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controls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 surfaces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528E1-EB5F-40C8-941E-76981E5DA965}"/>
              </a:ext>
            </a:extLst>
          </p:cNvPr>
          <p:cNvSpPr txBox="1"/>
          <p:nvPr/>
        </p:nvSpPr>
        <p:spPr>
          <a:xfrm>
            <a:off x="3200400" y="3276600"/>
            <a:ext cx="5410200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K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itchen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counter tops</a:t>
            </a:r>
          </a:p>
          <a:p>
            <a:pPr marL="1200150" lvl="2" indent="-28575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Dresser tops</a:t>
            </a:r>
          </a:p>
          <a:p>
            <a:pPr marL="1200150" lvl="2" indent="-28575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tems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 used for direct care of the patient e.g. a blood pressure cuff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C13D4-3F9B-E309-8960-F7446A230A8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34153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Floors and Walls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generally involved in disease transmission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if either become visibly soiled clean as follows: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the floor or wall with a detergent to remove any visible dirt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sprayer or mop to wash the walls with 1:100 bleach solution</a:t>
            </a:r>
          </a:p>
          <a:p>
            <a:pPr lvl="3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883DE-B9C2-D8B3-8C95-A0AB25C9311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829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672111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Floors and Walls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6AE18-4E73-4F09-9DA0-20090756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3098097"/>
            <a:ext cx="2819399" cy="281939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EFF8277-A689-480A-9262-0FC586CA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6" y="2922748"/>
            <a:ext cx="6150074" cy="370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 the mop in a fresh supply of 1:100 bleach solution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using a sprayer, apply the spray close to the surface to minimize splashing and aerosols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72D7A88-B411-43F2-BDB2-9D21F73D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6" y="2351727"/>
            <a:ext cx="8740874" cy="58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the walls with a clean cloth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3DDE4-46DF-0E74-223F-6004630F254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81731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" y="1703311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viruses do not survive as easily on materials such as sheets, towels, and clothing – laundry should still be handled with similar care as other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BDAFA-A2D1-4ACE-8236-98425C79F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5"/>
          <a:stretch/>
        </p:blipFill>
        <p:spPr>
          <a:xfrm>
            <a:off x="5943600" y="3951533"/>
            <a:ext cx="2686050" cy="234631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85068FF-C09E-43C3-9570-990F7329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2" y="3691281"/>
            <a:ext cx="5692938" cy="271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be wet or dry bodily secretions or fluids, including respiratory droplets on the bedding and pajamas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42FD6-BC43-624A-5BFF-85B6EF90008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1884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9067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gloves and a mask when handling the laundry of a sick person.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the dirty laundry into a laundry bag that is kept in the patient’s room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bag closed when taking to the laundry room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carry unpackaged soiled linens out of the sick room into a clean room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3ACF7-E96C-650E-628D-CC280EFADCF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3332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soiled linen at arm’s length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hold laundry close to your body or face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every effort to not shake or agitate the linens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keep any dried matter that has attached from unsettling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prevent contaminated particles from becoming airborne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35D8-A54E-0FA6-07BD-C06D87369D6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27836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 when handling laundry: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laundry of sick person directly into washer from laundry bag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place uncovered laundry in a basket for common use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Soak in 1:100 bleach solution for thirty minutes Be sure all items are completely soaked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the washer and dryer controls to hot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19E6C-3F85-9B71-94E9-50D5FB9C6CF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1959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 when handling laundry: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items in soapy water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may be line dried if necessary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handling soiled laundry, remove gloves and perform hand hygiene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B467A-56FC-38EE-01C3-BEDEAF84423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429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AE48-0AA9-E10A-AFFA-E68F0FFF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952B73C-A36E-AFB0-215B-2D53DA70C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54AB96F-9FA6-5601-0901-974A2CF35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– done with soap, water, and scrubbing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Removes germs, dirt, and impurities from surfaces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Products – chemicals used to kill remaining germs on surfaces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50BBB-656C-0E03-B76C-681EA0612C1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69499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person-to-person interaction is the primary way viruses spread, the virus can still be spread by touching contaminated surfaces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professionals are still unsure how long viruses can live on surfaces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believed that viruses can survive on different materials anywhere between a few hours to several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9E888-E4FC-DFC1-538E-B96D926110A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6081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and killing an infectious agent on a surface effectively must be performed properly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methodically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then disinfecting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one of many EPA approved chemicals that are effective to kill the influenza and corona 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3E04A-50D7-AD34-850C-A5B9EE96349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74398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to wearing PPE when caring for a patient with a pathogen causing a pandemic, is keeping all surfaces clean from the infectious agent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crucial to preventing the spread of the disease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77FC1-A60B-3216-7341-44D8E7A6E75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5100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1A6D7-3D29-5C27-D5D3-728B0C374A0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C1F837-11B8-2BA1-1EB8-9BEC354874E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B089-2E75-1FBC-E950-6D7331DB4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68ECFE6-3AC3-33E9-9A3B-FB46A486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4987A8F-E7B3-271A-31FF-4802EDE2A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situations cleaning alone can remove most germs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is done to reduce the spread of diseases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effective at killing germs when properly diluted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225F3-86B8-64C4-E0ED-28182B0FF81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4755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manufacturer’s instructions for the surface application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ensure efficacy as well as prevent ill effects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attention to concentration, temperature, and the time the product needs to remain on the surface to be effective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9FEEE-8DD8-881A-0620-1F0D6DD087B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4100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Disadvantages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bleach is cheap and readily available, there are disadvantages which include: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no detergent agent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cannot penetrate soils – surfaces must first be cleaned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inactivated when in contact with organic matter such as blood, tissue, and saliva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very caustic – it can burn skin and eyes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27994-4CB7-131F-D1E3-DCE8C498FEC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8861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Disadvantages continued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poisonous if ingested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Fumes can be irritating and even toxic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corrosive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discolors colored items such as materials, carpets, countertops and floors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create toxic fumes when mixed with other chemicals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BC69-0DCC-795B-B4D3-E8566C4E1DA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2153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- Cautions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PPE such as gloves, mask, and eye protection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the concentration is 5.25% active sodium hypochlorite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new bottle of bleach if possible</a:t>
            </a:r>
          </a:p>
          <a:p>
            <a:pPr lvl="2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loses its efficacy if it sits on the shelf for a long period of time</a:t>
            </a:r>
          </a:p>
          <a:p>
            <a:pPr lvl="2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smell strongly of chlorine for it to be effective 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D9C50-3790-5E3E-1DCD-A0BDDDDA56A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4017646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5736</TotalTime>
  <Words>1999</Words>
  <Application>Microsoft Office PowerPoint</Application>
  <PresentationFormat>On-screen Show (4:3)</PresentationFormat>
  <Paragraphs>264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Using Bleach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 Preparing Bleach Solutions</vt:lpstr>
      <vt:lpstr>PowerPoint Presentation</vt:lpstr>
      <vt:lpstr> Preparing Bleach Solutions</vt:lpstr>
      <vt:lpstr> Preparing Bleach Solutions</vt:lpstr>
      <vt:lpstr> Cleaning and Disinfecting Surfaces</vt:lpstr>
      <vt:lpstr> Cleaning and Disinfecting Surfaces</vt:lpstr>
      <vt:lpstr> Cleaning and Disinfecting Surfaces</vt:lpstr>
      <vt:lpstr> Cleaning and Disinfecting Surfaces</vt:lpstr>
      <vt:lpstr> Cleaning and Disinfecting Surfaces</vt:lpstr>
      <vt:lpstr> Laundry</vt:lpstr>
      <vt:lpstr> Laundry</vt:lpstr>
      <vt:lpstr> Laundry</vt:lpstr>
      <vt:lpstr> Laundry</vt:lpstr>
      <vt:lpstr> Laundry</vt:lpstr>
      <vt:lpstr> Conclusion</vt:lpstr>
      <vt:lpstr> Conclusion</vt:lpstr>
      <vt:lpstr> Conclusion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385</cp:revision>
  <cp:lastPrinted>1601-01-01T00:00:00Z</cp:lastPrinted>
  <dcterms:created xsi:type="dcterms:W3CDTF">2006-10-31T00:26:40Z</dcterms:created>
  <dcterms:modified xsi:type="dcterms:W3CDTF">2024-12-03T19:58:16Z</dcterms:modified>
</cp:coreProperties>
</file>