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58"/>
  </p:notesMasterIdLst>
  <p:sldIdLst>
    <p:sldId id="256" r:id="rId2"/>
    <p:sldId id="850" r:id="rId3"/>
    <p:sldId id="896" r:id="rId4"/>
    <p:sldId id="899" r:id="rId5"/>
    <p:sldId id="920" r:id="rId6"/>
    <p:sldId id="897" r:id="rId7"/>
    <p:sldId id="898" r:id="rId8"/>
    <p:sldId id="901" r:id="rId9"/>
    <p:sldId id="921" r:id="rId10"/>
    <p:sldId id="902" r:id="rId11"/>
    <p:sldId id="904" r:id="rId12"/>
    <p:sldId id="923" r:id="rId13"/>
    <p:sldId id="905" r:id="rId14"/>
    <p:sldId id="906" r:id="rId15"/>
    <p:sldId id="907" r:id="rId16"/>
    <p:sldId id="908" r:id="rId17"/>
    <p:sldId id="910" r:id="rId18"/>
    <p:sldId id="909" r:id="rId19"/>
    <p:sldId id="911" r:id="rId20"/>
    <p:sldId id="912" r:id="rId21"/>
    <p:sldId id="913" r:id="rId22"/>
    <p:sldId id="918" r:id="rId23"/>
    <p:sldId id="919" r:id="rId24"/>
    <p:sldId id="914" r:id="rId25"/>
    <p:sldId id="924" r:id="rId26"/>
    <p:sldId id="916" r:id="rId27"/>
    <p:sldId id="925" r:id="rId28"/>
    <p:sldId id="926" r:id="rId29"/>
    <p:sldId id="927" r:id="rId30"/>
    <p:sldId id="928" r:id="rId31"/>
    <p:sldId id="931" r:id="rId32"/>
    <p:sldId id="930" r:id="rId33"/>
    <p:sldId id="929" r:id="rId34"/>
    <p:sldId id="952" r:id="rId35"/>
    <p:sldId id="943" r:id="rId36"/>
    <p:sldId id="944" r:id="rId37"/>
    <p:sldId id="945" r:id="rId38"/>
    <p:sldId id="946" r:id="rId39"/>
    <p:sldId id="947" r:id="rId40"/>
    <p:sldId id="948" r:id="rId41"/>
    <p:sldId id="933" r:id="rId42"/>
    <p:sldId id="934" r:id="rId43"/>
    <p:sldId id="936" r:id="rId44"/>
    <p:sldId id="935" r:id="rId45"/>
    <p:sldId id="937" r:id="rId46"/>
    <p:sldId id="938" r:id="rId47"/>
    <p:sldId id="940" r:id="rId48"/>
    <p:sldId id="942" r:id="rId49"/>
    <p:sldId id="949" r:id="rId50"/>
    <p:sldId id="950" r:id="rId51"/>
    <p:sldId id="953" r:id="rId52"/>
    <p:sldId id="951" r:id="rId53"/>
    <p:sldId id="954" r:id="rId54"/>
    <p:sldId id="798" r:id="rId55"/>
    <p:sldId id="895" r:id="rId56"/>
    <p:sldId id="84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31B96B-AED3-4779-87F2-106C2C88D186}">
          <p14:sldIdLst>
            <p14:sldId id="256"/>
            <p14:sldId id="850"/>
            <p14:sldId id="896"/>
            <p14:sldId id="899"/>
            <p14:sldId id="920"/>
            <p14:sldId id="897"/>
            <p14:sldId id="898"/>
            <p14:sldId id="901"/>
            <p14:sldId id="921"/>
            <p14:sldId id="902"/>
            <p14:sldId id="904"/>
            <p14:sldId id="923"/>
            <p14:sldId id="905"/>
            <p14:sldId id="906"/>
            <p14:sldId id="907"/>
            <p14:sldId id="908"/>
            <p14:sldId id="910"/>
            <p14:sldId id="909"/>
            <p14:sldId id="911"/>
            <p14:sldId id="912"/>
            <p14:sldId id="913"/>
            <p14:sldId id="918"/>
            <p14:sldId id="919"/>
            <p14:sldId id="914"/>
            <p14:sldId id="924"/>
            <p14:sldId id="916"/>
            <p14:sldId id="925"/>
            <p14:sldId id="926"/>
            <p14:sldId id="927"/>
            <p14:sldId id="928"/>
            <p14:sldId id="931"/>
            <p14:sldId id="930"/>
            <p14:sldId id="929"/>
            <p14:sldId id="952"/>
            <p14:sldId id="943"/>
            <p14:sldId id="944"/>
            <p14:sldId id="945"/>
            <p14:sldId id="946"/>
            <p14:sldId id="947"/>
            <p14:sldId id="948"/>
            <p14:sldId id="933"/>
            <p14:sldId id="934"/>
            <p14:sldId id="936"/>
            <p14:sldId id="935"/>
            <p14:sldId id="937"/>
            <p14:sldId id="938"/>
            <p14:sldId id="940"/>
            <p14:sldId id="942"/>
            <p14:sldId id="949"/>
            <p14:sldId id="950"/>
            <p14:sldId id="953"/>
            <p14:sldId id="951"/>
            <p14:sldId id="954"/>
            <p14:sldId id="798"/>
            <p14:sldId id="895"/>
            <p14:sldId id="842"/>
          </p14:sldIdLst>
        </p14:section>
        <p14:section name="Untitled Section" id="{A149817D-FF64-4E86-8A54-E4CDDB8333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608E-A27F-4721-B675-73B8CB69AFE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C9B68-20BA-498D-855A-75C4008E4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1100667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20800" y="1152942"/>
            <a:ext cx="9956800" cy="2123658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248400"/>
            <a:ext cx="2336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" y="3543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1754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" y="1638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3868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nih.gov/news/research_matters/august2007/images/storm_l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27A8F0-73E6-55CF-62A8-1E7AA84B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7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9D50C-B27B-2DE1-0DFC-77E2C2E20AA2}"/>
              </a:ext>
            </a:extLst>
          </p:cNvPr>
          <p:cNvSpPr txBox="1"/>
          <p:nvPr/>
        </p:nvSpPr>
        <p:spPr>
          <a:xfrm>
            <a:off x="-15433" y="4975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Pandemic Plan for the 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E7AE-C732-F798-B8A5-2778AF6A25EB}"/>
              </a:ext>
            </a:extLst>
          </p:cNvPr>
          <p:cNvSpPr txBox="1"/>
          <p:nvPr/>
        </p:nvSpPr>
        <p:spPr>
          <a:xfrm>
            <a:off x="15433" y="1102505"/>
            <a:ext cx="1216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63D2EE-4C59-2453-6B22-0AA4CDD0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3" y="5506230"/>
            <a:ext cx="1215824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</a:t>
            </a:r>
          </a:p>
          <a:p>
            <a:pPr algn="ctr"/>
            <a:r>
              <a:rPr lang="en-US" sz="4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EFDCC-DA30-7F49-8644-A71F9672D587}"/>
              </a:ext>
            </a:extLst>
          </p:cNvPr>
          <p:cNvSpPr txBox="1"/>
          <p:nvPr/>
        </p:nvSpPr>
        <p:spPr>
          <a:xfrm>
            <a:off x="453589" y="6016875"/>
            <a:ext cx="11521533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220A0-2E60-25DE-D5E2-4592EA1D1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06" y="1810391"/>
            <a:ext cx="3758601" cy="28187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64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0A78C-523D-F9C3-00F0-0DAE44C25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DCC3EE1-2213-EC56-AE65-1EB564C43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8578210-8A6E-6516-B7EF-AB229D9BC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Sialic Acids and Host Cell Affinity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viruses not present in human upper respiratory tract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easily spread with sneezes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yet easily transmitted human-to-human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shows it would take only one mutation to render the hemagglutinin protein more adaptable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sialic acid in humans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67335-AB5B-E7D8-CC2F-D0D837AA9AE6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12776-CB09-6C33-93E6-46C156BCC28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71460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462D5-868A-E239-8037-B5E8AAD43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1240C75-CB45-5A89-FA77-0EED31AB8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3826698-077F-43E0-0376-8B6603EA7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normal response to injury or stress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large amounts of white blood cells to the injured or infected area to aid in the healing process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vessels in the affected tissue dilate and become more permeable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fluids, white blood cells, and other healing molecules to enter the damaged tissue 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F82A9-0FDC-7421-8897-08709108EE5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BA55D-A2BC-05B6-360B-30B2544446B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49823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4F726-1A10-CCE0-1AB4-A8ED39994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C75866E-9BC1-09D2-517A-B3992D24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B9EBAFE-44AD-228C-AF5B-8FCA78E861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6294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F873B-B6A8-4CCD-1D04-EE6D0F249774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4EABE-9867-45DF-CF88-9F38BD3C75D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 descr="A diagram of blood vessels&#10;&#10;AI-generated content may be incorrect.">
            <a:extLst>
              <a:ext uri="{FF2B5EF4-FFF2-40B4-BE49-F238E27FC236}">
                <a16:creationId xmlns:a16="http://schemas.microsoft.com/office/drawing/2014/main" id="{61307BDF-65BE-5BD0-0351-A5A88A56D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4" y="2941073"/>
            <a:ext cx="5248592" cy="3349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A278B7C-0BEE-B520-C0A7-4C06A0FF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6000"/>
            <a:ext cx="12191999" cy="62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 defTabSz="914400">
              <a:spcAft>
                <a:spcPts val="600"/>
              </a:spcAft>
              <a:buNone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Inflammation with Components</a:t>
            </a:r>
          </a:p>
        </p:txBody>
      </p:sp>
    </p:spTree>
    <p:extLst>
      <p:ext uri="{BB962C8B-B14F-4D97-AF65-F5344CB8AC3E}">
        <p14:creationId xmlns:p14="http://schemas.microsoft.com/office/powerpoint/2010/main" val="211842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2E0E1-DE32-2F92-C2FE-EEF607C67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009DD44A-1DDD-4194-E383-B997D0CF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09B4721-A8D5-001A-FB40-E776ABB3FD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B55A7-4F55-E24B-EECF-03B1D153975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44929-BAC3-608C-A7B5-65A28D63B02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B91FD-E012-8F03-9A9B-D85A0462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43" y="2521864"/>
            <a:ext cx="5165107" cy="2913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73E150-AFB0-3B30-1037-C324AB37E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343747"/>
            <a:ext cx="5810251" cy="250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may become red, with swelling and heat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of this is the swelling of a joint after an injury</a:t>
            </a:r>
          </a:p>
        </p:txBody>
      </p:sp>
    </p:spTree>
    <p:extLst>
      <p:ext uri="{BB962C8B-B14F-4D97-AF65-F5344CB8AC3E}">
        <p14:creationId xmlns:p14="http://schemas.microsoft.com/office/powerpoint/2010/main" val="281506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C37B3-7E9E-1824-5192-0B088C151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78FCE44-015A-469F-1729-E5D78082A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79215D0-88CC-1586-C7F4-D877FCEED4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blood cells (WBC) accumulate at the sites of injury and inflammation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WBCs help control pathogens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bacterial infections, mass of WBCs, bacterial cells, and damaged tissue may form a thick fluid called pus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this accumulation of fluid and pus takes place in the alveoli of the lungs, gas exchange is greatly inhibited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86133-ED2C-4E44-164B-2FE846AC301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CC9F2-45A2-CBDB-F56E-DF02655248B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5322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D8D6F-9B41-1E3D-E9CF-16F170C87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B6BBCD1-E804-4D18-10CB-7A170BF0D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C9991AD-EB58-1EAA-E895-87D007F068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535305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normal response should last as long as the infection or injury exists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an infection is controlled, phagocytes remove dead cells and other debris from the 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A7AE3-4D54-545E-2EC6-E3D992A4D4A4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B7AB6-A5AD-5A3A-A045-A5BCAC59F4EE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62C8A-366C-F05E-02AA-371C01687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875" y="2491029"/>
            <a:ext cx="4866110" cy="320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11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E92F2-04D7-488C-55E1-34144A2DA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4833076-5910-453B-B68B-8D2409372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CCB1D321-7769-832D-23E3-5889CA870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Immune System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Innate Immunity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born with this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Defense is general and non-specific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Protects against many types of pathogens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the same way regardless of the type or number of times the same pathogen invades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E4969-C0B9-A4B9-040F-1A3EE230A702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F489C-B4B6-B99C-C861-DB13586575C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505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6D7C-E288-CE97-2F3E-2CB542B86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5FB372F-6B5A-73FA-31DE-3FBD44BA6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5BCE8C7-2C00-CFA3-9CE0-7118F3F53E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674370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Immune System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Innate Immunity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Unleashes white blood cells to surround and attack pathogen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cause inflammation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people can get stuck in inflammation phase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as chronic inflammation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143EF-4712-5D74-48ED-FF7F2608E9E0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9ABDA-ABF3-B85D-4716-7D1CCD00CB3D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A2ABF-EB5A-B621-A907-9842D23FE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91" y="2999799"/>
            <a:ext cx="4518353" cy="2352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145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350A-0DE2-607C-9A0E-6D78D500D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9503DDC-49D9-D38D-ACFC-16A62BB54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0CF838A-9D65-5FFA-5218-94BE75ABEC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718185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Immune System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Immunity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precise in targeting certain pathogens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Carried out by specialized WBCs called lymphocytes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 of both T cells and B cells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0D75E-65B2-5872-D99C-343DC36D3D96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7DA3F-8B82-7806-2855-4292CFF2D7B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06EDF-3AD2-D055-9189-C30B94E1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2812239"/>
            <a:ext cx="3962400" cy="2868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46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176D0-E2BA-F9EF-613B-6601D975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3791B3A-0BB3-4C38-C191-C8BA39761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54C162E-2DB5-D32A-5797-ED878B4D6E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Immune System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Immunity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Recognizes foreign molecules by their antigens and react against them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cells attach to foreign cells such as the hemagglutinins and neuraminidases found on influenza viruses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 directly with the antigens and destroy them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F3FF2-E2AE-0514-D52B-97039E4EFB9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4EF0A-CFE6-2A2E-8246-6E4F72DD5CE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4114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235F-8A53-EFCA-92B9-8D41949A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84D1B80-403C-D563-83AE-E28C3A1AC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Avian Influenza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EFE2BF8-CCE3-2B4B-CA97-190A419B3A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1680723" cy="4114800"/>
          </a:xfrm>
        </p:spPr>
        <p:txBody>
          <a:bodyPr/>
          <a:lstStyle/>
          <a:p>
            <a:pPr marL="0" indent="0" algn="ctr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strain of virus can trigger inflammatory proteins called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reach levels of more than ten times higher </a:t>
            </a:r>
          </a:p>
          <a:p>
            <a:pPr marL="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in the common human flu virus H1N1. </a:t>
            </a:r>
          </a:p>
          <a:p>
            <a:pPr marL="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inflammation can cause damage to a patient’s lungs to the extent that they are unable to breathe. 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8BD98-BF4F-EF68-EF5C-B13E897F0383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B7086-A375-B10D-62AA-D35985852B5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28998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788ED-6190-94CA-3838-56874502C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583AAE7-AA23-8F1D-901F-6AD027926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B4DD165-28F1-D448-F0B9-C57306D169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Immune System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Immunity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cells respond indirectly by producing antibodies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antibody is a protein produced in response to a specific antigen that combines with that antigen to neutralize, inhibit or destroy it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an infection, B cells develop into memory cells enabling a more rapid and robust immune response to future encounters with the same pathogen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B67AC-554C-61D2-0AAB-498B85518E74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D0700-7FF1-4CA5-383A-50EAA9DB6E5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965687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BF09E-B013-598C-0F43-1F49F6BD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7E187A0-8842-248E-1F26-9B8BC790A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C9BED19-F931-BB26-861F-BDDAAFEED8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immune response chemicals are released including cytokines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are protein substances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as messenger molecules and regulators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as hormones and can produce effects on cells close by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an inflammatory response to infections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91A87-76E2-1BAF-0470-23E720C1DA1D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E50A7-4B9E-5BF1-2C3C-20593101706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07125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E2F89-D777-76A1-0414-F737DFE8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5C7B0D2-4D93-0155-C740-577B93847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37B4DCE-CDC0-8977-40E8-8FA37EF8B9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influence has varied cellular effects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act as synergists by enhancing the response to antigens and trigger inflammation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also act as antagonists by inhibiting signals and causing an anti-inflammatory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F1188-50B4-FA70-1935-E730FD202170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C6C68-B022-4995-EFA9-D871F4E297F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7974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0522-A291-0DDF-D4CB-F09F07E71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78DDB64-1309-4609-01EC-926AAFDEB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989ECF3C-98D1-BBE4-559B-262037B18C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647700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there is an excessive number of cytokines it can cause too much fluid to build up, this is called a cytokine storm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descriptive term to encompass a variety of cascading events that  can ultimately result in multi-organ failure and death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982C6-D354-BCB8-8331-EB750032E684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4CE6B-AADF-06E7-50D2-967510D13707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4" descr="http://www.nih.gov/news/research_matters/august2007/images/storm_l.gif">
            <a:extLst>
              <a:ext uri="{FF2B5EF4-FFF2-40B4-BE49-F238E27FC236}">
                <a16:creationId xmlns:a16="http://schemas.microsoft.com/office/drawing/2014/main" id="{37420ACB-6924-2919-DCDC-DEF4C3ED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 r="13156" b="12886"/>
          <a:stretch>
            <a:fillRect/>
          </a:stretch>
        </p:blipFill>
        <p:spPr bwMode="auto">
          <a:xfrm>
            <a:off x="7123936" y="2456858"/>
            <a:ext cx="4569757" cy="2935189"/>
          </a:xfrm>
          <a:prstGeom prst="rect">
            <a:avLst/>
          </a:prstGeom>
          <a:solidFill>
            <a:srgbClr val="CCECFF"/>
          </a:solidFill>
          <a:ln w="57150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720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5AD84-A4FD-C468-35F6-3B7757F6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F0F23B1-7DC1-16BB-3894-586240815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7A543D33-DED1-F8E1-5EBC-5E2620C004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632460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uncontrolled immune reaction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Releases excessive amounts of pro-inflammatory cytokines into bloodstream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cause acute respiratory distress syndrome (ARDS)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4E221-4014-B9B7-EB3F-70DD98EC1DD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F0C7A-8ED1-6110-2B43-6AA2EB183B6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339D7-CB9F-4B63-CD70-FA3322A0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70"/>
          <a:stretch>
            <a:fillRect/>
          </a:stretch>
        </p:blipFill>
        <p:spPr>
          <a:xfrm>
            <a:off x="6629400" y="2423918"/>
            <a:ext cx="5095688" cy="3176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31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A0465-EEAC-7E0B-D7A6-8E76FB8F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60096C0-9522-41C7-3584-F0F88400A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72CF1246-6C0A-4CDC-E03E-87C951625F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unique to Avian Influenza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epithelial cells are primary target cell for influenza viruses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SARS, MERS, COVID-19 and seasonal flu have similar pathology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with the H5N1, the number of cytokines can reach levels more than ten times higher than human influenza</a:t>
            </a:r>
          </a:p>
          <a:p>
            <a:pPr lvl="1"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0DB21-7E49-AB32-9AB4-8A7E38E72A8C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E201C-3336-5349-2B48-98FAE2FBCD5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34017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D1E9E-62BE-AAA2-1D5D-0BDA6FF1F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F3AAFCD-B1EB-508F-AE56-8D33EB5B5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92D412B1-433D-8EE7-40A7-265DBA7BBA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a cytokine storm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also able to destroy the immune process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ability to disable the present immune system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block the body’s ability to build immunity against later infection by the same type of virus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of the H5N1 shows an absence of antibodies, this suggests they are destroyed during the infection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646F5-B240-F42E-D07E-50667053785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20C35-DC9A-0B26-2AC0-17C56CF191F0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83947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1EE22-3FC1-93FA-2C22-7DB51732E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E1164C3-3124-2A3D-BD1D-283E836D5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5FE110D-4C7A-1308-0FA6-3E79B65377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29D07-883D-60EB-6AE5-43CAD73BD8C5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853AA-22A5-6EA0-A270-6999EDDB946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663CAD-B1DE-BE5E-577E-A7DEDF10F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9" y="2756208"/>
            <a:ext cx="3561426" cy="2852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10AC47D-CA92-503A-7914-715E48A0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640" y="2608380"/>
            <a:ext cx="7565431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also contain components to inhibit stimulation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 both inflammatory and anti-inflammatory signals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produces toxins that interfere with control mechanisms</a:t>
            </a:r>
          </a:p>
        </p:txBody>
      </p:sp>
    </p:spTree>
    <p:extLst>
      <p:ext uri="{BB962C8B-B14F-4D97-AF65-F5344CB8AC3E}">
        <p14:creationId xmlns:p14="http://schemas.microsoft.com/office/powerpoint/2010/main" val="1071432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62E55-12B7-DA29-C709-D1E29B170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86AA707-ACCC-9493-6BC9-92E69EADA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6DEAFA1-B56F-ABEF-700C-6AD2F9C64F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causes a surge in the release of these inflammatory chemicals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same time removes the control mechanisms to restrict their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C19E3-8730-DA88-1DA8-547D171111A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3D0C9-36A8-524A-323A-F5170F71EEB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684D8-0B92-509C-B0EE-B5BED13A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449" y="4119699"/>
            <a:ext cx="2601593" cy="2012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AD47A8-E684-8B7B-E16E-157FCBCA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68" y="4338936"/>
            <a:ext cx="74503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other words, it enhances the accelerator while impairing the brakes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immune system basically goes out of control with no means of restraining it </a:t>
            </a:r>
          </a:p>
        </p:txBody>
      </p:sp>
    </p:spTree>
    <p:extLst>
      <p:ext uri="{BB962C8B-B14F-4D97-AF65-F5344CB8AC3E}">
        <p14:creationId xmlns:p14="http://schemas.microsoft.com/office/powerpoint/2010/main" val="629430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AB2D7-59D1-4BAD-0962-F9EA8775A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15B43A3-9313-ACE4-6610-057156EBD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8964678-E19C-FF64-B407-0CAB7A58AC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7576682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virus comes in contact with cells of the trachea and alveoli in the lungs it stimulates inflammation with increased fluids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build up known as pulmonary edema leads to difficulty breathing and Acute Respiratory Distress Syndrome (ARDS)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BFF2A-7EB7-EB3F-BDE7-AC5D278EB91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72FA7-845E-4815-7730-175FBFD228B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DF82D-F4EA-0E49-AB90-6067302B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957" y="1752600"/>
            <a:ext cx="4392531" cy="4524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56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996F9-9371-12DA-92E9-6158E768E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8652310-6E2B-A4A4-4361-A05CC9958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Avian Influenza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428DD490-6F4D-1E49-E53F-B738876203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a disease describes the mechanisms by which it develops, progresses, and either persists or is resolved in its host 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04D3A-7A43-0E6C-EE9F-39386CFC01AB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EC71E-1916-9D23-2E81-66A3C5C2190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person lying in bed with a drink and napkin in his mouth&#10;&#10;AI-generated content may be incorrect.">
            <a:extLst>
              <a:ext uri="{FF2B5EF4-FFF2-40B4-BE49-F238E27FC236}">
                <a16:creationId xmlns:a16="http://schemas.microsoft.com/office/drawing/2014/main" id="{4C92A20A-E1C9-C476-F52D-9D44B0C3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73" y="3561760"/>
            <a:ext cx="4569082" cy="2570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878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666EF-CC61-476A-899A-C300C661F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2E23F43-D896-A6CE-C983-0FA7A9405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EFE892C-9F59-CF46-09E0-F2588B2C4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76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847CB-A404-8494-5564-4594595186E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50FC3-A568-73F8-7AE4-E2E090449E3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38F4A-91B1-FFAF-F223-ADD79D72C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8" y="2485525"/>
            <a:ext cx="4345345" cy="3910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82FB16-5BB8-5802-9844-15A9435CA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13" y="2514600"/>
            <a:ext cx="4371930" cy="3881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07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3767F-9B77-7E1B-6FB8-B1609BE88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270B0FA-D9EF-CDD1-D410-13A2F4251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9E999D6-6A68-C9FA-E5B7-DE0CEDE09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average timeline of pathogenesis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1 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Severe bronchiolar and alveolar damage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3-5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Respiratory distress/failure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7 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Hardly any viable tissue left to infect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Still very strong viral replication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FA82A-CE2F-4388-E795-FCD9CE37785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4A1E9-202A-7FFC-5EBD-6978A5D0D9C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82E6C6-5A88-0EFF-2E8B-33FEE5CD5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429000"/>
            <a:ext cx="3738880" cy="280416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497493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7A473-C1C6-3382-424A-A80BE8538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F14B662-4E82-903B-1D5F-DA2020255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3D834-3B04-DC84-DC39-B7FA4BB4B547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64734-A534-F322-A692-738B2D3B3550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5E636-5D30-F97E-679A-B3710DACF8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46" y="2685154"/>
            <a:ext cx="5162550" cy="371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A981D88-B354-F67E-1DCA-92423E4D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923154"/>
            <a:ext cx="10894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 X-ray Series of Adult Male with Fatal H5N1</a:t>
            </a:r>
          </a:p>
        </p:txBody>
      </p:sp>
    </p:spTree>
    <p:extLst>
      <p:ext uri="{BB962C8B-B14F-4D97-AF65-F5344CB8AC3E}">
        <p14:creationId xmlns:p14="http://schemas.microsoft.com/office/powerpoint/2010/main" val="3774914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9DF8D-07D9-E76A-F6AE-4B14401C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7A6800A-E27E-18F1-7735-1AAF8CCDA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6CB16C7-6E30-C348-933B-619EA6AF1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Result of Cytokine Storm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Sepsis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Organ Dysfunction Syndrome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Hypotension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Tachycardia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Ischemia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Uncontrollable hemorrhage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Multisystem Organ Failure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C7636-0C67-3EBE-85AE-25B05F67B320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1FE3B-0C04-FA15-2F83-0211A9C8025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group of people in protective suits in a hospital&#10;&#10;AI-generated content may be incorrect.">
            <a:extLst>
              <a:ext uri="{FF2B5EF4-FFF2-40B4-BE49-F238E27FC236}">
                <a16:creationId xmlns:a16="http://schemas.microsoft.com/office/drawing/2014/main" id="{8E85AB97-468F-3672-A1B4-6B460785B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92" y="2786149"/>
            <a:ext cx="4626029" cy="3081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022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42C88-0451-D573-0CB8-979F54CD4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0E6702A-94D4-D267-E573-B0893E036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013E0FD-09FE-F91D-B7BC-47DEC9D746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excessive production of cytokines is what leads to the death of those infected with the avian flu virus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stimulating excessive inflammation thus causing the airways to become blocked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the H5N1, scientists believe this explains how the 1918 Influenza was so deadly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the high death rate of the SARS outbreak in 2003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ED789-4675-2CA4-6F08-F9C2B815F97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3C675-DEF2-2350-1018-6B7C90FD8B2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371731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C8B5F-0322-A353-9ED5-FA04E6DE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D5EADF4-3F77-AD74-35AD-D147D9E45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4AB57DC-BC50-8F62-47D2-058B345E2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57329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the 1918 Influenza Virus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B6F57-8BC1-E931-378E-BE99FD8B51B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2506F-6B5B-049C-403A-28CCEDAE5D5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Several people in a row of beds&#10;&#10;AI-generated content may be incorrect.">
            <a:extLst>
              <a:ext uri="{FF2B5EF4-FFF2-40B4-BE49-F238E27FC236}">
                <a16:creationId xmlns:a16="http://schemas.microsoft.com/office/drawing/2014/main" id="{1B8AD841-A8E7-99D3-0A20-9717B179D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6" y="2603353"/>
            <a:ext cx="5832987" cy="2916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9CC112-2C70-EA4E-C08A-69E8EFAF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785" y="2351753"/>
            <a:ext cx="578628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Scientists believe that the 1918 Pandemic was so deadly because it triggered a cytokine storm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patients succumbed to severe respiratory complications secondary to rapidly progressing pneumonia</a:t>
            </a:r>
            <a:endParaRPr lang="en-US" sz="1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970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7D615-7212-85EE-DE88-F24978C2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DB3D8B7-006B-1370-BBC0-70E76174B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25E2B5C-F2CC-99A8-8D8D-231AB3A63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6268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the 1918 Influenza Virus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2E7F2-8F84-AFDA-A2AF-766B0C76753C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11E59-95C0-823A-FA1A-4BFA28533E7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C79CC-5356-717D-17B9-40FAF9C59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00" y="2310806"/>
            <a:ext cx="612174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from healthcare providers and journals of family members paint a grim picture of how a patient responded to the virus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Archives of notes written by doctors and medical students depicted miserable deaths</a:t>
            </a:r>
            <a:endParaRPr lang="en-US" sz="1600" kern="0" dirty="0">
              <a:effectLst/>
            </a:endParaRPr>
          </a:p>
        </p:txBody>
      </p:sp>
      <p:pic>
        <p:nvPicPr>
          <p:cNvPr id="7" name="Picture 6" descr="A group of people wearing masks&#10;&#10;AI-generated content may be incorrect.">
            <a:extLst>
              <a:ext uri="{FF2B5EF4-FFF2-40B4-BE49-F238E27FC236}">
                <a16:creationId xmlns:a16="http://schemas.microsoft.com/office/drawing/2014/main" id="{FFC09C04-6039-93B5-86CA-DB378554F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9"/>
          <a:stretch>
            <a:fillRect/>
          </a:stretch>
        </p:blipFill>
        <p:spPr>
          <a:xfrm>
            <a:off x="6371277" y="2531806"/>
            <a:ext cx="5496260" cy="2993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265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6821-DA38-D60F-74B8-6E7F0251E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1AAD8E2-8547-9C3B-68CB-E02B40EC9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3DDCD57-3CC4-1BB6-83DA-501F71795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7659330" cy="6956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the 1918 Influenza Virus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B43C-EACC-C73A-C007-D396A1A72C4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D4E5A-CB38-5FF9-B0A6-DC3609DF121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person looking at a person lying in a hospital bed&#10;&#10;AI-generated content may be incorrect.">
            <a:extLst>
              <a:ext uri="{FF2B5EF4-FFF2-40B4-BE49-F238E27FC236}">
                <a16:creationId xmlns:a16="http://schemas.microsoft.com/office/drawing/2014/main" id="{644F5A89-C24E-7A3E-D01C-5A050AB70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7" y="2600632"/>
            <a:ext cx="4846007" cy="3232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58FA3-7691-1FBB-4201-08C2F07DE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279" y="2512368"/>
            <a:ext cx="69219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notes described how patients: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short of breath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Appeared blue from cyanosis 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Gasped for hours struggling for breath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Lungs filled with fluid from the inflammation </a:t>
            </a:r>
          </a:p>
        </p:txBody>
      </p:sp>
    </p:spTree>
    <p:extLst>
      <p:ext uri="{BB962C8B-B14F-4D97-AF65-F5344CB8AC3E}">
        <p14:creationId xmlns:p14="http://schemas.microsoft.com/office/powerpoint/2010/main" val="3147190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5D4A-C141-4767-970E-671F20E48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3F4470C-4CA3-3134-EA60-71B04942B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95D39CA6-0708-E164-10BE-F34E26174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1690556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the 1918 Influenza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notes described how: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blood- tinged froth would come from patients’ noses and mouths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would hallucinate and have an altered level of consciousness as their system was starved for air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bled through the nose due to irritated mucous membranes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infections of bacterial pneumonia and bronchitis contributed to the cause of death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05F32-B2A8-0D2A-7AB0-57E01A32B74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EDB79-C393-26AB-24E8-6266AD5377B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93270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C6768-1F87-F93D-90E6-2E0E76AB6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13576B02-4F92-6249-BD9E-D4013B1E63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205" y="1077012"/>
            <a:ext cx="10894143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their lungs filled … the patients became short of breath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increasingly cyanotic.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gasping for several hours,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became delirious and incontinent,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many died struggling to clear their airways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blood-tinged froth that sometimes gushed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their nose and mouth.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a dreadful business.”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Starr, 3rd year medical student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       University of Pennsylvania, 1918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73B13-BB81-40F6-0A2D-422A4EBFEFA2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E981F-F02F-513A-9247-9E7E4E1E65E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1373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85E3F-FE07-E8AA-56F3-DFFBD1BB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3EB7F256-4F0E-BF4F-0CB2-B3675C224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HPAI H5N1 is a highly pathogenic avian influenza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denotes its surface protein subtypes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been found in migratory birds across the globe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caused worldwide outbreaks in domestic poultry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crossed species and is now able to infect over 200 types of mammals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being watched closely for it to become the next pandemic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82077-AA05-BF63-5F74-8BDBE81BEB03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30C83-E0F0-027D-E766-D33EAEC9B77D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831126-D15E-12C6-ED2C-26784680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33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73951-97D3-3885-05FA-F3AE7411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6A15D2E-96B3-9AAE-2C47-729039485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0119A5D-C5F6-37EC-4A1F-F31F1A2319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the 1918 Influenza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first presented with: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 throat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and muscle aches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unproductive cough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sign was a fever that lasted for several days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symptoms are eerily similar to seasonal influenza 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33710-F843-CE78-D16E-D91619922536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7FFC2-9F50-BDE7-8BA6-D7C47E513C4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4B3D0F15-EE25-7707-1CD4-4E9FBC79A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92" y="2323165"/>
            <a:ext cx="4390550" cy="289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365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D5A7A-B5C8-4A4D-F468-B619F8500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AD55AE0-C10C-A1A5-21A2-8357DDCD0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C4915AE-2766-DED3-89EF-8999692C48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1997 the 1918 Influenza virus was obtained from the lung tissue from a corpse buried beneath the permafrost in Alaska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tissue samples were sent to Dr. Jeffery Taubenberger (Armed Forces Institute of Pathology)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years spent reconstructing the virus and sequencing the genome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how the virus penetrates and infects the human cell </a:t>
            </a:r>
          </a:p>
          <a:p>
            <a:pPr>
              <a:lnSpc>
                <a:spcPct val="90000"/>
              </a:lnSpc>
            </a:pPr>
            <a:endParaRPr lang="en-US" sz="3000" dirty="0">
              <a:effectLst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C74F5-1FE3-C620-D7FD-BD26F26F8DFF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B41A5-0408-76CC-56F4-E8C1842E793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30663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B5284-4510-9F84-CD26-AC50AB1FE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211F077-E3B5-AF39-6987-22C32BB31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F5FC4A5-318B-C051-B77C-22A950B34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Taubenberger discovered: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virus had a close resemblance to H5N1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have human and bird origins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virus adapted to humans without acquiring genes from existing human flu viruses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of the same mutations that differentiated 1918 virus from other avian viruses are found in the current H5N1 virus</a:t>
            </a:r>
          </a:p>
          <a:p>
            <a:pPr>
              <a:lnSpc>
                <a:spcPct val="90000"/>
              </a:lnSpc>
            </a:pPr>
            <a:endParaRPr lang="en-US" sz="3000" dirty="0">
              <a:effectLst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898C3-2A7A-9047-20F7-F47D3DBE05D9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52E19-6012-1A1C-3986-90AD7A13CF8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36515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95456-95B3-25F3-0806-480C40074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170D974-9173-F9B2-DB12-4565B8F42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02EA927-3F1A-4E7D-DF54-31F558BF5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Taubenberger discovered: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of eight genes closely resemble each other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are only a small number of amino acids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that the 1918 virus was not human adapted but was entirely avian-like virus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ten amino acid changes in genes that distinguish the 1918 virus from current avian viruses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 of the same changes have been found in the current H5N1 virus</a:t>
            </a:r>
            <a:endParaRPr lang="en-US" sz="2600" dirty="0">
              <a:effectLst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CDB75-59E0-3BEE-D45F-54DCB9B84CB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F330A-5ED6-7CE6-8497-EF41A61A313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6184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4E137-B0AF-1E38-2322-51D764061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0D4702FF-BAD5-EDC9-26E3-EB90986C8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61147EB-6184-AA6E-6DBF-99322FD28D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“1918 virus is the most bird-like of all mammalian flu viruses.”</a:t>
            </a:r>
          </a:p>
          <a:p>
            <a:pPr marL="0" indent="0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						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Taubenberger                                                                             					  Armed Forces Institute of Pathology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7869E-75BC-5E12-0F8D-AFE666248637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3CF6F-1FAB-4CE6-9072-8A50B93F8CC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person in a lab coat&#10;&#10;AI-generated content may be incorrect.">
            <a:extLst>
              <a:ext uri="{FF2B5EF4-FFF2-40B4-BE49-F238E27FC236}">
                <a16:creationId xmlns:a16="http://schemas.microsoft.com/office/drawing/2014/main" id="{FF8B4C8C-9F8F-3879-7DED-5CB5F2727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91" y="3162657"/>
            <a:ext cx="2857143" cy="2857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875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83AD6-85C9-DEB0-1355-A21D8FE06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EC0C2F6-E000-7644-8B46-DDD1A4BBC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F04DDDB-A2A4-2865-DC3D-A6C686A9B7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Taubenberger’s mice experiments determined: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has a more rapid onset, with an overwhelming induction of cytokines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has a longer sustained replication with wider distribution in the lungs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Mice died in as little as three days, eventually all dying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virus attacked respiratory cells called pneumocytes</a:t>
            </a:r>
            <a:endParaRPr lang="en-US" sz="2800" dirty="0">
              <a:effectLst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09C99-CB4E-522A-FA35-75452326410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C90AB-355F-9E21-33CE-9725F29C816E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43559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1FD6B-3BF2-EB94-C5FE-434F4E4F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9CFDB73-B959-6763-0C65-51926E8FB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6C6224E-5B10-E44B-4879-6878D610D3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Taubenberger’s mice experiments determined: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1918 virus showed preference for Type 1 pneumocytes, responsible for air exchange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infects Type 2 pneumocytes, causing the loss of surfactant, and the collapse of the alveoli, making breathing impossible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lung tissue is unable to repair itself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2840E-00FD-1750-9B32-CA0CE5A1A6E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C99C1-8201-F1A0-D9FF-DCB9C693177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8890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6CE15-A5A2-ABAA-846F-5A0665A2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9B0988FF-510B-1446-0D8C-AE4AA9E59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A0C53B9-FBFC-1709-150D-3FCE33127B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Taubenberger’s mice experiments determined: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lung disease, the immune systems of the mice responded ferociously to the infection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 mice became seriously ill within twenty-four hours and died within five days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proved to researchers that the host’s inflammatory response is highly activated by the virus, causing severe damage and consequentially killing the host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2996C-2F1B-AAFD-C17C-4235FA6A334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26D25-292E-3CA7-394F-31EE7E23AE3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02955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A5835-7273-510D-6BA8-02AC8ED10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6930F3E-6B19-2A55-159D-552EB7DF1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C88382F-7AE1-879F-6FCF-6937EA8E39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8" y="1752600"/>
            <a:ext cx="758067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2011 - Dr. Ron Fouchier, Erasmus Medical Center, Rotterdam, Netherlands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Genetically modified the H5N1 virus to become airborne between ferrets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Ferrets have similar pulmonary receptors to humans 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C67D8-87C5-7E31-E911-4E75C3478E47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FE2A0-F00C-A3FF-0A19-EEBAD01AD9D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9" name="Picture 8" descr="A person with his hand on his chin&#10;&#10;AI-generated content may be incorrect.">
            <a:extLst>
              <a:ext uri="{FF2B5EF4-FFF2-40B4-BE49-F238E27FC236}">
                <a16:creationId xmlns:a16="http://schemas.microsoft.com/office/drawing/2014/main" id="{3FFCB0E0-2FDD-32BC-2BC1-596A7FC17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65" y="2406490"/>
            <a:ext cx="2367577" cy="3460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961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007AF-D368-6EF4-CE58-48B2A4E8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87E420C-2807-67DC-7EDC-3873513F5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B096238-AF3B-ACA1-A519-F1B3CC913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2011 - Dr. Ron Fouchier, Erasmus Medical Center, Rotterdam, Netherlands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8DCF-EE81-4188-DA35-9CDDB8E9E0D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F8D0C-960D-467E-8841-8B0895BAECD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6" name="Picture 5" descr="A group of ferrets in a cage&#10;&#10;AI-generated content may be incorrect.">
            <a:extLst>
              <a:ext uri="{FF2B5EF4-FFF2-40B4-BE49-F238E27FC236}">
                <a16:creationId xmlns:a16="http://schemas.microsoft.com/office/drawing/2014/main" id="{1EEB1FF6-2F9E-BB3D-5AC6-4BBDEAD25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36" y="3281565"/>
            <a:ext cx="4889706" cy="2738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8DA8E4B-D6CE-1C05-1115-57A60075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9" y="3134033"/>
            <a:ext cx="5711865" cy="326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were H5N1 viruses could acquire the ability to spread between mammals without mixing with other viruses or intermediate hosts such as pigs and thus pose a risk of launching a pandemic 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08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837B0-A5C2-761E-8A23-70B9847B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78B9541E-357D-AF97-E343-6116DFC97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791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it is an avian disease, it can cause illness in humans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human cases have resulted from contact with infected poultry or dairy cows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there is some evidence of limited human-to-human transmission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3156F-C7C6-8F41-0F41-0523E4F3BA10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C71EA-231F-FB72-F7BC-3E802637F52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2" descr="http://i2.cdn.turner.com/cnnnext/dam/assets/130428204735-01-bird-flu-0428-horizontal-large-gallery.jpg">
            <a:extLst>
              <a:ext uri="{FF2B5EF4-FFF2-40B4-BE49-F238E27FC236}">
                <a16:creationId xmlns:a16="http://schemas.microsoft.com/office/drawing/2014/main" id="{5DA20F32-8DDE-3404-1373-C832BE4C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598" y="2488796"/>
            <a:ext cx="5562602" cy="3378604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04E3BE-CCA9-778A-2944-C6DA14B9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69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47FBF-3A3B-6F99-60D9-AF7B54DE1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0FD621C-B7E8-F12C-2047-3D55D2ACE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373B3A9-3852-965D-A5A0-53A48FC613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B6454-30B8-DCE2-2EC9-827ACE63C76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BC1CB0-FA43-D6C0-25BD-614D230302FE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child with a oxygen mask&#10;&#10;AI-generated content may be incorrect.">
            <a:extLst>
              <a:ext uri="{FF2B5EF4-FFF2-40B4-BE49-F238E27FC236}">
                <a16:creationId xmlns:a16="http://schemas.microsoft.com/office/drawing/2014/main" id="{F010ECB5-205B-CC99-49AA-73A75A27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8" y="2913872"/>
            <a:ext cx="4504480" cy="2346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5D79B1-D1EA-467D-1B28-D37E39FB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339" y="2281536"/>
            <a:ext cx="673183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have died from the H5N1 today have died in a similar manner to those during the 1918 pandemic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study of the 1918 influenza has given great insight into the pathogenesis as well as the societal effects this current virus will have if it ever becomes a pandemic </a:t>
            </a:r>
            <a:endParaRPr lang="en-US" sz="1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847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A9973-D643-C9FA-5D6F-AA6243646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70E1860-1BDE-80F7-849F-86B245F31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D236FE2-D361-9756-7A36-2D3973742A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894A6-78D8-E021-3F14-3BFEBCB9C76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F01C2-D7FF-7E3F-7D56-D6E20D67201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93566-5DDE-7803-4C15-6439E845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281536"/>
            <a:ext cx="541020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Known pathogenicity is only tip of the iceberg</a:t>
            </a: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Likely to be additional pathogenetic mechanisms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D20EE-E0CF-FBB3-D75E-5A86B594A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31" y="2489915"/>
            <a:ext cx="5093454" cy="3005138"/>
          </a:xfrm>
          <a:prstGeom prst="rect">
            <a:avLst/>
          </a:prstGeom>
          <a:ln w="57150">
            <a:solidFill>
              <a:srgbClr val="333399"/>
            </a:solidFill>
          </a:ln>
        </p:spPr>
      </p:pic>
    </p:spTree>
    <p:extLst>
      <p:ext uri="{BB962C8B-B14F-4D97-AF65-F5344CB8AC3E}">
        <p14:creationId xmlns:p14="http://schemas.microsoft.com/office/powerpoint/2010/main" val="1729622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AE60-F4CC-A4C3-2ECD-27BE9A44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9120F73-D143-1A50-A027-A9094A687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80F5848-35A1-721F-6FA9-DEC055DEA8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Today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virulence, structure, and origin of the HPAI H5N1 are very similar to the virus that caused the 1918 Influenza Pandemic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these similarities, the 1918 Influenza is used as a model for what to expect if the current H5N1 Influenza strain were to become human-to-human transmissible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suspected that a similar pandemic will take place if the H5N1 mutates as the H1N1 strain did nearly one hundred years ago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3D716-0FB9-BE5F-2F78-ECAFA5769CB4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843F6-103C-92A6-88D7-49E071BE028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109660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6A8B4-D352-AAF0-D4CA-76E3425D8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538F619-EECE-E7A8-975F-2F80E34CD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B916A14-5388-E0F1-03E7-5DE4E7EE5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Today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virulence, structure, and origin of the HPAI H5N1 are very similar to the virus that caused the 1918 Influenza Pandemic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these similarities, the 1918 Influenza is used as a model for what to expect if the current H5N1 Influenza strain were to become human-to-human transmissible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suspected that a similar pandemic will take place if the H5N1 mutates as the H1N1 strain did nearly one hundred years ago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301C4-D661-7B60-AFAD-23630F9BA485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73FA4-FB2C-1651-B4DB-C945C88F415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43758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6A64E9-2022-A126-6716-1C132746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  <a:extLst>
              <a:ext uri="{FF2B5EF4-FFF2-40B4-BE49-F238E27FC236}">
                <a16:creationId xmlns:a16="http://schemas.microsoft.com/office/drawing/2014/main" id="{4873C19C-8DBE-74A3-D6FE-1E54893D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5DEB9F-AECA-07A1-90D6-3E75DF55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60" y="1305239"/>
            <a:ext cx="11391254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have run with footmen, and they have tired you out,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how can you compete with horses?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fall down in a land of peace,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do in the thicket by the Jordan?”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12:5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9F49D-B899-DC33-0FED-88305667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14C0ED-46C2-36AD-4D16-6D227DA1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0654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711" y="1305239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F078-51CA-43AE-B44A-0E94240E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BF773-9AC7-83C0-D77A-BCD6093DD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BBDC4A67-5D9D-AF02-A317-4B534F9555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7561007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shows when avian influenza viruses infect birds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hemagglutinin protein is activated by sialic acid in the entry pathway inside the host cell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enables the virus to invade the cell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birds this acid is found in the gastrointestinal tract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A6696-3E4B-FAB1-C05F-C529F93C858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9950C-C2F2-41C4-EDD8-D262C7BA326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A1BE5-F3C8-A367-9AD2-40A211E0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3"/>
          <a:stretch>
            <a:fillRect/>
          </a:stretch>
        </p:blipFill>
        <p:spPr>
          <a:xfrm>
            <a:off x="8091949" y="2980880"/>
            <a:ext cx="3795252" cy="2522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0173D6-109A-3B18-D096-295DB281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0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F32AB-1630-AC8C-1220-4F6333735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CC7EB018-83DD-77FF-96C7-3F7183D6C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Sialic Acids and Host Cell Affinity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 of all influenza A viruses require sialic acids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chemical forms of sialic acids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on very specific cells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sensitive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 strains vary in their affinity to them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differences may determine what animal species can be infected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FE67B-96A9-97AA-B9D0-605082C8ADE9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E20E6-2E1B-8F1F-7554-1C3349BABAA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76EED-489B-D6ED-FCA0-B8C77D43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6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87DF0-9706-5A74-F17A-D652AF32E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FFE03676-4E0D-C51B-10A1-0BE0BD56B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Sialic Acids and Host Cell Affinity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viruses prefer sialic acids in gastrointestinal tract of a duck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influenza viruses 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 sialic acids on human respiratory epithelial cells found in the lower respiratory tract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influenza virus prefers this type of sialic acid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Explains acute lower respiratory tract disease in humans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EC1FF-C3A1-3E1D-E450-D85A82CC6E44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A032B-AC54-1A65-B0C0-02B1B66E50D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D93746-821D-6EFF-C532-063F3AAA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3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7D91C-D8F3-6B0D-C609-4A645DDEF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A32D466-49F4-8E86-23C9-3045B45CF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BEC3544-33E7-FDA0-79B1-2EE432C9AF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58D8E-2087-FF41-D915-8EC48172669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2A2E0-C72A-2F3C-720E-11D2C8A4C57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 descr="A diagram of the human body&#10;&#10;AI-generated content may be incorrect.">
            <a:extLst>
              <a:ext uri="{FF2B5EF4-FFF2-40B4-BE49-F238E27FC236}">
                <a16:creationId xmlns:a16="http://schemas.microsoft.com/office/drawing/2014/main" id="{FB34A549-3509-5C53-7C9C-948850C64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65" y="2053273"/>
            <a:ext cx="5552558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513500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3156</Words>
  <Application>Microsoft Office PowerPoint</Application>
  <PresentationFormat>Widescreen</PresentationFormat>
  <Paragraphs>417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Aptos</vt:lpstr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PowerPoint Presentation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Pathophysiology of Avian Influenza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mw gade</dc:creator>
  <cp:lastModifiedBy>mw gade</cp:lastModifiedBy>
  <cp:revision>40</cp:revision>
  <dcterms:created xsi:type="dcterms:W3CDTF">2025-07-16T21:51:30Z</dcterms:created>
  <dcterms:modified xsi:type="dcterms:W3CDTF">2026-03-09T16:50:43Z</dcterms:modified>
</cp:coreProperties>
</file>