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47"/>
  </p:notesMasterIdLst>
  <p:sldIdLst>
    <p:sldId id="256" r:id="rId2"/>
    <p:sldId id="850" r:id="rId3"/>
    <p:sldId id="923" r:id="rId4"/>
    <p:sldId id="849" r:id="rId5"/>
    <p:sldId id="846" r:id="rId6"/>
    <p:sldId id="851" r:id="rId7"/>
    <p:sldId id="853" r:id="rId8"/>
    <p:sldId id="925" r:id="rId9"/>
    <p:sldId id="855" r:id="rId10"/>
    <p:sldId id="924" r:id="rId11"/>
    <p:sldId id="926" r:id="rId12"/>
    <p:sldId id="927" r:id="rId13"/>
    <p:sldId id="922" r:id="rId14"/>
    <p:sldId id="928" r:id="rId15"/>
    <p:sldId id="844" r:id="rId16"/>
    <p:sldId id="859" r:id="rId17"/>
    <p:sldId id="860" r:id="rId18"/>
    <p:sldId id="861" r:id="rId19"/>
    <p:sldId id="862" r:id="rId20"/>
    <p:sldId id="863" r:id="rId21"/>
    <p:sldId id="867" r:id="rId22"/>
    <p:sldId id="864" r:id="rId23"/>
    <p:sldId id="870" r:id="rId24"/>
    <p:sldId id="934" r:id="rId25"/>
    <p:sldId id="874" r:id="rId26"/>
    <p:sldId id="875" r:id="rId27"/>
    <p:sldId id="871" r:id="rId28"/>
    <p:sldId id="866" r:id="rId29"/>
    <p:sldId id="929" r:id="rId30"/>
    <p:sldId id="872" r:id="rId31"/>
    <p:sldId id="873" r:id="rId32"/>
    <p:sldId id="932" r:id="rId33"/>
    <p:sldId id="933" r:id="rId34"/>
    <p:sldId id="930" r:id="rId35"/>
    <p:sldId id="931" r:id="rId36"/>
    <p:sldId id="936" r:id="rId37"/>
    <p:sldId id="937" r:id="rId38"/>
    <p:sldId id="938" r:id="rId39"/>
    <p:sldId id="939" r:id="rId40"/>
    <p:sldId id="920" r:id="rId41"/>
    <p:sldId id="940" r:id="rId42"/>
    <p:sldId id="935" r:id="rId43"/>
    <p:sldId id="686" r:id="rId44"/>
    <p:sldId id="895" r:id="rId45"/>
    <p:sldId id="84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31B96B-AED3-4779-87F2-106C2C88D186}">
          <p14:sldIdLst>
            <p14:sldId id="256"/>
            <p14:sldId id="850"/>
            <p14:sldId id="923"/>
            <p14:sldId id="849"/>
            <p14:sldId id="846"/>
            <p14:sldId id="851"/>
            <p14:sldId id="853"/>
            <p14:sldId id="925"/>
            <p14:sldId id="855"/>
            <p14:sldId id="924"/>
            <p14:sldId id="926"/>
            <p14:sldId id="927"/>
            <p14:sldId id="922"/>
            <p14:sldId id="928"/>
            <p14:sldId id="844"/>
            <p14:sldId id="859"/>
            <p14:sldId id="860"/>
            <p14:sldId id="861"/>
            <p14:sldId id="862"/>
            <p14:sldId id="863"/>
            <p14:sldId id="867"/>
            <p14:sldId id="864"/>
            <p14:sldId id="870"/>
            <p14:sldId id="934"/>
            <p14:sldId id="874"/>
            <p14:sldId id="875"/>
            <p14:sldId id="871"/>
            <p14:sldId id="866"/>
            <p14:sldId id="929"/>
            <p14:sldId id="872"/>
            <p14:sldId id="873"/>
            <p14:sldId id="932"/>
            <p14:sldId id="933"/>
            <p14:sldId id="930"/>
            <p14:sldId id="931"/>
            <p14:sldId id="936"/>
            <p14:sldId id="937"/>
            <p14:sldId id="938"/>
            <p14:sldId id="939"/>
            <p14:sldId id="920"/>
            <p14:sldId id="940"/>
            <p14:sldId id="935"/>
            <p14:sldId id="686"/>
            <p14:sldId id="895"/>
            <p14:sldId id="842"/>
          </p14:sldIdLst>
        </p14:section>
        <p14:section name="Untitled Section" id="{A149817D-FF64-4E86-8A54-E4CDDB8333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B64E-8397-420B-8908-83B34EC3A34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7F014-C59F-4317-BC39-15D894EB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0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03F59-0F7F-49C8-B03A-242FA644F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3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1100667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20800" y="1152942"/>
            <a:ext cx="9956800" cy="2123658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248400"/>
            <a:ext cx="2336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" y="3543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1754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" y="1638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3868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27A8F0-73E6-55CF-62A8-1E7AA84B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9D50C-B27B-2DE1-0DFC-77E2C2E20AA2}"/>
              </a:ext>
            </a:extLst>
          </p:cNvPr>
          <p:cNvSpPr txBox="1"/>
          <p:nvPr/>
        </p:nvSpPr>
        <p:spPr>
          <a:xfrm>
            <a:off x="-15433" y="4975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Pandemic Plan for the 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E7AE-C732-F798-B8A5-2778AF6A25EB}"/>
              </a:ext>
            </a:extLst>
          </p:cNvPr>
          <p:cNvSpPr txBox="1"/>
          <p:nvPr/>
        </p:nvSpPr>
        <p:spPr>
          <a:xfrm>
            <a:off x="15433" y="1102505"/>
            <a:ext cx="1216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63D2EE-4C59-2453-6B22-0AA4CDD0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0" y="5170720"/>
            <a:ext cx="1215824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EFDCC-DA30-7F49-8644-A71F9672D587}"/>
              </a:ext>
            </a:extLst>
          </p:cNvPr>
          <p:cNvSpPr txBox="1"/>
          <p:nvPr/>
        </p:nvSpPr>
        <p:spPr>
          <a:xfrm>
            <a:off x="453589" y="6016875"/>
            <a:ext cx="11521533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3805C-12CC-8F48-C1B1-ACFA02CB6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883530"/>
            <a:ext cx="4779678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4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594A1-A38A-55B8-56A7-F3BBC05DB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B0A0B894-02D9-4C85-B248-D4E44ED3C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990728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2020, RNA from COVID-19 was found on the Princess Cruise ship, the Diamond Princess, 17 days after the passengers and crew disembarked off Japan</a:t>
            </a:r>
          </a:p>
          <a:p>
            <a:pPr lvl="1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AD950-02F4-421B-5EC3-A20D88E39E9A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79920F-B986-DD62-71C1-C8AAD94A6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 of a Virus on a Surface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7E2199-8920-A0D0-C333-2C04E50E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53847"/>
            <a:ext cx="5217459" cy="2934821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4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62C03-AB43-2967-8464-008373C8F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50ED046D-B2AD-36E0-A5FC-77D0EDB4F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7536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CoV-2 RNA survives longer on hard surfaces compared to porous materials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time decreases with higher temperatures and humidity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Survives longer in the wintertime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Disinfection significantly reduces its lifespan.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cleaning, especially frequently touched surfaces, is recommended to minimize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1F96A-D964-2F85-A39D-92BEF82494C0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3187F3B-527C-6AFF-D6CC-2FD05C2ED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 of a Virus on a Surface</a:t>
            </a:r>
          </a:p>
        </p:txBody>
      </p:sp>
    </p:spTree>
    <p:extLst>
      <p:ext uri="{BB962C8B-B14F-4D97-AF65-F5344CB8AC3E}">
        <p14:creationId xmlns:p14="http://schemas.microsoft.com/office/powerpoint/2010/main" val="325066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DB9E3-D262-296F-EB0A-DFBE82C80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0FE8F62B-CE14-82E7-10A1-61F7C0382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1116235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Influenza survives on: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surfaces for 24-48 hours</a:t>
            </a:r>
          </a:p>
          <a:p>
            <a:pPr lvl="2"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</a:p>
          <a:p>
            <a:pPr lvl="2"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Stainless steel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Porous materials less than 12 hours</a:t>
            </a:r>
          </a:p>
          <a:p>
            <a:pPr lvl="2"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</a:t>
            </a:r>
          </a:p>
          <a:p>
            <a:pPr lvl="2"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CA82A-E785-DCDC-A260-F6038873AEE1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3726D-7D53-957B-062B-347DB9FFE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 of a Virus on a Surface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1397F-497C-37D2-44B4-660D0A07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1" y="2658926"/>
            <a:ext cx="2971800" cy="311192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5873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55F72-2F1B-4E9E-8F9C-26F6C9F5A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19E48C51-8CFB-F4A4-E688-44D797C6D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7536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conducted 2010 from a virus that originated in Viet Nam using different environmental conditions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tested: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Galvanized metal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Topsoil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009EB-251A-5709-3CC5-3EB5AB70BEE5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251E92-FAA3-F6A9-206A-8A0DD0722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 of a Virus on a Surface</a:t>
            </a:r>
          </a:p>
        </p:txBody>
      </p:sp>
    </p:spTree>
    <p:extLst>
      <p:ext uri="{BB962C8B-B14F-4D97-AF65-F5344CB8AC3E}">
        <p14:creationId xmlns:p14="http://schemas.microsoft.com/office/powerpoint/2010/main" val="115536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BC59-650D-C4C6-3A7B-040AA0C0B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C09CD0BF-B0B3-4C94-5AD9-0A139D544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811435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Survived: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2 weeks and up to 2 months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Persists in cooler temperatures (39° F)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humidity, no sunlight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and steel (8 weeks)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sunlight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and chicken feces (8 weeks)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B4584-5D7E-BDD1-0FD5-7C8BC424911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BD74BC-151B-C279-A78D-2F64E6BAC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 of a Virus on a Surface</a:t>
            </a:r>
          </a:p>
        </p:txBody>
      </p:sp>
    </p:spTree>
    <p:extLst>
      <p:ext uri="{BB962C8B-B14F-4D97-AF65-F5344CB8AC3E}">
        <p14:creationId xmlns:p14="http://schemas.microsoft.com/office/powerpoint/2010/main" val="347925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363199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and killing an infectious agent on a surface effectively must be performed properly and methodically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Methods: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– is the removal of visible soil from an object 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Disinfection – eliminates many but not all pathogenic microorganisms </a:t>
            </a:r>
          </a:p>
          <a:p>
            <a:pPr lvl="2"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Sterilization – kills all microorganisms</a:t>
            </a:r>
          </a:p>
          <a:p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07478-91E5-D61C-6A7C-DCDAFFDD2072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4649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578353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sterilization would be the goal, this process is carried out in health care facilities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sterilization methods: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 under pressure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heat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Ethylene oxide gas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peroxide gas plasma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 chemicals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E4089-B763-059C-CC58-4A594CA5C510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5900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7536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will focus on: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ways of cleaning and disinfecting surfaces outside of the healthcare setting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46F9B-A65A-6767-D9A0-D18B6B752A0A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303D0-7EF6-2962-DF10-2EFE9138F7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8"/>
          <a:stretch>
            <a:fillRect/>
          </a:stretch>
        </p:blipFill>
        <p:spPr>
          <a:xfrm>
            <a:off x="3813544" y="3963384"/>
            <a:ext cx="3345712" cy="2437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86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7536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 should be taken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Donning proper PPE: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gloves, either disposable or rubber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a surgical mask in accordance with droplet precautions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respirator when airborne precautions are warranted by the circumstances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8A553-B4D9-39A7-1BE6-121E078F7610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7836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829800" cy="736172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 should be taken</a:t>
            </a:r>
          </a:p>
          <a:p>
            <a:pPr marL="914400" lvl="2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0EA37-0318-4B8B-90C2-765A0F38B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179" y="2105738"/>
            <a:ext cx="2615411" cy="38773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60B6871-5AD4-4EF2-AC05-05771E8C9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5791200" cy="387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Donning proper PPE: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 - if your clothes may be become exposed to the patient’s bodily fluids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and eye protection - if the patient is coughing </a:t>
            </a:r>
          </a:p>
          <a:p>
            <a:pPr marL="914400" lvl="2" indent="0">
              <a:buNone/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F21AC-2A96-5755-3B5A-B9DD5FAEFCF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7161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235F-8A53-EFCA-92B9-8D41949A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84D1B80-403C-D563-83AE-E28C3A1AC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B7086-A375-B10D-62AA-D35985852B5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03BE7-F005-EB60-6A31-76C201FF9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39105" y="-1358469"/>
            <a:ext cx="4553585" cy="10956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A1C4A-FA49-64A3-67F3-A9D620D882D7}"/>
              </a:ext>
            </a:extLst>
          </p:cNvPr>
          <p:cNvSpPr txBox="1"/>
          <p:nvPr/>
        </p:nvSpPr>
        <p:spPr>
          <a:xfrm>
            <a:off x="1112203" y="1890753"/>
            <a:ext cx="98073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to wearing PPE when caring for a patient 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pandemic virus,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keeping all surfaces clean 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infectious agent.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crucial to preventing 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spread of the disease.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A426C-A073-DCE4-B957-A4174BDB5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3729" y="4470943"/>
            <a:ext cx="2920184" cy="16348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28998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Precautions should be taken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unnecessary objects at least six feet away from the patient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covering objects that are not necessary and not easily removed.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disinfection should be performed daily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0724B-C283-CF38-7C8D-B6F698CCE075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3461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7072329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correct disinfectant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facilities use germicidal agents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Antiseptics are for use on skin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Disinfectants are used on surfaces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not interchangeable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FD040-062B-AB16-AD03-F09578CA913D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4F670-70D1-C2B0-4D53-EFCB2A73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164" y="2104103"/>
            <a:ext cx="2689365" cy="3664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89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760" y="1844980"/>
            <a:ext cx="7102289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correct disinfectant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Suffix of “Cide” or 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in name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Virucide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Fungicide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Bactericide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the type of microorganism identified by the 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816F4-F8DD-A0E7-5A7B-62B0511F70B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EE7BD-FD4A-7764-EAB4-2226EACF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227" y="1937360"/>
            <a:ext cx="2812676" cy="393004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1417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420465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correct disinfectant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labels and strictly follow instructions 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disinfectants are only effective after being left on the surface for more than one minute and even up to twenty or more minutes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AC986-E572-6E55-C5AC-9EDF582DCFE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65615A-C7C2-5FC3-EFEF-A14BEC068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25EA7-BCA7-9341-C499-E818C387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65" y="2556388"/>
            <a:ext cx="1712669" cy="3097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3">
            <a:extLst>
              <a:ext uri="{FF2B5EF4-FFF2-40B4-BE49-F238E27FC236}">
                <a16:creationId xmlns:a16="http://schemas.microsoft.com/office/drawing/2014/main" id="{46BF78A0-AC8D-AA67-E056-E93AE09D1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6904" r="3810" b="3016"/>
          <a:stretch>
            <a:fillRect/>
          </a:stretch>
        </p:blipFill>
        <p:spPr bwMode="auto">
          <a:xfrm>
            <a:off x="8667134" y="2556388"/>
            <a:ext cx="3168110" cy="3097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75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E35EF4E-566E-2667-84AD-72F61FE5D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E896A1-B2E3-9D14-F986-24DC49DA3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80" y="106719"/>
            <a:ext cx="6683439" cy="6708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27BF2A-ABAE-1076-2DFC-44EF8F4F868F}"/>
              </a:ext>
            </a:extLst>
          </p:cNvPr>
          <p:cNvCxnSpPr>
            <a:cxnSpLocks/>
          </p:cNvCxnSpPr>
          <p:nvPr/>
        </p:nvCxnSpPr>
        <p:spPr bwMode="auto">
          <a:xfrm>
            <a:off x="5796115" y="1406013"/>
            <a:ext cx="32888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950E82-1559-791D-2190-A193960D259C}"/>
              </a:ext>
            </a:extLst>
          </p:cNvPr>
          <p:cNvCxnSpPr>
            <a:cxnSpLocks/>
          </p:cNvCxnSpPr>
          <p:nvPr/>
        </p:nvCxnSpPr>
        <p:spPr bwMode="auto">
          <a:xfrm>
            <a:off x="5796114" y="1617406"/>
            <a:ext cx="144042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BC669B-1EAB-49D8-009A-B767E3861EFB}"/>
              </a:ext>
            </a:extLst>
          </p:cNvPr>
          <p:cNvCxnSpPr>
            <a:cxnSpLocks/>
          </p:cNvCxnSpPr>
          <p:nvPr/>
        </p:nvCxnSpPr>
        <p:spPr bwMode="auto">
          <a:xfrm>
            <a:off x="5796121" y="2713703"/>
            <a:ext cx="339704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E1057-B21F-DAA0-BB97-7CB8346DEE69}"/>
              </a:ext>
            </a:extLst>
          </p:cNvPr>
          <p:cNvCxnSpPr>
            <a:cxnSpLocks/>
          </p:cNvCxnSpPr>
          <p:nvPr/>
        </p:nvCxnSpPr>
        <p:spPr bwMode="auto">
          <a:xfrm>
            <a:off x="5796110" y="2531806"/>
            <a:ext cx="32888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FEE57B-94F1-9A72-BE40-E8A626A8B6C5}"/>
              </a:ext>
            </a:extLst>
          </p:cNvPr>
          <p:cNvCxnSpPr>
            <a:cxnSpLocks/>
          </p:cNvCxnSpPr>
          <p:nvPr/>
        </p:nvCxnSpPr>
        <p:spPr bwMode="auto">
          <a:xfrm>
            <a:off x="8008374" y="2910348"/>
            <a:ext cx="9979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C51B8D-45B0-AA1F-B45D-F15F95CA545F}"/>
              </a:ext>
            </a:extLst>
          </p:cNvPr>
          <p:cNvCxnSpPr>
            <a:cxnSpLocks/>
          </p:cNvCxnSpPr>
          <p:nvPr/>
        </p:nvCxnSpPr>
        <p:spPr bwMode="auto">
          <a:xfrm>
            <a:off x="5815783" y="3087329"/>
            <a:ext cx="33773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B63CD1-EB9E-370B-8F17-F8E8F7CF66FE}"/>
              </a:ext>
            </a:extLst>
          </p:cNvPr>
          <p:cNvCxnSpPr>
            <a:cxnSpLocks/>
          </p:cNvCxnSpPr>
          <p:nvPr/>
        </p:nvCxnSpPr>
        <p:spPr bwMode="auto">
          <a:xfrm>
            <a:off x="2824346" y="3264310"/>
            <a:ext cx="11872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F79A40-B5B6-8129-2813-56140BD5722F}"/>
              </a:ext>
            </a:extLst>
          </p:cNvPr>
          <p:cNvCxnSpPr>
            <a:cxnSpLocks/>
          </p:cNvCxnSpPr>
          <p:nvPr/>
        </p:nvCxnSpPr>
        <p:spPr bwMode="auto">
          <a:xfrm>
            <a:off x="2824353" y="3448664"/>
            <a:ext cx="265221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C70985-D3F8-FE7B-F2E0-3782DACD602A}"/>
              </a:ext>
            </a:extLst>
          </p:cNvPr>
          <p:cNvCxnSpPr>
            <a:cxnSpLocks/>
          </p:cNvCxnSpPr>
          <p:nvPr/>
        </p:nvCxnSpPr>
        <p:spPr bwMode="auto">
          <a:xfrm>
            <a:off x="5530651" y="3460955"/>
            <a:ext cx="271861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6233B6-6B0E-2FB2-7581-85E8D1C28386}"/>
              </a:ext>
            </a:extLst>
          </p:cNvPr>
          <p:cNvCxnSpPr>
            <a:cxnSpLocks/>
          </p:cNvCxnSpPr>
          <p:nvPr/>
        </p:nvCxnSpPr>
        <p:spPr bwMode="auto">
          <a:xfrm>
            <a:off x="6076336" y="3264310"/>
            <a:ext cx="266454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AC7B4BC-766B-D208-1683-98EC5DD6B949}"/>
              </a:ext>
            </a:extLst>
          </p:cNvPr>
          <p:cNvCxnSpPr>
            <a:cxnSpLocks/>
          </p:cNvCxnSpPr>
          <p:nvPr/>
        </p:nvCxnSpPr>
        <p:spPr bwMode="auto">
          <a:xfrm>
            <a:off x="3001328" y="5562600"/>
            <a:ext cx="150184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5F086B-D783-B64B-6BB9-B992DC2AAE8D}"/>
              </a:ext>
            </a:extLst>
          </p:cNvPr>
          <p:cNvCxnSpPr>
            <a:cxnSpLocks/>
          </p:cNvCxnSpPr>
          <p:nvPr/>
        </p:nvCxnSpPr>
        <p:spPr bwMode="auto">
          <a:xfrm>
            <a:off x="2971832" y="6339348"/>
            <a:ext cx="9414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516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can be eliminated by basic or intermediate level disinfectants containing any of the following ingredients: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Chlorine or hypochlorite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Aldehydes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Quaternary ammonium compounds [quats]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Phenolics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Peroxygen compounds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83320-E95B-9053-AAD2-5C048C38ABBD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64257A-00F2-8A0F-F2E4-C42604E21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</p:spTree>
    <p:extLst>
      <p:ext uri="{BB962C8B-B14F-4D97-AF65-F5344CB8AC3E}">
        <p14:creationId xmlns:p14="http://schemas.microsoft.com/office/powerpoint/2010/main" val="6836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982633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lists of registered disinfectants and their recommended uses are available from the U.S. Environmental Protection Agency (EPA)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Lists of all registered disinfectants can be found at: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www.epa.gov/oppad001/chemregindex.htm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7B1B0-3EF2-F0C7-17CC-AB221632F6CC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342FBA-D6EE-2A04-47BB-AB16E5BDE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</p:spTree>
    <p:extLst>
      <p:ext uri="{BB962C8B-B14F-4D97-AF65-F5344CB8AC3E}">
        <p14:creationId xmlns:p14="http://schemas.microsoft.com/office/powerpoint/2010/main" val="156442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the object thoroughly is the first step to disinfection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Obvious particles must be removed so not to hinder the disinfecting process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done by using soap and water with wiping and rubbing to wash soil away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other than routine cleansing are not necessary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B1F1C-5A73-9930-81AF-1163CD69B52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13103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disinfectants are also disinfectant cleaners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disinfectant contains a detergent that allows it to penetrate soil, then the cleaning and disinfectant process can be completed in one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A440A-9621-42D1-A0E5-24A03642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353" y="3873341"/>
            <a:ext cx="3798094" cy="252745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F34CA3-FDAE-25B0-4372-2C8F5F04158A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57778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9DE9E-7FD2-BE84-5CDB-70959B95F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CC94FFF-35D9-8627-77F4-6B464518D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555F8EA9-0000-6512-1E96-DD2FDB85C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chemical disinfectants: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read and follow the directions on the label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gloves and consider glasses or goggles for potential splash hazards to eyes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adequate ventilation (e.g. open windows)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only the amount recommended on the label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water at room temperature for dilution (unless stated otherwise on the label)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2F800-9DCC-D718-A45D-A68C8A50CDD8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09528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02858-934F-64C5-E06F-649F079B4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CFFCE27-B5C3-DA53-46A8-10A19EDF3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C46590C-7820-A1C4-441B-3F318DF70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Person-to-person transmission is the primary way viruses infect people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addition, individuals can acquire a virus, bacteria, or other microorganism by touching a contaminated object then touching a mucus membrane such as their eyes, nose, or mouth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0FC54-C069-7C04-93C6-8096A375BE8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43728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chemical disinfectants: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diluted cleaning solutions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and use chemicals out of the reach of children and pets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mix products or chemicals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eat, drink, breathe, or apply directly to your skin as disinfection products can cause serious harm</a:t>
            </a:r>
          </a:p>
          <a:p>
            <a:pPr marL="457200" lvl="1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13CA1-6C03-1462-FB1F-92AFE5936ED3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95903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chemical disinfectants: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wipe or bathe pets with any cleaning and disinfection products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considerations should be made for people with asthma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cleaning and disinfection products can trigger asthma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any EPA-registered detergent-disinfectant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0437A-A34A-FB29-3EA7-3C155DB3573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896718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D449-9F06-1EE5-89C3-3FE904DF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EAD7807-03FB-63FA-FBB3-51B76E06A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82E70E4-F0E0-8DAE-4662-037E0B1D0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137058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chemical disinfectants: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Dispose of mop heads, rags, and other cleaning materials properly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mops, cloths, and buckets separate from other household items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wipe surfaces using a dry cloth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may shake up dust and scatter the pathogen into the air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757B4-3D26-4635-83C8-641CF8405342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10668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09854-5782-8701-77B9-FACE91AB7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69C7998-7F25-204E-18AF-4001EE8D4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775E54D5-327C-C366-6B24-936728CA9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chemical disinfectants: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vacuum with a HEPA filter.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disinfecting wipes on hand for quick clean ups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avoid further contamination of surfaces, practice good hand hygiene habits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spray disinfectants to disinfect the air is not recommended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induce coughing, especially if patient has asthma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AA9B7-264B-F0FD-0D8E-90EFF9DC91B6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75053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80B44-77E5-D0DC-94D1-168C4E663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9CF08CF-C869-220F-81B6-100857EEF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CF4C7352-5C14-1838-9B2E-2BDFE97D3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chemical disinfectants: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include surfaces such as: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Doorknobs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switches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controls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Keyboards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Dresser tops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EDBA9-15B5-3348-D9C3-F93A923AB96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28F4765-915A-FEC9-4271-4DCA0BA2D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53" y="2894284"/>
            <a:ext cx="6490447" cy="218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 clocks</a:t>
            </a:r>
          </a:p>
          <a:p>
            <a:pPr lvl="2" defTabSz="914400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Bathroom surfaces</a:t>
            </a:r>
          </a:p>
          <a:p>
            <a:pPr lvl="2" defTabSz="914400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 counter tops</a:t>
            </a:r>
          </a:p>
          <a:p>
            <a:pPr lvl="2" defTabSz="914400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Faucets</a:t>
            </a:r>
          </a:p>
          <a:p>
            <a:pPr lvl="2" defTabSz="914400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Floors</a:t>
            </a:r>
          </a:p>
          <a:p>
            <a:pPr lvl="2" defTabSz="914400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horizontal surface </a:t>
            </a:r>
          </a:p>
        </p:txBody>
      </p:sp>
    </p:spTree>
    <p:extLst>
      <p:ext uri="{BB962C8B-B14F-4D97-AF65-F5344CB8AC3E}">
        <p14:creationId xmlns:p14="http://schemas.microsoft.com/office/powerpoint/2010/main" val="3625582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2EAD7-36DB-344D-7131-520EF0D2F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DE19567-C872-0669-7B3F-2476838D5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Chemical Disinfectants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5FB6462-DF40-008C-BC3C-DB2AD7B56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chemical disinfectants: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items used for direct patient care: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Walker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Wheelchair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instructions for special equipment: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CPAP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BiPAP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3630C-951F-B325-214D-086190BCC76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8844F9-6BF7-EB33-07B7-73AFEA8C54EE}"/>
              </a:ext>
            </a:extLst>
          </p:cNvPr>
          <p:cNvSpPr txBox="1"/>
          <p:nvPr/>
        </p:nvSpPr>
        <p:spPr>
          <a:xfrm>
            <a:off x="3666563" y="3022885"/>
            <a:ext cx="6051178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99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Grab bars/safety rails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99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Bed rails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99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Bedside commodes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50034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3AB7A-0474-66D4-59E8-745D399E0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D795610C-0E03-329D-7ED3-04E1888A0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Equipment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914E8D2-4D96-69DE-848A-71C00E549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235" y="1752600"/>
            <a:ext cx="9914965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used for patient care such as thermometers, stethoscopes, pulse oximeters, and glucometers need special care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should be performed between each patient use to avoid transmission of infection</a:t>
            </a:r>
          </a:p>
          <a:p>
            <a:pPr lvl="1">
              <a:spcAft>
                <a:spcPts val="600"/>
              </a:spcAft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ABA89-8912-31D6-5E93-ABB6444885AD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84717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E3D97-18C0-B6B6-C7BA-0837E71B3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A480A89-0D40-6DB3-1255-3D069E311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Equipment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B855BCC-E312-3E60-357B-AC61E00F3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236" y="1752600"/>
            <a:ext cx="8959538" cy="4114800"/>
          </a:xfrm>
        </p:spPr>
        <p:txBody>
          <a:bodyPr/>
          <a:lstStyle/>
          <a:p>
            <a:pPr lvl="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Thermometers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with soap and warm water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Wipe the probe or sensor tip thoroughly with 70% isopropyl alcohol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Non-waterproof digital thermometers, avoid soaking the display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Waterproof and glass models can be sanitized with alcohol wipes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the thermometer to air dry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600"/>
              </a:spcAft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21712-48AC-1823-0AA4-F430F53A341B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38984-4F96-5DF4-066C-ECF41C8EB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9348" y="3105743"/>
            <a:ext cx="3639058" cy="1771897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42432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967E0-FBD9-C9CD-7087-183CDE37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2792647-FA78-EECC-4AE4-73D8CC66B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Equipment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991EC4AC-4E10-7A14-520F-93F046531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236" y="1752600"/>
            <a:ext cx="6312748" cy="4114800"/>
          </a:xfrm>
        </p:spPr>
        <p:txBody>
          <a:bodyPr/>
          <a:lstStyle/>
          <a:p>
            <a:pPr lvl="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Stethoscopes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Wipe the diaphragm, bell, and headset with 70% isopropyl alcohol wipes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contaminated or specific clinical situations use: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 chlorhexidine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peroxide wipes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1:100 bleach solution</a:t>
            </a:r>
          </a:p>
          <a:p>
            <a:pPr lvl="1">
              <a:spcAft>
                <a:spcPts val="600"/>
              </a:spcAft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CB244-B108-CFAC-C8F5-3386AAE2F130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5FF6E-375E-AEED-8853-53700355C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908" y="2817621"/>
            <a:ext cx="4450383" cy="2816697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84381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F81B1-0511-C4BE-69C6-2FDE49424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89B06BE-7D19-D868-011C-4C8A498DA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Equipment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B25E994-B798-CF9D-57D1-DADE0A43C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236" y="1752600"/>
            <a:ext cx="10990729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Oximeters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Wipe the outer surface and sensor with a soft cloth or cotton swab dampened with 75% isopropyl alcohol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486EB-425C-0B4F-772B-7C0B0DF92DC3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6EAFF-9D1D-2F15-7C7D-8D4E3D2C2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717" y="3609990"/>
            <a:ext cx="3514165" cy="256804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8E1AFEE-359A-8A62-B770-DEAF286F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3429000"/>
            <a:ext cx="7010399" cy="305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Wipe with a clean dry cloth, and allow to air dry 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allowing liquid in the interior</a:t>
            </a:r>
          </a:p>
          <a:p>
            <a:pPr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clean the finger that will be used for measurement before placing pulse oximeter</a:t>
            </a:r>
          </a:p>
        </p:txBody>
      </p:sp>
    </p:spTree>
    <p:extLst>
      <p:ext uri="{BB962C8B-B14F-4D97-AF65-F5344CB8AC3E}">
        <p14:creationId xmlns:p14="http://schemas.microsoft.com/office/powerpoint/2010/main" val="172434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847294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a virus has mutated and becomes human-to-human transmissible posing a threat to the world population, it is impossible to determine how it will conduct itself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/>
              </a:rPr>
              <a:t>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virus may spread more easily by droplets than aerosols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Studying characteristics of current viruses help in predicting what proper precautions to use and what disinfectants it is vulnerable.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may change depending how the particular virus transmits</a:t>
            </a:r>
          </a:p>
          <a:p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3CBA1-592C-5BA7-A4E8-BF9702A3AA3D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50119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Equipment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236" y="1752600"/>
            <a:ext cx="6723530" cy="4114800"/>
          </a:xfrm>
        </p:spPr>
        <p:txBody>
          <a:bodyPr/>
          <a:lstStyle/>
          <a:p>
            <a:pPr lvl="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pressure cuffs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clean: Wipe the outer surface with a damp cloth and mild detergent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disinfectant: use disinfectant wipes (70 % isopropyl alcohol) or use only a 1-2% bleach solution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Rinse with water and allow to air dry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water should enter the tubing or inflated pump during cleaning</a:t>
            </a:r>
          </a:p>
          <a:p>
            <a:pPr lvl="1">
              <a:spcAft>
                <a:spcPts val="600"/>
              </a:spcAft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3E04A-50D7-AD34-850C-A5B9EE963497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414DB-9CAC-A833-86EC-8BA61E7F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8" t="6750"/>
          <a:stretch>
            <a:fillRect/>
          </a:stretch>
        </p:blipFill>
        <p:spPr>
          <a:xfrm>
            <a:off x="7298409" y="2919117"/>
            <a:ext cx="4107204" cy="271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398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DC7AD-FDE0-C98D-A25D-BC015E4F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096AB94-F56D-1CEB-3D9B-AAD0D6ADC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Equipment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39F63EA-7871-2082-D4DE-7B0710E5B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236" y="1752600"/>
            <a:ext cx="7010399" cy="4114800"/>
          </a:xfrm>
        </p:spPr>
        <p:txBody>
          <a:bodyPr/>
          <a:lstStyle/>
          <a:p>
            <a:pPr lvl="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Glucometers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Wipe all exterior surfaces with a disinfectant wipe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 cloth dampened with 70% isopropyl alcohol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getting liquid in the test strip port or buttons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air dry completely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2FAB5-C38F-C065-9B9F-9609644AB730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9E76345-A7DA-4280-563E-5919C76FD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6218375"/>
            <a:ext cx="7010399" cy="305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2A91A-E445-37C7-67D0-5657A8E47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00"/>
          <a:stretch>
            <a:fillRect/>
          </a:stretch>
        </p:blipFill>
        <p:spPr>
          <a:xfrm>
            <a:off x="7458636" y="2051653"/>
            <a:ext cx="3729318" cy="371526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96747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A971F-5614-0936-07DB-08F5CA0C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A80A1B26-22FD-ED68-C87D-28224CC26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2DA2237-F30D-551C-BB43-01811640B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235" y="1752600"/>
            <a:ext cx="9914965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and killing an infectious agent on a surface effectively must be performed properly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methodically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then disinfecting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label to ensure proper use and efficacy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to wearing PPE when caring for a patient with a pathogen causing a pandemic, is keeping all surfaces clean from the infectious agent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crucial to preventing the spread of the disease</a:t>
            </a:r>
          </a:p>
          <a:p>
            <a:pPr lvl="1"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E0BEC-78D1-F511-8175-F9265D0CEA2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16793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8723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1A6D7-3D29-5C27-D5D3-728B0C374A0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6A64E9-2022-A126-6716-1C132746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  <a:extLst>
              <a:ext uri="{FF2B5EF4-FFF2-40B4-BE49-F238E27FC236}">
                <a16:creationId xmlns:a16="http://schemas.microsoft.com/office/drawing/2014/main" id="{4873C19C-8DBE-74A3-D6FE-1E54893D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5DEB9F-AECA-07A1-90D6-3E75DF55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60" y="1305239"/>
            <a:ext cx="11391254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have run with footmen, and they have tired you out,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how can you compete with horses?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fall down in a land of peace,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do in the thicket by the Jordan?”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12:5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9F49D-B899-DC33-0FED-88305667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14C0ED-46C2-36AD-4D16-6D227DA1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0654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711" y="1305239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F078-51CA-43AE-B44A-0E94240E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will focus on the three viruses that cause most concern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SARS-CoV-2 (COVID-19) 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Influenza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HPAI H5N1 (Avian Influenza)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term virus or viruses throughout this document will include all these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C6B91-8ADD-C1FD-2E40-1D0033620EB2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1751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752600"/>
            <a:ext cx="10990728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Longevity of a Virus on a Surface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D85F6-71FF-4D00-BA66-F7071C50388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74017D-563C-6123-591C-25DA963E0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 of a Virus on a Surface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DB4BC-B3DE-D6AD-A093-64EAD467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08"/>
          <a:stretch>
            <a:fillRect/>
          </a:stretch>
        </p:blipFill>
        <p:spPr>
          <a:xfrm>
            <a:off x="7458635" y="2904675"/>
            <a:ext cx="3797064" cy="287233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2F3680C-51FB-8C41-25B1-90D549856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2373868"/>
            <a:ext cx="715383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Dependent on several factors such as:</a:t>
            </a:r>
          </a:p>
          <a:p>
            <a:pPr lvl="2" defTabSz="914400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Humidity</a:t>
            </a:r>
          </a:p>
          <a:p>
            <a:pPr lvl="2" defTabSz="914400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</a:p>
          <a:p>
            <a:pPr lvl="2" defTabSz="914400">
              <a:spcAft>
                <a:spcPts val="600"/>
              </a:spcAft>
              <a:buClr>
                <a:schemeClr val="accent2"/>
              </a:buClr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Porosity of the surface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tend to survive longer on surfaces in cooler temperatures and lower humidity</a:t>
            </a:r>
          </a:p>
        </p:txBody>
      </p:sp>
    </p:spTree>
    <p:extLst>
      <p:ext uri="{BB962C8B-B14F-4D97-AF65-F5344CB8AC3E}">
        <p14:creationId xmlns:p14="http://schemas.microsoft.com/office/powerpoint/2010/main" val="352475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can survive on the following surfaces: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Cardboard – eight to 24 hours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Packages received in the mail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purchased from store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Paper/tissue: 30 minutes to 3 hours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1511B-91DC-10A3-5052-887CEE8B22ED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7964198-F209-92F4-BAD7-357ECF170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 of a Virus on a Surface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04A920-DA05-ECAA-C128-4740B6F73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37529"/>
            <a:ext cx="10363200" cy="185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Non-porous surfaces: up to 72 hours (3 days)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Stainless steel/kitchen appliances, faucets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Countertops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Doorknobs </a:t>
            </a:r>
          </a:p>
          <a:p>
            <a:pPr marL="457200" lvl="1" indent="0" defTabSz="914400">
              <a:buNone/>
            </a:pPr>
            <a:endParaRPr lang="en-US" sz="2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7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A71BA-31F0-1CC9-8DC4-F9F0B03A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D32159C5-7EDA-CA89-CC55-F07F92031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7536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can live on the following surfaces: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Plastic: up to 72 hours (3 days)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phones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Skin: up to 9 hours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Fabric: several hours to several days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Clothing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Furniture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Linens</a:t>
            </a:r>
          </a:p>
          <a:p>
            <a:pPr lvl="1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0BC97-072B-ABC0-F3C1-0D74F3AA6B98}"/>
              </a:ext>
            </a:extLst>
          </p:cNvPr>
          <p:cNvSpPr txBox="1"/>
          <p:nvPr/>
        </p:nvSpPr>
        <p:spPr>
          <a:xfrm>
            <a:off x="4206688" y="2799594"/>
            <a:ext cx="41148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CC99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Remote control</a:t>
            </a:r>
          </a:p>
          <a:p>
            <a:pPr marL="228600" indent="-228600">
              <a:spcBef>
                <a:spcPct val="20000"/>
              </a:spcBef>
              <a:buClr>
                <a:srgbClr val="CC99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Elevator buttons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C2D81-1F13-A23A-A151-3415F5B4737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CCA03C-FE3F-37D8-1C0F-E18C149E5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 of a Virus on a Surface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2D163-98E3-3205-2CCA-FF113DB2F519}"/>
              </a:ext>
            </a:extLst>
          </p:cNvPr>
          <p:cNvSpPr txBox="1"/>
          <p:nvPr/>
        </p:nvSpPr>
        <p:spPr>
          <a:xfrm>
            <a:off x="7317441" y="2776148"/>
            <a:ext cx="41148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CC99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Milk containers</a:t>
            </a:r>
          </a:p>
          <a:p>
            <a:pPr marL="228600" indent="-228600">
              <a:spcBef>
                <a:spcPct val="20000"/>
              </a:spcBef>
              <a:buClr>
                <a:srgbClr val="CC99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Bus seats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6885E-453A-E283-5757-0793DC8D2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13" y="4468360"/>
            <a:ext cx="3169429" cy="1932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75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7536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can live on the following surfaces: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– 96 to 120 hours (4-5 days)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Glassware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from store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 – up to 96 hours (4 days)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Furniture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Decking </a:t>
            </a:r>
          </a:p>
          <a:p>
            <a:pPr lvl="1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FC06E-4590-0D3B-9435-AE4B932D2BE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F791D1-3AF6-2FF6-2FB3-E04BD1F81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 of a Virus on a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6644E-BBAD-E723-95E6-5F23AB537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300" y="3051468"/>
            <a:ext cx="3660700" cy="2556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950728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</TotalTime>
  <Words>2037</Words>
  <Application>Microsoft Office PowerPoint</Application>
  <PresentationFormat>Widescreen</PresentationFormat>
  <Paragraphs>339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Aptos</vt:lpstr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Disinfecting Surfaces</vt:lpstr>
      <vt:lpstr>Disinfecting Surfaces</vt:lpstr>
      <vt:lpstr>Disinfecting Surfaces</vt:lpstr>
      <vt:lpstr>Disinfecting Surfaces</vt:lpstr>
      <vt:lpstr>Disinfecting Surfaces Longevity of a Virus on a Surface</vt:lpstr>
      <vt:lpstr>Disinfecting Surfaces Longevity of a Virus on a Surface</vt:lpstr>
      <vt:lpstr>Disinfecting Surfaces Longevity of a Virus on a Surface</vt:lpstr>
      <vt:lpstr>Disinfecting Surfaces Longevity of a Virus on a Surface</vt:lpstr>
      <vt:lpstr>Disinfecting Surfaces Longevity of a Virus on a Surface</vt:lpstr>
      <vt:lpstr>Disinfecting Surfaces Longevity of a Virus on a Surface</vt:lpstr>
      <vt:lpstr>Disinfecting Surfaces Longevity of a Virus on a Surface</vt:lpstr>
      <vt:lpstr>Disinfecting Surfaces Longevity of a Virus on a Surface</vt:lpstr>
      <vt:lpstr>Disinfecting Surfaces Longevity of a Virus on a Surface</vt:lpstr>
      <vt:lpstr>Disinfecting Surfaces Methods of Disinfecting Surfaces</vt:lpstr>
      <vt:lpstr>Disinfecting Surfaces Methods of Disinfecting Surfaces</vt:lpstr>
      <vt:lpstr>Disinfecting Surfaces Methods of Disinfecting Surfaces</vt:lpstr>
      <vt:lpstr>Disinfecting Surfaces Proper Precautions</vt:lpstr>
      <vt:lpstr>Disinfecting Surfaces Proper Precautions</vt:lpstr>
      <vt:lpstr>Disinfecting Surfaces Proper Precautions</vt:lpstr>
      <vt:lpstr>Disinfecting Surfaces Using Chemical Disinfectants</vt:lpstr>
      <vt:lpstr>Disinfecting Surfaces Using Chemical Disinfectants</vt:lpstr>
      <vt:lpstr>Disinfecting Surfaces Using Chemical Disinfectants</vt:lpstr>
      <vt:lpstr>PowerPoint Presentation</vt:lpstr>
      <vt:lpstr>Disinfecting Surfaces Using Chemical Disinfectants</vt:lpstr>
      <vt:lpstr>Disinfecting Surfaces Using Chemical Disinfectants</vt:lpstr>
      <vt:lpstr>Disinfecting Surfaces Using Chemical Disinfectants</vt:lpstr>
      <vt:lpstr>Disinfecting Surfaces Using Chemical Disinfectants</vt:lpstr>
      <vt:lpstr>Disinfecting Surfaces Using Chemical Disinfectants</vt:lpstr>
      <vt:lpstr>Disinfecting Surfaces Using Chemical Disinfectants</vt:lpstr>
      <vt:lpstr>Disinfecting Surfaces Using Chemical Disinfectants</vt:lpstr>
      <vt:lpstr>Disinfecting Surfaces Using Chemical Disinfectants</vt:lpstr>
      <vt:lpstr>Disinfecting Surfaces Using Chemical Disinfectants</vt:lpstr>
      <vt:lpstr>Disinfecting Surfaces Using Chemical Disinfectants</vt:lpstr>
      <vt:lpstr>Disinfecting Surfaces Using Chemical Disinfectants</vt:lpstr>
      <vt:lpstr>Disinfecting Surfaces Special Equipment</vt:lpstr>
      <vt:lpstr>Disinfecting Surfaces Special Equipment</vt:lpstr>
      <vt:lpstr>Disinfecting Surfaces Special Equipment</vt:lpstr>
      <vt:lpstr>Disinfecting Surfaces Special Equipment</vt:lpstr>
      <vt:lpstr>Disinfecting Surfaces Special Equipment</vt:lpstr>
      <vt:lpstr>Disinfecting Surfaces Special Equipment</vt:lpstr>
      <vt:lpstr>Disinfecting Surfaces Conclusion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mw gade</dc:creator>
  <cp:lastModifiedBy>mw gade</cp:lastModifiedBy>
  <cp:revision>29</cp:revision>
  <dcterms:created xsi:type="dcterms:W3CDTF">2025-07-16T21:51:30Z</dcterms:created>
  <dcterms:modified xsi:type="dcterms:W3CDTF">2026-03-10T18:52:26Z</dcterms:modified>
</cp:coreProperties>
</file>