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6"/>
  </p:notesMasterIdLst>
  <p:handoutMasterIdLst>
    <p:handoutMasterId r:id="rId57"/>
  </p:handoutMasterIdLst>
  <p:sldIdLst>
    <p:sldId id="855" r:id="rId2"/>
    <p:sldId id="746" r:id="rId3"/>
    <p:sldId id="818" r:id="rId4"/>
    <p:sldId id="760" r:id="rId5"/>
    <p:sldId id="942" r:id="rId6"/>
    <p:sldId id="943" r:id="rId7"/>
    <p:sldId id="944" r:id="rId8"/>
    <p:sldId id="946" r:id="rId9"/>
    <p:sldId id="945" r:id="rId10"/>
    <p:sldId id="947" r:id="rId11"/>
    <p:sldId id="948" r:id="rId12"/>
    <p:sldId id="949" r:id="rId13"/>
    <p:sldId id="951" r:id="rId14"/>
    <p:sldId id="953" r:id="rId15"/>
    <p:sldId id="954" r:id="rId16"/>
    <p:sldId id="955" r:id="rId17"/>
    <p:sldId id="956" r:id="rId18"/>
    <p:sldId id="957" r:id="rId19"/>
    <p:sldId id="958" r:id="rId20"/>
    <p:sldId id="959" r:id="rId21"/>
    <p:sldId id="960" r:id="rId22"/>
    <p:sldId id="961" r:id="rId23"/>
    <p:sldId id="962" r:id="rId24"/>
    <p:sldId id="963" r:id="rId25"/>
    <p:sldId id="964" r:id="rId26"/>
    <p:sldId id="965" r:id="rId27"/>
    <p:sldId id="966" r:id="rId28"/>
    <p:sldId id="967" r:id="rId29"/>
    <p:sldId id="968" r:id="rId30"/>
    <p:sldId id="971" r:id="rId31"/>
    <p:sldId id="972" r:id="rId32"/>
    <p:sldId id="969" r:id="rId33"/>
    <p:sldId id="970" r:id="rId34"/>
    <p:sldId id="973" r:id="rId35"/>
    <p:sldId id="974" r:id="rId36"/>
    <p:sldId id="975" r:id="rId37"/>
    <p:sldId id="976" r:id="rId38"/>
    <p:sldId id="979" r:id="rId39"/>
    <p:sldId id="977" r:id="rId40"/>
    <p:sldId id="980" r:id="rId41"/>
    <p:sldId id="981" r:id="rId42"/>
    <p:sldId id="978" r:id="rId43"/>
    <p:sldId id="982" r:id="rId44"/>
    <p:sldId id="984" r:id="rId45"/>
    <p:sldId id="983" r:id="rId46"/>
    <p:sldId id="986" r:id="rId47"/>
    <p:sldId id="987" r:id="rId48"/>
    <p:sldId id="989" r:id="rId49"/>
    <p:sldId id="985" r:id="rId50"/>
    <p:sldId id="988" r:id="rId51"/>
    <p:sldId id="990" r:id="rId52"/>
    <p:sldId id="991" r:id="rId53"/>
    <p:sldId id="798" r:id="rId54"/>
    <p:sldId id="856" r:id="rId5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0000"/>
    <a:srgbClr val="9EB6DA"/>
    <a:srgbClr val="CCECFF"/>
    <a:srgbClr val="CCFFFF"/>
    <a:srgbClr val="E8C840"/>
    <a:srgbClr val="CC99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24" autoAdjust="0"/>
    <p:restoredTop sz="95210" autoAdjust="0"/>
  </p:normalViewPr>
  <p:slideViewPr>
    <p:cSldViewPr>
      <p:cViewPr varScale="1">
        <p:scale>
          <a:sx n="69" d="100"/>
          <a:sy n="69" d="100"/>
        </p:scale>
        <p:origin x="60" y="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9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80B356-2F19-4AE2-B380-D1F5753885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3926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926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7388"/>
            <a:ext cx="4586287" cy="3440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926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56100"/>
            <a:ext cx="5029200" cy="412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927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1220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3927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1220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103F59-0F7F-49C8-B03A-242FA644F4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03F59-0F7F-49C8-B03A-242FA644F431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333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1"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90600" y="2514600"/>
            <a:ext cx="7467600" cy="762000"/>
          </a:xfrm>
        </p:spPr>
        <p:txBody>
          <a:bodyPr>
            <a:spAutoFit/>
          </a:bodyPr>
          <a:lstStyle>
            <a:lvl1pPr>
              <a:defRPr sz="6600">
                <a:solidFill>
                  <a:srgbClr val="CC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000">
                <a:solidFill>
                  <a:srgbClr val="CCEC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838200" y="6248400"/>
            <a:ext cx="17526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1A76D3A1-0BF0-403A-B275-F93F38D2046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1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8585D-1DF0-4164-8F03-2C5A85F1D1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91CC1-8415-41E5-B0EE-37A6440E1C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4757C2-A93C-409E-9101-80FA26F018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FE5F9-BA70-4861-99C3-42698580DC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69175-7F14-4369-A54E-8AE53F1210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2B04D-81FB-476A-AE40-DF484C8B66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6F848-656A-48D5-9DC6-28CA6BEEB4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E911D8-10B5-403B-8054-DFADA8808C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9C51B-C7B6-4EED-91E2-DE34589861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4EADC-78A4-4DC5-9611-818AD6156B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F7EE7F0-78D0-4114-8839-71C1B34B5C1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kumimoji="1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igitaljournal.com/photo/060817avianflubirdfluvirus.jpg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digitaljournal.com/photo/060817avianflubirdfluvirus.jpg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5" name="Rectangle 5">
            <a:hlinkClick r:id="rId2"/>
          </p:cNvPr>
          <p:cNvSpPr>
            <a:spLocks noChangeArrowheads="1"/>
          </p:cNvSpPr>
          <p:nvPr/>
        </p:nvSpPr>
        <p:spPr bwMode="auto">
          <a:xfrm>
            <a:off x="3490913" y="2166938"/>
            <a:ext cx="9144000" cy="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5DB2893-082E-4B29-9063-065711EC2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8" y="4734301"/>
            <a:ext cx="9067800" cy="702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/>
                <a:ea typeface="+mj-ea"/>
                <a:cs typeface="+mj-cs"/>
              </a:rPr>
              <a:t>Preventing a Cytokine Storm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EE5738-9568-4300-B824-9E534B4B680E}"/>
              </a:ext>
            </a:extLst>
          </p:cNvPr>
          <p:cNvSpPr txBox="1"/>
          <p:nvPr/>
        </p:nvSpPr>
        <p:spPr>
          <a:xfrm>
            <a:off x="453590" y="6016875"/>
            <a:ext cx="8153400" cy="58477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outrunningthehorses.com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E375CD-3A98-4B99-A841-357B1ED96FF2}"/>
              </a:ext>
            </a:extLst>
          </p:cNvPr>
          <p:cNvSpPr txBox="1"/>
          <p:nvPr/>
        </p:nvSpPr>
        <p:spPr>
          <a:xfrm>
            <a:off x="15433" y="1102505"/>
            <a:ext cx="8992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Ministering to the Community in a Time of Crisis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248633-89C7-4B93-0BCB-D1B8014B8689}"/>
              </a:ext>
            </a:extLst>
          </p:cNvPr>
          <p:cNvSpPr txBox="1"/>
          <p:nvPr/>
        </p:nvSpPr>
        <p:spPr>
          <a:xfrm>
            <a:off x="298367" y="497544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Pandemic Plan for the Church</a:t>
            </a:r>
          </a:p>
        </p:txBody>
      </p:sp>
      <p:pic>
        <p:nvPicPr>
          <p:cNvPr id="5" name="Picture 2" descr="http://images.wisegeek.com/human-lungs-with-germs.jpg">
            <a:extLst>
              <a:ext uri="{FF2B5EF4-FFF2-40B4-BE49-F238E27FC236}">
                <a16:creationId xmlns:a16="http://schemas.microsoft.com/office/drawing/2014/main" id="{A6BA454E-2A19-D667-9781-C09F782718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5643" y="1785595"/>
            <a:ext cx="3204537" cy="2977502"/>
          </a:xfrm>
          <a:prstGeom prst="rect">
            <a:avLst/>
          </a:prstGeom>
          <a:ln w="57150" cap="sq">
            <a:solidFill>
              <a:schemeClr val="bg2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3AA361A3-2EFB-33D2-1A77-7B5459B8B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5316771"/>
            <a:ext cx="9067800" cy="702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/>
                <a:ea typeface="+mj-ea"/>
                <a:cs typeface="+mj-cs"/>
              </a:rPr>
              <a:t>What We’ve Learned From COVID-19</a:t>
            </a:r>
          </a:p>
        </p:txBody>
      </p:sp>
    </p:spTree>
    <p:extLst>
      <p:ext uri="{BB962C8B-B14F-4D97-AF65-F5344CB8AC3E}">
        <p14:creationId xmlns:p14="http://schemas.microsoft.com/office/powerpoint/2010/main" val="4130626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A1D882-50BD-BDAF-EF39-90A35B4DF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C5680ABE-043C-3D4C-2D14-347CE34CC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D3 and Respiratory Health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4FB076B-BC88-DD18-C0BF-46889670F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Vitamin D is a fat-soluble-vitamin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Major source comes from the sun’s UV light. 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Exposure to the sun allows skin to convert vitamin D from cholesterol 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Best way to get vitamin D</a:t>
            </a:r>
            <a:endParaRPr kumimoji="0" lang="en-US" sz="3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2C5A95-C8E9-C453-8CC6-97FEFC0B6E8E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505135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A5DD7C-4C38-3DDC-E081-D3B8104F1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9C2676F1-5AEB-5D92-162B-1D55B151F4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D3 and Respiratory Health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4D88903-2BEA-7E19-B8C1-67E2957C6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Vitamin D is a fat-soluble-vitamin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Dietary sources include fortified foods and supplements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Studies indicate a high prevalence of vitamin D deficiency worldwide</a:t>
            </a:r>
            <a:endParaRPr kumimoji="0" lang="en-US" sz="3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221EAD-B08B-4DC1-F7B3-C9E8C3FDB4DC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523012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AA6482-9F24-30A5-94A2-604D90D811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82177A3D-79F3-6A62-8436-51C898B8AF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D3 and Respiratory Health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83A1160-DC3B-EC2C-FB24-7D9D53B0D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There is evidence that vitamin D may prevent or improve outcomes in many infectious and inflammatory conditions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Including acute and chronic respiratory infections 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rgbClr val="CC99FF"/>
              </a:buClr>
              <a:buSzPct val="80000"/>
              <a:buFont typeface="Wingdings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/>
                <a:ea typeface="+mn-ea"/>
                <a:cs typeface="Times New Roman" pitchFamily="18" charset="0"/>
              </a:rPr>
              <a:t>Increased understanding of its immunomodulatory and anti-inflammatory properties </a:t>
            </a:r>
          </a:p>
          <a:p>
            <a:pPr lvl="1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</a:pPr>
            <a:endParaRPr kumimoji="0" lang="en-US" sz="3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6AED49-41A4-A038-4DDF-A1E5F15C3392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2315894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78DAA7-80B1-D947-FDA2-E777CE06AE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D295F856-7FDF-328A-0188-5F94C5A7AF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D3 and Respiratory Health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49CF9AB-6F54-96D6-5A10-098502184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A study found a 70% reduction in viral respiratory tract infections among persons with vitamin D deficiency receiving vitamin D treatment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Benefits found to: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B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oost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 immune system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elp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 control inflammation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956464-9120-72D6-1088-F9D0BBA5E16B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530986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C622C9-8780-3FCB-B816-FB5B9CED73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59298D87-5982-FD4A-8DED-FEC8E52DBA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James Mullin of 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Lankenau Inst. For Medical Research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B23CC2-DF33-1D48-1130-67E284A16401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61CFB7B-F146-DC79-6483-381739963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40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457200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“The benefits … are so clear and the risks so minimal that we believe physicians should be recommending supplemental Vitamin D right away…We already know from past studies that Vitamin D blunts cytokine storms in cases of flu. In cases of COVID-19, vitamin D therapy may allow time for a patient’s own immune defenses to kick in before it’s too late.”</a:t>
            </a:r>
          </a:p>
          <a:p>
            <a:pPr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125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F62D01-D5BE-89B9-46C1-775B4FBE3D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4304ECBC-57FE-489B-C8A4-D37D36F316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D3 and Respiratory Health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E536BDC-957A-03B5-7E07-27F1B00E2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Recommended Dietary Allowances for Vitamin D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Ma</a:t>
            </a:r>
            <a:r>
              <a:rPr lang="en-US" sz="3200" kern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ny</a:t>
            </a: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 people are deficient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Recommendations vary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Mayo Clinic recommends adult get at lease 600 IU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However, 1,000 to 2,000 IU per day is generally safe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3C07D3-5916-E468-C055-EE87F23EED57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69682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79D85C-7DC5-C0EA-F130-2B3DD764DD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45E5C196-6FEF-D7E2-6599-102474685D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D3 and Respiratory Health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E7E9B8-29DF-2354-9447-46CFE9CA0116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9E3E3C-5D35-A033-AD38-2FF571593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1838544"/>
            <a:ext cx="6477000" cy="467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814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E38736-9AE4-56CE-2572-E9C9859784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B23D6246-7722-7B30-1085-B7C3556048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D3 and Respiratory Health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E8B6394-BD6A-DDDB-7783-9E688FA4E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If you acquire a respiratory illness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Increasing supplementation either 5,000 to 10,000 IUs a day (taken 5,000 IUs 2 times a day) is recommended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This will correct or prevent deficiency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5B1762-2609-AF4D-B27C-DDEC2A0C882F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960064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A932EB-B011-8611-7796-9EAA18F050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494461D8-55A1-F730-03BC-07929C969C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D3 and Respiratory Health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171554D-D82E-6A6B-7415-D92077A80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How to Take Vitamin D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Fat soluble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Does not dissolve in water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Best absorbed when </a:t>
            </a: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taken with high fat foods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FA2840-1626-6287-FEB9-3182A230F2DD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129263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70D6C1-167E-FD33-827F-29DF467209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41D78509-D7C6-317F-FD4B-CA112E71C9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D3 and Respiratory Health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004BE24-F844-0F41-F901-48C1C3823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How to Get More Vitamin D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More sunlight and f</a:t>
            </a:r>
            <a:r>
              <a:rPr lang="en-US" sz="3200" kern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oods</a:t>
            </a: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 rich in Vitamin D are the best ways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Exposure to sunlight 10 to 15 minutes three times a week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Be aware you will need more sunlight time in the winter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0C6A75-2C31-69C9-1690-E97F7D5032C9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5729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Disclaimer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458200" cy="4114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Disclaimer</a:t>
            </a:r>
          </a:p>
          <a:p>
            <a:pPr lvl="1">
              <a:spcAft>
                <a:spcPts val="600"/>
              </a:spcAft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information is for educational purposes only and does constitute professional medical advice or diagnosis.</a:t>
            </a:r>
          </a:p>
          <a:p>
            <a:pPr lvl="1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Consult your medical provider if there are any questions or concerns.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8B1D88-914D-1D36-F317-2668598AE4E4}"/>
              </a:ext>
            </a:extLst>
          </p:cNvPr>
          <p:cNvSpPr txBox="1"/>
          <p:nvPr/>
        </p:nvSpPr>
        <p:spPr>
          <a:xfrm>
            <a:off x="6324600" y="6488668"/>
            <a:ext cx="2819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6112749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BE913F-6379-7A40-F67D-44557FF5B3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CBBAFCCC-AFD9-79A8-5812-89A74A5C29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D3 and Respiratory Health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2B6883C-6BF9-BDF8-0643-F74A84090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305800" cy="588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Foods rich in Vitamin D include: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7E6DF5-892C-5BCB-6371-3A9AF39E8EA4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F75CDED-F5E7-ABAC-1605-96612A516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613659"/>
            <a:ext cx="4959927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Oily fish (salmon, rainbow trout, tuna, sardines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Red meat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Egg yolks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cs typeface="Times New Roman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8059B6-972F-4008-C7E6-3A79652F2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636" y="2572572"/>
            <a:ext cx="4959927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Fortified: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Orange Juice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Milk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Almond milk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Rice milk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35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C14D04-E9EA-A033-584E-3B670EF578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CE299427-2A22-4ED0-F1D5-A1095C686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Antihistamines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A00349-2A1D-6F13-D72B-8E7FD367C39D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FCCCBDC-9221-0FD3-A951-A1634BF74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A Cytokine Storm is the result of histamine activated pathways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A histamine is a chemical that’s released by white blood cells in your immune system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They are released when your immune system overreacts to a substance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8645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8523B1-F8E2-65DE-56F9-7EF9116825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ED7B5BC9-B956-EA2D-19A3-3ADBB1F609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Antihistamines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85F6CD-DBB8-6090-EF68-BDC1CB060B32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A123086-9CCD-3A17-7459-C26643557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Substances that may trigger overreaction include: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Food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Dust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Pollen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Times New Roman" pitchFamily="18" charset="0"/>
              </a:rPr>
              <a:t>Venom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Antigens</a:t>
            </a:r>
          </a:p>
        </p:txBody>
      </p:sp>
    </p:spTree>
    <p:extLst>
      <p:ext uri="{BB962C8B-B14F-4D97-AF65-F5344CB8AC3E}">
        <p14:creationId xmlns:p14="http://schemas.microsoft.com/office/powerpoint/2010/main" val="16654178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3F43B5-3CBD-FC73-C0FD-A0D1DE9117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9D5FDA25-5F74-0A8F-7548-CEBEC59C7D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Antihistamines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9C062-EB6E-4977-C49D-A76BAF84B471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2067AE5-649A-0DC5-99FF-E01632EB1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Histamines are responsible for many of the symptoms of allergies including: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Runny nose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Sneezing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Itchy eyes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9443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66957A-5C43-00B4-2061-F655C08B32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2E245877-4901-40B4-8092-70D54E95DE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Antihistamines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8BACE8-7D0C-4CC7-AC21-2ED1F597DA24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E5E9E36-D514-5313-6FD6-3E09D945C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Histamines effect include: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Widening of blood vessels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Causes leaking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Causes tissues to swell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Increase in gastric acid production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Increase in heart rate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0917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B892F8-9900-D3E7-628B-7E98C53034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45AD8096-BF30-B36D-E5C0-5BAF1157E3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Antihistamines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28F4F6-7023-3817-B50C-6599BA63AF34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D88D073-3923-1AF6-6094-8D55FBD52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Histamines act on: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Eyes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Nose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Throat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Lungs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Skin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Gastrointestinal tract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984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E43F4A-654E-8C44-98FB-5C6591F8B1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4BB475D0-08AC-28AD-A783-CE7DC586B8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Antihistamines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7E67EA-0801-D77B-BE61-A3CE3D28AA68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067D9D7-C405-732F-C9EA-5FB8619C7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Four Classes of Histamines: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H1, H2, H3, H4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H1 and H2 have gained the most attention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Can trigger inflammation responses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Acute Respiratory Distress Syndrome (ARDS)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Deep vein thrombosis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Damage to organs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8306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52C60F-4823-B85C-9FB8-459919D386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6DE9D3B2-A821-A2F1-4717-5B7A3233F2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Antihistamines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0DFA0D-425F-929C-1AE0-6145196EF558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E1E5B44-D67B-6403-0453-EB3132EB1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H1 Stimulates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Smooth muscle contraction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Respiratory tract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Gastrointestinal tract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Sneezing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Pruritus (itching)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Vascular permeability leading to edema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8135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C5DA75-730B-88AD-6979-B37B6B487F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8E704DB5-4DA0-5F95-EFCE-890DD5E273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Antihistamines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FC174E-24FA-B446-3B64-186994DC24D6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9C08C59-7B91-E9CC-4745-54FA0C9E6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H2 Stimulates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Gastric acid secretion</a:t>
            </a: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H2 Regulates gastrointestinal motility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1940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BC5360-830B-6F76-D05E-F637E88039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A5B5A5E8-EB98-9EDC-7D31-5A9C60C87E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Antihistamines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D84BBA-186D-FFBB-9B5A-CDA413F1EB8D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91C4F6D-B0AC-BB06-F8D6-D3A2790F9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H1 Inhibitor Antihistamines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Modulate histamine pathways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Suppress viral growth</a:t>
            </a:r>
          </a:p>
          <a:p>
            <a:pPr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10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2.cdn.turner.com/cnnnext/dam/assets/130428204735-01-bird-flu-0428-horizontal-large-galle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0700" y="2971800"/>
            <a:ext cx="5562600" cy="3239756"/>
          </a:xfrm>
          <a:prstGeom prst="rect">
            <a:avLst/>
          </a:prstGeom>
          <a:ln w="57150" cap="sq">
            <a:solidFill>
              <a:schemeClr val="bg2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0" y="7620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“Cytokine Storm” 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what makes 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Avian Influenza so deadly</a:t>
            </a:r>
          </a:p>
        </p:txBody>
      </p:sp>
    </p:spTree>
    <p:extLst>
      <p:ext uri="{BB962C8B-B14F-4D97-AF65-F5344CB8AC3E}">
        <p14:creationId xmlns:p14="http://schemas.microsoft.com/office/powerpoint/2010/main" val="19484202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D20C82-58D4-D519-5401-B3F433BF3C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F98782D1-C538-1C46-7D95-EA900C7AE2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Antihistamines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83F59A-CB50-B453-BAB0-CAF4590FD9CE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450C710-D34C-A073-362F-680B09E5A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H1 Inhibitor Antihistamines recommended: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Dexchlorpheniramine (</a:t>
            </a:r>
            <a:r>
              <a:rPr lang="en-US" sz="3200" kern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Polaramine</a:t>
            </a: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) 2 mg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Cetirizine (Zyrtec) 10 mg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Loratadine (Claritin) 10 mg </a:t>
            </a:r>
          </a:p>
          <a:p>
            <a:pPr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3227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20EE4A-EEF0-63D5-FBE4-47A0FF7469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C48D7D2F-07E8-BF0B-940A-1D8DD0AF13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Antihistamines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738474-EA7A-BD67-E133-AE76FB568DF2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A31F008-E9DC-38FF-81B0-9982B9938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H1 Inhibitor Antihistamines recommended: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Start treatment at the first symptoms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Every 12 hours</a:t>
            </a:r>
          </a:p>
          <a:p>
            <a:pPr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138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44D5BE-5664-DF5C-B86D-21F9200A40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CE4EE73A-EE93-7576-8631-7785B637BF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Antihistamines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C45760-BAD3-258F-F68F-E1E5FFABA9A5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9FE9F81-431F-9846-4A89-6A29909E4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H2 Inhibitor Antihistamines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Binds H2 receptors in the stomach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Binds to Mast cells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Mast cells responsible for releasing mediators that result in inflammation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Reduces the proteins in the body can cause an inflammatory cascade</a:t>
            </a:r>
          </a:p>
          <a:p>
            <a:pPr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4199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BF9877-EF0D-3850-7BBC-44E7BA7A48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282E32C0-0190-627C-91DD-5268285698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Antihistamines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464F79-1C4E-D3CB-8091-5F82AA3D568A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678BC0B-116F-4E9D-5D50-C8396D889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H2 Inhibitor Antihistamine recommended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Pepcid AC aka Famotidine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May improve symptoms by reducing histamine-induced cytokine release and inflammation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Dosage adults and children 12 years and over 80 mg 3 times a day</a:t>
            </a:r>
          </a:p>
          <a:p>
            <a:pPr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9241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DD69D4-C274-9739-7553-B99573C6A1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A32FFC3B-8FBE-909E-EC31-BFED59C958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891BE0-DFB9-6650-FCF1-D4BE8B01DF7F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A81CF73-B212-EDBE-9735-E145D9511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Zinc is an essential mineral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Helps immune system fight off invading bacteria and viruses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Necessary for development and function of T cells in immune system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Responsible for fighting infections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Regulates cytokine expression suppressing inflammation</a:t>
            </a:r>
          </a:p>
          <a:p>
            <a:pPr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5104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1783DC-D369-630D-131F-E467B4D4EE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F5AF968A-7690-EB0C-2A7D-EEE5F2D2A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61D604-BB21-EB9B-DBEA-B1F730EA1BB8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2DE558C-0FA0-3C69-5494-FE02E0A8D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Zinc is an essential mineral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Proven to have antiviral effects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Reduces replication of the influenza virus and COVID-19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Helps inhibit the viral load</a:t>
            </a:r>
          </a:p>
          <a:p>
            <a:pPr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114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D406DF-F8B0-8B63-9765-51AD6C0C45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A525C4-F8D1-526F-34C1-0F7ABF086893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pic>
        <p:nvPicPr>
          <p:cNvPr id="4" name="Picture 3" descr="A table with text and numbers&#10;&#10;Description automatically generated">
            <a:extLst>
              <a:ext uri="{FF2B5EF4-FFF2-40B4-BE49-F238E27FC236}">
                <a16:creationId xmlns:a16="http://schemas.microsoft.com/office/drawing/2014/main" id="{FCAF6A1B-FF67-74CB-0D0A-162B1671AC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228600"/>
            <a:ext cx="6172200" cy="626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9933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592914-8EF7-291A-F5B0-31731C4FF1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9017BB59-3CED-FBD3-9E05-A02760D7CD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0C2C84-3146-C8A9-D8B9-DA55B36C2A99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30C4C42-958E-1E4B-4E3B-610B5E872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Zinc dosage while experiencing symptoms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Consider increased daily amount as high as 50 mg 2 times a day for a short duration</a:t>
            </a:r>
          </a:p>
          <a:p>
            <a:pPr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2787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D7755C-5A29-5559-AF7E-8AB467D9D4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1D2698D2-4ED4-BF7C-C87A-AC10F63E9F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0B7EF1-71B2-22D7-F8BC-90EB4BBA6BED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CB861D4-EE2A-75D3-6E97-4FC355A98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Vitamin C 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Powerful antioxidant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Protects cells from damage caused by free radicals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Its effect on the immune system is complex</a:t>
            </a:r>
          </a:p>
          <a:p>
            <a:pPr lvl="1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0029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07874C-9AAB-6E6B-8717-EFE6D07BD7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63B2B1C6-C757-6529-634F-5104F5A4D0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C6425B-9328-5FC5-0DC2-39663C6F00C1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5AC4815-C3E8-1072-8C62-443D99CAB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Vitamin C 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Has antiviral properties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Stimulates interferon (blocks replication of viruses)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Enhances antiviral activity in epithelial cells of the lungs</a:t>
            </a:r>
          </a:p>
          <a:p>
            <a:pPr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609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10600" cy="1143000"/>
          </a:xfrm>
        </p:spPr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Avian Influenza – Pathophysiology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Cytokine Storm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8839200" cy="50292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cytokine storm (aka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hypercytokinemia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Condition where body’s immune system releases too many inflammatory signaling molecules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are called cytokines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lead to life threatening systemic inflammatory response with serious symptoms</a:t>
            </a:r>
          </a:p>
        </p:txBody>
      </p:sp>
    </p:spTree>
    <p:extLst>
      <p:ext uri="{BB962C8B-B14F-4D97-AF65-F5344CB8AC3E}">
        <p14:creationId xmlns:p14="http://schemas.microsoft.com/office/powerpoint/2010/main" val="38326875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0EF6D4-DCFD-1B38-1FA2-42AE42E6F9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88ED80D3-F491-226A-FDC1-68EC719C00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DED21F-4B70-32E9-FCAF-45A3D56FC686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267C429-DEC6-BC68-7B42-C36E785BB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Vitamin C 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Has anti-inflammatory effects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Prevents hyperactivation of immune cells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Decreases inflammatory markers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Leads to lowering inflammatory cytokine production</a:t>
            </a:r>
          </a:p>
          <a:p>
            <a:pPr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4702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EAEA6E-6026-A4F7-E189-44A006AB9E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FABC79EB-1058-3675-4E9D-1CDCB3F153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4E8CB4-2920-7763-9842-88CEA683C517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9E882BC-3111-6ED7-B778-0D5D6843D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Vitamin C 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Is water soluble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Not stored in the body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Side effects are rare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Amounts greater than 2,000 mg a day not recommended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Can lead to stomach upset, diarrhea</a:t>
            </a:r>
          </a:p>
          <a:p>
            <a:pPr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6001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2377D3-FF41-506D-0C28-17D9114BE5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9C92E55E-2FEC-364C-9674-E222365F26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F1C111-2B23-784C-9EB4-BFD0AE36BC06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B750BBE-6194-4603-BB87-DB701456E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Vitamin C Recommended Daily Amount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Men – 90 mg a day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Women – 75 mg a day 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During pregnancy - 120 mg a day </a:t>
            </a: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315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29847E-9D95-FE93-C06D-AE466041FF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693D0427-12B0-E9D3-7187-7815317EFF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E13AD1-766C-050E-B624-CE87A6FCC7E4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A5E404E-A944-70FA-DBF4-91D95A447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Vitamin C Recommended Daily Amount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1–3 years: 15 mg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4–8 years: 25 mg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9–13 years: 45 mg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14–18 years: 65 mg for girls and 75 mg for boys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5474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52C4B1-4826-9DBC-B20B-16E1E538F6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F895264E-70AF-9690-6522-B46926BC28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B900F7-8442-ADF4-3CEC-78EA6AADFBB6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ED2F246-C010-775A-DBB9-6F2A8D335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Increase your daily dosage while experiencing symptoms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High-dose vitamin C supplementation can alleviate inflammatory response and hinder the aggravation of COVID-19 and Influenza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Do not exceed 2,000 mg per day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Spread supplementation throughout the day</a:t>
            </a:r>
          </a:p>
        </p:txBody>
      </p:sp>
    </p:spTree>
    <p:extLst>
      <p:ext uri="{BB962C8B-B14F-4D97-AF65-F5344CB8AC3E}">
        <p14:creationId xmlns:p14="http://schemas.microsoft.com/office/powerpoint/2010/main" val="7157999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748278-2842-982D-FF75-BA65492D3A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DD8D7F97-F285-D1C2-55D8-E4392B7F46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Aspirin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DD173B-F3D2-845F-F98D-6DDFD77B929E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A656A9-61F7-083D-2E72-DD35B0DA1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Aspirin is acetylsalicylic acid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Classified as a non-steroidal anti-inflammatory drug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Used to reduce pain and inflammation</a:t>
            </a:r>
          </a:p>
        </p:txBody>
      </p:sp>
    </p:spTree>
    <p:extLst>
      <p:ext uri="{BB962C8B-B14F-4D97-AF65-F5344CB8AC3E}">
        <p14:creationId xmlns:p14="http://schemas.microsoft.com/office/powerpoint/2010/main" val="32081901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3EFFFF-B025-3DDF-4E40-43A4976688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F4024510-1540-493B-E688-9B38D72D12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Aspirin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D7106B-2FF5-EF92-8CA8-55DB99155CEF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5036701-5258-9951-4E0A-9DCE1D9BB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Aspirin uses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Reduce fever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Reduce inflammation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Relieve mild to moderate pain from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Muscle aches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Toothaches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Common cold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Headaches</a:t>
            </a:r>
          </a:p>
          <a:p>
            <a:pPr lvl="1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</a:pPr>
            <a:endParaRPr lang="en-US" sz="30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0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2620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6AF04B-BCD1-C020-2E74-F380C83B8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954F5427-60EF-7C1B-6869-0FD071D8DC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Aspirin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DA6982-182A-8A64-C9E9-A29B46C890EC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D535E40-1494-EFC4-4611-5A582D2E5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Aspirin 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Blocks and enzyme called cyclooxygenase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Cyclooxygenase produces hormones called </a:t>
            </a:r>
            <a:r>
              <a:rPr lang="en-US" sz="2800" kern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prostanoids</a:t>
            </a:r>
            <a:endParaRPr lang="en-US" sz="28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Prostanoids</a:t>
            </a: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 cause platelets to stick together</a:t>
            </a:r>
          </a:p>
          <a:p>
            <a:pPr marL="1714500" lvl="3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Role of platelets is to stick together and block cuts and breaks in blood vessels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Blocking these reduces formation of clots</a:t>
            </a:r>
          </a:p>
          <a:p>
            <a:pPr lvl="1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</a:pPr>
            <a:endParaRPr lang="en-US" sz="30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30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0005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C4D6B5-AF2B-24C1-B17D-0D52B72012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152903A2-889E-F586-DE8C-964BF7295E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Aspirin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C167EC-D1D9-1C26-3820-95EAD9FA8DAF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2DD7163-A23C-0489-9125-5600EFE3A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The cascade of inflammatory mediators can cause some to develop blood clots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To prevent blood clots, take 325 mg per day</a:t>
            </a:r>
          </a:p>
        </p:txBody>
      </p:sp>
    </p:spTree>
    <p:extLst>
      <p:ext uri="{BB962C8B-B14F-4D97-AF65-F5344CB8AC3E}">
        <p14:creationId xmlns:p14="http://schemas.microsoft.com/office/powerpoint/2010/main" val="31875856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4D206B-25D5-B4E5-4F24-DF5B0B6A7E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23F4F7FA-E229-2DB7-6F80-498C95F595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Aspirin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5056CD-1A74-E1CA-9DA9-52612BD4E8F7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F299A71-7249-DEFF-C958-912929157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Do not take aspirin if you experience the following: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E956ED-16B8-9D7F-F656-A10C35E71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2971800"/>
            <a:ext cx="38481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Allergy to ibuprofen</a:t>
            </a: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Stomach ulcer</a:t>
            </a: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Stroke victim (unless doctor recommended)</a:t>
            </a: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Indigestion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4E4A9CE-E03E-B47E-D5E8-D57DF5B58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8150" y="2895600"/>
            <a:ext cx="38481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Asthma</a:t>
            </a: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Gout</a:t>
            </a: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Heavy periods</a:t>
            </a: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Pregnant or trying to get pregnant</a:t>
            </a: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Breastfeeding</a:t>
            </a: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US" sz="28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278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E59B0-38BC-FD64-658D-1A728F4441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>
            <a:extLst>
              <a:ext uri="{FF2B5EF4-FFF2-40B4-BE49-F238E27FC236}">
                <a16:creationId xmlns:a16="http://schemas.microsoft.com/office/drawing/2014/main" id="{83994654-F70A-7500-54B4-08DABC185D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10600" cy="1143000"/>
          </a:xfrm>
        </p:spPr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Avian Influenza – Pathophysiology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Cytokine Storm</a:t>
            </a:r>
          </a:p>
        </p:txBody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id="{972535AF-970B-AD3A-1939-5BDDCD0665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8839200" cy="50292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Avian Influenza causes a “Cytokine Storm”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pro-inflammatory cytokine response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Occurs in alveoli and bronchial epithelial cells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Levels reach more than 10 times higher than common flu virus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Inflammation causes damage enough to cause acute respiratory distress (ARDS)</a:t>
            </a:r>
          </a:p>
          <a:p>
            <a:pPr algn="ctr">
              <a:lnSpc>
                <a:spcPct val="12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1899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9A893C-E742-0653-C85C-9E5F3918A0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DDA32C3C-441B-5CD3-1B9B-5433699CCD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Aspirin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8456D0-BDAA-F33F-4633-FD350FE686C2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75360D4-FA5D-FA8C-E1D7-8AA7A8F47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Do not take give aspirin to children or teenagers without checking with your child’s doctor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280341-1E57-4C7B-2F17-E34A27F20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2971800"/>
            <a:ext cx="78105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It can cause a serious illness called Reye’s syndrome</a:t>
            </a:r>
          </a:p>
        </p:txBody>
      </p:sp>
    </p:spTree>
    <p:extLst>
      <p:ext uri="{BB962C8B-B14F-4D97-AF65-F5344CB8AC3E}">
        <p14:creationId xmlns:p14="http://schemas.microsoft.com/office/powerpoint/2010/main" val="175674364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05E3F8-A8D0-D1F8-6E19-3E044449F2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8182EF2B-9C2A-F0EA-E9AF-8964B95F55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AAFCBB-31D0-9C16-005E-60FC0C171217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BD60A9C-9D9D-6216-2CA4-A6082B3DD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Scientists have a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 better understanding of the pathophysiology of Avian Influenza and COVID-19</a:t>
            </a:r>
          </a:p>
          <a:p>
            <a:pPr marL="800100" lvl="1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Several Over the Counter (OTC) medicines have been found to have effects in preventing a cytokine storm</a:t>
            </a:r>
          </a:p>
        </p:txBody>
      </p:sp>
    </p:spTree>
    <p:extLst>
      <p:ext uri="{BB962C8B-B14F-4D97-AF65-F5344CB8AC3E}">
        <p14:creationId xmlns:p14="http://schemas.microsoft.com/office/powerpoint/2010/main" val="393567894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F0DDA7-9F43-2CF7-FBEE-CCCAD16662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298CAE8E-A17D-C150-4BA2-C752A7E832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09F0CB-D4B4-C8B1-0B55-E129A47A68E6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D4C4C07-C3D5-7DB8-1758-7B401B914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The following OTC medicines are recommended in preventing a cytokine storm:</a:t>
            </a:r>
          </a:p>
          <a:p>
            <a:pPr marL="800100" lvl="1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Vitamin D3</a:t>
            </a:r>
          </a:p>
          <a:p>
            <a:pPr marL="800100" lvl="1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Antihistamines</a:t>
            </a:r>
          </a:p>
          <a:p>
            <a:pPr marL="1257300" lvl="2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Claritin </a:t>
            </a:r>
          </a:p>
          <a:p>
            <a:pPr marL="1257300" lvl="2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Pepcid AC</a:t>
            </a:r>
          </a:p>
          <a:p>
            <a:pPr marL="800100" lvl="1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Zinc</a:t>
            </a:r>
          </a:p>
          <a:p>
            <a:pPr marL="800100" lvl="1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Vitamin C</a:t>
            </a:r>
          </a:p>
          <a:p>
            <a:pPr marL="800100" lvl="1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Aspirin</a:t>
            </a:r>
          </a:p>
        </p:txBody>
      </p:sp>
    </p:spTree>
    <p:extLst>
      <p:ext uri="{BB962C8B-B14F-4D97-AF65-F5344CB8AC3E}">
        <p14:creationId xmlns:p14="http://schemas.microsoft.com/office/powerpoint/2010/main" val="9804150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4098" name="Picture 2" descr="http://saphanatutorial.com/wp-content/uploads/2013/12/SAP-HANA-Questio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87234" cy="6858000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B3EF3D-DB89-6BE1-FD78-3418203F2C08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87958575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5" name="Rectangle 5">
            <a:hlinkClick r:id="rId2"/>
          </p:cNvPr>
          <p:cNvSpPr>
            <a:spLocks noChangeArrowheads="1"/>
          </p:cNvSpPr>
          <p:nvPr/>
        </p:nvSpPr>
        <p:spPr bwMode="auto">
          <a:xfrm>
            <a:off x="3490913" y="2166938"/>
            <a:ext cx="9144000" cy="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5DB2893-082E-4B29-9063-065711EC2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289" y="1305238"/>
            <a:ext cx="9067800" cy="1560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/>
                <a:ea typeface="+mj-ea"/>
                <a:cs typeface="+mj-cs"/>
              </a:rPr>
              <a:t>For more presentations like this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/>
                <a:ea typeface="+mj-ea"/>
                <a:cs typeface="+mj-cs"/>
              </a:rPr>
              <a:t>or for more information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/>
                <a:ea typeface="+mj-ea"/>
                <a:cs typeface="+mj-cs"/>
              </a:rPr>
              <a:t>please visit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/>
                <a:ea typeface="+mj-ea"/>
                <a:cs typeface="+mj-cs"/>
              </a:rPr>
              <a:t>outrunningthehorses.com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BE375A-669E-4902-887A-279F7BD398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596" y="3193109"/>
            <a:ext cx="4380807" cy="2899751"/>
          </a:xfrm>
          <a:prstGeom prst="rect">
            <a:avLst/>
          </a:prstGeom>
          <a:ln w="28575">
            <a:solidFill>
              <a:srgbClr val="000000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363C455-7F75-42FE-5361-9E4616BE6A38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513651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94ED3C-7C6F-1E36-E25B-1274DE99C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ED266D7E-72FD-006D-5B65-3E235DC01F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Preventing a Cytokine Storm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We’ve Learned from COVID-19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922761E-9950-22EF-E78B-EC3474326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89916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Scientists have a</a:t>
            </a:r>
            <a:r>
              <a:rPr kumimoji="0" lang="en-US" sz="3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 better understanding of the pathophysiology of Avian Influenza and COVID-19</a:t>
            </a:r>
          </a:p>
          <a:p>
            <a:pPr marL="800100" lvl="1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However, the search for new interventions remain ongoing</a:t>
            </a:r>
          </a:p>
          <a:p>
            <a:pPr marL="800100" lvl="1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These include m</a:t>
            </a:r>
            <a:r>
              <a:rPr lang="en-US" sz="3200" kern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edicines</a:t>
            </a: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 with anti-inflammatory and strong antioxidant potentials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3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30B9E-073D-00F2-BA78-87681A82CF47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1472462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65B06F-1EA9-8FA5-9D25-F091623233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1EEBC204-01DF-3623-517F-AD0D7778E1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Preventing a Cytokine Storm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We’ve Learned from COVID-19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5B69C5E-9564-FC01-9D2E-4DE3EF8E8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Antibiotics are commonly prescribed for respiratory tract infections (RTI)</a:t>
            </a: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This presentation will cover over the counter (OTC) medicines that have been put into practice</a:t>
            </a:r>
          </a:p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Disclaimer: This is for informational purposes and not meant as medical advice.</a:t>
            </a: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3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DAAC36-7F3A-1D56-E32A-4E814BDE3547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2537486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2E09D9-332D-2137-95DB-4B5C2F7CF2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6503EE75-2898-8B0E-B649-5C78D32C3D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Preventing a Cytokine Storm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We’ve Learned from COVID-19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8676D66-4FE8-0087-D79F-AABC5B561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The National Institutes of Health (NIH) define a respiratory tract infection (RTI) as any infection disease of the upper or lower respiratory tract.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Upper respiratory tract infections (URTIs) include the common cold, laryngitis, pharyngitis/tonsilitis, acute rhinitis, acute rhinosinusitis, and acute otitis media 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Lower respiratory tract infections (LRTIs) include acute bronchitis, bronchiolitis, pneumonia and tracheitis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3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BAC653-62D1-DF54-C0C9-FB205F4BCAED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760183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3EA370-452A-574E-4D5B-E34753A88B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324581AF-85BC-D4BA-88AD-6E3197FA8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D3 and Respiratory Health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49F9E84-3165-2B32-8A7D-EB5A4B9DB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38250"/>
            <a:ext cx="8686800" cy="415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Sunlight can boost serotonin levels and improve mental health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This by increasing vitamin D production</a:t>
            </a:r>
          </a:p>
          <a:p>
            <a:pPr marL="800100" lvl="1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 Studies have shown that: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Low levels of vitamin D in your system may increase the risk of severe COVID-19 symptoms</a:t>
            </a:r>
          </a:p>
          <a:p>
            <a:pPr marL="1257300" lvl="2" indent="-342900" algn="l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And even lengthen your recovery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3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8B2A91-D0AD-EC70-43E0-1D1C40CD5B59}"/>
              </a:ext>
            </a:extLst>
          </p:cNvPr>
          <p:cNvSpPr txBox="1"/>
          <p:nvPr/>
        </p:nvSpPr>
        <p:spPr>
          <a:xfrm>
            <a:off x="6172200" y="6488668"/>
            <a:ext cx="29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6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utrunningthehorses.com</a:t>
            </a:r>
          </a:p>
        </p:txBody>
      </p:sp>
    </p:spTree>
    <p:extLst>
      <p:ext uri="{BB962C8B-B14F-4D97-AF65-F5344CB8AC3E}">
        <p14:creationId xmlns:p14="http://schemas.microsoft.com/office/powerpoint/2010/main" val="3065195764"/>
      </p:ext>
    </p:extLst>
  </p:cSld>
  <p:clrMapOvr>
    <a:masterClrMapping/>
  </p:clrMapOvr>
</p:sld>
</file>

<file path=ppt/theme/theme1.xml><?xml version="1.0" encoding="utf-8"?>
<a:theme xmlns:a="http://schemas.openxmlformats.org/drawingml/2006/main" name="Whirlpool">
  <a:themeElements>
    <a:clrScheme name="">
      <a:dk1>
        <a:srgbClr val="FFFFFF"/>
      </a:dk1>
      <a:lt1>
        <a:srgbClr val="FFFFFF"/>
      </a:lt1>
      <a:dk2>
        <a:srgbClr val="CCFFFF"/>
      </a:dk2>
      <a:lt2>
        <a:srgbClr val="000066"/>
      </a:lt2>
      <a:accent1>
        <a:srgbClr val="CC99FF"/>
      </a:accent1>
      <a:accent2>
        <a:srgbClr val="9999FF"/>
      </a:accent2>
      <a:accent3>
        <a:srgbClr val="FFFFFF"/>
      </a:accent3>
      <a:accent4>
        <a:srgbClr val="DADA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Whirlpoo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hirlpool 1">
        <a:dk1>
          <a:srgbClr val="000066"/>
        </a:dk1>
        <a:lt1>
          <a:srgbClr val="FFFF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2">
        <a:dk1>
          <a:srgbClr val="393939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AAAAAA"/>
        </a:accent3>
        <a:accent4>
          <a:srgbClr val="DADADA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3">
        <a:dk1>
          <a:srgbClr val="000066"/>
        </a:dk1>
        <a:lt1>
          <a:srgbClr val="FFFF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6264</TotalTime>
  <Words>1770</Words>
  <Application>Microsoft Office PowerPoint</Application>
  <PresentationFormat>On-screen Show (4:3)</PresentationFormat>
  <Paragraphs>342</Paragraphs>
  <Slides>54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0" baseType="lpstr">
      <vt:lpstr>Calibri</vt:lpstr>
      <vt:lpstr>Monotype Corsiva</vt:lpstr>
      <vt:lpstr>Tahoma</vt:lpstr>
      <vt:lpstr>Times New Roman</vt:lpstr>
      <vt:lpstr>Wingdings</vt:lpstr>
      <vt:lpstr>Whirlpool</vt:lpstr>
      <vt:lpstr>PowerPoint Presentation</vt:lpstr>
      <vt:lpstr>Disclaimer</vt:lpstr>
      <vt:lpstr>PowerPoint Presentation</vt:lpstr>
      <vt:lpstr>Avian Influenza – Pathophysiology Cytokine Storm</vt:lpstr>
      <vt:lpstr>Avian Influenza – Pathophysiology Cytokine Storm</vt:lpstr>
      <vt:lpstr>Preventing a Cytokine Storm What We’ve Learned from COVID-19</vt:lpstr>
      <vt:lpstr>Preventing a Cytokine Storm What We’ve Learned from COVID-19</vt:lpstr>
      <vt:lpstr>Preventing a Cytokine Storm What We’ve Learned from COVID-19</vt:lpstr>
      <vt:lpstr> Vitamin D3 and Respiratory Health</vt:lpstr>
      <vt:lpstr> Vitamin D3 and Respiratory Health</vt:lpstr>
      <vt:lpstr> Vitamin D3 and Respiratory Health</vt:lpstr>
      <vt:lpstr> Vitamin D3 and Respiratory Health</vt:lpstr>
      <vt:lpstr> Vitamin D3 and Respiratory Health</vt:lpstr>
      <vt:lpstr>Dr. James Mullin of  Lankenau Inst. For Medical Research</vt:lpstr>
      <vt:lpstr> Vitamin D3 and Respiratory Health</vt:lpstr>
      <vt:lpstr> Vitamin D3 and Respiratory Health</vt:lpstr>
      <vt:lpstr> Vitamin D3 and Respiratory Health</vt:lpstr>
      <vt:lpstr> Vitamin D3 and Respiratory Health</vt:lpstr>
      <vt:lpstr> Vitamin D3 and Respiratory Health</vt:lpstr>
      <vt:lpstr> Vitamin D3 and Respiratory Health</vt:lpstr>
      <vt:lpstr> Antihistamines</vt:lpstr>
      <vt:lpstr> Antihistamines</vt:lpstr>
      <vt:lpstr> Antihistamines</vt:lpstr>
      <vt:lpstr> Antihistamines</vt:lpstr>
      <vt:lpstr> Antihistamines</vt:lpstr>
      <vt:lpstr> Antihistamines</vt:lpstr>
      <vt:lpstr> Antihistamines</vt:lpstr>
      <vt:lpstr> Antihistamines</vt:lpstr>
      <vt:lpstr> Antihistamines</vt:lpstr>
      <vt:lpstr> Antihistamines</vt:lpstr>
      <vt:lpstr> Antihistamines</vt:lpstr>
      <vt:lpstr> Antihistamines</vt:lpstr>
      <vt:lpstr> Antihistamines</vt:lpstr>
      <vt:lpstr> Zinc</vt:lpstr>
      <vt:lpstr> Zinc</vt:lpstr>
      <vt:lpstr>PowerPoint Presentation</vt:lpstr>
      <vt:lpstr> Zinc</vt:lpstr>
      <vt:lpstr> Vitamin C</vt:lpstr>
      <vt:lpstr> Vitamin C</vt:lpstr>
      <vt:lpstr> Vitamin C</vt:lpstr>
      <vt:lpstr> Vitamin C</vt:lpstr>
      <vt:lpstr> Vitamin C</vt:lpstr>
      <vt:lpstr> Vitamin C</vt:lpstr>
      <vt:lpstr> Vitamin C</vt:lpstr>
      <vt:lpstr> Aspirin</vt:lpstr>
      <vt:lpstr> Aspirin</vt:lpstr>
      <vt:lpstr> Aspirin</vt:lpstr>
      <vt:lpstr> Aspirin</vt:lpstr>
      <vt:lpstr> Aspirin</vt:lpstr>
      <vt:lpstr> Aspirin</vt:lpstr>
      <vt:lpstr> Conclusion</vt:lpstr>
      <vt:lpstr> Conclusion</vt:lpstr>
      <vt:lpstr>Questions?</vt:lpstr>
      <vt:lpstr>PowerPoint Presentation</vt:lpstr>
    </vt:vector>
  </TitlesOfParts>
  <Company>Dell Computer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Avian Flu And the EMS Healthcare Provider</dc:title>
  <dc:creator>Marcus Gade</dc:creator>
  <cp:lastModifiedBy>mw gade</cp:lastModifiedBy>
  <cp:revision>373</cp:revision>
  <cp:lastPrinted>1601-01-01T00:00:00Z</cp:lastPrinted>
  <dcterms:created xsi:type="dcterms:W3CDTF">2006-10-31T00:26:40Z</dcterms:created>
  <dcterms:modified xsi:type="dcterms:W3CDTF">2024-11-29T22:43:41Z</dcterms:modified>
</cp:coreProperties>
</file>