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5"/>
  </p:notesMasterIdLst>
  <p:handoutMasterIdLst>
    <p:handoutMasterId r:id="rId76"/>
  </p:handoutMasterIdLst>
  <p:sldIdLst>
    <p:sldId id="687" r:id="rId2"/>
    <p:sldId id="776" r:id="rId3"/>
    <p:sldId id="812" r:id="rId4"/>
    <p:sldId id="869" r:id="rId5"/>
    <p:sldId id="811" r:id="rId6"/>
    <p:sldId id="777" r:id="rId7"/>
    <p:sldId id="809" r:id="rId8"/>
    <p:sldId id="807" r:id="rId9"/>
    <p:sldId id="814" r:id="rId10"/>
    <p:sldId id="799" r:id="rId11"/>
    <p:sldId id="800" r:id="rId12"/>
    <p:sldId id="801" r:id="rId13"/>
    <p:sldId id="802" r:id="rId14"/>
    <p:sldId id="803" r:id="rId15"/>
    <p:sldId id="805" r:id="rId16"/>
    <p:sldId id="804" r:id="rId17"/>
    <p:sldId id="806" r:id="rId18"/>
    <p:sldId id="815" r:id="rId19"/>
    <p:sldId id="843" r:id="rId20"/>
    <p:sldId id="816" r:id="rId21"/>
    <p:sldId id="817" r:id="rId22"/>
    <p:sldId id="818" r:id="rId23"/>
    <p:sldId id="819" r:id="rId24"/>
    <p:sldId id="820" r:id="rId25"/>
    <p:sldId id="865" r:id="rId26"/>
    <p:sldId id="823" r:id="rId27"/>
    <p:sldId id="873" r:id="rId28"/>
    <p:sldId id="822" r:id="rId29"/>
    <p:sldId id="824" r:id="rId30"/>
    <p:sldId id="825" r:id="rId31"/>
    <p:sldId id="827" r:id="rId32"/>
    <p:sldId id="826" r:id="rId33"/>
    <p:sldId id="828" r:id="rId34"/>
    <p:sldId id="829" r:id="rId35"/>
    <p:sldId id="830" r:id="rId36"/>
    <p:sldId id="831" r:id="rId37"/>
    <p:sldId id="868" r:id="rId38"/>
    <p:sldId id="876" r:id="rId39"/>
    <p:sldId id="877" r:id="rId40"/>
    <p:sldId id="872" r:id="rId41"/>
    <p:sldId id="844" r:id="rId42"/>
    <p:sldId id="870" r:id="rId43"/>
    <p:sldId id="871" r:id="rId44"/>
    <p:sldId id="840" r:id="rId45"/>
    <p:sldId id="835" r:id="rId46"/>
    <p:sldId id="833" r:id="rId47"/>
    <p:sldId id="838" r:id="rId48"/>
    <p:sldId id="837" r:id="rId49"/>
    <p:sldId id="836" r:id="rId50"/>
    <p:sldId id="842" r:id="rId51"/>
    <p:sldId id="841" r:id="rId52"/>
    <p:sldId id="832" r:id="rId53"/>
    <p:sldId id="846" r:id="rId54"/>
    <p:sldId id="878" r:id="rId55"/>
    <p:sldId id="866" r:id="rId56"/>
    <p:sldId id="867" r:id="rId57"/>
    <p:sldId id="850" r:id="rId58"/>
    <p:sldId id="849" r:id="rId59"/>
    <p:sldId id="851" r:id="rId60"/>
    <p:sldId id="855" r:id="rId61"/>
    <p:sldId id="854" r:id="rId62"/>
    <p:sldId id="863" r:id="rId63"/>
    <p:sldId id="859" r:id="rId64"/>
    <p:sldId id="856" r:id="rId65"/>
    <p:sldId id="857" r:id="rId66"/>
    <p:sldId id="845" r:id="rId67"/>
    <p:sldId id="860" r:id="rId68"/>
    <p:sldId id="861" r:id="rId69"/>
    <p:sldId id="862" r:id="rId70"/>
    <p:sldId id="864" r:id="rId71"/>
    <p:sldId id="879" r:id="rId72"/>
    <p:sldId id="798" r:id="rId73"/>
    <p:sldId id="875" r:id="rId7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9EB6DA"/>
    <a:srgbClr val="CCECFF"/>
    <a:srgbClr val="CCFFFF"/>
    <a:srgbClr val="E8C840"/>
    <a:srgbClr val="CC9900"/>
    <a:srgbClr val="00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8" autoAdjust="0"/>
    <p:restoredTop sz="95210" autoAdjust="0"/>
  </p:normalViewPr>
  <p:slideViewPr>
    <p:cSldViewPr>
      <p:cViewPr varScale="1">
        <p:scale>
          <a:sx n="87" d="100"/>
          <a:sy n="87"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8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8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8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80B356-2F19-4AE2-B380-D1F57538852C}"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9267" name="Rectangle 1027"/>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9268" name="Rectangle 1028"/>
          <p:cNvSpPr>
            <a:spLocks noGrp="1" noRot="1" noChangeAspect="1" noChangeArrowheads="1" noTextEdit="1"/>
          </p:cNvSpPr>
          <p:nvPr>
            <p:ph type="sldImg" idx="2"/>
          </p:nvPr>
        </p:nvSpPr>
        <p:spPr bwMode="auto">
          <a:xfrm>
            <a:off x="1135063" y="687388"/>
            <a:ext cx="4586287" cy="3440112"/>
          </a:xfrm>
          <a:prstGeom prst="rect">
            <a:avLst/>
          </a:prstGeom>
          <a:noFill/>
          <a:ln w="9525">
            <a:solidFill>
              <a:srgbClr val="000000"/>
            </a:solidFill>
            <a:miter lim="800000"/>
            <a:headEnd/>
            <a:tailEnd/>
          </a:ln>
          <a:effectLst/>
        </p:spPr>
      </p:sp>
      <p:sp>
        <p:nvSpPr>
          <p:cNvPr id="139269" name="Rectangle 1029"/>
          <p:cNvSpPr>
            <a:spLocks noGrp="1" noChangeArrowheads="1"/>
          </p:cNvSpPr>
          <p:nvPr>
            <p:ph type="body" sz="quarter" idx="3"/>
          </p:nvPr>
        </p:nvSpPr>
        <p:spPr bwMode="auto">
          <a:xfrm>
            <a:off x="914400" y="4356100"/>
            <a:ext cx="5029200" cy="412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270" name="Rectangle 1030"/>
          <p:cNvSpPr>
            <a:spLocks noGrp="1" noChangeArrowheads="1"/>
          </p:cNvSpPr>
          <p:nvPr>
            <p:ph type="ftr" sz="quarter" idx="4"/>
          </p:nvPr>
        </p:nvSpPr>
        <p:spPr bwMode="auto">
          <a:xfrm>
            <a:off x="0" y="871220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9271" name="Rectangle 1031"/>
          <p:cNvSpPr>
            <a:spLocks noGrp="1" noChangeArrowheads="1"/>
          </p:cNvSpPr>
          <p:nvPr>
            <p:ph type="sldNum" sz="quarter" idx="5"/>
          </p:nvPr>
        </p:nvSpPr>
        <p:spPr bwMode="auto">
          <a:xfrm>
            <a:off x="3886200" y="871220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103F59-0F7F-49C8-B03A-242FA644F43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103F59-0F7F-49C8-B03A-242FA644F431}" type="slidenum">
              <a:rPr lang="en-US" smtClean="0"/>
              <a:pPr/>
              <a:t>72</a:t>
            </a:fld>
            <a:endParaRPr lang="en-US" dirty="0"/>
          </a:p>
        </p:txBody>
      </p:sp>
    </p:spTree>
    <p:extLst>
      <p:ext uri="{BB962C8B-B14F-4D97-AF65-F5344CB8AC3E}">
        <p14:creationId xmlns:p14="http://schemas.microsoft.com/office/powerpoint/2010/main" val="238333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kumimoji="1" lang="en-US"/>
          </a:p>
        </p:txBody>
      </p:sp>
      <p:sp>
        <p:nvSpPr>
          <p:cNvPr id="3075" name="Rectangle 3"/>
          <p:cNvSpPr>
            <a:spLocks noGrp="1" noChangeArrowheads="1"/>
          </p:cNvSpPr>
          <p:nvPr>
            <p:ph type="ctrTitle"/>
          </p:nvPr>
        </p:nvSpPr>
        <p:spPr>
          <a:xfrm>
            <a:off x="990600" y="2514600"/>
            <a:ext cx="7467600" cy="762000"/>
          </a:xfrm>
        </p:spPr>
        <p:txBody>
          <a:bodyPr>
            <a:spAutoFit/>
          </a:bodyPr>
          <a:lstStyle>
            <a:lvl1pPr>
              <a:defRPr sz="6600">
                <a:solidFill>
                  <a:srgbClr val="CCFFFF"/>
                </a:solidFill>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3077" name="Rectangle 5"/>
          <p:cNvSpPr>
            <a:spLocks noGrp="1" noChangeArrowheads="1"/>
          </p:cNvSpPr>
          <p:nvPr>
            <p:ph type="dt" sz="half" idx="2"/>
          </p:nvPr>
        </p:nvSpPr>
        <p:spPr>
          <a:xfrm>
            <a:off x="838200" y="6248400"/>
            <a:ext cx="1752600" cy="457200"/>
          </a:xfrm>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a:xfrm>
            <a:off x="3276600" y="6248400"/>
            <a:ext cx="2895600" cy="457200"/>
          </a:xfrm>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a:xfrm>
            <a:off x="6934200" y="6248400"/>
            <a:ext cx="1905000" cy="457200"/>
          </a:xfrm>
        </p:spPr>
        <p:txBody>
          <a:bodyPr/>
          <a:lstStyle>
            <a:lvl1pPr>
              <a:defRPr>
                <a:solidFill>
                  <a:srgbClr val="CCECFF"/>
                </a:solidFill>
              </a:defRPr>
            </a:lvl1pPr>
          </a:lstStyle>
          <a:p>
            <a:fld id="{1A76D3A1-0BF0-403A-B275-F93F38D20466}"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kumimoji="1"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88585D-1DF0-4164-8F03-2C5A85F1D14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91CC1-8415-41E5-B0EE-37A6440E1C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4757C2-A93C-409E-9101-80FA26F018F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FE5F9-BA70-4861-99C3-42698580DC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69175-7F14-4369-A54E-8AE53F1210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02B04D-81FB-476A-AE40-DF484C8B66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06F848-656A-48D5-9DC6-28CA6BEEB46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E911D8-10B5-403B-8054-DFADA8808C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69C51B-C7B6-4EED-91E2-DE34589861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54EADC-78A4-4DC5-9611-818AD6156B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F7EE7F0-78D0-4114-8839-71C1B34B5C1F}" type="slidenum">
              <a:rPr lang="en-US"/>
              <a:pPr/>
              <a:t>‹#›</a:t>
            </a:fld>
            <a:endParaRPr 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kumimoji="1"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digitaljournal.com/photo/060817avianflubirdfluvirus.jpg"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url?sa=i&amp;rct=j&amp;q=&amp;esrc=s&amp;source=images&amp;cd=&amp;cad=rja&amp;uact=8&amp;ved=0ahUKEwin-ZXv7-HUAhWFGT4KHYDRDV4QjRwIBw&amp;url=http://www.safetysign.com/categories/s612/biohazard-signs&amp;psig=AFQjCNH2HqZxDk8RozFesO5SHIZhZwIgQQ&amp;ust=149878501663194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endParaRPr lang="en-US" dirty="0"/>
          </a:p>
        </p:txBody>
      </p:sp>
      <p:sp>
        <p:nvSpPr>
          <p:cNvPr id="6" name="Rectangle 5"/>
          <p:cNvSpPr/>
          <p:nvPr/>
        </p:nvSpPr>
        <p:spPr>
          <a:xfrm>
            <a:off x="-3" y="1594007"/>
            <a:ext cx="9144000" cy="1569660"/>
          </a:xfrm>
          <a:prstGeom prst="rect">
            <a:avLst/>
          </a:prstGeom>
        </p:spPr>
        <p:txBody>
          <a:bodyPr wrap="square">
            <a:spAutoFit/>
          </a:bodyPr>
          <a:lstStyle/>
          <a:p>
            <a:r>
              <a:rPr lang="en-US" sz="4800" dirty="0">
                <a:solidFill>
                  <a:schemeClr val="bg1"/>
                </a:solidFill>
                <a:effectLst>
                  <a:outerShdw blurRad="38100" dist="38100" dir="2700000" algn="tl">
                    <a:srgbClr val="000000">
                      <a:alpha val="43137"/>
                    </a:srgbClr>
                  </a:outerShdw>
                </a:effectLst>
                <a:latin typeface="+mj-lt"/>
              </a:rPr>
              <a:t>Gain of Function Research </a:t>
            </a:r>
          </a:p>
          <a:p>
            <a:r>
              <a:rPr lang="en-US" sz="4800" dirty="0">
                <a:solidFill>
                  <a:schemeClr val="bg1"/>
                </a:solidFill>
                <a:effectLst>
                  <a:outerShdw blurRad="38100" dist="38100" dir="2700000" algn="tl">
                    <a:srgbClr val="000000">
                      <a:alpha val="43137"/>
                    </a:srgbClr>
                  </a:outerShdw>
                </a:effectLst>
                <a:latin typeface="+mj-lt"/>
              </a:rPr>
              <a:t>and Lab Mishaps</a:t>
            </a:r>
            <a:endParaRPr lang="en-US" sz="4800" dirty="0">
              <a:latin typeface="+mj-lt"/>
            </a:endParaRPr>
          </a:p>
        </p:txBody>
      </p:sp>
      <p:pic>
        <p:nvPicPr>
          <p:cNvPr id="5" name="Picture 4">
            <a:extLst>
              <a:ext uri="{FF2B5EF4-FFF2-40B4-BE49-F238E27FC236}">
                <a16:creationId xmlns:a16="http://schemas.microsoft.com/office/drawing/2014/main" id="{0A8E8BF8-D8B7-476A-88BD-5D47500D8BBC}"/>
              </a:ext>
            </a:extLst>
          </p:cNvPr>
          <p:cNvPicPr>
            <a:picLocks noChangeAspect="1"/>
          </p:cNvPicPr>
          <p:nvPr/>
        </p:nvPicPr>
        <p:blipFill>
          <a:blip r:embed="rId2"/>
          <a:stretch>
            <a:fillRect/>
          </a:stretch>
        </p:blipFill>
        <p:spPr>
          <a:xfrm>
            <a:off x="2650327" y="3309157"/>
            <a:ext cx="3843340" cy="2562227"/>
          </a:xfrm>
          <a:prstGeom prst="rect">
            <a:avLst/>
          </a:prstGeom>
        </p:spPr>
      </p:pic>
      <p:sp>
        <p:nvSpPr>
          <p:cNvPr id="4" name="TextBox 3">
            <a:extLst>
              <a:ext uri="{FF2B5EF4-FFF2-40B4-BE49-F238E27FC236}">
                <a16:creationId xmlns:a16="http://schemas.microsoft.com/office/drawing/2014/main" id="{D1D2702E-67DB-C4F4-C7D5-D86573592A99}"/>
              </a:ext>
            </a:extLst>
          </p:cNvPr>
          <p:cNvSpPr txBox="1"/>
          <p:nvPr/>
        </p:nvSpPr>
        <p:spPr>
          <a:xfrm>
            <a:off x="228600" y="381715"/>
            <a:ext cx="84582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Pandemic Plan for the Church</a:t>
            </a:r>
          </a:p>
        </p:txBody>
      </p:sp>
      <p:sp>
        <p:nvSpPr>
          <p:cNvPr id="8" name="TextBox 7">
            <a:extLst>
              <a:ext uri="{FF2B5EF4-FFF2-40B4-BE49-F238E27FC236}">
                <a16:creationId xmlns:a16="http://schemas.microsoft.com/office/drawing/2014/main" id="{D8CB5F0B-5896-2FA1-5D88-041F4057FF47}"/>
              </a:ext>
            </a:extLst>
          </p:cNvPr>
          <p:cNvSpPr txBox="1"/>
          <p:nvPr/>
        </p:nvSpPr>
        <p:spPr>
          <a:xfrm>
            <a:off x="75574" y="989179"/>
            <a:ext cx="8992847"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onotype Corsiva" panose="03010101010201010101" pitchFamily="66" charset="0"/>
                <a:ea typeface="+mn-ea"/>
                <a:cs typeface="+mn-cs"/>
              </a:rPr>
              <a:t>Ministering to the Community in a Time of Crisis</a:t>
            </a:r>
          </a:p>
        </p:txBody>
      </p:sp>
      <p:sp>
        <p:nvSpPr>
          <p:cNvPr id="9" name="TextBox 8">
            <a:extLst>
              <a:ext uri="{FF2B5EF4-FFF2-40B4-BE49-F238E27FC236}">
                <a16:creationId xmlns:a16="http://schemas.microsoft.com/office/drawing/2014/main" id="{12BEDD9E-9AD6-4456-85C5-5ED87D62F4F3}"/>
              </a:ext>
            </a:extLst>
          </p:cNvPr>
          <p:cNvSpPr txBox="1"/>
          <p:nvPr/>
        </p:nvSpPr>
        <p:spPr>
          <a:xfrm>
            <a:off x="453590" y="6016875"/>
            <a:ext cx="8153400" cy="584775"/>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32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a:t>
            </a:r>
          </a:p>
          <a:p>
            <a:pPr lvl="1"/>
            <a:r>
              <a:rPr lang="en-US" sz="3200" dirty="0">
                <a:effectLst>
                  <a:outerShdw blurRad="38100" dist="38100" dir="2700000" algn="tl">
                    <a:srgbClr val="000000">
                      <a:alpha val="43137"/>
                    </a:srgbClr>
                  </a:outerShdw>
                </a:effectLst>
                <a:cs typeface="Times New Roman" pitchFamily="18" charset="0"/>
              </a:rPr>
              <a:t>Set of biocontainment precautions required to work with dangerous biological agents</a:t>
            </a:r>
          </a:p>
          <a:p>
            <a:pPr lvl="1"/>
            <a:r>
              <a:rPr lang="en-US" sz="3200" dirty="0">
                <a:effectLst>
                  <a:outerShdw blurRad="38100" dist="38100" dir="2700000" algn="tl">
                    <a:srgbClr val="000000">
                      <a:alpha val="43137"/>
                    </a:srgbClr>
                  </a:outerShdw>
                </a:effectLst>
                <a:cs typeface="Times New Roman" pitchFamily="18" charset="0"/>
              </a:rPr>
              <a:t>Levels range</a:t>
            </a:r>
          </a:p>
          <a:p>
            <a:pPr lvl="2"/>
            <a:r>
              <a:rPr lang="en-US" sz="3200" dirty="0">
                <a:effectLst>
                  <a:outerShdw blurRad="38100" dist="38100" dir="2700000" algn="tl">
                    <a:srgbClr val="000000">
                      <a:alpha val="43137"/>
                    </a:srgbClr>
                  </a:outerShdw>
                </a:effectLst>
                <a:cs typeface="Times New Roman" pitchFamily="18" charset="0"/>
              </a:rPr>
              <a:t>Lowest – Biosafety Level 1 (BSL-1)</a:t>
            </a:r>
          </a:p>
          <a:p>
            <a:pPr lvl="2"/>
            <a:r>
              <a:rPr lang="en-US" sz="3200" dirty="0">
                <a:effectLst>
                  <a:outerShdw blurRad="38100" dist="38100" dir="2700000" algn="tl">
                    <a:srgbClr val="000000">
                      <a:alpha val="43137"/>
                    </a:srgbClr>
                  </a:outerShdw>
                </a:effectLst>
                <a:cs typeface="Times New Roman" pitchFamily="18" charset="0"/>
              </a:rPr>
              <a:t>Highest – Biosafety Level 4 (BSL-4)</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733A57F5-D1B3-E0FC-6B9D-C41B65B8E1D7}"/>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90200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 1</a:t>
            </a:r>
          </a:p>
          <a:p>
            <a:pPr lvl="1"/>
            <a:r>
              <a:rPr lang="en-US" dirty="0">
                <a:effectLst>
                  <a:outerShdw blurRad="38100" dist="38100" dir="2700000" algn="tl">
                    <a:srgbClr val="000000">
                      <a:alpha val="43137"/>
                    </a:srgbClr>
                  </a:outerShdw>
                </a:effectLst>
                <a:cs typeface="Times New Roman" pitchFamily="18" charset="0"/>
              </a:rPr>
              <a:t>Agents that do not cause disease in healthy humans</a:t>
            </a:r>
          </a:p>
          <a:p>
            <a:pPr lvl="1"/>
            <a:r>
              <a:rPr lang="en-US" sz="2800" dirty="0">
                <a:effectLst>
                  <a:outerShdw blurRad="38100" dist="38100" dir="2700000" algn="tl">
                    <a:srgbClr val="000000">
                      <a:alpha val="43137"/>
                    </a:srgbClr>
                  </a:outerShdw>
                </a:effectLst>
                <a:cs typeface="Times New Roman" pitchFamily="18" charset="0"/>
              </a:rPr>
              <a:t>Minimal hazard potential</a:t>
            </a:r>
          </a:p>
          <a:p>
            <a:pPr lvl="1"/>
            <a:r>
              <a:rPr lang="en-US" dirty="0">
                <a:effectLst>
                  <a:outerShdw blurRad="38100" dist="38100" dir="2700000" algn="tl">
                    <a:srgbClr val="000000">
                      <a:alpha val="43137"/>
                    </a:srgbClr>
                  </a:outerShdw>
                </a:effectLst>
                <a:cs typeface="Times New Roman" pitchFamily="18" charset="0"/>
              </a:rPr>
              <a:t>Work performed on standard laboratory benches </a:t>
            </a:r>
          </a:p>
          <a:p>
            <a:pPr lvl="1"/>
            <a:r>
              <a:rPr lang="en-US" sz="2800" dirty="0">
                <a:effectLst>
                  <a:outerShdw blurRad="38100" dist="38100" dir="2700000" algn="tl">
                    <a:srgbClr val="000000">
                      <a:alpha val="43137"/>
                    </a:srgbClr>
                  </a:outerShdw>
                </a:effectLst>
                <a:cs typeface="Times New Roman" pitchFamily="18" charset="0"/>
              </a:rPr>
              <a:t>Use of special containment equ</a:t>
            </a:r>
            <a:r>
              <a:rPr lang="en-US" dirty="0">
                <a:effectLst>
                  <a:outerShdw blurRad="38100" dist="38100" dir="2700000" algn="tl">
                    <a:srgbClr val="000000">
                      <a:alpha val="43137"/>
                    </a:srgbClr>
                  </a:outerShdw>
                </a:effectLst>
                <a:cs typeface="Times New Roman" pitchFamily="18" charset="0"/>
              </a:rPr>
              <a:t>ipment not necessary</a:t>
            </a:r>
          </a:p>
          <a:p>
            <a:pPr lvl="2"/>
            <a:r>
              <a:rPr lang="en-US" sz="2800" dirty="0">
                <a:effectLst>
                  <a:outerShdw blurRad="38100" dist="38100" dir="2700000" algn="tl">
                    <a:srgbClr val="000000">
                      <a:alpha val="43137"/>
                    </a:srgbClr>
                  </a:outerShdw>
                </a:effectLst>
                <a:cs typeface="Times New Roman" pitchFamily="18" charset="0"/>
              </a:rPr>
              <a:t>High schools</a:t>
            </a:r>
          </a:p>
          <a:p>
            <a:pPr lvl="2"/>
            <a:r>
              <a:rPr lang="en-US" sz="2800" dirty="0">
                <a:effectLst>
                  <a:outerShdw blurRad="38100" dist="38100" dir="2700000" algn="tl">
                    <a:srgbClr val="000000">
                      <a:alpha val="43137"/>
                    </a:srgbClr>
                  </a:outerShdw>
                </a:effectLst>
                <a:cs typeface="Times New Roman" pitchFamily="18" charset="0"/>
              </a:rPr>
              <a:t>Colleges</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C5AE467E-79BB-36B5-A016-9370B36F507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658524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 2</a:t>
            </a:r>
          </a:p>
          <a:p>
            <a:pPr lvl="1"/>
            <a:r>
              <a:rPr lang="en-US" dirty="0">
                <a:effectLst>
                  <a:outerShdw blurRad="38100" dist="38100" dir="2700000" algn="tl">
                    <a:srgbClr val="000000">
                      <a:alpha val="43137"/>
                    </a:srgbClr>
                  </a:outerShdw>
                </a:effectLst>
                <a:cs typeface="Times New Roman" pitchFamily="18" charset="0"/>
              </a:rPr>
              <a:t>Additional precautions</a:t>
            </a:r>
          </a:p>
          <a:p>
            <a:pPr lvl="2"/>
            <a:r>
              <a:rPr lang="en-US" sz="2800" dirty="0">
                <a:effectLst>
                  <a:outerShdw blurRad="38100" dist="38100" dir="2700000" algn="tl">
                    <a:srgbClr val="000000">
                      <a:alpha val="43137"/>
                    </a:srgbClr>
                  </a:outerShdw>
                </a:effectLst>
                <a:cs typeface="Times New Roman" pitchFamily="18" charset="0"/>
              </a:rPr>
              <a:t>Lab personnel have specific training</a:t>
            </a:r>
          </a:p>
          <a:p>
            <a:pPr lvl="2"/>
            <a:r>
              <a:rPr lang="en-US" sz="2800" dirty="0">
                <a:effectLst>
                  <a:outerShdw blurRad="38100" dist="38100" dir="2700000" algn="tl">
                    <a:srgbClr val="000000">
                      <a:alpha val="43137"/>
                    </a:srgbClr>
                  </a:outerShdw>
                </a:effectLst>
                <a:cs typeface="Times New Roman" pitchFamily="18" charset="0"/>
              </a:rPr>
              <a:t>Access is limited</a:t>
            </a:r>
          </a:p>
          <a:p>
            <a:pPr lvl="2"/>
            <a:r>
              <a:rPr lang="en-US" sz="2800" dirty="0">
                <a:effectLst>
                  <a:outerShdw blurRad="38100" dist="38100" dir="2700000" algn="tl">
                    <a:srgbClr val="000000">
                      <a:alpha val="43137"/>
                    </a:srgbClr>
                  </a:outerShdw>
                </a:effectLst>
                <a:cs typeface="Times New Roman" pitchFamily="18" charset="0"/>
              </a:rPr>
              <a:t>Extreme precautions taken with sharp items</a:t>
            </a:r>
          </a:p>
          <a:p>
            <a:pPr lvl="1"/>
            <a:r>
              <a:rPr lang="en-US" dirty="0">
                <a:effectLst>
                  <a:outerShdw blurRad="38100" dist="38100" dir="2700000" algn="tl">
                    <a:srgbClr val="000000">
                      <a:alpha val="43137"/>
                    </a:srgbClr>
                  </a:outerShdw>
                </a:effectLst>
                <a:cs typeface="Times New Roman" pitchFamily="18" charset="0"/>
              </a:rPr>
              <a:t>Work involving moderately potentially hazardous agents such as:</a:t>
            </a:r>
          </a:p>
          <a:p>
            <a:pPr lvl="2"/>
            <a:r>
              <a:rPr lang="en-US" sz="2800" dirty="0">
                <a:effectLst>
                  <a:outerShdw blurRad="38100" dist="38100" dir="2700000" algn="tl">
                    <a:srgbClr val="000000">
                      <a:alpha val="43137"/>
                    </a:srgbClr>
                  </a:outerShdw>
                </a:effectLst>
                <a:cs typeface="Times New Roman" pitchFamily="18" charset="0"/>
              </a:rPr>
              <a:t>Hepatitis A, B, and C Viruses</a:t>
            </a:r>
          </a:p>
          <a:p>
            <a:pPr lvl="2"/>
            <a:r>
              <a:rPr lang="en-US" sz="2800" dirty="0">
                <a:effectLst>
                  <a:outerShdw blurRad="38100" dist="38100" dir="2700000" algn="tl">
                    <a:srgbClr val="000000">
                      <a:alpha val="43137"/>
                    </a:srgbClr>
                  </a:outerShdw>
                </a:effectLst>
                <a:cs typeface="Times New Roman" pitchFamily="18" charset="0"/>
              </a:rPr>
              <a:t>HIV</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D2C43E3A-D074-0F0A-DABA-01551B6D8B51}"/>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38357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1" y="1981200"/>
            <a:ext cx="56388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 3</a:t>
            </a:r>
          </a:p>
          <a:p>
            <a:pPr lvl="1"/>
            <a:r>
              <a:rPr lang="en-US" dirty="0">
                <a:effectLst>
                  <a:outerShdw blurRad="38100" dist="38100" dir="2700000" algn="tl">
                    <a:srgbClr val="000000">
                      <a:alpha val="43137"/>
                    </a:srgbClr>
                  </a:outerShdw>
                </a:effectLst>
                <a:cs typeface="Times New Roman" pitchFamily="18" charset="0"/>
              </a:rPr>
              <a:t>Windows are sealed, air from lab must be filtered</a:t>
            </a:r>
          </a:p>
          <a:p>
            <a:pPr lvl="1"/>
            <a:r>
              <a:rPr lang="en-US" dirty="0">
                <a:effectLst>
                  <a:outerShdw blurRad="38100" dist="38100" dir="2700000" algn="tl">
                    <a:srgbClr val="000000">
                      <a:alpha val="43137"/>
                    </a:srgbClr>
                  </a:outerShdw>
                </a:effectLst>
                <a:cs typeface="Times New Roman" pitchFamily="18" charset="0"/>
              </a:rPr>
              <a:t>Personnel provided medical surveillance</a:t>
            </a:r>
          </a:p>
          <a:p>
            <a:pPr lvl="1"/>
            <a:r>
              <a:rPr lang="en-US" dirty="0">
                <a:effectLst>
                  <a:outerShdw blurRad="38100" dist="38100" dir="2700000" algn="tl">
                    <a:srgbClr val="000000">
                      <a:alpha val="43137"/>
                    </a:srgbClr>
                  </a:outerShdw>
                </a:effectLst>
                <a:cs typeface="Times New Roman" pitchFamily="18" charset="0"/>
              </a:rPr>
              <a:t>Work performed in biological safety cabinet</a:t>
            </a:r>
          </a:p>
          <a:p>
            <a:pPr>
              <a:buFont typeface="Wingdings" pitchFamily="2" charset="2"/>
              <a:buNone/>
            </a:pPr>
            <a:endParaRPr lang="en-US" sz="3600" dirty="0">
              <a:cs typeface="Times New Roman" pitchFamily="18" charset="0"/>
            </a:endParaRPr>
          </a:p>
        </p:txBody>
      </p:sp>
      <p:pic>
        <p:nvPicPr>
          <p:cNvPr id="3" name="Picture 2">
            <a:extLst>
              <a:ext uri="{FF2B5EF4-FFF2-40B4-BE49-F238E27FC236}">
                <a16:creationId xmlns:a16="http://schemas.microsoft.com/office/drawing/2014/main" id="{0AE86B6E-B0F2-4690-B00B-8763C41D2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830" y="1828800"/>
            <a:ext cx="3124199" cy="4413551"/>
          </a:xfrm>
          <a:prstGeom prst="rect">
            <a:avLst/>
          </a:prstGeom>
          <a:ln w="57150">
            <a:solidFill>
              <a:schemeClr val="bg2"/>
            </a:solidFill>
          </a:ln>
        </p:spPr>
      </p:pic>
      <p:sp>
        <p:nvSpPr>
          <p:cNvPr id="2" name="TextBox 1">
            <a:extLst>
              <a:ext uri="{FF2B5EF4-FFF2-40B4-BE49-F238E27FC236}">
                <a16:creationId xmlns:a16="http://schemas.microsoft.com/office/drawing/2014/main" id="{4ED4B7C0-1718-AF22-982A-13E6E01F806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14569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 3</a:t>
            </a:r>
          </a:p>
          <a:p>
            <a:pPr lvl="1"/>
            <a:r>
              <a:rPr lang="en-US" dirty="0">
                <a:effectLst>
                  <a:outerShdw blurRad="38100" dist="38100" dir="2700000" algn="tl">
                    <a:srgbClr val="000000">
                      <a:alpha val="43137"/>
                    </a:srgbClr>
                  </a:outerShdw>
                </a:effectLst>
                <a:cs typeface="Times New Roman" pitchFamily="18" charset="0"/>
              </a:rPr>
              <a:t>Work involving microbes which can cause serious potentially lethal diseases via inhalation such as:</a:t>
            </a:r>
            <a:endParaRPr lang="en-US" sz="3600" dirty="0">
              <a:effectLst>
                <a:outerShdw blurRad="38100" dist="38100" dir="2700000" algn="tl">
                  <a:srgbClr val="000000">
                    <a:alpha val="43137"/>
                  </a:srgbClr>
                </a:outerShdw>
              </a:effectLst>
              <a:cs typeface="Times New Roman" pitchFamily="18" charset="0"/>
            </a:endParaRPr>
          </a:p>
          <a:p>
            <a:pPr lvl="2"/>
            <a:r>
              <a:rPr lang="en-US" sz="2600" dirty="0">
                <a:effectLst>
                  <a:outerShdw blurRad="38100" dist="38100" dir="2700000" algn="tl">
                    <a:srgbClr val="000000">
                      <a:alpha val="43137"/>
                    </a:srgbClr>
                  </a:outerShdw>
                </a:effectLst>
                <a:cs typeface="Times New Roman" pitchFamily="18" charset="0"/>
              </a:rPr>
              <a:t>SARS </a:t>
            </a:r>
          </a:p>
          <a:p>
            <a:pPr lvl="2"/>
            <a:r>
              <a:rPr lang="en-US" sz="2600" dirty="0">
                <a:effectLst>
                  <a:outerShdw blurRad="38100" dist="38100" dir="2700000" algn="tl">
                    <a:srgbClr val="000000">
                      <a:alpha val="43137"/>
                    </a:srgbClr>
                  </a:outerShdw>
                </a:effectLst>
                <a:cs typeface="Times New Roman" pitchFamily="18" charset="0"/>
              </a:rPr>
              <a:t>Rift Valley fever</a:t>
            </a:r>
          </a:p>
          <a:p>
            <a:pPr lvl="2"/>
            <a:r>
              <a:rPr lang="en-US" sz="2600" dirty="0">
                <a:effectLst>
                  <a:outerShdw blurRad="38100" dist="38100" dir="2700000" algn="tl">
                    <a:srgbClr val="000000">
                      <a:alpha val="43137"/>
                    </a:srgbClr>
                  </a:outerShdw>
                </a:effectLst>
                <a:cs typeface="Times New Roman" pitchFamily="18" charset="0"/>
              </a:rPr>
              <a:t>Yellow fever</a:t>
            </a:r>
          </a:p>
          <a:p>
            <a:pPr lvl="2"/>
            <a:r>
              <a:rPr lang="en-US" sz="2600" dirty="0">
                <a:effectLst>
                  <a:outerShdw blurRad="38100" dist="38100" dir="2700000" algn="tl">
                    <a:srgbClr val="000000">
                      <a:alpha val="43137"/>
                    </a:srgbClr>
                  </a:outerShdw>
                </a:effectLst>
                <a:cs typeface="Times New Roman" pitchFamily="18" charset="0"/>
              </a:rPr>
              <a:t>West Nile</a:t>
            </a:r>
          </a:p>
        </p:txBody>
      </p:sp>
      <p:sp>
        <p:nvSpPr>
          <p:cNvPr id="2" name="TextBox 1">
            <a:extLst>
              <a:ext uri="{FF2B5EF4-FFF2-40B4-BE49-F238E27FC236}">
                <a16:creationId xmlns:a16="http://schemas.microsoft.com/office/drawing/2014/main" id="{CF95496D-D5BA-F522-19B6-6F5001C00825}"/>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88092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43434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 4</a:t>
            </a:r>
          </a:p>
          <a:p>
            <a:pPr lvl="1"/>
            <a:r>
              <a:rPr lang="en-US" dirty="0">
                <a:effectLst>
                  <a:outerShdw blurRad="38100" dist="38100" dir="2700000" algn="tl">
                    <a:srgbClr val="000000">
                      <a:alpha val="43137"/>
                    </a:srgbClr>
                  </a:outerShdw>
                </a:effectLst>
                <a:cs typeface="Times New Roman" pitchFamily="18" charset="0"/>
              </a:rPr>
              <a:t>All work performed requires:</a:t>
            </a:r>
          </a:p>
          <a:p>
            <a:pPr lvl="2"/>
            <a:r>
              <a:rPr lang="en-US" sz="2600" dirty="0">
                <a:effectLst>
                  <a:outerShdw blurRad="38100" dist="38100" dir="2700000" algn="tl">
                    <a:srgbClr val="000000">
                      <a:alpha val="43137"/>
                    </a:srgbClr>
                  </a:outerShdw>
                </a:effectLst>
                <a:cs typeface="Times New Roman" pitchFamily="18" charset="0"/>
              </a:rPr>
              <a:t>Class II Biosafety Cabinet</a:t>
            </a:r>
          </a:p>
          <a:p>
            <a:pPr lvl="2"/>
            <a:r>
              <a:rPr lang="en-US" sz="2600" dirty="0">
                <a:effectLst>
                  <a:outerShdw blurRad="38100" dist="38100" dir="2700000" algn="tl">
                    <a:srgbClr val="000000">
                      <a:alpha val="43137"/>
                    </a:srgbClr>
                  </a:outerShdw>
                </a:effectLst>
                <a:cs typeface="Times New Roman" pitchFamily="18" charset="0"/>
              </a:rPr>
              <a:t>Personnel wearing a Positive Pressure Suit</a:t>
            </a:r>
          </a:p>
        </p:txBody>
      </p:sp>
      <p:pic>
        <p:nvPicPr>
          <p:cNvPr id="3" name="Picture 2">
            <a:extLst>
              <a:ext uri="{FF2B5EF4-FFF2-40B4-BE49-F238E27FC236}">
                <a16:creationId xmlns:a16="http://schemas.microsoft.com/office/drawing/2014/main" id="{E57B3F99-6119-4FD1-B5C4-ABD819E94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219200"/>
            <a:ext cx="3429000" cy="5109209"/>
          </a:xfrm>
          <a:prstGeom prst="rect">
            <a:avLst/>
          </a:prstGeom>
          <a:ln w="57150">
            <a:solidFill>
              <a:schemeClr val="bg2"/>
            </a:solidFill>
          </a:ln>
        </p:spPr>
      </p:pic>
      <p:sp>
        <p:nvSpPr>
          <p:cNvPr id="2" name="TextBox 1">
            <a:extLst>
              <a:ext uri="{FF2B5EF4-FFF2-40B4-BE49-F238E27FC236}">
                <a16:creationId xmlns:a16="http://schemas.microsoft.com/office/drawing/2014/main" id="{6FB38950-DB57-35AB-4B72-6F7DDB2E8B09}"/>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90106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Biosafety Level 4</a:t>
            </a:r>
          </a:p>
          <a:p>
            <a:pPr lvl="1"/>
            <a:r>
              <a:rPr lang="en-US" dirty="0">
                <a:effectLst>
                  <a:outerShdw blurRad="38100" dist="38100" dir="2700000" algn="tl">
                    <a:srgbClr val="000000">
                      <a:alpha val="43137"/>
                    </a:srgbClr>
                  </a:outerShdw>
                </a:effectLst>
                <a:cs typeface="Times New Roman" pitchFamily="18" charset="0"/>
              </a:rPr>
              <a:t>Used for diagnostic work and research</a:t>
            </a:r>
          </a:p>
          <a:p>
            <a:pPr lvl="1"/>
            <a:r>
              <a:rPr lang="en-US" dirty="0">
                <a:effectLst>
                  <a:outerShdw blurRad="38100" dist="38100" dir="2700000" algn="tl">
                    <a:srgbClr val="000000">
                      <a:alpha val="43137"/>
                    </a:srgbClr>
                  </a:outerShdw>
                </a:effectLst>
                <a:cs typeface="Times New Roman" pitchFamily="18" charset="0"/>
              </a:rPr>
              <a:t>Easily transmitted pathogens</a:t>
            </a:r>
          </a:p>
          <a:p>
            <a:pPr lvl="2"/>
            <a:r>
              <a:rPr lang="en-US" sz="2800" dirty="0">
                <a:effectLst>
                  <a:outerShdw blurRad="38100" dist="38100" dir="2700000" algn="tl">
                    <a:srgbClr val="000000">
                      <a:alpha val="43137"/>
                    </a:srgbClr>
                  </a:outerShdw>
                </a:effectLst>
                <a:cs typeface="Times New Roman" pitchFamily="18" charset="0"/>
              </a:rPr>
              <a:t>Viral Hemorrhagic fevers</a:t>
            </a:r>
          </a:p>
          <a:p>
            <a:pPr lvl="3"/>
            <a:r>
              <a:rPr lang="en-US" sz="2800" dirty="0">
                <a:effectLst>
                  <a:outerShdw blurRad="38100" dist="38100" dir="2700000" algn="tl">
                    <a:srgbClr val="000000">
                      <a:alpha val="43137"/>
                    </a:srgbClr>
                  </a:outerShdw>
                </a:effectLst>
                <a:cs typeface="Times New Roman" pitchFamily="18" charset="0"/>
              </a:rPr>
              <a:t>Marburg</a:t>
            </a:r>
          </a:p>
          <a:p>
            <a:pPr lvl="3"/>
            <a:r>
              <a:rPr lang="en-US" sz="2800" dirty="0">
                <a:effectLst>
                  <a:outerShdw blurRad="38100" dist="38100" dir="2700000" algn="tl">
                    <a:srgbClr val="000000">
                      <a:alpha val="43137"/>
                    </a:srgbClr>
                  </a:outerShdw>
                </a:effectLst>
                <a:cs typeface="Times New Roman" pitchFamily="18" charset="0"/>
              </a:rPr>
              <a:t>Ebola</a:t>
            </a:r>
          </a:p>
          <a:p>
            <a:pPr lvl="3"/>
            <a:r>
              <a:rPr lang="en-US" sz="2800" dirty="0">
                <a:effectLst>
                  <a:outerShdw blurRad="38100" dist="38100" dir="2700000" algn="tl">
                    <a:srgbClr val="000000">
                      <a:alpha val="43137"/>
                    </a:srgbClr>
                  </a:outerShdw>
                </a:effectLst>
                <a:cs typeface="Times New Roman" pitchFamily="18" charset="0"/>
              </a:rPr>
              <a:t>Lassa</a:t>
            </a:r>
          </a:p>
          <a:p>
            <a:pPr lvl="2"/>
            <a:r>
              <a:rPr lang="en-US" sz="2800" dirty="0">
                <a:effectLst>
                  <a:outerShdw blurRad="38100" dist="38100" dir="2700000" algn="tl">
                    <a:srgbClr val="000000">
                      <a:alpha val="43137"/>
                    </a:srgbClr>
                  </a:outerShdw>
                </a:effectLst>
                <a:cs typeface="Times New Roman" pitchFamily="18" charset="0"/>
              </a:rPr>
              <a:t>Smallpox</a:t>
            </a:r>
          </a:p>
          <a:p>
            <a:pPr lvl="3"/>
            <a:endParaRPr lang="en-US"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A95088E9-4D06-2B80-676C-156FC8D491B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15062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Biosafety Levels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Avian Influenza</a:t>
            </a:r>
          </a:p>
          <a:p>
            <a:pPr lvl="1"/>
            <a:r>
              <a:rPr lang="en-US" sz="3200" dirty="0">
                <a:effectLst>
                  <a:outerShdw blurRad="38100" dist="38100" dir="2700000" algn="tl">
                    <a:srgbClr val="000000">
                      <a:alpha val="43137"/>
                    </a:srgbClr>
                  </a:outerShdw>
                </a:effectLst>
                <a:cs typeface="Times New Roman" pitchFamily="18" charset="0"/>
              </a:rPr>
              <a:t>Due to research creating human to human transmissible virus strains</a:t>
            </a:r>
          </a:p>
          <a:p>
            <a:pPr lvl="2"/>
            <a:r>
              <a:rPr lang="en-US" sz="2800" dirty="0">
                <a:effectLst>
                  <a:outerShdw blurRad="38100" dist="38100" dir="2700000" algn="tl">
                    <a:srgbClr val="000000">
                      <a:alpha val="43137"/>
                    </a:srgbClr>
                  </a:outerShdw>
                </a:effectLst>
                <a:cs typeface="Times New Roman" pitchFamily="18" charset="0"/>
              </a:rPr>
              <a:t>Certain strains are BSL-4</a:t>
            </a:r>
          </a:p>
          <a:p>
            <a:pPr lvl="2"/>
            <a:r>
              <a:rPr lang="en-US" sz="2800" dirty="0">
                <a:effectLst>
                  <a:outerShdw blurRad="38100" dist="38100" dir="2700000" algn="tl">
                    <a:srgbClr val="000000">
                      <a:alpha val="43137"/>
                    </a:srgbClr>
                  </a:outerShdw>
                </a:effectLst>
                <a:cs typeface="Times New Roman" pitchFamily="18" charset="0"/>
              </a:rPr>
              <a:t>Debate as to all strains should be BSL-4</a:t>
            </a: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D5B0A431-1A53-4EC1-1E29-F1D7516D69E7}"/>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52576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1977 – Global Scale</a:t>
            </a:r>
          </a:p>
          <a:p>
            <a:pPr lvl="1"/>
            <a:r>
              <a:rPr lang="en-US" sz="3200" dirty="0">
                <a:effectLst>
                  <a:outerShdw blurRad="38100" dist="38100" dir="2700000" algn="tl">
                    <a:srgbClr val="000000">
                      <a:alpha val="43137"/>
                    </a:srgbClr>
                  </a:outerShdw>
                </a:effectLst>
                <a:cs typeface="Times New Roman" pitchFamily="18" charset="0"/>
              </a:rPr>
              <a:t>H1N1 strain known as Russian Flu</a:t>
            </a:r>
          </a:p>
          <a:p>
            <a:pPr lvl="2"/>
            <a:r>
              <a:rPr lang="en-US" sz="2800" dirty="0">
                <a:effectLst>
                  <a:outerShdw blurRad="38100" dist="38100" dir="2700000" algn="tl">
                    <a:srgbClr val="000000">
                      <a:alpha val="43137"/>
                    </a:srgbClr>
                  </a:outerShdw>
                </a:effectLst>
                <a:cs typeface="Times New Roman" pitchFamily="18" charset="0"/>
              </a:rPr>
              <a:t>Genetically similar to 1957 flu that disappeared</a:t>
            </a:r>
          </a:p>
          <a:p>
            <a:pPr lvl="2"/>
            <a:r>
              <a:rPr lang="en-US" sz="2800" dirty="0">
                <a:effectLst>
                  <a:outerShdw blurRad="38100" dist="38100" dir="2700000" algn="tl">
                    <a:srgbClr val="000000">
                      <a:alpha val="43137"/>
                    </a:srgbClr>
                  </a:outerShdw>
                </a:effectLst>
                <a:cs typeface="Times New Roman" pitchFamily="18" charset="0"/>
              </a:rPr>
              <a:t>Genetically “preserved” over the decades</a:t>
            </a:r>
          </a:p>
          <a:p>
            <a:pPr lvl="2"/>
            <a:r>
              <a:rPr lang="en-US" sz="2800" dirty="0">
                <a:effectLst>
                  <a:outerShdw blurRad="38100" dist="38100" dir="2700000" algn="tl">
                    <a:srgbClr val="000000">
                      <a:alpha val="43137"/>
                    </a:srgbClr>
                  </a:outerShdw>
                </a:effectLst>
                <a:cs typeface="Times New Roman" pitchFamily="18" charset="0"/>
              </a:rPr>
              <a:t>Virologists convinced it came from a frozen sample in a lab and released accidentally</a:t>
            </a:r>
          </a:p>
          <a:p>
            <a:pPr lvl="1"/>
            <a:endParaRPr lang="en-US" sz="2400" dirty="0">
              <a:effectLst>
                <a:outerShdw blurRad="38100" dist="38100" dir="2700000" algn="tl">
                  <a:srgbClr val="000000">
                    <a:alpha val="43137"/>
                  </a:srgbClr>
                </a:outerShdw>
              </a:effectLst>
              <a:cs typeface="Times New Roman" pitchFamily="18" charset="0"/>
            </a:endParaRP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D5AB87B4-FB4A-9448-C254-C425B57F1DDE}"/>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045286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1978 – University of Birmingham Medical School</a:t>
            </a:r>
          </a:p>
          <a:p>
            <a:pPr lvl="1"/>
            <a:r>
              <a:rPr lang="en-US" sz="3000" dirty="0">
                <a:effectLst>
                  <a:outerShdw blurRad="38100" dist="38100" dir="2700000" algn="tl">
                    <a:srgbClr val="000000">
                      <a:alpha val="43137"/>
                    </a:srgbClr>
                  </a:outerShdw>
                </a:effectLst>
                <a:cs typeface="Times New Roman" pitchFamily="18" charset="0"/>
              </a:rPr>
              <a:t>Janet Parker, medical photographer in anatomy department</a:t>
            </a:r>
          </a:p>
          <a:p>
            <a:pPr lvl="2"/>
            <a:r>
              <a:rPr lang="en-US" sz="3000" dirty="0">
                <a:effectLst>
                  <a:outerShdw blurRad="38100" dist="38100" dir="2700000" algn="tl">
                    <a:srgbClr val="000000">
                      <a:alpha val="43137"/>
                    </a:srgbClr>
                  </a:outerShdw>
                </a:effectLst>
                <a:cs typeface="Times New Roman" pitchFamily="18" charset="0"/>
              </a:rPr>
              <a:t>Accidentally exposed to a specimen grown in a research lab on the floor below her office</a:t>
            </a:r>
          </a:p>
          <a:p>
            <a:pPr lvl="2"/>
            <a:r>
              <a:rPr lang="en-US" sz="3000" dirty="0">
                <a:effectLst>
                  <a:outerShdw blurRad="38100" dist="38100" dir="2700000" algn="tl">
                    <a:srgbClr val="000000">
                      <a:alpha val="43137"/>
                    </a:srgbClr>
                  </a:outerShdw>
                </a:effectLst>
                <a:cs typeface="Times New Roman" pitchFamily="18" charset="0"/>
              </a:rPr>
              <a:t>Scientist in charge, Henry Bedson, so distraught took his own life</a:t>
            </a: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7FB6D8DC-8869-4209-AF47-F4247994B4A5}"/>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20845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1E3472-6BCF-4B95-91DE-DCDAA6BF5ED7}"/>
              </a:ext>
            </a:extLst>
          </p:cNvPr>
          <p:cNvSpPr txBox="1"/>
          <p:nvPr/>
        </p:nvSpPr>
        <p:spPr>
          <a:xfrm>
            <a:off x="16329" y="3792734"/>
            <a:ext cx="8915400" cy="1815882"/>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mn-lt"/>
              </a:rPr>
              <a:t>“More than 200 incidents </a:t>
            </a:r>
          </a:p>
          <a:p>
            <a:r>
              <a:rPr lang="en-US" sz="2800" dirty="0">
                <a:effectLst>
                  <a:outerShdw blurRad="38100" dist="38100" dir="2700000" algn="tl">
                    <a:srgbClr val="000000">
                      <a:alpha val="43137"/>
                    </a:srgbClr>
                  </a:outerShdw>
                </a:effectLst>
                <a:latin typeface="+mn-lt"/>
              </a:rPr>
              <a:t>of loss or release of bioweapons agents </a:t>
            </a:r>
          </a:p>
          <a:p>
            <a:r>
              <a:rPr lang="en-US" sz="2800" dirty="0">
                <a:effectLst>
                  <a:outerShdw blurRad="38100" dist="38100" dir="2700000" algn="tl">
                    <a:srgbClr val="000000">
                      <a:alpha val="43137"/>
                    </a:srgbClr>
                  </a:outerShdw>
                </a:effectLst>
                <a:latin typeface="+mn-lt"/>
              </a:rPr>
              <a:t>from U.S. laboratories are reported each year. </a:t>
            </a:r>
          </a:p>
          <a:p>
            <a:r>
              <a:rPr lang="en-US" sz="2800" dirty="0">
                <a:effectLst>
                  <a:outerShdw blurRad="38100" dist="38100" dir="2700000" algn="tl">
                    <a:srgbClr val="000000">
                      <a:alpha val="43137"/>
                    </a:srgbClr>
                  </a:outerShdw>
                </a:effectLst>
                <a:latin typeface="+mn-lt"/>
              </a:rPr>
              <a:t>This works out to more than four per week.” </a:t>
            </a:r>
          </a:p>
        </p:txBody>
      </p:sp>
      <p:sp>
        <p:nvSpPr>
          <p:cNvPr id="8" name="TextBox 7">
            <a:extLst>
              <a:ext uri="{FF2B5EF4-FFF2-40B4-BE49-F238E27FC236}">
                <a16:creationId xmlns:a16="http://schemas.microsoft.com/office/drawing/2014/main" id="{499468AB-24D2-4F33-BF46-78DC15829456}"/>
              </a:ext>
            </a:extLst>
          </p:cNvPr>
          <p:cNvSpPr txBox="1"/>
          <p:nvPr/>
        </p:nvSpPr>
        <p:spPr>
          <a:xfrm>
            <a:off x="381000" y="5791200"/>
            <a:ext cx="7924800" cy="707886"/>
          </a:xfrm>
          <a:prstGeom prst="rect">
            <a:avLst/>
          </a:prstGeom>
          <a:noFill/>
        </p:spPr>
        <p:txBody>
          <a:bodyPr wrap="square" rtlCol="0">
            <a:spAutoFit/>
          </a:bodyPr>
          <a:lstStyle/>
          <a:p>
            <a:r>
              <a:rPr lang="en-US" sz="2000" dirty="0">
                <a:effectLst>
                  <a:outerShdw blurRad="38100" dist="38100" dir="2700000" algn="tl">
                    <a:srgbClr val="000000">
                      <a:alpha val="43137"/>
                    </a:srgbClr>
                  </a:outerShdw>
                </a:effectLst>
                <a:latin typeface="+mn-lt"/>
              </a:rPr>
              <a:t>Richard </a:t>
            </a:r>
            <a:r>
              <a:rPr lang="en-US" sz="2000" dirty="0" err="1">
                <a:effectLst>
                  <a:outerShdw blurRad="38100" dist="38100" dir="2700000" algn="tl">
                    <a:srgbClr val="000000">
                      <a:alpha val="43137"/>
                    </a:srgbClr>
                  </a:outerShdw>
                </a:effectLst>
                <a:latin typeface="+mn-lt"/>
              </a:rPr>
              <a:t>Ebright</a:t>
            </a:r>
            <a:r>
              <a:rPr lang="en-US" sz="2000" dirty="0">
                <a:effectLst>
                  <a:outerShdw blurRad="38100" dist="38100" dir="2700000" algn="tl">
                    <a:srgbClr val="000000">
                      <a:alpha val="43137"/>
                    </a:srgbClr>
                  </a:outerShdw>
                </a:effectLst>
                <a:latin typeface="+mn-lt"/>
              </a:rPr>
              <a:t>, biosafety expert at Rutgers University  </a:t>
            </a:r>
          </a:p>
          <a:p>
            <a:r>
              <a:rPr lang="en-US" sz="2000" dirty="0">
                <a:effectLst>
                  <a:outerShdw blurRad="38100" dist="38100" dir="2700000" algn="tl">
                    <a:srgbClr val="000000">
                      <a:alpha val="43137"/>
                    </a:srgbClr>
                  </a:outerShdw>
                </a:effectLst>
                <a:latin typeface="+mn-lt"/>
              </a:rPr>
              <a:t>testifying before Congress in October 2014</a:t>
            </a:r>
          </a:p>
        </p:txBody>
      </p:sp>
      <p:pic>
        <p:nvPicPr>
          <p:cNvPr id="4" name="Picture 3">
            <a:extLst>
              <a:ext uri="{FF2B5EF4-FFF2-40B4-BE49-F238E27FC236}">
                <a16:creationId xmlns:a16="http://schemas.microsoft.com/office/drawing/2014/main" id="{EDB148EA-6762-44AC-B5B2-DE16BC283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09600"/>
            <a:ext cx="4238888" cy="3183134"/>
          </a:xfrm>
          <a:prstGeom prst="rect">
            <a:avLst/>
          </a:prstGeom>
          <a:ln w="57150">
            <a:solidFill>
              <a:schemeClr val="bg2"/>
            </a:solidFill>
          </a:ln>
        </p:spPr>
      </p:pic>
      <p:sp>
        <p:nvSpPr>
          <p:cNvPr id="2" name="TextBox 1">
            <a:extLst>
              <a:ext uri="{FF2B5EF4-FFF2-40B4-BE49-F238E27FC236}">
                <a16:creationId xmlns:a16="http://schemas.microsoft.com/office/drawing/2014/main" id="{B3ABB48E-3375-C903-C704-6950F8C4E995}"/>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44660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2001 – Fort Detrick, MD</a:t>
            </a:r>
          </a:p>
          <a:p>
            <a:pPr lvl="1"/>
            <a:r>
              <a:rPr lang="en-US" sz="3200" dirty="0">
                <a:effectLst>
                  <a:outerShdw blurRad="38100" dist="38100" dir="2700000" algn="tl">
                    <a:srgbClr val="000000">
                      <a:alpha val="43137"/>
                    </a:srgbClr>
                  </a:outerShdw>
                </a:effectLst>
                <a:cs typeface="Times New Roman" pitchFamily="18" charset="0"/>
              </a:rPr>
              <a:t>U.S. Army Medical Research Institute of Infectious Diseases</a:t>
            </a:r>
          </a:p>
          <a:p>
            <a:pPr lvl="1"/>
            <a:r>
              <a:rPr lang="en-US" sz="3200" dirty="0">
                <a:effectLst>
                  <a:outerShdw blurRad="38100" dist="38100" dir="2700000" algn="tl">
                    <a:srgbClr val="000000">
                      <a:alpha val="43137"/>
                    </a:srgbClr>
                  </a:outerShdw>
                </a:effectLst>
                <a:cs typeface="Times New Roman" pitchFamily="18" charset="0"/>
              </a:rPr>
              <a:t>Bruce </a:t>
            </a:r>
            <a:r>
              <a:rPr lang="en-US" sz="3200" dirty="0" err="1">
                <a:effectLst>
                  <a:outerShdw blurRad="38100" dist="38100" dir="2700000" algn="tl">
                    <a:srgbClr val="000000">
                      <a:alpha val="43137"/>
                    </a:srgbClr>
                  </a:outerShdw>
                </a:effectLst>
                <a:cs typeface="Times New Roman" pitchFamily="18" charset="0"/>
              </a:rPr>
              <a:t>Ivans</a:t>
            </a:r>
            <a:r>
              <a:rPr lang="en-US" sz="3200" dirty="0">
                <a:effectLst>
                  <a:outerShdw blurRad="38100" dist="38100" dir="2700000" algn="tl">
                    <a:srgbClr val="000000">
                      <a:alpha val="43137"/>
                    </a:srgbClr>
                  </a:outerShdw>
                </a:effectLst>
                <a:cs typeface="Times New Roman" pitchFamily="18" charset="0"/>
              </a:rPr>
              <a:t>, biologist, anthrax researcher</a:t>
            </a:r>
          </a:p>
          <a:p>
            <a:pPr lvl="2"/>
            <a:r>
              <a:rPr lang="en-US" sz="2800" dirty="0">
                <a:effectLst>
                  <a:outerShdw blurRad="38100" dist="38100" dir="2700000" algn="tl">
                    <a:srgbClr val="000000">
                      <a:alpha val="43137"/>
                    </a:srgbClr>
                  </a:outerShdw>
                </a:effectLst>
                <a:cs typeface="Times New Roman" pitchFamily="18" charset="0"/>
              </a:rPr>
              <a:t>Deliberately stole anthrax</a:t>
            </a:r>
          </a:p>
          <a:p>
            <a:pPr lvl="3"/>
            <a:r>
              <a:rPr lang="en-US" sz="2800" dirty="0">
                <a:effectLst>
                  <a:outerShdw blurRad="38100" dist="38100" dir="2700000" algn="tl">
                    <a:srgbClr val="000000">
                      <a:alpha val="43137"/>
                    </a:srgbClr>
                  </a:outerShdw>
                </a:effectLst>
                <a:cs typeface="Times New Roman" pitchFamily="18" charset="0"/>
              </a:rPr>
              <a:t>Killed 5 people</a:t>
            </a:r>
          </a:p>
          <a:p>
            <a:pPr lvl="3"/>
            <a:r>
              <a:rPr lang="en-US" sz="2800" dirty="0">
                <a:effectLst>
                  <a:outerShdw blurRad="38100" dist="38100" dir="2700000" algn="tl">
                    <a:srgbClr val="000000">
                      <a:alpha val="43137"/>
                    </a:srgbClr>
                  </a:outerShdw>
                </a:effectLst>
                <a:cs typeface="Times New Roman" pitchFamily="18" charset="0"/>
              </a:rPr>
              <a:t>Sickened 17</a:t>
            </a:r>
          </a:p>
          <a:p>
            <a:pPr lvl="1"/>
            <a:endParaRPr lang="en-US" sz="2400" dirty="0">
              <a:effectLst>
                <a:outerShdw blurRad="38100" dist="38100" dir="2700000" algn="tl">
                  <a:srgbClr val="000000">
                    <a:alpha val="43137"/>
                  </a:srgbClr>
                </a:outerShdw>
              </a:effectLst>
              <a:cs typeface="Times New Roman" pitchFamily="18" charset="0"/>
            </a:endParaRP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83500545-0A92-327E-863C-CE9856067659}"/>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9364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2004 – China</a:t>
            </a:r>
          </a:p>
          <a:p>
            <a:pPr lvl="1"/>
            <a:r>
              <a:rPr lang="en-US" sz="3200" dirty="0">
                <a:effectLst>
                  <a:outerShdw blurRad="38100" dist="38100" dir="2700000" algn="tl">
                    <a:srgbClr val="000000">
                      <a:alpha val="43137"/>
                    </a:srgbClr>
                  </a:outerShdw>
                </a:effectLst>
                <a:cs typeface="Times New Roman" pitchFamily="18" charset="0"/>
              </a:rPr>
              <a:t>National Institute of Virology of </a:t>
            </a:r>
            <a:r>
              <a:rPr lang="en-US" sz="3200" dirty="0" err="1">
                <a:effectLst>
                  <a:outerShdw blurRad="38100" dist="38100" dir="2700000" algn="tl">
                    <a:srgbClr val="000000">
                      <a:alpha val="43137"/>
                    </a:srgbClr>
                  </a:outerShdw>
                </a:effectLst>
                <a:cs typeface="Times New Roman" pitchFamily="18" charset="0"/>
              </a:rPr>
              <a:t>Bejiing</a:t>
            </a:r>
            <a:endParaRPr lang="en-US" sz="3200" dirty="0">
              <a:effectLst>
                <a:outerShdw blurRad="38100" dist="38100" dir="2700000" algn="tl">
                  <a:srgbClr val="000000">
                    <a:alpha val="43137"/>
                  </a:srgbClr>
                </a:outerShdw>
              </a:effectLst>
              <a:cs typeface="Times New Roman" pitchFamily="18" charset="0"/>
            </a:endParaRPr>
          </a:p>
          <a:p>
            <a:pPr lvl="2"/>
            <a:r>
              <a:rPr lang="en-US" sz="2800" dirty="0">
                <a:effectLst>
                  <a:outerShdw blurRad="38100" dist="38100" dir="2700000" algn="tl">
                    <a:srgbClr val="000000">
                      <a:alpha val="43137"/>
                    </a:srgbClr>
                  </a:outerShdw>
                </a:effectLst>
                <a:cs typeface="Times New Roman" pitchFamily="18" charset="0"/>
              </a:rPr>
              <a:t>Severe Acute Respiratory Syndrome (SARS)</a:t>
            </a:r>
          </a:p>
          <a:p>
            <a:pPr lvl="3"/>
            <a:r>
              <a:rPr lang="en-US" sz="2800" dirty="0">
                <a:effectLst>
                  <a:outerShdw blurRad="38100" dist="38100" dir="2700000" algn="tl">
                    <a:srgbClr val="000000">
                      <a:alpha val="43137"/>
                    </a:srgbClr>
                  </a:outerShdw>
                </a:effectLst>
                <a:cs typeface="Times New Roman" pitchFamily="18" charset="0"/>
              </a:rPr>
              <a:t>Small, deadly outbreak</a:t>
            </a:r>
          </a:p>
          <a:p>
            <a:pPr lvl="3"/>
            <a:r>
              <a:rPr lang="en-US" sz="2800" dirty="0">
                <a:effectLst>
                  <a:outerShdw blurRad="38100" dist="38100" dir="2700000" algn="tl">
                    <a:srgbClr val="000000">
                      <a:alpha val="43137"/>
                    </a:srgbClr>
                  </a:outerShdw>
                </a:effectLst>
                <a:cs typeface="Times New Roman" pitchFamily="18" charset="0"/>
              </a:rPr>
              <a:t>Traced to lab workers</a:t>
            </a: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046A8DF8-8CD0-0D04-EEE5-F67BE7D3876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36197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2007 – England</a:t>
            </a:r>
          </a:p>
          <a:p>
            <a:pPr lvl="1"/>
            <a:r>
              <a:rPr lang="en-US" sz="3200" dirty="0">
                <a:effectLst>
                  <a:outerShdw blurRad="38100" dist="38100" dir="2700000" algn="tl">
                    <a:srgbClr val="000000">
                      <a:alpha val="43137"/>
                    </a:srgbClr>
                  </a:outerShdw>
                </a:effectLst>
                <a:cs typeface="Times New Roman" pitchFamily="18" charset="0"/>
              </a:rPr>
              <a:t>Outbreak of foot and mouth disease</a:t>
            </a:r>
          </a:p>
          <a:p>
            <a:pPr lvl="2"/>
            <a:r>
              <a:rPr lang="en-US" sz="2800" dirty="0">
                <a:effectLst>
                  <a:outerShdw blurRad="38100" dist="38100" dir="2700000" algn="tl">
                    <a:srgbClr val="000000">
                      <a:alpha val="43137"/>
                    </a:srgbClr>
                  </a:outerShdw>
                </a:effectLst>
                <a:cs typeface="Times New Roman" pitchFamily="18" charset="0"/>
              </a:rPr>
              <a:t>Led to herds being slaughtered</a:t>
            </a:r>
          </a:p>
          <a:p>
            <a:pPr lvl="2"/>
            <a:r>
              <a:rPr lang="en-US" sz="2800" dirty="0">
                <a:effectLst>
                  <a:outerShdw blurRad="38100" dist="38100" dir="2700000" algn="tl">
                    <a:srgbClr val="000000">
                      <a:alpha val="43137"/>
                    </a:srgbClr>
                  </a:outerShdw>
                </a:effectLst>
                <a:cs typeface="Times New Roman" pitchFamily="18" charset="0"/>
              </a:rPr>
              <a:t>Blamed on leaking drainage pipes at nearby research complex</a:t>
            </a:r>
          </a:p>
          <a:p>
            <a:pPr lvl="1"/>
            <a:endParaRPr lang="en-US" sz="2800" dirty="0">
              <a:effectLst>
                <a:outerShdw blurRad="38100" dist="38100" dir="2700000" algn="tl">
                  <a:srgbClr val="000000">
                    <a:alpha val="43137"/>
                  </a:srgbClr>
                </a:outerShdw>
              </a:effectLst>
              <a:cs typeface="Times New Roman" pitchFamily="18" charset="0"/>
            </a:endParaRP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3D6D7C95-2031-DFD6-3897-DCB3172C50D2}"/>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390559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February 2014 – University of Iowa</a:t>
            </a:r>
          </a:p>
          <a:p>
            <a:pPr lvl="1"/>
            <a:r>
              <a:rPr lang="en-US" sz="3200" dirty="0">
                <a:effectLst>
                  <a:outerShdw blurRad="38100" dist="38100" dir="2700000" algn="tl">
                    <a:srgbClr val="000000">
                      <a:alpha val="43137"/>
                    </a:srgbClr>
                  </a:outerShdw>
                </a:effectLst>
                <a:cs typeface="Times New Roman" pitchFamily="18" charset="0"/>
              </a:rPr>
              <a:t>Scientist conducting experiments with genetically manipulated strain of MERS</a:t>
            </a:r>
          </a:p>
          <a:p>
            <a:pPr lvl="1"/>
            <a:r>
              <a:rPr lang="en-US" sz="3200" dirty="0">
                <a:effectLst>
                  <a:outerShdw blurRad="38100" dist="38100" dir="2700000" algn="tl">
                    <a:srgbClr val="000000">
                      <a:alpha val="43137"/>
                    </a:srgbClr>
                  </a:outerShdw>
                </a:effectLst>
                <a:cs typeface="Times New Roman" pitchFamily="18" charset="0"/>
              </a:rPr>
              <a:t>No biosafety committee approval</a:t>
            </a:r>
          </a:p>
          <a:p>
            <a:pPr lvl="1"/>
            <a:r>
              <a:rPr lang="en-US" sz="3200" dirty="0">
                <a:effectLst>
                  <a:outerShdw blurRad="38100" dist="38100" dir="2700000" algn="tl">
                    <a:srgbClr val="000000">
                      <a:alpha val="43137"/>
                    </a:srgbClr>
                  </a:outerShdw>
                </a:effectLst>
                <a:cs typeface="Times New Roman" pitchFamily="18" charset="0"/>
              </a:rPr>
              <a:t>Worked on since September 2013</a:t>
            </a:r>
            <a:endParaRPr lang="en-US" sz="2800" dirty="0">
              <a:effectLst>
                <a:outerShdw blurRad="38100" dist="38100" dir="2700000" algn="tl">
                  <a:srgbClr val="000000">
                    <a:alpha val="43137"/>
                  </a:srgbClr>
                </a:outerShdw>
              </a:effectLst>
              <a:cs typeface="Times New Roman" pitchFamily="18" charset="0"/>
            </a:endParaRPr>
          </a:p>
          <a:p>
            <a:pPr lvl="1"/>
            <a:endParaRPr lang="en-US" sz="2800" dirty="0">
              <a:effectLst>
                <a:outerShdw blurRad="38100" dist="38100" dir="2700000" algn="tl">
                  <a:srgbClr val="000000">
                    <a:alpha val="43137"/>
                  </a:srgbClr>
                </a:outerShdw>
              </a:effectLst>
              <a:cs typeface="Times New Roman" pitchFamily="18" charset="0"/>
            </a:endParaRP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ADC8F791-D495-0877-C731-845D80B450BA}"/>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08156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991600" cy="2971800"/>
          </a:xfrm>
        </p:spPr>
        <p:txBody>
          <a:bodyPr/>
          <a:lstStyle/>
          <a:p>
            <a:r>
              <a:rPr lang="en-US" sz="3600" dirty="0">
                <a:effectLst>
                  <a:outerShdw blurRad="38100" dist="38100" dir="2700000" algn="tl">
                    <a:srgbClr val="000000">
                      <a:alpha val="43137"/>
                    </a:srgbClr>
                  </a:outerShdw>
                </a:effectLst>
                <a:cs typeface="Times New Roman" pitchFamily="18" charset="0"/>
              </a:rPr>
              <a:t>November 2014 – Tulane National Primate Research Center, LA</a:t>
            </a:r>
          </a:p>
          <a:p>
            <a:pPr lvl="1"/>
            <a:r>
              <a:rPr lang="en-US" dirty="0">
                <a:effectLst>
                  <a:outerShdw blurRad="38100" dist="38100" dir="2700000" algn="tl">
                    <a:srgbClr val="000000">
                      <a:alpha val="43137"/>
                    </a:srgbClr>
                  </a:outerShdw>
                </a:effectLst>
                <a:cs typeface="Times New Roman" pitchFamily="18" charset="0"/>
              </a:rPr>
              <a:t>Dangerous, deadly bacteria released from high-security laboratory</a:t>
            </a:r>
          </a:p>
          <a:p>
            <a:pPr lvl="1"/>
            <a:r>
              <a:rPr lang="en-US" dirty="0">
                <a:effectLst>
                  <a:outerShdw blurRad="38100" dist="38100" dir="2700000" algn="tl">
                    <a:srgbClr val="000000">
                      <a:alpha val="43137"/>
                    </a:srgbClr>
                  </a:outerShdw>
                </a:effectLst>
                <a:cs typeface="Times New Roman" pitchFamily="18" charset="0"/>
              </a:rPr>
              <a:t>Sickened monkeys living outside in cages</a:t>
            </a:r>
          </a:p>
          <a:p>
            <a:pPr marL="457200" lvl="1" indent="0">
              <a:buNone/>
            </a:pPr>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19B5286E-95F6-A2EF-477B-846F8C682E4B}"/>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30280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991600" cy="2971800"/>
          </a:xfrm>
        </p:spPr>
        <p:txBody>
          <a:bodyPr/>
          <a:lstStyle/>
          <a:p>
            <a:r>
              <a:rPr lang="en-US" sz="3600" dirty="0">
                <a:effectLst>
                  <a:outerShdw blurRad="38100" dist="38100" dir="2700000" algn="tl">
                    <a:srgbClr val="000000">
                      <a:alpha val="43137"/>
                    </a:srgbClr>
                  </a:outerShdw>
                </a:effectLst>
                <a:cs typeface="Times New Roman" pitchFamily="18" charset="0"/>
              </a:rPr>
              <a:t>November 2014 – Tulane National Primate Research Center, LA</a:t>
            </a:r>
          </a:p>
          <a:p>
            <a:pPr lvl="1"/>
            <a:r>
              <a:rPr lang="en-US" dirty="0">
                <a:effectLst>
                  <a:outerShdw blurRad="38100" dist="38100" dir="2700000" algn="tl">
                    <a:srgbClr val="000000">
                      <a:alpha val="43137"/>
                    </a:srgbClr>
                  </a:outerShdw>
                </a:effectLst>
                <a:cs typeface="Times New Roman" pitchFamily="18" charset="0"/>
              </a:rPr>
              <a:t>Tulane had to test for the following five years around their 500 acre facility: </a:t>
            </a:r>
          </a:p>
          <a:p>
            <a:pPr lvl="2"/>
            <a:r>
              <a:rPr lang="en-US" sz="2800" dirty="0">
                <a:effectLst>
                  <a:outerShdw blurRad="38100" dist="38100" dir="2700000" algn="tl">
                    <a:srgbClr val="000000">
                      <a:alpha val="43137"/>
                    </a:srgbClr>
                  </a:outerShdw>
                </a:effectLst>
                <a:cs typeface="Times New Roman" pitchFamily="18" charset="0"/>
              </a:rPr>
              <a:t>Outdoor monkey colony</a:t>
            </a:r>
          </a:p>
          <a:p>
            <a:pPr lvl="2"/>
            <a:r>
              <a:rPr lang="en-US" sz="2800" dirty="0">
                <a:effectLst>
                  <a:outerShdw blurRad="38100" dist="38100" dir="2700000" algn="tl">
                    <a:srgbClr val="000000">
                      <a:alpha val="43137"/>
                    </a:srgbClr>
                  </a:outerShdw>
                </a:effectLst>
                <a:cs typeface="Times New Roman" pitchFamily="18" charset="0"/>
              </a:rPr>
              <a:t>Wildlife</a:t>
            </a:r>
          </a:p>
          <a:p>
            <a:pPr lvl="2"/>
            <a:r>
              <a:rPr lang="en-US" sz="2800" dirty="0">
                <a:effectLst>
                  <a:outerShdw blurRad="38100" dist="38100" dir="2700000" algn="tl">
                    <a:srgbClr val="000000">
                      <a:alpha val="43137"/>
                    </a:srgbClr>
                  </a:outerShdw>
                </a:effectLst>
                <a:cs typeface="Times New Roman" pitchFamily="18" charset="0"/>
              </a:rPr>
              <a:t>Feral cats</a:t>
            </a:r>
          </a:p>
          <a:p>
            <a:pPr lvl="1"/>
            <a:endParaRPr lang="en-US" sz="3600" dirty="0">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3C1B82D1-E80A-4992-A0E3-67912F28CD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4191000"/>
            <a:ext cx="3510922" cy="2286000"/>
          </a:xfrm>
          <a:prstGeom prst="rect">
            <a:avLst/>
          </a:prstGeom>
        </p:spPr>
      </p:pic>
      <p:sp>
        <p:nvSpPr>
          <p:cNvPr id="2" name="TextBox 1">
            <a:extLst>
              <a:ext uri="{FF2B5EF4-FFF2-40B4-BE49-F238E27FC236}">
                <a16:creationId xmlns:a16="http://schemas.microsoft.com/office/drawing/2014/main" id="{3F613B31-C5E9-4A22-73A4-BA35675E11E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02804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2011 – FEMA Training</a:t>
            </a:r>
          </a:p>
          <a:p>
            <a:pPr lvl="1">
              <a:spcAft>
                <a:spcPts val="600"/>
              </a:spcAft>
            </a:pPr>
            <a:r>
              <a:rPr lang="en-US" sz="3200" dirty="0">
                <a:effectLst>
                  <a:outerShdw blurRad="38100" dist="38100" dir="2700000" algn="tl">
                    <a:srgbClr val="000000">
                      <a:alpha val="43137"/>
                    </a:srgbClr>
                  </a:outerShdw>
                </a:effectLst>
                <a:cs typeface="Times New Roman" pitchFamily="18" charset="0"/>
              </a:rPr>
              <a:t>Federal training facility exposed thousands of first responders to deadly ricin while training</a:t>
            </a:r>
          </a:p>
          <a:p>
            <a:pPr lvl="1">
              <a:spcAft>
                <a:spcPts val="600"/>
              </a:spcAft>
            </a:pPr>
            <a:r>
              <a:rPr lang="en-US" sz="3200" dirty="0">
                <a:effectLst>
                  <a:outerShdw blurRad="38100" dist="38100" dir="2700000" algn="tl">
                    <a:srgbClr val="000000">
                      <a:alpha val="43137"/>
                    </a:srgbClr>
                  </a:outerShdw>
                </a:effectLst>
                <a:cs typeface="Times New Roman" pitchFamily="18" charset="0"/>
              </a:rPr>
              <a:t>Vendor assured powder was an inactivated form of the poison</a:t>
            </a: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4FF1112C-C78A-3E9D-4EC3-B769C3C22393}"/>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759120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128FA-1B27-5609-8250-9EEA26815803}"/>
            </a:ext>
          </a:extLst>
        </p:cNvPr>
        <p:cNvGrpSpPr/>
        <p:nvPr/>
      </p:nvGrpSpPr>
      <p:grpSpPr>
        <a:xfrm>
          <a:off x="0" y="0"/>
          <a:ext cx="0" cy="0"/>
          <a:chOff x="0" y="0"/>
          <a:chExt cx="0" cy="0"/>
        </a:xfrm>
      </p:grpSpPr>
      <p:sp>
        <p:nvSpPr>
          <p:cNvPr id="468994" name="Rectangle 2">
            <a:extLst>
              <a:ext uri="{FF2B5EF4-FFF2-40B4-BE49-F238E27FC236}">
                <a16:creationId xmlns:a16="http://schemas.microsoft.com/office/drawing/2014/main" id="{108BC4B4-3D26-C3E9-AD6D-263545E61B49}"/>
              </a:ext>
            </a:extLst>
          </p:cNvPr>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a:extLst>
              <a:ext uri="{FF2B5EF4-FFF2-40B4-BE49-F238E27FC236}">
                <a16:creationId xmlns:a16="http://schemas.microsoft.com/office/drawing/2014/main" id="{4909EE61-1FA5-0969-D231-0F5FC0792D01}"/>
              </a:ext>
            </a:extLst>
          </p:cNvPr>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2011 – FEMA</a:t>
            </a:r>
          </a:p>
          <a:p>
            <a:pPr lvl="1"/>
            <a:r>
              <a:rPr lang="en-US" sz="3200" dirty="0">
                <a:effectLst>
                  <a:outerShdw blurRad="38100" dist="38100" dir="2700000" algn="tl">
                    <a:srgbClr val="000000">
                      <a:alpha val="43137"/>
                    </a:srgbClr>
                  </a:outerShdw>
                </a:effectLst>
                <a:cs typeface="Times New Roman" pitchFamily="18" charset="0"/>
              </a:rPr>
              <a:t>Powder actually contained ricin “greater than 90% pure”</a:t>
            </a:r>
          </a:p>
          <a:p>
            <a:pPr lvl="2"/>
            <a:r>
              <a:rPr lang="en-US" sz="3200" dirty="0">
                <a:effectLst>
                  <a:outerShdw blurRad="38100" dist="38100" dir="2700000" algn="tl">
                    <a:srgbClr val="000000">
                      <a:alpha val="43137"/>
                    </a:srgbClr>
                  </a:outerShdw>
                </a:effectLst>
                <a:cs typeface="Times New Roman" pitchFamily="18" charset="0"/>
              </a:rPr>
              <a:t>There is no antidote</a:t>
            </a:r>
          </a:p>
          <a:p>
            <a:pPr lvl="2"/>
            <a:r>
              <a:rPr lang="en-US" sz="3200" dirty="0">
                <a:effectLst>
                  <a:outerShdw blurRad="38100" dist="38100" dir="2700000" algn="tl">
                    <a:srgbClr val="000000">
                      <a:alpha val="43137"/>
                    </a:srgbClr>
                  </a:outerShdw>
                </a:effectLst>
                <a:cs typeface="Times New Roman" pitchFamily="18" charset="0"/>
              </a:rPr>
              <a:t>All trainees wore PPE</a:t>
            </a:r>
          </a:p>
          <a:p>
            <a:pPr lvl="2"/>
            <a:r>
              <a:rPr lang="en-US" sz="3200" dirty="0">
                <a:effectLst>
                  <a:outerShdw blurRad="38100" dist="38100" dir="2700000" algn="tl">
                    <a:srgbClr val="000000">
                      <a:alpha val="43137"/>
                    </a:srgbClr>
                  </a:outerShdw>
                </a:effectLst>
                <a:cs typeface="Times New Roman" pitchFamily="18" charset="0"/>
              </a:rPr>
              <a:t>Nobody was sickened</a:t>
            </a: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BF4CD2CA-67A7-5340-B11A-85968B930D8C}"/>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499522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December 2013 – University of Iowa</a:t>
            </a:r>
          </a:p>
          <a:p>
            <a:pPr lvl="1"/>
            <a:r>
              <a:rPr lang="en-US" dirty="0">
                <a:effectLst>
                  <a:outerShdw blurRad="38100" dist="38100" dir="2700000" algn="tl">
                    <a:srgbClr val="000000">
                      <a:alpha val="43137"/>
                    </a:srgbClr>
                  </a:outerShdw>
                </a:effectLst>
                <a:cs typeface="Times New Roman" pitchFamily="18" charset="0"/>
              </a:rPr>
              <a:t>Imported a strain of MERS from Spain</a:t>
            </a:r>
          </a:p>
          <a:p>
            <a:pPr lvl="1"/>
            <a:r>
              <a:rPr lang="en-US" dirty="0">
                <a:effectLst>
                  <a:outerShdw blurRad="38100" dist="38100" dir="2700000" algn="tl">
                    <a:srgbClr val="000000">
                      <a:alpha val="43137"/>
                    </a:srgbClr>
                  </a:outerShdw>
                </a:effectLst>
                <a:cs typeface="Times New Roman" pitchFamily="18" charset="0"/>
              </a:rPr>
              <a:t>Began research without approval of University’s oversight committee</a:t>
            </a:r>
          </a:p>
          <a:p>
            <a:pPr lvl="1"/>
            <a:r>
              <a:rPr lang="en-US" dirty="0">
                <a:effectLst>
                  <a:outerShdw blurRad="38100" dist="38100" dir="2700000" algn="tl">
                    <a:srgbClr val="000000">
                      <a:alpha val="43137"/>
                    </a:srgbClr>
                  </a:outerShdw>
                </a:effectLst>
                <a:cs typeface="Times New Roman" pitchFamily="18" charset="0"/>
              </a:rPr>
              <a:t>Worked in a BSL-2 as opposed to a BSL-3 as required</a:t>
            </a: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062E7651-B89B-2E13-398C-553AC2B73EB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30507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December 2013 – CDC, Atlanta</a:t>
            </a:r>
          </a:p>
          <a:p>
            <a:pPr lvl="1"/>
            <a:r>
              <a:rPr lang="en-US" sz="3200" dirty="0">
                <a:effectLst>
                  <a:outerShdw blurRad="38100" dist="38100" dir="2700000" algn="tl">
                    <a:srgbClr val="000000">
                      <a:alpha val="43137"/>
                    </a:srgbClr>
                  </a:outerShdw>
                </a:effectLst>
                <a:cs typeface="Times New Roman" pitchFamily="18" charset="0"/>
              </a:rPr>
              <a:t>Lab accident occurred</a:t>
            </a:r>
          </a:p>
          <a:p>
            <a:pPr lvl="2"/>
            <a:r>
              <a:rPr lang="en-US" sz="3200" dirty="0">
                <a:effectLst>
                  <a:outerShdw blurRad="38100" dist="38100" dir="2700000" algn="tl">
                    <a:srgbClr val="000000">
                      <a:alpha val="43137"/>
                    </a:srgbClr>
                  </a:outerShdw>
                </a:effectLst>
                <a:cs typeface="Times New Roman" pitchFamily="18" charset="0"/>
              </a:rPr>
              <a:t>Report had every word redacted</a:t>
            </a:r>
          </a:p>
          <a:p>
            <a:pPr lvl="2"/>
            <a:r>
              <a:rPr lang="en-US" sz="3200" dirty="0">
                <a:effectLst>
                  <a:outerShdw blurRad="38100" dist="38100" dir="2700000" algn="tl">
                    <a:srgbClr val="000000">
                      <a:alpha val="43137"/>
                    </a:srgbClr>
                  </a:outerShdw>
                </a:effectLst>
                <a:cs typeface="Times New Roman" pitchFamily="18" charset="0"/>
              </a:rPr>
              <a:t>Experiment was to reconstruct 1918 Influenza</a:t>
            </a:r>
          </a:p>
          <a:p>
            <a:pPr lvl="1"/>
            <a:endParaRPr lang="en-US" sz="3600" dirty="0">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E9F970D9-68B5-4984-9FE7-666DA342B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495800"/>
            <a:ext cx="3581400" cy="2014538"/>
          </a:xfrm>
          <a:prstGeom prst="rect">
            <a:avLst/>
          </a:prstGeom>
          <a:ln w="57150">
            <a:solidFill>
              <a:schemeClr val="bg2"/>
            </a:solidFill>
          </a:ln>
        </p:spPr>
      </p:pic>
      <p:sp>
        <p:nvSpPr>
          <p:cNvPr id="2" name="TextBox 1">
            <a:extLst>
              <a:ext uri="{FF2B5EF4-FFF2-40B4-BE49-F238E27FC236}">
                <a16:creationId xmlns:a16="http://schemas.microsoft.com/office/drawing/2014/main" id="{3708C20E-9776-F86E-B85E-044674BF3B0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653516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Objectives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The following topics will be discussed</a:t>
            </a:r>
          </a:p>
          <a:p>
            <a:pPr lvl="1"/>
            <a:r>
              <a:rPr lang="en-US" dirty="0">
                <a:effectLst>
                  <a:outerShdw blurRad="38100" dist="38100" dir="2700000" algn="tl">
                    <a:srgbClr val="000000">
                      <a:alpha val="43137"/>
                    </a:srgbClr>
                  </a:outerShdw>
                </a:effectLst>
                <a:cs typeface="Times New Roman" pitchFamily="18" charset="0"/>
              </a:rPr>
              <a:t>Lab Accident Reporting</a:t>
            </a:r>
          </a:p>
          <a:p>
            <a:pPr lvl="1"/>
            <a:r>
              <a:rPr lang="en-US" dirty="0">
                <a:effectLst>
                  <a:outerShdw blurRad="38100" dist="38100" dir="2700000" algn="tl">
                    <a:srgbClr val="000000">
                      <a:alpha val="43137"/>
                    </a:srgbClr>
                  </a:outerShdw>
                </a:effectLst>
                <a:cs typeface="Times New Roman" pitchFamily="18" charset="0"/>
              </a:rPr>
              <a:t>Bio-lab facilities</a:t>
            </a:r>
          </a:p>
          <a:p>
            <a:pPr lvl="1"/>
            <a:r>
              <a:rPr lang="en-US" dirty="0">
                <a:effectLst>
                  <a:outerShdw blurRad="38100" dist="38100" dir="2700000" algn="tl">
                    <a:srgbClr val="000000">
                      <a:alpha val="43137"/>
                    </a:srgbClr>
                  </a:outerShdw>
                </a:effectLst>
                <a:cs typeface="Times New Roman" pitchFamily="18" charset="0"/>
              </a:rPr>
              <a:t>Select agents</a:t>
            </a:r>
          </a:p>
          <a:p>
            <a:pPr lvl="1"/>
            <a:r>
              <a:rPr lang="en-US" dirty="0">
                <a:effectLst>
                  <a:outerShdw blurRad="38100" dist="38100" dir="2700000" algn="tl">
                    <a:srgbClr val="000000">
                      <a:alpha val="43137"/>
                    </a:srgbClr>
                  </a:outerShdw>
                </a:effectLst>
                <a:cs typeface="Times New Roman" pitchFamily="18" charset="0"/>
              </a:rPr>
              <a:t>Biosafety levels</a:t>
            </a:r>
          </a:p>
          <a:p>
            <a:pPr lvl="1"/>
            <a:r>
              <a:rPr lang="en-US" dirty="0">
                <a:effectLst>
                  <a:outerShdw blurRad="38100" dist="38100" dir="2700000" algn="tl">
                    <a:srgbClr val="000000">
                      <a:alpha val="43137"/>
                    </a:srgbClr>
                  </a:outerShdw>
                </a:effectLst>
                <a:cs typeface="Times New Roman" pitchFamily="18" charset="0"/>
              </a:rPr>
              <a:t>Lab mishaps</a:t>
            </a:r>
          </a:p>
          <a:p>
            <a:pPr lvl="1"/>
            <a:r>
              <a:rPr lang="en-US" dirty="0">
                <a:effectLst>
                  <a:outerShdw blurRad="38100" dist="38100" dir="2700000" algn="tl">
                    <a:srgbClr val="000000">
                      <a:alpha val="43137"/>
                    </a:srgbClr>
                  </a:outerShdw>
                </a:effectLst>
                <a:cs typeface="Times New Roman" pitchFamily="18" charset="0"/>
              </a:rPr>
              <a:t>Gain of Function Research</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D11DB3A0-6BDE-822C-A39E-8D6EA806A72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92946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April 2014 – NC State Laboratory of Public Health</a:t>
            </a:r>
          </a:p>
          <a:p>
            <a:pPr lvl="1"/>
            <a:r>
              <a:rPr lang="en-US" dirty="0">
                <a:effectLst>
                  <a:outerShdw blurRad="38100" dist="38100" dir="2700000" algn="tl">
                    <a:srgbClr val="000000">
                      <a:alpha val="43137"/>
                    </a:srgbClr>
                  </a:outerShdw>
                </a:effectLst>
                <a:cs typeface="Times New Roman" pitchFamily="18" charset="0"/>
              </a:rPr>
              <a:t>Box shipped to CDC by regular UPS delivery</a:t>
            </a:r>
          </a:p>
          <a:p>
            <a:pPr lvl="2"/>
            <a:r>
              <a:rPr lang="en-US" dirty="0">
                <a:effectLst>
                  <a:outerShdw blurRad="38100" dist="38100" dir="2700000" algn="tl">
                    <a:srgbClr val="000000">
                      <a:alpha val="43137"/>
                    </a:srgbClr>
                  </a:outerShdw>
                </a:effectLst>
                <a:cs typeface="Times New Roman" pitchFamily="18" charset="0"/>
              </a:rPr>
              <a:t>Contained infectious materials</a:t>
            </a:r>
          </a:p>
          <a:p>
            <a:pPr lvl="2"/>
            <a:r>
              <a:rPr lang="en-US" dirty="0">
                <a:effectLst>
                  <a:outerShdw blurRad="38100" dist="38100" dir="2700000" algn="tl">
                    <a:srgbClr val="000000">
                      <a:alpha val="43137"/>
                    </a:srgbClr>
                  </a:outerShdw>
                </a:effectLst>
                <a:cs typeface="Times New Roman" pitchFamily="18" charset="0"/>
              </a:rPr>
              <a:t>Box was mangled with “gaping hole” in one corner</a:t>
            </a:r>
          </a:p>
          <a:p>
            <a:pPr lvl="2"/>
            <a:r>
              <a:rPr lang="en-US" dirty="0">
                <a:effectLst>
                  <a:outerShdw blurRad="38100" dist="38100" dir="2700000" algn="tl">
                    <a:srgbClr val="000000">
                      <a:alpha val="43137"/>
                    </a:srgbClr>
                  </a:outerShdw>
                </a:effectLst>
                <a:cs typeface="Times New Roman" pitchFamily="18" charset="0"/>
              </a:rPr>
              <a:t>No appropriate packing materials or labels</a:t>
            </a:r>
          </a:p>
          <a:p>
            <a:pPr lvl="2"/>
            <a:r>
              <a:rPr lang="en-US" dirty="0">
                <a:effectLst>
                  <a:outerShdw blurRad="38100" dist="38100" dir="2700000" algn="tl">
                    <a:srgbClr val="000000">
                      <a:alpha val="43137"/>
                    </a:srgbClr>
                  </a:outerShdw>
                </a:effectLst>
                <a:cs typeface="Times New Roman" pitchFamily="18" charset="0"/>
              </a:rPr>
              <a:t>Vials were broken</a:t>
            </a:r>
          </a:p>
          <a:p>
            <a:pPr lvl="2"/>
            <a:r>
              <a:rPr lang="en-US" dirty="0">
                <a:effectLst>
                  <a:outerShdw blurRad="38100" dist="38100" dir="2700000" algn="tl">
                    <a:srgbClr val="000000">
                      <a:alpha val="43137"/>
                    </a:srgbClr>
                  </a:outerShdw>
                </a:effectLst>
                <a:cs typeface="Times New Roman" pitchFamily="18" charset="0"/>
              </a:rPr>
              <a:t>Specimens included Typhoid fever</a:t>
            </a: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F0B9E28C-B7CD-D846-24AA-83761BC6B171}"/>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923271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May 2014 – CDC, Atlanta</a:t>
            </a:r>
          </a:p>
          <a:p>
            <a:pPr lvl="1"/>
            <a:r>
              <a:rPr lang="en-US" dirty="0">
                <a:effectLst>
                  <a:outerShdw blurRad="38100" dist="38100" dir="2700000" algn="tl">
                    <a:srgbClr val="000000">
                      <a:alpha val="43137"/>
                    </a:srgbClr>
                  </a:outerShdw>
                </a:effectLst>
                <a:cs typeface="Times New Roman" pitchFamily="18" charset="0"/>
              </a:rPr>
              <a:t>Cross-contaminated a mild strain of avian influenza with a dangerous strain that can kill people</a:t>
            </a:r>
          </a:p>
          <a:p>
            <a:pPr lvl="2"/>
            <a:r>
              <a:rPr lang="en-US" sz="2800" dirty="0">
                <a:effectLst>
                  <a:outerShdw blurRad="38100" dist="38100" dir="2700000" algn="tl">
                    <a:srgbClr val="000000">
                      <a:alpha val="43137"/>
                    </a:srgbClr>
                  </a:outerShdw>
                </a:effectLst>
                <a:cs typeface="Times New Roman" pitchFamily="18" charset="0"/>
              </a:rPr>
              <a:t>Shipped to USDA laboratory</a:t>
            </a:r>
          </a:p>
          <a:p>
            <a:pPr lvl="2"/>
            <a:r>
              <a:rPr lang="en-US" sz="2800" dirty="0">
                <a:effectLst>
                  <a:outerShdw blurRad="38100" dist="38100" dir="2700000" algn="tl">
                    <a:srgbClr val="000000">
                      <a:alpha val="43137"/>
                    </a:srgbClr>
                  </a:outerShdw>
                </a:effectLst>
                <a:cs typeface="Times New Roman" pitchFamily="18" charset="0"/>
              </a:rPr>
              <a:t>Mistake discovered when birds unexpectedly died</a:t>
            </a: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4A955CCE-7BBA-4A9B-A39C-3B0DA3EA18B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846233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July 2014 – National Institutes of Health, Bethesda, MD</a:t>
            </a:r>
          </a:p>
          <a:p>
            <a:pPr lvl="1"/>
            <a:r>
              <a:rPr lang="en-US" sz="3200" dirty="0">
                <a:effectLst>
                  <a:outerShdw blurRad="38100" dist="38100" dir="2700000" algn="tl">
                    <a:srgbClr val="000000">
                      <a:alpha val="43137"/>
                    </a:srgbClr>
                  </a:outerShdw>
                </a:effectLst>
                <a:cs typeface="Times New Roman" pitchFamily="18" charset="0"/>
              </a:rPr>
              <a:t>Vials discovered in a cold storage room</a:t>
            </a:r>
          </a:p>
          <a:p>
            <a:pPr lvl="2"/>
            <a:r>
              <a:rPr lang="en-US" sz="3200" dirty="0">
                <a:effectLst>
                  <a:outerShdw blurRad="38100" dist="38100" dir="2700000" algn="tl">
                    <a:srgbClr val="000000">
                      <a:alpha val="43137"/>
                    </a:srgbClr>
                  </a:outerShdw>
                </a:effectLst>
                <a:cs typeface="Times New Roman" pitchFamily="18" charset="0"/>
              </a:rPr>
              <a:t>Dated back to 1946-1964</a:t>
            </a:r>
          </a:p>
          <a:p>
            <a:pPr lvl="2"/>
            <a:r>
              <a:rPr lang="en-US" sz="3200" dirty="0">
                <a:effectLst>
                  <a:outerShdw blurRad="38100" dist="38100" dir="2700000" algn="tl">
                    <a:srgbClr val="000000">
                      <a:alpha val="43137"/>
                    </a:srgbClr>
                  </a:outerShdw>
                </a:effectLst>
                <a:cs typeface="Times New Roman" pitchFamily="18" charset="0"/>
              </a:rPr>
              <a:t>Contained vaccinia and smallpox viruses</a:t>
            </a:r>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5B391C7C-9470-A493-8356-D2F416137116}"/>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94557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December 22, 2014 – CDC, Atlanta</a:t>
            </a:r>
          </a:p>
          <a:p>
            <a:pPr lvl="1"/>
            <a:r>
              <a:rPr lang="en-US" sz="3000" dirty="0">
                <a:effectLst>
                  <a:outerShdw blurRad="38100" dist="38100" dir="2700000" algn="tl">
                    <a:srgbClr val="000000">
                      <a:alpha val="43137"/>
                    </a:srgbClr>
                  </a:outerShdw>
                </a:effectLst>
                <a:cs typeface="Times New Roman" pitchFamily="18" charset="0"/>
              </a:rPr>
              <a:t>Worker at BSL-4 lab confused specimens</a:t>
            </a:r>
          </a:p>
          <a:p>
            <a:pPr lvl="2"/>
            <a:r>
              <a:rPr lang="en-US" sz="3000" dirty="0">
                <a:effectLst>
                  <a:outerShdw blurRad="38100" dist="38100" dir="2700000" algn="tl">
                    <a:srgbClr val="000000">
                      <a:alpha val="43137"/>
                    </a:srgbClr>
                  </a:outerShdw>
                </a:effectLst>
                <a:cs typeface="Times New Roman" pitchFamily="18" charset="0"/>
              </a:rPr>
              <a:t>Sent an un-killed sample of Ebola to a 	BSL-2 lab</a:t>
            </a:r>
          </a:p>
          <a:p>
            <a:pPr lvl="3"/>
            <a:r>
              <a:rPr lang="en-US" sz="3200" dirty="0">
                <a:effectLst>
                  <a:outerShdw blurRad="38100" dist="38100" dir="2700000" algn="tl">
                    <a:srgbClr val="000000">
                      <a:alpha val="43137"/>
                    </a:srgbClr>
                  </a:outerShdw>
                </a:effectLst>
                <a:cs typeface="Times New Roman" pitchFamily="18" charset="0"/>
              </a:rPr>
              <a:t>With minimal protections</a:t>
            </a: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0B251FB7-4EFB-9C96-35F7-5E8A258FD2E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72596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2015 – Army’s Dugway Proving Ground, Utah</a:t>
            </a:r>
          </a:p>
          <a:p>
            <a:pPr lvl="1"/>
            <a:r>
              <a:rPr lang="en-US" sz="3000" dirty="0">
                <a:effectLst>
                  <a:outerShdw blurRad="38100" dist="38100" dir="2700000" algn="tl">
                    <a:srgbClr val="000000">
                      <a:alpha val="43137"/>
                    </a:srgbClr>
                  </a:outerShdw>
                </a:effectLst>
                <a:cs typeface="Times New Roman" pitchFamily="18" charset="0"/>
              </a:rPr>
              <a:t>Mistakenly shipped specimens of live anthrax, labeled “killed” to labs and defense contractors around the world for a decade</a:t>
            </a:r>
          </a:p>
          <a:p>
            <a:pPr lvl="1"/>
            <a:r>
              <a:rPr lang="en-US" sz="3000" dirty="0">
                <a:effectLst>
                  <a:outerShdw blurRad="38100" dist="38100" dir="2700000" algn="tl">
                    <a:srgbClr val="000000">
                      <a:alpha val="43137"/>
                    </a:srgbClr>
                  </a:outerShdw>
                </a:effectLst>
                <a:cs typeface="Times New Roman" pitchFamily="18" charset="0"/>
              </a:rPr>
              <a:t>Scientists misjudged the effectiveness of lab’s kill procedures</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A4403324-F00A-F9D1-A4ED-2E6932C70DC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157765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2015 – CDC, Atlanta</a:t>
            </a:r>
          </a:p>
          <a:p>
            <a:pPr lvl="1"/>
            <a:r>
              <a:rPr lang="en-US" sz="3000" dirty="0">
                <a:effectLst>
                  <a:outerShdw blurRad="38100" dist="38100" dir="2700000" algn="tl">
                    <a:srgbClr val="000000">
                      <a:alpha val="43137"/>
                    </a:srgbClr>
                  </a:outerShdw>
                </a:effectLst>
                <a:cs typeface="Times New Roman" pitchFamily="18" charset="0"/>
              </a:rPr>
              <a:t>Scientist lost a box of deadly and highly regulated influenza specimens</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9DC58F99-D26C-A2D3-27C1-FC0D046F7C3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407908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June 2016 – USA Today Investigation</a:t>
            </a:r>
          </a:p>
          <a:p>
            <a:pPr lvl="1"/>
            <a:r>
              <a:rPr lang="en-US" sz="3000" dirty="0">
                <a:effectLst>
                  <a:outerShdw blurRad="38100" dist="38100" dir="2700000" algn="tl">
                    <a:srgbClr val="000000">
                      <a:alpha val="43137"/>
                    </a:srgbClr>
                  </a:outerShdw>
                </a:effectLst>
                <a:cs typeface="Times New Roman" pitchFamily="18" charset="0"/>
              </a:rPr>
              <a:t>Revealed more than 100 labs working with bioterror pathogens have faced secret federal sanctions for safety violations</a:t>
            </a:r>
          </a:p>
          <a:p>
            <a:pPr lvl="1"/>
            <a:r>
              <a:rPr lang="en-US" sz="3000" dirty="0">
                <a:effectLst>
                  <a:outerShdw blurRad="38100" dist="38100" dir="2700000" algn="tl">
                    <a:srgbClr val="000000">
                      <a:alpha val="43137"/>
                    </a:srgbClr>
                  </a:outerShdw>
                </a:effectLst>
                <a:cs typeface="Times New Roman" pitchFamily="18" charset="0"/>
              </a:rPr>
              <a:t>Regulators allow them to keep experimenting while failing inspections, sometimes for years</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C9CA267A-7790-AE27-1D5A-5F02838BF25F}"/>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209991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February 2017 – Canadian Science Centre for Human and Animal Health, Winnipeg</a:t>
            </a:r>
          </a:p>
          <a:p>
            <a:pPr lvl="1"/>
            <a:r>
              <a:rPr lang="en-US" dirty="0">
                <a:effectLst>
                  <a:outerShdw blurRad="38100" dist="38100" dir="2700000" algn="tl">
                    <a:srgbClr val="000000">
                      <a:alpha val="43137"/>
                    </a:srgbClr>
                  </a:outerShdw>
                </a:effectLst>
                <a:cs typeface="Times New Roman" pitchFamily="18" charset="0"/>
              </a:rPr>
              <a:t>While working on Ebola vaccine</a:t>
            </a:r>
          </a:p>
          <a:p>
            <a:pPr lvl="1"/>
            <a:r>
              <a:rPr lang="en-US" sz="2400" dirty="0">
                <a:effectLst>
                  <a:outerShdw blurRad="38100" dist="38100" dir="2700000" algn="tl">
                    <a:srgbClr val="000000">
                      <a:alpha val="43137"/>
                    </a:srgbClr>
                  </a:outerShdw>
                </a:effectLst>
                <a:cs typeface="Times New Roman" pitchFamily="18" charset="0"/>
              </a:rPr>
              <a:t>14 cases of employees exposed to pathogen</a:t>
            </a:r>
          </a:p>
          <a:p>
            <a:pPr lvl="2"/>
            <a:r>
              <a:rPr lang="en-US" dirty="0">
                <a:effectLst>
                  <a:outerShdw blurRad="38100" dist="38100" dir="2700000" algn="tl">
                    <a:srgbClr val="000000">
                      <a:alpha val="43137"/>
                    </a:srgbClr>
                  </a:outerShdw>
                </a:effectLst>
                <a:cs typeface="Times New Roman" pitchFamily="18" charset="0"/>
              </a:rPr>
              <a:t>Report stated issues with</a:t>
            </a:r>
          </a:p>
          <a:p>
            <a:pPr lvl="3"/>
            <a:r>
              <a:rPr lang="en-US" sz="2400" dirty="0">
                <a:effectLst>
                  <a:outerShdw blurRad="38100" dist="38100" dir="2700000" algn="tl">
                    <a:srgbClr val="000000">
                      <a:alpha val="43137"/>
                    </a:srgbClr>
                  </a:outerShdw>
                </a:effectLst>
                <a:cs typeface="Times New Roman" pitchFamily="18" charset="0"/>
              </a:rPr>
              <a:t>Biosafety suits</a:t>
            </a:r>
          </a:p>
          <a:p>
            <a:pPr lvl="3"/>
            <a:r>
              <a:rPr lang="en-US" sz="2400" dirty="0">
                <a:effectLst>
                  <a:outerShdw blurRad="38100" dist="38100" dir="2700000" algn="tl">
                    <a:srgbClr val="000000">
                      <a:alpha val="43137"/>
                    </a:srgbClr>
                  </a:outerShdw>
                </a:effectLst>
                <a:cs typeface="Times New Roman" pitchFamily="18" charset="0"/>
              </a:rPr>
              <a:t>Needle sticks</a:t>
            </a:r>
          </a:p>
          <a:p>
            <a:pPr lvl="3"/>
            <a:r>
              <a:rPr lang="en-US" sz="2400" dirty="0">
                <a:effectLst>
                  <a:outerShdw blurRad="38100" dist="38100" dir="2700000" algn="tl">
                    <a:srgbClr val="000000">
                      <a:alpha val="43137"/>
                    </a:srgbClr>
                  </a:outerShdw>
                </a:effectLst>
                <a:cs typeface="Times New Roman" pitchFamily="18" charset="0"/>
              </a:rPr>
              <a:t>Malfunctioning Equipment</a:t>
            </a:r>
          </a:p>
          <a:p>
            <a:pPr lvl="1"/>
            <a:endParaRPr lang="en-US" sz="3200" dirty="0">
              <a:effectLst>
                <a:outerShdw blurRad="38100" dist="38100" dir="2700000" algn="tl">
                  <a:srgbClr val="000000">
                    <a:alpha val="43137"/>
                  </a:srgbClr>
                </a:outerShdw>
              </a:effectLst>
              <a:cs typeface="Times New Roman" pitchFamily="18" charset="0"/>
            </a:endParaRPr>
          </a:p>
          <a:p>
            <a:pPr lvl="1"/>
            <a:endParaRPr lang="en-US" sz="3200" dirty="0">
              <a:effectLst>
                <a:outerShdw blurRad="38100" dist="38100" dir="2700000" algn="tl">
                  <a:srgbClr val="000000">
                    <a:alpha val="43137"/>
                  </a:srgbClr>
                </a:outerShdw>
              </a:effectLst>
              <a:cs typeface="Times New Roman" pitchFamily="18" charset="0"/>
            </a:endParaRP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8A779CBC-A1EE-068E-9D5C-8CF7167EA86C}"/>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177201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B4C7B-0F82-BAE3-CBF6-C8597E489D2A}"/>
            </a:ext>
          </a:extLst>
        </p:cNvPr>
        <p:cNvGrpSpPr/>
        <p:nvPr/>
      </p:nvGrpSpPr>
      <p:grpSpPr>
        <a:xfrm>
          <a:off x="0" y="0"/>
          <a:ext cx="0" cy="0"/>
          <a:chOff x="0" y="0"/>
          <a:chExt cx="0" cy="0"/>
        </a:xfrm>
      </p:grpSpPr>
      <p:sp>
        <p:nvSpPr>
          <p:cNvPr id="468994" name="Rectangle 2">
            <a:extLst>
              <a:ext uri="{FF2B5EF4-FFF2-40B4-BE49-F238E27FC236}">
                <a16:creationId xmlns:a16="http://schemas.microsoft.com/office/drawing/2014/main" id="{B416109E-9EA6-AE3B-98BF-060AF18EC446}"/>
              </a:ext>
            </a:extLst>
          </p:cNvPr>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a:extLst>
              <a:ext uri="{FF2B5EF4-FFF2-40B4-BE49-F238E27FC236}">
                <a16:creationId xmlns:a16="http://schemas.microsoft.com/office/drawing/2014/main" id="{8645D9B8-2568-6EE5-7510-ED743CADF9C9}"/>
              </a:ext>
            </a:extLst>
          </p:cNvPr>
          <p:cNvSpPr>
            <a:spLocks noGrp="1" noChangeArrowheads="1"/>
          </p:cNvSpPr>
          <p:nvPr>
            <p:ph type="body" idx="1"/>
          </p:nvPr>
        </p:nvSpPr>
        <p:spPr>
          <a:xfrm>
            <a:off x="0" y="1981200"/>
            <a:ext cx="8686800" cy="2971800"/>
          </a:xfrm>
        </p:spPr>
        <p:txBody>
          <a:bodyPr/>
          <a:lstStyle/>
          <a:p>
            <a:pPr>
              <a:spcAft>
                <a:spcPts val="600"/>
              </a:spcAft>
            </a:pPr>
            <a:r>
              <a:rPr lang="en-US" sz="3600" dirty="0">
                <a:effectLst>
                  <a:outerShdw blurRad="38100" dist="38100" dir="2700000" algn="tl">
                    <a:srgbClr val="000000">
                      <a:alpha val="43137"/>
                    </a:srgbClr>
                  </a:outerShdw>
                </a:effectLst>
                <a:cs typeface="Times New Roman" pitchFamily="18" charset="0"/>
              </a:rPr>
              <a:t>November 2019 - Lanzhou Veterinary Research Institute (China)</a:t>
            </a:r>
          </a:p>
          <a:p>
            <a:pPr lvl="1">
              <a:spcAft>
                <a:spcPts val="600"/>
              </a:spcAft>
            </a:pPr>
            <a:r>
              <a:rPr lang="en-US" sz="3200" dirty="0">
                <a:effectLst>
                  <a:outerShdw blurRad="38100" dist="38100" dir="2700000" algn="tl">
                    <a:srgbClr val="000000">
                      <a:alpha val="43137"/>
                    </a:srgbClr>
                  </a:outerShdw>
                </a:effectLst>
                <a:cs typeface="Times New Roman" pitchFamily="18" charset="0"/>
              </a:rPr>
              <a:t>Unsterilized waste gas carried by the wind</a:t>
            </a:r>
          </a:p>
          <a:p>
            <a:pPr lvl="2">
              <a:spcAft>
                <a:spcPts val="600"/>
              </a:spcAft>
            </a:pPr>
            <a:r>
              <a:rPr lang="en-US" sz="2800" dirty="0">
                <a:effectLst>
                  <a:outerShdw blurRad="38100" dist="38100" dir="2700000" algn="tl">
                    <a:srgbClr val="000000">
                      <a:alpha val="43137"/>
                    </a:srgbClr>
                  </a:outerShdw>
                </a:effectLst>
                <a:cs typeface="Times New Roman" pitchFamily="18" charset="0"/>
              </a:rPr>
              <a:t>65 workers to become infected with brucellosis</a:t>
            </a:r>
          </a:p>
          <a:p>
            <a:pPr lvl="2">
              <a:spcAft>
                <a:spcPts val="600"/>
              </a:spcAft>
            </a:pPr>
            <a:r>
              <a:rPr lang="en-US" sz="2800" dirty="0">
                <a:effectLst>
                  <a:outerShdw blurRad="38100" dist="38100" dir="2700000" algn="tl">
                    <a:srgbClr val="000000">
                      <a:alpha val="43137"/>
                    </a:srgbClr>
                  </a:outerShdw>
                </a:effectLst>
                <a:cs typeface="Times New Roman" pitchFamily="18" charset="0"/>
              </a:rPr>
              <a:t>More than 10,000 residents were infected</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1CA53477-7461-BA60-D3CE-2AFCA473A631}"/>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634924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F5E0-83E2-DBD7-35FA-B306D1B3AF43}"/>
            </a:ext>
          </a:extLst>
        </p:cNvPr>
        <p:cNvGrpSpPr/>
        <p:nvPr/>
      </p:nvGrpSpPr>
      <p:grpSpPr>
        <a:xfrm>
          <a:off x="0" y="0"/>
          <a:ext cx="0" cy="0"/>
          <a:chOff x="0" y="0"/>
          <a:chExt cx="0" cy="0"/>
        </a:xfrm>
      </p:grpSpPr>
      <p:sp>
        <p:nvSpPr>
          <p:cNvPr id="468994" name="Rectangle 2">
            <a:extLst>
              <a:ext uri="{FF2B5EF4-FFF2-40B4-BE49-F238E27FC236}">
                <a16:creationId xmlns:a16="http://schemas.microsoft.com/office/drawing/2014/main" id="{7648B7E2-F51A-F607-87F8-26A19304A84C}"/>
              </a:ext>
            </a:extLst>
          </p:cNvPr>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Mishaps</a:t>
            </a:r>
            <a:endParaRPr lang="en-US" sz="4000" dirty="0">
              <a:cs typeface="Times New Roman" pitchFamily="18" charset="0"/>
            </a:endParaRPr>
          </a:p>
        </p:txBody>
      </p:sp>
      <p:sp>
        <p:nvSpPr>
          <p:cNvPr id="468995" name="Rectangle 3">
            <a:extLst>
              <a:ext uri="{FF2B5EF4-FFF2-40B4-BE49-F238E27FC236}">
                <a16:creationId xmlns:a16="http://schemas.microsoft.com/office/drawing/2014/main" id="{7F98D4AE-2D09-E2B0-75A7-9FD704A71E36}"/>
              </a:ext>
            </a:extLst>
          </p:cNvPr>
          <p:cNvSpPr>
            <a:spLocks noGrp="1" noChangeArrowheads="1"/>
          </p:cNvSpPr>
          <p:nvPr>
            <p:ph type="body" idx="1"/>
          </p:nvPr>
        </p:nvSpPr>
        <p:spPr>
          <a:xfrm>
            <a:off x="0" y="1981200"/>
            <a:ext cx="8686800" cy="2971800"/>
          </a:xfrm>
        </p:spPr>
        <p:txBody>
          <a:bodyPr/>
          <a:lstStyle/>
          <a:p>
            <a:pPr>
              <a:spcAft>
                <a:spcPts val="600"/>
              </a:spcAft>
            </a:pPr>
            <a:r>
              <a:rPr lang="en-US" sz="3600" dirty="0">
                <a:effectLst>
                  <a:outerShdw blurRad="38100" dist="38100" dir="2700000" algn="tl">
                    <a:srgbClr val="000000">
                      <a:alpha val="43137"/>
                    </a:srgbClr>
                  </a:outerShdw>
                </a:effectLst>
                <a:cs typeface="Times New Roman" pitchFamily="18" charset="0"/>
              </a:rPr>
              <a:t>November 2019 - Lanzhou Veterinary Research Institute (China)</a:t>
            </a:r>
          </a:p>
          <a:p>
            <a:pPr lvl="1">
              <a:spcAft>
                <a:spcPts val="600"/>
              </a:spcAft>
            </a:pPr>
            <a:r>
              <a:rPr lang="en-US" sz="3200" dirty="0">
                <a:effectLst>
                  <a:outerShdw blurRad="38100" dist="38100" dir="2700000" algn="tl">
                    <a:srgbClr val="000000">
                      <a:alpha val="43137"/>
                    </a:srgbClr>
                  </a:outerShdw>
                </a:effectLst>
                <a:cs typeface="Times New Roman" pitchFamily="18" charset="0"/>
              </a:rPr>
              <a:t>Unsterilized waste gas carried by the wind</a:t>
            </a:r>
          </a:p>
          <a:p>
            <a:pPr lvl="2">
              <a:spcAft>
                <a:spcPts val="600"/>
              </a:spcAft>
            </a:pPr>
            <a:r>
              <a:rPr lang="en-US" sz="2800" dirty="0">
                <a:effectLst>
                  <a:outerShdw blurRad="38100" dist="38100" dir="2700000" algn="tl">
                    <a:srgbClr val="000000">
                      <a:alpha val="43137"/>
                    </a:srgbClr>
                  </a:outerShdw>
                </a:effectLst>
                <a:cs typeface="Times New Roman" pitchFamily="18" charset="0"/>
              </a:rPr>
              <a:t>65 workers to become infected with brucellosis</a:t>
            </a:r>
          </a:p>
          <a:p>
            <a:pPr lvl="2">
              <a:spcAft>
                <a:spcPts val="600"/>
              </a:spcAft>
            </a:pPr>
            <a:r>
              <a:rPr lang="en-US" sz="2800" dirty="0">
                <a:effectLst>
                  <a:outerShdw blurRad="38100" dist="38100" dir="2700000" algn="tl">
                    <a:srgbClr val="000000">
                      <a:alpha val="43137"/>
                    </a:srgbClr>
                  </a:outerShdw>
                </a:effectLst>
                <a:cs typeface="Times New Roman" pitchFamily="18" charset="0"/>
              </a:rPr>
              <a:t>More than 10,000 residents were infected</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6360FF27-104D-F2E5-EFB3-60CFF4B48921}"/>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86811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Accident Reporting</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9144000" cy="4876800"/>
          </a:xfrm>
        </p:spPr>
        <p:txBody>
          <a:bodyPr/>
          <a:lstStyle/>
          <a:p>
            <a:r>
              <a:rPr lang="en-US" sz="3600" dirty="0">
                <a:effectLst>
                  <a:outerShdw blurRad="38100" dist="38100" dir="2700000" algn="tl">
                    <a:srgbClr val="000000">
                      <a:alpha val="43137"/>
                    </a:srgbClr>
                  </a:outerShdw>
                </a:effectLst>
                <a:cs typeface="Times New Roman" pitchFamily="18" charset="0"/>
              </a:rPr>
              <a:t>Hundreds of mishaps happen every year</a:t>
            </a:r>
          </a:p>
          <a:p>
            <a:pPr lvl="1"/>
            <a:r>
              <a:rPr lang="en-US" sz="3200" dirty="0">
                <a:effectLst>
                  <a:outerShdw blurRad="38100" dist="38100" dir="2700000" algn="tl">
                    <a:srgbClr val="000000">
                      <a:alpha val="43137"/>
                    </a:srgbClr>
                  </a:outerShdw>
                </a:effectLst>
                <a:cs typeface="Times New Roman" pitchFamily="18" charset="0"/>
              </a:rPr>
              <a:t>Missing vials</a:t>
            </a:r>
          </a:p>
          <a:p>
            <a:pPr lvl="1"/>
            <a:r>
              <a:rPr lang="en-US" sz="3200" dirty="0">
                <a:effectLst>
                  <a:outerShdw blurRad="38100" dist="38100" dir="2700000" algn="tl">
                    <a:srgbClr val="000000">
                      <a:alpha val="43137"/>
                    </a:srgbClr>
                  </a:outerShdw>
                </a:effectLst>
                <a:cs typeface="Times New Roman" pitchFamily="18" charset="0"/>
              </a:rPr>
              <a:t>Lab mistakes</a:t>
            </a:r>
          </a:p>
          <a:p>
            <a:pPr lvl="1"/>
            <a:r>
              <a:rPr lang="en-US" sz="3200" dirty="0">
                <a:effectLst>
                  <a:outerShdw blurRad="38100" dist="38100" dir="2700000" algn="tl">
                    <a:srgbClr val="000000">
                      <a:alpha val="43137"/>
                    </a:srgbClr>
                  </a:outerShdw>
                </a:effectLst>
                <a:cs typeface="Times New Roman" pitchFamily="18" charset="0"/>
              </a:rPr>
              <a:t>Equipment failures</a:t>
            </a:r>
          </a:p>
          <a:p>
            <a:pPr lvl="1"/>
            <a:r>
              <a:rPr lang="en-US" sz="3200" dirty="0">
                <a:effectLst>
                  <a:outerShdw blurRad="38100" dist="38100" dir="2700000" algn="tl">
                    <a:srgbClr val="000000">
                      <a:alpha val="43137"/>
                    </a:srgbClr>
                  </a:outerShdw>
                </a:effectLst>
                <a:cs typeface="Times New Roman" pitchFamily="18" charset="0"/>
              </a:rPr>
              <a:t>Safety violations</a:t>
            </a:r>
          </a:p>
          <a:p>
            <a:pPr lvl="1"/>
            <a:r>
              <a:rPr lang="en-US" sz="3200" dirty="0">
                <a:effectLst>
                  <a:outerShdw blurRad="38100" dist="38100" dir="2700000" algn="tl">
                    <a:srgbClr val="000000">
                      <a:alpha val="43137"/>
                    </a:srgbClr>
                  </a:outerShdw>
                </a:effectLst>
                <a:cs typeface="Times New Roman" pitchFamily="18" charset="0"/>
              </a:rPr>
              <a:t>Near-miss incidents</a:t>
            </a:r>
          </a:p>
          <a:p>
            <a:pPr lvl="1"/>
            <a:r>
              <a:rPr lang="en-US" sz="3200" dirty="0">
                <a:effectLst>
                  <a:outerShdw blurRad="38100" dist="38100" dir="2700000" algn="tl">
                    <a:srgbClr val="000000">
                      <a:alpha val="43137"/>
                    </a:srgbClr>
                  </a:outerShdw>
                </a:effectLst>
                <a:cs typeface="Times New Roman" pitchFamily="18" charset="0"/>
              </a:rPr>
              <a:t>Runaway infected rodents</a:t>
            </a:r>
            <a:endParaRPr lang="en-US" dirty="0">
              <a:effectLst>
                <a:outerShdw blurRad="38100" dist="38100" dir="2700000" algn="tl">
                  <a:srgbClr val="000000">
                    <a:alpha val="43137"/>
                  </a:srgbClr>
                </a:outerShdw>
              </a:effectLst>
              <a:cs typeface="Times New Roman" pitchFamily="18" charset="0"/>
            </a:endParaRP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9F4A090C-ACF1-49F8-003D-45310B5616A3}"/>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83425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CC722-558F-3CFC-E666-ABAADDA60DBD}"/>
            </a:ext>
          </a:extLst>
        </p:cNvPr>
        <p:cNvGrpSpPr/>
        <p:nvPr/>
      </p:nvGrpSpPr>
      <p:grpSpPr>
        <a:xfrm>
          <a:off x="0" y="0"/>
          <a:ext cx="0" cy="0"/>
          <a:chOff x="0" y="0"/>
          <a:chExt cx="0" cy="0"/>
        </a:xfrm>
      </p:grpSpPr>
      <p:sp>
        <p:nvSpPr>
          <p:cNvPr id="468994" name="Rectangle 2">
            <a:extLst>
              <a:ext uri="{FF2B5EF4-FFF2-40B4-BE49-F238E27FC236}">
                <a16:creationId xmlns:a16="http://schemas.microsoft.com/office/drawing/2014/main" id="{CD3554D2-3E83-588A-7475-DDE1861957FD}"/>
              </a:ext>
            </a:extLst>
          </p:cNvPr>
          <p:cNvSpPr>
            <a:spLocks noGrp="1" noChangeArrowheads="1"/>
          </p:cNvSpPr>
          <p:nvPr>
            <p:ph type="title"/>
          </p:nvPr>
        </p:nvSpPr>
        <p:spPr/>
        <p:txBody>
          <a:bodyPr/>
          <a:lstStyle/>
          <a:p>
            <a:r>
              <a:rPr lang="en-US" sz="4000" dirty="0">
                <a:solidFill>
                  <a:srgbClr val="CCFFFF"/>
                </a:solidFill>
                <a:effectLst>
                  <a:outerShdw blurRad="38100" dist="38100" dir="2700000" algn="tl">
                    <a:srgbClr val="000000">
                      <a:alpha val="43137"/>
                    </a:srgbClr>
                  </a:outerShdw>
                </a:effectLst>
                <a:cs typeface="Times New Roman" pitchFamily="18" charset="0"/>
              </a:rPr>
              <a:t>Lab Mishaps</a:t>
            </a:r>
            <a:endParaRPr lang="en-US" sz="4000" dirty="0">
              <a:cs typeface="Times New Roman" pitchFamily="18" charset="0"/>
            </a:endParaRPr>
          </a:p>
        </p:txBody>
      </p:sp>
      <p:sp>
        <p:nvSpPr>
          <p:cNvPr id="468995" name="Rectangle 3">
            <a:extLst>
              <a:ext uri="{FF2B5EF4-FFF2-40B4-BE49-F238E27FC236}">
                <a16:creationId xmlns:a16="http://schemas.microsoft.com/office/drawing/2014/main" id="{734B8FDF-0D3A-0D2E-CB8D-E8E89825CF5A}"/>
              </a:ext>
            </a:extLst>
          </p:cNvPr>
          <p:cNvSpPr>
            <a:spLocks noGrp="1" noChangeArrowheads="1"/>
          </p:cNvSpPr>
          <p:nvPr>
            <p:ph type="body" idx="1"/>
          </p:nvPr>
        </p:nvSpPr>
        <p:spPr>
          <a:xfrm>
            <a:off x="0" y="1981200"/>
            <a:ext cx="8915400" cy="4876800"/>
          </a:xfrm>
        </p:spPr>
        <p:txBody>
          <a:bodyPr/>
          <a:lstStyle/>
          <a:p>
            <a:pPr>
              <a:spcAft>
                <a:spcPts val="600"/>
              </a:spcAft>
            </a:pPr>
            <a:r>
              <a:rPr lang="en-US" sz="3600" dirty="0">
                <a:effectLst>
                  <a:outerShdw blurRad="38100" dist="38100" dir="2700000" algn="tl">
                    <a:srgbClr val="000000">
                      <a:alpha val="43137"/>
                    </a:srgbClr>
                  </a:outerShdw>
                </a:effectLst>
                <a:cs typeface="Times New Roman" pitchFamily="18" charset="0"/>
              </a:rPr>
              <a:t>House Select Subcommittee on the Coronavirus Pandemic released final report December 2, 2024</a:t>
            </a:r>
          </a:p>
          <a:p>
            <a:pPr lvl="1">
              <a:spcAft>
                <a:spcPts val="600"/>
              </a:spcAft>
            </a:pPr>
            <a:r>
              <a:rPr lang="en-US" sz="3200" dirty="0">
                <a:effectLst>
                  <a:outerShdw blurRad="38100" dist="38100" dir="2700000" algn="tl">
                    <a:srgbClr val="000000">
                      <a:alpha val="43137"/>
                    </a:srgbClr>
                  </a:outerShdw>
                </a:effectLst>
                <a:cs typeface="Times New Roman" pitchFamily="18" charset="0"/>
              </a:rPr>
              <a:t>Report states:</a:t>
            </a:r>
          </a:p>
          <a:p>
            <a:pPr lvl="2">
              <a:spcAft>
                <a:spcPts val="600"/>
              </a:spcAft>
            </a:pPr>
            <a:r>
              <a:rPr lang="en-US" sz="2800" dirty="0">
                <a:effectLst>
                  <a:outerShdw blurRad="38100" dist="38100" dir="2700000" algn="tl">
                    <a:srgbClr val="000000">
                      <a:alpha val="43137"/>
                    </a:srgbClr>
                  </a:outerShdw>
                </a:effectLst>
                <a:cs typeface="Times New Roman" pitchFamily="18" charset="0"/>
              </a:rPr>
              <a:t>SARS-CoV-2 virus “likely emerged because of laboratory or research related accident.”</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C04264E4-26BC-7B0C-2D5D-377F0DB0DB2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3472907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pic>
        <p:nvPicPr>
          <p:cNvPr id="5" name="Picture 4">
            <a:extLst>
              <a:ext uri="{FF2B5EF4-FFF2-40B4-BE49-F238E27FC236}">
                <a16:creationId xmlns:a16="http://schemas.microsoft.com/office/drawing/2014/main" id="{07B01A68-BF6B-4412-9696-B7C173D33613}"/>
              </a:ext>
            </a:extLst>
          </p:cNvPr>
          <p:cNvPicPr>
            <a:picLocks noChangeAspect="1"/>
          </p:cNvPicPr>
          <p:nvPr/>
        </p:nvPicPr>
        <p:blipFill rotWithShape="1">
          <a:blip r:embed="rId2">
            <a:extLst>
              <a:ext uri="{28A0092B-C50C-407E-A947-70E740481C1C}">
                <a14:useLocalDpi xmlns:a14="http://schemas.microsoft.com/office/drawing/2010/main" val="0"/>
              </a:ext>
            </a:extLst>
          </a:blip>
          <a:srcRect l="4761" t="3386" r="11428"/>
          <a:stretch/>
        </p:blipFill>
        <p:spPr>
          <a:xfrm>
            <a:off x="2268279" y="2133600"/>
            <a:ext cx="4572000" cy="2964657"/>
          </a:xfrm>
          <a:prstGeom prst="rect">
            <a:avLst/>
          </a:prstGeom>
          <a:ln w="57150">
            <a:solidFill>
              <a:schemeClr val="bg2"/>
            </a:solidFill>
          </a:ln>
        </p:spPr>
      </p:pic>
      <p:sp>
        <p:nvSpPr>
          <p:cNvPr id="6" name="TextBox 5">
            <a:extLst>
              <a:ext uri="{FF2B5EF4-FFF2-40B4-BE49-F238E27FC236}">
                <a16:creationId xmlns:a16="http://schemas.microsoft.com/office/drawing/2014/main" id="{382A5D31-DFD1-4802-B9C0-72EB8A8A0C2C}"/>
              </a:ext>
            </a:extLst>
          </p:cNvPr>
          <p:cNvSpPr txBox="1"/>
          <p:nvPr/>
        </p:nvSpPr>
        <p:spPr>
          <a:xfrm>
            <a:off x="-17721" y="5334000"/>
            <a:ext cx="9144000"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latin typeface="+mn-lt"/>
              </a:rPr>
              <a:t>Searching for a cure – Is it worth the risk?</a:t>
            </a:r>
          </a:p>
        </p:txBody>
      </p:sp>
      <p:sp>
        <p:nvSpPr>
          <p:cNvPr id="2" name="TextBox 1">
            <a:extLst>
              <a:ext uri="{FF2B5EF4-FFF2-40B4-BE49-F238E27FC236}">
                <a16:creationId xmlns:a16="http://schemas.microsoft.com/office/drawing/2014/main" id="{18219092-D765-D9A3-3BC5-6D0D89DBADBB}"/>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794475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“Gain of Function” Research</a:t>
            </a:r>
          </a:p>
          <a:p>
            <a:pPr lvl="1"/>
            <a:r>
              <a:rPr lang="en-US" sz="3200" dirty="0">
                <a:effectLst>
                  <a:outerShdw blurRad="38100" dist="38100" dir="2700000" algn="tl">
                    <a:srgbClr val="000000">
                      <a:alpha val="43137"/>
                    </a:srgbClr>
                  </a:outerShdw>
                </a:effectLst>
                <a:cs typeface="Times New Roman" pitchFamily="18" charset="0"/>
              </a:rPr>
              <a:t>Experiments that aim to increase the transmissibility and/or virulence of pathogens</a:t>
            </a:r>
          </a:p>
          <a:p>
            <a:pPr lvl="1"/>
            <a:r>
              <a:rPr lang="en-US" sz="3200" dirty="0">
                <a:effectLst>
                  <a:outerShdw blurRad="38100" dist="38100" dir="2700000" algn="tl">
                    <a:srgbClr val="000000">
                      <a:alpha val="43137"/>
                    </a:srgbClr>
                  </a:outerShdw>
                </a:effectLst>
                <a:cs typeface="Times New Roman" pitchFamily="18" charset="0"/>
              </a:rPr>
              <a:t>Improve understanding of pathogen</a:t>
            </a:r>
          </a:p>
          <a:p>
            <a:pPr lvl="1"/>
            <a:r>
              <a:rPr lang="en-US" sz="3200" dirty="0">
                <a:effectLst>
                  <a:outerShdw blurRad="38100" dist="38100" dir="2700000" algn="tl">
                    <a:srgbClr val="000000">
                      <a:alpha val="43137"/>
                    </a:srgbClr>
                  </a:outerShdw>
                </a:effectLst>
                <a:cs typeface="Times New Roman" pitchFamily="18" charset="0"/>
              </a:rPr>
              <a:t>Aid in public health and preparedness</a:t>
            </a:r>
          </a:p>
          <a:p>
            <a:pPr lvl="1"/>
            <a:r>
              <a:rPr lang="en-US" sz="3200" dirty="0">
                <a:effectLst>
                  <a:outerShdw blurRad="38100" dist="38100" dir="2700000" algn="tl">
                    <a:srgbClr val="000000">
                      <a:alpha val="43137"/>
                    </a:srgbClr>
                  </a:outerShdw>
                </a:effectLst>
                <a:cs typeface="Times New Roman" pitchFamily="18" charset="0"/>
              </a:rPr>
              <a:t>Benefit pharmacological and vaccine efforts</a:t>
            </a:r>
            <a:endParaRPr lang="en-US" sz="3200" dirty="0">
              <a:cs typeface="Times New Roman" pitchFamily="18" charset="0"/>
            </a:endParaRPr>
          </a:p>
        </p:txBody>
      </p:sp>
      <p:sp>
        <p:nvSpPr>
          <p:cNvPr id="2" name="TextBox 1">
            <a:extLst>
              <a:ext uri="{FF2B5EF4-FFF2-40B4-BE49-F238E27FC236}">
                <a16:creationId xmlns:a16="http://schemas.microsoft.com/office/drawing/2014/main" id="{EA80DC91-9CA5-C165-4E0F-3C59172D475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442737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“Gain of Function” Research</a:t>
            </a:r>
          </a:p>
          <a:p>
            <a:pPr lvl="1"/>
            <a:r>
              <a:rPr lang="en-US" sz="3200" dirty="0">
                <a:effectLst>
                  <a:outerShdw blurRad="38100" dist="38100" dir="2700000" algn="tl">
                    <a:srgbClr val="000000">
                      <a:alpha val="43137"/>
                    </a:srgbClr>
                  </a:outerShdw>
                </a:effectLst>
                <a:cs typeface="Times New Roman" pitchFamily="18" charset="0"/>
              </a:rPr>
              <a:t>Poses risks to biosecurity and biosafety</a:t>
            </a:r>
          </a:p>
          <a:p>
            <a:pPr lvl="2"/>
            <a:r>
              <a:rPr lang="en-US" sz="2800" dirty="0">
                <a:effectLst>
                  <a:outerShdw blurRad="38100" dist="38100" dir="2700000" algn="tl">
                    <a:srgbClr val="000000">
                      <a:alpha val="43137"/>
                    </a:srgbClr>
                  </a:outerShdw>
                </a:effectLst>
                <a:cs typeface="Times New Roman" pitchFamily="18" charset="0"/>
              </a:rPr>
              <a:t>Pandemic could result from a lab accident</a:t>
            </a:r>
          </a:p>
          <a:p>
            <a:pPr lvl="2"/>
            <a:r>
              <a:rPr lang="en-US" sz="2800" dirty="0">
                <a:effectLst>
                  <a:outerShdw blurRad="38100" dist="38100" dir="2700000" algn="tl">
                    <a:srgbClr val="000000">
                      <a:alpha val="43137"/>
                    </a:srgbClr>
                  </a:outerShdw>
                </a:effectLst>
                <a:cs typeface="Times New Roman" pitchFamily="18" charset="0"/>
              </a:rPr>
              <a:t>It has been determined that COVID-19 was caused by a lab accident</a:t>
            </a:r>
          </a:p>
          <a:p>
            <a:pPr lvl="1"/>
            <a:r>
              <a:rPr lang="en-US" sz="3200" dirty="0">
                <a:effectLst>
                  <a:outerShdw blurRad="38100" dist="38100" dir="2700000" algn="tl">
                    <a:srgbClr val="000000">
                      <a:alpha val="43137"/>
                    </a:srgbClr>
                  </a:outerShdw>
                </a:effectLst>
                <a:cs typeface="Times New Roman" pitchFamily="18" charset="0"/>
              </a:rPr>
              <a:t>“Dual-use Research”</a:t>
            </a:r>
          </a:p>
          <a:p>
            <a:pPr lvl="2"/>
            <a:r>
              <a:rPr lang="en-US" sz="2800" dirty="0">
                <a:effectLst>
                  <a:outerShdw blurRad="38100" dist="38100" dir="2700000" algn="tl">
                    <a:srgbClr val="000000">
                      <a:alpha val="43137"/>
                    </a:srgbClr>
                  </a:outerShdw>
                </a:effectLst>
                <a:cs typeface="Times New Roman" pitchFamily="18" charset="0"/>
              </a:rPr>
              <a:t>Can be used for both beneficial and malevolent purposes</a:t>
            </a:r>
          </a:p>
          <a:p>
            <a:pPr lvl="2"/>
            <a:endParaRPr lang="en-US" sz="2800" dirty="0">
              <a:cs typeface="Times New Roman" pitchFamily="18" charset="0"/>
            </a:endParaRPr>
          </a:p>
        </p:txBody>
      </p:sp>
      <p:sp>
        <p:nvSpPr>
          <p:cNvPr id="2" name="TextBox 1">
            <a:extLst>
              <a:ext uri="{FF2B5EF4-FFF2-40B4-BE49-F238E27FC236}">
                <a16:creationId xmlns:a16="http://schemas.microsoft.com/office/drawing/2014/main" id="{5C92E559-2314-EBEA-9011-D2B4FCD8C364}"/>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210711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1979 – Sverdlovsk, Soviet Union</a:t>
            </a:r>
          </a:p>
          <a:p>
            <a:pPr lvl="1"/>
            <a:r>
              <a:rPr lang="en-US" sz="3200" dirty="0">
                <a:effectLst>
                  <a:outerShdw blurRad="38100" dist="38100" dir="2700000" algn="tl">
                    <a:srgbClr val="000000">
                      <a:alpha val="43137"/>
                    </a:srgbClr>
                  </a:outerShdw>
                </a:effectLst>
                <a:cs typeface="Times New Roman" pitchFamily="18" charset="0"/>
              </a:rPr>
              <a:t>Anthrax research during Cold War</a:t>
            </a:r>
          </a:p>
          <a:p>
            <a:pPr lvl="2"/>
            <a:r>
              <a:rPr lang="en-US" sz="3200" dirty="0">
                <a:effectLst>
                  <a:outerShdw blurRad="38100" dist="38100" dir="2700000" algn="tl">
                    <a:srgbClr val="000000">
                      <a:alpha val="43137"/>
                    </a:srgbClr>
                  </a:outerShdw>
                </a:effectLst>
                <a:cs typeface="Times New Roman" pitchFamily="18" charset="0"/>
              </a:rPr>
              <a:t>Isolated most potent strain</a:t>
            </a:r>
          </a:p>
          <a:p>
            <a:pPr lvl="2"/>
            <a:r>
              <a:rPr lang="en-US" sz="3200" dirty="0">
                <a:effectLst>
                  <a:outerShdw blurRad="38100" dist="38100" dir="2700000" algn="tl">
                    <a:srgbClr val="000000">
                      <a:alpha val="43137"/>
                    </a:srgbClr>
                  </a:outerShdw>
                </a:effectLst>
                <a:cs typeface="Times New Roman" pitchFamily="18" charset="0"/>
              </a:rPr>
              <a:t>Dried to produce a fine powder for use as an aerosol</a:t>
            </a:r>
          </a:p>
          <a:p>
            <a:pPr lvl="2"/>
            <a:r>
              <a:rPr lang="en-US" sz="3200" dirty="0">
                <a:effectLst>
                  <a:outerShdw blurRad="38100" dist="38100" dir="2700000" algn="tl">
                    <a:srgbClr val="000000">
                      <a:alpha val="43137"/>
                    </a:srgbClr>
                  </a:outerShdw>
                </a:effectLst>
                <a:cs typeface="Times New Roman" pitchFamily="18" charset="0"/>
              </a:rPr>
              <a:t>Accidentally released killing 100</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540E3C88-0482-4055-4C63-E2D0C7C6709E}"/>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05478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1996 – Vector, Siberian Complex</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pic>
        <p:nvPicPr>
          <p:cNvPr id="5" name="Picture 4" descr="https://img.washingtonpost.com/rf/image_1484w/2010-2019/WashingtonPost/2014/10/22/National-Security/Images/Merlin_481474.jpg?uuid=97TJ8FoNEeS9YTRq7ma6KQ">
            <a:extLst>
              <a:ext uri="{FF2B5EF4-FFF2-40B4-BE49-F238E27FC236}">
                <a16:creationId xmlns:a16="http://schemas.microsoft.com/office/drawing/2014/main" id="{D8DF81E2-61E9-41EF-945E-6DD600640D9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00" y="2743200"/>
            <a:ext cx="5715000" cy="3733800"/>
          </a:xfrm>
          <a:prstGeom prst="rect">
            <a:avLst/>
          </a:prstGeom>
          <a:noFill/>
          <a:ln w="57150">
            <a:solidFill>
              <a:schemeClr val="bg2"/>
            </a:solidFill>
          </a:ln>
        </p:spPr>
      </p:pic>
      <p:sp>
        <p:nvSpPr>
          <p:cNvPr id="2" name="TextBox 1">
            <a:extLst>
              <a:ext uri="{FF2B5EF4-FFF2-40B4-BE49-F238E27FC236}">
                <a16:creationId xmlns:a16="http://schemas.microsoft.com/office/drawing/2014/main" id="{8BBADBAF-166C-2A52-81C0-21820FC0220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091294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1996 – Vector, Siberian Complex</a:t>
            </a:r>
          </a:p>
          <a:p>
            <a:pPr lvl="1"/>
            <a:r>
              <a:rPr lang="en-US" sz="3200" dirty="0">
                <a:effectLst>
                  <a:outerShdw blurRad="38100" dist="38100" dir="2700000" algn="tl">
                    <a:srgbClr val="000000">
                      <a:alpha val="43137"/>
                    </a:srgbClr>
                  </a:outerShdw>
                </a:effectLst>
                <a:cs typeface="Times New Roman" pitchFamily="18" charset="0"/>
              </a:rPr>
              <a:t>Lab worker contracted Ebola while drawing blood from infected animals</a:t>
            </a:r>
          </a:p>
          <a:p>
            <a:pPr lvl="2"/>
            <a:r>
              <a:rPr lang="en-US" sz="3000" dirty="0">
                <a:effectLst>
                  <a:outerShdw blurRad="38100" dist="38100" dir="2700000" algn="tl">
                    <a:srgbClr val="000000">
                      <a:alpha val="43137"/>
                    </a:srgbClr>
                  </a:outerShdw>
                </a:effectLst>
                <a:cs typeface="Times New Roman" pitchFamily="18" charset="0"/>
              </a:rPr>
              <a:t>She kept quiet in fear of getting in trouble</a:t>
            </a:r>
          </a:p>
          <a:p>
            <a:pPr lvl="2"/>
            <a:r>
              <a:rPr lang="en-US" sz="3000" dirty="0">
                <a:effectLst>
                  <a:outerShdw blurRad="38100" dist="38100" dir="2700000" algn="tl">
                    <a:srgbClr val="000000">
                      <a:alpha val="43137"/>
                    </a:srgbClr>
                  </a:outerShdw>
                </a:effectLst>
                <a:cs typeface="Times New Roman" pitchFamily="18" charset="0"/>
              </a:rPr>
              <a:t>When illness progressed it was too late</a:t>
            </a:r>
          </a:p>
          <a:p>
            <a:pPr lvl="1"/>
            <a:r>
              <a:rPr lang="en-US" sz="3200" dirty="0">
                <a:effectLst>
                  <a:outerShdw blurRad="38100" dist="38100" dir="2700000" algn="tl">
                    <a:srgbClr val="000000">
                      <a:alpha val="43137"/>
                    </a:srgbClr>
                  </a:outerShdw>
                </a:effectLst>
                <a:cs typeface="Times New Roman" pitchFamily="18" charset="0"/>
              </a:rPr>
              <a:t>2004 – Similar Accident</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D687D873-8BED-DCB7-34D0-F7E82C19380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606081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1996 – Vector, Siberian Complex</a:t>
            </a:r>
          </a:p>
          <a:p>
            <a:pPr lvl="1"/>
            <a:r>
              <a:rPr lang="en-US" sz="3200" dirty="0">
                <a:effectLst>
                  <a:outerShdw blurRad="38100" dist="38100" dir="2700000" algn="tl">
                    <a:srgbClr val="000000">
                      <a:alpha val="43137"/>
                    </a:srgbClr>
                  </a:outerShdw>
                </a:effectLst>
                <a:cs typeface="Times New Roman" pitchFamily="18" charset="0"/>
              </a:rPr>
              <a:t>Top Soviet research facility for bioweapons</a:t>
            </a:r>
          </a:p>
          <a:p>
            <a:pPr lvl="1"/>
            <a:r>
              <a:rPr lang="en-US" sz="3200" dirty="0">
                <a:effectLst>
                  <a:outerShdw blurRad="38100" dist="38100" dir="2700000" algn="tl">
                    <a:srgbClr val="000000">
                      <a:alpha val="43137"/>
                    </a:srgbClr>
                  </a:outerShdw>
                </a:effectLst>
                <a:cs typeface="Times New Roman" pitchFamily="18" charset="0"/>
              </a:rPr>
              <a:t>Today studies focused on Ebola</a:t>
            </a:r>
          </a:p>
          <a:p>
            <a:pPr lvl="2"/>
            <a:r>
              <a:rPr lang="en-US" sz="2800" dirty="0">
                <a:effectLst>
                  <a:outerShdw blurRad="38100" dist="38100" dir="2700000" algn="tl">
                    <a:srgbClr val="000000">
                      <a:alpha val="43137"/>
                    </a:srgbClr>
                  </a:outerShdw>
                </a:effectLst>
                <a:cs typeface="Times New Roman" pitchFamily="18" charset="0"/>
              </a:rPr>
              <a:t>Effort to assess Ebola as potential biological weapon</a:t>
            </a:r>
          </a:p>
          <a:p>
            <a:pPr lvl="2"/>
            <a:r>
              <a:rPr lang="en-US" sz="2800" dirty="0">
                <a:effectLst>
                  <a:outerShdw blurRad="38100" dist="38100" dir="2700000" algn="tl">
                    <a:srgbClr val="000000">
                      <a:alpha val="43137"/>
                    </a:srgbClr>
                  </a:outerShdw>
                </a:effectLst>
                <a:cs typeface="Times New Roman" pitchFamily="18" charset="0"/>
              </a:rPr>
              <a:t>Scientist attempt to manipulate genetic coding</a:t>
            </a:r>
          </a:p>
          <a:p>
            <a:pPr lvl="3"/>
            <a:r>
              <a:rPr lang="en-US" sz="2800" dirty="0">
                <a:effectLst>
                  <a:outerShdw blurRad="38100" dist="38100" dir="2700000" algn="tl">
                    <a:srgbClr val="000000">
                      <a:alpha val="43137"/>
                    </a:srgbClr>
                  </a:outerShdw>
                </a:effectLst>
                <a:cs typeface="Times New Roman" pitchFamily="18" charset="0"/>
              </a:rPr>
              <a:t>Attempt to aerosolize </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AD7B27AE-64F2-385F-5DA0-FB6183FF65BF}"/>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938120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981200"/>
            <a:ext cx="8382000" cy="2971800"/>
          </a:xfrm>
        </p:spPr>
        <p:txBody>
          <a:bodyPr/>
          <a:lstStyle/>
          <a:p>
            <a:pPr marL="0" indent="0" algn="ctr">
              <a:buNone/>
            </a:pPr>
            <a:r>
              <a:rPr lang="en-US" sz="3600" dirty="0">
                <a:effectLst>
                  <a:outerShdw blurRad="38100" dist="38100" dir="2700000" algn="tl">
                    <a:srgbClr val="000000">
                      <a:alpha val="43137"/>
                    </a:srgbClr>
                  </a:outerShdw>
                </a:effectLst>
              </a:rPr>
              <a:t>“The bottom line is, </a:t>
            </a:r>
          </a:p>
          <a:p>
            <a:pPr marL="0" indent="0" algn="ctr">
              <a:buNone/>
            </a:pPr>
            <a:r>
              <a:rPr lang="en-US" sz="3600" dirty="0">
                <a:effectLst>
                  <a:outerShdw blurRad="38100" dist="38100" dir="2700000" algn="tl">
                    <a:srgbClr val="000000">
                      <a:alpha val="43137"/>
                    </a:srgbClr>
                  </a:outerShdw>
                </a:effectLst>
              </a:rPr>
              <a:t>we don’t know what they’re doing </a:t>
            </a:r>
          </a:p>
          <a:p>
            <a:pPr marL="0" indent="0" algn="ctr">
              <a:buNone/>
            </a:pPr>
            <a:r>
              <a:rPr lang="en-US" sz="3600" dirty="0">
                <a:effectLst>
                  <a:outerShdw blurRad="38100" dist="38100" dir="2700000" algn="tl">
                    <a:srgbClr val="000000">
                      <a:alpha val="43137"/>
                    </a:srgbClr>
                  </a:outerShdw>
                </a:effectLst>
              </a:rPr>
              <a:t>with any of the pathogens </a:t>
            </a:r>
          </a:p>
          <a:p>
            <a:pPr marL="0" indent="0" algn="ctr">
              <a:buNone/>
            </a:pPr>
            <a:r>
              <a:rPr lang="en-US" sz="3600" dirty="0">
                <a:effectLst>
                  <a:outerShdw blurRad="38100" dist="38100" dir="2700000" algn="tl">
                    <a:srgbClr val="000000">
                      <a:alpha val="43137"/>
                    </a:srgbClr>
                  </a:outerShdw>
                </a:effectLst>
              </a:rPr>
              <a:t>in their possession.”</a:t>
            </a:r>
          </a:p>
          <a:p>
            <a:pPr marL="0" indent="0" algn="ctr">
              <a:buNone/>
            </a:pPr>
            <a:endParaRPr lang="en-US" sz="3600" dirty="0">
              <a:effectLst>
                <a:outerShdw blurRad="38100" dist="38100" dir="2700000" algn="tl">
                  <a:srgbClr val="000000">
                    <a:alpha val="43137"/>
                  </a:srgbClr>
                </a:outerShdw>
              </a:effectLst>
            </a:endParaRPr>
          </a:p>
          <a:p>
            <a:pPr marL="0" indent="0" algn="ctr">
              <a:buNone/>
            </a:pPr>
            <a:r>
              <a:rPr lang="en-US" sz="2400" dirty="0">
                <a:effectLst>
                  <a:outerShdw blurRad="38100" dist="38100" dir="2700000" algn="tl">
                    <a:srgbClr val="000000">
                      <a:alpha val="43137"/>
                    </a:srgbClr>
                  </a:outerShdw>
                </a:effectLst>
              </a:rPr>
              <a:t>Amy Smithson, a biological weapons expert who has traveled to several of the labs and written extensively about the Soviet-era weapons complex.</a:t>
            </a:r>
          </a:p>
          <a:p>
            <a:pPr marL="0" indent="0" algn="ctr">
              <a:buNone/>
            </a:pPr>
            <a:r>
              <a:rPr lang="en-US" sz="3600" dirty="0">
                <a:effectLst>
                  <a:outerShdw blurRad="38100" dist="38100" dir="2700000" algn="tl">
                    <a:srgbClr val="000000">
                      <a:alpha val="43137"/>
                    </a:srgbClr>
                  </a:outerShdw>
                </a:effectLst>
              </a:rPr>
              <a:t> </a:t>
            </a:r>
          </a:p>
          <a:p>
            <a:pPr marL="0" indent="0" algn="ctr">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85462160-5C60-9275-705F-DD8DCB04476F}"/>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921735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28600" y="457200"/>
            <a:ext cx="7772400" cy="1143000"/>
          </a:xfrm>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Soviet Union - Current</a:t>
            </a:r>
          </a:p>
          <a:p>
            <a:pPr lvl="1"/>
            <a:r>
              <a:rPr lang="en-US" sz="3200" dirty="0">
                <a:effectLst>
                  <a:outerShdw blurRad="38100" dist="38100" dir="2700000" algn="tl">
                    <a:srgbClr val="000000">
                      <a:alpha val="43137"/>
                    </a:srgbClr>
                  </a:outerShdw>
                </a:effectLst>
                <a:cs typeface="Times New Roman" pitchFamily="18" charset="0"/>
              </a:rPr>
              <a:t>Biological weapons being developed:</a:t>
            </a:r>
          </a:p>
          <a:p>
            <a:pPr lvl="2"/>
            <a:r>
              <a:rPr lang="en-US" sz="3200" dirty="0">
                <a:effectLst>
                  <a:outerShdw blurRad="38100" dist="38100" dir="2700000" algn="tl">
                    <a:srgbClr val="000000">
                      <a:alpha val="43137"/>
                    </a:srgbClr>
                  </a:outerShdw>
                </a:effectLst>
                <a:cs typeface="Times New Roman" pitchFamily="18" charset="0"/>
              </a:rPr>
              <a:t>Marburg virus</a:t>
            </a:r>
          </a:p>
          <a:p>
            <a:pPr lvl="2"/>
            <a:r>
              <a:rPr lang="en-US" sz="3200" dirty="0">
                <a:effectLst>
                  <a:outerShdw blurRad="38100" dist="38100" dir="2700000" algn="tl">
                    <a:srgbClr val="000000">
                      <a:alpha val="43137"/>
                    </a:srgbClr>
                  </a:outerShdw>
                </a:effectLst>
                <a:cs typeface="Times New Roman" pitchFamily="18" charset="0"/>
              </a:rPr>
              <a:t>Ebola virus</a:t>
            </a:r>
          </a:p>
          <a:p>
            <a:pPr lvl="2"/>
            <a:r>
              <a:rPr lang="en-US" sz="3200" dirty="0" err="1">
                <a:effectLst>
                  <a:outerShdw blurRad="38100" dist="38100" dir="2700000" algn="tl">
                    <a:srgbClr val="000000">
                      <a:alpha val="43137"/>
                    </a:srgbClr>
                  </a:outerShdw>
                </a:effectLst>
                <a:cs typeface="Times New Roman" pitchFamily="18" charset="0"/>
              </a:rPr>
              <a:t>Machupo</a:t>
            </a:r>
            <a:r>
              <a:rPr lang="en-US" sz="3200" dirty="0">
                <a:effectLst>
                  <a:outerShdw blurRad="38100" dist="38100" dir="2700000" algn="tl">
                    <a:srgbClr val="000000">
                      <a:alpha val="43137"/>
                    </a:srgbClr>
                  </a:outerShdw>
                </a:effectLst>
                <a:cs typeface="Times New Roman" pitchFamily="18" charset="0"/>
              </a:rPr>
              <a:t> virus (hemorrhagic fever originating in Bolivia)</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4824FF8A-6D80-126C-EEB1-A3D99B9D9706}"/>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20496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Accident Reporting</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9144000" cy="4876800"/>
          </a:xfrm>
        </p:spPr>
        <p:txBody>
          <a:bodyPr/>
          <a:lstStyle/>
          <a:p>
            <a:r>
              <a:rPr lang="en-US" sz="3600" dirty="0">
                <a:effectLst>
                  <a:outerShdw blurRad="38100" dist="38100" dir="2700000" algn="tl">
                    <a:srgbClr val="000000">
                      <a:alpha val="43137"/>
                    </a:srgbClr>
                  </a:outerShdw>
                </a:effectLst>
                <a:cs typeface="Times New Roman" pitchFamily="18" charset="0"/>
              </a:rPr>
              <a:t>Other than Centers for Disease Control and Prevention (CDC) other bio-lab facilities may include:</a:t>
            </a:r>
          </a:p>
          <a:p>
            <a:pPr lvl="1"/>
            <a:r>
              <a:rPr lang="en-US" sz="3200" dirty="0">
                <a:effectLst>
                  <a:outerShdw blurRad="38100" dist="38100" dir="2700000" algn="tl">
                    <a:srgbClr val="000000">
                      <a:alpha val="43137"/>
                    </a:srgbClr>
                  </a:outerShdw>
                </a:effectLst>
                <a:cs typeface="Times New Roman" pitchFamily="18" charset="0"/>
              </a:rPr>
              <a:t>Government</a:t>
            </a:r>
          </a:p>
          <a:p>
            <a:pPr lvl="1"/>
            <a:r>
              <a:rPr lang="en-US" sz="3200" dirty="0">
                <a:effectLst>
                  <a:outerShdw blurRad="38100" dist="38100" dir="2700000" algn="tl">
                    <a:srgbClr val="000000">
                      <a:alpha val="43137"/>
                    </a:srgbClr>
                  </a:outerShdw>
                </a:effectLst>
                <a:cs typeface="Times New Roman" pitchFamily="18" charset="0"/>
              </a:rPr>
              <a:t>University</a:t>
            </a:r>
          </a:p>
          <a:p>
            <a:pPr lvl="1"/>
            <a:r>
              <a:rPr lang="en-US" sz="3200" dirty="0">
                <a:effectLst>
                  <a:outerShdw blurRad="38100" dist="38100" dir="2700000" algn="tl">
                    <a:srgbClr val="000000">
                      <a:alpha val="43137"/>
                    </a:srgbClr>
                  </a:outerShdw>
                </a:effectLst>
                <a:cs typeface="Times New Roman" pitchFamily="18" charset="0"/>
              </a:rPr>
              <a:t>Military</a:t>
            </a:r>
          </a:p>
          <a:p>
            <a:pPr lvl="1"/>
            <a:r>
              <a:rPr lang="en-US" sz="3200" dirty="0">
                <a:effectLst>
                  <a:outerShdw blurRad="38100" dist="38100" dir="2700000" algn="tl">
                    <a:srgbClr val="000000">
                      <a:alpha val="43137"/>
                    </a:srgbClr>
                  </a:outerShdw>
                </a:effectLst>
                <a:cs typeface="Times New Roman" pitchFamily="18" charset="0"/>
              </a:rPr>
              <a:t>Private</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1C5A3265-539A-8E16-58A9-72255F979BAB}"/>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341754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5791200" cy="2971800"/>
          </a:xfrm>
        </p:spPr>
        <p:txBody>
          <a:bodyPr/>
          <a:lstStyle/>
          <a:p>
            <a:r>
              <a:rPr lang="en-US" sz="3600" dirty="0">
                <a:effectLst>
                  <a:outerShdw blurRad="38100" dist="38100" dir="2700000" algn="tl">
                    <a:srgbClr val="000000">
                      <a:alpha val="43137"/>
                    </a:srgbClr>
                  </a:outerShdw>
                </a:effectLst>
                <a:cs typeface="Times New Roman" pitchFamily="18" charset="0"/>
              </a:rPr>
              <a:t>2011– South Africa</a:t>
            </a:r>
          </a:p>
          <a:p>
            <a:pPr lvl="1"/>
            <a:r>
              <a:rPr lang="en-US" sz="3200" dirty="0">
                <a:effectLst>
                  <a:outerShdw blurRad="38100" dist="38100" dir="2700000" algn="tl">
                    <a:srgbClr val="000000">
                      <a:alpha val="43137"/>
                    </a:srgbClr>
                  </a:outerShdw>
                </a:effectLst>
                <a:cs typeface="Times New Roman" pitchFamily="18" charset="0"/>
              </a:rPr>
              <a:t>Dr. </a:t>
            </a:r>
            <a:r>
              <a:rPr lang="en-US" sz="3200" dirty="0" err="1">
                <a:effectLst>
                  <a:outerShdw blurRad="38100" dist="38100" dir="2700000" algn="tl">
                    <a:srgbClr val="000000">
                      <a:alpha val="43137"/>
                    </a:srgbClr>
                  </a:outerShdw>
                </a:effectLst>
                <a:cs typeface="Times New Roman" pitchFamily="18" charset="0"/>
              </a:rPr>
              <a:t>Wouter</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Basson</a:t>
            </a:r>
            <a:r>
              <a:rPr lang="en-US" sz="3200" dirty="0">
                <a:effectLst>
                  <a:outerShdw blurRad="38100" dist="38100" dir="2700000" algn="tl">
                    <a:srgbClr val="000000">
                      <a:alpha val="43137"/>
                    </a:srgbClr>
                  </a:outerShdw>
                </a:effectLst>
                <a:cs typeface="Times New Roman" pitchFamily="18" charset="0"/>
              </a:rPr>
              <a:t> aka “Dr. Death”</a:t>
            </a:r>
          </a:p>
          <a:p>
            <a:pPr lvl="2"/>
            <a:r>
              <a:rPr lang="en-US" sz="3200" dirty="0">
                <a:effectLst>
                  <a:outerShdw blurRad="38100" dist="38100" dir="2700000" algn="tl">
                    <a:srgbClr val="000000">
                      <a:alpha val="43137"/>
                    </a:srgbClr>
                  </a:outerShdw>
                </a:effectLst>
                <a:cs typeface="Times New Roman" pitchFamily="18" charset="0"/>
              </a:rPr>
              <a:t>Worked on clandestine weapons program</a:t>
            </a:r>
          </a:p>
          <a:p>
            <a:pPr lvl="2"/>
            <a:r>
              <a:rPr lang="en-US" sz="3200" dirty="0">
                <a:effectLst>
                  <a:outerShdw blurRad="38100" dist="38100" dir="2700000" algn="tl">
                    <a:srgbClr val="000000">
                      <a:alpha val="43137"/>
                    </a:srgbClr>
                  </a:outerShdw>
                </a:effectLst>
                <a:cs typeface="Times New Roman" pitchFamily="18" charset="0"/>
              </a:rPr>
              <a:t>Genetically engineering dangerous organisms to create bioweapons</a:t>
            </a:r>
          </a:p>
        </p:txBody>
      </p:sp>
      <p:sp>
        <p:nvSpPr>
          <p:cNvPr id="2" name="AutoShape 2" descr="Image result for dr wouter basson">
            <a:extLst>
              <a:ext uri="{FF2B5EF4-FFF2-40B4-BE49-F238E27FC236}">
                <a16:creationId xmlns:a16="http://schemas.microsoft.com/office/drawing/2014/main" id="{3D8C8F50-3027-44D0-8CA1-F7218BEC4BA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BCA5E637-B858-4310-9090-4F5DD9541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343" y="2438400"/>
            <a:ext cx="2857500" cy="3333750"/>
          </a:xfrm>
          <a:prstGeom prst="rect">
            <a:avLst/>
          </a:prstGeom>
          <a:ln w="57150">
            <a:solidFill>
              <a:schemeClr val="bg2"/>
            </a:solidFill>
          </a:ln>
        </p:spPr>
      </p:pic>
      <p:sp>
        <p:nvSpPr>
          <p:cNvPr id="3" name="TextBox 2">
            <a:extLst>
              <a:ext uri="{FF2B5EF4-FFF2-40B4-BE49-F238E27FC236}">
                <a16:creationId xmlns:a16="http://schemas.microsoft.com/office/drawing/2014/main" id="{8D6696D9-A963-63E1-8438-781CF3420566}"/>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529750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438400"/>
          </a:xfrm>
        </p:spPr>
        <p:txBody>
          <a:bodyPr/>
          <a:lstStyle/>
          <a:p>
            <a:r>
              <a:rPr lang="en-US" sz="3600" dirty="0">
                <a:effectLst>
                  <a:outerShdw blurRad="38100" dist="38100" dir="2700000" algn="tl">
                    <a:srgbClr val="000000">
                      <a:alpha val="43137"/>
                    </a:srgbClr>
                  </a:outerShdw>
                </a:effectLst>
                <a:cs typeface="Times New Roman" pitchFamily="18" charset="0"/>
              </a:rPr>
              <a:t>2011– South Africa - </a:t>
            </a:r>
            <a:r>
              <a:rPr lang="en-US" sz="3200" dirty="0">
                <a:effectLst>
                  <a:outerShdw blurRad="38100" dist="38100" dir="2700000" algn="tl">
                    <a:srgbClr val="000000">
                      <a:alpha val="43137"/>
                    </a:srgbClr>
                  </a:outerShdw>
                </a:effectLst>
                <a:cs typeface="Times New Roman" pitchFamily="18" charset="0"/>
              </a:rPr>
              <a:t>Dr. </a:t>
            </a:r>
            <a:r>
              <a:rPr lang="en-US" sz="3200" dirty="0" err="1">
                <a:effectLst>
                  <a:outerShdw blurRad="38100" dist="38100" dir="2700000" algn="tl">
                    <a:srgbClr val="000000">
                      <a:alpha val="43137"/>
                    </a:srgbClr>
                  </a:outerShdw>
                </a:effectLst>
                <a:cs typeface="Times New Roman" pitchFamily="18" charset="0"/>
              </a:rPr>
              <a:t>Wouter</a:t>
            </a:r>
            <a:r>
              <a:rPr lang="en-US" sz="3200" dirty="0">
                <a:effectLst>
                  <a:outerShdw blurRad="38100" dist="38100" dir="2700000" algn="tl">
                    <a:srgbClr val="000000">
                      <a:alpha val="43137"/>
                    </a:srgbClr>
                  </a:outerShdw>
                </a:effectLst>
                <a:cs typeface="Times New Roman" pitchFamily="18" charset="0"/>
              </a:rPr>
              <a:t> </a:t>
            </a:r>
            <a:r>
              <a:rPr lang="en-US" sz="3200" dirty="0" err="1">
                <a:effectLst>
                  <a:outerShdw blurRad="38100" dist="38100" dir="2700000" algn="tl">
                    <a:srgbClr val="000000">
                      <a:alpha val="43137"/>
                    </a:srgbClr>
                  </a:outerShdw>
                </a:effectLst>
                <a:cs typeface="Times New Roman" pitchFamily="18" charset="0"/>
              </a:rPr>
              <a:t>Basson</a:t>
            </a:r>
            <a:r>
              <a:rPr lang="en-US" sz="3200" dirty="0">
                <a:effectLst>
                  <a:outerShdw blurRad="38100" dist="38100" dir="2700000" algn="tl">
                    <a:srgbClr val="000000">
                      <a:alpha val="43137"/>
                    </a:srgbClr>
                  </a:outerShdw>
                </a:effectLst>
                <a:cs typeface="Times New Roman" pitchFamily="18" charset="0"/>
              </a:rPr>
              <a:t> aka “Dr. Death”</a:t>
            </a:r>
          </a:p>
          <a:p>
            <a:pPr lvl="1"/>
            <a:r>
              <a:rPr lang="en-US" sz="3200" dirty="0">
                <a:effectLst>
                  <a:outerShdw blurRad="38100" dist="38100" dir="2700000" algn="tl">
                    <a:srgbClr val="000000">
                      <a:alpha val="43137"/>
                    </a:srgbClr>
                  </a:outerShdw>
                </a:effectLst>
                <a:cs typeface="Times New Roman" pitchFamily="18" charset="0"/>
              </a:rPr>
              <a:t>Genetically engineered bioweapons included:</a:t>
            </a:r>
          </a:p>
        </p:txBody>
      </p:sp>
      <p:sp>
        <p:nvSpPr>
          <p:cNvPr id="2" name="TextBox 1">
            <a:extLst>
              <a:ext uri="{FF2B5EF4-FFF2-40B4-BE49-F238E27FC236}">
                <a16:creationId xmlns:a16="http://schemas.microsoft.com/office/drawing/2014/main" id="{B41B72A2-EAEE-48D7-AB6C-E9117D128559}"/>
              </a:ext>
            </a:extLst>
          </p:cNvPr>
          <p:cNvSpPr txBox="1"/>
          <p:nvPr/>
        </p:nvSpPr>
        <p:spPr>
          <a:xfrm>
            <a:off x="1066800" y="4161971"/>
            <a:ext cx="3733800" cy="2492990"/>
          </a:xfrm>
          <a:prstGeom prst="rect">
            <a:avLst/>
          </a:prstGeom>
          <a:noFill/>
        </p:spPr>
        <p:txBody>
          <a:bodyPr wrap="square" rtlCol="0">
            <a:spAutoFit/>
          </a:bodyPr>
          <a:lstStyle/>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Ebola</a:t>
            </a:r>
          </a:p>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Anthrax</a:t>
            </a:r>
          </a:p>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Cholera</a:t>
            </a:r>
          </a:p>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Botulinum</a:t>
            </a:r>
          </a:p>
          <a:p>
            <a:pPr algn="l">
              <a:buClr>
                <a:schemeClr val="tx2">
                  <a:lumMod val="90000"/>
                </a:schemeClr>
              </a:buClr>
            </a:pPr>
            <a:endParaRPr lang="en-US" dirty="0">
              <a:latin typeface="+mn-lt"/>
            </a:endParaRPr>
          </a:p>
        </p:txBody>
      </p:sp>
      <p:sp>
        <p:nvSpPr>
          <p:cNvPr id="5" name="TextBox 4">
            <a:extLst>
              <a:ext uri="{FF2B5EF4-FFF2-40B4-BE49-F238E27FC236}">
                <a16:creationId xmlns:a16="http://schemas.microsoft.com/office/drawing/2014/main" id="{FE1047E2-DE02-4A58-B08A-45C880963D35}"/>
              </a:ext>
            </a:extLst>
          </p:cNvPr>
          <p:cNvSpPr txBox="1"/>
          <p:nvPr/>
        </p:nvSpPr>
        <p:spPr>
          <a:xfrm>
            <a:off x="4093029" y="4161971"/>
            <a:ext cx="4267200" cy="2046714"/>
          </a:xfrm>
          <a:prstGeom prst="rect">
            <a:avLst/>
          </a:prstGeom>
          <a:noFill/>
        </p:spPr>
        <p:txBody>
          <a:bodyPr wrap="square" rtlCol="0">
            <a:spAutoFit/>
          </a:bodyPr>
          <a:lstStyle/>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Marburg Virus</a:t>
            </a:r>
          </a:p>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Rift Valley Virus</a:t>
            </a:r>
          </a:p>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Nerve Gasses (Sarin)</a:t>
            </a:r>
          </a:p>
          <a:p>
            <a:pPr marL="342900" indent="-342900" algn="l">
              <a:spcAft>
                <a:spcPts val="600"/>
              </a:spcAft>
              <a:buClr>
                <a:schemeClr val="tx2">
                  <a:lumMod val="90000"/>
                </a:schemeClr>
              </a:buClr>
              <a:buFont typeface="Wingdings" panose="05000000000000000000" pitchFamily="2" charset="2"/>
              <a:buChar char="§"/>
            </a:pPr>
            <a:r>
              <a:rPr lang="en-US" sz="2800" dirty="0">
                <a:effectLst>
                  <a:outerShdw blurRad="38100" dist="38100" dir="2700000" algn="tl">
                    <a:srgbClr val="000000">
                      <a:alpha val="43137"/>
                    </a:srgbClr>
                  </a:outerShdw>
                </a:effectLst>
                <a:latin typeface="+mn-lt"/>
              </a:rPr>
              <a:t>Necrotizing </a:t>
            </a:r>
            <a:r>
              <a:rPr lang="en-US" sz="2800" dirty="0" err="1">
                <a:effectLst>
                  <a:outerShdw blurRad="38100" dist="38100" dir="2700000" algn="tl">
                    <a:srgbClr val="000000">
                      <a:alpha val="43137"/>
                    </a:srgbClr>
                  </a:outerShdw>
                </a:effectLst>
                <a:latin typeface="+mn-lt"/>
              </a:rPr>
              <a:t>fascititis</a:t>
            </a:r>
            <a:endParaRPr lang="en-US" sz="2800" dirty="0">
              <a:effectLst>
                <a:outerShdw blurRad="38100" dist="38100" dir="2700000" algn="tl">
                  <a:srgbClr val="000000">
                    <a:alpha val="43137"/>
                  </a:srgbClr>
                </a:outerShdw>
              </a:effectLst>
              <a:latin typeface="+mn-lt"/>
            </a:endParaRPr>
          </a:p>
        </p:txBody>
      </p:sp>
      <p:sp>
        <p:nvSpPr>
          <p:cNvPr id="3" name="TextBox 2">
            <a:extLst>
              <a:ext uri="{FF2B5EF4-FFF2-40B4-BE49-F238E27FC236}">
                <a16:creationId xmlns:a16="http://schemas.microsoft.com/office/drawing/2014/main" id="{F3DA7A77-5B67-0400-4C87-F9FC7EF31CB9}"/>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001308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April 2014 – West Africa – Ebola</a:t>
            </a:r>
          </a:p>
          <a:p>
            <a:pPr lvl="1"/>
            <a:r>
              <a:rPr lang="en-US" sz="3200" dirty="0">
                <a:effectLst>
                  <a:outerShdw blurRad="38100" dist="38100" dir="2700000" algn="tl">
                    <a:srgbClr val="000000">
                      <a:alpha val="43137"/>
                    </a:srgbClr>
                  </a:outerShdw>
                </a:effectLst>
                <a:cs typeface="Times New Roman" pitchFamily="18" charset="0"/>
              </a:rPr>
              <a:t>Largest Ebola outbreak in history</a:t>
            </a:r>
          </a:p>
          <a:p>
            <a:pPr lvl="1"/>
            <a:r>
              <a:rPr lang="en-US" sz="3200" dirty="0">
                <a:effectLst>
                  <a:outerShdw blurRad="38100" dist="38100" dir="2700000" algn="tl">
                    <a:srgbClr val="000000">
                      <a:alpha val="43137"/>
                    </a:srgbClr>
                  </a:outerShdw>
                </a:effectLst>
                <a:cs typeface="Times New Roman" pitchFamily="18" charset="0"/>
              </a:rPr>
              <a:t>More cases and deaths than all previous outbreaks combined</a:t>
            </a:r>
          </a:p>
          <a:p>
            <a:pPr marL="457200" lvl="1" indent="0">
              <a:buNone/>
            </a:pPr>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0585DC63-CA9D-44E8-C4FC-E9169B64635F}"/>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39872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382000" cy="2971800"/>
          </a:xfrm>
        </p:spPr>
        <p:txBody>
          <a:bodyPr/>
          <a:lstStyle/>
          <a:p>
            <a:r>
              <a:rPr lang="en-US" dirty="0">
                <a:effectLst>
                  <a:outerShdw blurRad="38100" dist="38100" dir="2700000" algn="tl">
                    <a:srgbClr val="000000">
                      <a:alpha val="43137"/>
                    </a:srgbClr>
                  </a:outerShdw>
                </a:effectLst>
                <a:cs typeface="Times New Roman" pitchFamily="18" charset="0"/>
              </a:rPr>
              <a:t>December 2011</a:t>
            </a:r>
          </a:p>
          <a:p>
            <a:pPr lvl="1"/>
            <a:r>
              <a:rPr lang="en-US" dirty="0">
                <a:effectLst>
                  <a:outerShdw blurRad="38100" dist="38100" dir="2700000" algn="tl">
                    <a:srgbClr val="000000">
                      <a:alpha val="43137"/>
                    </a:srgbClr>
                  </a:outerShdw>
                </a:effectLst>
                <a:cs typeface="Times New Roman" pitchFamily="18" charset="0"/>
              </a:rPr>
              <a:t>Ron </a:t>
            </a:r>
            <a:r>
              <a:rPr lang="en-US" dirty="0" err="1">
                <a:effectLst>
                  <a:outerShdw blurRad="38100" dist="38100" dir="2700000" algn="tl">
                    <a:srgbClr val="000000">
                      <a:alpha val="43137"/>
                    </a:srgbClr>
                  </a:outerShdw>
                </a:effectLst>
                <a:cs typeface="Times New Roman" pitchFamily="18" charset="0"/>
              </a:rPr>
              <a:t>Fouchier</a:t>
            </a:r>
            <a:r>
              <a:rPr lang="en-US" dirty="0">
                <a:effectLst>
                  <a:outerShdw blurRad="38100" dist="38100" dir="2700000" algn="tl">
                    <a:srgbClr val="000000">
                      <a:alpha val="43137"/>
                    </a:srgbClr>
                  </a:outerShdw>
                </a:effectLst>
                <a:cs typeface="Times New Roman" pitchFamily="18" charset="0"/>
              </a:rPr>
              <a:t>, Dutch Virologist, Erasmus Medical Center, Rotterdam </a:t>
            </a:r>
          </a:p>
          <a:p>
            <a:pPr lvl="2"/>
            <a:r>
              <a:rPr lang="en-US" sz="2800" dirty="0">
                <a:effectLst>
                  <a:outerShdw blurRad="38100" dist="38100" dir="2700000" algn="tl">
                    <a:srgbClr val="000000">
                      <a:alpha val="43137"/>
                    </a:srgbClr>
                  </a:outerShdw>
                </a:effectLst>
                <a:cs typeface="Times New Roman" pitchFamily="18" charset="0"/>
              </a:rPr>
              <a:t>Reported that he created a highly contagious strain of the H5N1 virus</a:t>
            </a:r>
          </a:p>
          <a:p>
            <a:pPr lvl="2"/>
            <a:r>
              <a:rPr lang="en-US" sz="2800" dirty="0">
                <a:effectLst>
                  <a:outerShdw blurRad="38100" dist="38100" dir="2700000" algn="tl">
                    <a:srgbClr val="000000">
                      <a:alpha val="43137"/>
                    </a:srgbClr>
                  </a:outerShdw>
                </a:effectLst>
                <a:cs typeface="Times New Roman" pitchFamily="18" charset="0"/>
              </a:rPr>
              <a:t>It could adhere to human cells in the nose and throat</a:t>
            </a:r>
          </a:p>
          <a:p>
            <a:pPr lvl="2"/>
            <a:r>
              <a:rPr lang="en-US" sz="2800" dirty="0">
                <a:effectLst>
                  <a:outerShdw blurRad="38100" dist="38100" dir="2700000" algn="tl">
                    <a:srgbClr val="000000">
                      <a:alpha val="43137"/>
                    </a:srgbClr>
                  </a:outerShdw>
                </a:effectLst>
                <a:cs typeface="Times New Roman" pitchFamily="18" charset="0"/>
              </a:rPr>
              <a:t>He attempted to publish his findings in an international Science magazine</a:t>
            </a:r>
          </a:p>
          <a:p>
            <a:pPr lvl="2"/>
            <a:r>
              <a:rPr lang="en-US" sz="2800" dirty="0">
                <a:effectLst>
                  <a:outerShdw blurRad="38100" dist="38100" dir="2700000" algn="tl">
                    <a:srgbClr val="000000">
                      <a:alpha val="43137"/>
                    </a:srgbClr>
                  </a:outerShdw>
                </a:effectLst>
                <a:cs typeface="Times New Roman" pitchFamily="18" charset="0"/>
              </a:rPr>
              <a:t>A debate ensued</a:t>
            </a:r>
          </a:p>
          <a:p>
            <a:pPr lvl="2"/>
            <a:endParaRPr lang="en-US" sz="2800" dirty="0">
              <a:effectLst>
                <a:outerShdw blurRad="38100" dist="38100" dir="2700000" algn="tl">
                  <a:srgbClr val="000000">
                    <a:alpha val="43137"/>
                  </a:srgbClr>
                </a:outerShdw>
              </a:effectLst>
              <a:cs typeface="Times New Roman" pitchFamily="18" charset="0"/>
            </a:endParaRPr>
          </a:p>
          <a:p>
            <a:pPr lvl="2"/>
            <a:endParaRPr lang="en-US" sz="28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179FD7B2-5533-385E-CC69-F7749BE3B5CB}"/>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162344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A4EFA-3F35-632B-729B-C47364AC023F}"/>
            </a:ext>
          </a:extLst>
        </p:cNvPr>
        <p:cNvGrpSpPr/>
        <p:nvPr/>
      </p:nvGrpSpPr>
      <p:grpSpPr>
        <a:xfrm>
          <a:off x="0" y="0"/>
          <a:ext cx="0" cy="0"/>
          <a:chOff x="0" y="0"/>
          <a:chExt cx="0" cy="0"/>
        </a:xfrm>
      </p:grpSpPr>
      <p:sp>
        <p:nvSpPr>
          <p:cNvPr id="468994" name="Rectangle 2">
            <a:extLst>
              <a:ext uri="{FF2B5EF4-FFF2-40B4-BE49-F238E27FC236}">
                <a16:creationId xmlns:a16="http://schemas.microsoft.com/office/drawing/2014/main" id="{10871B94-DB01-7F77-D7CE-627E33FC3E2E}"/>
              </a:ext>
            </a:extLst>
          </p:cNvPr>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a:extLst>
              <a:ext uri="{FF2B5EF4-FFF2-40B4-BE49-F238E27FC236}">
                <a16:creationId xmlns:a16="http://schemas.microsoft.com/office/drawing/2014/main" id="{F2851458-054A-D9FA-4E4A-76D4943A8CC5}"/>
              </a:ext>
            </a:extLst>
          </p:cNvPr>
          <p:cNvSpPr>
            <a:spLocks noGrp="1" noChangeArrowheads="1"/>
          </p:cNvSpPr>
          <p:nvPr>
            <p:ph type="body" idx="1"/>
          </p:nvPr>
        </p:nvSpPr>
        <p:spPr>
          <a:xfrm>
            <a:off x="0" y="1981200"/>
            <a:ext cx="8686800" cy="2743200"/>
          </a:xfrm>
        </p:spPr>
        <p:txBody>
          <a:bodyPr/>
          <a:lstStyle/>
          <a:p>
            <a:r>
              <a:rPr lang="en-US" sz="3600" dirty="0">
                <a:effectLst>
                  <a:outerShdw blurRad="38100" dist="38100" dir="2700000" algn="tl">
                    <a:srgbClr val="000000">
                      <a:alpha val="43137"/>
                    </a:srgbClr>
                  </a:outerShdw>
                </a:effectLst>
                <a:cs typeface="Times New Roman" pitchFamily="18" charset="0"/>
              </a:rPr>
              <a:t>April 2014 – West Africa – Ebola</a:t>
            </a:r>
          </a:p>
          <a:p>
            <a:pPr lvl="1"/>
            <a:r>
              <a:rPr lang="en-US" sz="3000" dirty="0">
                <a:effectLst>
                  <a:outerShdw blurRad="38100" dist="38100" dir="2700000" algn="tl">
                    <a:srgbClr val="000000">
                      <a:alpha val="43137"/>
                    </a:srgbClr>
                  </a:outerShdw>
                </a:effectLst>
                <a:cs typeface="Times New Roman" pitchFamily="18" charset="0"/>
              </a:rPr>
              <a:t>Dr. Francis Boyle, professor international law, University of Illinois, College of Law</a:t>
            </a:r>
          </a:p>
          <a:p>
            <a:pPr lvl="2"/>
            <a:r>
              <a:rPr lang="en-US" sz="3000" dirty="0">
                <a:effectLst>
                  <a:outerShdw blurRad="38100" dist="38100" dir="2700000" algn="tl">
                    <a:srgbClr val="000000">
                      <a:alpha val="43137"/>
                    </a:srgbClr>
                  </a:outerShdw>
                </a:effectLst>
                <a:cs typeface="Times New Roman" pitchFamily="18" charset="0"/>
              </a:rPr>
              <a:t>Convinced Ebola outbreak was result of  release from biowarfare research lab</a:t>
            </a:r>
          </a:p>
          <a:p>
            <a:pPr lvl="2"/>
            <a:r>
              <a:rPr lang="en-US" sz="3000" dirty="0">
                <a:effectLst>
                  <a:outerShdw blurRad="38100" dist="38100" dir="2700000" algn="tl">
                    <a:srgbClr val="000000">
                      <a:alpha val="43137"/>
                    </a:srgbClr>
                  </a:outerShdw>
                </a:effectLst>
                <a:cs typeface="Times New Roman" pitchFamily="18" charset="0"/>
              </a:rPr>
              <a:t>Ebola strain was much worse than those previously seen in the wild</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31DBEF18-0012-606D-0E7E-58D8F7CE2B7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355945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April 2014 – West Africa – Ebola </a:t>
            </a:r>
          </a:p>
          <a:p>
            <a:pPr lvl="1">
              <a:spcAft>
                <a:spcPts val="600"/>
              </a:spcAft>
            </a:pPr>
            <a:r>
              <a:rPr lang="en-US" sz="3000" dirty="0">
                <a:effectLst>
                  <a:outerShdw blurRad="38100" dist="38100" dir="2700000" algn="tl">
                    <a:srgbClr val="000000">
                      <a:alpha val="43137"/>
                    </a:srgbClr>
                  </a:outerShdw>
                </a:effectLst>
              </a:rPr>
              <a:t>Receptor-binding domain of the virus has been the same since the first Ebola outbreak in 1976</a:t>
            </a:r>
          </a:p>
          <a:p>
            <a:pPr lvl="1">
              <a:spcAft>
                <a:spcPts val="600"/>
              </a:spcAft>
            </a:pPr>
            <a:r>
              <a:rPr lang="en-US" sz="3000" dirty="0">
                <a:effectLst>
                  <a:outerShdw blurRad="38100" dist="38100" dir="2700000" algn="tl">
                    <a:srgbClr val="000000">
                      <a:alpha val="43137"/>
                    </a:srgbClr>
                  </a:outerShdw>
                </a:effectLst>
                <a:cs typeface="Times New Roman" pitchFamily="18" charset="0"/>
              </a:rPr>
              <a:t>Genetic mutation GP-A82V likely responsible for 90% of Ebola cases </a:t>
            </a:r>
          </a:p>
          <a:p>
            <a:pPr lvl="2">
              <a:spcAft>
                <a:spcPts val="600"/>
              </a:spcAft>
            </a:pPr>
            <a:r>
              <a:rPr lang="en-US" sz="2600" dirty="0">
                <a:effectLst>
                  <a:outerShdw blurRad="38100" dist="38100" dir="2700000" algn="tl">
                    <a:srgbClr val="000000">
                      <a:alpha val="43137"/>
                    </a:srgbClr>
                  </a:outerShdw>
                </a:effectLst>
                <a:cs typeface="Times New Roman" pitchFamily="18" charset="0"/>
              </a:rPr>
              <a:t>28,000 infections</a:t>
            </a:r>
          </a:p>
          <a:p>
            <a:pPr lvl="2">
              <a:spcAft>
                <a:spcPts val="600"/>
              </a:spcAft>
            </a:pPr>
            <a:r>
              <a:rPr lang="en-US" sz="2600" dirty="0">
                <a:effectLst>
                  <a:outerShdw blurRad="38100" dist="38100" dir="2700000" algn="tl">
                    <a:srgbClr val="000000">
                      <a:alpha val="43137"/>
                    </a:srgbClr>
                  </a:outerShdw>
                </a:effectLst>
                <a:cs typeface="Times New Roman" pitchFamily="18" charset="0"/>
              </a:rPr>
              <a:t>11,300 deaths</a:t>
            </a: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39C6EEC8-062C-3934-FF63-11FCEF5ECD87}"/>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452988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86800" cy="2971800"/>
          </a:xfrm>
        </p:spPr>
        <p:txBody>
          <a:bodyPr/>
          <a:lstStyle/>
          <a:p>
            <a:r>
              <a:rPr lang="en-US" sz="3600" dirty="0">
                <a:effectLst>
                  <a:outerShdw blurRad="38100" dist="38100" dir="2700000" algn="tl">
                    <a:srgbClr val="000000">
                      <a:alpha val="43137"/>
                    </a:srgbClr>
                  </a:outerShdw>
                </a:effectLst>
                <a:cs typeface="Times New Roman" pitchFamily="18" charset="0"/>
              </a:rPr>
              <a:t>April 2014 – West Africa – Ebola </a:t>
            </a:r>
          </a:p>
          <a:p>
            <a:pPr lvl="1">
              <a:spcAft>
                <a:spcPts val="600"/>
              </a:spcAft>
            </a:pPr>
            <a:r>
              <a:rPr lang="en-US" sz="3000" dirty="0">
                <a:effectLst>
                  <a:outerShdw blurRad="38100" dist="38100" dir="2700000" algn="tl">
                    <a:srgbClr val="000000">
                      <a:alpha val="43137"/>
                    </a:srgbClr>
                  </a:outerShdw>
                </a:effectLst>
                <a:cs typeface="Times New Roman" pitchFamily="18" charset="0"/>
              </a:rPr>
              <a:t>Mutation to outer glycoprotein responsible for virus’ ability to bind to human receptors</a:t>
            </a:r>
          </a:p>
          <a:p>
            <a:pPr lvl="1">
              <a:spcAft>
                <a:spcPts val="600"/>
              </a:spcAft>
            </a:pPr>
            <a:r>
              <a:rPr lang="en-US" sz="3000" dirty="0">
                <a:effectLst>
                  <a:outerShdw blurRad="38100" dist="38100" dir="2700000" algn="tl">
                    <a:srgbClr val="000000">
                      <a:alpha val="43137"/>
                    </a:srgbClr>
                  </a:outerShdw>
                </a:effectLst>
                <a:cs typeface="Times New Roman" pitchFamily="18" charset="0"/>
              </a:rPr>
              <a:t>New virus better fit with human host receptor</a:t>
            </a:r>
            <a:endParaRPr lang="en-US" sz="2600" dirty="0">
              <a:effectLst>
                <a:outerShdw blurRad="38100" dist="38100" dir="2700000" algn="tl">
                  <a:srgbClr val="000000">
                    <a:alpha val="43137"/>
                  </a:srgbClr>
                </a:outerShdw>
              </a:effectLst>
              <a:cs typeface="Times New Roman" pitchFamily="18" charset="0"/>
            </a:endParaRP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61D28EB0-EB0A-BC62-31C5-C3171632B69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49494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6172200" cy="2971800"/>
          </a:xfrm>
        </p:spPr>
        <p:txBody>
          <a:bodyPr/>
          <a:lstStyle/>
          <a:p>
            <a:r>
              <a:rPr lang="en-US" sz="3600" dirty="0">
                <a:effectLst>
                  <a:outerShdw blurRad="38100" dist="38100" dir="2700000" algn="tl">
                    <a:srgbClr val="000000">
                      <a:alpha val="43137"/>
                    </a:srgbClr>
                  </a:outerShdw>
                </a:effectLst>
                <a:cs typeface="Times New Roman" pitchFamily="18" charset="0"/>
              </a:rPr>
              <a:t>Ron </a:t>
            </a:r>
            <a:r>
              <a:rPr lang="en-US" sz="3600" dirty="0" err="1">
                <a:effectLst>
                  <a:outerShdw blurRad="38100" dist="38100" dir="2700000" algn="tl">
                    <a:srgbClr val="000000">
                      <a:alpha val="43137"/>
                    </a:srgbClr>
                  </a:outerShdw>
                </a:effectLst>
                <a:cs typeface="Times New Roman" pitchFamily="18" charset="0"/>
              </a:rPr>
              <a:t>Fouchier</a:t>
            </a:r>
            <a:endParaRPr lang="en-US" sz="3600" dirty="0">
              <a:effectLst>
                <a:outerShdw blurRad="38100" dist="38100" dir="2700000" algn="tl">
                  <a:srgbClr val="000000">
                    <a:alpha val="43137"/>
                  </a:srgbClr>
                </a:outerShdw>
              </a:effectLst>
              <a:cs typeface="Times New Roman" pitchFamily="18" charset="0"/>
            </a:endParaRPr>
          </a:p>
          <a:p>
            <a:pPr lvl="1"/>
            <a:r>
              <a:rPr lang="en-US" sz="3200" dirty="0">
                <a:effectLst>
                  <a:outerShdw blurRad="38100" dist="38100" dir="2700000" algn="tl">
                    <a:srgbClr val="000000">
                      <a:alpha val="43137"/>
                    </a:srgbClr>
                  </a:outerShdw>
                </a:effectLst>
                <a:cs typeface="Times New Roman" pitchFamily="18" charset="0"/>
              </a:rPr>
              <a:t>Manipulated the virus to be able to spread between ferrets</a:t>
            </a:r>
          </a:p>
          <a:p>
            <a:pPr lvl="1"/>
            <a:r>
              <a:rPr lang="en-US" sz="3200" dirty="0">
                <a:effectLst>
                  <a:outerShdw blurRad="38100" dist="38100" dir="2700000" algn="tl">
                    <a:srgbClr val="000000">
                      <a:alpha val="43137"/>
                    </a:srgbClr>
                  </a:outerShdw>
                </a:effectLst>
                <a:cs typeface="Times New Roman" pitchFamily="18" charset="0"/>
              </a:rPr>
              <a:t>Ferrets have similar respiratory glycogen receptors as humans</a:t>
            </a:r>
          </a:p>
          <a:p>
            <a:pPr lvl="2"/>
            <a:r>
              <a:rPr lang="en-US" sz="3200" dirty="0">
                <a:effectLst>
                  <a:outerShdw blurRad="38100" dist="38100" dir="2700000" algn="tl">
                    <a:srgbClr val="000000">
                      <a:alpha val="43137"/>
                    </a:srgbClr>
                  </a:outerShdw>
                </a:effectLst>
                <a:cs typeface="Times New Roman" pitchFamily="18" charset="0"/>
              </a:rPr>
              <a:t>Transmissibility would mimic that of humans</a:t>
            </a:r>
          </a:p>
          <a:p>
            <a:pPr lvl="2"/>
            <a:endParaRPr lang="en-US" sz="2800" dirty="0">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CDDF5C6A-C66A-4071-A707-39B606E93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400" y="2286000"/>
            <a:ext cx="2311924" cy="4114800"/>
          </a:xfrm>
          <a:prstGeom prst="rect">
            <a:avLst/>
          </a:prstGeom>
          <a:ln w="57150">
            <a:solidFill>
              <a:schemeClr val="bg2"/>
            </a:solidFill>
          </a:ln>
        </p:spPr>
      </p:pic>
      <p:sp>
        <p:nvSpPr>
          <p:cNvPr id="2" name="TextBox 1">
            <a:extLst>
              <a:ext uri="{FF2B5EF4-FFF2-40B4-BE49-F238E27FC236}">
                <a16:creationId xmlns:a16="http://schemas.microsoft.com/office/drawing/2014/main" id="{A4EF6B71-3821-8B52-9665-86D15D63CDC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092349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r>
              <a:rPr lang="en-US" sz="3600" dirty="0">
                <a:effectLst>
                  <a:outerShdw blurRad="38100" dist="38100" dir="2700000" algn="tl">
                    <a:srgbClr val="000000">
                      <a:alpha val="43137"/>
                    </a:srgbClr>
                  </a:outerShdw>
                </a:effectLst>
                <a:cs typeface="Times New Roman" pitchFamily="18" charset="0"/>
              </a:rPr>
              <a:t>Ron </a:t>
            </a:r>
            <a:r>
              <a:rPr lang="en-US" sz="3600">
                <a:effectLst>
                  <a:outerShdw blurRad="38100" dist="38100" dir="2700000" algn="tl">
                    <a:srgbClr val="000000">
                      <a:alpha val="43137"/>
                    </a:srgbClr>
                  </a:outerShdw>
                </a:effectLst>
                <a:cs typeface="Times New Roman" pitchFamily="18" charset="0"/>
              </a:rPr>
              <a:t>Fouchier</a:t>
            </a:r>
            <a:endParaRPr lang="en-US" sz="3600" dirty="0">
              <a:effectLst>
                <a:outerShdw blurRad="38100" dist="38100" dir="2700000" algn="tl">
                  <a:srgbClr val="000000">
                    <a:alpha val="43137"/>
                  </a:srgbClr>
                </a:outerShdw>
              </a:effectLst>
              <a:cs typeface="Times New Roman" pitchFamily="18" charset="0"/>
            </a:endParaRPr>
          </a:p>
          <a:p>
            <a:pPr lvl="1"/>
            <a:r>
              <a:rPr lang="en-US" sz="3200" dirty="0">
                <a:effectLst>
                  <a:outerShdw blurRad="38100" dist="38100" dir="2700000" algn="tl">
                    <a:srgbClr val="000000">
                      <a:alpha val="43137"/>
                    </a:srgbClr>
                  </a:outerShdw>
                </a:effectLst>
                <a:cs typeface="Times New Roman" pitchFamily="18" charset="0"/>
              </a:rPr>
              <a:t>After virus began to spread around the ferret cages</a:t>
            </a:r>
          </a:p>
          <a:p>
            <a:pPr marL="914400" lvl="2" indent="0">
              <a:buNone/>
            </a:pPr>
            <a:endParaRPr lang="en-US" sz="2800" dirty="0">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D7D9C99E-B89F-4611-BD79-7F753F524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647420"/>
            <a:ext cx="3456432" cy="2306360"/>
          </a:xfrm>
          <a:prstGeom prst="rect">
            <a:avLst/>
          </a:prstGeom>
          <a:ln w="57150">
            <a:solidFill>
              <a:schemeClr val="bg2"/>
            </a:solidFill>
          </a:ln>
        </p:spPr>
      </p:pic>
      <p:sp>
        <p:nvSpPr>
          <p:cNvPr id="6" name="Rectangle 3">
            <a:extLst>
              <a:ext uri="{FF2B5EF4-FFF2-40B4-BE49-F238E27FC236}">
                <a16:creationId xmlns:a16="http://schemas.microsoft.com/office/drawing/2014/main" id="{FDFBC3D4-8008-4D00-A6F1-D74FC9DF075B}"/>
              </a:ext>
            </a:extLst>
          </p:cNvPr>
          <p:cNvSpPr txBox="1">
            <a:spLocks noChangeArrowheads="1"/>
          </p:cNvSpPr>
          <p:nvPr/>
        </p:nvSpPr>
        <p:spPr bwMode="auto">
          <a:xfrm>
            <a:off x="32657" y="3543300"/>
            <a:ext cx="5377543"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a:lstStyle>
          <a:p>
            <a:pPr lvl="2"/>
            <a:r>
              <a:rPr lang="en-US" sz="2800" kern="0" dirty="0" err="1">
                <a:effectLst>
                  <a:outerShdw blurRad="38100" dist="38100" dir="2700000" algn="tl">
                    <a:srgbClr val="000000">
                      <a:alpha val="43137"/>
                    </a:srgbClr>
                  </a:outerShdw>
                </a:effectLst>
                <a:cs typeface="Times New Roman" pitchFamily="18" charset="0"/>
              </a:rPr>
              <a:t>Fouchier</a:t>
            </a:r>
            <a:r>
              <a:rPr lang="en-US" sz="2800" kern="0" dirty="0">
                <a:effectLst>
                  <a:outerShdw blurRad="38100" dist="38100" dir="2700000" algn="tl">
                    <a:srgbClr val="000000">
                      <a:alpha val="43137"/>
                    </a:srgbClr>
                  </a:outerShdw>
                </a:effectLst>
                <a:cs typeface="Times New Roman" pitchFamily="18" charset="0"/>
              </a:rPr>
              <a:t> examined influenza samples</a:t>
            </a:r>
          </a:p>
          <a:p>
            <a:pPr lvl="3"/>
            <a:r>
              <a:rPr lang="en-US" sz="2800" kern="0" dirty="0">
                <a:effectLst>
                  <a:outerShdw blurRad="38100" dist="38100" dir="2700000" algn="tl">
                    <a:srgbClr val="000000">
                      <a:alpha val="43137"/>
                    </a:srgbClr>
                  </a:outerShdw>
                </a:effectLst>
                <a:cs typeface="Times New Roman" pitchFamily="18" charset="0"/>
              </a:rPr>
              <a:t>There were only five genetic changes in two of virus’ eight genes</a:t>
            </a:r>
          </a:p>
          <a:p>
            <a:pPr lvl="2"/>
            <a:endParaRPr lang="en-US" sz="2800" kern="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21C66BD4-6C40-7F51-2858-6AE68B99EEFA}"/>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693811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r>
              <a:rPr lang="en-US" sz="3600" dirty="0">
                <a:effectLst>
                  <a:outerShdw blurRad="38100" dist="38100" dir="2700000" algn="tl">
                    <a:srgbClr val="000000">
                      <a:alpha val="43137"/>
                    </a:srgbClr>
                  </a:outerShdw>
                </a:effectLst>
                <a:cs typeface="Times New Roman" pitchFamily="18" charset="0"/>
              </a:rPr>
              <a:t>Ron </a:t>
            </a:r>
            <a:r>
              <a:rPr lang="en-US" sz="3600" dirty="0" err="1">
                <a:effectLst>
                  <a:outerShdw blurRad="38100" dist="38100" dir="2700000" algn="tl">
                    <a:srgbClr val="000000">
                      <a:alpha val="43137"/>
                    </a:srgbClr>
                  </a:outerShdw>
                </a:effectLst>
                <a:cs typeface="Times New Roman" pitchFamily="18" charset="0"/>
              </a:rPr>
              <a:t>Fouchier</a:t>
            </a:r>
            <a:endParaRPr lang="en-US" sz="3600" dirty="0">
              <a:effectLst>
                <a:outerShdw blurRad="38100" dist="38100" dir="2700000" algn="tl">
                  <a:srgbClr val="000000">
                    <a:alpha val="43137"/>
                  </a:srgbClr>
                </a:outerShdw>
              </a:effectLst>
              <a:cs typeface="Times New Roman" pitchFamily="18" charset="0"/>
            </a:endParaRPr>
          </a:p>
          <a:p>
            <a:pPr lvl="1"/>
            <a:r>
              <a:rPr lang="en-US" sz="3200" dirty="0">
                <a:effectLst>
                  <a:outerShdw blurRad="38100" dist="38100" dir="2700000" algn="tl">
                    <a:srgbClr val="000000">
                      <a:alpha val="43137"/>
                    </a:srgbClr>
                  </a:outerShdw>
                </a:effectLst>
                <a:cs typeface="Times New Roman" pitchFamily="18" charset="0"/>
              </a:rPr>
              <a:t>Each mutation had already been found circulating in influenza viruses in nature</a:t>
            </a:r>
          </a:p>
          <a:p>
            <a:pPr lvl="2"/>
            <a:r>
              <a:rPr lang="en-US" sz="3200" dirty="0">
                <a:effectLst>
                  <a:outerShdw blurRad="38100" dist="38100" dir="2700000" algn="tl">
                    <a:srgbClr val="000000">
                      <a:alpha val="43137"/>
                    </a:srgbClr>
                  </a:outerShdw>
                </a:effectLst>
                <a:cs typeface="Times New Roman" pitchFamily="18" charset="0"/>
              </a:rPr>
              <a:t>He placed all five mutations together in one virus</a:t>
            </a:r>
          </a:p>
          <a:p>
            <a:pPr lvl="2"/>
            <a:r>
              <a:rPr lang="en-US" sz="3200" dirty="0">
                <a:effectLst>
                  <a:outerShdw blurRad="38100" dist="38100" dir="2700000" algn="tl">
                    <a:srgbClr val="000000">
                      <a:alpha val="43137"/>
                    </a:srgbClr>
                  </a:outerShdw>
                </a:effectLst>
                <a:cs typeface="Times New Roman" pitchFamily="18" charset="0"/>
              </a:rPr>
              <a:t>Hoped to make the properties that make the virus so much deadlier than others</a:t>
            </a:r>
          </a:p>
          <a:p>
            <a:pPr marL="914400" lvl="2" indent="0">
              <a:buNone/>
            </a:pPr>
            <a:endParaRPr lang="en-US" sz="28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790ED7F1-12D1-91B4-DB81-483CA1080A9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897088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Accident Reporting</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No single agency tracks:</a:t>
            </a:r>
          </a:p>
          <a:p>
            <a:pPr lvl="1"/>
            <a:r>
              <a:rPr lang="en-US" sz="3200" dirty="0">
                <a:effectLst>
                  <a:outerShdw blurRad="38100" dist="38100" dir="2700000" algn="tl">
                    <a:srgbClr val="000000">
                      <a:alpha val="43137"/>
                    </a:srgbClr>
                  </a:outerShdw>
                </a:effectLst>
                <a:cs typeface="Times New Roman" pitchFamily="18" charset="0"/>
              </a:rPr>
              <a:t>Overall number of labs</a:t>
            </a:r>
          </a:p>
          <a:p>
            <a:pPr lvl="1"/>
            <a:r>
              <a:rPr lang="en-US" sz="3200" dirty="0">
                <a:effectLst>
                  <a:outerShdw blurRad="38100" dist="38100" dir="2700000" algn="tl">
                    <a:srgbClr val="000000">
                      <a:alpha val="43137"/>
                    </a:srgbClr>
                  </a:outerShdw>
                </a:effectLst>
                <a:cs typeface="Times New Roman" pitchFamily="18" charset="0"/>
              </a:rPr>
              <a:t>Location</a:t>
            </a:r>
          </a:p>
          <a:p>
            <a:pPr lvl="1"/>
            <a:r>
              <a:rPr lang="en-US" sz="3200" dirty="0">
                <a:effectLst>
                  <a:outerShdw blurRad="38100" dist="38100" dir="2700000" algn="tl">
                    <a:srgbClr val="000000">
                      <a:alpha val="43137"/>
                    </a:srgbClr>
                  </a:outerShdw>
                </a:effectLst>
                <a:cs typeface="Times New Roman" pitchFamily="18" charset="0"/>
              </a:rPr>
              <a:t>Pathogens</a:t>
            </a:r>
          </a:p>
          <a:p>
            <a:pPr lvl="1"/>
            <a:r>
              <a:rPr lang="en-US" sz="3200" dirty="0">
                <a:effectLst>
                  <a:outerShdw blurRad="38100" dist="38100" dir="2700000" algn="tl">
                    <a:srgbClr val="000000">
                      <a:alpha val="43137"/>
                    </a:srgbClr>
                  </a:outerShdw>
                </a:effectLst>
                <a:cs typeface="Times New Roman" pitchFamily="18" charset="0"/>
              </a:rPr>
              <a:t>Compliancy</a:t>
            </a:r>
          </a:p>
          <a:p>
            <a:pPr lvl="1"/>
            <a:r>
              <a:rPr lang="en-US" sz="3200" dirty="0">
                <a:effectLst>
                  <a:outerShdw blurRad="38100" dist="38100" dir="2700000" algn="tl">
                    <a:srgbClr val="000000">
                      <a:alpha val="43137"/>
                    </a:srgbClr>
                  </a:outerShdw>
                </a:effectLst>
                <a:cs typeface="Times New Roman" pitchFamily="18" charset="0"/>
              </a:rPr>
              <a:t>Lab Accidents</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AC504F60-690A-8FDC-2B8E-C18B86704457}"/>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746854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r>
              <a:rPr lang="en-US" sz="3600" dirty="0">
                <a:effectLst>
                  <a:outerShdw blurRad="38100" dist="38100" dir="2700000" algn="tl">
                    <a:srgbClr val="000000">
                      <a:alpha val="43137"/>
                    </a:srgbClr>
                  </a:outerShdw>
                </a:effectLst>
                <a:cs typeface="Times New Roman" pitchFamily="18" charset="0"/>
              </a:rPr>
              <a:t>Scientific Community Concerns</a:t>
            </a:r>
          </a:p>
          <a:p>
            <a:pPr lvl="1">
              <a:spcAft>
                <a:spcPts val="600"/>
              </a:spcAft>
            </a:pPr>
            <a:r>
              <a:rPr lang="en-US" sz="3000" dirty="0">
                <a:effectLst>
                  <a:outerShdw blurRad="38100" dist="38100" dir="2700000" algn="tl">
                    <a:srgbClr val="000000">
                      <a:alpha val="43137"/>
                    </a:srgbClr>
                  </a:outerShdw>
                </a:effectLst>
              </a:rPr>
              <a:t>Fear of a natural pandemic</a:t>
            </a:r>
          </a:p>
          <a:p>
            <a:pPr lvl="1">
              <a:spcAft>
                <a:spcPts val="600"/>
              </a:spcAft>
            </a:pPr>
            <a:r>
              <a:rPr lang="en-US" sz="3000" dirty="0">
                <a:effectLst>
                  <a:outerShdw blurRad="38100" dist="38100" dir="2700000" algn="tl">
                    <a:srgbClr val="000000">
                      <a:alpha val="43137"/>
                    </a:srgbClr>
                  </a:outerShdw>
                </a:effectLst>
              </a:rPr>
              <a:t>Biological-weapons experts maintained that </a:t>
            </a:r>
            <a:r>
              <a:rPr lang="en-US" sz="3000" dirty="0" err="1">
                <a:effectLst>
                  <a:outerShdw blurRad="38100" dist="38100" dir="2700000" algn="tl">
                    <a:srgbClr val="000000">
                      <a:alpha val="43137"/>
                    </a:srgbClr>
                  </a:outerShdw>
                </a:effectLst>
              </a:rPr>
              <a:t>Fouchier’s</a:t>
            </a:r>
            <a:r>
              <a:rPr lang="en-US" sz="3000" dirty="0">
                <a:effectLst>
                  <a:outerShdw blurRad="38100" dist="38100" dir="2700000" algn="tl">
                    <a:srgbClr val="000000">
                      <a:alpha val="43137"/>
                    </a:srgbClr>
                  </a:outerShdw>
                </a:effectLst>
              </a:rPr>
              <a:t> bird flu posed a threat to hundreds of millions of people </a:t>
            </a:r>
          </a:p>
          <a:p>
            <a:pPr lvl="1">
              <a:spcAft>
                <a:spcPts val="600"/>
              </a:spcAft>
            </a:pPr>
            <a:r>
              <a:rPr lang="en-US" sz="3000" dirty="0">
                <a:effectLst>
                  <a:outerShdw blurRad="38100" dist="38100" dir="2700000" algn="tl">
                    <a:srgbClr val="000000">
                      <a:alpha val="43137"/>
                    </a:srgbClr>
                  </a:outerShdw>
                </a:effectLst>
                <a:cs typeface="Times New Roman" pitchFamily="18" charset="0"/>
              </a:rPr>
              <a:t>Many questioned how likely it is to escape the laboratory</a:t>
            </a:r>
          </a:p>
          <a:p>
            <a:pPr marL="914400" lvl="2" indent="0">
              <a:buNone/>
            </a:pPr>
            <a:endParaRPr lang="en-US" sz="28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400D284E-FC5C-E013-8F86-97A48D66E8BB}"/>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203019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r>
              <a:rPr lang="en-US" sz="3600" dirty="0">
                <a:effectLst>
                  <a:outerShdw blurRad="38100" dist="38100" dir="2700000" algn="tl">
                    <a:srgbClr val="000000">
                      <a:alpha val="43137"/>
                    </a:srgbClr>
                  </a:outerShdw>
                </a:effectLst>
                <a:cs typeface="Times New Roman" pitchFamily="18" charset="0"/>
              </a:rPr>
              <a:t>Ron </a:t>
            </a:r>
            <a:r>
              <a:rPr lang="en-US" sz="3600" dirty="0" err="1">
                <a:effectLst>
                  <a:outerShdw blurRad="38100" dist="38100" dir="2700000" algn="tl">
                    <a:srgbClr val="000000">
                      <a:alpha val="43137"/>
                    </a:srgbClr>
                  </a:outerShdw>
                </a:effectLst>
                <a:cs typeface="Times New Roman" pitchFamily="18" charset="0"/>
              </a:rPr>
              <a:t>Fouchier</a:t>
            </a:r>
            <a:r>
              <a:rPr lang="en-US" sz="3600" dirty="0">
                <a:effectLst>
                  <a:outerShdw blurRad="38100" dist="38100" dir="2700000" algn="tl">
                    <a:srgbClr val="000000">
                      <a:alpha val="43137"/>
                    </a:srgbClr>
                  </a:outerShdw>
                </a:effectLst>
                <a:cs typeface="Times New Roman" pitchFamily="18" charset="0"/>
              </a:rPr>
              <a:t> and Scientific Community</a:t>
            </a:r>
          </a:p>
          <a:p>
            <a:pPr lvl="1"/>
            <a:r>
              <a:rPr lang="en-US" sz="3200" dirty="0">
                <a:effectLst>
                  <a:outerShdw blurRad="38100" dist="38100" dir="2700000" algn="tl">
                    <a:srgbClr val="000000">
                      <a:alpha val="43137"/>
                    </a:srgbClr>
                  </a:outerShdw>
                </a:effectLst>
              </a:rPr>
              <a:t>One of the world’s most persistent horror fantasies, expressed everywhere from Mary Shelley’s “Frankenstein” to “Jurassic Park,” had suddenly come to pass: a dangerous form of life, manipulated and enhanced by man, had become lethal.</a:t>
            </a:r>
          </a:p>
          <a:p>
            <a:endParaRPr lang="en-US" sz="3000" dirty="0">
              <a:effectLst>
                <a:outerShdw blurRad="38100" dist="38100" dir="2700000" algn="tl">
                  <a:srgbClr val="000000">
                    <a:alpha val="43137"/>
                  </a:srgbClr>
                </a:outerShdw>
              </a:effectLst>
              <a:cs typeface="Times New Roman" pitchFamily="18" charset="0"/>
            </a:endParaRPr>
          </a:p>
          <a:p>
            <a:pPr marL="914400" lvl="2" indent="0">
              <a:buNone/>
            </a:pPr>
            <a:endParaRPr lang="en-US" sz="28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2632330C-3AF3-81FC-13E6-74D2894F08B0}"/>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3485114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r>
              <a:rPr lang="en-US" sz="3600" dirty="0">
                <a:effectLst>
                  <a:outerShdw blurRad="38100" dist="38100" dir="2700000" algn="tl">
                    <a:srgbClr val="000000">
                      <a:alpha val="43137"/>
                    </a:srgbClr>
                  </a:outerShdw>
                </a:effectLst>
                <a:cs typeface="Times New Roman" pitchFamily="18" charset="0"/>
              </a:rPr>
              <a:t>January 20, 2012</a:t>
            </a:r>
          </a:p>
          <a:p>
            <a:pPr lvl="1"/>
            <a:r>
              <a:rPr lang="en-US" sz="3200" dirty="0">
                <a:effectLst>
                  <a:outerShdw blurRad="38100" dist="38100" dir="2700000" algn="tl">
                    <a:srgbClr val="000000">
                      <a:alpha val="43137"/>
                    </a:srgbClr>
                  </a:outerShdw>
                </a:effectLst>
              </a:rPr>
              <a:t>A moratorium was placed on H5N1 research </a:t>
            </a:r>
          </a:p>
          <a:p>
            <a:pPr lvl="1"/>
            <a:r>
              <a:rPr lang="en-US" sz="3200" dirty="0">
                <a:effectLst>
                  <a:outerShdw blurRad="38100" dist="38100" dir="2700000" algn="tl">
                    <a:srgbClr val="000000">
                      <a:alpha val="43137"/>
                    </a:srgbClr>
                  </a:outerShdw>
                </a:effectLst>
              </a:rPr>
              <a:t>Review gain of function research</a:t>
            </a:r>
          </a:p>
          <a:p>
            <a:pPr lvl="1"/>
            <a:r>
              <a:rPr lang="en-US" sz="3200" dirty="0">
                <a:effectLst>
                  <a:outerShdw blurRad="38100" dist="38100" dir="2700000" algn="tl">
                    <a:srgbClr val="000000">
                      <a:alpha val="43137"/>
                    </a:srgbClr>
                  </a:outerShdw>
                </a:effectLst>
              </a:rPr>
              <a:t>Implementation of safety guidelines</a:t>
            </a:r>
          </a:p>
          <a:p>
            <a:pPr lvl="1"/>
            <a:r>
              <a:rPr lang="en-US" sz="3200" dirty="0">
                <a:effectLst>
                  <a:outerShdw blurRad="38100" dist="38100" dir="2700000" algn="tl">
                    <a:srgbClr val="000000">
                      <a:alpha val="43137"/>
                    </a:srgbClr>
                  </a:outerShdw>
                </a:effectLst>
              </a:rPr>
              <a:t>Discussion of publication</a:t>
            </a:r>
          </a:p>
          <a:p>
            <a:endParaRPr lang="en-US" sz="3000" dirty="0">
              <a:effectLst>
                <a:outerShdw blurRad="38100" dist="38100" dir="2700000" algn="tl">
                  <a:srgbClr val="000000">
                    <a:alpha val="43137"/>
                  </a:srgbClr>
                </a:outerShdw>
              </a:effectLst>
              <a:cs typeface="Times New Roman" pitchFamily="18" charset="0"/>
            </a:endParaRPr>
          </a:p>
          <a:p>
            <a:pPr marL="914400" lvl="2" indent="0">
              <a:buNone/>
            </a:pPr>
            <a:endParaRPr lang="en-US" sz="28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692BD797-4D9D-1036-B2E1-9EC34CE91D5E}"/>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930222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pPr marL="0" indent="0" algn="ctr">
              <a:buNone/>
            </a:pPr>
            <a:r>
              <a:rPr lang="en-US" dirty="0">
                <a:effectLst>
                  <a:outerShdw blurRad="38100" dist="38100" dir="2700000" algn="tl">
                    <a:srgbClr val="000000">
                      <a:alpha val="43137"/>
                    </a:srgbClr>
                  </a:outerShdw>
                </a:effectLst>
              </a:rPr>
              <a:t>“Most of us are unequivocal about the value of the research. But deciding what to do with these types of studies is complicated. At the moment, there are no official governing bodies to regulate such decisions. They rely on the good will of researchers.” </a:t>
            </a:r>
          </a:p>
          <a:p>
            <a:pPr marL="0" indent="0" algn="ctr">
              <a:buNone/>
            </a:pPr>
            <a:r>
              <a:rPr lang="en-US" dirty="0">
                <a:effectLst>
                  <a:outerShdw blurRad="38100" dist="38100" dir="2700000" algn="tl">
                    <a:srgbClr val="000000">
                      <a:alpha val="43137"/>
                    </a:srgbClr>
                  </a:outerShdw>
                </a:effectLst>
              </a:rPr>
              <a:t>… Anthony </a:t>
            </a:r>
            <a:r>
              <a:rPr lang="en-US" dirty="0" err="1">
                <a:effectLst>
                  <a:outerShdw blurRad="38100" dist="38100" dir="2700000" algn="tl">
                    <a:srgbClr val="000000">
                      <a:alpha val="43137"/>
                    </a:srgbClr>
                  </a:outerShdw>
                </a:effectLst>
              </a:rPr>
              <a:t>Fauci</a:t>
            </a:r>
            <a:endParaRPr lang="en-US"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76FA5CF7-B374-039D-5314-6439D12CCBA9}"/>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382867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r>
              <a:rPr lang="en-US" sz="3600" dirty="0">
                <a:effectLst>
                  <a:outerShdw blurRad="38100" dist="38100" dir="2700000" algn="tl">
                    <a:srgbClr val="000000">
                      <a:alpha val="43137"/>
                    </a:srgbClr>
                  </a:outerShdw>
                </a:effectLst>
                <a:cs typeface="Times New Roman" pitchFamily="18" charset="0"/>
              </a:rPr>
              <a:t>Scientific Community Concerns</a:t>
            </a:r>
          </a:p>
          <a:p>
            <a:pPr lvl="1"/>
            <a:r>
              <a:rPr lang="en-US" dirty="0">
                <a:effectLst>
                  <a:outerShdw blurRad="38100" dist="38100" dir="2700000" algn="tl">
                    <a:srgbClr val="000000">
                      <a:alpha val="43137"/>
                    </a:srgbClr>
                  </a:outerShdw>
                </a:effectLst>
              </a:rPr>
              <a:t>Michael T. </a:t>
            </a:r>
            <a:r>
              <a:rPr lang="en-US" dirty="0" err="1">
                <a:effectLst>
                  <a:outerShdw blurRad="38100" dist="38100" dir="2700000" algn="tl">
                    <a:srgbClr val="000000">
                      <a:alpha val="43137"/>
                    </a:srgbClr>
                  </a:outerShdw>
                </a:effectLst>
              </a:rPr>
              <a:t>Osterholm</a:t>
            </a:r>
            <a:r>
              <a:rPr lang="en-US" dirty="0">
                <a:effectLst>
                  <a:outerShdw blurRad="38100" dist="38100" dir="2700000" algn="tl">
                    <a:srgbClr val="000000">
                      <a:alpha val="43137"/>
                    </a:srgbClr>
                  </a:outerShdw>
                </a:effectLst>
              </a:rPr>
              <a:t>, the director of the Center for Infectious Disease Research and Policy at the University of Minnesota Health Center. Nation’s leading experts on influenza and bioterrorism</a:t>
            </a:r>
          </a:p>
          <a:p>
            <a:pPr lvl="2"/>
            <a:r>
              <a:rPr lang="en-US" sz="2800" dirty="0">
                <a:effectLst>
                  <a:outerShdw blurRad="38100" dist="38100" dir="2700000" algn="tl">
                    <a:srgbClr val="000000">
                      <a:alpha val="43137"/>
                    </a:srgbClr>
                  </a:outerShdw>
                </a:effectLst>
                <a:cs typeface="Times New Roman" pitchFamily="18" charset="0"/>
              </a:rPr>
              <a:t>Weighed heavily against publication</a:t>
            </a:r>
          </a:p>
        </p:txBody>
      </p:sp>
      <p:sp>
        <p:nvSpPr>
          <p:cNvPr id="2" name="TextBox 1">
            <a:extLst>
              <a:ext uri="{FF2B5EF4-FFF2-40B4-BE49-F238E27FC236}">
                <a16:creationId xmlns:a16="http://schemas.microsoft.com/office/drawing/2014/main" id="{4C97C4AF-879E-48A4-E042-FD3EBC3F891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1889159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1828800"/>
            <a:ext cx="8638032" cy="2971800"/>
          </a:xfrm>
        </p:spPr>
        <p:txBody>
          <a:bodyPr/>
          <a:lstStyle/>
          <a:p>
            <a:pPr marL="0" indent="0" algn="ctr">
              <a:buNone/>
            </a:pPr>
            <a:r>
              <a:rPr lang="en-US" sz="2800" dirty="0">
                <a:effectLst>
                  <a:outerShdw blurRad="38100" dist="38100" dir="2700000" algn="tl">
                    <a:srgbClr val="000000">
                      <a:alpha val="43137"/>
                    </a:srgbClr>
                  </a:outerShdw>
                </a:effectLst>
              </a:rPr>
              <a:t>“Terror is not an unjustified reaction to knowing this virus exists. We have no room to be wrong about this. None. We can be wrong about other things. If smallpox got out, it would be unfortunate, but it has a fourteen-day incubation period, it’s easy to recognize, and we would stop it. Much the same is true with SARS. But with flu you are infectious before you even know you are sick. And when it gets out it is gone. Those researchers have all of our lives at the ends of their fingers.” … Michael T. </a:t>
            </a:r>
            <a:r>
              <a:rPr lang="en-US" sz="2800" dirty="0" err="1">
                <a:effectLst>
                  <a:outerShdw blurRad="38100" dist="38100" dir="2700000" algn="tl">
                    <a:srgbClr val="000000">
                      <a:alpha val="43137"/>
                    </a:srgbClr>
                  </a:outerShdw>
                </a:effectLst>
              </a:rPr>
              <a:t>Osterholm</a:t>
            </a:r>
            <a:endParaRPr lang="en-US" sz="28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219943B4-AE07-A433-B44A-62559AF8CE19}"/>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2253103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5" name="Rectangle 3"/>
          <p:cNvSpPr>
            <a:spLocks noGrp="1" noChangeArrowheads="1"/>
          </p:cNvSpPr>
          <p:nvPr>
            <p:ph type="body" idx="1"/>
          </p:nvPr>
        </p:nvSpPr>
        <p:spPr>
          <a:xfrm>
            <a:off x="381000" y="304800"/>
            <a:ext cx="8382000" cy="2971800"/>
          </a:xfrm>
        </p:spPr>
        <p:txBody>
          <a:bodyPr/>
          <a:lstStyle/>
          <a:p>
            <a:pPr marL="0" indent="0" algn="ctr">
              <a:buNone/>
            </a:pPr>
            <a:r>
              <a:rPr lang="en-US" dirty="0">
                <a:effectLst>
                  <a:outerShdw blurRad="38100" dist="38100" dir="2700000" algn="tl">
                    <a:srgbClr val="000000">
                      <a:alpha val="43137"/>
                    </a:srgbClr>
                  </a:outerShdw>
                </a:effectLst>
              </a:rPr>
              <a:t>“I am not nearly as worried about terrorists as I am about an incredibly smart, smug kid at Harvard, or a lone crazy employee with access to these sequences.” </a:t>
            </a: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endParaRPr lang="en-US" dirty="0">
              <a:effectLst>
                <a:outerShdw blurRad="38100" dist="38100" dir="2700000" algn="tl">
                  <a:srgbClr val="000000">
                    <a:alpha val="43137"/>
                  </a:srgbClr>
                </a:outerShdw>
              </a:effectLst>
            </a:endParaRPr>
          </a:p>
          <a:p>
            <a:pPr marL="0" indent="0" algn="ctr">
              <a:buNone/>
            </a:pPr>
            <a:r>
              <a:rPr lang="en-US" sz="2400" dirty="0">
                <a:effectLst>
                  <a:outerShdw blurRad="38100" dist="38100" dir="2700000" algn="tl">
                    <a:srgbClr val="000000">
                      <a:alpha val="43137"/>
                    </a:srgbClr>
                  </a:outerShdw>
                </a:effectLst>
              </a:rPr>
              <a:t>Michael T. </a:t>
            </a:r>
            <a:r>
              <a:rPr lang="en-US" sz="2400" dirty="0" err="1">
                <a:effectLst>
                  <a:outerShdw blurRad="38100" dist="38100" dir="2700000" algn="tl">
                    <a:srgbClr val="000000">
                      <a:alpha val="43137"/>
                    </a:srgbClr>
                  </a:outerShdw>
                </a:effectLst>
              </a:rPr>
              <a:t>Osterholm</a:t>
            </a:r>
            <a:r>
              <a:rPr lang="en-US" sz="2400" dirty="0">
                <a:effectLst>
                  <a:outerShdw blurRad="38100" dist="38100" dir="2700000" algn="tl">
                    <a:srgbClr val="000000">
                      <a:alpha val="43137"/>
                    </a:srgbClr>
                  </a:outerShdw>
                </a:effectLst>
              </a:rPr>
              <a:t>, the director of the Center for Infectious Disease Research and Policy at the University of Minnesota Health Center  </a:t>
            </a:r>
          </a:p>
          <a:p>
            <a:pPr marL="0" indent="0" algn="ctr">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cs typeface="Times New Roman" pitchFamily="18" charset="0"/>
            </a:endParaRPr>
          </a:p>
          <a:p>
            <a:pPr lvl="1"/>
            <a:endParaRPr lang="en-US" sz="3600" dirty="0">
              <a:effectLst>
                <a:outerShdw blurRad="38100" dist="38100" dir="2700000" algn="tl">
                  <a:srgbClr val="000000">
                    <a:alpha val="43137"/>
                  </a:srgbClr>
                </a:outerShdw>
              </a:effectLst>
              <a:cs typeface="Times New Roman" pitchFamily="18" charset="0"/>
            </a:endParaRPr>
          </a:p>
        </p:txBody>
      </p:sp>
      <p:pic>
        <p:nvPicPr>
          <p:cNvPr id="3" name="Picture 2">
            <a:extLst>
              <a:ext uri="{FF2B5EF4-FFF2-40B4-BE49-F238E27FC236}">
                <a16:creationId xmlns:a16="http://schemas.microsoft.com/office/drawing/2014/main" id="{05FD7EFA-7FAD-46E9-B8F7-439873658B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836" y="2438400"/>
            <a:ext cx="5236328" cy="2667000"/>
          </a:xfrm>
          <a:prstGeom prst="rect">
            <a:avLst/>
          </a:prstGeom>
          <a:ln w="57150">
            <a:solidFill>
              <a:schemeClr val="bg2"/>
            </a:solidFill>
          </a:ln>
        </p:spPr>
      </p:pic>
      <p:sp>
        <p:nvSpPr>
          <p:cNvPr id="2" name="TextBox 1">
            <a:extLst>
              <a:ext uri="{FF2B5EF4-FFF2-40B4-BE49-F238E27FC236}">
                <a16:creationId xmlns:a16="http://schemas.microsoft.com/office/drawing/2014/main" id="{29A70F0F-20D8-3295-C6B3-5144811C54A2}"/>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5951918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18142" y="1828800"/>
            <a:ext cx="8592457" cy="3505200"/>
          </a:xfrm>
        </p:spPr>
        <p:txBody>
          <a:bodyPr/>
          <a:lstStyle/>
          <a:p>
            <a:pPr marL="457200" lvl="1" indent="0" algn="ctr">
              <a:buNone/>
            </a:pPr>
            <a:r>
              <a:rPr lang="en-US" dirty="0">
                <a:effectLst>
                  <a:outerShdw blurRad="38100" dist="38100" dir="2700000" algn="tl">
                    <a:srgbClr val="000000">
                      <a:alpha val="43137"/>
                    </a:srgbClr>
                  </a:outerShdw>
                </a:effectLst>
              </a:rPr>
              <a:t>“There are warning signs, evidence in Afghanistan that Al Qaeda in the Arabian Peninsula made a call to arms for—and I quote—‘brothers with degrees in microbiology or chemistry to develop a weapon of mass destruction.’”</a:t>
            </a:r>
          </a:p>
          <a:p>
            <a:pPr marL="457200" lvl="1" indent="0" algn="ctr">
              <a:buNone/>
            </a:pPr>
            <a:r>
              <a:rPr lang="en-US" dirty="0">
                <a:effectLst>
                  <a:outerShdw blurRad="38100" dist="38100" dir="2700000" algn="tl">
                    <a:srgbClr val="000000">
                      <a:alpha val="43137"/>
                    </a:srgbClr>
                  </a:outerShdw>
                </a:effectLst>
              </a:rPr>
              <a:t>… Hillary Clinton, </a:t>
            </a:r>
          </a:p>
          <a:p>
            <a:pPr marL="457200" lvl="1" indent="0" algn="ctr">
              <a:buNone/>
            </a:pPr>
            <a:r>
              <a:rPr lang="en-US" dirty="0">
                <a:effectLst>
                  <a:outerShdw blurRad="38100" dist="38100" dir="2700000" algn="tl">
                    <a:srgbClr val="000000">
                      <a:alpha val="43137"/>
                    </a:srgbClr>
                  </a:outerShdw>
                </a:effectLst>
                <a:cs typeface="Times New Roman" pitchFamily="18" charset="0"/>
              </a:rPr>
              <a:t>Geneva Conference for Biological Weapons, 2012</a:t>
            </a:r>
          </a:p>
          <a:p>
            <a:pPr marL="457200" lvl="1" indent="0">
              <a:buNone/>
            </a:pPr>
            <a:endParaRPr lang="en-US"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82F6DD60-ACE5-411B-D27C-5873EE69A2CB}"/>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549348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2133600"/>
            <a:ext cx="8638032" cy="3505200"/>
          </a:xfrm>
        </p:spPr>
        <p:txBody>
          <a:bodyPr/>
          <a:lstStyle/>
          <a:p>
            <a:pPr marL="0" indent="0" algn="ctr">
              <a:buNone/>
            </a:pPr>
            <a:r>
              <a:rPr lang="en-US" dirty="0">
                <a:effectLst>
                  <a:outerShdw blurRad="38100" dist="38100" dir="2700000" algn="tl">
                    <a:srgbClr val="000000">
                      <a:alpha val="43137"/>
                    </a:srgbClr>
                  </a:outerShdw>
                </a:effectLst>
              </a:rPr>
              <a:t>“It’s just a bad idea for scientists to turn a lethal virus into a lethal and highly contagious virus. And it’s a second bad idea for them to publish how they did it, so others can copy it.”</a:t>
            </a:r>
          </a:p>
          <a:p>
            <a:pPr marL="0" indent="0" algn="ctr">
              <a:buNone/>
            </a:pPr>
            <a:r>
              <a:rPr lang="en-US" dirty="0">
                <a:effectLst>
                  <a:outerShdw blurRad="38100" dist="38100" dir="2700000" algn="tl">
                    <a:srgbClr val="000000">
                      <a:alpha val="43137"/>
                    </a:srgbClr>
                  </a:outerShdw>
                </a:effectLst>
                <a:cs typeface="Times New Roman" pitchFamily="18" charset="0"/>
              </a:rPr>
              <a:t>…Thomas </a:t>
            </a:r>
            <a:r>
              <a:rPr lang="en-US" dirty="0" err="1">
                <a:effectLst>
                  <a:outerShdw blurRad="38100" dist="38100" dir="2700000" algn="tl">
                    <a:srgbClr val="000000">
                      <a:alpha val="43137"/>
                    </a:srgbClr>
                  </a:outerShdw>
                </a:effectLst>
                <a:cs typeface="Times New Roman" pitchFamily="18" charset="0"/>
              </a:rPr>
              <a:t>Inglesby</a:t>
            </a:r>
            <a:r>
              <a:rPr lang="en-US" dirty="0">
                <a:effectLst>
                  <a:outerShdw blurRad="38100" dist="38100" dir="2700000" algn="tl">
                    <a:srgbClr val="000000">
                      <a:alpha val="43137"/>
                    </a:srgbClr>
                  </a:outerShdw>
                </a:effectLst>
                <a:cs typeface="Times New Roman" pitchFamily="18" charset="0"/>
              </a:rPr>
              <a:t>, Bioterrorism expert, Director,  Center for Biosecurity, University of Pittsburg Medical Center</a:t>
            </a:r>
          </a:p>
          <a:p>
            <a:endParaRPr lang="en-US" dirty="0">
              <a:effectLst>
                <a:outerShdw blurRad="38100" dist="38100" dir="2700000" algn="tl">
                  <a:srgbClr val="000000">
                    <a:alpha val="43137"/>
                  </a:srgbClr>
                </a:outerShdw>
              </a:effectLst>
              <a:cs typeface="Times New Roman" pitchFamily="18" charset="0"/>
            </a:endParaRPr>
          </a:p>
          <a:p>
            <a:endParaRPr lang="en-US"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F04027AE-BE67-2487-2B24-D054C1626B8D}"/>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9841232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2133600"/>
            <a:ext cx="8638032" cy="3505200"/>
          </a:xfrm>
        </p:spPr>
        <p:txBody>
          <a:bodyPr/>
          <a:lstStyle/>
          <a:p>
            <a:r>
              <a:rPr lang="en-US" dirty="0">
                <a:effectLst>
                  <a:outerShdw blurRad="38100" dist="38100" dir="2700000" algn="tl">
                    <a:srgbClr val="000000">
                      <a:alpha val="43137"/>
                    </a:srgbClr>
                  </a:outerShdw>
                </a:effectLst>
              </a:rPr>
              <a:t>Others say the research outweighs the risks</a:t>
            </a:r>
          </a:p>
          <a:p>
            <a:pPr lvl="1"/>
            <a:r>
              <a:rPr lang="en-US" sz="3200" dirty="0">
                <a:effectLst>
                  <a:outerShdw blurRad="38100" dist="38100" dir="2700000" algn="tl">
                    <a:srgbClr val="000000">
                      <a:alpha val="43137"/>
                    </a:srgbClr>
                  </a:outerShdw>
                </a:effectLst>
                <a:cs typeface="Times New Roman" pitchFamily="18" charset="0"/>
              </a:rPr>
              <a:t>The data could help scientists develop vaccines and drugs that are effective against such a virus</a:t>
            </a:r>
          </a:p>
          <a:p>
            <a:pPr lvl="1"/>
            <a:r>
              <a:rPr lang="en-US" sz="3200" dirty="0">
                <a:effectLst>
                  <a:outerShdw blurRad="38100" dist="38100" dir="2700000" algn="tl">
                    <a:srgbClr val="000000">
                      <a:alpha val="43137"/>
                    </a:srgbClr>
                  </a:outerShdw>
                </a:effectLst>
                <a:cs typeface="Times New Roman" pitchFamily="18" charset="0"/>
              </a:rPr>
              <a:t>Help in development of new medications</a:t>
            </a:r>
          </a:p>
          <a:p>
            <a:endParaRPr lang="en-US" dirty="0">
              <a:effectLst>
                <a:outerShdw blurRad="38100" dist="38100" dir="2700000" algn="tl">
                  <a:srgbClr val="000000">
                    <a:alpha val="43137"/>
                  </a:srgbClr>
                </a:outerShdw>
              </a:effectLst>
              <a:cs typeface="Times New Roman" pitchFamily="18" charset="0"/>
            </a:endParaRPr>
          </a:p>
          <a:p>
            <a:endParaRPr lang="en-US"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05BABA1A-E613-91E1-D308-956E36E7087A}"/>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10069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Lab Accident Reporting</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Lab Accident Reporting</a:t>
            </a:r>
          </a:p>
          <a:p>
            <a:pPr lvl="1"/>
            <a:r>
              <a:rPr lang="en-US" sz="3600" dirty="0">
                <a:effectLst>
                  <a:outerShdw blurRad="38100" dist="38100" dir="2700000" algn="tl">
                    <a:srgbClr val="000000">
                      <a:alpha val="43137"/>
                    </a:srgbClr>
                  </a:outerShdw>
                </a:effectLst>
                <a:cs typeface="Times New Roman" pitchFamily="18" charset="0"/>
              </a:rPr>
              <a:t>Kept secret due to:</a:t>
            </a:r>
          </a:p>
          <a:p>
            <a:pPr lvl="2"/>
            <a:r>
              <a:rPr lang="en-US" sz="3200" dirty="0">
                <a:effectLst>
                  <a:outerShdw blurRad="38100" dist="38100" dir="2700000" algn="tl">
                    <a:srgbClr val="000000">
                      <a:alpha val="43137"/>
                    </a:srgbClr>
                  </a:outerShdw>
                </a:effectLst>
                <a:cs typeface="Times New Roman" pitchFamily="18" charset="0"/>
              </a:rPr>
              <a:t>Security reasons</a:t>
            </a:r>
          </a:p>
          <a:p>
            <a:pPr lvl="2"/>
            <a:r>
              <a:rPr lang="en-US" sz="3200" dirty="0">
                <a:effectLst>
                  <a:outerShdw blurRad="38100" dist="38100" dir="2700000" algn="tl">
                    <a:srgbClr val="000000">
                      <a:alpha val="43137"/>
                    </a:srgbClr>
                  </a:outerShdw>
                </a:effectLst>
                <a:cs typeface="Times New Roman" pitchFamily="18" charset="0"/>
              </a:rPr>
              <a:t>Federal Bioterrorism laws</a:t>
            </a:r>
          </a:p>
          <a:p>
            <a:pPr lvl="1"/>
            <a:r>
              <a:rPr lang="en-US" sz="3600" dirty="0">
                <a:effectLst>
                  <a:outerShdw blurRad="38100" dist="38100" dir="2700000" algn="tl">
                    <a:srgbClr val="000000">
                      <a:alpha val="43137"/>
                    </a:srgbClr>
                  </a:outerShdw>
                </a:effectLst>
                <a:cs typeface="Times New Roman" pitchFamily="18" charset="0"/>
              </a:rPr>
              <a:t>Reporting done:</a:t>
            </a:r>
          </a:p>
          <a:p>
            <a:pPr lvl="2"/>
            <a:r>
              <a:rPr lang="en-US" sz="3200" dirty="0">
                <a:effectLst>
                  <a:outerShdw blurRad="38100" dist="38100" dir="2700000" algn="tl">
                    <a:srgbClr val="000000">
                      <a:alpha val="43137"/>
                    </a:srgbClr>
                  </a:outerShdw>
                </a:effectLst>
                <a:cs typeface="Times New Roman" pitchFamily="18" charset="0"/>
              </a:rPr>
              <a:t>Voluntarily</a:t>
            </a:r>
          </a:p>
          <a:p>
            <a:pPr lvl="2"/>
            <a:r>
              <a:rPr lang="en-US" sz="3200" dirty="0">
                <a:effectLst>
                  <a:outerShdw blurRad="38100" dist="38100" dir="2700000" algn="tl">
                    <a:srgbClr val="000000">
                      <a:alpha val="43137"/>
                    </a:srgbClr>
                  </a:outerShdw>
                </a:effectLst>
                <a:cs typeface="Times New Roman" pitchFamily="18" charset="0"/>
              </a:rPr>
              <a:t>Three years later</a:t>
            </a:r>
          </a:p>
          <a:p>
            <a:pPr>
              <a:buFont typeface="Wingdings" pitchFamily="2" charset="2"/>
              <a:buNone/>
            </a:pPr>
            <a:endParaRPr lang="en-US" sz="3600" dirty="0">
              <a:cs typeface="Times New Roman" pitchFamily="18" charset="0"/>
            </a:endParaRPr>
          </a:p>
        </p:txBody>
      </p:sp>
      <p:sp>
        <p:nvSpPr>
          <p:cNvPr id="2" name="TextBox 1">
            <a:extLst>
              <a:ext uri="{FF2B5EF4-FFF2-40B4-BE49-F238E27FC236}">
                <a16:creationId xmlns:a16="http://schemas.microsoft.com/office/drawing/2014/main" id="{51DFD225-2EA2-590A-6911-0EC041810531}"/>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826318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p:cNvSpPr>
            <a:spLocks noGrp="1" noChangeArrowheads="1"/>
          </p:cNvSpPr>
          <p:nvPr>
            <p:ph type="body" idx="1"/>
          </p:nvPr>
        </p:nvSpPr>
        <p:spPr>
          <a:xfrm>
            <a:off x="228600" y="2133600"/>
            <a:ext cx="4343400" cy="3505200"/>
          </a:xfrm>
        </p:spPr>
        <p:txBody>
          <a:bodyPr/>
          <a:lstStyle/>
          <a:p>
            <a:r>
              <a:rPr lang="en-US" dirty="0">
                <a:effectLst>
                  <a:outerShdw blurRad="38100" dist="38100" dir="2700000" algn="tl">
                    <a:srgbClr val="000000">
                      <a:alpha val="43137"/>
                    </a:srgbClr>
                  </a:outerShdw>
                </a:effectLst>
              </a:rPr>
              <a:t>June 22, 2012</a:t>
            </a:r>
          </a:p>
          <a:p>
            <a:pPr lvl="1"/>
            <a:r>
              <a:rPr lang="en-US" i="1" dirty="0">
                <a:effectLst>
                  <a:outerShdw blurRad="38100" dist="38100" dir="2700000" algn="tl">
                    <a:srgbClr val="000000">
                      <a:alpha val="43137"/>
                    </a:srgbClr>
                  </a:outerShdw>
                </a:effectLst>
              </a:rPr>
              <a:t>Science</a:t>
            </a:r>
            <a:r>
              <a:rPr lang="en-US" dirty="0">
                <a:effectLst>
                  <a:outerShdw blurRad="38100" dist="38100" dir="2700000" algn="tl">
                    <a:srgbClr val="000000">
                      <a:alpha val="43137"/>
                    </a:srgbClr>
                  </a:outerShdw>
                </a:effectLst>
              </a:rPr>
              <a:t> Magazine published “Airborne Transmission of Influenza A/H5N1 Virus Between Ferrets”</a:t>
            </a:r>
            <a:endParaRPr lang="en-US" dirty="0">
              <a:effectLst>
                <a:outerShdw blurRad="38100" dist="38100" dir="2700000" algn="tl">
                  <a:srgbClr val="000000">
                    <a:alpha val="43137"/>
                  </a:srgbClr>
                </a:outerShdw>
              </a:effectLst>
              <a:cs typeface="Times New Roman" pitchFamily="18" charset="0"/>
            </a:endParaRPr>
          </a:p>
          <a:p>
            <a:endParaRPr lang="en-US"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286708DB-751F-0097-6730-EBC84C8373B8}"/>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pic>
        <p:nvPicPr>
          <p:cNvPr id="3" name="Picture 2">
            <a:extLst>
              <a:ext uri="{FF2B5EF4-FFF2-40B4-BE49-F238E27FC236}">
                <a16:creationId xmlns:a16="http://schemas.microsoft.com/office/drawing/2014/main" id="{53C31A01-7F6D-5333-B03A-8AE59E90AC9D}"/>
              </a:ext>
            </a:extLst>
          </p:cNvPr>
          <p:cNvPicPr>
            <a:picLocks noChangeAspect="1"/>
          </p:cNvPicPr>
          <p:nvPr/>
        </p:nvPicPr>
        <p:blipFill>
          <a:blip r:embed="rId2"/>
          <a:srcRect t="2586" b="2365"/>
          <a:stretch/>
        </p:blipFill>
        <p:spPr>
          <a:xfrm>
            <a:off x="4548130" y="2133600"/>
            <a:ext cx="3314700" cy="4097140"/>
          </a:xfrm>
          <a:prstGeom prst="rect">
            <a:avLst/>
          </a:prstGeom>
          <a:ln w="38100">
            <a:solidFill>
              <a:schemeClr val="bg2"/>
            </a:solidFill>
          </a:ln>
        </p:spPr>
      </p:pic>
    </p:spTree>
    <p:extLst>
      <p:ext uri="{BB962C8B-B14F-4D97-AF65-F5344CB8AC3E}">
        <p14:creationId xmlns:p14="http://schemas.microsoft.com/office/powerpoint/2010/main" val="1320046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6DBA5-0BDC-4F88-39DD-4CB2F87A7307}"/>
            </a:ext>
          </a:extLst>
        </p:cNvPr>
        <p:cNvGrpSpPr/>
        <p:nvPr/>
      </p:nvGrpSpPr>
      <p:grpSpPr>
        <a:xfrm>
          <a:off x="0" y="0"/>
          <a:ext cx="0" cy="0"/>
          <a:chOff x="0" y="0"/>
          <a:chExt cx="0" cy="0"/>
        </a:xfrm>
      </p:grpSpPr>
      <p:sp>
        <p:nvSpPr>
          <p:cNvPr id="468994" name="Rectangle 2">
            <a:extLst>
              <a:ext uri="{FF2B5EF4-FFF2-40B4-BE49-F238E27FC236}">
                <a16:creationId xmlns:a16="http://schemas.microsoft.com/office/drawing/2014/main" id="{75E0F699-27F0-5877-222A-2708FE1DFC90}"/>
              </a:ext>
            </a:extLst>
          </p:cNvPr>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Gain of Function Research</a:t>
            </a:r>
            <a:endParaRPr lang="en-US" dirty="0">
              <a:cs typeface="Times New Roman" pitchFamily="18" charset="0"/>
            </a:endParaRPr>
          </a:p>
        </p:txBody>
      </p:sp>
      <p:sp>
        <p:nvSpPr>
          <p:cNvPr id="468995" name="Rectangle 3">
            <a:extLst>
              <a:ext uri="{FF2B5EF4-FFF2-40B4-BE49-F238E27FC236}">
                <a16:creationId xmlns:a16="http://schemas.microsoft.com/office/drawing/2014/main" id="{DF308E62-5676-E006-6430-2FA78ED2B0BE}"/>
              </a:ext>
            </a:extLst>
          </p:cNvPr>
          <p:cNvSpPr>
            <a:spLocks noGrp="1" noChangeArrowheads="1"/>
          </p:cNvSpPr>
          <p:nvPr>
            <p:ph type="body" idx="1"/>
          </p:nvPr>
        </p:nvSpPr>
        <p:spPr>
          <a:xfrm>
            <a:off x="228600" y="2133600"/>
            <a:ext cx="8638032" cy="3505200"/>
          </a:xfrm>
        </p:spPr>
        <p:txBody>
          <a:bodyPr/>
          <a:lstStyle/>
          <a:p>
            <a:r>
              <a:rPr lang="en-US" dirty="0">
                <a:effectLst>
                  <a:outerShdw blurRad="38100" dist="38100" dir="2700000" algn="tl">
                    <a:srgbClr val="000000">
                      <a:alpha val="43137"/>
                    </a:srgbClr>
                  </a:outerShdw>
                </a:effectLst>
              </a:rPr>
              <a:t>January 23, 2013</a:t>
            </a:r>
          </a:p>
          <a:p>
            <a:pPr lvl="1"/>
            <a:r>
              <a:rPr lang="en-US" sz="3000" dirty="0">
                <a:effectLst>
                  <a:outerShdw blurRad="38100" dist="38100" dir="2700000" algn="tl">
                    <a:srgbClr val="000000">
                      <a:alpha val="43137"/>
                    </a:srgbClr>
                  </a:outerShdw>
                </a:effectLst>
                <a:cs typeface="Times New Roman" pitchFamily="18" charset="0"/>
              </a:rPr>
              <a:t>Moratorium lifted</a:t>
            </a:r>
          </a:p>
          <a:p>
            <a:pPr lvl="2"/>
            <a:r>
              <a:rPr lang="en-US" sz="3000" dirty="0">
                <a:effectLst>
                  <a:outerShdw blurRad="38100" dist="38100" dir="2700000" algn="tl">
                    <a:srgbClr val="000000">
                      <a:alpha val="43137"/>
                    </a:srgbClr>
                  </a:outerShdw>
                </a:effectLst>
                <a:cs typeface="Times New Roman" pitchFamily="18" charset="0"/>
              </a:rPr>
              <a:t>Gain of Function research has resumed</a:t>
            </a:r>
          </a:p>
          <a:p>
            <a:endParaRPr lang="en-US" dirty="0">
              <a:effectLst>
                <a:outerShdw blurRad="38100" dist="38100" dir="2700000" algn="tl">
                  <a:srgbClr val="000000">
                    <a:alpha val="43137"/>
                  </a:srgbClr>
                </a:outerShdw>
              </a:effectLst>
              <a:cs typeface="Times New Roman" pitchFamily="18" charset="0"/>
            </a:endParaRPr>
          </a:p>
          <a:p>
            <a:endParaRPr lang="en-US"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DC1C3175-0D23-FC98-E4A0-1B36068104A7}"/>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21269296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Questions?</a:t>
            </a:r>
          </a:p>
        </p:txBody>
      </p:sp>
      <p:pic>
        <p:nvPicPr>
          <p:cNvPr id="4098" name="Picture 2" descr="http://saphanatutorial.com/wp-content/uploads/2013/12/SAP-HANA-Questions.jpg"/>
          <p:cNvPicPr>
            <a:picLocks noChangeAspect="1" noChangeArrowheads="1"/>
          </p:cNvPicPr>
          <p:nvPr/>
        </p:nvPicPr>
        <p:blipFill>
          <a:blip r:embed="rId3" cstate="print"/>
          <a:srcRect/>
          <a:stretch>
            <a:fillRect/>
          </a:stretch>
        </p:blipFill>
        <p:spPr bwMode="auto">
          <a:xfrm>
            <a:off x="0" y="0"/>
            <a:ext cx="9187234" cy="6858000"/>
          </a:xfrm>
          <a:prstGeom prst="rect">
            <a:avLst/>
          </a:prstGeom>
          <a:noFill/>
        </p:spPr>
      </p:pic>
      <p:sp>
        <p:nvSpPr>
          <p:cNvPr id="2" name="TextBox 1">
            <a:extLst>
              <a:ext uri="{FF2B5EF4-FFF2-40B4-BE49-F238E27FC236}">
                <a16:creationId xmlns:a16="http://schemas.microsoft.com/office/drawing/2014/main" id="{F8ACB60E-C3EB-A47B-E1D6-15D8AE298996}"/>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8795857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65" name="Rectangle 5">
            <a:hlinkClick r:id="rId2"/>
          </p:cNvPr>
          <p:cNvSpPr>
            <a:spLocks noChangeArrowheads="1"/>
          </p:cNvSpPr>
          <p:nvPr/>
        </p:nvSpPr>
        <p:spPr bwMode="auto">
          <a:xfrm>
            <a:off x="3490913" y="2166938"/>
            <a:ext cx="9144000" cy="0"/>
          </a:xfrm>
          <a:prstGeom prst="rect">
            <a:avLst/>
          </a:prstGeom>
          <a:noFill/>
          <a:ln w="6350">
            <a:noFill/>
            <a:miter lim="800000"/>
            <a:headEnd/>
            <a:tailEnd/>
          </a:ln>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6" name="Rectangle 2">
            <a:extLst>
              <a:ext uri="{FF2B5EF4-FFF2-40B4-BE49-F238E27FC236}">
                <a16:creationId xmlns:a16="http://schemas.microsoft.com/office/drawing/2014/main" id="{35DB2893-082E-4B29-9063-065711EC291B}"/>
              </a:ext>
            </a:extLst>
          </p:cNvPr>
          <p:cNvSpPr txBox="1">
            <a:spLocks noChangeArrowheads="1"/>
          </p:cNvSpPr>
          <p:nvPr/>
        </p:nvSpPr>
        <p:spPr bwMode="auto">
          <a:xfrm>
            <a:off x="-11289" y="1305238"/>
            <a:ext cx="9067800" cy="156077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For more presentations like this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or for more information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please visit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a:ea typeface="+mj-ea"/>
                <a:cs typeface="+mj-cs"/>
              </a:rPr>
              <a:t>outrunningthehorses.com</a:t>
            </a:r>
          </a:p>
        </p:txBody>
      </p:sp>
      <p:pic>
        <p:nvPicPr>
          <p:cNvPr id="2" name="Picture 1">
            <a:extLst>
              <a:ext uri="{FF2B5EF4-FFF2-40B4-BE49-F238E27FC236}">
                <a16:creationId xmlns:a16="http://schemas.microsoft.com/office/drawing/2014/main" id="{AFBE375A-669E-4902-887A-279F7BD39885}"/>
              </a:ext>
            </a:extLst>
          </p:cNvPr>
          <p:cNvPicPr>
            <a:picLocks noChangeAspect="1"/>
          </p:cNvPicPr>
          <p:nvPr/>
        </p:nvPicPr>
        <p:blipFill>
          <a:blip r:embed="rId3"/>
          <a:stretch>
            <a:fillRect/>
          </a:stretch>
        </p:blipFill>
        <p:spPr>
          <a:xfrm>
            <a:off x="2381596" y="3193109"/>
            <a:ext cx="4380807" cy="2899751"/>
          </a:xfrm>
          <a:prstGeom prst="rect">
            <a:avLst/>
          </a:prstGeom>
          <a:ln w="28575">
            <a:solidFill>
              <a:srgbClr val="000000"/>
            </a:solidFill>
          </a:ln>
        </p:spPr>
      </p:pic>
      <p:sp>
        <p:nvSpPr>
          <p:cNvPr id="3" name="TextBox 2">
            <a:extLst>
              <a:ext uri="{FF2B5EF4-FFF2-40B4-BE49-F238E27FC236}">
                <a16:creationId xmlns:a16="http://schemas.microsoft.com/office/drawing/2014/main" id="{4363C455-7F75-42FE-5361-9E4616BE6A38}"/>
              </a:ext>
            </a:extLst>
          </p:cNvPr>
          <p:cNvSpPr txBox="1"/>
          <p:nvPr/>
        </p:nvSpPr>
        <p:spPr>
          <a:xfrm>
            <a:off x="6172200" y="6488668"/>
            <a:ext cx="2971800" cy="36933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outrunningthehorses.com</a:t>
            </a:r>
          </a:p>
        </p:txBody>
      </p:sp>
    </p:spTree>
    <p:extLst>
      <p:ext uri="{BB962C8B-B14F-4D97-AF65-F5344CB8AC3E}">
        <p14:creationId xmlns:p14="http://schemas.microsoft.com/office/powerpoint/2010/main" val="194163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p:txBody>
          <a:bodyPr/>
          <a:lstStyle/>
          <a:p>
            <a:r>
              <a:rPr lang="en-US" dirty="0">
                <a:solidFill>
                  <a:srgbClr val="CCFFFF"/>
                </a:solidFill>
                <a:effectLst>
                  <a:outerShdw blurRad="38100" dist="38100" dir="2700000" algn="tl">
                    <a:srgbClr val="000000">
                      <a:alpha val="43137"/>
                    </a:srgbClr>
                  </a:outerShdw>
                </a:effectLst>
              </a:rPr>
              <a:t>Select Agents</a:t>
            </a:r>
            <a:endParaRPr lang="en-US" sz="4000" dirty="0">
              <a:cs typeface="Times New Roman" pitchFamily="18" charset="0"/>
            </a:endParaRPr>
          </a:p>
        </p:txBody>
      </p:sp>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Select Agents</a:t>
            </a:r>
          </a:p>
          <a:p>
            <a:pPr lvl="1"/>
            <a:r>
              <a:rPr lang="en-US" sz="3400" dirty="0">
                <a:effectLst>
                  <a:outerShdw blurRad="38100" dist="38100" dir="2700000" algn="tl">
                    <a:srgbClr val="000000">
                      <a:alpha val="43137"/>
                    </a:srgbClr>
                  </a:outerShdw>
                </a:effectLst>
                <a:cs typeface="Times New Roman" pitchFamily="18" charset="0"/>
              </a:rPr>
              <a:t>Bio-agent that has been declared to have the potential to pose a severe threat to public health and safety</a:t>
            </a:r>
          </a:p>
          <a:p>
            <a:pPr lvl="1"/>
            <a:r>
              <a:rPr lang="en-US" sz="3200" dirty="0">
                <a:effectLst>
                  <a:outerShdw blurRad="38100" dist="38100" dir="2700000" algn="tl">
                    <a:srgbClr val="000000">
                      <a:alpha val="43137"/>
                    </a:srgbClr>
                  </a:outerShdw>
                </a:effectLst>
                <a:cs typeface="Times New Roman" pitchFamily="18" charset="0"/>
              </a:rPr>
              <a:t>Federal Government has not identified all labs that work with “select agents”</a:t>
            </a:r>
          </a:p>
          <a:p>
            <a:endParaRPr lang="en-US" sz="3600" dirty="0">
              <a:effectLst>
                <a:outerShdw blurRad="38100" dist="38100" dir="2700000" algn="tl">
                  <a:srgbClr val="000000">
                    <a:alpha val="43137"/>
                  </a:srgbClr>
                </a:outerShdw>
              </a:effectLst>
              <a:cs typeface="Times New Roman" pitchFamily="18" charset="0"/>
            </a:endParaRPr>
          </a:p>
        </p:txBody>
      </p:sp>
      <p:sp>
        <p:nvSpPr>
          <p:cNvPr id="2" name="TextBox 1">
            <a:extLst>
              <a:ext uri="{FF2B5EF4-FFF2-40B4-BE49-F238E27FC236}">
                <a16:creationId xmlns:a16="http://schemas.microsoft.com/office/drawing/2014/main" id="{6EC96C62-73A2-A254-10BF-56FF7B0BCF5A}"/>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48717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3"/>
          <p:cNvSpPr>
            <a:spLocks noGrp="1" noChangeArrowheads="1"/>
          </p:cNvSpPr>
          <p:nvPr>
            <p:ph type="body" idx="1"/>
          </p:nvPr>
        </p:nvSpPr>
        <p:spPr>
          <a:xfrm>
            <a:off x="0" y="1981200"/>
            <a:ext cx="8610600" cy="4876800"/>
          </a:xfrm>
        </p:spPr>
        <p:txBody>
          <a:bodyPr/>
          <a:lstStyle/>
          <a:p>
            <a:r>
              <a:rPr lang="en-US" sz="3600" dirty="0">
                <a:effectLst>
                  <a:outerShdw blurRad="38100" dist="38100" dir="2700000" algn="tl">
                    <a:srgbClr val="000000">
                      <a:alpha val="43137"/>
                    </a:srgbClr>
                  </a:outerShdw>
                </a:effectLst>
                <a:cs typeface="Times New Roman" pitchFamily="18" charset="0"/>
              </a:rPr>
              <a:t>Select Agents Include:</a:t>
            </a:r>
          </a:p>
          <a:p>
            <a:pPr lvl="1"/>
            <a:r>
              <a:rPr lang="en-US" sz="3000" dirty="0">
                <a:effectLst>
                  <a:outerShdw blurRad="38100" dist="38100" dir="2700000" algn="tl">
                    <a:srgbClr val="000000">
                      <a:alpha val="43137"/>
                    </a:srgbClr>
                  </a:outerShdw>
                </a:effectLst>
                <a:cs typeface="Times New Roman" pitchFamily="18" charset="0"/>
              </a:rPr>
              <a:t>Bacteria</a:t>
            </a:r>
          </a:p>
          <a:p>
            <a:pPr lvl="1"/>
            <a:r>
              <a:rPr lang="en-US" sz="3000" dirty="0">
                <a:effectLst>
                  <a:outerShdw blurRad="38100" dist="38100" dir="2700000" algn="tl">
                    <a:srgbClr val="000000">
                      <a:alpha val="43137"/>
                    </a:srgbClr>
                  </a:outerShdw>
                </a:effectLst>
                <a:cs typeface="Times New Roman" pitchFamily="18" charset="0"/>
              </a:rPr>
              <a:t>Viruses</a:t>
            </a:r>
          </a:p>
          <a:p>
            <a:pPr lvl="1"/>
            <a:r>
              <a:rPr lang="en-US" sz="3000" dirty="0">
                <a:effectLst>
                  <a:outerShdw blurRad="38100" dist="38100" dir="2700000" algn="tl">
                    <a:srgbClr val="000000">
                      <a:alpha val="43137"/>
                    </a:srgbClr>
                  </a:outerShdw>
                </a:effectLst>
                <a:cs typeface="Times New Roman" pitchFamily="18" charset="0"/>
              </a:rPr>
              <a:t>Toxins</a:t>
            </a:r>
          </a:p>
          <a:p>
            <a:r>
              <a:rPr lang="en-US" sz="3400" dirty="0">
                <a:effectLst>
                  <a:outerShdw blurRad="38100" dist="38100" dir="2700000" algn="tl">
                    <a:srgbClr val="000000">
                      <a:alpha val="43137"/>
                    </a:srgbClr>
                  </a:outerShdw>
                </a:effectLst>
                <a:cs typeface="Times New Roman" pitchFamily="18" charset="0"/>
              </a:rPr>
              <a:t>Bioterror pathogens</a:t>
            </a:r>
          </a:p>
          <a:p>
            <a:pPr lvl="1"/>
            <a:r>
              <a:rPr lang="en-US" sz="3000" dirty="0">
                <a:effectLst>
                  <a:outerShdw blurRad="38100" dist="38100" dir="2700000" algn="tl">
                    <a:srgbClr val="000000">
                      <a:alpha val="43137"/>
                    </a:srgbClr>
                  </a:outerShdw>
                </a:effectLst>
                <a:cs typeface="Times New Roman" pitchFamily="18" charset="0"/>
              </a:rPr>
              <a:t>Anthrax</a:t>
            </a:r>
          </a:p>
          <a:p>
            <a:pPr lvl="1"/>
            <a:r>
              <a:rPr lang="en-US" sz="3000" dirty="0">
                <a:effectLst>
                  <a:outerShdw blurRad="38100" dist="38100" dir="2700000" algn="tl">
                    <a:srgbClr val="000000">
                      <a:alpha val="43137"/>
                    </a:srgbClr>
                  </a:outerShdw>
                </a:effectLst>
                <a:cs typeface="Times New Roman" pitchFamily="18" charset="0"/>
              </a:rPr>
              <a:t>Plague</a:t>
            </a:r>
          </a:p>
          <a:p>
            <a:pPr lvl="1"/>
            <a:r>
              <a:rPr lang="en-US" sz="3000" dirty="0">
                <a:effectLst>
                  <a:outerShdw blurRad="38100" dist="38100" dir="2700000" algn="tl">
                    <a:srgbClr val="000000">
                      <a:alpha val="43137"/>
                    </a:srgbClr>
                  </a:outerShdw>
                </a:effectLst>
                <a:cs typeface="Times New Roman" pitchFamily="18" charset="0"/>
              </a:rPr>
              <a:t>Ebola</a:t>
            </a:r>
          </a:p>
          <a:p>
            <a:endParaRPr lang="en-US" sz="3600" dirty="0">
              <a:effectLst>
                <a:outerShdw blurRad="38100" dist="38100" dir="2700000" algn="tl">
                  <a:srgbClr val="000000">
                    <a:alpha val="43137"/>
                  </a:srgbClr>
                </a:outerShdw>
              </a:effectLst>
              <a:cs typeface="Times New Roman" pitchFamily="18" charset="0"/>
            </a:endParaRPr>
          </a:p>
        </p:txBody>
      </p:sp>
      <p:sp>
        <p:nvSpPr>
          <p:cNvPr id="468994" name="Rectangle 2"/>
          <p:cNvSpPr>
            <a:spLocks noGrp="1" noChangeArrowheads="1"/>
          </p:cNvSpPr>
          <p:nvPr>
            <p:ph type="title"/>
          </p:nvPr>
        </p:nvSpPr>
        <p:spPr>
          <a:xfrm>
            <a:off x="228600" y="457200"/>
            <a:ext cx="7772400" cy="1143000"/>
          </a:xfrm>
        </p:spPr>
        <p:txBody>
          <a:bodyPr/>
          <a:lstStyle/>
          <a:p>
            <a:r>
              <a:rPr lang="en-US" dirty="0">
                <a:solidFill>
                  <a:srgbClr val="CCFFFF"/>
                </a:solidFill>
                <a:effectLst>
                  <a:outerShdw blurRad="38100" dist="38100" dir="2700000" algn="tl">
                    <a:srgbClr val="000000">
                      <a:alpha val="43137"/>
                    </a:srgbClr>
                  </a:outerShdw>
                </a:effectLst>
              </a:rPr>
              <a:t>Select Agents</a:t>
            </a:r>
            <a:endParaRPr lang="en-US" sz="4000" dirty="0">
              <a:cs typeface="Times New Roman" pitchFamily="18" charset="0"/>
            </a:endParaRPr>
          </a:p>
        </p:txBody>
      </p:sp>
      <p:pic>
        <p:nvPicPr>
          <p:cNvPr id="1032" name="Picture 8" descr="Image result for biohazard">
            <a:hlinkClick r:id="rId2"/>
            <a:extLst>
              <a:ext uri="{FF2B5EF4-FFF2-40B4-BE49-F238E27FC236}">
                <a16:creationId xmlns:a16="http://schemas.microsoft.com/office/drawing/2014/main" id="{CE53D8BC-21E3-408F-B663-3EC2EE9F1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0"/>
            <a:ext cx="4103584" cy="2962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6006492-7FCC-CA41-CA73-D7A461B0A4A5}"/>
              </a:ext>
            </a:extLst>
          </p:cNvPr>
          <p:cNvSpPr txBox="1"/>
          <p:nvPr/>
        </p:nvSpPr>
        <p:spPr>
          <a:xfrm>
            <a:off x="5943600" y="6449869"/>
            <a:ext cx="3314700" cy="400110"/>
          </a:xfrm>
          <a:prstGeom prst="rect">
            <a:avLst/>
          </a:prstGeom>
          <a:noFill/>
          <a:ln w="12700">
            <a:no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a:solidFill>
                  <a:srgbClr val="000066">
                    <a:lumMod val="40000"/>
                    <a:lumOff val="60000"/>
                  </a:srgb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a:t>
            </a:r>
            <a:r>
              <a:rPr kumimoji="0" lang="en-US" sz="2000" b="0" i="0" u="none" strike="noStrike" kern="1200" cap="none" spc="0" normalizeH="0" baseline="0" noProof="0" dirty="0">
                <a:ln>
                  <a:noFill/>
                </a:ln>
                <a:solidFill>
                  <a:srgbClr val="000066">
                    <a:lumMod val="40000"/>
                    <a:lumOff val="60000"/>
                  </a:srgbClr>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utrunningthehorses.com</a:t>
            </a:r>
          </a:p>
        </p:txBody>
      </p:sp>
    </p:spTree>
    <p:extLst>
      <p:ext uri="{BB962C8B-B14F-4D97-AF65-F5344CB8AC3E}">
        <p14:creationId xmlns:p14="http://schemas.microsoft.com/office/powerpoint/2010/main" val="3107778315"/>
      </p:ext>
    </p:extLst>
  </p:cSld>
  <p:clrMapOvr>
    <a:masterClrMapping/>
  </p:clrMapOvr>
</p:sld>
</file>

<file path=ppt/theme/theme1.xml><?xml version="1.0" encoding="utf-8"?>
<a:theme xmlns:a="http://schemas.openxmlformats.org/drawingml/2006/main" name="Whirlpool">
  <a:themeElements>
    <a:clrScheme name="">
      <a:dk1>
        <a:srgbClr val="FFFFFF"/>
      </a:dk1>
      <a:lt1>
        <a:srgbClr val="FFFFFF"/>
      </a:lt1>
      <a:dk2>
        <a:srgbClr val="CCFFFF"/>
      </a:dk2>
      <a:lt2>
        <a:srgbClr val="000066"/>
      </a:lt2>
      <a:accent1>
        <a:srgbClr val="CC99FF"/>
      </a:accent1>
      <a:accent2>
        <a:srgbClr val="9999FF"/>
      </a:accent2>
      <a:accent3>
        <a:srgbClr val="FFFFFF"/>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
      <a:clrScheme name="Whirlpool 3">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5816</TotalTime>
  <Words>2682</Words>
  <Application>Microsoft Office PowerPoint</Application>
  <PresentationFormat>On-screen Show (4:3)</PresentationFormat>
  <Paragraphs>473</Paragraphs>
  <Slides>73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Calibri</vt:lpstr>
      <vt:lpstr>Monotype Corsiva</vt:lpstr>
      <vt:lpstr>Tahoma</vt:lpstr>
      <vt:lpstr>Times New Roman</vt:lpstr>
      <vt:lpstr>Wingdings</vt:lpstr>
      <vt:lpstr>Whirlpool</vt:lpstr>
      <vt:lpstr> </vt:lpstr>
      <vt:lpstr>PowerPoint Presentation</vt:lpstr>
      <vt:lpstr>Objectives</vt:lpstr>
      <vt:lpstr>Lab Accident Reporting</vt:lpstr>
      <vt:lpstr>Lab Accident Reporting</vt:lpstr>
      <vt:lpstr>Lab Accident Reporting</vt:lpstr>
      <vt:lpstr>Lab Accident Reporting</vt:lpstr>
      <vt:lpstr>Select Agents</vt:lpstr>
      <vt:lpstr>Select Agents</vt:lpstr>
      <vt:lpstr>Biosafety Levels</vt:lpstr>
      <vt:lpstr>Biosafety Levels</vt:lpstr>
      <vt:lpstr>Biosafety Levels</vt:lpstr>
      <vt:lpstr>Biosafety Levels</vt:lpstr>
      <vt:lpstr>Biosafety Levels</vt:lpstr>
      <vt:lpstr>Biosafety Levels</vt:lpstr>
      <vt:lpstr>Biosafety Levels</vt:lpstr>
      <vt:lpstr>Biosafety Levels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Lab Mishaps</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Gain of Function Research</vt:lpstr>
      <vt:lpstr>PowerPoint Presentation</vt:lpstr>
      <vt:lpstr>Gain of Function Research</vt:lpstr>
      <vt:lpstr>Gain of Function Research</vt:lpstr>
      <vt:lpstr>Gain of Function Research</vt:lpstr>
      <vt:lpstr>Gain of Function Research</vt:lpstr>
      <vt:lpstr>Gain of Function Research</vt:lpstr>
      <vt:lpstr>Questions?</vt:lpstr>
      <vt:lpstr>PowerPoint Presentation</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Avian Flu And the EMS Healthcare Provider</dc:title>
  <dc:creator>Marcus Gade</dc:creator>
  <cp:lastModifiedBy>mw gade</cp:lastModifiedBy>
  <cp:revision>371</cp:revision>
  <cp:lastPrinted>1601-01-01T00:00:00Z</cp:lastPrinted>
  <dcterms:created xsi:type="dcterms:W3CDTF">2006-10-31T00:26:40Z</dcterms:created>
  <dcterms:modified xsi:type="dcterms:W3CDTF">2024-12-03T21:29:37Z</dcterms:modified>
</cp:coreProperties>
</file>