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8"/>
  </p:notesMasterIdLst>
  <p:handoutMasterIdLst>
    <p:handoutMasterId r:id="rId29"/>
  </p:handoutMasterIdLst>
  <p:sldIdLst>
    <p:sldId id="685" r:id="rId2"/>
    <p:sldId id="843" r:id="rId3"/>
    <p:sldId id="749" r:id="rId4"/>
    <p:sldId id="721" r:id="rId5"/>
    <p:sldId id="748" r:id="rId6"/>
    <p:sldId id="747" r:id="rId7"/>
    <p:sldId id="707" r:id="rId8"/>
    <p:sldId id="726" r:id="rId9"/>
    <p:sldId id="742" r:id="rId10"/>
    <p:sldId id="727" r:id="rId11"/>
    <p:sldId id="744" r:id="rId12"/>
    <p:sldId id="728" r:id="rId13"/>
    <p:sldId id="746" r:id="rId14"/>
    <p:sldId id="729" r:id="rId15"/>
    <p:sldId id="743" r:id="rId16"/>
    <p:sldId id="730" r:id="rId17"/>
    <p:sldId id="745" r:id="rId18"/>
    <p:sldId id="731" r:id="rId19"/>
    <p:sldId id="733" r:id="rId20"/>
    <p:sldId id="732" r:id="rId21"/>
    <p:sldId id="735" r:id="rId22"/>
    <p:sldId id="737" r:id="rId23"/>
    <p:sldId id="738" r:id="rId24"/>
    <p:sldId id="740" r:id="rId25"/>
    <p:sldId id="741" r:id="rId26"/>
    <p:sldId id="842" r:id="rId27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333399"/>
    <a:srgbClr val="CCECFF"/>
    <a:srgbClr val="CCFFFF"/>
    <a:srgbClr val="9EB6DA"/>
    <a:srgbClr val="E8C840"/>
    <a:srgbClr val="CC9900"/>
    <a:srgbClr val="CC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093" autoAdjust="0"/>
    <p:restoredTop sz="95152" autoAdjust="0"/>
  </p:normalViewPr>
  <p:slideViewPr>
    <p:cSldViewPr>
      <p:cViewPr varScale="1">
        <p:scale>
          <a:sx n="69" d="100"/>
          <a:sy n="69" d="100"/>
        </p:scale>
        <p:origin x="48" y="31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799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187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1187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880B356-2F19-4AE2-B380-D1F57538852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139267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39268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35063" y="687388"/>
            <a:ext cx="4586287" cy="34401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39269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56100"/>
            <a:ext cx="5029200" cy="412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9270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12200"/>
            <a:ext cx="2971800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139271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712200"/>
            <a:ext cx="2971800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F103F59-0F7F-49C8-B03A-242FA644F43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ltGray">
          <a:xfrm>
            <a:off x="0" y="0"/>
            <a:ext cx="825500" cy="6858000"/>
          </a:xfrm>
          <a:prstGeom prst="rect">
            <a:avLst/>
          </a:prstGeom>
          <a:solidFill>
            <a:schemeClr val="tx2">
              <a:alpha val="5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kumimoji="1"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990600" y="2514600"/>
            <a:ext cx="7467600" cy="762000"/>
          </a:xfrm>
        </p:spPr>
        <p:txBody>
          <a:bodyPr>
            <a:spAutoFit/>
          </a:bodyPr>
          <a:lstStyle>
            <a:lvl1pPr>
              <a:defRPr sz="6600">
                <a:solidFill>
                  <a:srgbClr val="CC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4000">
                <a:solidFill>
                  <a:srgbClr val="CCECFF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dt" sz="half" idx="2"/>
          </p:nvPr>
        </p:nvSpPr>
        <p:spPr>
          <a:xfrm>
            <a:off x="838200" y="6248400"/>
            <a:ext cx="1752600" cy="457200"/>
          </a:xfrm>
        </p:spPr>
        <p:txBody>
          <a:bodyPr/>
          <a:lstStyle>
            <a:lvl1pPr>
              <a:defRPr>
                <a:solidFill>
                  <a:srgbClr val="CCECFF"/>
                </a:solidFill>
              </a:defRPr>
            </a:lvl1pPr>
          </a:lstStyle>
          <a:p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3"/>
          </p:nvPr>
        </p:nvSpPr>
        <p:spPr>
          <a:xfrm>
            <a:off x="3276600" y="6248400"/>
            <a:ext cx="2895600" cy="457200"/>
          </a:xfrm>
        </p:spPr>
        <p:txBody>
          <a:bodyPr/>
          <a:lstStyle>
            <a:lvl1pPr>
              <a:defRPr>
                <a:solidFill>
                  <a:srgbClr val="CCECFF"/>
                </a:solidFill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934200" y="6248400"/>
            <a:ext cx="1905000" cy="457200"/>
          </a:xfrm>
        </p:spPr>
        <p:txBody>
          <a:bodyPr/>
          <a:lstStyle>
            <a:lvl1pPr>
              <a:defRPr>
                <a:solidFill>
                  <a:srgbClr val="CCECFF"/>
                </a:solidFill>
              </a:defRPr>
            </a:lvl1pPr>
          </a:lstStyle>
          <a:p>
            <a:fld id="{1A76D3A1-0BF0-403A-B275-F93F38D2046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ltGray">
          <a:xfrm>
            <a:off x="0" y="3543300"/>
            <a:ext cx="3343275" cy="122238"/>
          </a:xfrm>
          <a:prstGeom prst="rect">
            <a:avLst/>
          </a:prstGeom>
          <a:solidFill>
            <a:schemeClr val="bg2">
              <a:alpha val="5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kumimoji="1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88585D-1DF0-4164-8F03-2C5A85F1D14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00800" y="457200"/>
            <a:ext cx="2057400" cy="5638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457200"/>
            <a:ext cx="6019800" cy="5638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591CC1-8415-41E5-B0EE-37A6440E1C9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4757C2-A93C-409E-9101-80FA26F018F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6FE5F9-BA70-4861-99C3-42698580DC4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569175-7F14-4369-A54E-8AE53F1210E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02B04D-81FB-476A-AE40-DF484C8B66E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06F848-656A-48D5-9DC6-28CA6BEEB46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E911D8-10B5-403B-8054-DFADA8808CF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69C51B-C7B6-4EED-91E2-DE34589861C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54EADC-78A4-4DC5-9611-818AD6156B1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4572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50000"/>
              </a:spcBef>
              <a:defRPr sz="1400"/>
            </a:lvl1pPr>
          </a:lstStyle>
          <a:p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/>
            </a:lvl1pPr>
          </a:lstStyle>
          <a:p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/>
            </a:lvl1pPr>
          </a:lstStyle>
          <a:p>
            <a:fld id="{5F7EE7F0-78D0-4114-8839-71C1B34B5C1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gray">
          <a:xfrm>
            <a:off x="0" y="1638300"/>
            <a:ext cx="3343275" cy="122238"/>
          </a:xfrm>
          <a:prstGeom prst="rect">
            <a:avLst/>
          </a:prstGeom>
          <a:solidFill>
            <a:schemeClr val="bg2">
              <a:alpha val="5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kumimoji="1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digitaljournal.com/photo/060817avianflubirdfluvirus.jpg" TargetMode="Externa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digitaljournal.com/photo/060817avianflubirdfluvirus.jpg" TargetMode="Externa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digitaljournal.com/photo/060817avianflubirdfluvirus.jpg" TargetMode="Externa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65" name="Rectangle 5">
            <a:hlinkClick r:id="rId2"/>
          </p:cNvPr>
          <p:cNvSpPr>
            <a:spLocks noChangeArrowheads="1"/>
          </p:cNvSpPr>
          <p:nvPr/>
        </p:nvSpPr>
        <p:spPr bwMode="auto">
          <a:xfrm>
            <a:off x="3490913" y="2166938"/>
            <a:ext cx="9144000" cy="0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 dirty="0"/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35DB2893-082E-4B29-9063-065711EC29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43909" y="3987478"/>
            <a:ext cx="9067800" cy="1560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9pPr>
          </a:lstStyle>
          <a:p>
            <a:pPr algn="ctr"/>
            <a:r>
              <a:rPr lang="en-US" sz="4000" kern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COVID-19</a:t>
            </a:r>
          </a:p>
          <a:p>
            <a:pPr algn="ctr"/>
            <a:r>
              <a:rPr lang="en-US" sz="4000" kern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Second Wave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CE018441-8C00-4F1D-8268-0BA323A0E8F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69255" y="1547024"/>
            <a:ext cx="4241472" cy="2544883"/>
          </a:xfrm>
          <a:prstGeom prst="rect">
            <a:avLst/>
          </a:prstGeom>
          <a:ln w="57150">
            <a:solidFill>
              <a:srgbClr val="000000"/>
            </a:solidFill>
          </a:ln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96811845-93E8-4A23-9682-230F2B7FBEF0}"/>
              </a:ext>
            </a:extLst>
          </p:cNvPr>
          <p:cNvSpPr txBox="1"/>
          <p:nvPr/>
        </p:nvSpPr>
        <p:spPr>
          <a:xfrm>
            <a:off x="31044" y="737400"/>
            <a:ext cx="89928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</a:rPr>
              <a:t>Ministering to the Community in a Time of Crisis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1531750-5C98-48DD-964E-F2FE421CE729}"/>
              </a:ext>
            </a:extLst>
          </p:cNvPr>
          <p:cNvSpPr txBox="1"/>
          <p:nvPr/>
        </p:nvSpPr>
        <p:spPr>
          <a:xfrm>
            <a:off x="31044" y="6016875"/>
            <a:ext cx="9067799" cy="584775"/>
          </a:xfrm>
          <a:prstGeom prst="rect">
            <a:avLst/>
          </a:prstGeom>
          <a:noFill/>
          <a:ln w="12700">
            <a:solidFill>
              <a:srgbClr val="333399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Outrunningthehorses.com</a:t>
            </a:r>
          </a:p>
        </p:txBody>
      </p:sp>
    </p:spTree>
    <p:extLst>
      <p:ext uri="{BB962C8B-B14F-4D97-AF65-F5344CB8AC3E}">
        <p14:creationId xmlns:p14="http://schemas.microsoft.com/office/powerpoint/2010/main" val="17581278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COVID-19 – Second Wave</a:t>
            </a:r>
            <a:b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Waves of Past Pandemics</a:t>
            </a:r>
          </a:p>
        </p:txBody>
      </p:sp>
      <p:sp>
        <p:nvSpPr>
          <p:cNvPr id="229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" y="1752600"/>
            <a:ext cx="8991600" cy="4114800"/>
          </a:xfrm>
        </p:spPr>
        <p:txBody>
          <a:bodyPr/>
          <a:lstStyle/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1957 – 1958 H2N2 Influenza Pandemic (aka the Asian Flu)</a:t>
            </a:r>
          </a:p>
          <a:p>
            <a:pPr lvl="1"/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Waves coincided with flu seasons</a:t>
            </a:r>
          </a:p>
          <a:p>
            <a:pPr lvl="1"/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Wave peaked with children returning to school</a:t>
            </a:r>
          </a:p>
          <a:p>
            <a:pPr lvl="1"/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Vaccine and invention of antibodies for secondary infection helped</a:t>
            </a:r>
          </a:p>
          <a:p>
            <a:pPr lvl="1"/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1-2 million deaths or 2-4 million</a:t>
            </a:r>
          </a:p>
          <a:p>
            <a:pPr lvl="1"/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Wingdings" pitchFamily="2" charset="2"/>
              <a:buNone/>
            </a:pP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B35BFEE-C371-4FAE-927E-663A716D4A8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77000" y="6431243"/>
            <a:ext cx="2542252" cy="426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80806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1D835F51-B572-4705-97EB-A3C0A08E3A2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28700" y="1219200"/>
            <a:ext cx="7086600" cy="4963178"/>
          </a:xfr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CA4F810D-47E0-4B2D-BCEC-FC8DC6C36B7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76200"/>
            <a:ext cx="8991600" cy="1143000"/>
          </a:xfrm>
        </p:spPr>
        <p:txBody>
          <a:bodyPr/>
          <a:lstStyle/>
          <a:p>
            <a:pPr algn="ctr"/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Asian Influenza Waves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46254A8-4907-421F-9485-C56A7A79C63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77000" y="6431243"/>
            <a:ext cx="2542252" cy="426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59592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COVID-19 – Second Wave</a:t>
            </a:r>
            <a:b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Waves of Past Pandemics</a:t>
            </a:r>
          </a:p>
        </p:txBody>
      </p:sp>
      <p:sp>
        <p:nvSpPr>
          <p:cNvPr id="229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" y="1752600"/>
            <a:ext cx="8991600" cy="4114800"/>
          </a:xfrm>
        </p:spPr>
        <p:txBody>
          <a:bodyPr/>
          <a:lstStyle/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1968 – 1969 H3N2 Influenza Pandemic (aka the Hong Kong Flu)</a:t>
            </a:r>
          </a:p>
          <a:p>
            <a:pPr lvl="1"/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Killed estimate 4 million people</a:t>
            </a:r>
          </a:p>
          <a:p>
            <a:pPr lvl="1"/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Came in 2 waves</a:t>
            </a:r>
          </a:p>
          <a:p>
            <a:pPr lvl="1"/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Evidence of increased transmissibility between successive waves</a:t>
            </a:r>
          </a:p>
          <a:p>
            <a:pPr lvl="1"/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Wingdings" pitchFamily="2" charset="2"/>
              <a:buNone/>
            </a:pP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84E2553-0D4B-4B7B-911B-14B9827BAE4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77000" y="6431243"/>
            <a:ext cx="2542252" cy="426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64791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6AE28DA4-6B2C-423F-9E1C-8DA82B1D48E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94282" y="1447800"/>
            <a:ext cx="7003036" cy="4447100"/>
          </a:xfr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3E2E8154-B98B-4805-B29B-3C583C7B3BD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76200"/>
            <a:ext cx="9144000" cy="1143000"/>
          </a:xfrm>
        </p:spPr>
        <p:txBody>
          <a:bodyPr/>
          <a:lstStyle/>
          <a:p>
            <a:pPr algn="ctr"/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Hong Kong Flu Waves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799C1A8-C878-4C4D-BD2A-B804ECF3258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77000" y="6431243"/>
            <a:ext cx="2542252" cy="426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88458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COVID-19 – Second Wave</a:t>
            </a:r>
            <a:b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Waves of Past Pandemics</a:t>
            </a:r>
          </a:p>
        </p:txBody>
      </p:sp>
      <p:sp>
        <p:nvSpPr>
          <p:cNvPr id="229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" y="1752600"/>
            <a:ext cx="8991600" cy="4114800"/>
          </a:xfrm>
        </p:spPr>
        <p:txBody>
          <a:bodyPr/>
          <a:lstStyle/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2009 – H1N1 Influenza (aka Swine Flu) Pandemic</a:t>
            </a:r>
          </a:p>
          <a:p>
            <a:pPr lvl="1"/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First wave peaked at 23 weeks then subsided</a:t>
            </a:r>
          </a:p>
          <a:p>
            <a:pPr lvl="1"/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Second wave returned at 35 weeks </a:t>
            </a:r>
          </a:p>
          <a:p>
            <a:pPr lvl="2"/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Peaked at week 41</a:t>
            </a:r>
          </a:p>
          <a:p>
            <a:pPr lvl="2"/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Then subsided</a:t>
            </a:r>
          </a:p>
          <a:p>
            <a:pPr lvl="1"/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Wingdings" pitchFamily="2" charset="2"/>
              <a:buNone/>
            </a:pP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2AB63C7-DF07-42A4-97FB-2233787158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77000" y="6431243"/>
            <a:ext cx="2542252" cy="426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53489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1DF48066-4FE4-41A3-96B6-ECAD01F124F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66800" y="1447800"/>
            <a:ext cx="7432348" cy="4550087"/>
          </a:xfr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980ECF83-0394-47B7-BC37-06436751A24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76200"/>
            <a:ext cx="9144000" cy="1143000"/>
          </a:xfrm>
        </p:spPr>
        <p:txBody>
          <a:bodyPr/>
          <a:lstStyle/>
          <a:p>
            <a:pPr algn="ctr"/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H1N1 Influenza Waves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20B494B-5C07-43E1-814F-11D1D7434BD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77000" y="6431243"/>
            <a:ext cx="2542252" cy="426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024324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COVID-19 – Second Wave</a:t>
            </a:r>
          </a:p>
        </p:txBody>
      </p:sp>
      <p:sp>
        <p:nvSpPr>
          <p:cNvPr id="229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" y="1752600"/>
            <a:ext cx="8991600" cy="4114800"/>
          </a:xfrm>
        </p:spPr>
        <p:txBody>
          <a:bodyPr/>
          <a:lstStyle/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COVID-19</a:t>
            </a:r>
          </a:p>
          <a:p>
            <a:pPr lvl="1"/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Three potential futures of COVID-19:</a:t>
            </a:r>
          </a:p>
          <a:p>
            <a:pPr lvl="2"/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Recurring small outbreaks</a:t>
            </a:r>
          </a:p>
          <a:p>
            <a:pPr lvl="2"/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Monster wave</a:t>
            </a:r>
          </a:p>
          <a:p>
            <a:pPr lvl="2"/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persistent crisis</a:t>
            </a:r>
          </a:p>
          <a:p>
            <a:pPr lvl="1"/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Wingdings" pitchFamily="2" charset="2"/>
              <a:buNone/>
            </a:pP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55750AA-7CC4-406D-B874-C5A2069284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77000" y="6431243"/>
            <a:ext cx="2542252" cy="426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352618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2367A062-AD76-41E2-90FF-05D35422FA0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8400" y="152400"/>
            <a:ext cx="4057650" cy="6334125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7F527073-3567-4D1B-82D7-99162C12FDA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77000" y="6431243"/>
            <a:ext cx="2542252" cy="426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949738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COVID-19 – Second Wave</a:t>
            </a:r>
          </a:p>
        </p:txBody>
      </p:sp>
      <p:sp>
        <p:nvSpPr>
          <p:cNvPr id="229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" y="1752600"/>
            <a:ext cx="8991600" cy="4114800"/>
          </a:xfrm>
        </p:spPr>
        <p:txBody>
          <a:bodyPr/>
          <a:lstStyle/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COVID-19</a:t>
            </a:r>
          </a:p>
          <a:p>
            <a:pPr lvl="1"/>
            <a:r>
              <a:rPr lang="en-US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There is an expectation of a second wave of COVID-19 due to the following:</a:t>
            </a:r>
          </a:p>
          <a:p>
            <a:pPr lvl="2"/>
            <a:r>
              <a:rPr lang="en-US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Warmer weather may reduce transmissibility by 20%</a:t>
            </a:r>
          </a:p>
          <a:p>
            <a:pPr lvl="2"/>
            <a:r>
              <a:rPr lang="en-US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Cooler weather will have increase due to usual pattern of coronaviruses</a:t>
            </a:r>
          </a:p>
          <a:p>
            <a:pPr lvl="2"/>
            <a:r>
              <a:rPr lang="en-US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New transmission is expected to peak winter</a:t>
            </a:r>
          </a:p>
          <a:p>
            <a:pPr lvl="1"/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Wingdings" pitchFamily="2" charset="2"/>
              <a:buNone/>
            </a:pP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0DBAD8C-1FE5-43DB-B946-4C8D1274B39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77000" y="6431243"/>
            <a:ext cx="2542252" cy="426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485994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COVID-19 – Second Wave</a:t>
            </a:r>
          </a:p>
        </p:txBody>
      </p:sp>
      <p:sp>
        <p:nvSpPr>
          <p:cNvPr id="229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" y="1752600"/>
            <a:ext cx="8991600" cy="4114800"/>
          </a:xfrm>
        </p:spPr>
        <p:txBody>
          <a:bodyPr/>
          <a:lstStyle/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COVID-19</a:t>
            </a:r>
          </a:p>
          <a:p>
            <a:pPr lvl="1"/>
            <a:r>
              <a:rPr lang="en-US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There is an expectation of a second wave of COVID-19 due to the following:</a:t>
            </a:r>
          </a:p>
          <a:p>
            <a:pPr lvl="2"/>
            <a:r>
              <a:rPr lang="en-US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Harder time controlling in the cooler weather</a:t>
            </a:r>
          </a:p>
          <a:p>
            <a:pPr lvl="3"/>
            <a:r>
              <a:rPr lang="en-US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Cooler temperatures harden the protective gel-like capsid of the virus particles while they are in the air</a:t>
            </a:r>
          </a:p>
          <a:p>
            <a:pPr lvl="3"/>
            <a:r>
              <a:rPr lang="en-US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stronger shell allows them to survive long enough to travel person to person</a:t>
            </a:r>
          </a:p>
          <a:p>
            <a:pPr>
              <a:buFont typeface="Wingdings" pitchFamily="2" charset="2"/>
              <a:buNone/>
            </a:pP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E7A425A-D59A-4B0C-BB52-366B747F6E0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77000" y="6431243"/>
            <a:ext cx="2542252" cy="426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04810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Outrunningthehorses.com</a:t>
            </a:r>
          </a:p>
        </p:txBody>
      </p:sp>
      <p:sp>
        <p:nvSpPr>
          <p:cNvPr id="229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" y="1752600"/>
            <a:ext cx="8992847" cy="4114800"/>
          </a:xfrm>
        </p:spPr>
        <p:txBody>
          <a:bodyPr/>
          <a:lstStyle/>
          <a:p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These PowerPoint Presentations are written and provided to prepare the Body of Christ for disasters such as the current pandemic</a:t>
            </a:r>
          </a:p>
          <a:p>
            <a:pPr marL="0" indent="0">
              <a:buNone/>
            </a:pPr>
            <a:endParaRPr lang="en-US" sz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These trainings are meant to enable people to safely care for themselves and minister to their neighbors</a:t>
            </a:r>
          </a:p>
          <a:p>
            <a:pPr marL="0" indent="0">
              <a:buNone/>
            </a:pPr>
            <a:endParaRPr lang="en-US" sz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By being properly equipped we are then able to bring the gospel of our Lord, Jesus Christ into the situation</a:t>
            </a:r>
          </a:p>
          <a:p>
            <a:pPr marL="0" indent="0">
              <a:buNone/>
            </a:pPr>
            <a:endParaRPr lang="en-US" sz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more information, please visit outrunningthehorses.com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45F3AF27-EED8-48B5-8134-7A2162D9E70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77000" y="6431243"/>
            <a:ext cx="2542252" cy="426757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88F05AC5-97B7-4E9B-ABC9-D75E3E1B1725}"/>
              </a:ext>
            </a:extLst>
          </p:cNvPr>
          <p:cNvSpPr txBox="1"/>
          <p:nvPr/>
        </p:nvSpPr>
        <p:spPr>
          <a:xfrm>
            <a:off x="63690" y="134246"/>
            <a:ext cx="89928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</a:rPr>
              <a:t>Ministering to the Community in a Time of Crisis</a:t>
            </a:r>
          </a:p>
        </p:txBody>
      </p:sp>
    </p:spTree>
    <p:extLst>
      <p:ext uri="{BB962C8B-B14F-4D97-AF65-F5344CB8AC3E}">
        <p14:creationId xmlns:p14="http://schemas.microsoft.com/office/powerpoint/2010/main" val="242298277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COVID-19 – Second Wave</a:t>
            </a:r>
          </a:p>
        </p:txBody>
      </p:sp>
      <p:sp>
        <p:nvSpPr>
          <p:cNvPr id="229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" y="1752600"/>
            <a:ext cx="8991600" cy="4114800"/>
          </a:xfrm>
        </p:spPr>
        <p:txBody>
          <a:bodyPr/>
          <a:lstStyle/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COVID-19</a:t>
            </a:r>
          </a:p>
          <a:p>
            <a:pPr lvl="1"/>
            <a:r>
              <a:rPr lang="en-US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There is an expectation of a second wave of COVID-19 due to the following:</a:t>
            </a:r>
          </a:p>
          <a:p>
            <a:pPr lvl="2"/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People grow tired of mitigation measures</a:t>
            </a:r>
          </a:p>
          <a:p>
            <a:pPr lvl="3"/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Social distancing</a:t>
            </a:r>
          </a:p>
          <a:p>
            <a:pPr lvl="3"/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Handwashing</a:t>
            </a:r>
          </a:p>
          <a:p>
            <a:pPr lvl="3"/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Mask Wearing</a:t>
            </a:r>
          </a:p>
          <a:p>
            <a:pPr lvl="2"/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Schools may open</a:t>
            </a:r>
          </a:p>
          <a:p>
            <a:pPr marL="457200" lvl="1" indent="0">
              <a:buNone/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Wingdings" pitchFamily="2" charset="2"/>
              <a:buNone/>
            </a:pP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8A8253E-4672-4525-8FBC-FD932A5D035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77000" y="6431243"/>
            <a:ext cx="2542252" cy="426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154242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COVID-19 – Second Wave</a:t>
            </a:r>
          </a:p>
        </p:txBody>
      </p:sp>
      <p:sp>
        <p:nvSpPr>
          <p:cNvPr id="229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" y="1752600"/>
            <a:ext cx="8915400" cy="4114800"/>
          </a:xfrm>
        </p:spPr>
        <p:txBody>
          <a:bodyPr/>
          <a:lstStyle/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World Health Organization</a:t>
            </a:r>
          </a:p>
          <a:p>
            <a:pPr lvl="1"/>
            <a:r>
              <a:rPr lang="en-US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COVID-19 may never go away due to:</a:t>
            </a:r>
          </a:p>
          <a:p>
            <a:pPr lvl="2"/>
            <a:r>
              <a:rPr lang="en-US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 is endemic in all populations</a:t>
            </a:r>
          </a:p>
          <a:p>
            <a:pPr lvl="2"/>
            <a:r>
              <a:rPr lang="en-US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 may return seasonally like other coronaviruses</a:t>
            </a:r>
          </a:p>
          <a:p>
            <a:pPr>
              <a:buFont typeface="Wingdings" pitchFamily="2" charset="2"/>
              <a:buNone/>
            </a:pP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D8887CD-3625-4906-BF8A-F90AF3E305F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77000" y="6431243"/>
            <a:ext cx="2542252" cy="426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330972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COVID-19 – Second Wave</a:t>
            </a:r>
          </a:p>
        </p:txBody>
      </p:sp>
      <p:sp>
        <p:nvSpPr>
          <p:cNvPr id="229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" y="1752600"/>
            <a:ext cx="8915400" cy="4114800"/>
          </a:xfrm>
        </p:spPr>
        <p:txBody>
          <a:bodyPr/>
          <a:lstStyle/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Immunity</a:t>
            </a:r>
          </a:p>
          <a:p>
            <a:pPr lvl="1"/>
            <a:r>
              <a:rPr lang="en-US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Human immune system does not like to make antibodies for a glycoprotein</a:t>
            </a:r>
          </a:p>
          <a:p>
            <a:pPr lvl="1"/>
            <a:r>
              <a:rPr lang="en-US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Immunity wanes</a:t>
            </a:r>
          </a:p>
          <a:p>
            <a:pPr lvl="1"/>
            <a:r>
              <a:rPr lang="en-US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People can be re-infected</a:t>
            </a:r>
          </a:p>
          <a:p>
            <a:pPr lvl="1"/>
            <a:r>
              <a:rPr lang="en-US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Clusters are reemerging in Wuhan, China, due to waning immunity</a:t>
            </a:r>
          </a:p>
          <a:p>
            <a:pPr lvl="1"/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Wingdings" pitchFamily="2" charset="2"/>
              <a:buNone/>
            </a:pP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84BA9E5-3E4E-4007-8616-5A25BB282A4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77000" y="6431243"/>
            <a:ext cx="2542252" cy="426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760464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COVID-19 – Second Wave</a:t>
            </a:r>
          </a:p>
        </p:txBody>
      </p:sp>
      <p:sp>
        <p:nvSpPr>
          <p:cNvPr id="229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" y="1752600"/>
            <a:ext cx="8915400" cy="4114800"/>
          </a:xfrm>
        </p:spPr>
        <p:txBody>
          <a:bodyPr/>
          <a:lstStyle/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Some viruses that have not “gone away”</a:t>
            </a:r>
          </a:p>
          <a:p>
            <a:pPr lvl="1"/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H1N1</a:t>
            </a:r>
          </a:p>
          <a:p>
            <a:pPr lvl="1"/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HIV</a:t>
            </a:r>
          </a:p>
          <a:p>
            <a:pPr lvl="1"/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Enterovirus (polio)</a:t>
            </a:r>
          </a:p>
          <a:p>
            <a:pPr lvl="1"/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Malaria</a:t>
            </a:r>
          </a:p>
          <a:p>
            <a:pPr lvl="1"/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Measles</a:t>
            </a:r>
          </a:p>
          <a:p>
            <a:pPr lvl="1"/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Rubella</a:t>
            </a:r>
          </a:p>
          <a:p>
            <a:pPr lvl="1"/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Varicella Zoster (chicken pox)</a:t>
            </a:r>
          </a:p>
          <a:p>
            <a:pPr lvl="1"/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Mumps</a:t>
            </a:r>
          </a:p>
          <a:p>
            <a:pPr lvl="1"/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Wingdings" pitchFamily="2" charset="2"/>
              <a:buNone/>
            </a:pP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7E82FD8-3163-47A1-9306-A7B2A1DB994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77000" y="6431243"/>
            <a:ext cx="2542252" cy="426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563470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COVID-19 – Second Wave</a:t>
            </a:r>
          </a:p>
        </p:txBody>
      </p:sp>
      <p:sp>
        <p:nvSpPr>
          <p:cNvPr id="229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" y="1752600"/>
            <a:ext cx="8915400" cy="4114800"/>
          </a:xfrm>
        </p:spPr>
        <p:txBody>
          <a:bodyPr/>
          <a:lstStyle/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Conclusion</a:t>
            </a:r>
          </a:p>
          <a:p>
            <a:pPr lvl="1"/>
            <a:r>
              <a:rPr lang="en-US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History of pandemics tell us there will likely be a second wave</a:t>
            </a:r>
          </a:p>
          <a:p>
            <a:pPr lvl="1"/>
            <a:r>
              <a:rPr lang="en-US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Second wave may be more intense</a:t>
            </a:r>
          </a:p>
          <a:p>
            <a:pPr lvl="1"/>
            <a:r>
              <a:rPr lang="en-US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Three possible futures:</a:t>
            </a:r>
          </a:p>
          <a:p>
            <a:pPr lvl="2"/>
            <a:r>
              <a:rPr lang="en-US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monster wave</a:t>
            </a:r>
          </a:p>
          <a:p>
            <a:pPr lvl="2"/>
            <a:r>
              <a:rPr lang="en-US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Recurring small outbreaks</a:t>
            </a:r>
          </a:p>
          <a:p>
            <a:pPr lvl="2"/>
            <a:r>
              <a:rPr lang="en-US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persistent crisis</a:t>
            </a:r>
          </a:p>
          <a:p>
            <a:pPr marL="914400" lvl="2" indent="0">
              <a:buNone/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E9516B7-0F07-4132-ADA5-8CC26F0D8A6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77000" y="6431243"/>
            <a:ext cx="2542252" cy="426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54229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65" name="Rectangle 5">
            <a:hlinkClick r:id="rId2"/>
          </p:cNvPr>
          <p:cNvSpPr>
            <a:spLocks noChangeArrowheads="1"/>
          </p:cNvSpPr>
          <p:nvPr/>
        </p:nvSpPr>
        <p:spPr bwMode="auto">
          <a:xfrm>
            <a:off x="3490913" y="2166938"/>
            <a:ext cx="9144000" cy="0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 dirty="0"/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35DB2893-082E-4B29-9063-065711EC29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" y="4234580"/>
            <a:ext cx="9067800" cy="1560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9pPr>
          </a:lstStyle>
          <a:p>
            <a:pPr algn="ctr"/>
            <a:r>
              <a:rPr lang="en-US" sz="4800" kern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Questions?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CE018441-8C00-4F1D-8268-0BA323A0E8F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65918" y="1676400"/>
            <a:ext cx="4241472" cy="2544883"/>
          </a:xfrm>
          <a:prstGeom prst="rect">
            <a:avLst/>
          </a:prstGeom>
          <a:ln w="57150">
            <a:solidFill>
              <a:schemeClr val="accent5">
                <a:lumMod val="10000"/>
              </a:schemeClr>
            </a:solidFill>
          </a:ln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64CB941A-FEA2-4DA8-B259-82F8C160DF9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77000" y="6431243"/>
            <a:ext cx="2542252" cy="426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331213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65" name="Rectangle 5">
            <a:hlinkClick r:id="rId2"/>
          </p:cNvPr>
          <p:cNvSpPr>
            <a:spLocks noChangeArrowheads="1"/>
          </p:cNvSpPr>
          <p:nvPr/>
        </p:nvSpPr>
        <p:spPr bwMode="auto">
          <a:xfrm>
            <a:off x="3490913" y="2166938"/>
            <a:ext cx="9144000" cy="0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 dirty="0"/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35DB2893-082E-4B29-9063-065711EC29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11289" y="1305238"/>
            <a:ext cx="9067800" cy="1560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9pPr>
          </a:lstStyle>
          <a:p>
            <a:pPr algn="ctr"/>
            <a:r>
              <a:rPr lang="en-US" sz="3600" kern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more presentations like this </a:t>
            </a:r>
          </a:p>
          <a:p>
            <a:pPr algn="ctr"/>
            <a:r>
              <a:rPr lang="en-US" sz="3600" kern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 for more information</a:t>
            </a:r>
          </a:p>
          <a:p>
            <a:pPr algn="ctr"/>
            <a:r>
              <a:rPr lang="en-US" sz="3600" kern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please visit </a:t>
            </a:r>
          </a:p>
          <a:p>
            <a:pPr algn="ctr"/>
            <a:r>
              <a:rPr lang="en-US" sz="3600" kern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outrunningthehorses.com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F48F078-51CA-43AE-B44A-0E94240E0FF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77000" y="6431243"/>
            <a:ext cx="2542252" cy="426757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AFBE375A-669E-4902-887A-279F7BD3988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81596" y="3193109"/>
            <a:ext cx="4380807" cy="2899751"/>
          </a:xfrm>
          <a:prstGeom prst="rect">
            <a:avLst/>
          </a:prstGeom>
          <a:ln w="28575">
            <a:solidFill>
              <a:srgbClr val="000000"/>
            </a:solidFill>
          </a:ln>
        </p:spPr>
      </p:pic>
    </p:spTree>
    <p:extLst>
      <p:ext uri="{BB962C8B-B14F-4D97-AF65-F5344CB8AC3E}">
        <p14:creationId xmlns:p14="http://schemas.microsoft.com/office/powerpoint/2010/main" val="35136516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14400"/>
            <a:ext cx="8001000" cy="4114800"/>
          </a:xfrm>
        </p:spPr>
        <p:txBody>
          <a:bodyPr/>
          <a:lstStyle/>
          <a:p>
            <a:pPr marL="0">
              <a:buFont typeface="Wingdings" pitchFamily="2" charset="2"/>
              <a:buNone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Second wave: A phenomenon of infections that can develop during a pandemic. The disease infects one group of people first. Infections appear to decrease. And then, infections increase in a different part of the population, resulting in a second wave of infections.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C7D0F95-FDC3-4B8E-851A-A961B045134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77000" y="6431243"/>
            <a:ext cx="2542252" cy="426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57163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14400"/>
            <a:ext cx="8001000" cy="41148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According to health officials, waves of</a:t>
            </a:r>
          </a:p>
          <a:p>
            <a:pPr marL="0" indent="0">
              <a:spcBef>
                <a:spcPts val="0"/>
              </a:spcBef>
              <a:buFont typeface="Wingdings" pitchFamily="2" charset="2"/>
              <a:buNone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infection describe the curve of an outbreak, reflecting a rise and fall in the number of cases. </a:t>
            </a:r>
          </a:p>
          <a:p>
            <a:pPr>
              <a:buFont typeface="Wingdings" pitchFamily="2" charset="2"/>
              <a:buNone/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Font typeface="Wingdings" pitchFamily="2" charset="2"/>
              <a:buNone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With viral infections such as influenza or the common cold, cases typically crest in the cold winter months and recede as warmer weather reappears.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D644019-8A96-44F6-BA3F-CFF3A71D31F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77000" y="6431243"/>
            <a:ext cx="2542252" cy="426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96371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COVID-19 – Second Wave</a:t>
            </a:r>
          </a:p>
        </p:txBody>
      </p:sp>
      <p:sp>
        <p:nvSpPr>
          <p:cNvPr id="229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" y="1752600"/>
            <a:ext cx="8458200" cy="4114800"/>
          </a:xfrm>
        </p:spPr>
        <p:txBody>
          <a:bodyPr/>
          <a:lstStyle/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following topics will be discussed</a:t>
            </a:r>
          </a:p>
          <a:p>
            <a:pPr lvl="1"/>
            <a:r>
              <a:rPr lang="en-US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Characteristics of waves</a:t>
            </a:r>
          </a:p>
          <a:p>
            <a:pPr lvl="1"/>
            <a:r>
              <a:rPr lang="en-US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Past Pandemics</a:t>
            </a:r>
          </a:p>
          <a:p>
            <a:pPr lvl="1"/>
            <a:r>
              <a:rPr lang="en-US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COVID-19 </a:t>
            </a:r>
          </a:p>
          <a:p>
            <a:pPr lvl="1"/>
            <a:r>
              <a:rPr lang="en-US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Immunity</a:t>
            </a:r>
          </a:p>
          <a:p>
            <a:pPr lvl="1"/>
            <a:r>
              <a:rPr lang="en-US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Vaccine</a:t>
            </a:r>
          </a:p>
          <a:p>
            <a:pPr>
              <a:buFont typeface="Wingdings" pitchFamily="2" charset="2"/>
              <a:buNone/>
            </a:pP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4D18A9B-FA9E-4278-BF24-786A4630F20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77000" y="6431243"/>
            <a:ext cx="2542252" cy="426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1396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COVID-19 – Second Wave</a:t>
            </a:r>
          </a:p>
        </p:txBody>
      </p:sp>
      <p:sp>
        <p:nvSpPr>
          <p:cNvPr id="229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" y="1752600"/>
            <a:ext cx="8943052" cy="4114800"/>
          </a:xfrm>
        </p:spPr>
        <p:txBody>
          <a:bodyPr/>
          <a:lstStyle/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Introduction</a:t>
            </a:r>
          </a:p>
          <a:p>
            <a:pPr lvl="1"/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Much discussion has taken place as to whether there will be a second wave of the circulating coronavirus</a:t>
            </a:r>
          </a:p>
          <a:p>
            <a:pPr lvl="1"/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Dependent on the source of information you may get differing answers</a:t>
            </a:r>
          </a:p>
          <a:p>
            <a:pPr lvl="1"/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This presentation does not speculate but instead is based on the history of past pandemic viruses  </a:t>
            </a:r>
          </a:p>
          <a:p>
            <a:pPr>
              <a:buFont typeface="Wingdings" pitchFamily="2" charset="2"/>
              <a:buNone/>
            </a:pP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85E1ED5-75A9-41DE-ABCB-9D6A3F6E8E5A}"/>
              </a:ext>
            </a:extLst>
          </p:cNvPr>
          <p:cNvSpPr txBox="1"/>
          <p:nvPr/>
        </p:nvSpPr>
        <p:spPr>
          <a:xfrm>
            <a:off x="63690" y="134246"/>
            <a:ext cx="89928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</a:rPr>
              <a:t>Ministering to the Community in a Time of Crisis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45DDB88-ABAF-4124-9A83-9B66C6CE50E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77000" y="6431243"/>
            <a:ext cx="2542252" cy="426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65605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COVID-19 – Second Wave</a:t>
            </a:r>
          </a:p>
        </p:txBody>
      </p:sp>
      <p:sp>
        <p:nvSpPr>
          <p:cNvPr id="229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" y="1752600"/>
            <a:ext cx="8991600" cy="4114800"/>
          </a:xfrm>
        </p:spPr>
        <p:txBody>
          <a:bodyPr/>
          <a:lstStyle/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Introduction</a:t>
            </a:r>
          </a:p>
          <a:p>
            <a:pPr lvl="1"/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 is a mystery why illnesses come in waves</a:t>
            </a:r>
          </a:p>
          <a:p>
            <a:pPr lvl="1"/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characteristic of past pandemics has been multiple waves</a:t>
            </a:r>
          </a:p>
          <a:p>
            <a:pPr lvl="1"/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Some possibilities are:	</a:t>
            </a:r>
          </a:p>
          <a:p>
            <a:pPr marL="1257300" lvl="3">
              <a:spcBef>
                <a:spcPts val="0"/>
              </a:spcBef>
              <a:spcAft>
                <a:spcPts val="0"/>
              </a:spcAft>
            </a:pPr>
            <a:r>
              <a:rPr lang="en-US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  <a:cs typeface="Times New Roman" panose="02020603050405020304" pitchFamily="18" charset="0"/>
              </a:rPr>
              <a:t>Behavioral changes in the virus</a:t>
            </a:r>
          </a:p>
          <a:p>
            <a:pPr marL="1257300" lvl="3">
              <a:spcBef>
                <a:spcPts val="0"/>
              </a:spcBef>
              <a:spcAft>
                <a:spcPts val="0"/>
              </a:spcAft>
            </a:pPr>
            <a:r>
              <a:rPr lang="en-US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  <a:cs typeface="Times New Roman" panose="02020603050405020304" pitchFamily="18" charset="0"/>
              </a:rPr>
              <a:t>Its’ spread through sub-populations (e.g. elderly)</a:t>
            </a:r>
          </a:p>
          <a:p>
            <a:pPr marL="1257300" lvl="3">
              <a:spcBef>
                <a:spcPts val="0"/>
              </a:spcBef>
              <a:spcAft>
                <a:spcPts val="0"/>
              </a:spcAft>
            </a:pPr>
            <a:r>
              <a:rPr lang="en-US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  <a:cs typeface="Times New Roman" panose="02020603050405020304" pitchFamily="18" charset="0"/>
              </a:rPr>
              <a:t>Virus mutation</a:t>
            </a:r>
          </a:p>
          <a:p>
            <a:pPr marL="1257300" lvl="3">
              <a:spcBef>
                <a:spcPts val="0"/>
              </a:spcBef>
              <a:spcAft>
                <a:spcPts val="0"/>
              </a:spcAft>
            </a:pPr>
            <a:r>
              <a:rPr lang="en-US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  <a:cs typeface="Times New Roman" panose="02020603050405020304" pitchFamily="18" charset="0"/>
              </a:rPr>
              <a:t>Waning immunity</a:t>
            </a:r>
          </a:p>
          <a:p>
            <a:pPr marL="1257300" lvl="3">
              <a:spcBef>
                <a:spcPts val="0"/>
              </a:spcBef>
              <a:spcAft>
                <a:spcPts val="0"/>
              </a:spcAft>
            </a:pPr>
            <a:r>
              <a:rPr lang="en-US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  <a:cs typeface="Times New Roman" panose="02020603050405020304" pitchFamily="18" charset="0"/>
              </a:rPr>
              <a:t>Population growing weary of mitigation measures</a:t>
            </a:r>
          </a:p>
          <a:p>
            <a:pPr lvl="1"/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Wingdings" pitchFamily="2" charset="2"/>
              <a:buNone/>
            </a:pP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27FC21B-B6CB-4884-B0D5-F695F38D146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77000" y="6431243"/>
            <a:ext cx="2542252" cy="426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09244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COVID-19 – Second Wave</a:t>
            </a:r>
            <a:b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Waves of Past Pandemics</a:t>
            </a:r>
          </a:p>
        </p:txBody>
      </p:sp>
      <p:sp>
        <p:nvSpPr>
          <p:cNvPr id="229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" y="1752600"/>
            <a:ext cx="8991600" cy="4114800"/>
          </a:xfrm>
        </p:spPr>
        <p:txBody>
          <a:bodyPr/>
          <a:lstStyle/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1918 Influenza</a:t>
            </a:r>
          </a:p>
          <a:p>
            <a:pPr lvl="1"/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Came in three separate waves</a:t>
            </a:r>
          </a:p>
          <a:p>
            <a:pPr lvl="2"/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first was mild during Spring and Summer of 1918 (June through July)</a:t>
            </a:r>
          </a:p>
          <a:p>
            <a:pPr lvl="2"/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second was a more intense deadly wave in the fall of 1918 (October through January)</a:t>
            </a:r>
          </a:p>
          <a:p>
            <a:pPr lvl="2"/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last was a less intense wave following Spring 1919 (February through April)</a:t>
            </a:r>
          </a:p>
          <a:p>
            <a:pPr lvl="1"/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Wingdings" pitchFamily="2" charset="2"/>
              <a:buNone/>
            </a:pP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7A62AF4-DB1B-4D24-BBB8-65B1D3DC7C0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77000" y="6431243"/>
            <a:ext cx="2542252" cy="426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72344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76200"/>
            <a:ext cx="8991600" cy="1143000"/>
          </a:xfrm>
        </p:spPr>
        <p:txBody>
          <a:bodyPr/>
          <a:lstStyle/>
          <a:p>
            <a:pPr algn="ctr"/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1918 Influenza Waves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9BA8D5E-D55E-4A65-8B01-B726C607786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1371600"/>
            <a:ext cx="7772400" cy="45339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B986607C-C126-459E-A277-30795307DBA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77000" y="6431243"/>
            <a:ext cx="2542252" cy="426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0782960"/>
      </p:ext>
    </p:extLst>
  </p:cSld>
  <p:clrMapOvr>
    <a:masterClrMapping/>
  </p:clrMapOvr>
</p:sld>
</file>

<file path=ppt/theme/theme1.xml><?xml version="1.0" encoding="utf-8"?>
<a:theme xmlns:a="http://schemas.openxmlformats.org/drawingml/2006/main" name="Whirlpool">
  <a:themeElements>
    <a:clrScheme name="">
      <a:dk1>
        <a:srgbClr val="FFFFFF"/>
      </a:dk1>
      <a:lt1>
        <a:srgbClr val="FFFFFF"/>
      </a:lt1>
      <a:dk2>
        <a:srgbClr val="CCFFFF"/>
      </a:dk2>
      <a:lt2>
        <a:srgbClr val="000066"/>
      </a:lt2>
      <a:accent1>
        <a:srgbClr val="CC99FF"/>
      </a:accent1>
      <a:accent2>
        <a:srgbClr val="9999FF"/>
      </a:accent2>
      <a:accent3>
        <a:srgbClr val="FFFFFF"/>
      </a:accent3>
      <a:accent4>
        <a:srgbClr val="DADADA"/>
      </a:accent4>
      <a:accent5>
        <a:srgbClr val="E2CAFF"/>
      </a:accent5>
      <a:accent6>
        <a:srgbClr val="8A8AE7"/>
      </a:accent6>
      <a:hlink>
        <a:srgbClr val="99CCFF"/>
      </a:hlink>
      <a:folHlink>
        <a:srgbClr val="0066FF"/>
      </a:folHlink>
    </a:clrScheme>
    <a:fontScheme name="Whirlpool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63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63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Whirlpool 1">
        <a:dk1>
          <a:srgbClr val="000066"/>
        </a:dk1>
        <a:lt1>
          <a:srgbClr val="FFFFFF"/>
        </a:lt1>
        <a:dk2>
          <a:srgbClr val="6699FF"/>
        </a:dk2>
        <a:lt2>
          <a:srgbClr val="CCFFFF"/>
        </a:lt2>
        <a:accent1>
          <a:srgbClr val="CC99FF"/>
        </a:accent1>
        <a:accent2>
          <a:srgbClr val="9999FF"/>
        </a:accent2>
        <a:accent3>
          <a:srgbClr val="B8CAFF"/>
        </a:accent3>
        <a:accent4>
          <a:srgbClr val="DADADA"/>
        </a:accent4>
        <a:accent5>
          <a:srgbClr val="E2CAFF"/>
        </a:accent5>
        <a:accent6>
          <a:srgbClr val="8A8AE7"/>
        </a:accent6>
        <a:hlink>
          <a:srgbClr val="99CCFF"/>
        </a:hlink>
        <a:folHlink>
          <a:srgbClr val="006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hirlpool 2">
        <a:dk1>
          <a:srgbClr val="393939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868686"/>
        </a:accent2>
        <a:accent3>
          <a:srgbClr val="AAAAAA"/>
        </a:accent3>
        <a:accent4>
          <a:srgbClr val="DADADA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hirlpool 3">
        <a:dk1>
          <a:srgbClr val="000066"/>
        </a:dk1>
        <a:lt1>
          <a:srgbClr val="FFFFFF"/>
        </a:lt1>
        <a:dk2>
          <a:srgbClr val="0000CC"/>
        </a:dk2>
        <a:lt2>
          <a:srgbClr val="CCFFFF"/>
        </a:lt2>
        <a:accent1>
          <a:srgbClr val="CC99FF"/>
        </a:accent1>
        <a:accent2>
          <a:srgbClr val="9999FF"/>
        </a:accent2>
        <a:accent3>
          <a:srgbClr val="AAAAE2"/>
        </a:accent3>
        <a:accent4>
          <a:srgbClr val="DADADA"/>
        </a:accent4>
        <a:accent5>
          <a:srgbClr val="E2CAFF"/>
        </a:accent5>
        <a:accent6>
          <a:srgbClr val="8A8AE7"/>
        </a:accent6>
        <a:hlink>
          <a:srgbClr val="99CCFF"/>
        </a:hlink>
        <a:folHlink>
          <a:srgbClr val="0066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4577</TotalTime>
  <Words>831</Words>
  <Application>Microsoft Office PowerPoint</Application>
  <PresentationFormat>On-screen Show (4:3)</PresentationFormat>
  <Paragraphs>128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1" baseType="lpstr">
      <vt:lpstr>Monotype Corsiva</vt:lpstr>
      <vt:lpstr>Tahoma</vt:lpstr>
      <vt:lpstr>Times New Roman</vt:lpstr>
      <vt:lpstr>Wingdings</vt:lpstr>
      <vt:lpstr>Whirlpool</vt:lpstr>
      <vt:lpstr>PowerPoint Presentation</vt:lpstr>
      <vt:lpstr>Outrunningthehorses.com</vt:lpstr>
      <vt:lpstr>PowerPoint Presentation</vt:lpstr>
      <vt:lpstr>PowerPoint Presentation</vt:lpstr>
      <vt:lpstr>COVID-19 – Second Wave</vt:lpstr>
      <vt:lpstr>COVID-19 – Second Wave</vt:lpstr>
      <vt:lpstr>COVID-19 – Second Wave</vt:lpstr>
      <vt:lpstr>COVID-19 – Second Wave Waves of Past Pandemics</vt:lpstr>
      <vt:lpstr>1918 Influenza Waves</vt:lpstr>
      <vt:lpstr>COVID-19 – Second Wave Waves of Past Pandemics</vt:lpstr>
      <vt:lpstr>Asian Influenza Waves</vt:lpstr>
      <vt:lpstr>COVID-19 – Second Wave Waves of Past Pandemics</vt:lpstr>
      <vt:lpstr>Hong Kong Flu Waves</vt:lpstr>
      <vt:lpstr>COVID-19 – Second Wave Waves of Past Pandemics</vt:lpstr>
      <vt:lpstr>H1N1 Influenza Waves</vt:lpstr>
      <vt:lpstr>COVID-19 – Second Wave</vt:lpstr>
      <vt:lpstr>PowerPoint Presentation</vt:lpstr>
      <vt:lpstr>COVID-19 – Second Wave</vt:lpstr>
      <vt:lpstr>COVID-19 – Second Wave</vt:lpstr>
      <vt:lpstr>COVID-19 – Second Wave</vt:lpstr>
      <vt:lpstr>COVID-19 – Second Wave</vt:lpstr>
      <vt:lpstr>COVID-19 – Second Wave</vt:lpstr>
      <vt:lpstr>COVID-19 – Second Wave</vt:lpstr>
      <vt:lpstr>COVID-19 – Second Wave</vt:lpstr>
      <vt:lpstr>PowerPoint Presentation</vt:lpstr>
      <vt:lpstr>PowerPoint Presentation</vt:lpstr>
    </vt:vector>
  </TitlesOfParts>
  <Company>Dell Computer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Avian Flu And the EMS Healthcare Provider</dc:title>
  <dc:creator>Marcus Gade</dc:creator>
  <cp:lastModifiedBy>wendy</cp:lastModifiedBy>
  <cp:revision>300</cp:revision>
  <cp:lastPrinted>1601-01-01T00:00:00Z</cp:lastPrinted>
  <dcterms:created xsi:type="dcterms:W3CDTF">2006-10-31T00:26:40Z</dcterms:created>
  <dcterms:modified xsi:type="dcterms:W3CDTF">2021-02-10T20:33:07Z</dcterms:modified>
</cp:coreProperties>
</file>