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687" r:id="rId2"/>
    <p:sldId id="875" r:id="rId3"/>
    <p:sldId id="810" r:id="rId4"/>
    <p:sldId id="873" r:id="rId5"/>
    <p:sldId id="874" r:id="rId6"/>
    <p:sldId id="815" r:id="rId7"/>
    <p:sldId id="871" r:id="rId8"/>
    <p:sldId id="813" r:id="rId9"/>
    <p:sldId id="812" r:id="rId10"/>
    <p:sldId id="816" r:id="rId11"/>
    <p:sldId id="870" r:id="rId12"/>
    <p:sldId id="814" r:id="rId13"/>
    <p:sldId id="817" r:id="rId14"/>
    <p:sldId id="818" r:id="rId15"/>
    <p:sldId id="819" r:id="rId16"/>
    <p:sldId id="820" r:id="rId17"/>
    <p:sldId id="821" r:id="rId18"/>
    <p:sldId id="822" r:id="rId19"/>
    <p:sldId id="823" r:id="rId20"/>
    <p:sldId id="825" r:id="rId21"/>
    <p:sldId id="833" r:id="rId22"/>
    <p:sldId id="835" r:id="rId23"/>
    <p:sldId id="824" r:id="rId24"/>
    <p:sldId id="826" r:id="rId25"/>
    <p:sldId id="827" r:id="rId26"/>
    <p:sldId id="828" r:id="rId27"/>
    <p:sldId id="829" r:id="rId28"/>
    <p:sldId id="830" r:id="rId29"/>
    <p:sldId id="831" r:id="rId30"/>
    <p:sldId id="832" r:id="rId31"/>
    <p:sldId id="852" r:id="rId32"/>
    <p:sldId id="853" r:id="rId33"/>
    <p:sldId id="854" r:id="rId34"/>
    <p:sldId id="855" r:id="rId35"/>
    <p:sldId id="856" r:id="rId36"/>
    <p:sldId id="857" r:id="rId37"/>
    <p:sldId id="858" r:id="rId38"/>
    <p:sldId id="859" r:id="rId39"/>
    <p:sldId id="860" r:id="rId40"/>
    <p:sldId id="868" r:id="rId41"/>
    <p:sldId id="869" r:id="rId42"/>
    <p:sldId id="861" r:id="rId43"/>
    <p:sldId id="863" r:id="rId44"/>
    <p:sldId id="862" r:id="rId45"/>
    <p:sldId id="865" r:id="rId46"/>
    <p:sldId id="864" r:id="rId47"/>
    <p:sldId id="867" r:id="rId48"/>
    <p:sldId id="866" r:id="rId49"/>
    <p:sldId id="836" r:id="rId50"/>
    <p:sldId id="837" r:id="rId51"/>
    <p:sldId id="838" r:id="rId52"/>
    <p:sldId id="839" r:id="rId53"/>
    <p:sldId id="840" r:id="rId54"/>
    <p:sldId id="841" r:id="rId55"/>
    <p:sldId id="842" r:id="rId56"/>
    <p:sldId id="843" r:id="rId57"/>
    <p:sldId id="844" r:id="rId58"/>
    <p:sldId id="845" r:id="rId59"/>
    <p:sldId id="850" r:id="rId60"/>
    <p:sldId id="846" r:id="rId61"/>
    <p:sldId id="847" r:id="rId62"/>
    <p:sldId id="848" r:id="rId63"/>
    <p:sldId id="849" r:id="rId64"/>
    <p:sldId id="872" r:id="rId65"/>
    <p:sldId id="798" r:id="rId6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EB6DA"/>
    <a:srgbClr val="333399"/>
    <a:srgbClr val="CCECFF"/>
    <a:srgbClr val="CCFFFF"/>
    <a:srgbClr val="E8C840"/>
    <a:srgbClr val="CC99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46" autoAdjust="0"/>
    <p:restoredTop sz="95210" autoAdjust="0"/>
  </p:normalViewPr>
  <p:slideViewPr>
    <p:cSldViewPr>
      <p:cViewPr varScale="1">
        <p:scale>
          <a:sx n="90" d="100"/>
          <a:sy n="90" d="100"/>
        </p:scale>
        <p:origin x="124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187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187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187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880B356-2F19-4AE2-B380-D1F57538852C}"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1026"/>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39267" name="Rectangle 1027"/>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9268" name="Rectangle 1028"/>
          <p:cNvSpPr>
            <a:spLocks noGrp="1" noRot="1" noChangeAspect="1" noChangeArrowheads="1" noTextEdit="1"/>
          </p:cNvSpPr>
          <p:nvPr>
            <p:ph type="sldImg" idx="2"/>
          </p:nvPr>
        </p:nvSpPr>
        <p:spPr bwMode="auto">
          <a:xfrm>
            <a:off x="1135063" y="687388"/>
            <a:ext cx="4586287" cy="3440112"/>
          </a:xfrm>
          <a:prstGeom prst="rect">
            <a:avLst/>
          </a:prstGeom>
          <a:noFill/>
          <a:ln w="9525">
            <a:solidFill>
              <a:srgbClr val="000000"/>
            </a:solidFill>
            <a:miter lim="800000"/>
            <a:headEnd/>
            <a:tailEnd/>
          </a:ln>
          <a:effectLst/>
        </p:spPr>
      </p:sp>
      <p:sp>
        <p:nvSpPr>
          <p:cNvPr id="139269" name="Rectangle 1029"/>
          <p:cNvSpPr>
            <a:spLocks noGrp="1" noChangeArrowheads="1"/>
          </p:cNvSpPr>
          <p:nvPr>
            <p:ph type="body" sz="quarter" idx="3"/>
          </p:nvPr>
        </p:nvSpPr>
        <p:spPr bwMode="auto">
          <a:xfrm>
            <a:off x="914400" y="4356100"/>
            <a:ext cx="5029200" cy="4127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270" name="Rectangle 1030"/>
          <p:cNvSpPr>
            <a:spLocks noGrp="1" noChangeArrowheads="1"/>
          </p:cNvSpPr>
          <p:nvPr>
            <p:ph type="ftr" sz="quarter" idx="4"/>
          </p:nvPr>
        </p:nvSpPr>
        <p:spPr bwMode="auto">
          <a:xfrm>
            <a:off x="0" y="8712200"/>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139271" name="Rectangle 1031"/>
          <p:cNvSpPr>
            <a:spLocks noGrp="1" noChangeArrowheads="1"/>
          </p:cNvSpPr>
          <p:nvPr>
            <p:ph type="sldNum" sz="quarter" idx="5"/>
          </p:nvPr>
        </p:nvSpPr>
        <p:spPr bwMode="auto">
          <a:xfrm>
            <a:off x="3886200" y="8712200"/>
            <a:ext cx="2971800" cy="458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103F59-0F7F-49C8-B03A-242FA644F43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103F59-0F7F-49C8-B03A-242FA644F431}" type="slidenum">
              <a:rPr lang="en-US" smtClean="0"/>
              <a:pPr/>
              <a:t>65</a:t>
            </a:fld>
            <a:endParaRPr lang="en-US" dirty="0"/>
          </a:p>
        </p:txBody>
      </p:sp>
    </p:spTree>
    <p:extLst>
      <p:ext uri="{BB962C8B-B14F-4D97-AF65-F5344CB8AC3E}">
        <p14:creationId xmlns:p14="http://schemas.microsoft.com/office/powerpoint/2010/main" val="2383333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endParaRPr kumimoji="1" lang="en-US"/>
          </a:p>
        </p:txBody>
      </p:sp>
      <p:sp>
        <p:nvSpPr>
          <p:cNvPr id="3075" name="Rectangle 3"/>
          <p:cNvSpPr>
            <a:spLocks noGrp="1" noChangeArrowheads="1"/>
          </p:cNvSpPr>
          <p:nvPr>
            <p:ph type="ctrTitle"/>
          </p:nvPr>
        </p:nvSpPr>
        <p:spPr>
          <a:xfrm>
            <a:off x="990600" y="2514600"/>
            <a:ext cx="7467600" cy="762000"/>
          </a:xfrm>
        </p:spPr>
        <p:txBody>
          <a:bodyPr>
            <a:spAutoFit/>
          </a:bodyPr>
          <a:lstStyle>
            <a:lvl1pPr>
              <a:defRPr sz="6600">
                <a:solidFill>
                  <a:srgbClr val="CCFFFF"/>
                </a:solidFill>
              </a:defRPr>
            </a:lvl1pPr>
          </a:lstStyle>
          <a:p>
            <a:r>
              <a:rPr lang="en-US"/>
              <a:t>Click to edit Master title style</a:t>
            </a:r>
          </a:p>
        </p:txBody>
      </p:sp>
      <p:sp>
        <p:nvSpPr>
          <p:cNvPr id="3076" name="Rectangle 4"/>
          <p:cNvSpPr>
            <a:spLocks noGrp="1" noChangeArrowheads="1"/>
          </p:cNvSpPr>
          <p:nvPr>
            <p:ph type="subTitle" idx="1"/>
          </p:nvPr>
        </p:nvSpPr>
        <p:spPr>
          <a:xfrm>
            <a:off x="1447800" y="3886200"/>
            <a:ext cx="6400800" cy="1752600"/>
          </a:xfrm>
        </p:spPr>
        <p:txBody>
          <a:bodyPr/>
          <a:lstStyle>
            <a:lvl1pPr marL="0" indent="0" algn="ctr">
              <a:buFont typeface="Wingdings" pitchFamily="2" charset="2"/>
              <a:buNone/>
              <a:defRPr sz="4000">
                <a:solidFill>
                  <a:srgbClr val="CCECFF"/>
                </a:solidFill>
              </a:defRPr>
            </a:lvl1pPr>
          </a:lstStyle>
          <a:p>
            <a:r>
              <a:rPr lang="en-US"/>
              <a:t>Click to edit Master subtitle style</a:t>
            </a:r>
          </a:p>
        </p:txBody>
      </p:sp>
      <p:sp>
        <p:nvSpPr>
          <p:cNvPr id="3077" name="Rectangle 5"/>
          <p:cNvSpPr>
            <a:spLocks noGrp="1" noChangeArrowheads="1"/>
          </p:cNvSpPr>
          <p:nvPr>
            <p:ph type="dt" sz="half" idx="2"/>
          </p:nvPr>
        </p:nvSpPr>
        <p:spPr>
          <a:xfrm>
            <a:off x="838200" y="6248400"/>
            <a:ext cx="1752600" cy="457200"/>
          </a:xfrm>
        </p:spPr>
        <p:txBody>
          <a:bodyPr/>
          <a:lstStyle>
            <a:lvl1pPr>
              <a:defRPr>
                <a:solidFill>
                  <a:srgbClr val="CCECFF"/>
                </a:solidFill>
              </a:defRPr>
            </a:lvl1pPr>
          </a:lstStyle>
          <a:p>
            <a:endParaRPr lang="en-US"/>
          </a:p>
        </p:txBody>
      </p:sp>
      <p:sp>
        <p:nvSpPr>
          <p:cNvPr id="3078" name="Rectangle 6"/>
          <p:cNvSpPr>
            <a:spLocks noGrp="1" noChangeArrowheads="1"/>
          </p:cNvSpPr>
          <p:nvPr>
            <p:ph type="ftr" sz="quarter" idx="3"/>
          </p:nvPr>
        </p:nvSpPr>
        <p:spPr>
          <a:xfrm>
            <a:off x="3276600" y="6248400"/>
            <a:ext cx="2895600" cy="457200"/>
          </a:xfrm>
        </p:spPr>
        <p:txBody>
          <a:bodyPr/>
          <a:lstStyle>
            <a:lvl1pPr>
              <a:defRPr>
                <a:solidFill>
                  <a:srgbClr val="CCECFF"/>
                </a:solidFill>
              </a:defRPr>
            </a:lvl1pPr>
          </a:lstStyle>
          <a:p>
            <a:endParaRPr lang="en-US"/>
          </a:p>
        </p:txBody>
      </p:sp>
      <p:sp>
        <p:nvSpPr>
          <p:cNvPr id="3079" name="Rectangle 7"/>
          <p:cNvSpPr>
            <a:spLocks noGrp="1" noChangeArrowheads="1"/>
          </p:cNvSpPr>
          <p:nvPr>
            <p:ph type="sldNum" sz="quarter" idx="4"/>
          </p:nvPr>
        </p:nvSpPr>
        <p:spPr>
          <a:xfrm>
            <a:off x="6934200" y="6248400"/>
            <a:ext cx="1905000" cy="457200"/>
          </a:xfrm>
        </p:spPr>
        <p:txBody>
          <a:bodyPr/>
          <a:lstStyle>
            <a:lvl1pPr>
              <a:defRPr>
                <a:solidFill>
                  <a:srgbClr val="CCECFF"/>
                </a:solidFill>
              </a:defRPr>
            </a:lvl1pPr>
          </a:lstStyle>
          <a:p>
            <a:fld id="{1A76D3A1-0BF0-403A-B275-F93F38D20466}" type="slidenum">
              <a:rPr lang="en-US"/>
              <a:pPr/>
              <a:t>‹#›</a:t>
            </a:fld>
            <a:endParaRPr lang="en-US"/>
          </a:p>
        </p:txBody>
      </p:sp>
      <p:sp>
        <p:nvSpPr>
          <p:cNvPr id="3080" name="Rectangle 8"/>
          <p:cNvSpPr>
            <a:spLocks noChangeArrowheads="1"/>
          </p:cNvSpPr>
          <p:nvPr/>
        </p:nvSpPr>
        <p:spPr bwMode="ltGray">
          <a:xfrm>
            <a:off x="0" y="3543300"/>
            <a:ext cx="3343275" cy="122238"/>
          </a:xfrm>
          <a:prstGeom prst="rect">
            <a:avLst/>
          </a:prstGeom>
          <a:solidFill>
            <a:schemeClr val="bg2">
              <a:alpha val="50000"/>
            </a:schemeClr>
          </a:solidFill>
          <a:ln w="9525">
            <a:noFill/>
            <a:miter lim="800000"/>
            <a:headEnd/>
            <a:tailEnd/>
          </a:ln>
        </p:spPr>
        <p:txBody>
          <a:bodyPr wrap="none" anchor="ctr"/>
          <a:lstStyle/>
          <a:p>
            <a:endParaRPr kumimoji="1"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88585D-1DF0-4164-8F03-2C5A85F1D14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7200"/>
            <a:ext cx="20574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E591CC1-8415-41E5-B0EE-37A6440E1C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4757C2-A93C-409E-9101-80FA26F018F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6FE5F9-BA70-4861-99C3-42698580DC4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569175-7F14-4369-A54E-8AE53F1210E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B02B04D-81FB-476A-AE40-DF484C8B66E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806F848-656A-48D5-9DC6-28CA6BEEB46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1E911D8-10B5-403B-8054-DFADA8808CF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69C51B-C7B6-4EED-91E2-DE34589861C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854EADC-78A4-4DC5-9611-818AD6156B1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lvl1pPr>
          </a:lstStyle>
          <a:p>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5F7EE7F0-78D0-4114-8839-71C1B34B5C1F}" type="slidenum">
              <a:rPr lang="en-US"/>
              <a:pPr/>
              <a:t>‹#›</a:t>
            </a:fld>
            <a:endParaRPr lang="en-US"/>
          </a:p>
        </p:txBody>
      </p:sp>
      <p:sp>
        <p:nvSpPr>
          <p:cNvPr id="2055" name="Rectangle 7"/>
          <p:cNvSpPr>
            <a:spLocks noChangeArrowheads="1"/>
          </p:cNvSpPr>
          <p:nvPr/>
        </p:nvSpPr>
        <p:spPr bwMode="gray">
          <a:xfrm>
            <a:off x="0" y="1638300"/>
            <a:ext cx="3343275" cy="122238"/>
          </a:xfrm>
          <a:prstGeom prst="rect">
            <a:avLst/>
          </a:prstGeom>
          <a:solidFill>
            <a:schemeClr val="bg2">
              <a:alpha val="50000"/>
            </a:schemeClr>
          </a:solidFill>
          <a:ln w="9525">
            <a:noFill/>
            <a:miter lim="800000"/>
            <a:headEnd/>
            <a:tailEnd/>
          </a:ln>
        </p:spPr>
        <p:txBody>
          <a:bodyPr wrap="none" anchor="ctr"/>
          <a:lstStyle/>
          <a:p>
            <a:endParaRPr kumimoji="1"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1"/>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2"/>
        </a:buClr>
        <a:buSzPct val="5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br>
            <a:endParaRPr lang="en-US" dirty="0"/>
          </a:p>
        </p:txBody>
      </p:sp>
      <p:sp>
        <p:nvSpPr>
          <p:cNvPr id="6" name="Rectangle 5"/>
          <p:cNvSpPr/>
          <p:nvPr/>
        </p:nvSpPr>
        <p:spPr>
          <a:xfrm>
            <a:off x="0" y="304800"/>
            <a:ext cx="9144000" cy="1446550"/>
          </a:xfrm>
          <a:prstGeom prst="rect">
            <a:avLst/>
          </a:prstGeom>
        </p:spPr>
        <p:txBody>
          <a:bodyPr wrap="square">
            <a:spAutoFit/>
          </a:bodyPr>
          <a:lstStyle/>
          <a:p>
            <a:r>
              <a:rPr lang="en-US" sz="4400" dirty="0">
                <a:solidFill>
                  <a:srgbClr val="F3F6FB"/>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Lessons Learned from</a:t>
            </a:r>
          </a:p>
          <a:p>
            <a:r>
              <a:rPr lang="en-US" sz="4400" dirty="0">
                <a:solidFill>
                  <a:srgbClr val="F3F6FB"/>
                </a:solidFill>
                <a:effectLst>
                  <a:outerShdw blurRad="38100" dist="38100" dir="2700000" algn="tl">
                    <a:srgbClr val="000000">
                      <a:alpha val="43137"/>
                    </a:srgbClr>
                  </a:outerShdw>
                </a:effectLst>
                <a:latin typeface="+mj-lt"/>
                <a:ea typeface="Tahoma" panose="020B0604030504040204" pitchFamily="34" charset="0"/>
                <a:cs typeface="Tahoma" panose="020B0604030504040204" pitchFamily="34" charset="0"/>
              </a:rPr>
              <a:t>SARS and Ebola</a:t>
            </a:r>
            <a:endParaRPr lang="en-US" sz="3200" dirty="0">
              <a:latin typeface="+mj-lt"/>
            </a:endParaRPr>
          </a:p>
        </p:txBody>
      </p:sp>
      <p:sp>
        <p:nvSpPr>
          <p:cNvPr id="8" name="Rectangle 7"/>
          <p:cNvSpPr/>
          <p:nvPr/>
        </p:nvSpPr>
        <p:spPr>
          <a:xfrm>
            <a:off x="0" y="4800600"/>
            <a:ext cx="9143999" cy="1815882"/>
          </a:xfrm>
          <a:prstGeom prst="rect">
            <a:avLst/>
          </a:prstGeom>
        </p:spPr>
        <p:txBody>
          <a:bodyPr wrap="square">
            <a:spAutoFit/>
          </a:bodyPr>
          <a:lstStyle/>
          <a:p>
            <a:r>
              <a:rPr lang="en-US" sz="3600" dirty="0">
                <a:solidFill>
                  <a:srgbClr val="F3F6F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Wendy J. Gade</a:t>
            </a:r>
          </a:p>
          <a:p>
            <a:r>
              <a:rPr lang="en-US" sz="3600" dirty="0">
                <a:solidFill>
                  <a:srgbClr val="F3F6F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Paramedic</a:t>
            </a:r>
          </a:p>
          <a:p>
            <a:r>
              <a:rPr lang="en-US" sz="3600" dirty="0">
                <a:solidFill>
                  <a:srgbClr val="F3F6FB"/>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Outrunningthehorses.com</a:t>
            </a:r>
          </a:p>
        </p:txBody>
      </p:sp>
      <p:pic>
        <p:nvPicPr>
          <p:cNvPr id="4" name="Picture 3">
            <a:extLst>
              <a:ext uri="{FF2B5EF4-FFF2-40B4-BE49-F238E27FC236}">
                <a16:creationId xmlns:a16="http://schemas.microsoft.com/office/drawing/2014/main" id="{CE44A923-1E0A-4733-8104-6AF3E75236BB}"/>
              </a:ext>
            </a:extLst>
          </p:cNvPr>
          <p:cNvPicPr>
            <a:picLocks noChangeAspect="1"/>
          </p:cNvPicPr>
          <p:nvPr/>
        </p:nvPicPr>
        <p:blipFill>
          <a:blip r:embed="rId2"/>
          <a:stretch>
            <a:fillRect/>
          </a:stretch>
        </p:blipFill>
        <p:spPr>
          <a:xfrm>
            <a:off x="2492410" y="1751350"/>
            <a:ext cx="4159178" cy="30954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February 21, 2003</a:t>
            </a:r>
          </a:p>
          <a:p>
            <a:pPr lvl="1"/>
            <a:r>
              <a:rPr lang="en-US" sz="3000" dirty="0">
                <a:effectLst>
                  <a:outerShdw blurRad="38100" dist="38100" dir="2700000" algn="tl">
                    <a:srgbClr val="000000">
                      <a:alpha val="43137"/>
                    </a:srgbClr>
                  </a:outerShdw>
                </a:effectLst>
              </a:rPr>
              <a:t>Dr. Liu </a:t>
            </a:r>
            <a:r>
              <a:rPr lang="en-US" sz="3000" dirty="0" err="1">
                <a:effectLst>
                  <a:outerShdw blurRad="38100" dist="38100" dir="2700000" algn="tl">
                    <a:srgbClr val="000000">
                      <a:alpha val="43137"/>
                    </a:srgbClr>
                  </a:outerShdw>
                </a:effectLst>
              </a:rPr>
              <a:t>Jianlun</a:t>
            </a:r>
            <a:endParaRPr lang="en-US" sz="3000" dirty="0">
              <a:effectLst>
                <a:outerShdw blurRad="38100" dist="38100" dir="2700000" algn="tl">
                  <a:srgbClr val="000000">
                    <a:alpha val="43137"/>
                  </a:srgbClr>
                </a:outerShdw>
              </a:effectLst>
            </a:endParaRPr>
          </a:p>
          <a:p>
            <a:pPr lvl="2"/>
            <a:r>
              <a:rPr lang="en-US" sz="3000" dirty="0">
                <a:effectLst>
                  <a:outerShdw blurRad="38100" dist="38100" dir="2700000" algn="tl">
                    <a:srgbClr val="000000">
                      <a:alpha val="43137"/>
                    </a:srgbClr>
                  </a:outerShdw>
                </a:effectLst>
              </a:rPr>
              <a:t>64 year old doctor who treated SARS cases in Guangdong</a:t>
            </a:r>
          </a:p>
          <a:p>
            <a:pPr lvl="2"/>
            <a:r>
              <a:rPr lang="en-US" sz="3000" dirty="0">
                <a:effectLst>
                  <a:outerShdw blurRad="38100" dist="38100" dir="2700000" algn="tl">
                    <a:srgbClr val="000000">
                      <a:alpha val="43137"/>
                    </a:srgbClr>
                  </a:outerShdw>
                </a:effectLst>
              </a:rPr>
              <a:t>Arrived in Hong Kong to attend a wedding</a:t>
            </a:r>
          </a:p>
          <a:p>
            <a:pPr lvl="2"/>
            <a:r>
              <a:rPr lang="en-US" sz="3000" dirty="0">
                <a:effectLst>
                  <a:outerShdw blurRad="38100" dist="38100" dir="2700000" algn="tl">
                    <a:srgbClr val="000000">
                      <a:alpha val="43137"/>
                    </a:srgbClr>
                  </a:outerShdw>
                </a:effectLst>
              </a:rPr>
              <a:t>Stayed in room 911 of Metropole Hotel</a:t>
            </a: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966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February 21, 2003</a:t>
            </a:r>
          </a:p>
          <a:p>
            <a:pPr lvl="1"/>
            <a:r>
              <a:rPr lang="en-US" sz="3000" dirty="0">
                <a:effectLst>
                  <a:outerShdw blurRad="38100" dist="38100" dir="2700000" algn="tl">
                    <a:srgbClr val="000000">
                      <a:alpha val="43137"/>
                    </a:srgbClr>
                  </a:outerShdw>
                </a:effectLst>
              </a:rPr>
              <a:t>Dr. Liu </a:t>
            </a:r>
            <a:r>
              <a:rPr lang="en-US" sz="3000" dirty="0" err="1">
                <a:effectLst>
                  <a:outerShdw blurRad="38100" dist="38100" dir="2700000" algn="tl">
                    <a:srgbClr val="000000">
                      <a:alpha val="43137"/>
                    </a:srgbClr>
                  </a:outerShdw>
                </a:effectLst>
              </a:rPr>
              <a:t>Jianlun</a:t>
            </a:r>
            <a:endParaRPr lang="en-US" sz="3000" dirty="0">
              <a:effectLst>
                <a:outerShdw blurRad="38100" dist="38100" dir="2700000" algn="tl">
                  <a:srgbClr val="000000">
                    <a:alpha val="43137"/>
                  </a:srgbClr>
                </a:outerShdw>
              </a:effectLst>
            </a:endParaRPr>
          </a:p>
          <a:p>
            <a:pPr lvl="2"/>
            <a:r>
              <a:rPr lang="en-US" sz="3000" dirty="0">
                <a:effectLst>
                  <a:outerShdw blurRad="38100" dist="38100" dir="2700000" algn="tl">
                    <a:srgbClr val="000000">
                      <a:alpha val="43137"/>
                    </a:srgbClr>
                  </a:outerShdw>
                </a:effectLst>
              </a:rPr>
              <a:t>Within 24 hour of checking in sixteen other guests had become infected</a:t>
            </a:r>
          </a:p>
          <a:p>
            <a:pPr lvl="2"/>
            <a:r>
              <a:rPr lang="en-US" sz="3000" dirty="0">
                <a:effectLst>
                  <a:outerShdw blurRad="38100" dist="38100" dir="2700000" algn="tl">
                    <a:srgbClr val="000000">
                      <a:alpha val="43137"/>
                    </a:srgbClr>
                  </a:outerShdw>
                </a:effectLst>
              </a:rPr>
              <a:t>Within the following days five boarded planes to overseas destinations</a:t>
            </a:r>
          </a:p>
          <a:p>
            <a:pPr lvl="2"/>
            <a:r>
              <a:rPr lang="en-US" sz="3000" dirty="0">
                <a:effectLst>
                  <a:outerShdw blurRad="38100" dist="38100" dir="2700000" algn="tl">
                    <a:srgbClr val="000000">
                      <a:alpha val="43137"/>
                    </a:srgbClr>
                  </a:outerShdw>
                </a:effectLst>
              </a:rPr>
              <a:t>Virus spread to Viet Nam, Singapore, and Canada</a:t>
            </a: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2187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March 5, 2003</a:t>
            </a:r>
          </a:p>
          <a:p>
            <a:pPr lvl="1"/>
            <a:r>
              <a:rPr lang="en-US" sz="3000" dirty="0">
                <a:effectLst>
                  <a:outerShdw blurRad="38100" dist="38100" dir="2700000" algn="tl">
                    <a:srgbClr val="000000">
                      <a:alpha val="43137"/>
                    </a:srgbClr>
                  </a:outerShdw>
                </a:effectLst>
              </a:rPr>
              <a:t>Mrs. K</a:t>
            </a:r>
          </a:p>
          <a:p>
            <a:pPr lvl="2"/>
            <a:r>
              <a:rPr lang="en-US" sz="3000" dirty="0">
                <a:effectLst>
                  <a:outerShdw blurRad="38100" dist="38100" dir="2700000" algn="tl">
                    <a:srgbClr val="000000">
                      <a:alpha val="43137"/>
                    </a:srgbClr>
                  </a:outerShdw>
                </a:effectLst>
              </a:rPr>
              <a:t>78 year old woman</a:t>
            </a:r>
          </a:p>
          <a:p>
            <a:pPr lvl="2"/>
            <a:r>
              <a:rPr lang="en-US" sz="3000" dirty="0">
                <a:effectLst>
                  <a:outerShdw blurRad="38100" dist="38100" dir="2700000" algn="tl">
                    <a:srgbClr val="000000">
                      <a:alpha val="43137"/>
                    </a:srgbClr>
                  </a:outerShdw>
                </a:effectLst>
              </a:rPr>
              <a:t>Attended the same wedding</a:t>
            </a:r>
          </a:p>
          <a:p>
            <a:pPr lvl="2"/>
            <a:r>
              <a:rPr lang="en-US" sz="3000" dirty="0">
                <a:effectLst>
                  <a:outerShdw blurRad="38100" dist="38100" dir="2700000" algn="tl">
                    <a:srgbClr val="000000">
                      <a:alpha val="43137"/>
                    </a:srgbClr>
                  </a:outerShdw>
                </a:effectLst>
              </a:rPr>
              <a:t>Stayed at the same hotel</a:t>
            </a:r>
          </a:p>
          <a:p>
            <a:pPr lvl="2"/>
            <a:r>
              <a:rPr lang="en-US" sz="3000" dirty="0">
                <a:effectLst>
                  <a:outerShdw blurRad="38100" dist="38100" dir="2700000" algn="tl">
                    <a:srgbClr val="000000">
                      <a:alpha val="43137"/>
                    </a:srgbClr>
                  </a:outerShdw>
                </a:effectLst>
              </a:rPr>
              <a:t>After returning home to Canada</a:t>
            </a:r>
          </a:p>
          <a:p>
            <a:pPr lvl="3"/>
            <a:r>
              <a:rPr lang="en-US" sz="2600" dirty="0">
                <a:effectLst>
                  <a:outerShdw blurRad="38100" dist="38100" dir="2700000" algn="tl">
                    <a:srgbClr val="000000">
                      <a:alpha val="43137"/>
                    </a:srgbClr>
                  </a:outerShdw>
                </a:effectLst>
              </a:rPr>
              <a:t>Died at home</a:t>
            </a:r>
          </a:p>
          <a:p>
            <a:pPr lvl="3"/>
            <a:r>
              <a:rPr lang="en-US" sz="2600" dirty="0">
                <a:effectLst>
                  <a:outerShdw blurRad="38100" dist="38100" dir="2700000" algn="tl">
                    <a:srgbClr val="000000">
                      <a:alpha val="43137"/>
                    </a:srgbClr>
                  </a:outerShdw>
                </a:effectLst>
              </a:rPr>
              <a:t>Suspected Heart Failure</a:t>
            </a: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235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March 7, 2003</a:t>
            </a:r>
          </a:p>
          <a:p>
            <a:pPr lvl="1"/>
            <a:r>
              <a:rPr lang="en-US" sz="3000" dirty="0">
                <a:effectLst>
                  <a:outerShdw blurRad="38100" dist="38100" dir="2700000" algn="tl">
                    <a:srgbClr val="000000">
                      <a:alpha val="43137"/>
                    </a:srgbClr>
                  </a:outerShdw>
                </a:effectLst>
              </a:rPr>
              <a:t>Mr. T</a:t>
            </a:r>
          </a:p>
          <a:p>
            <a:pPr lvl="2"/>
            <a:r>
              <a:rPr lang="en-US" sz="3000" dirty="0">
                <a:effectLst>
                  <a:outerShdw blurRad="38100" dist="38100" dir="2700000" algn="tl">
                    <a:srgbClr val="000000">
                      <a:alpha val="43137"/>
                    </a:srgbClr>
                  </a:outerShdw>
                </a:effectLst>
              </a:rPr>
              <a:t>Son of Mrs. K</a:t>
            </a:r>
          </a:p>
          <a:p>
            <a:pPr lvl="2"/>
            <a:r>
              <a:rPr lang="en-US" sz="3000" dirty="0">
                <a:effectLst>
                  <a:outerShdw blurRad="38100" dist="38100" dir="2700000" algn="tl">
                    <a:srgbClr val="000000">
                      <a:alpha val="43137"/>
                    </a:srgbClr>
                  </a:outerShdw>
                </a:effectLst>
              </a:rPr>
              <a:t>Suffering from fever and respiratory illness</a:t>
            </a:r>
          </a:p>
          <a:p>
            <a:pPr lvl="2"/>
            <a:r>
              <a:rPr lang="en-US" sz="3000" dirty="0">
                <a:effectLst>
                  <a:outerShdw blurRad="38100" dist="38100" dir="2700000" algn="tl">
                    <a:srgbClr val="000000">
                      <a:alpha val="43137"/>
                    </a:srgbClr>
                  </a:outerShdw>
                </a:effectLst>
              </a:rPr>
              <a:t>Waited in Emergency Room waiting room for 16 hours</a:t>
            </a:r>
          </a:p>
          <a:p>
            <a:pPr lvl="3"/>
            <a:r>
              <a:rPr lang="en-US" sz="2600" dirty="0">
                <a:effectLst>
                  <a:outerShdw blurRad="38100" dist="38100" dir="2700000" algn="tl">
                    <a:srgbClr val="000000">
                      <a:alpha val="43137"/>
                    </a:srgbClr>
                  </a:outerShdw>
                </a:effectLst>
              </a:rPr>
              <a:t>He transmitted SARS to two other patients</a:t>
            </a:r>
          </a:p>
          <a:p>
            <a:pPr lvl="3"/>
            <a:r>
              <a:rPr lang="en-US" sz="2600" dirty="0">
                <a:effectLst>
                  <a:outerShdw blurRad="38100" dist="38100" dir="2700000" algn="tl">
                    <a:srgbClr val="000000">
                      <a:alpha val="43137"/>
                    </a:srgbClr>
                  </a:outerShdw>
                </a:effectLst>
              </a:rPr>
              <a:t>Sparked chain of infection through Scarborough Grace Hospital</a:t>
            </a: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4193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March, 2003</a:t>
            </a:r>
          </a:p>
          <a:p>
            <a:pPr lvl="1"/>
            <a:r>
              <a:rPr lang="en-US" sz="3000" dirty="0">
                <a:effectLst>
                  <a:outerShdw blurRad="38100" dist="38100" dir="2700000" algn="tl">
                    <a:srgbClr val="000000">
                      <a:alpha val="43137"/>
                    </a:srgbClr>
                  </a:outerShdw>
                </a:effectLst>
              </a:rPr>
              <a:t>Scarborough Grace Hospital</a:t>
            </a:r>
          </a:p>
          <a:p>
            <a:pPr lvl="2"/>
            <a:r>
              <a:rPr lang="en-US" sz="3000" dirty="0">
                <a:effectLst>
                  <a:outerShdw blurRad="38100" dist="38100" dir="2700000" algn="tl">
                    <a:srgbClr val="000000">
                      <a:alpha val="43137"/>
                    </a:srgbClr>
                  </a:outerShdw>
                </a:effectLst>
              </a:rPr>
              <a:t>First 84 cases linked to six members of index family</a:t>
            </a:r>
          </a:p>
          <a:p>
            <a:pPr lvl="2"/>
            <a:r>
              <a:rPr lang="en-US" sz="3000" dirty="0">
                <a:effectLst>
                  <a:outerShdw blurRad="38100" dist="38100" dir="2700000" algn="tl">
                    <a:srgbClr val="000000">
                      <a:alpha val="43137"/>
                    </a:srgbClr>
                  </a:outerShdw>
                </a:effectLst>
              </a:rPr>
              <a:t>SARS spread rapidly</a:t>
            </a:r>
          </a:p>
          <a:p>
            <a:pPr lvl="2"/>
            <a:r>
              <a:rPr lang="en-US" sz="3000" dirty="0">
                <a:effectLst>
                  <a:outerShdw blurRad="38100" dist="38100" dir="2700000" algn="tl">
                    <a:srgbClr val="000000">
                      <a:alpha val="43137"/>
                    </a:srgbClr>
                  </a:outerShdw>
                </a:effectLst>
              </a:rPr>
              <a:t>Largest group of victims was healthcare workers</a:t>
            </a:r>
          </a:p>
          <a:p>
            <a:pPr lvl="2"/>
            <a:endParaRPr lang="en-US" sz="22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3574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March, 2003</a:t>
            </a:r>
          </a:p>
          <a:p>
            <a:pPr lvl="1"/>
            <a:r>
              <a:rPr lang="en-US" sz="3000" dirty="0">
                <a:effectLst>
                  <a:outerShdw blurRad="38100" dist="38100" dir="2700000" algn="tl">
                    <a:srgbClr val="000000">
                      <a:alpha val="43137"/>
                    </a:srgbClr>
                  </a:outerShdw>
                </a:effectLst>
              </a:rPr>
              <a:t>Greater Toronto Area</a:t>
            </a:r>
          </a:p>
          <a:p>
            <a:pPr lvl="2"/>
            <a:r>
              <a:rPr lang="en-US" sz="3000" dirty="0">
                <a:effectLst>
                  <a:outerShdw blurRad="38100" dist="38100" dir="2700000" algn="tl">
                    <a:srgbClr val="000000">
                      <a:alpha val="43137"/>
                    </a:srgbClr>
                  </a:outerShdw>
                </a:effectLst>
              </a:rPr>
              <a:t>Healthcare system seriously impacted</a:t>
            </a:r>
          </a:p>
          <a:p>
            <a:pPr lvl="2"/>
            <a:r>
              <a:rPr lang="en-US" sz="3000" dirty="0">
                <a:effectLst>
                  <a:outerShdw blurRad="38100" dist="38100" dir="2700000" algn="tl">
                    <a:srgbClr val="000000">
                      <a:alpha val="43137"/>
                    </a:srgbClr>
                  </a:outerShdw>
                </a:effectLst>
              </a:rPr>
              <a:t>Thousands forced into quarantine</a:t>
            </a:r>
          </a:p>
          <a:p>
            <a:pPr lvl="2"/>
            <a:r>
              <a:rPr lang="en-US" sz="3000" dirty="0">
                <a:effectLst>
                  <a:outerShdw blurRad="38100" dist="38100" dir="2700000" algn="tl">
                    <a:srgbClr val="000000">
                      <a:alpha val="43137"/>
                    </a:srgbClr>
                  </a:outerShdw>
                </a:effectLst>
              </a:rPr>
              <a:t>Healthcare workers and their families lived in fear</a:t>
            </a:r>
          </a:p>
          <a:p>
            <a:pPr lvl="2"/>
            <a:endParaRPr lang="en-US" sz="22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6833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March, 2003</a:t>
            </a:r>
          </a:p>
          <a:p>
            <a:pPr lvl="1"/>
            <a:r>
              <a:rPr lang="en-US" sz="3000" dirty="0">
                <a:effectLst>
                  <a:outerShdw blurRad="38100" dist="38100" dir="2700000" algn="tl">
                    <a:srgbClr val="000000">
                      <a:alpha val="43137"/>
                    </a:srgbClr>
                  </a:outerShdw>
                </a:effectLst>
              </a:rPr>
              <a:t>Greater Toronto Area</a:t>
            </a:r>
          </a:p>
          <a:p>
            <a:pPr lvl="2"/>
            <a:r>
              <a:rPr lang="en-US" sz="3000" dirty="0">
                <a:effectLst>
                  <a:outerShdw blurRad="38100" dist="38100" dir="2700000" algn="tl">
                    <a:srgbClr val="000000">
                      <a:alpha val="43137"/>
                    </a:srgbClr>
                  </a:outerShdw>
                </a:effectLst>
              </a:rPr>
              <a:t>Hospitals closed</a:t>
            </a:r>
          </a:p>
          <a:p>
            <a:pPr lvl="2"/>
            <a:r>
              <a:rPr lang="en-US" sz="3000" dirty="0">
                <a:effectLst>
                  <a:outerShdw blurRad="38100" dist="38100" dir="2700000" algn="tl">
                    <a:srgbClr val="000000">
                      <a:alpha val="43137"/>
                    </a:srgbClr>
                  </a:outerShdw>
                </a:effectLst>
              </a:rPr>
              <a:t>Cancer treatments and heart surgery postponed</a:t>
            </a:r>
          </a:p>
          <a:p>
            <a:pPr lvl="3"/>
            <a:r>
              <a:rPr lang="en-US" sz="2800" dirty="0">
                <a:effectLst>
                  <a:outerShdw blurRad="38100" dist="38100" dir="2700000" algn="tl">
                    <a:srgbClr val="000000">
                      <a:alpha val="43137"/>
                    </a:srgbClr>
                  </a:outerShdw>
                </a:effectLst>
              </a:rPr>
              <a:t>Impact of delayed procedures unknown</a:t>
            </a:r>
          </a:p>
          <a:p>
            <a:pPr lvl="2"/>
            <a:r>
              <a:rPr lang="en-US" sz="3000" dirty="0">
                <a:effectLst>
                  <a:outerShdw blurRad="38100" dist="38100" dir="2700000" algn="tl">
                    <a:srgbClr val="000000">
                      <a:alpha val="43137"/>
                    </a:srgbClr>
                  </a:outerShdw>
                </a:effectLst>
              </a:rPr>
              <a:t>Patients denied visitors</a:t>
            </a:r>
          </a:p>
          <a:p>
            <a:pPr lvl="3"/>
            <a:r>
              <a:rPr lang="en-US" sz="2800" dirty="0">
                <a:effectLst>
                  <a:outerShdw blurRad="38100" dist="38100" dir="2700000" algn="tl">
                    <a:srgbClr val="000000">
                      <a:alpha val="43137"/>
                    </a:srgbClr>
                  </a:outerShdw>
                </a:effectLst>
              </a:rPr>
              <a:t>Sick and dying denied consolation of family members</a:t>
            </a:r>
          </a:p>
          <a:p>
            <a:pPr lvl="3"/>
            <a:endParaRPr lang="en-US" sz="22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303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March, 2003</a:t>
            </a:r>
          </a:p>
          <a:p>
            <a:pPr lvl="1"/>
            <a:r>
              <a:rPr lang="en-US" sz="3000" dirty="0">
                <a:effectLst>
                  <a:outerShdw blurRad="38100" dist="38100" dir="2700000" algn="tl">
                    <a:srgbClr val="000000">
                      <a:alpha val="43137"/>
                    </a:srgbClr>
                  </a:outerShdw>
                </a:effectLst>
              </a:rPr>
              <a:t>Greater Toronto Area</a:t>
            </a:r>
          </a:p>
          <a:p>
            <a:pPr lvl="2"/>
            <a:r>
              <a:rPr lang="en-US" sz="3000" dirty="0">
                <a:effectLst>
                  <a:outerShdw blurRad="38100" dist="38100" dir="2700000" algn="tl">
                    <a:srgbClr val="000000">
                      <a:alpha val="43137"/>
                    </a:srgbClr>
                  </a:outerShdw>
                </a:effectLst>
              </a:rPr>
              <a:t>The dead were disposed of quickly</a:t>
            </a:r>
          </a:p>
          <a:p>
            <a:pPr lvl="3"/>
            <a:r>
              <a:rPr lang="en-US" sz="3000" dirty="0">
                <a:effectLst>
                  <a:outerShdw blurRad="38100" dist="38100" dir="2700000" algn="tl">
                    <a:srgbClr val="000000">
                      <a:alpha val="43137"/>
                    </a:srgbClr>
                  </a:outerShdw>
                </a:effectLst>
              </a:rPr>
              <a:t>In the absence of family and friends</a:t>
            </a:r>
          </a:p>
          <a:p>
            <a:pPr lvl="2"/>
            <a:r>
              <a:rPr lang="en-US" sz="3000" dirty="0">
                <a:effectLst>
                  <a:outerShdw blurRad="38100" dist="38100" dir="2700000" algn="tl">
                    <a:srgbClr val="000000">
                      <a:alpha val="43137"/>
                    </a:srgbClr>
                  </a:outerShdw>
                </a:effectLst>
              </a:rPr>
              <a:t>Economic disaster for the whole country</a:t>
            </a:r>
          </a:p>
          <a:p>
            <a:pPr lvl="3"/>
            <a:endParaRPr lang="en-US" sz="22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073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March, 2003</a:t>
            </a:r>
          </a:p>
          <a:p>
            <a:pPr lvl="1"/>
            <a:r>
              <a:rPr lang="en-US" sz="3000" dirty="0">
                <a:effectLst>
                  <a:outerShdw blurRad="38100" dist="38100" dir="2700000" algn="tl">
                    <a:srgbClr val="000000">
                      <a:alpha val="43137"/>
                    </a:srgbClr>
                  </a:outerShdw>
                </a:effectLst>
              </a:rPr>
              <a:t>The Ontario Nurses’ Association</a:t>
            </a:r>
          </a:p>
          <a:p>
            <a:pPr lvl="2"/>
            <a:r>
              <a:rPr lang="en-US" sz="3000" dirty="0">
                <a:effectLst>
                  <a:outerShdw blurRad="38100" dist="38100" dir="2700000" algn="tl">
                    <a:srgbClr val="000000">
                      <a:alpha val="43137"/>
                    </a:srgbClr>
                  </a:outerShdw>
                </a:effectLst>
              </a:rPr>
              <a:t>Almost 2/3 felt their health and safety had been compromised</a:t>
            </a:r>
          </a:p>
          <a:p>
            <a:pPr lvl="2"/>
            <a:r>
              <a:rPr lang="en-US" sz="3000" dirty="0">
                <a:effectLst>
                  <a:outerShdw blurRad="38100" dist="38100" dir="2700000" algn="tl">
                    <a:srgbClr val="000000">
                      <a:alpha val="43137"/>
                    </a:srgbClr>
                  </a:outerShdw>
                </a:effectLst>
              </a:rPr>
              <a:t>Many torn between staying and quitting</a:t>
            </a:r>
          </a:p>
          <a:p>
            <a:pPr lvl="2"/>
            <a:r>
              <a:rPr lang="en-US" sz="3000" dirty="0">
                <a:effectLst>
                  <a:outerShdw blurRad="38100" dist="38100" dir="2700000" algn="tl">
                    <a:srgbClr val="000000">
                      <a:alpha val="43137"/>
                    </a:srgbClr>
                  </a:outerShdw>
                </a:effectLst>
              </a:rPr>
              <a:t>Felt their family life was devastated</a:t>
            </a:r>
          </a:p>
          <a:p>
            <a:pPr lvl="2"/>
            <a:endParaRPr lang="en-US" sz="30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7549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March – July, 2003 – All lived in Fear</a:t>
            </a:r>
          </a:p>
          <a:p>
            <a:pPr lvl="1"/>
            <a:r>
              <a:rPr lang="en-US" sz="3000" dirty="0">
                <a:effectLst>
                  <a:outerShdw blurRad="38100" dist="38100" dir="2700000" algn="tl">
                    <a:srgbClr val="000000">
                      <a:alpha val="43137"/>
                    </a:srgbClr>
                  </a:outerShdw>
                </a:effectLst>
              </a:rPr>
              <a:t>Respiratory Technicians</a:t>
            </a:r>
          </a:p>
          <a:p>
            <a:pPr lvl="1"/>
            <a:r>
              <a:rPr lang="en-US" sz="3000" dirty="0">
                <a:effectLst>
                  <a:outerShdw blurRad="38100" dist="38100" dir="2700000" algn="tl">
                    <a:srgbClr val="000000">
                      <a:alpha val="43137"/>
                    </a:srgbClr>
                  </a:outerShdw>
                </a:effectLst>
              </a:rPr>
              <a:t>Doctors</a:t>
            </a:r>
          </a:p>
          <a:p>
            <a:pPr lvl="1"/>
            <a:r>
              <a:rPr lang="en-US" sz="3000" dirty="0">
                <a:effectLst>
                  <a:outerShdw blurRad="38100" dist="38100" dir="2700000" algn="tl">
                    <a:srgbClr val="000000">
                      <a:alpha val="43137"/>
                    </a:srgbClr>
                  </a:outerShdw>
                </a:effectLst>
              </a:rPr>
              <a:t>Nurses</a:t>
            </a:r>
          </a:p>
          <a:p>
            <a:pPr lvl="1"/>
            <a:r>
              <a:rPr lang="en-US" sz="3000" dirty="0">
                <a:effectLst>
                  <a:outerShdw blurRad="38100" dist="38100" dir="2700000" algn="tl">
                    <a:srgbClr val="000000">
                      <a:alpha val="43137"/>
                    </a:srgbClr>
                  </a:outerShdw>
                </a:effectLst>
              </a:rPr>
              <a:t>Hospital Workers</a:t>
            </a:r>
          </a:p>
          <a:p>
            <a:pPr lvl="1"/>
            <a:r>
              <a:rPr lang="en-US" sz="3000" dirty="0">
                <a:effectLst>
                  <a:outerShdw blurRad="38100" dist="38100" dir="2700000" algn="tl">
                    <a:srgbClr val="000000">
                      <a:alpha val="43137"/>
                    </a:srgbClr>
                  </a:outerShdw>
                </a:effectLst>
              </a:rPr>
              <a:t>Paramedics</a:t>
            </a:r>
          </a:p>
          <a:p>
            <a:pPr lvl="1"/>
            <a:r>
              <a:rPr lang="en-US" sz="3000" dirty="0">
                <a:effectLst>
                  <a:outerShdw blurRad="38100" dist="38100" dir="2700000" algn="tl">
                    <a:srgbClr val="000000">
                      <a:alpha val="43137"/>
                    </a:srgbClr>
                  </a:outerShdw>
                </a:effectLst>
              </a:rPr>
              <a:t>Home Health Care workers</a:t>
            </a:r>
          </a:p>
          <a:p>
            <a:pPr lvl="2"/>
            <a:endParaRPr lang="en-US" sz="22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697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The SARS (2003) and Ebola (2014) outbreaks taught us many lessons</a:t>
            </a:r>
          </a:p>
          <a:p>
            <a:pPr lvl="1">
              <a:spcAft>
                <a:spcPts val="600"/>
              </a:spcAft>
            </a:pPr>
            <a:r>
              <a:rPr lang="en-US" sz="2600" dirty="0">
                <a:effectLst>
                  <a:outerShdw blurRad="38100" dist="38100" dir="2700000" algn="tl">
                    <a:srgbClr val="000000">
                      <a:alpha val="43137"/>
                    </a:srgbClr>
                  </a:outerShdw>
                </a:effectLst>
              </a:rPr>
              <a:t>Most prevalent was the lack of compliance of the healthcare workers in the use of Personal Protective Equipment (PPE) and good hand hygiene.</a:t>
            </a:r>
          </a:p>
          <a:p>
            <a:pPr lvl="1">
              <a:spcAft>
                <a:spcPts val="600"/>
              </a:spcAft>
            </a:pPr>
            <a:r>
              <a:rPr lang="en-US" sz="2600" dirty="0">
                <a:effectLst>
                  <a:outerShdw blurRad="38100" dist="38100" dir="2700000" algn="tl">
                    <a:srgbClr val="000000">
                      <a:alpha val="43137"/>
                    </a:srgbClr>
                  </a:outerShdw>
                </a:effectLst>
              </a:rPr>
              <a:t>The COVID-19 pandemic requires similar precautions</a:t>
            </a:r>
          </a:p>
          <a:p>
            <a:pPr lvl="1">
              <a:spcAft>
                <a:spcPts val="600"/>
              </a:spcAft>
            </a:pPr>
            <a:r>
              <a:rPr lang="en-US" sz="2600" dirty="0">
                <a:effectLst>
                  <a:outerShdw blurRad="38100" dist="38100" dir="2700000" algn="tl">
                    <a:srgbClr val="000000">
                      <a:alpha val="43137"/>
                    </a:srgbClr>
                  </a:outerShdw>
                </a:effectLst>
              </a:rPr>
              <a:t>This power point will stress the importance of strict adherence to the use of PPE and good hand hygiene for healthcare providers as well as those ministering at home or in the </a:t>
            </a:r>
            <a:r>
              <a:rPr lang="en-US" sz="2600">
                <a:effectLst>
                  <a:outerShdw blurRad="38100" dist="38100" dir="2700000" algn="tl">
                    <a:srgbClr val="000000">
                      <a:alpha val="43137"/>
                    </a:srgbClr>
                  </a:outerShdw>
                </a:effectLst>
              </a:rPr>
              <a:t>community.</a:t>
            </a:r>
            <a:endParaRPr lang="en-US" sz="2600" dirty="0">
              <a:effectLst>
                <a:outerShdw blurRad="38100" dist="38100" dir="2700000" algn="tl">
                  <a:srgbClr val="000000">
                    <a:alpha val="43137"/>
                  </a:srgbClr>
                </a:outerShdw>
              </a:effectLst>
            </a:endParaRPr>
          </a:p>
          <a:p>
            <a:pPr marL="0" indent="0">
              <a:buNone/>
            </a:pP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3592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Lessons Learned – Strain on Personnel</a:t>
            </a:r>
          </a:p>
          <a:p>
            <a:pPr lvl="1"/>
            <a:r>
              <a:rPr lang="en-US" sz="3000" dirty="0">
                <a:effectLst>
                  <a:outerShdw blurRad="38100" dist="38100" dir="2700000" algn="tl">
                    <a:srgbClr val="000000">
                      <a:alpha val="43137"/>
                    </a:srgbClr>
                  </a:outerShdw>
                </a:effectLst>
              </a:rPr>
              <a:t>Healthcare workers on the front lines</a:t>
            </a:r>
          </a:p>
          <a:p>
            <a:pPr lvl="2"/>
            <a:r>
              <a:rPr lang="en-US" sz="3000" dirty="0">
                <a:effectLst>
                  <a:outerShdw blurRad="38100" dist="38100" dir="2700000" algn="tl">
                    <a:srgbClr val="000000">
                      <a:alpha val="43137"/>
                    </a:srgbClr>
                  </a:outerShdw>
                </a:effectLst>
              </a:rPr>
              <a:t>Putting lives at risk</a:t>
            </a:r>
          </a:p>
          <a:p>
            <a:pPr lvl="2"/>
            <a:r>
              <a:rPr lang="en-US" sz="3000" dirty="0">
                <a:effectLst>
                  <a:outerShdw blurRad="38100" dist="38100" dir="2700000" algn="tl">
                    <a:srgbClr val="000000">
                      <a:alpha val="43137"/>
                    </a:srgbClr>
                  </a:outerShdw>
                </a:effectLst>
              </a:rPr>
              <a:t>Watched friends and colleagues fall ill</a:t>
            </a:r>
          </a:p>
          <a:p>
            <a:pPr lvl="2"/>
            <a:r>
              <a:rPr lang="en-US" sz="3000" dirty="0">
                <a:effectLst>
                  <a:outerShdw blurRad="38100" dist="38100" dir="2700000" algn="tl">
                    <a:srgbClr val="000000">
                      <a:alpha val="43137"/>
                    </a:srgbClr>
                  </a:outerShdw>
                </a:effectLst>
              </a:rPr>
              <a:t>At times had to care for them</a:t>
            </a:r>
          </a:p>
          <a:p>
            <a:pPr lvl="2"/>
            <a:r>
              <a:rPr lang="en-US" sz="3000" dirty="0">
                <a:effectLst>
                  <a:outerShdw blurRad="38100" dist="38100" dir="2700000" algn="tl">
                    <a:srgbClr val="000000">
                      <a:alpha val="43137"/>
                    </a:srgbClr>
                  </a:outerShdw>
                </a:effectLst>
              </a:rPr>
              <a:t>Wondering if they would be next</a:t>
            </a:r>
          </a:p>
          <a:p>
            <a:pPr lvl="1"/>
            <a:endParaRPr lang="en-US" sz="30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1911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763000" cy="4876800"/>
          </a:xfrm>
        </p:spPr>
        <p:txBody>
          <a:bodyPr/>
          <a:lstStyle/>
          <a:p>
            <a:pPr marL="457200" lvl="1" indent="0">
              <a:buNone/>
            </a:pPr>
            <a:endParaRPr lang="en-US" sz="800" dirty="0">
              <a:effectLst>
                <a:outerShdw blurRad="38100" dist="38100" dir="2700000" algn="tl">
                  <a:srgbClr val="000000">
                    <a:alpha val="43137"/>
                  </a:srgbClr>
                </a:outerShdw>
              </a:effectLst>
            </a:endParaRPr>
          </a:p>
          <a:p>
            <a:pPr marL="57150" indent="0">
              <a:buNone/>
            </a:pPr>
            <a:r>
              <a:rPr lang="en-US" sz="3000" dirty="0">
                <a:effectLst>
                  <a:outerShdw blurRad="38100" dist="38100" dir="2700000" algn="tl">
                    <a:srgbClr val="000000">
                      <a:alpha val="43137"/>
                    </a:srgbClr>
                  </a:outerShdw>
                </a:effectLst>
              </a:rPr>
              <a:t>“I said to my husband, ‘I’m going to go,’… and I saw his face and we both had tears in our eyes because I thought I was the next one to get it. I was just so emotional. I felt had to go in… but I thought I was going to be the next one, because all our nurses were falling down.”</a:t>
            </a:r>
          </a:p>
          <a:p>
            <a:pPr marL="457200" lvl="1" indent="0">
              <a:buNone/>
            </a:pPr>
            <a:endParaRPr lang="en-US" sz="3000" dirty="0">
              <a:effectLst>
                <a:outerShdw blurRad="38100" dist="38100" dir="2700000" algn="tl">
                  <a:srgbClr val="000000">
                    <a:alpha val="43137"/>
                  </a:srgbClr>
                </a:outerShdw>
              </a:effectLst>
            </a:endParaRPr>
          </a:p>
          <a:p>
            <a:pPr marL="457200" lvl="1" indent="0" algn="ctr">
              <a:buNone/>
            </a:pPr>
            <a:r>
              <a:rPr lang="en-US" sz="2000" dirty="0">
                <a:effectLst>
                  <a:outerShdw blurRad="38100" dist="38100" dir="2700000" algn="tl">
                    <a:srgbClr val="000000">
                      <a:alpha val="43137"/>
                    </a:srgbClr>
                  </a:outerShdw>
                </a:effectLst>
              </a:rPr>
              <a:t>Nurse from 4 West, North York General Hospital </a:t>
            </a:r>
          </a:p>
          <a:p>
            <a:pPr marL="457200" lvl="1" indent="0" algn="ctr">
              <a:buNone/>
            </a:pPr>
            <a:r>
              <a:rPr lang="en-US" sz="2000" dirty="0">
                <a:effectLst>
                  <a:outerShdw blurRad="38100" dist="38100" dir="2700000" algn="tl">
                    <a:srgbClr val="000000">
                      <a:alpha val="43137"/>
                    </a:srgbClr>
                  </a:outerShdw>
                </a:effectLst>
              </a:rPr>
              <a:t>(epicenter of second outbreak)</a:t>
            </a:r>
          </a:p>
          <a:p>
            <a:pPr marL="457200" lvl="1" indent="0" algn="ctr">
              <a:buNone/>
            </a:pPr>
            <a:r>
              <a:rPr lang="en-US" sz="2000" dirty="0">
                <a:effectLst>
                  <a:outerShdw blurRad="38100" dist="38100" dir="2700000" algn="tl">
                    <a:srgbClr val="000000">
                      <a:alpha val="43137"/>
                    </a:srgbClr>
                  </a:outerShdw>
                </a:effectLst>
              </a:rPr>
              <a:t>Weekend of May 24 and 25, 2003</a:t>
            </a: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2568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763000" cy="4876800"/>
          </a:xfrm>
        </p:spPr>
        <p:txBody>
          <a:bodyPr/>
          <a:lstStyle/>
          <a:p>
            <a:pPr marL="457200" lvl="1" indent="0">
              <a:buNone/>
            </a:pPr>
            <a:endParaRPr lang="en-US" sz="800" dirty="0">
              <a:effectLst>
                <a:outerShdw blurRad="38100" dist="38100" dir="2700000" algn="tl">
                  <a:srgbClr val="000000">
                    <a:alpha val="43137"/>
                  </a:srgbClr>
                </a:outerShdw>
              </a:effectLst>
            </a:endParaRPr>
          </a:p>
          <a:p>
            <a:pPr marL="514350" indent="-457200"/>
            <a:r>
              <a:rPr lang="en-US" sz="3000" dirty="0">
                <a:effectLst>
                  <a:outerShdw blurRad="38100" dist="38100" dir="2700000" algn="tl">
                    <a:srgbClr val="000000">
                      <a:alpha val="43137"/>
                    </a:srgbClr>
                  </a:outerShdw>
                </a:effectLst>
              </a:rPr>
              <a:t>375 people contracted SARS in Ontario</a:t>
            </a:r>
          </a:p>
          <a:p>
            <a:pPr marL="514350" indent="-457200"/>
            <a:r>
              <a:rPr lang="en-US" sz="3000" dirty="0">
                <a:effectLst>
                  <a:outerShdw blurRad="38100" dist="38100" dir="2700000" algn="tl">
                    <a:srgbClr val="000000">
                      <a:alpha val="43137"/>
                    </a:srgbClr>
                  </a:outerShdw>
                </a:effectLst>
              </a:rPr>
              <a:t>72% were infected in healthcare setting</a:t>
            </a:r>
          </a:p>
          <a:p>
            <a:pPr marL="514350" indent="-457200"/>
            <a:r>
              <a:rPr lang="en-US" sz="3000" dirty="0">
                <a:effectLst>
                  <a:outerShdw blurRad="38100" dist="38100" dir="2700000" algn="tl">
                    <a:srgbClr val="000000">
                      <a:alpha val="43137"/>
                    </a:srgbClr>
                  </a:outerShdw>
                </a:effectLst>
              </a:rPr>
              <a:t>45% were healthcare workers</a:t>
            </a:r>
          </a:p>
          <a:p>
            <a:pPr marL="514350" indent="-457200"/>
            <a:r>
              <a:rPr lang="en-US" sz="3000" dirty="0">
                <a:effectLst>
                  <a:outerShdw blurRad="38100" dist="38100" dir="2700000" algn="tl">
                    <a:srgbClr val="000000">
                      <a:alpha val="43137"/>
                    </a:srgbClr>
                  </a:outerShdw>
                </a:effectLst>
              </a:rPr>
              <a:t>Many brought illness and death home to their families</a:t>
            </a:r>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08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Lessons Learned </a:t>
            </a:r>
          </a:p>
          <a:p>
            <a:pPr lvl="1"/>
            <a:r>
              <a:rPr lang="en-US" sz="3000" dirty="0">
                <a:effectLst>
                  <a:outerShdw blurRad="38100" dist="38100" dir="2700000" algn="tl">
                    <a:srgbClr val="000000">
                      <a:alpha val="43137"/>
                    </a:srgbClr>
                  </a:outerShdw>
                </a:effectLst>
              </a:rPr>
              <a:t>Lack of preparation</a:t>
            </a:r>
          </a:p>
          <a:p>
            <a:pPr lvl="1"/>
            <a:r>
              <a:rPr lang="en-US" sz="3000" dirty="0">
                <a:effectLst>
                  <a:outerShdw blurRad="38100" dist="38100" dir="2700000" algn="tl">
                    <a:srgbClr val="000000">
                      <a:alpha val="43137"/>
                    </a:srgbClr>
                  </a:outerShdw>
                </a:effectLst>
              </a:rPr>
              <a:t>Lack of education and training against infectious disease</a:t>
            </a:r>
          </a:p>
          <a:p>
            <a:pPr lvl="1"/>
            <a:r>
              <a:rPr lang="en-US" sz="3000" dirty="0">
                <a:effectLst>
                  <a:outerShdw blurRad="38100" dist="38100" dir="2700000" algn="tl">
                    <a:srgbClr val="000000">
                      <a:alpha val="43137"/>
                    </a:srgbClr>
                  </a:outerShdw>
                </a:effectLst>
              </a:rPr>
              <a:t>Decline of Public Health</a:t>
            </a:r>
          </a:p>
          <a:p>
            <a:pPr lvl="1"/>
            <a:r>
              <a:rPr lang="en-US" sz="3000" dirty="0">
                <a:effectLst>
                  <a:outerShdw blurRad="38100" dist="38100" dir="2700000" algn="tl">
                    <a:srgbClr val="000000">
                      <a:alpha val="43137"/>
                    </a:srgbClr>
                  </a:outerShdw>
                </a:effectLst>
              </a:rPr>
              <a:t>Breaches in infection control and use of PPE</a:t>
            </a:r>
          </a:p>
          <a:p>
            <a:pPr lvl="1"/>
            <a:r>
              <a:rPr lang="en-US" sz="3000" dirty="0">
                <a:effectLst>
                  <a:outerShdw blurRad="38100" dist="38100" dir="2700000" algn="tl">
                    <a:srgbClr val="000000">
                      <a:alpha val="43137"/>
                    </a:srgbClr>
                  </a:outerShdw>
                </a:effectLst>
              </a:rPr>
              <a:t>Non-compliance in standard precautions</a:t>
            </a:r>
          </a:p>
          <a:p>
            <a:pPr lvl="2"/>
            <a:r>
              <a:rPr lang="en-US" sz="2600" dirty="0">
                <a:effectLst>
                  <a:outerShdw blurRad="38100" dist="38100" dir="2700000" algn="tl">
                    <a:srgbClr val="000000">
                      <a:alpha val="43137"/>
                    </a:srgbClr>
                  </a:outerShdw>
                </a:effectLst>
              </a:rPr>
              <a:t>Hand hygiene</a:t>
            </a:r>
          </a:p>
          <a:p>
            <a:pPr lvl="1"/>
            <a:endParaRPr lang="en-US" sz="30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29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Lessons Learned</a:t>
            </a:r>
            <a:endParaRPr lang="en-US" sz="2200" dirty="0">
              <a:effectLst>
                <a:outerShdw blurRad="38100" dist="38100" dir="2700000" algn="tl">
                  <a:srgbClr val="000000">
                    <a:alpha val="43137"/>
                  </a:srgbClr>
                </a:outerShdw>
              </a:effectLst>
            </a:endParaRPr>
          </a:p>
          <a:p>
            <a:pPr lvl="1"/>
            <a:r>
              <a:rPr lang="en-US" sz="3000" dirty="0">
                <a:effectLst>
                  <a:outerShdw blurRad="38100" dist="38100" dir="2700000" algn="tl">
                    <a:srgbClr val="000000">
                      <a:alpha val="43137"/>
                    </a:srgbClr>
                  </a:outerShdw>
                </a:effectLst>
              </a:rPr>
              <a:t>Strict adherence to contact and droplet precautions including</a:t>
            </a:r>
          </a:p>
          <a:p>
            <a:pPr lvl="2"/>
            <a:r>
              <a:rPr lang="en-US" sz="3000" dirty="0">
                <a:effectLst>
                  <a:outerShdw blurRad="38100" dist="38100" dir="2700000" algn="tl">
                    <a:srgbClr val="000000">
                      <a:alpha val="43137"/>
                    </a:srgbClr>
                  </a:outerShdw>
                </a:effectLst>
              </a:rPr>
              <a:t>Eye protection</a:t>
            </a:r>
          </a:p>
          <a:p>
            <a:pPr lvl="2"/>
            <a:r>
              <a:rPr lang="en-US" sz="3000" dirty="0">
                <a:effectLst>
                  <a:outerShdw blurRad="38100" dist="38100" dir="2700000" algn="tl">
                    <a:srgbClr val="000000">
                      <a:alpha val="43137"/>
                    </a:srgbClr>
                  </a:outerShdw>
                </a:effectLst>
              </a:rPr>
              <a:t>Airborne precautions</a:t>
            </a:r>
          </a:p>
          <a:p>
            <a:pPr lvl="1"/>
            <a:r>
              <a:rPr lang="en-US" sz="3000" dirty="0">
                <a:effectLst>
                  <a:outerShdw blurRad="38100" dist="38100" dir="2700000" algn="tl">
                    <a:srgbClr val="000000">
                      <a:alpha val="43137"/>
                    </a:srgbClr>
                  </a:outerShdw>
                </a:effectLst>
              </a:rPr>
              <a:t>Undetected cases of in staff, patients, and visitors contribute to rapid spread of the virus</a:t>
            </a:r>
          </a:p>
          <a:p>
            <a:pPr lvl="1"/>
            <a:endParaRPr lang="en-US" sz="34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6095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Lessons Learned</a:t>
            </a:r>
            <a:endParaRPr lang="en-US" sz="2200" dirty="0">
              <a:effectLst>
                <a:outerShdw blurRad="38100" dist="38100" dir="2700000" algn="tl">
                  <a:srgbClr val="000000">
                    <a:alpha val="43137"/>
                  </a:srgbClr>
                </a:outerShdw>
              </a:effectLst>
            </a:endParaRPr>
          </a:p>
          <a:p>
            <a:pPr lvl="1"/>
            <a:r>
              <a:rPr lang="en-US" sz="3000" dirty="0">
                <a:effectLst>
                  <a:outerShdw blurRad="38100" dist="38100" dir="2700000" algn="tl">
                    <a:srgbClr val="000000">
                      <a:alpha val="43137"/>
                    </a:srgbClr>
                  </a:outerShdw>
                </a:effectLst>
              </a:rPr>
              <a:t>Optimal control efforts require continuous analysis of the dynamics of SARS-CoV transmission in the facility and the community.</a:t>
            </a:r>
          </a:p>
          <a:p>
            <a:pPr lvl="1"/>
            <a:r>
              <a:rPr lang="en-US" sz="3000" dirty="0">
                <a:effectLst>
                  <a:outerShdw blurRad="38100" dist="38100" dir="2700000" algn="tl">
                    <a:srgbClr val="000000">
                      <a:alpha val="43137"/>
                    </a:srgbClr>
                  </a:outerShdw>
                </a:effectLst>
              </a:rPr>
              <a:t>A response to SARS can strain the resources and capacity of a healthcare facility or agency</a:t>
            </a:r>
          </a:p>
          <a:p>
            <a:pPr lvl="2"/>
            <a:endParaRPr lang="en-US" sz="2200" dirty="0">
              <a:effectLst>
                <a:outerShdw blurRad="38100" dist="38100" dir="2700000" algn="tl">
                  <a:srgbClr val="000000">
                    <a:alpha val="43137"/>
                  </a:srgbClr>
                </a:outerShdw>
              </a:effectLst>
            </a:endParaRPr>
          </a:p>
          <a:p>
            <a:pPr lvl="2"/>
            <a:endParaRPr lang="en-US" sz="22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4640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Lessons Learned</a:t>
            </a:r>
            <a:endParaRPr lang="en-US" sz="2200" dirty="0">
              <a:effectLst>
                <a:outerShdw blurRad="38100" dist="38100" dir="2700000" algn="tl">
                  <a:srgbClr val="000000">
                    <a:alpha val="43137"/>
                  </a:srgbClr>
                </a:outerShdw>
              </a:effectLst>
            </a:endParaRPr>
          </a:p>
          <a:p>
            <a:pPr lvl="1"/>
            <a:r>
              <a:rPr lang="en-US" sz="3000" dirty="0">
                <a:effectLst>
                  <a:outerShdw blurRad="38100" dist="38100" dir="2700000" algn="tl">
                    <a:srgbClr val="000000">
                      <a:alpha val="43137"/>
                    </a:srgbClr>
                  </a:outerShdw>
                </a:effectLst>
              </a:rPr>
              <a:t>The social and psychological impact of SARS can be substantial, both during and after an outbreak.</a:t>
            </a:r>
          </a:p>
          <a:p>
            <a:pPr lvl="1"/>
            <a:r>
              <a:rPr lang="en-US" sz="3000" dirty="0">
                <a:effectLst>
                  <a:outerShdw blurRad="38100" dist="38100" dir="2700000" algn="tl">
                    <a:srgbClr val="000000">
                      <a:alpha val="43137"/>
                    </a:srgbClr>
                  </a:outerShdw>
                </a:effectLst>
              </a:rPr>
              <a:t>The most effective systems for controlling a nosocomial outbreak are those that are developed and tested before an outbreak occurs.</a:t>
            </a: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7587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Lessons Learned</a:t>
            </a:r>
            <a:endParaRPr lang="en-US" sz="2200" dirty="0">
              <a:effectLst>
                <a:outerShdw blurRad="38100" dist="38100" dir="2700000" algn="tl">
                  <a:srgbClr val="000000">
                    <a:alpha val="43137"/>
                  </a:srgbClr>
                </a:outerShdw>
              </a:effectLst>
            </a:endParaRPr>
          </a:p>
          <a:p>
            <a:pPr lvl="1"/>
            <a:r>
              <a:rPr lang="en-US" sz="3000" dirty="0">
                <a:effectLst>
                  <a:outerShdw blurRad="38100" dist="38100" dir="2700000" algn="tl">
                    <a:srgbClr val="000000">
                      <a:alpha val="43137"/>
                    </a:srgbClr>
                  </a:outerShdw>
                </a:effectLst>
              </a:rPr>
              <a:t>Communication needs can overwhelm and paralyze response capacity; good information management strategies are essential to an efficient and effective response </a:t>
            </a:r>
          </a:p>
          <a:p>
            <a:pPr lvl="1"/>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0212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Lessons Learned</a:t>
            </a:r>
            <a:endParaRPr lang="en-US" sz="2200" dirty="0">
              <a:effectLst>
                <a:outerShdw blurRad="38100" dist="38100" dir="2700000" algn="tl">
                  <a:srgbClr val="000000">
                    <a:alpha val="43137"/>
                  </a:srgbClr>
                </a:outerShdw>
              </a:effectLst>
            </a:endParaRPr>
          </a:p>
          <a:p>
            <a:pPr lvl="1"/>
            <a:r>
              <a:rPr lang="en-US" sz="3000" dirty="0">
                <a:effectLst>
                  <a:outerShdw blurRad="38100" dist="38100" dir="2700000" algn="tl">
                    <a:srgbClr val="000000">
                      <a:alpha val="43137"/>
                    </a:srgbClr>
                  </a:outerShdw>
                </a:effectLst>
              </a:rPr>
              <a:t>Implementation and enforcement of all standard precautions, including appropriate use of facial (eyes, nose, and mouth) protection when caring for respiratory patients, should be prioritized in all healthcare facilities in order to mitigate pandemic influenza transmission</a:t>
            </a:r>
            <a:endParaRPr lang="en-US" sz="2600" dirty="0">
              <a:effectLst>
                <a:outerShdw blurRad="38100" dist="38100" dir="2700000" algn="tl">
                  <a:srgbClr val="000000">
                    <a:alpha val="43137"/>
                  </a:srgbClr>
                </a:outerShdw>
              </a:effectLst>
            </a:endParaRPr>
          </a:p>
          <a:p>
            <a:pPr lvl="1"/>
            <a:endParaRPr lang="en-US" sz="26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9045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Lessons Learned</a:t>
            </a:r>
          </a:p>
          <a:p>
            <a:pPr lvl="1"/>
            <a:r>
              <a:rPr lang="en-US" sz="3000" dirty="0">
                <a:effectLst>
                  <a:outerShdw blurRad="38100" dist="38100" dir="2700000" algn="tl">
                    <a:srgbClr val="000000">
                      <a:alpha val="43137"/>
                    </a:srgbClr>
                  </a:outerShdw>
                </a:effectLst>
              </a:rPr>
              <a:t>It is incumbent upon healthcare employers to educate employees about the hazards to which they are exposed and to provide reasonable means by which to abate those hazards</a:t>
            </a: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444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3" name="Rectangle 3"/>
          <p:cNvSpPr>
            <a:spLocks noGrp="1" noChangeArrowheads="1"/>
          </p:cNvSpPr>
          <p:nvPr>
            <p:ph type="body" idx="1"/>
          </p:nvPr>
        </p:nvSpPr>
        <p:spPr>
          <a:xfrm>
            <a:off x="228600" y="381000"/>
            <a:ext cx="8686800" cy="3200400"/>
          </a:xfrm>
        </p:spPr>
        <p:txBody>
          <a:bodyPr/>
          <a:lstStyle/>
          <a:p>
            <a:pPr marL="0" indent="0" algn="ctr">
              <a:spcBef>
                <a:spcPts val="0"/>
              </a:spcBef>
              <a:buNone/>
            </a:pPr>
            <a:r>
              <a:rPr lang="en-US" dirty="0">
                <a:effectLst>
                  <a:outerShdw blurRad="38100" dist="38100" dir="2700000" algn="tl">
                    <a:srgbClr val="000000">
                      <a:alpha val="43137"/>
                    </a:srgbClr>
                  </a:outerShdw>
                </a:effectLst>
              </a:rPr>
              <a:t>Healthcare workers were at the frontlines </a:t>
            </a:r>
          </a:p>
          <a:p>
            <a:pPr marL="0" indent="0" algn="ctr">
              <a:spcBef>
                <a:spcPts val="0"/>
              </a:spcBef>
              <a:buNone/>
            </a:pPr>
            <a:r>
              <a:rPr lang="en-US" dirty="0">
                <a:effectLst>
                  <a:outerShdw blurRad="38100" dist="38100" dir="2700000" algn="tl">
                    <a:srgbClr val="000000">
                      <a:alpha val="43137"/>
                    </a:srgbClr>
                  </a:outerShdw>
                </a:effectLst>
              </a:rPr>
              <a:t>during the battle against </a:t>
            </a:r>
          </a:p>
          <a:p>
            <a:pPr marL="0" indent="0" algn="ctr">
              <a:spcBef>
                <a:spcPts val="0"/>
              </a:spcBef>
              <a:buNone/>
            </a:pPr>
            <a:r>
              <a:rPr lang="en-US" dirty="0">
                <a:effectLst>
                  <a:outerShdw blurRad="38100" dist="38100" dir="2700000" algn="tl">
                    <a:srgbClr val="000000">
                      <a:alpha val="43137"/>
                    </a:srgbClr>
                  </a:outerShdw>
                </a:effectLst>
              </a:rPr>
              <a:t>the SARS epidemic in 2003. </a:t>
            </a:r>
          </a:p>
          <a:p>
            <a:pPr marL="0" indent="0" algn="ctr">
              <a:spcBef>
                <a:spcPts val="0"/>
              </a:spcBef>
              <a:buNone/>
            </a:pPr>
            <a:r>
              <a:rPr lang="en-US" dirty="0">
                <a:effectLst>
                  <a:outerShdw blurRad="38100" dist="38100" dir="2700000" algn="tl">
                    <a:srgbClr val="000000">
                      <a:alpha val="43137"/>
                    </a:srgbClr>
                  </a:outerShdw>
                </a:effectLst>
              </a:rPr>
              <a:t>Understanding their fears and concerns </a:t>
            </a:r>
          </a:p>
          <a:p>
            <a:pPr marL="0" indent="0" algn="ctr">
              <a:spcBef>
                <a:spcPts val="0"/>
              </a:spcBef>
              <a:buNone/>
            </a:pPr>
            <a:r>
              <a:rPr lang="en-US" dirty="0">
                <a:effectLst>
                  <a:outerShdw blurRad="38100" dist="38100" dir="2700000" algn="tl">
                    <a:srgbClr val="000000">
                      <a:alpha val="43137"/>
                    </a:srgbClr>
                  </a:outerShdw>
                </a:effectLst>
              </a:rPr>
              <a:t>may hold lessons for handling </a:t>
            </a:r>
          </a:p>
          <a:p>
            <a:pPr marL="0" indent="0" algn="ctr">
              <a:spcBef>
                <a:spcPts val="0"/>
              </a:spcBef>
              <a:buNone/>
            </a:pPr>
            <a:r>
              <a:rPr lang="en-US" dirty="0">
                <a:effectLst>
                  <a:outerShdw blurRad="38100" dist="38100" dir="2700000" algn="tl">
                    <a:srgbClr val="000000">
                      <a:alpha val="43137"/>
                    </a:srgbClr>
                  </a:outerShdw>
                </a:effectLst>
              </a:rPr>
              <a:t>the current and future outbreaks.</a:t>
            </a:r>
          </a:p>
        </p:txBody>
      </p:sp>
      <p:pic>
        <p:nvPicPr>
          <p:cNvPr id="6" name="Picture 5">
            <a:extLst>
              <a:ext uri="{FF2B5EF4-FFF2-40B4-BE49-F238E27FC236}">
                <a16:creationId xmlns:a16="http://schemas.microsoft.com/office/drawing/2014/main" id="{B5A2B5B9-D30C-4CC6-BC25-D30076D98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597349"/>
            <a:ext cx="5334000" cy="3000375"/>
          </a:xfrm>
          <a:prstGeom prst="rect">
            <a:avLst/>
          </a:prstGeom>
          <a:ln w="57150">
            <a:solidFill>
              <a:schemeClr val="bg2"/>
            </a:solidFill>
          </a:ln>
        </p:spPr>
      </p:pic>
    </p:spTree>
    <p:extLst>
      <p:ext uri="{BB962C8B-B14F-4D97-AF65-F5344CB8AC3E}">
        <p14:creationId xmlns:p14="http://schemas.microsoft.com/office/powerpoint/2010/main" val="3189758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Lessons Learned</a:t>
            </a:r>
          </a:p>
          <a:p>
            <a:pPr lvl="1"/>
            <a:r>
              <a:rPr lang="en-US" sz="3000" dirty="0">
                <a:effectLst>
                  <a:outerShdw blurRad="38100" dist="38100" dir="2700000" algn="tl">
                    <a:srgbClr val="000000">
                      <a:alpha val="43137"/>
                    </a:srgbClr>
                  </a:outerShdw>
                </a:effectLst>
              </a:rPr>
              <a:t>Although healthcare providers receive training during their education</a:t>
            </a:r>
          </a:p>
          <a:p>
            <a:pPr lvl="2"/>
            <a:r>
              <a:rPr lang="en-US" sz="3000" dirty="0">
                <a:effectLst>
                  <a:outerShdw blurRad="38100" dist="38100" dir="2700000" algn="tl">
                    <a:srgbClr val="000000">
                      <a:alpha val="43137"/>
                    </a:srgbClr>
                  </a:outerShdw>
                </a:effectLst>
              </a:rPr>
              <a:t>Studies that show lapses in infection control practices and non-compliance with regular hand hygiene, it is recommended that further training and remediation be done periodically  </a:t>
            </a: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0113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Monrovia – September 15, 2014</a:t>
            </a:r>
          </a:p>
          <a:p>
            <a:pPr lvl="1"/>
            <a:r>
              <a:rPr lang="en-US" dirty="0" err="1">
                <a:effectLst>
                  <a:outerShdw blurRad="38100" dist="38100" dir="2700000" algn="tl">
                    <a:srgbClr val="000000">
                      <a:alpha val="43137"/>
                    </a:srgbClr>
                  </a:outerShdw>
                </a:effectLst>
              </a:rPr>
              <a:t>Marthalene</a:t>
            </a:r>
            <a:r>
              <a:rPr lang="en-US" dirty="0">
                <a:effectLst>
                  <a:outerShdw blurRad="38100" dist="38100" dir="2700000" algn="tl">
                    <a:srgbClr val="000000">
                      <a:alpha val="43137"/>
                    </a:srgbClr>
                  </a:outerShdw>
                </a:effectLst>
              </a:rPr>
              <a:t> Williams who had contracted Ebola was not able to call an ambulance</a:t>
            </a:r>
          </a:p>
          <a:p>
            <a:pPr lvl="1"/>
            <a:r>
              <a:rPr lang="en-US" dirty="0">
                <a:effectLst>
                  <a:outerShdw blurRad="38100" dist="38100" dir="2700000" algn="tl">
                    <a:srgbClr val="000000">
                      <a:alpha val="43137"/>
                    </a:srgbClr>
                  </a:outerShdw>
                </a:effectLst>
              </a:rPr>
              <a:t>Thomas Eric Duncan, her neighbor, rode in a taxi with her, her father, and brother, to help her get to an Ebola treatment ward</a:t>
            </a: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3907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Monrovia – September 19, 2014</a:t>
            </a:r>
          </a:p>
          <a:p>
            <a:pPr lvl="1"/>
            <a:r>
              <a:rPr lang="en-US" sz="3000" dirty="0">
                <a:effectLst>
                  <a:outerShdw blurRad="38100" dist="38100" dir="2700000" algn="tl">
                    <a:srgbClr val="000000">
                      <a:alpha val="43137"/>
                    </a:srgbClr>
                  </a:outerShdw>
                </a:effectLst>
              </a:rPr>
              <a:t>Thomas Eric Duncan went to Monrovia Airport</a:t>
            </a:r>
          </a:p>
          <a:p>
            <a:pPr lvl="2"/>
            <a:r>
              <a:rPr lang="en-US" sz="3000" dirty="0">
                <a:effectLst>
                  <a:outerShdw blurRad="38100" dist="38100" dir="2700000" algn="tl">
                    <a:srgbClr val="000000">
                      <a:alpha val="43137"/>
                    </a:srgbClr>
                  </a:outerShdw>
                </a:effectLst>
              </a:rPr>
              <a:t>According to Liberia officials</a:t>
            </a:r>
          </a:p>
          <a:p>
            <a:pPr lvl="3"/>
            <a:r>
              <a:rPr lang="en-US" sz="3000" dirty="0">
                <a:effectLst>
                  <a:outerShdw blurRad="38100" dist="38100" dir="2700000" algn="tl">
                    <a:srgbClr val="000000">
                      <a:alpha val="43137"/>
                    </a:srgbClr>
                  </a:outerShdw>
                </a:effectLst>
              </a:rPr>
              <a:t>Duncan lied about his history of contact with disease</a:t>
            </a:r>
          </a:p>
          <a:p>
            <a:pPr lvl="2"/>
            <a:r>
              <a:rPr lang="en-US" sz="3000" dirty="0">
                <a:effectLst>
                  <a:outerShdw blurRad="38100" dist="38100" dir="2700000" algn="tl">
                    <a:srgbClr val="000000">
                      <a:alpha val="43137"/>
                    </a:srgbClr>
                  </a:outerShdw>
                </a:effectLst>
              </a:rPr>
              <a:t>Boarded a flight to Brussels</a:t>
            </a:r>
          </a:p>
          <a:p>
            <a:pPr lvl="2"/>
            <a:r>
              <a:rPr lang="en-US" sz="3000" dirty="0">
                <a:effectLst>
                  <a:outerShdw blurRad="38100" dist="38100" dir="2700000" algn="tl">
                    <a:srgbClr val="000000">
                      <a:alpha val="43137"/>
                    </a:srgbClr>
                  </a:outerShdw>
                </a:effectLst>
              </a:rPr>
              <a:t>Later boarded a United Airlines flight to Dallas/Fort Worth</a:t>
            </a: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4438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Dallas, TX – September 20, 2014</a:t>
            </a:r>
          </a:p>
          <a:p>
            <a:pPr lvl="1"/>
            <a:r>
              <a:rPr lang="en-US" sz="3000" dirty="0">
                <a:effectLst>
                  <a:outerShdw blurRad="38100" dist="38100" dir="2700000" algn="tl">
                    <a:srgbClr val="000000">
                      <a:alpha val="43137"/>
                    </a:srgbClr>
                  </a:outerShdw>
                </a:effectLst>
              </a:rPr>
              <a:t>Thomas Eric Duncan arrived in Dallas</a:t>
            </a:r>
          </a:p>
          <a:p>
            <a:pPr lvl="2"/>
            <a:r>
              <a:rPr lang="en-US" sz="3000" dirty="0">
                <a:effectLst>
                  <a:outerShdw blurRad="38100" dist="38100" dir="2700000" algn="tl">
                    <a:srgbClr val="000000">
                      <a:alpha val="43137"/>
                    </a:srgbClr>
                  </a:outerShdw>
                </a:effectLst>
              </a:rPr>
              <a:t>Stayed with partner and her five children</a:t>
            </a:r>
          </a:p>
          <a:p>
            <a:pPr lvl="2"/>
            <a:endParaRPr lang="en-US" dirty="0">
              <a:effectLst>
                <a:outerShdw blurRad="38100" dist="38100" dir="2700000" algn="tl">
                  <a:srgbClr val="000000">
                    <a:alpha val="43137"/>
                  </a:srgbClr>
                </a:outerShdw>
              </a:effectLst>
            </a:endParaRPr>
          </a:p>
          <a:p>
            <a:pPr marL="457200" lvl="1" indent="0">
              <a:buNone/>
            </a:pPr>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52A52374-4C07-45AA-8B38-89B1A3068DE6}"/>
              </a:ext>
            </a:extLst>
          </p:cNvPr>
          <p:cNvPicPr>
            <a:picLocks noChangeAspect="1"/>
          </p:cNvPicPr>
          <p:nvPr/>
        </p:nvPicPr>
        <p:blipFill rotWithShape="1">
          <a:blip r:embed="rId2">
            <a:extLst>
              <a:ext uri="{28A0092B-C50C-407E-A947-70E740481C1C}">
                <a14:useLocalDpi xmlns:a14="http://schemas.microsoft.com/office/drawing/2010/main" val="0"/>
              </a:ext>
            </a:extLst>
          </a:blip>
          <a:srcRect l="14516" r="9678"/>
          <a:stretch/>
        </p:blipFill>
        <p:spPr>
          <a:xfrm>
            <a:off x="2895600" y="3581400"/>
            <a:ext cx="3581400" cy="2657475"/>
          </a:xfrm>
          <a:prstGeom prst="rect">
            <a:avLst/>
          </a:prstGeom>
          <a:ln w="57150">
            <a:solidFill>
              <a:schemeClr val="bg2"/>
            </a:solidFill>
          </a:ln>
        </p:spPr>
      </p:pic>
    </p:spTree>
    <p:extLst>
      <p:ext uri="{BB962C8B-B14F-4D97-AF65-F5344CB8AC3E}">
        <p14:creationId xmlns:p14="http://schemas.microsoft.com/office/powerpoint/2010/main" val="1284699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Dallas, TX – September 24, 2014</a:t>
            </a:r>
          </a:p>
          <a:p>
            <a:pPr lvl="1"/>
            <a:r>
              <a:rPr lang="en-US" sz="3000" dirty="0">
                <a:effectLst>
                  <a:outerShdw blurRad="38100" dist="38100" dir="2700000" algn="tl">
                    <a:srgbClr val="000000">
                      <a:alpha val="43137"/>
                    </a:srgbClr>
                  </a:outerShdw>
                </a:effectLst>
              </a:rPr>
              <a:t>Thomas Eric Duncan began experiencing symptoms</a:t>
            </a:r>
          </a:p>
          <a:p>
            <a:pPr lvl="2"/>
            <a:r>
              <a:rPr lang="en-US" sz="3000" dirty="0">
                <a:effectLst>
                  <a:outerShdw blurRad="38100" dist="38100" dir="2700000" algn="tl">
                    <a:srgbClr val="000000">
                      <a:alpha val="43137"/>
                    </a:srgbClr>
                  </a:outerShdw>
                </a:effectLst>
              </a:rPr>
              <a:t>Went to Texas Heath Presbyterian Hospital emergency room at 10:37 p.m.</a:t>
            </a: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10047CD-66B1-456E-9956-2FB31A4ABE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372" y="4419600"/>
            <a:ext cx="3200857" cy="2133600"/>
          </a:xfrm>
          <a:prstGeom prst="rect">
            <a:avLst/>
          </a:prstGeom>
          <a:ln w="57150">
            <a:solidFill>
              <a:schemeClr val="bg2"/>
            </a:solidFill>
          </a:ln>
        </p:spPr>
      </p:pic>
    </p:spTree>
    <p:extLst>
      <p:ext uri="{BB962C8B-B14F-4D97-AF65-F5344CB8AC3E}">
        <p14:creationId xmlns:p14="http://schemas.microsoft.com/office/powerpoint/2010/main" val="2090700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Dallas, TX – September 25, 2014</a:t>
            </a:r>
          </a:p>
          <a:p>
            <a:pPr lvl="1"/>
            <a:r>
              <a:rPr lang="en-US" sz="3000" dirty="0">
                <a:effectLst>
                  <a:outerShdw blurRad="38100" dist="38100" dir="2700000" algn="tl">
                    <a:srgbClr val="000000">
                      <a:alpha val="43137"/>
                    </a:srgbClr>
                  </a:outerShdw>
                </a:effectLst>
              </a:rPr>
              <a:t>Seen by a triage nurse - 11:36 p.m.</a:t>
            </a:r>
          </a:p>
          <a:p>
            <a:pPr lvl="2"/>
            <a:r>
              <a:rPr lang="en-US" sz="2600" dirty="0">
                <a:effectLst>
                  <a:outerShdw blurRad="38100" dist="38100" dir="2700000" algn="tl">
                    <a:srgbClr val="000000">
                      <a:alpha val="43137"/>
                    </a:srgbClr>
                  </a:outerShdw>
                </a:effectLst>
              </a:rPr>
              <a:t>Reported abdominal pain, dizziness, nausea, headache</a:t>
            </a:r>
          </a:p>
          <a:p>
            <a:pPr lvl="2"/>
            <a:r>
              <a:rPr lang="en-US" sz="2600" dirty="0">
                <a:effectLst>
                  <a:outerShdw blurRad="38100" dist="38100" dir="2700000" algn="tl">
                    <a:srgbClr val="000000">
                      <a:alpha val="43137"/>
                    </a:srgbClr>
                  </a:outerShdw>
                </a:effectLst>
              </a:rPr>
              <a:t>Fever of 100.1 F</a:t>
            </a:r>
          </a:p>
          <a:p>
            <a:pPr lvl="2"/>
            <a:r>
              <a:rPr lang="en-US" sz="2600" dirty="0">
                <a:effectLst>
                  <a:outerShdw blurRad="38100" dist="38100" dir="2700000" algn="tl">
                    <a:srgbClr val="000000">
                      <a:alpha val="43137"/>
                    </a:srgbClr>
                  </a:outerShdw>
                </a:effectLst>
              </a:rPr>
              <a:t>She did not inquire as to his travel history</a:t>
            </a:r>
          </a:p>
          <a:p>
            <a:pPr lvl="1"/>
            <a:r>
              <a:rPr lang="en-US" sz="3000" dirty="0">
                <a:effectLst>
                  <a:outerShdw blurRad="38100" dist="38100" dir="2700000" algn="tl">
                    <a:srgbClr val="000000">
                      <a:alpha val="43137"/>
                    </a:srgbClr>
                  </a:outerShdw>
                </a:effectLst>
              </a:rPr>
              <a:t>12:05 a.m. - He was admitted into a treatment area room </a:t>
            </a: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2883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Dallas, TX – September 26, 2014</a:t>
            </a:r>
          </a:p>
          <a:p>
            <a:pPr lvl="1"/>
            <a:r>
              <a:rPr lang="en-US" sz="3000" dirty="0">
                <a:effectLst>
                  <a:outerShdw blurRad="38100" dist="38100" dir="2700000" algn="tl">
                    <a:srgbClr val="000000">
                      <a:alpha val="43137"/>
                    </a:srgbClr>
                  </a:outerShdw>
                </a:effectLst>
              </a:rPr>
              <a:t>After being seen by physician</a:t>
            </a:r>
          </a:p>
          <a:p>
            <a:pPr lvl="2"/>
            <a:r>
              <a:rPr lang="en-US" sz="3000" dirty="0">
                <a:effectLst>
                  <a:outerShdw blurRad="38100" dist="38100" dir="2700000" algn="tl">
                    <a:srgbClr val="000000">
                      <a:alpha val="43137"/>
                    </a:srgbClr>
                  </a:outerShdw>
                </a:effectLst>
              </a:rPr>
              <a:t>Diagnosed with sinusitis and abdominal pain</a:t>
            </a:r>
          </a:p>
          <a:p>
            <a:pPr lvl="2"/>
            <a:r>
              <a:rPr lang="en-US" sz="3000" dirty="0">
                <a:effectLst>
                  <a:outerShdw blurRad="38100" dist="38100" dir="2700000" algn="tl">
                    <a:srgbClr val="000000">
                      <a:alpha val="43137"/>
                    </a:srgbClr>
                  </a:outerShdw>
                </a:effectLst>
              </a:rPr>
              <a:t>Sent home at 3:37 a.m.</a:t>
            </a: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0062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Dallas, TX – September 28, 2014</a:t>
            </a:r>
          </a:p>
          <a:p>
            <a:pPr lvl="1"/>
            <a:r>
              <a:rPr lang="en-US" sz="3000" dirty="0">
                <a:effectLst>
                  <a:outerShdw blurRad="38100" dist="38100" dir="2700000" algn="tl">
                    <a:srgbClr val="000000">
                      <a:alpha val="43137"/>
                    </a:srgbClr>
                  </a:outerShdw>
                </a:effectLst>
              </a:rPr>
              <a:t>Duncan’s condition worsened</a:t>
            </a:r>
          </a:p>
          <a:p>
            <a:pPr lvl="1"/>
            <a:r>
              <a:rPr lang="en-US" sz="3000" dirty="0">
                <a:effectLst>
                  <a:outerShdw blurRad="38100" dist="38100" dir="2700000" algn="tl">
                    <a:srgbClr val="000000">
                      <a:alpha val="43137"/>
                    </a:srgbClr>
                  </a:outerShdw>
                </a:effectLst>
              </a:rPr>
              <a:t>Transported to same hospital by ambulance</a:t>
            </a:r>
          </a:p>
          <a:p>
            <a:pPr lvl="1"/>
            <a:r>
              <a:rPr lang="en-US" sz="3000" dirty="0">
                <a:effectLst>
                  <a:outerShdw blurRad="38100" dist="38100" dir="2700000" algn="tl">
                    <a:srgbClr val="000000">
                      <a:alpha val="43137"/>
                    </a:srgbClr>
                  </a:outerShdw>
                </a:effectLst>
              </a:rPr>
              <a:t>Arrived at 10:07 a.m.</a:t>
            </a:r>
          </a:p>
          <a:p>
            <a:pPr lvl="1"/>
            <a:r>
              <a:rPr lang="en-US" sz="3000" dirty="0">
                <a:effectLst>
                  <a:outerShdw blurRad="38100" dist="38100" dir="2700000" algn="tl">
                    <a:srgbClr val="000000">
                      <a:alpha val="43137"/>
                    </a:srgbClr>
                  </a:outerShdw>
                </a:effectLst>
              </a:rPr>
              <a:t>It was noted that Duncan had come from Liberia</a:t>
            </a:r>
          </a:p>
          <a:p>
            <a:pPr lvl="2"/>
            <a:r>
              <a:rPr lang="en-US" sz="3000" dirty="0">
                <a:effectLst>
                  <a:outerShdw blurRad="38100" dist="38100" dir="2700000" algn="tl">
                    <a:srgbClr val="000000">
                      <a:alpha val="43137"/>
                    </a:srgbClr>
                  </a:outerShdw>
                </a:effectLst>
              </a:rPr>
              <a:t>He was tested for Ebola</a:t>
            </a:r>
          </a:p>
          <a:p>
            <a:pPr lvl="2"/>
            <a:r>
              <a:rPr lang="en-US" sz="3000" dirty="0">
                <a:effectLst>
                  <a:outerShdw blurRad="38100" dist="38100" dir="2700000" algn="tl">
                    <a:srgbClr val="000000">
                      <a:alpha val="43137"/>
                    </a:srgbClr>
                  </a:outerShdw>
                </a:effectLst>
              </a:rPr>
              <a:t>“Strict CDC Protocol” was followed</a:t>
            </a: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4939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Dallas, TX – September 28, 2014</a:t>
            </a:r>
          </a:p>
          <a:p>
            <a:pPr lvl="1"/>
            <a:r>
              <a:rPr lang="en-US" sz="3000" dirty="0">
                <a:effectLst>
                  <a:outerShdw blurRad="38100" dist="38100" dir="2700000" algn="tl">
                    <a:srgbClr val="000000">
                      <a:alpha val="43137"/>
                    </a:srgbClr>
                  </a:outerShdw>
                </a:effectLst>
              </a:rPr>
              <a:t>CDC Protocol included</a:t>
            </a:r>
          </a:p>
          <a:p>
            <a:pPr lvl="2"/>
            <a:r>
              <a:rPr lang="en-US" sz="3000" dirty="0">
                <a:effectLst>
                  <a:outerShdw blurRad="38100" dist="38100" dir="2700000" algn="tl">
                    <a:srgbClr val="000000">
                      <a:alpha val="43137"/>
                    </a:srgbClr>
                  </a:outerShdw>
                </a:effectLst>
              </a:rPr>
              <a:t>Mask</a:t>
            </a:r>
          </a:p>
          <a:p>
            <a:pPr lvl="2"/>
            <a:r>
              <a:rPr lang="en-US" sz="3000" dirty="0">
                <a:effectLst>
                  <a:outerShdw blurRad="38100" dist="38100" dir="2700000" algn="tl">
                    <a:srgbClr val="000000">
                      <a:alpha val="43137"/>
                    </a:srgbClr>
                  </a:outerShdw>
                </a:effectLst>
              </a:rPr>
              <a:t>Gown</a:t>
            </a:r>
          </a:p>
          <a:p>
            <a:pPr lvl="2"/>
            <a:r>
              <a:rPr lang="en-US" sz="3000" dirty="0">
                <a:effectLst>
                  <a:outerShdw blurRad="38100" dist="38100" dir="2700000" algn="tl">
                    <a:srgbClr val="000000">
                      <a:alpha val="43137"/>
                    </a:srgbClr>
                  </a:outerShdw>
                </a:effectLst>
              </a:rPr>
              <a:t>Gloves</a:t>
            </a:r>
          </a:p>
          <a:p>
            <a:pPr lvl="1"/>
            <a:r>
              <a:rPr lang="en-US" sz="3000" dirty="0">
                <a:effectLst>
                  <a:outerShdw blurRad="38100" dist="38100" dir="2700000" algn="tl">
                    <a:srgbClr val="000000">
                      <a:alpha val="43137"/>
                    </a:srgbClr>
                  </a:outerShdw>
                </a:effectLst>
              </a:rPr>
              <a:t>12:58 p.m. – Doctor called CDC directly</a:t>
            </a:r>
          </a:p>
          <a:p>
            <a:pPr lvl="1"/>
            <a:r>
              <a:rPr lang="en-US" sz="3000" dirty="0">
                <a:effectLst>
                  <a:outerShdw blurRad="38100" dist="38100" dir="2700000" algn="tl">
                    <a:srgbClr val="000000">
                      <a:alpha val="43137"/>
                    </a:srgbClr>
                  </a:outerShdw>
                </a:effectLst>
              </a:rPr>
              <a:t>9:40 p.m. Duncan was experiencing explosive diarrhea and projectile vomiting</a:t>
            </a: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5164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Officials had to track over 50 people who may have been in contact with Duncan</a:t>
            </a: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CEE4E30B-3DF9-48CC-B9A5-E965FA827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971800"/>
            <a:ext cx="4572000" cy="3429000"/>
          </a:xfrm>
          <a:prstGeom prst="rect">
            <a:avLst/>
          </a:prstGeom>
        </p:spPr>
      </p:pic>
    </p:spTree>
    <p:extLst>
      <p:ext uri="{BB962C8B-B14F-4D97-AF65-F5344CB8AC3E}">
        <p14:creationId xmlns:p14="http://schemas.microsoft.com/office/powerpoint/2010/main" val="1973542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3" name="Rectangle 3"/>
          <p:cNvSpPr>
            <a:spLocks noGrp="1" noChangeArrowheads="1"/>
          </p:cNvSpPr>
          <p:nvPr>
            <p:ph type="body" idx="1"/>
          </p:nvPr>
        </p:nvSpPr>
        <p:spPr>
          <a:xfrm>
            <a:off x="228600" y="381000"/>
            <a:ext cx="8686800" cy="3200400"/>
          </a:xfrm>
        </p:spPr>
        <p:txBody>
          <a:bodyPr/>
          <a:lstStyle/>
          <a:p>
            <a:pPr marL="0" indent="0" algn="ctr">
              <a:spcBef>
                <a:spcPts val="0"/>
              </a:spcBef>
              <a:buNone/>
            </a:pPr>
            <a:r>
              <a:rPr lang="en-US" dirty="0">
                <a:effectLst>
                  <a:outerShdw blurRad="38100" dist="38100" dir="2700000" algn="tl">
                    <a:srgbClr val="000000">
                      <a:alpha val="43137"/>
                    </a:srgbClr>
                  </a:outerShdw>
                </a:effectLst>
              </a:rPr>
              <a:t>Currently, the greatest challenge in controlling the spread of MERS, is the compliance of healthcare providers practicing standard precautions</a:t>
            </a:r>
          </a:p>
        </p:txBody>
      </p:sp>
      <p:pic>
        <p:nvPicPr>
          <p:cNvPr id="4" name="Picture 3">
            <a:extLst>
              <a:ext uri="{FF2B5EF4-FFF2-40B4-BE49-F238E27FC236}">
                <a16:creationId xmlns:a16="http://schemas.microsoft.com/office/drawing/2014/main" id="{D8A6F33D-A738-489D-B0E3-E8F1695AF50E}"/>
              </a:ext>
            </a:extLst>
          </p:cNvPr>
          <p:cNvPicPr>
            <a:picLocks noChangeAspect="1"/>
          </p:cNvPicPr>
          <p:nvPr/>
        </p:nvPicPr>
        <p:blipFill rotWithShape="1">
          <a:blip r:embed="rId2"/>
          <a:srcRect l="15001" t="15926" r="14999" b="4074"/>
          <a:stretch/>
        </p:blipFill>
        <p:spPr>
          <a:xfrm>
            <a:off x="1430866" y="2590800"/>
            <a:ext cx="6282267" cy="4038600"/>
          </a:xfrm>
          <a:prstGeom prst="rect">
            <a:avLst/>
          </a:prstGeom>
        </p:spPr>
      </p:pic>
    </p:spTree>
    <p:extLst>
      <p:ext uri="{BB962C8B-B14F-4D97-AF65-F5344CB8AC3E}">
        <p14:creationId xmlns:p14="http://schemas.microsoft.com/office/powerpoint/2010/main" val="2193710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Two nurses, Nina Pham and Amber Vinson, became infected while caring for him</a:t>
            </a:r>
          </a:p>
          <a:p>
            <a:pPr lvl="1"/>
            <a:r>
              <a:rPr lang="en-US" sz="3000" dirty="0">
                <a:effectLst>
                  <a:outerShdw blurRad="38100" dist="38100" dir="2700000" algn="tl">
                    <a:srgbClr val="000000">
                      <a:alpha val="43137"/>
                    </a:srgbClr>
                  </a:outerShdw>
                </a:effectLst>
              </a:rPr>
              <a:t>Vinson had traveled to Ohio to make wedding plans</a:t>
            </a: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AE701FC8-E856-473D-AB61-22AAECA72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581400"/>
            <a:ext cx="4876800" cy="2743200"/>
          </a:xfrm>
          <a:prstGeom prst="rect">
            <a:avLst/>
          </a:prstGeom>
          <a:ln w="57150">
            <a:solidFill>
              <a:srgbClr val="000000"/>
            </a:solidFill>
          </a:ln>
        </p:spPr>
      </p:pic>
    </p:spTree>
    <p:extLst>
      <p:ext uri="{BB962C8B-B14F-4D97-AF65-F5344CB8AC3E}">
        <p14:creationId xmlns:p14="http://schemas.microsoft.com/office/powerpoint/2010/main" val="460709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Amber Vinson</a:t>
            </a:r>
          </a:p>
          <a:p>
            <a:pPr lvl="1"/>
            <a:r>
              <a:rPr lang="en-US" dirty="0">
                <a:effectLst>
                  <a:outerShdw blurRad="38100" dist="38100" dir="2700000" algn="tl">
                    <a:srgbClr val="000000">
                      <a:alpha val="43137"/>
                    </a:srgbClr>
                  </a:outerShdw>
                </a:effectLst>
              </a:rPr>
              <a:t>A CDC official cleared Vinson to board</a:t>
            </a:r>
          </a:p>
          <a:p>
            <a:pPr lvl="1"/>
            <a:r>
              <a:rPr lang="en-US" dirty="0">
                <a:effectLst>
                  <a:outerShdw blurRad="38100" dist="38100" dir="2700000" algn="tl">
                    <a:srgbClr val="000000">
                      <a:alpha val="43137"/>
                    </a:srgbClr>
                  </a:outerShdw>
                </a:effectLst>
              </a:rPr>
              <a:t>Her reported temperature 99.5 degrees</a:t>
            </a:r>
          </a:p>
          <a:p>
            <a:pPr lvl="2"/>
            <a:r>
              <a:rPr lang="en-US" sz="2800" dirty="0">
                <a:effectLst>
                  <a:outerShdw blurRad="38100" dist="38100" dir="2700000" algn="tl">
                    <a:srgbClr val="000000">
                      <a:alpha val="43137"/>
                    </a:srgbClr>
                  </a:outerShdw>
                </a:effectLst>
              </a:rPr>
              <a:t>Below threshold set by agency</a:t>
            </a:r>
          </a:p>
          <a:p>
            <a:pPr lvl="2"/>
            <a:r>
              <a:rPr lang="en-US" sz="2800" dirty="0">
                <a:effectLst>
                  <a:outerShdw blurRad="38100" dist="38100" dir="2700000" algn="tl">
                    <a:srgbClr val="000000">
                      <a:alpha val="43137"/>
                    </a:srgbClr>
                  </a:outerShdw>
                </a:effectLst>
              </a:rPr>
              <a:t>She had no symptoms</a:t>
            </a:r>
          </a:p>
          <a:p>
            <a:pPr lvl="2"/>
            <a:r>
              <a:rPr lang="en-US" sz="2800" dirty="0">
                <a:effectLst>
                  <a:outerShdw blurRad="38100" dist="38100" dir="2700000" algn="tl">
                    <a:srgbClr val="000000">
                      <a:alpha val="43137"/>
                    </a:srgbClr>
                  </a:outerShdw>
                </a:effectLst>
              </a:rPr>
              <a:t>Ebola patients are not considered contagious until they have symptoms</a:t>
            </a:r>
          </a:p>
          <a:p>
            <a:pPr lvl="1"/>
            <a:r>
              <a:rPr lang="en-US" dirty="0">
                <a:effectLst>
                  <a:outerShdw blurRad="38100" dist="38100" dir="2700000" algn="tl">
                    <a:srgbClr val="000000">
                      <a:alpha val="43137"/>
                    </a:srgbClr>
                  </a:outerShdw>
                </a:effectLst>
              </a:rPr>
              <a:t>Later CDC stated that she should never have been allowed to fly a commercial jetliner because she had been exposed to </a:t>
            </a:r>
            <a:r>
              <a:rPr lang="en-US">
                <a:effectLst>
                  <a:outerShdw blurRad="38100" dist="38100" dir="2700000" algn="tl">
                    <a:srgbClr val="000000">
                      <a:alpha val="43137"/>
                    </a:srgbClr>
                  </a:outerShdw>
                </a:effectLst>
              </a:rPr>
              <a:t>the virus</a:t>
            </a:r>
            <a:endParaRPr lang="en-US" dirty="0">
              <a:effectLst>
                <a:outerShdw blurRad="38100" dist="38100" dir="2700000" algn="tl">
                  <a:srgbClr val="000000">
                    <a:alpha val="43137"/>
                  </a:srgbClr>
                </a:outerShdw>
              </a:effectLst>
            </a:endParaRP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0820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March 4, 2015 – Lawsuit by Nina Pham stated</a:t>
            </a:r>
          </a:p>
          <a:p>
            <a:pPr marL="0" indent="0" algn="ctr">
              <a:buNone/>
            </a:pPr>
            <a:r>
              <a:rPr lang="en-US" sz="3000" dirty="0">
                <a:effectLst>
                  <a:outerShdw blurRad="38100" dist="38100" dir="2700000" algn="tl">
                    <a:srgbClr val="000000">
                      <a:alpha val="43137"/>
                    </a:srgbClr>
                  </a:outerShdw>
                </a:effectLst>
              </a:rPr>
              <a:t>“Pham was a symbol of corporate neglect —</a:t>
            </a:r>
          </a:p>
          <a:p>
            <a:pPr marL="0" indent="0" algn="ctr">
              <a:buNone/>
            </a:pPr>
            <a:r>
              <a:rPr lang="en-US" sz="3000" dirty="0">
                <a:effectLst>
                  <a:outerShdw blurRad="38100" dist="38100" dir="2700000" algn="tl">
                    <a:srgbClr val="000000">
                      <a:alpha val="43137"/>
                    </a:srgbClr>
                  </a:outerShdw>
                </a:effectLst>
              </a:rPr>
              <a:t> a casualty of a hospital system's failure to prepare for a known and </a:t>
            </a:r>
          </a:p>
          <a:p>
            <a:pPr marL="0" indent="0" algn="ctr">
              <a:buNone/>
            </a:pPr>
            <a:r>
              <a:rPr lang="en-US" sz="3000" dirty="0">
                <a:effectLst>
                  <a:outerShdw blurRad="38100" dist="38100" dir="2700000" algn="tl">
                    <a:srgbClr val="000000">
                      <a:alpha val="43137"/>
                    </a:srgbClr>
                  </a:outerShdw>
                </a:effectLst>
              </a:rPr>
              <a:t>impending medical crisis."</a:t>
            </a: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9791E3A1-B5FF-4E46-BDE4-84BA13B4A5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497237"/>
            <a:ext cx="3105510" cy="2070340"/>
          </a:xfrm>
          <a:prstGeom prst="rect">
            <a:avLst/>
          </a:prstGeom>
          <a:ln w="57150">
            <a:solidFill>
              <a:schemeClr val="bg2"/>
            </a:solidFill>
          </a:ln>
        </p:spPr>
      </p:pic>
    </p:spTree>
    <p:extLst>
      <p:ext uri="{BB962C8B-B14F-4D97-AF65-F5344CB8AC3E}">
        <p14:creationId xmlns:p14="http://schemas.microsoft.com/office/powerpoint/2010/main" val="638109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March 4, 2015 – Lawsuit by Nina Pham stated</a:t>
            </a:r>
          </a:p>
          <a:p>
            <a:pPr lvl="1"/>
            <a:r>
              <a:rPr lang="en-US" sz="3000" dirty="0">
                <a:effectLst>
                  <a:outerShdw blurRad="38100" dist="38100" dir="2700000" algn="tl">
                    <a:srgbClr val="000000">
                      <a:alpha val="43137"/>
                    </a:srgbClr>
                  </a:outerShdw>
                </a:effectLst>
              </a:rPr>
              <a:t>She had never been trained to handle infectious diseases</a:t>
            </a:r>
          </a:p>
          <a:p>
            <a:pPr lvl="1"/>
            <a:r>
              <a:rPr lang="en-US" sz="3000" dirty="0">
                <a:effectLst>
                  <a:outerShdw blurRad="38100" dist="38100" dir="2700000" algn="tl">
                    <a:srgbClr val="000000">
                      <a:alpha val="43137"/>
                    </a:srgbClr>
                  </a:outerShdw>
                </a:effectLst>
              </a:rPr>
              <a:t>Never told anything about Ebola</a:t>
            </a:r>
          </a:p>
          <a:p>
            <a:pPr lvl="2"/>
            <a:r>
              <a:rPr lang="en-US" sz="3000" dirty="0">
                <a:effectLst>
                  <a:outerShdw blurRad="38100" dist="38100" dir="2700000" algn="tl">
                    <a:srgbClr val="000000">
                      <a:alpha val="43137"/>
                    </a:srgbClr>
                  </a:outerShdw>
                </a:effectLst>
              </a:rPr>
              <a:t>How to treat Ebola</a:t>
            </a:r>
          </a:p>
          <a:p>
            <a:pPr lvl="2"/>
            <a:r>
              <a:rPr lang="en-US" sz="3000" dirty="0">
                <a:effectLst>
                  <a:outerShdw blurRad="38100" dist="38100" dir="2700000" algn="tl">
                    <a:srgbClr val="000000">
                      <a:alpha val="43137"/>
                    </a:srgbClr>
                  </a:outerShdw>
                </a:effectLst>
              </a:rPr>
              <a:t>How to protect herself as a nurse treating an Ebola patient</a:t>
            </a:r>
          </a:p>
          <a:p>
            <a:pPr lvl="2"/>
            <a:r>
              <a:rPr lang="en-US" sz="3000" dirty="0">
                <a:effectLst>
                  <a:outerShdw blurRad="38100" dist="38100" dir="2700000" algn="tl">
                    <a:srgbClr val="000000">
                      <a:alpha val="43137"/>
                    </a:srgbClr>
                  </a:outerShdw>
                </a:effectLst>
              </a:rPr>
              <a:t>The hospital had never given her any training or guidance about Ebola</a:t>
            </a:r>
          </a:p>
          <a:p>
            <a:pPr marL="0" indent="0">
              <a:buNone/>
            </a:pP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3384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March 4, 2015 – Lawsuit by Nina Pham stated</a:t>
            </a:r>
          </a:p>
          <a:p>
            <a:pPr lvl="1"/>
            <a:r>
              <a:rPr lang="en-US" sz="3000" dirty="0">
                <a:effectLst>
                  <a:outerShdw blurRad="38100" dist="38100" dir="2700000" algn="tl">
                    <a:srgbClr val="000000">
                      <a:alpha val="43137"/>
                    </a:srgbClr>
                  </a:outerShdw>
                </a:effectLst>
              </a:rPr>
              <a:t>They followed the CDC protocol</a:t>
            </a:r>
          </a:p>
          <a:p>
            <a:pPr lvl="2"/>
            <a:r>
              <a:rPr lang="en-US" sz="3000" dirty="0">
                <a:effectLst>
                  <a:outerShdw blurRad="38100" dist="38100" dir="2700000" algn="tl">
                    <a:srgbClr val="000000">
                      <a:alpha val="43137"/>
                    </a:srgbClr>
                  </a:outerShdw>
                </a:effectLst>
              </a:rPr>
              <a:t>“Never strayed”</a:t>
            </a:r>
          </a:p>
          <a:p>
            <a:pPr lvl="2"/>
            <a:r>
              <a:rPr lang="en-US" sz="3000" dirty="0">
                <a:effectLst>
                  <a:outerShdw blurRad="38100" dist="38100" dir="2700000" algn="tl">
                    <a:srgbClr val="000000">
                      <a:alpha val="43137"/>
                    </a:srgbClr>
                  </a:outerShdw>
                </a:effectLst>
              </a:rPr>
              <a:t>“We weren’t the best prepared.”</a:t>
            </a:r>
          </a:p>
          <a:p>
            <a:pPr lvl="2"/>
            <a:r>
              <a:rPr lang="en-US" sz="3000" dirty="0">
                <a:effectLst>
                  <a:outerShdw blurRad="38100" dist="38100" dir="2700000" algn="tl">
                    <a:srgbClr val="000000">
                      <a:alpha val="43137"/>
                    </a:srgbClr>
                  </a:outerShdw>
                </a:effectLst>
              </a:rPr>
              <a:t>“We did not have extensive training.”</a:t>
            </a:r>
          </a:p>
          <a:p>
            <a:pPr lvl="2"/>
            <a:r>
              <a:rPr lang="en-US" sz="3000" dirty="0">
                <a:effectLst>
                  <a:outerShdw blurRad="38100" dist="38100" dir="2700000" algn="tl">
                    <a:srgbClr val="000000">
                      <a:alpha val="43137"/>
                    </a:srgbClr>
                  </a:outerShdw>
                </a:effectLst>
              </a:rPr>
              <a:t>“We did not have a level of feeling comfortable with putting on and taking off the protective equipment.”</a:t>
            </a:r>
          </a:p>
          <a:p>
            <a:pPr lvl="2"/>
            <a:r>
              <a:rPr lang="en-US" sz="3000" dirty="0">
                <a:effectLst>
                  <a:outerShdw blurRad="38100" dist="38100" dir="2700000" algn="tl">
                    <a:srgbClr val="000000">
                      <a:alpha val="43137"/>
                    </a:srgbClr>
                  </a:outerShdw>
                </a:effectLst>
              </a:rPr>
              <a:t>“We didn’t have time to practice it.”</a:t>
            </a: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5472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March 4, 2015 – Lawsuit by Nina Pham stated</a:t>
            </a:r>
          </a:p>
          <a:p>
            <a:pPr lvl="1"/>
            <a:r>
              <a:rPr lang="en-US" sz="3000" dirty="0">
                <a:effectLst>
                  <a:outerShdw blurRad="38100" dist="38100" dir="2700000" algn="tl">
                    <a:srgbClr val="000000">
                      <a:alpha val="43137"/>
                    </a:srgbClr>
                  </a:outerShdw>
                </a:effectLst>
              </a:rPr>
              <a:t>All she knew about Ebola was what they saw on television</a:t>
            </a:r>
          </a:p>
          <a:p>
            <a:pPr lvl="1"/>
            <a:r>
              <a:rPr lang="en-US" sz="3000" dirty="0">
                <a:effectLst>
                  <a:outerShdw blurRad="38100" dist="38100" dir="2700000" algn="tl">
                    <a:srgbClr val="000000">
                      <a:alpha val="43137"/>
                    </a:srgbClr>
                  </a:outerShdw>
                </a:effectLst>
              </a:rPr>
              <a:t>Pham did not believe that her employer “would put her in any situation that was as dangerous as she feared”</a:t>
            </a:r>
          </a:p>
          <a:p>
            <a:pPr lvl="1"/>
            <a:r>
              <a:rPr lang="en-US" sz="3000" dirty="0">
                <a:effectLst>
                  <a:outerShdw blurRad="38100" dist="38100" dir="2700000" algn="tl">
                    <a:srgbClr val="000000">
                      <a:alpha val="43137"/>
                    </a:srgbClr>
                  </a:outerShdw>
                </a:effectLst>
              </a:rPr>
              <a:t>Nurses at hospital said they were not sure what to do to protect themselves</a:t>
            </a:r>
          </a:p>
          <a:p>
            <a:pPr marL="457200" lvl="1" indent="0">
              <a:buNone/>
            </a:pPr>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2310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At a news conference</a:t>
            </a:r>
          </a:p>
          <a:p>
            <a:pPr lvl="1"/>
            <a:r>
              <a:rPr lang="en-US" sz="3000" dirty="0">
                <a:effectLst>
                  <a:outerShdw blurRad="38100" dist="38100" dir="2700000" algn="tl">
                    <a:srgbClr val="000000">
                      <a:alpha val="43137"/>
                    </a:srgbClr>
                  </a:outerShdw>
                </a:effectLst>
              </a:rPr>
              <a:t>Dr. Thomas Frieden – CDC</a:t>
            </a:r>
          </a:p>
          <a:p>
            <a:pPr lvl="2"/>
            <a:r>
              <a:rPr lang="en-US" sz="3000" dirty="0">
                <a:effectLst>
                  <a:outerShdw blurRad="38100" dist="38100" dir="2700000" algn="tl">
                    <a:srgbClr val="000000">
                      <a:alpha val="43137"/>
                    </a:srgbClr>
                  </a:outerShdw>
                </a:effectLst>
              </a:rPr>
              <a:t>Reassured public that any hospital should be able to handle an Ebola patient</a:t>
            </a:r>
          </a:p>
          <a:p>
            <a:pPr lvl="2"/>
            <a:r>
              <a:rPr lang="en-US" sz="3000" dirty="0">
                <a:effectLst>
                  <a:outerShdw blurRad="38100" dist="38100" dir="2700000" algn="tl">
                    <a:srgbClr val="000000">
                      <a:alpha val="43137"/>
                    </a:srgbClr>
                  </a:outerShdw>
                </a:effectLst>
              </a:rPr>
              <a:t>Dallas case contradicted him</a:t>
            </a:r>
          </a:p>
          <a:p>
            <a:endParaRPr lang="en-US" sz="30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8735849A-B9E9-4897-83D7-5C40D97BE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6100" y="4400550"/>
            <a:ext cx="2971800" cy="2228850"/>
          </a:xfrm>
          <a:prstGeom prst="rect">
            <a:avLst/>
          </a:prstGeom>
          <a:ln w="57150">
            <a:solidFill>
              <a:schemeClr val="bg2"/>
            </a:solidFill>
          </a:ln>
        </p:spPr>
      </p:pic>
    </p:spTree>
    <p:extLst>
      <p:ext uri="{BB962C8B-B14F-4D97-AF65-F5344CB8AC3E}">
        <p14:creationId xmlns:p14="http://schemas.microsoft.com/office/powerpoint/2010/main" val="849539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Records of CDC showed:</a:t>
            </a:r>
          </a:p>
          <a:p>
            <a:pPr lvl="1"/>
            <a:r>
              <a:rPr lang="en-US" sz="3000" dirty="0">
                <a:effectLst>
                  <a:outerShdw blurRad="38100" dist="38100" dir="2700000" algn="tl">
                    <a:srgbClr val="000000">
                      <a:alpha val="43137"/>
                    </a:srgbClr>
                  </a:outerShdw>
                </a:effectLst>
              </a:rPr>
              <a:t>Variability in the use of PPE</a:t>
            </a:r>
          </a:p>
          <a:p>
            <a:pPr lvl="1"/>
            <a:r>
              <a:rPr lang="en-US" sz="3000" dirty="0">
                <a:effectLst>
                  <a:outerShdw blurRad="38100" dist="38100" dir="2700000" algn="tl">
                    <a:srgbClr val="000000">
                      <a:alpha val="43137"/>
                    </a:srgbClr>
                  </a:outerShdw>
                </a:effectLst>
              </a:rPr>
              <a:t>Some health care workers were putting on three or four layers of protective equipment in the belief that this would be more protective</a:t>
            </a:r>
          </a:p>
          <a:p>
            <a:pPr lvl="1"/>
            <a:r>
              <a:rPr lang="en-US" sz="3000" dirty="0">
                <a:effectLst>
                  <a:outerShdw blurRad="38100" dist="38100" dir="2700000" algn="tl">
                    <a:srgbClr val="000000">
                      <a:alpha val="43137"/>
                    </a:srgbClr>
                  </a:outerShdw>
                </a:effectLst>
              </a:rPr>
              <a:t>Handling of the first U.S. Ebola case was an embarrassment</a:t>
            </a: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57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Ebola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Soon after CDC reevaluated documents for guidance and managing Ebola </a:t>
            </a:r>
          </a:p>
          <a:p>
            <a:r>
              <a:rPr lang="en-US" sz="3000" dirty="0">
                <a:effectLst>
                  <a:outerShdw blurRad="38100" dist="38100" dir="2700000" algn="tl">
                    <a:srgbClr val="000000">
                      <a:alpha val="43137"/>
                    </a:srgbClr>
                  </a:outerShdw>
                </a:effectLst>
              </a:rPr>
              <a:t>Hospital was also culpable </a:t>
            </a:r>
          </a:p>
          <a:p>
            <a:pPr lvl="1"/>
            <a:r>
              <a:rPr lang="en-US" sz="3000" dirty="0">
                <a:effectLst>
                  <a:outerShdw blurRad="38100" dist="38100" dir="2700000" algn="tl">
                    <a:srgbClr val="000000">
                      <a:alpha val="43137"/>
                    </a:srgbClr>
                  </a:outerShdw>
                </a:effectLst>
              </a:rPr>
              <a:t>They were not prepared by utilizing what was available</a:t>
            </a:r>
          </a:p>
          <a:p>
            <a:pPr lvl="1"/>
            <a:r>
              <a:rPr lang="en-US" sz="3000" dirty="0">
                <a:effectLst>
                  <a:outerShdw blurRad="38100" dist="38100" dir="2700000" algn="tl">
                    <a:srgbClr val="000000">
                      <a:alpha val="43137"/>
                    </a:srgbClr>
                  </a:outerShdw>
                </a:effectLst>
              </a:rPr>
              <a:t>They did not train their employees on how to use equipment properly</a:t>
            </a: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695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Study Findings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Study Findings after SARS outbreak</a:t>
            </a:r>
          </a:p>
          <a:p>
            <a:pPr lvl="1"/>
            <a:r>
              <a:rPr lang="en-US" dirty="0">
                <a:effectLst>
                  <a:outerShdw blurRad="38100" dist="38100" dir="2700000" algn="tl">
                    <a:srgbClr val="000000">
                      <a:alpha val="43137"/>
                    </a:srgbClr>
                  </a:outerShdw>
                </a:effectLst>
              </a:rPr>
              <a:t>Beijing – Healthcare workers experienced</a:t>
            </a:r>
          </a:p>
          <a:p>
            <a:pPr lvl="2"/>
            <a:r>
              <a:rPr lang="en-US" sz="2800" dirty="0">
                <a:effectLst>
                  <a:outerShdw blurRad="38100" dist="38100" dir="2700000" algn="tl">
                    <a:srgbClr val="000000">
                      <a:alpha val="43137"/>
                    </a:srgbClr>
                  </a:outerShdw>
                </a:effectLst>
              </a:rPr>
              <a:t>Relatively high levels of PTSD symptoms (3 years later)</a:t>
            </a:r>
          </a:p>
          <a:p>
            <a:pPr lvl="2"/>
            <a:r>
              <a:rPr lang="en-US" sz="2800" dirty="0">
                <a:effectLst>
                  <a:outerShdw blurRad="38100" dist="38100" dir="2700000" algn="tl">
                    <a:srgbClr val="000000">
                      <a:alpha val="43137"/>
                    </a:srgbClr>
                  </a:outerShdw>
                </a:effectLst>
              </a:rPr>
              <a:t>Significantly higher levels of anxiety</a:t>
            </a:r>
          </a:p>
          <a:p>
            <a:pPr lvl="2"/>
            <a:r>
              <a:rPr lang="en-US" sz="2800" dirty="0">
                <a:effectLst>
                  <a:outerShdw blurRad="38100" dist="38100" dir="2700000" algn="tl">
                    <a:srgbClr val="000000">
                      <a:alpha val="43137"/>
                    </a:srgbClr>
                  </a:outerShdw>
                </a:effectLst>
              </a:rPr>
              <a:t>Social stigmatization</a:t>
            </a:r>
          </a:p>
          <a:p>
            <a:pPr lvl="2"/>
            <a:r>
              <a:rPr lang="en-US" sz="2800" dirty="0">
                <a:effectLst>
                  <a:outerShdw blurRad="38100" dist="38100" dir="2700000" algn="tl">
                    <a:srgbClr val="000000">
                      <a:alpha val="43137"/>
                    </a:srgbClr>
                  </a:outerShdw>
                </a:effectLst>
              </a:rPr>
              <a:t>Ostracism by family members</a:t>
            </a:r>
          </a:p>
          <a:p>
            <a:pPr lvl="2"/>
            <a:r>
              <a:rPr lang="en-US" sz="2800" dirty="0">
                <a:effectLst>
                  <a:outerShdw blurRad="38100" dist="38100" dir="2700000" algn="tl">
                    <a:srgbClr val="000000">
                      <a:alpha val="43137"/>
                    </a:srgbClr>
                  </a:outerShdw>
                </a:effectLst>
              </a:rPr>
              <a:t>Felt that the healthcare institutions have a duty to protect the healthcare workers</a:t>
            </a: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5292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96EC918-1391-4CC3-A6A1-0E46763E19DC}"/>
              </a:ext>
            </a:extLst>
          </p:cNvPr>
          <p:cNvPicPr>
            <a:picLocks noGrp="1" noChangeAspect="1"/>
          </p:cNvPicPr>
          <p:nvPr>
            <p:ph idx="1"/>
          </p:nvPr>
        </p:nvPicPr>
        <p:blipFill rotWithShape="1">
          <a:blip r:embed="rId2"/>
          <a:srcRect t="16000" r="33333" b="54012"/>
          <a:stretch/>
        </p:blipFill>
        <p:spPr>
          <a:xfrm>
            <a:off x="838200" y="403886"/>
            <a:ext cx="7200900" cy="1821988"/>
          </a:xfrm>
          <a:prstGeom prst="rect">
            <a:avLst/>
          </a:prstGeom>
        </p:spPr>
      </p:pic>
      <p:pic>
        <p:nvPicPr>
          <p:cNvPr id="5" name="Picture 4">
            <a:extLst>
              <a:ext uri="{FF2B5EF4-FFF2-40B4-BE49-F238E27FC236}">
                <a16:creationId xmlns:a16="http://schemas.microsoft.com/office/drawing/2014/main" id="{CA4C87DC-1D65-4420-B74A-BDFD4FD86E68}"/>
              </a:ext>
            </a:extLst>
          </p:cNvPr>
          <p:cNvPicPr>
            <a:picLocks noChangeAspect="1"/>
          </p:cNvPicPr>
          <p:nvPr/>
        </p:nvPicPr>
        <p:blipFill rotWithShape="1">
          <a:blip r:embed="rId3"/>
          <a:srcRect t="15926" r="38333" b="26297"/>
          <a:stretch/>
        </p:blipFill>
        <p:spPr>
          <a:xfrm>
            <a:off x="838200" y="3108561"/>
            <a:ext cx="7200900" cy="3598811"/>
          </a:xfrm>
          <a:prstGeom prst="rect">
            <a:avLst/>
          </a:prstGeom>
        </p:spPr>
      </p:pic>
      <p:pic>
        <p:nvPicPr>
          <p:cNvPr id="6" name="Picture 5">
            <a:extLst>
              <a:ext uri="{FF2B5EF4-FFF2-40B4-BE49-F238E27FC236}">
                <a16:creationId xmlns:a16="http://schemas.microsoft.com/office/drawing/2014/main" id="{886A4CE1-081F-4297-84DA-65A69176EF47}"/>
              </a:ext>
            </a:extLst>
          </p:cNvPr>
          <p:cNvPicPr>
            <a:picLocks noChangeAspect="1"/>
          </p:cNvPicPr>
          <p:nvPr/>
        </p:nvPicPr>
        <p:blipFill rotWithShape="1">
          <a:blip r:embed="rId2"/>
          <a:srcRect t="68182" r="33333" b="17613"/>
          <a:stretch/>
        </p:blipFill>
        <p:spPr>
          <a:xfrm>
            <a:off x="838200" y="2227087"/>
            <a:ext cx="7200900" cy="879047"/>
          </a:xfrm>
          <a:prstGeom prst="rect">
            <a:avLst/>
          </a:prstGeom>
        </p:spPr>
      </p:pic>
    </p:spTree>
    <p:extLst>
      <p:ext uri="{BB962C8B-B14F-4D97-AF65-F5344CB8AC3E}">
        <p14:creationId xmlns:p14="http://schemas.microsoft.com/office/powerpoint/2010/main" val="30484884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Study Findings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Transmission of SARS to Healthcare workers was associated with:</a:t>
            </a:r>
          </a:p>
          <a:p>
            <a:pPr lvl="1"/>
            <a:r>
              <a:rPr lang="en-US" sz="3000" dirty="0">
                <a:effectLst>
                  <a:outerShdw blurRad="38100" dist="38100" dir="2700000" algn="tl">
                    <a:srgbClr val="000000">
                      <a:alpha val="43137"/>
                    </a:srgbClr>
                  </a:outerShdw>
                </a:effectLst>
              </a:rPr>
              <a:t>Lack of infection control precautions</a:t>
            </a:r>
          </a:p>
          <a:p>
            <a:pPr lvl="1"/>
            <a:r>
              <a:rPr lang="en-US" sz="3000" dirty="0">
                <a:effectLst>
                  <a:outerShdw blurRad="38100" dist="38100" dir="2700000" algn="tl">
                    <a:srgbClr val="000000">
                      <a:alpha val="43137"/>
                    </a:srgbClr>
                  </a:outerShdw>
                </a:effectLst>
              </a:rPr>
              <a:t>Inconsistent use of PPE</a:t>
            </a:r>
          </a:p>
          <a:p>
            <a:pPr lvl="1"/>
            <a:r>
              <a:rPr lang="en-US" sz="3000" dirty="0">
                <a:effectLst>
                  <a:outerShdw blurRad="38100" dist="38100" dir="2700000" algn="tl">
                    <a:srgbClr val="000000">
                      <a:alpha val="43137"/>
                    </a:srgbClr>
                  </a:outerShdw>
                </a:effectLst>
              </a:rPr>
              <a:t>Less than two hours if infection control training</a:t>
            </a:r>
          </a:p>
          <a:p>
            <a:pPr lvl="1"/>
            <a:r>
              <a:rPr lang="en-US" sz="3000" dirty="0">
                <a:effectLst>
                  <a:outerShdw blurRad="38100" dist="38100" dir="2700000" algn="tl">
                    <a:srgbClr val="000000">
                      <a:alpha val="43137"/>
                    </a:srgbClr>
                  </a:outerShdw>
                </a:effectLst>
              </a:rPr>
              <a:t>Patient care by non-medical staff</a:t>
            </a: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3689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Study Findings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Training must include:</a:t>
            </a:r>
          </a:p>
          <a:p>
            <a:pPr lvl="1"/>
            <a:r>
              <a:rPr lang="en-US" sz="3000" dirty="0">
                <a:effectLst>
                  <a:outerShdw blurRad="38100" dist="38100" dir="2700000" algn="tl">
                    <a:srgbClr val="000000">
                      <a:alpha val="43137"/>
                    </a:srgbClr>
                  </a:outerShdw>
                </a:effectLst>
              </a:rPr>
              <a:t>Facts</a:t>
            </a:r>
          </a:p>
          <a:p>
            <a:pPr lvl="1"/>
            <a:r>
              <a:rPr lang="en-US" sz="3000" dirty="0">
                <a:effectLst>
                  <a:outerShdw blurRad="38100" dist="38100" dir="2700000" algn="tl">
                    <a:srgbClr val="000000">
                      <a:alpha val="43137"/>
                    </a:srgbClr>
                  </a:outerShdw>
                </a:effectLst>
              </a:rPr>
              <a:t>Procedures</a:t>
            </a:r>
          </a:p>
          <a:p>
            <a:pPr lvl="1"/>
            <a:r>
              <a:rPr lang="en-US" sz="3000" dirty="0">
                <a:effectLst>
                  <a:outerShdw blurRad="38100" dist="38100" dir="2700000" algn="tl">
                    <a:srgbClr val="000000">
                      <a:alpha val="43137"/>
                    </a:srgbClr>
                  </a:outerShdw>
                </a:effectLst>
              </a:rPr>
              <a:t>Protocols</a:t>
            </a:r>
          </a:p>
          <a:p>
            <a:pPr lvl="1"/>
            <a:r>
              <a:rPr lang="en-US" sz="3000" dirty="0">
                <a:effectLst>
                  <a:outerShdw blurRad="38100" dist="38100" dir="2700000" algn="tl">
                    <a:srgbClr val="000000">
                      <a:alpha val="43137"/>
                    </a:srgbClr>
                  </a:outerShdw>
                </a:effectLst>
              </a:rPr>
              <a:t>Practice</a:t>
            </a:r>
          </a:p>
          <a:p>
            <a:pPr lvl="1"/>
            <a:r>
              <a:rPr lang="en-US" sz="3000" dirty="0">
                <a:effectLst>
                  <a:outerShdw blurRad="38100" dist="38100" dir="2700000" algn="tl">
                    <a:srgbClr val="000000">
                      <a:alpha val="43137"/>
                    </a:srgbClr>
                  </a:outerShdw>
                </a:effectLst>
              </a:rPr>
              <a:t>Be tailored to occupational group</a:t>
            </a:r>
          </a:p>
          <a:p>
            <a:pPr lvl="1"/>
            <a:r>
              <a:rPr lang="en-US" sz="3000" dirty="0">
                <a:effectLst>
                  <a:outerShdw blurRad="38100" dist="38100" dir="2700000" algn="tl">
                    <a:srgbClr val="000000">
                      <a:alpha val="43137"/>
                    </a:srgbClr>
                  </a:outerShdw>
                </a:effectLst>
              </a:rPr>
              <a:t>That the knowledge should not be assumed by any group</a:t>
            </a: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5063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Study Findings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Most frequently cited reason for employees unwillingness to report to work:</a:t>
            </a:r>
          </a:p>
          <a:p>
            <a:pPr lvl="1"/>
            <a:r>
              <a:rPr lang="en-US" sz="3000" dirty="0">
                <a:effectLst>
                  <a:outerShdw blurRad="38100" dist="38100" dir="2700000" algn="tl">
                    <a:srgbClr val="000000">
                      <a:alpha val="43137"/>
                    </a:srgbClr>
                  </a:outerShdw>
                </a:effectLst>
              </a:rPr>
              <a:t>Fear and concern for the safety of their families and themselves</a:t>
            </a: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5625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Study Findings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Readiness training for healthcare workers should include:</a:t>
            </a:r>
          </a:p>
          <a:p>
            <a:pPr lvl="1"/>
            <a:r>
              <a:rPr lang="en-US" sz="3000" dirty="0">
                <a:effectLst>
                  <a:outerShdw blurRad="38100" dist="38100" dir="2700000" algn="tl">
                    <a:srgbClr val="000000">
                      <a:alpha val="43137"/>
                    </a:srgbClr>
                  </a:outerShdw>
                </a:effectLst>
              </a:rPr>
              <a:t>Risk perceptions </a:t>
            </a:r>
          </a:p>
          <a:p>
            <a:pPr lvl="1"/>
            <a:r>
              <a:rPr lang="en-US" sz="3000" dirty="0">
                <a:effectLst>
                  <a:outerShdw blurRad="38100" dist="38100" dir="2700000" algn="tl">
                    <a:srgbClr val="000000">
                      <a:alpha val="43137"/>
                    </a:srgbClr>
                  </a:outerShdw>
                </a:effectLst>
              </a:rPr>
              <a:t>Not just the factual or procedural elements</a:t>
            </a: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5117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Study Findings</a:t>
            </a:r>
          </a:p>
        </p:txBody>
      </p:sp>
      <p:sp>
        <p:nvSpPr>
          <p:cNvPr id="496643" name="Rectangle 3"/>
          <p:cNvSpPr>
            <a:spLocks noGrp="1" noChangeArrowheads="1"/>
          </p:cNvSpPr>
          <p:nvPr>
            <p:ph type="body" idx="1"/>
          </p:nvPr>
        </p:nvSpPr>
        <p:spPr>
          <a:xfrm>
            <a:off x="228600" y="1676400"/>
            <a:ext cx="8686800" cy="4876800"/>
          </a:xfrm>
        </p:spPr>
        <p:txBody>
          <a:bodyPr/>
          <a:lstStyle/>
          <a:p>
            <a:r>
              <a:rPr lang="en-US" dirty="0">
                <a:effectLst>
                  <a:outerShdw blurRad="38100" dist="38100" dir="2700000" algn="tl">
                    <a:srgbClr val="000000">
                      <a:alpha val="43137"/>
                    </a:srgbClr>
                  </a:outerShdw>
                </a:effectLst>
              </a:rPr>
              <a:t>Confronting fear associated with unwillingness to report to work</a:t>
            </a:r>
          </a:p>
          <a:p>
            <a:pPr lvl="1"/>
            <a:r>
              <a:rPr lang="en-US" sz="3200" dirty="0">
                <a:effectLst>
                  <a:outerShdw blurRad="38100" dist="38100" dir="2700000" algn="tl">
                    <a:srgbClr val="000000">
                      <a:alpha val="43137"/>
                    </a:srgbClr>
                  </a:outerShdw>
                </a:effectLst>
              </a:rPr>
              <a:t>Personal safety</a:t>
            </a:r>
          </a:p>
          <a:p>
            <a:pPr lvl="1"/>
            <a:r>
              <a:rPr lang="en-US" sz="3200" dirty="0">
                <a:effectLst>
                  <a:outerShdw blurRad="38100" dist="38100" dir="2700000" algn="tl">
                    <a:srgbClr val="000000">
                      <a:alpha val="43137"/>
                    </a:srgbClr>
                  </a:outerShdw>
                </a:effectLst>
              </a:rPr>
              <a:t>Safety of loved ones</a:t>
            </a:r>
          </a:p>
          <a:p>
            <a:r>
              <a:rPr lang="en-US" dirty="0">
                <a:effectLst>
                  <a:outerShdw blurRad="38100" dist="38100" dir="2700000" algn="tl">
                    <a:srgbClr val="000000">
                      <a:alpha val="43137"/>
                    </a:srgbClr>
                  </a:outerShdw>
                </a:effectLst>
              </a:rPr>
              <a:t>Effective methods</a:t>
            </a:r>
          </a:p>
          <a:p>
            <a:pPr lvl="1"/>
            <a:r>
              <a:rPr lang="en-US" sz="3200" dirty="0">
                <a:effectLst>
                  <a:outerShdw blurRad="38100" dist="38100" dir="2700000" algn="tl">
                    <a:srgbClr val="000000">
                      <a:alpha val="43137"/>
                    </a:srgbClr>
                  </a:outerShdw>
                </a:effectLst>
              </a:rPr>
              <a:t>Education</a:t>
            </a:r>
          </a:p>
          <a:p>
            <a:pPr lvl="1"/>
            <a:r>
              <a:rPr lang="en-US" sz="3200" dirty="0">
                <a:effectLst>
                  <a:outerShdw blurRad="38100" dist="38100" dir="2700000" algn="tl">
                    <a:srgbClr val="000000">
                      <a:alpha val="43137"/>
                    </a:srgbClr>
                  </a:outerShdw>
                </a:effectLst>
              </a:rPr>
              <a:t>Provision of PPE</a:t>
            </a: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09655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Study Findings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Training can increase willingness</a:t>
            </a:r>
          </a:p>
          <a:p>
            <a:r>
              <a:rPr lang="en-US" sz="3000" dirty="0">
                <a:effectLst>
                  <a:outerShdw blurRad="38100" dist="38100" dir="2700000" algn="tl">
                    <a:srgbClr val="000000">
                      <a:alpha val="43137"/>
                    </a:srgbClr>
                  </a:outerShdw>
                </a:effectLst>
              </a:rPr>
              <a:t>Consider a survey assessment</a:t>
            </a:r>
          </a:p>
          <a:p>
            <a:r>
              <a:rPr lang="en-US" sz="3000" dirty="0">
                <a:effectLst>
                  <a:outerShdw blurRad="38100" dist="38100" dir="2700000" algn="tl">
                    <a:srgbClr val="000000">
                      <a:alpha val="43137"/>
                    </a:srgbClr>
                  </a:outerShdw>
                </a:effectLst>
              </a:rPr>
              <a:t>Confront barriers</a:t>
            </a:r>
          </a:p>
          <a:p>
            <a:pPr lvl="1"/>
            <a:r>
              <a:rPr lang="en-US" sz="3000" dirty="0">
                <a:effectLst>
                  <a:outerShdw blurRad="38100" dist="38100" dir="2700000" algn="tl">
                    <a:srgbClr val="000000">
                      <a:alpha val="43137"/>
                    </a:srgbClr>
                  </a:outerShdw>
                </a:effectLst>
              </a:rPr>
              <a:t>Provide family preparedness training</a:t>
            </a:r>
          </a:p>
          <a:p>
            <a:pPr lvl="1"/>
            <a:r>
              <a:rPr lang="en-US" sz="3000" dirty="0">
                <a:effectLst>
                  <a:outerShdw blurRad="38100" dist="38100" dir="2700000" algn="tl">
                    <a:srgbClr val="000000">
                      <a:alpha val="43137"/>
                    </a:srgbClr>
                  </a:outerShdw>
                </a:effectLst>
              </a:rPr>
              <a:t>Create child/elder care centers</a:t>
            </a:r>
          </a:p>
          <a:p>
            <a:pPr lvl="1"/>
            <a:r>
              <a:rPr lang="en-US" sz="3000" dirty="0">
                <a:effectLst>
                  <a:outerShdw blurRad="38100" dist="38100" dir="2700000" algn="tl">
                    <a:srgbClr val="000000">
                      <a:alpha val="43137"/>
                    </a:srgbClr>
                  </a:outerShdw>
                </a:effectLst>
              </a:rPr>
              <a:t>Makeshift accommodations</a:t>
            </a:r>
          </a:p>
          <a:p>
            <a:pPr lvl="1"/>
            <a:r>
              <a:rPr lang="en-US" sz="3000" dirty="0">
                <a:effectLst>
                  <a:outerShdw blurRad="38100" dist="38100" dir="2700000" algn="tl">
                    <a:srgbClr val="000000">
                      <a:alpha val="43137"/>
                    </a:srgbClr>
                  </a:outerShdw>
                </a:effectLst>
              </a:rPr>
              <a:t>Advise where to obtain info and updates</a:t>
            </a:r>
          </a:p>
          <a:p>
            <a:pPr lvl="1"/>
            <a:r>
              <a:rPr lang="en-US" sz="3000" dirty="0">
                <a:effectLst>
                  <a:outerShdw blurRad="38100" dist="38100" dir="2700000" algn="tl">
                    <a:srgbClr val="000000">
                      <a:alpha val="43137"/>
                    </a:srgbClr>
                  </a:outerShdw>
                </a:effectLst>
              </a:rPr>
              <a:t>Care for the caregiver</a:t>
            </a:r>
          </a:p>
          <a:p>
            <a:pPr marL="914400" lvl="2" indent="0">
              <a:buNone/>
            </a:pPr>
            <a:endParaRPr lang="en-US" dirty="0">
              <a:effectLst>
                <a:outerShdw blurRad="38100" dist="38100" dir="2700000" algn="tl">
                  <a:srgbClr val="000000">
                    <a:alpha val="43137"/>
                  </a:srgbClr>
                </a:outerShdw>
              </a:effectLst>
            </a:endParaRP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6945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Preparedness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Healthcare workers need information before pandemic:</a:t>
            </a:r>
          </a:p>
          <a:p>
            <a:pPr lvl="1"/>
            <a:r>
              <a:rPr lang="en-US" sz="3000" dirty="0">
                <a:effectLst>
                  <a:outerShdw blurRad="38100" dist="38100" dir="2700000" algn="tl">
                    <a:srgbClr val="000000">
                      <a:alpha val="43137"/>
                    </a:srgbClr>
                  </a:outerShdw>
                </a:effectLst>
              </a:rPr>
              <a:t>Absenteeism policy</a:t>
            </a:r>
          </a:p>
          <a:p>
            <a:pPr lvl="1"/>
            <a:r>
              <a:rPr lang="en-US" sz="3000" dirty="0">
                <a:effectLst>
                  <a:outerShdw blurRad="38100" dist="38100" dir="2700000" algn="tl">
                    <a:srgbClr val="000000">
                      <a:alpha val="43137"/>
                    </a:srgbClr>
                  </a:outerShdw>
                </a:effectLst>
              </a:rPr>
              <a:t>Leave policy</a:t>
            </a:r>
          </a:p>
          <a:p>
            <a:pPr lvl="1"/>
            <a:r>
              <a:rPr lang="en-US" sz="3000" dirty="0">
                <a:effectLst>
                  <a:outerShdw blurRad="38100" dist="38100" dir="2700000" algn="tl">
                    <a:srgbClr val="000000">
                      <a:alpha val="43137"/>
                    </a:srgbClr>
                  </a:outerShdw>
                </a:effectLst>
              </a:rPr>
              <a:t>Compensation policy</a:t>
            </a:r>
          </a:p>
          <a:p>
            <a:pPr lvl="1"/>
            <a:r>
              <a:rPr lang="en-US" sz="3000" dirty="0">
                <a:effectLst>
                  <a:outerShdw blurRad="38100" dist="38100" dir="2700000" algn="tl">
                    <a:srgbClr val="000000">
                      <a:alpha val="43137"/>
                    </a:srgbClr>
                  </a:outerShdw>
                </a:effectLst>
              </a:rPr>
              <a:t>Employment policy</a:t>
            </a:r>
          </a:p>
          <a:p>
            <a:pPr lvl="1"/>
            <a:r>
              <a:rPr lang="en-US" sz="3000" dirty="0">
                <a:effectLst>
                  <a:outerShdw blurRad="38100" dist="38100" dir="2700000" algn="tl">
                    <a:srgbClr val="000000">
                      <a:alpha val="43137"/>
                    </a:srgbClr>
                  </a:outerShdw>
                </a:effectLst>
              </a:rPr>
              <a:t>Employee support services</a:t>
            </a:r>
          </a:p>
          <a:p>
            <a:pPr marL="914400" lvl="2" indent="0">
              <a:buNone/>
            </a:pPr>
            <a:endParaRPr lang="en-US" dirty="0">
              <a:effectLst>
                <a:outerShdw blurRad="38100" dist="38100" dir="2700000" algn="tl">
                  <a:srgbClr val="000000">
                    <a:alpha val="43137"/>
                  </a:srgbClr>
                </a:outerShdw>
              </a:effectLst>
            </a:endParaRP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205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Preparedness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Expectations must be made clear</a:t>
            </a:r>
          </a:p>
          <a:p>
            <a:pPr lvl="1"/>
            <a:r>
              <a:rPr lang="en-US" dirty="0">
                <a:effectLst>
                  <a:outerShdw blurRad="38100" dist="38100" dir="2700000" algn="tl">
                    <a:srgbClr val="000000">
                      <a:alpha val="43137"/>
                    </a:srgbClr>
                  </a:outerShdw>
                </a:effectLst>
              </a:rPr>
              <a:t>Donning and removing PPE</a:t>
            </a:r>
          </a:p>
          <a:p>
            <a:pPr lvl="1"/>
            <a:r>
              <a:rPr lang="en-US" dirty="0">
                <a:effectLst>
                  <a:outerShdw blurRad="38100" dist="38100" dir="2700000" algn="tl">
                    <a:srgbClr val="000000">
                      <a:alpha val="43137"/>
                    </a:srgbClr>
                  </a:outerShdw>
                </a:effectLst>
              </a:rPr>
              <a:t>Safe handling of contaminated PPE</a:t>
            </a:r>
          </a:p>
          <a:p>
            <a:pPr lvl="1"/>
            <a:r>
              <a:rPr lang="en-US" dirty="0">
                <a:effectLst>
                  <a:outerShdw blurRad="38100" dist="38100" dir="2700000" algn="tl">
                    <a:srgbClr val="000000">
                      <a:alpha val="43137"/>
                    </a:srgbClr>
                  </a:outerShdw>
                </a:effectLst>
              </a:rPr>
              <a:t>Managing unprotected staff areas</a:t>
            </a:r>
          </a:p>
          <a:p>
            <a:pPr lvl="1"/>
            <a:r>
              <a:rPr lang="en-US" dirty="0">
                <a:effectLst>
                  <a:outerShdw blurRad="38100" dist="38100" dir="2700000" algn="tl">
                    <a:srgbClr val="000000">
                      <a:alpha val="43137"/>
                    </a:srgbClr>
                  </a:outerShdw>
                </a:effectLst>
              </a:rPr>
              <a:t>Monitoring staff health</a:t>
            </a:r>
          </a:p>
          <a:p>
            <a:pPr lvl="1"/>
            <a:r>
              <a:rPr lang="en-US" dirty="0">
                <a:effectLst>
                  <a:outerShdw blurRad="38100" dist="38100" dir="2700000" algn="tl">
                    <a:srgbClr val="000000">
                      <a:alpha val="43137"/>
                    </a:srgbClr>
                  </a:outerShdw>
                </a:effectLst>
              </a:rPr>
              <a:t>Quarantine of staff</a:t>
            </a:r>
          </a:p>
          <a:p>
            <a:pPr lvl="1"/>
            <a:r>
              <a:rPr lang="en-US" dirty="0">
                <a:effectLst>
                  <a:outerShdw blurRad="38100" dist="38100" dir="2700000" algn="tl">
                    <a:srgbClr val="000000">
                      <a:alpha val="43137"/>
                    </a:srgbClr>
                  </a:outerShdw>
                </a:effectLst>
              </a:rPr>
              <a:t>High-risk use of respiratory equipment</a:t>
            </a:r>
          </a:p>
          <a:p>
            <a:pPr lvl="1"/>
            <a:r>
              <a:rPr lang="en-US" dirty="0">
                <a:effectLst>
                  <a:outerShdw blurRad="38100" dist="38100" dir="2700000" algn="tl">
                    <a:srgbClr val="000000">
                      <a:alpha val="43137"/>
                    </a:srgbClr>
                  </a:outerShdw>
                </a:effectLst>
              </a:rPr>
              <a:t>Cleaning/disinfecting equipment &amp; environment</a:t>
            </a:r>
          </a:p>
          <a:p>
            <a:pPr lvl="1"/>
            <a:r>
              <a:rPr lang="en-US" dirty="0">
                <a:effectLst>
                  <a:outerShdw blurRad="38100" dist="38100" dir="2700000" algn="tl">
                    <a:srgbClr val="000000">
                      <a:alpha val="43137"/>
                    </a:srgbClr>
                  </a:outerShdw>
                </a:effectLst>
              </a:rPr>
              <a:t>(Other)</a:t>
            </a:r>
          </a:p>
          <a:p>
            <a:pPr lvl="1"/>
            <a:endParaRPr lang="en-US" dirty="0">
              <a:effectLst>
                <a:outerShdw blurRad="38100" dist="38100" dir="2700000" algn="tl">
                  <a:srgbClr val="000000">
                    <a:alpha val="43137"/>
                  </a:srgbClr>
                </a:outerShdw>
              </a:effectLst>
            </a:endParaRPr>
          </a:p>
          <a:p>
            <a:pPr marL="0" indent="0">
              <a:buNone/>
            </a:pPr>
            <a:endParaRPr lang="en-US" sz="3000" dirty="0">
              <a:effectLst>
                <a:outerShdw blurRad="38100" dist="38100" dir="2700000" algn="tl">
                  <a:srgbClr val="000000">
                    <a:alpha val="43137"/>
                  </a:srgbClr>
                </a:outerShdw>
              </a:effectLst>
            </a:endParaRPr>
          </a:p>
          <a:p>
            <a:pPr marL="914400" lvl="2" indent="0">
              <a:buNone/>
            </a:pPr>
            <a:endParaRPr lang="en-US" dirty="0">
              <a:effectLst>
                <a:outerShdw blurRad="38100" dist="38100" dir="2700000" algn="tl">
                  <a:srgbClr val="000000">
                    <a:alpha val="43137"/>
                  </a:srgbClr>
                </a:outerShdw>
              </a:effectLst>
            </a:endParaRP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0795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Preparedness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Policies must be made clear</a:t>
            </a:r>
          </a:p>
          <a:p>
            <a:pPr lvl="1"/>
            <a:r>
              <a:rPr lang="en-US" dirty="0">
                <a:effectLst>
                  <a:outerShdw blurRad="38100" dist="38100" dir="2700000" algn="tl">
                    <a:srgbClr val="000000">
                      <a:alpha val="43137"/>
                    </a:srgbClr>
                  </a:outerShdw>
                </a:effectLst>
              </a:rPr>
              <a:t>Absenteeism policies</a:t>
            </a:r>
          </a:p>
          <a:p>
            <a:pPr lvl="1"/>
            <a:r>
              <a:rPr lang="en-US" dirty="0">
                <a:effectLst>
                  <a:outerShdw blurRad="38100" dist="38100" dir="2700000" algn="tl">
                    <a:srgbClr val="000000">
                      <a:alpha val="43137"/>
                    </a:srgbClr>
                  </a:outerShdw>
                </a:effectLst>
              </a:rPr>
              <a:t>Leave policies</a:t>
            </a:r>
          </a:p>
          <a:p>
            <a:pPr lvl="1"/>
            <a:r>
              <a:rPr lang="en-US" dirty="0">
                <a:effectLst>
                  <a:outerShdw blurRad="38100" dist="38100" dir="2700000" algn="tl">
                    <a:srgbClr val="000000">
                      <a:alpha val="43137"/>
                    </a:srgbClr>
                  </a:outerShdw>
                </a:effectLst>
              </a:rPr>
              <a:t>Compensation policies</a:t>
            </a:r>
          </a:p>
          <a:p>
            <a:pPr lvl="1"/>
            <a:r>
              <a:rPr lang="en-US" dirty="0">
                <a:effectLst>
                  <a:outerShdw blurRad="38100" dist="38100" dir="2700000" algn="tl">
                    <a:srgbClr val="000000">
                      <a:alpha val="43137"/>
                    </a:srgbClr>
                  </a:outerShdw>
                </a:effectLst>
              </a:rPr>
              <a:t>Employment policies</a:t>
            </a:r>
          </a:p>
          <a:p>
            <a:pPr lvl="1"/>
            <a:r>
              <a:rPr lang="en-US" dirty="0">
                <a:effectLst>
                  <a:outerShdw blurRad="38100" dist="38100" dir="2700000" algn="tl">
                    <a:srgbClr val="000000">
                      <a:alpha val="43137"/>
                    </a:srgbClr>
                  </a:outerShdw>
                </a:effectLst>
              </a:rPr>
              <a:t>Employee support services</a:t>
            </a:r>
          </a:p>
          <a:p>
            <a:endParaRPr lang="en-US" sz="3000" dirty="0">
              <a:effectLst>
                <a:outerShdw blurRad="38100" dist="38100" dir="2700000" algn="tl">
                  <a:srgbClr val="000000">
                    <a:alpha val="43137"/>
                  </a:srgbClr>
                </a:outerShdw>
              </a:effectLst>
            </a:endParaRPr>
          </a:p>
          <a:p>
            <a:pPr marL="914400" lvl="2" indent="0">
              <a:buNone/>
            </a:pPr>
            <a:endParaRPr lang="en-US" dirty="0">
              <a:effectLst>
                <a:outerShdw blurRad="38100" dist="38100" dir="2700000" algn="tl">
                  <a:srgbClr val="000000">
                    <a:alpha val="43137"/>
                  </a:srgbClr>
                </a:outerShdw>
              </a:effectLst>
            </a:endParaRP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6974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Preparedness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Absenteeism Policies must be made clear</a:t>
            </a:r>
          </a:p>
          <a:p>
            <a:pPr lvl="1"/>
            <a:r>
              <a:rPr lang="en-US" dirty="0">
                <a:effectLst>
                  <a:outerShdw blurRad="38100" dist="38100" dir="2700000" algn="tl">
                    <a:srgbClr val="000000">
                      <a:alpha val="43137"/>
                    </a:srgbClr>
                  </a:outerShdw>
                </a:effectLst>
              </a:rPr>
              <a:t>Not showing up/not calling in</a:t>
            </a:r>
          </a:p>
          <a:p>
            <a:pPr lvl="1"/>
            <a:r>
              <a:rPr lang="en-US" dirty="0">
                <a:effectLst>
                  <a:outerShdw blurRad="38100" dist="38100" dir="2700000" algn="tl">
                    <a:srgbClr val="000000">
                      <a:alpha val="43137"/>
                    </a:srgbClr>
                  </a:outerShdw>
                </a:effectLst>
              </a:rPr>
              <a:t>Refusing to work</a:t>
            </a:r>
          </a:p>
          <a:p>
            <a:pPr lvl="1"/>
            <a:r>
              <a:rPr lang="en-US" dirty="0">
                <a:effectLst>
                  <a:outerShdw blurRad="38100" dist="38100" dir="2700000" algn="tl">
                    <a:srgbClr val="000000">
                      <a:alpha val="43137"/>
                    </a:srgbClr>
                  </a:outerShdw>
                </a:effectLst>
              </a:rPr>
              <a:t>Not completing shift (unrelated to illness)</a:t>
            </a:r>
          </a:p>
          <a:p>
            <a:pPr lvl="1"/>
            <a:r>
              <a:rPr lang="en-US" dirty="0">
                <a:effectLst>
                  <a:outerShdw blurRad="38100" dist="38100" dir="2700000" algn="tl">
                    <a:srgbClr val="000000">
                      <a:alpha val="43137"/>
                    </a:srgbClr>
                  </a:outerShdw>
                </a:effectLst>
              </a:rPr>
              <a:t>Coming to work late</a:t>
            </a:r>
          </a:p>
          <a:p>
            <a:pPr lvl="1"/>
            <a:r>
              <a:rPr lang="en-US" dirty="0">
                <a:effectLst>
                  <a:outerShdw blurRad="38100" dist="38100" dir="2700000" algn="tl">
                    <a:srgbClr val="000000">
                      <a:alpha val="43137"/>
                    </a:srgbClr>
                  </a:outerShdw>
                </a:effectLst>
              </a:rPr>
              <a:t>Knowingly coming to work ill</a:t>
            </a:r>
          </a:p>
          <a:p>
            <a:pPr lvl="2"/>
            <a:r>
              <a:rPr lang="en-US" dirty="0">
                <a:effectLst>
                  <a:outerShdw blurRad="38100" dist="38100" dir="2700000" algn="tl">
                    <a:srgbClr val="000000">
                      <a:alpha val="43137"/>
                    </a:srgbClr>
                  </a:outerShdw>
                </a:effectLst>
              </a:rPr>
              <a:t>Concern for lost wages is largest deterrent to self-isolation or quarantine</a:t>
            </a:r>
          </a:p>
          <a:p>
            <a:pPr marL="0" indent="0">
              <a:buNone/>
            </a:pPr>
            <a:endParaRPr lang="en-US" sz="3000" dirty="0">
              <a:effectLst>
                <a:outerShdw blurRad="38100" dist="38100" dir="2700000" algn="tl">
                  <a:srgbClr val="000000">
                    <a:alpha val="43137"/>
                  </a:srgbClr>
                </a:outerShdw>
              </a:effectLst>
            </a:endParaRPr>
          </a:p>
          <a:p>
            <a:pPr marL="914400" lvl="2" indent="0">
              <a:buNone/>
            </a:pPr>
            <a:endParaRPr lang="en-US" dirty="0">
              <a:effectLst>
                <a:outerShdw blurRad="38100" dist="38100" dir="2700000" algn="tl">
                  <a:srgbClr val="000000">
                    <a:alpha val="43137"/>
                  </a:srgbClr>
                </a:outerShdw>
              </a:effectLst>
            </a:endParaRP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596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November 2002 – July 2003</a:t>
            </a:r>
          </a:p>
          <a:p>
            <a:pPr lvl="1"/>
            <a:r>
              <a:rPr lang="en-US" sz="3000" dirty="0">
                <a:effectLst>
                  <a:outerShdw blurRad="38100" dist="38100" dir="2700000" algn="tl">
                    <a:srgbClr val="000000">
                      <a:alpha val="43137"/>
                    </a:srgbClr>
                  </a:outerShdw>
                </a:effectLst>
              </a:rPr>
              <a:t>An outbreak of a Severe Acute Respiratory Syndrome (SARS)</a:t>
            </a:r>
          </a:p>
          <a:p>
            <a:pPr lvl="1"/>
            <a:r>
              <a:rPr lang="en-US" sz="3000" dirty="0">
                <a:effectLst>
                  <a:outerShdw blurRad="38100" dist="38100" dir="2700000" algn="tl">
                    <a:srgbClr val="000000">
                      <a:alpha val="43137"/>
                    </a:srgbClr>
                  </a:outerShdw>
                </a:effectLst>
              </a:rPr>
              <a:t>A  viral respiratory illness caused by a coronavirus (SARS-CoV)</a:t>
            </a:r>
          </a:p>
          <a:p>
            <a:pPr lvl="1"/>
            <a:r>
              <a:rPr lang="en-US" sz="3000" dirty="0">
                <a:effectLst>
                  <a:outerShdw blurRad="38100" dist="38100" dir="2700000" algn="tl">
                    <a:srgbClr val="000000">
                      <a:alpha val="43137"/>
                    </a:srgbClr>
                  </a:outerShdw>
                </a:effectLst>
              </a:rPr>
              <a:t>Started in southern China</a:t>
            </a:r>
          </a:p>
          <a:p>
            <a:pPr lvl="1"/>
            <a:r>
              <a:rPr lang="en-US" sz="3000" dirty="0">
                <a:effectLst>
                  <a:outerShdw blurRad="38100" dist="38100" dir="2700000" algn="tl">
                    <a:srgbClr val="000000">
                      <a:alpha val="43137"/>
                    </a:srgbClr>
                  </a:outerShdw>
                </a:effectLst>
              </a:rPr>
              <a:t>Spread to 37 countries</a:t>
            </a:r>
          </a:p>
          <a:p>
            <a:pPr lvl="2"/>
            <a:r>
              <a:rPr lang="en-US" sz="3000" dirty="0">
                <a:effectLst>
                  <a:outerShdw blurRad="38100" dist="38100" dir="2700000" algn="tl">
                    <a:srgbClr val="000000">
                      <a:alpha val="43137"/>
                    </a:srgbClr>
                  </a:outerShdw>
                </a:effectLst>
              </a:rPr>
              <a:t>Including North America</a:t>
            </a: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3257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Preparedness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Leave Policies must be made clear</a:t>
            </a:r>
          </a:p>
          <a:p>
            <a:pPr lvl="1"/>
            <a:r>
              <a:rPr lang="en-US" dirty="0">
                <a:effectLst>
                  <a:outerShdw blurRad="38100" dist="38100" dir="2700000" algn="tl">
                    <a:srgbClr val="000000">
                      <a:alpha val="43137"/>
                    </a:srgbClr>
                  </a:outerShdw>
                </a:effectLst>
              </a:rPr>
              <a:t>Personal illness</a:t>
            </a:r>
          </a:p>
          <a:p>
            <a:pPr lvl="1"/>
            <a:r>
              <a:rPr lang="en-US" dirty="0">
                <a:effectLst>
                  <a:outerShdw blurRad="38100" dist="38100" dir="2700000" algn="tl">
                    <a:srgbClr val="000000">
                      <a:alpha val="43137"/>
                    </a:srgbClr>
                  </a:outerShdw>
                </a:effectLst>
              </a:rPr>
              <a:t>Family member illness</a:t>
            </a:r>
          </a:p>
          <a:p>
            <a:pPr lvl="1"/>
            <a:r>
              <a:rPr lang="en-US" dirty="0">
                <a:effectLst>
                  <a:outerShdw blurRad="38100" dist="38100" dir="2700000" algn="tl">
                    <a:srgbClr val="000000">
                      <a:alpha val="43137"/>
                    </a:srgbClr>
                  </a:outerShdw>
                </a:effectLst>
              </a:rPr>
              <a:t>School closure</a:t>
            </a:r>
          </a:p>
          <a:p>
            <a:pPr lvl="1"/>
            <a:r>
              <a:rPr lang="en-US" dirty="0">
                <a:effectLst>
                  <a:outerShdw blurRad="38100" dist="38100" dir="2700000" algn="tl">
                    <a:srgbClr val="000000">
                      <a:alpha val="43137"/>
                    </a:srgbClr>
                  </a:outerShdw>
                </a:effectLst>
              </a:rPr>
              <a:t>Extended medical leave</a:t>
            </a:r>
          </a:p>
          <a:p>
            <a:pPr lvl="1"/>
            <a:r>
              <a:rPr lang="en-US" dirty="0">
                <a:effectLst>
                  <a:outerShdw blurRad="38100" dist="38100" dir="2700000" algn="tl">
                    <a:srgbClr val="000000">
                      <a:alpha val="43137"/>
                    </a:srgbClr>
                  </a:outerShdw>
                </a:effectLst>
              </a:rPr>
              <a:t>Bereavement leave</a:t>
            </a:r>
          </a:p>
          <a:p>
            <a:pPr lvl="1"/>
            <a:r>
              <a:rPr lang="en-US" dirty="0">
                <a:effectLst>
                  <a:outerShdw blurRad="38100" dist="38100" dir="2700000" algn="tl">
                    <a:srgbClr val="000000">
                      <a:alpha val="43137"/>
                    </a:srgbClr>
                  </a:outerShdw>
                </a:effectLst>
              </a:rPr>
              <a:t>Closure of your facility</a:t>
            </a:r>
          </a:p>
          <a:p>
            <a:pPr lvl="1"/>
            <a:r>
              <a:rPr lang="en-US" dirty="0">
                <a:effectLst>
                  <a:outerShdw blurRad="38100" dist="38100" dir="2700000" algn="tl">
                    <a:srgbClr val="000000">
                      <a:alpha val="43137"/>
                    </a:srgbClr>
                  </a:outerShdw>
                </a:effectLst>
              </a:rPr>
              <a:t>Hospital-imposed quarantine</a:t>
            </a:r>
          </a:p>
          <a:p>
            <a:pPr lvl="1"/>
            <a:r>
              <a:rPr lang="en-US" dirty="0">
                <a:effectLst>
                  <a:outerShdw blurRad="38100" dist="38100" dir="2700000" algn="tl">
                    <a:srgbClr val="000000">
                      <a:alpha val="43137"/>
                    </a:srgbClr>
                  </a:outerShdw>
                </a:effectLst>
              </a:rPr>
              <a:t>Social distancing as non-essential personnel</a:t>
            </a:r>
          </a:p>
          <a:p>
            <a:endParaRPr lang="en-US" sz="3000" dirty="0">
              <a:effectLst>
                <a:outerShdw blurRad="38100" dist="38100" dir="2700000" algn="tl">
                  <a:srgbClr val="000000">
                    <a:alpha val="43137"/>
                  </a:srgbClr>
                </a:outerShdw>
              </a:effectLst>
            </a:endParaRPr>
          </a:p>
          <a:p>
            <a:pPr marL="914400" lvl="2" indent="0">
              <a:buNone/>
            </a:pPr>
            <a:endParaRPr lang="en-US" dirty="0">
              <a:effectLst>
                <a:outerShdw blurRad="38100" dist="38100" dir="2700000" algn="tl">
                  <a:srgbClr val="000000">
                    <a:alpha val="43137"/>
                  </a:srgbClr>
                </a:outerShdw>
              </a:effectLst>
            </a:endParaRP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62732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Preparedness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Compensation Policies must be made clear</a:t>
            </a:r>
          </a:p>
          <a:p>
            <a:pPr lvl="1"/>
            <a:r>
              <a:rPr lang="en-US" dirty="0">
                <a:effectLst>
                  <a:outerShdw blurRad="38100" dist="38100" dir="2700000" algn="tl">
                    <a:srgbClr val="000000">
                      <a:alpha val="43137"/>
                    </a:srgbClr>
                  </a:outerShdw>
                </a:effectLst>
              </a:rPr>
              <a:t>Compensation tied to absenteeism and leave policies</a:t>
            </a:r>
          </a:p>
          <a:p>
            <a:pPr lvl="1"/>
            <a:r>
              <a:rPr lang="en-US" dirty="0">
                <a:effectLst>
                  <a:outerShdw blurRad="38100" dist="38100" dir="2700000" algn="tl">
                    <a:srgbClr val="000000">
                      <a:alpha val="43137"/>
                    </a:srgbClr>
                  </a:outerShdw>
                </a:effectLst>
              </a:rPr>
              <a:t>Overtime pay</a:t>
            </a:r>
          </a:p>
          <a:p>
            <a:pPr lvl="1"/>
            <a:r>
              <a:rPr lang="en-US" dirty="0">
                <a:effectLst>
                  <a:outerShdw blurRad="38100" dist="38100" dir="2700000" algn="tl">
                    <a:srgbClr val="000000">
                      <a:alpha val="43137"/>
                    </a:srgbClr>
                  </a:outerShdw>
                </a:effectLst>
              </a:rPr>
              <a:t>Extended shift lengths</a:t>
            </a:r>
          </a:p>
          <a:p>
            <a:pPr lvl="1"/>
            <a:r>
              <a:rPr lang="en-US" dirty="0">
                <a:effectLst>
                  <a:outerShdw blurRad="38100" dist="38100" dir="2700000" algn="tl">
                    <a:srgbClr val="000000">
                      <a:alpha val="43137"/>
                    </a:srgbClr>
                  </a:outerShdw>
                </a:effectLst>
              </a:rPr>
              <a:t>(Other)</a:t>
            </a:r>
          </a:p>
          <a:p>
            <a:pPr marL="914400" lvl="2" indent="0">
              <a:buNone/>
            </a:pPr>
            <a:endParaRPr lang="en-US" dirty="0">
              <a:effectLst>
                <a:outerShdw blurRad="38100" dist="38100" dir="2700000" algn="tl">
                  <a:srgbClr val="000000">
                    <a:alpha val="43137"/>
                  </a:srgbClr>
                </a:outerShdw>
              </a:effectLst>
            </a:endParaRP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61617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Preparedness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Employment Policies must be made clear</a:t>
            </a:r>
          </a:p>
          <a:p>
            <a:pPr lvl="1"/>
            <a:r>
              <a:rPr lang="en-US" dirty="0">
                <a:effectLst>
                  <a:outerShdw blurRad="38100" dist="38100" dir="2700000" algn="tl">
                    <a:srgbClr val="000000">
                      <a:alpha val="43137"/>
                    </a:srgbClr>
                  </a:outerShdw>
                </a:effectLst>
              </a:rPr>
              <a:t>Cancellation of vacations</a:t>
            </a:r>
          </a:p>
          <a:p>
            <a:pPr lvl="1"/>
            <a:r>
              <a:rPr lang="en-US" dirty="0">
                <a:effectLst>
                  <a:outerShdw blurRad="38100" dist="38100" dir="2700000" algn="tl">
                    <a:srgbClr val="000000">
                      <a:alpha val="43137"/>
                    </a:srgbClr>
                  </a:outerShdw>
                </a:effectLst>
              </a:rPr>
              <a:t>Approval of overtime</a:t>
            </a:r>
          </a:p>
          <a:p>
            <a:pPr lvl="1"/>
            <a:r>
              <a:rPr lang="en-US" dirty="0">
                <a:effectLst>
                  <a:outerShdw blurRad="38100" dist="38100" dir="2700000" algn="tl">
                    <a:srgbClr val="000000">
                      <a:alpha val="43137"/>
                    </a:srgbClr>
                  </a:outerShdw>
                </a:effectLst>
              </a:rPr>
              <a:t>Redeployment of staff</a:t>
            </a:r>
          </a:p>
          <a:p>
            <a:pPr lvl="1"/>
            <a:r>
              <a:rPr lang="en-US" dirty="0">
                <a:effectLst>
                  <a:outerShdw blurRad="38100" dist="38100" dir="2700000" algn="tl">
                    <a:srgbClr val="000000">
                      <a:alpha val="43137"/>
                    </a:srgbClr>
                  </a:outerShdw>
                </a:effectLst>
              </a:rPr>
              <a:t>Use of part-time or retired staff</a:t>
            </a:r>
          </a:p>
          <a:p>
            <a:pPr lvl="1"/>
            <a:r>
              <a:rPr lang="en-US" dirty="0">
                <a:effectLst>
                  <a:outerShdw blurRad="38100" dist="38100" dir="2700000" algn="tl">
                    <a:srgbClr val="000000">
                      <a:alpha val="43137"/>
                    </a:srgbClr>
                  </a:outerShdw>
                </a:effectLst>
              </a:rPr>
              <a:t>Contracting out</a:t>
            </a:r>
          </a:p>
          <a:p>
            <a:pPr lvl="1"/>
            <a:r>
              <a:rPr lang="en-US" dirty="0">
                <a:effectLst>
                  <a:outerShdw blurRad="38100" dist="38100" dir="2700000" algn="tl">
                    <a:srgbClr val="000000">
                      <a:alpha val="43137"/>
                    </a:srgbClr>
                  </a:outerShdw>
                </a:effectLst>
              </a:rPr>
              <a:t>Temporary staff</a:t>
            </a:r>
          </a:p>
          <a:p>
            <a:pPr lvl="1"/>
            <a:r>
              <a:rPr lang="en-US" dirty="0">
                <a:effectLst>
                  <a:outerShdw blurRad="38100" dist="38100" dir="2700000" algn="tl">
                    <a:srgbClr val="000000">
                      <a:alpha val="43137"/>
                    </a:srgbClr>
                  </a:outerShdw>
                </a:effectLst>
              </a:rPr>
              <a:t>Work assignments for healthcare workers at high risk for complication of flu</a:t>
            </a:r>
          </a:p>
          <a:p>
            <a:pPr marL="914400" lvl="2" indent="0">
              <a:buNone/>
            </a:pPr>
            <a:endParaRPr lang="en-US" dirty="0">
              <a:effectLst>
                <a:outerShdw blurRad="38100" dist="38100" dir="2700000" algn="tl">
                  <a:srgbClr val="000000">
                    <a:alpha val="43137"/>
                  </a:srgbClr>
                </a:outerShdw>
              </a:effectLst>
            </a:endParaRP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6515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Preparedness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Employment Services must be provided</a:t>
            </a:r>
          </a:p>
          <a:p>
            <a:pPr lvl="1"/>
            <a:r>
              <a:rPr lang="en-US" dirty="0">
                <a:effectLst>
                  <a:outerShdw blurRad="38100" dist="38100" dir="2700000" algn="tl">
                    <a:srgbClr val="000000">
                      <a:alpha val="43137"/>
                    </a:srgbClr>
                  </a:outerShdw>
                </a:effectLst>
              </a:rPr>
              <a:t>Mental health, stress counseling, social services for staff and family</a:t>
            </a:r>
          </a:p>
          <a:p>
            <a:pPr lvl="1"/>
            <a:r>
              <a:rPr lang="en-US" dirty="0">
                <a:effectLst>
                  <a:outerShdw blurRad="38100" dist="38100" dir="2700000" algn="tl">
                    <a:srgbClr val="000000">
                      <a:alpha val="43137"/>
                    </a:srgbClr>
                  </a:outerShdw>
                </a:effectLst>
              </a:rPr>
              <a:t>Educational materials in different languages, as needed</a:t>
            </a:r>
          </a:p>
          <a:p>
            <a:pPr lvl="1"/>
            <a:r>
              <a:rPr lang="en-US" dirty="0">
                <a:effectLst>
                  <a:outerShdw blurRad="38100" dist="38100" dir="2700000" algn="tl">
                    <a:srgbClr val="000000">
                      <a:alpha val="43137"/>
                    </a:srgbClr>
                  </a:outerShdw>
                </a:effectLst>
              </a:rPr>
              <a:t>Emergency Assistance Program (EAP)</a:t>
            </a:r>
          </a:p>
          <a:p>
            <a:pPr lvl="1"/>
            <a:r>
              <a:rPr lang="en-US" dirty="0">
                <a:effectLst>
                  <a:outerShdw blurRad="38100" dist="38100" dir="2700000" algn="tl">
                    <a:srgbClr val="000000">
                      <a:alpha val="43137"/>
                    </a:srgbClr>
                  </a:outerShdw>
                </a:effectLst>
              </a:rPr>
              <a:t>Plans (if any) to house essential staff</a:t>
            </a:r>
          </a:p>
          <a:p>
            <a:pPr lvl="1"/>
            <a:r>
              <a:rPr lang="en-US" dirty="0">
                <a:effectLst>
                  <a:outerShdw blurRad="38100" dist="38100" dir="2700000" algn="tl">
                    <a:srgbClr val="000000">
                      <a:alpha val="43137"/>
                    </a:srgbClr>
                  </a:outerShdw>
                </a:effectLst>
              </a:rPr>
              <a:t>(Other)</a:t>
            </a:r>
          </a:p>
          <a:p>
            <a:pPr marL="914400" lvl="2" indent="0">
              <a:buNone/>
            </a:pPr>
            <a:endParaRPr lang="en-US" dirty="0">
              <a:effectLst>
                <a:outerShdw blurRad="38100" dist="38100" dir="2700000" algn="tl">
                  <a:srgbClr val="000000">
                    <a:alpha val="43137"/>
                  </a:srgbClr>
                </a:outerShdw>
              </a:effectLst>
            </a:endParaRP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4532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Preparedness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Think About It</a:t>
            </a:r>
          </a:p>
          <a:p>
            <a:pPr lvl="1"/>
            <a:r>
              <a:rPr lang="en-US" dirty="0">
                <a:effectLst>
                  <a:outerShdw blurRad="38100" dist="38100" dir="2700000" algn="tl">
                    <a:srgbClr val="000000">
                      <a:alpha val="43137"/>
                    </a:srgbClr>
                  </a:outerShdw>
                </a:effectLst>
              </a:rPr>
              <a:t>If a pandemic with a high mortality rate were declared, would you show for work?</a:t>
            </a:r>
          </a:p>
          <a:p>
            <a:pPr lvl="2"/>
            <a:r>
              <a:rPr lang="en-US" dirty="0">
                <a:effectLst>
                  <a:outerShdw blurRad="38100" dist="38100" dir="2700000" algn="tl">
                    <a:srgbClr val="000000">
                      <a:alpha val="43137"/>
                    </a:srgbClr>
                  </a:outerShdw>
                </a:effectLst>
              </a:rPr>
              <a:t>If no – why not?</a:t>
            </a:r>
          </a:p>
          <a:p>
            <a:pPr lvl="2"/>
            <a:r>
              <a:rPr lang="en-US" dirty="0">
                <a:effectLst>
                  <a:outerShdw blurRad="38100" dist="38100" dir="2700000" algn="tl">
                    <a:srgbClr val="000000">
                      <a:alpha val="43137"/>
                    </a:srgbClr>
                  </a:outerShdw>
                </a:effectLst>
              </a:rPr>
              <a:t>If yes – what would you insist your employer do in advance to ensure your safety and mental well being?</a:t>
            </a:r>
          </a:p>
          <a:p>
            <a:pPr lvl="2"/>
            <a:r>
              <a:rPr lang="en-US" dirty="0">
                <a:effectLst>
                  <a:outerShdw blurRad="38100" dist="38100" dir="2700000" algn="tl">
                    <a:srgbClr val="000000">
                      <a:alpha val="43137"/>
                    </a:srgbClr>
                  </a:outerShdw>
                </a:effectLst>
              </a:rPr>
              <a:t>What other issues would prohibit you from going to work? i.e., childcare, family concerns, transportation, etc. </a:t>
            </a:r>
          </a:p>
          <a:p>
            <a:pPr marL="914400" lvl="2" indent="0">
              <a:buNone/>
            </a:pPr>
            <a:endParaRPr lang="en-US" dirty="0">
              <a:effectLst>
                <a:outerShdw blurRad="38100" dist="38100" dir="2700000" algn="tl">
                  <a:srgbClr val="000000">
                    <a:alpha val="43137"/>
                  </a:srgbClr>
                </a:outerShdw>
              </a:effectLst>
            </a:endParaRPr>
          </a:p>
          <a:p>
            <a:pPr lvl="2"/>
            <a:endParaRPr lang="en-US" dirty="0">
              <a:effectLst>
                <a:outerShdw blurRad="38100" dist="38100" dir="2700000" algn="tl">
                  <a:srgbClr val="000000">
                    <a:alpha val="43137"/>
                  </a:srgbClr>
                </a:outerShdw>
              </a:effectLst>
            </a:endParaRPr>
          </a:p>
          <a:p>
            <a:pPr lvl="1"/>
            <a:endParaRPr lang="en-US" sz="3000" dirty="0">
              <a:effectLst>
                <a:outerShdw blurRad="38100" dist="38100" dir="2700000" algn="tl">
                  <a:srgbClr val="000000">
                    <a:alpha val="43137"/>
                  </a:srgbClr>
                </a:outerShdw>
              </a:effectLst>
            </a:endParaRP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2743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a:t>Questions?</a:t>
            </a:r>
          </a:p>
        </p:txBody>
      </p:sp>
      <p:pic>
        <p:nvPicPr>
          <p:cNvPr id="4098" name="Picture 2" descr="http://saphanatutorial.com/wp-content/uploads/2013/12/SAP-HANA-Questions.jpg"/>
          <p:cNvPicPr>
            <a:picLocks noChangeAspect="1" noChangeArrowheads="1"/>
          </p:cNvPicPr>
          <p:nvPr/>
        </p:nvPicPr>
        <p:blipFill>
          <a:blip r:embed="rId3" cstate="print"/>
          <a:srcRect/>
          <a:stretch>
            <a:fillRect/>
          </a:stretch>
        </p:blipFill>
        <p:spPr bwMode="auto">
          <a:xfrm>
            <a:off x="0" y="0"/>
            <a:ext cx="9187234" cy="6858000"/>
          </a:xfrm>
          <a:prstGeom prst="rect">
            <a:avLst/>
          </a:prstGeom>
          <a:noFill/>
        </p:spPr>
      </p:pic>
    </p:spTree>
    <p:extLst>
      <p:ext uri="{BB962C8B-B14F-4D97-AF65-F5344CB8AC3E}">
        <p14:creationId xmlns:p14="http://schemas.microsoft.com/office/powerpoint/2010/main" val="387958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Objectives</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The following topics will be discussed</a:t>
            </a:r>
          </a:p>
          <a:p>
            <a:pPr lvl="1"/>
            <a:r>
              <a:rPr lang="en-US" sz="3000" dirty="0">
                <a:effectLst>
                  <a:outerShdw blurRad="38100" dist="38100" dir="2700000" algn="tl">
                    <a:srgbClr val="000000">
                      <a:alpha val="43137"/>
                    </a:srgbClr>
                  </a:outerShdw>
                </a:effectLst>
              </a:rPr>
              <a:t>Overview of SARS outbreak</a:t>
            </a:r>
          </a:p>
          <a:p>
            <a:pPr lvl="2"/>
            <a:r>
              <a:rPr lang="en-US" sz="3000" dirty="0">
                <a:effectLst>
                  <a:outerShdw blurRad="38100" dist="38100" dir="2700000" algn="tl">
                    <a:srgbClr val="000000">
                      <a:alpha val="43137"/>
                    </a:srgbClr>
                  </a:outerShdw>
                </a:effectLst>
              </a:rPr>
              <a:t>Lessons learned</a:t>
            </a:r>
          </a:p>
          <a:p>
            <a:pPr lvl="1"/>
            <a:r>
              <a:rPr lang="en-US" sz="3000" dirty="0">
                <a:effectLst>
                  <a:outerShdw blurRad="38100" dist="38100" dir="2700000" algn="tl">
                    <a:srgbClr val="000000">
                      <a:alpha val="43137"/>
                    </a:srgbClr>
                  </a:outerShdw>
                </a:effectLst>
              </a:rPr>
              <a:t>Overview of Ebola in USA</a:t>
            </a:r>
          </a:p>
          <a:p>
            <a:pPr lvl="2"/>
            <a:r>
              <a:rPr lang="en-US" sz="3000" dirty="0">
                <a:effectLst>
                  <a:outerShdw blurRad="38100" dist="38100" dir="2700000" algn="tl">
                    <a:srgbClr val="000000">
                      <a:alpha val="43137"/>
                    </a:srgbClr>
                  </a:outerShdw>
                </a:effectLst>
              </a:rPr>
              <a:t>Lessons learned</a:t>
            </a:r>
          </a:p>
          <a:p>
            <a:pPr lvl="1"/>
            <a:r>
              <a:rPr lang="en-US" sz="3000" dirty="0">
                <a:effectLst>
                  <a:outerShdw blurRad="38100" dist="38100" dir="2700000" algn="tl">
                    <a:srgbClr val="000000">
                      <a:alpha val="43137"/>
                    </a:srgbClr>
                  </a:outerShdw>
                </a:effectLst>
              </a:rPr>
              <a:t>Study findings</a:t>
            </a: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5303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According World Health Organization (WHO)</a:t>
            </a:r>
          </a:p>
          <a:p>
            <a:pPr lvl="1"/>
            <a:r>
              <a:rPr lang="en-US" sz="3000" dirty="0">
                <a:effectLst>
                  <a:outerShdw blurRad="38100" dist="38100" dir="2700000" algn="tl">
                    <a:srgbClr val="000000">
                      <a:alpha val="43137"/>
                    </a:srgbClr>
                  </a:outerShdw>
                </a:effectLst>
              </a:rPr>
              <a:t>Total of 8,098 people worldwide were infected</a:t>
            </a:r>
          </a:p>
          <a:p>
            <a:pPr lvl="1"/>
            <a:r>
              <a:rPr lang="en-US" sz="3000" dirty="0">
                <a:effectLst>
                  <a:outerShdw blurRad="38100" dist="38100" dir="2700000" algn="tl">
                    <a:srgbClr val="000000">
                      <a:alpha val="43137"/>
                    </a:srgbClr>
                  </a:outerShdw>
                </a:effectLst>
              </a:rPr>
              <a:t>774 Died (9.6%)</a:t>
            </a:r>
          </a:p>
          <a:p>
            <a:pPr lvl="1"/>
            <a:r>
              <a:rPr lang="en-US" sz="3000" dirty="0">
                <a:effectLst>
                  <a:outerShdw blurRad="38100" dist="38100" dir="2700000" algn="tl">
                    <a:srgbClr val="000000">
                      <a:alpha val="43137"/>
                    </a:srgbClr>
                  </a:outerShdw>
                </a:effectLst>
              </a:rPr>
              <a:t>1,707 Healthcare workers became ill (21%) of the cases</a:t>
            </a:r>
          </a:p>
          <a:p>
            <a:pPr lvl="1"/>
            <a:r>
              <a:rPr lang="en-US" sz="3000" dirty="0">
                <a:effectLst>
                  <a:outerShdw blurRad="38100" dist="38100" dir="2700000" algn="tl">
                    <a:srgbClr val="000000">
                      <a:alpha val="43137"/>
                    </a:srgbClr>
                  </a:outerShdw>
                </a:effectLst>
              </a:rPr>
              <a:t>Number of fatal infections in healthcare workers is not reported by WHO</a:t>
            </a:r>
          </a:p>
          <a:p>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1986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Lessons Learned – SARS </a:t>
            </a:r>
          </a:p>
        </p:txBody>
      </p:sp>
      <p:sp>
        <p:nvSpPr>
          <p:cNvPr id="496643" name="Rectangle 3"/>
          <p:cNvSpPr>
            <a:spLocks noGrp="1" noChangeArrowheads="1"/>
          </p:cNvSpPr>
          <p:nvPr>
            <p:ph type="body" idx="1"/>
          </p:nvPr>
        </p:nvSpPr>
        <p:spPr>
          <a:xfrm>
            <a:off x="228600" y="1676400"/>
            <a:ext cx="8686800" cy="4876800"/>
          </a:xfrm>
        </p:spPr>
        <p:txBody>
          <a:bodyPr/>
          <a:lstStyle/>
          <a:p>
            <a:r>
              <a:rPr lang="en-US" sz="3000" dirty="0">
                <a:effectLst>
                  <a:outerShdw blurRad="38100" dist="38100" dir="2700000" algn="tl">
                    <a:srgbClr val="000000">
                      <a:alpha val="43137"/>
                    </a:srgbClr>
                  </a:outerShdw>
                </a:effectLst>
              </a:rPr>
              <a:t>SARS – a Coronavirus</a:t>
            </a:r>
          </a:p>
          <a:p>
            <a:pPr lvl="1"/>
            <a:r>
              <a:rPr lang="en-US" sz="3000" dirty="0">
                <a:effectLst>
                  <a:outerShdw blurRad="38100" dist="38100" dir="2700000" algn="tl">
                    <a:srgbClr val="000000">
                      <a:alpha val="43137"/>
                    </a:srgbClr>
                  </a:outerShdw>
                </a:effectLst>
              </a:rPr>
              <a:t>Similar to Middle East Respiratory Syndrome</a:t>
            </a:r>
          </a:p>
          <a:p>
            <a:pPr lvl="2"/>
            <a:r>
              <a:rPr lang="en-US" sz="3000" dirty="0">
                <a:effectLst>
                  <a:outerShdw blurRad="38100" dist="38100" dir="2700000" algn="tl">
                    <a:srgbClr val="000000">
                      <a:alpha val="43137"/>
                    </a:srgbClr>
                  </a:outerShdw>
                </a:effectLst>
              </a:rPr>
              <a:t>MERS – Coronavirus (MERS-CoV)</a:t>
            </a:r>
          </a:p>
          <a:p>
            <a:endParaRPr lang="en-US" sz="30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9E286965-53EA-4B06-A20E-5BF1B1DB5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3429000"/>
            <a:ext cx="5715000" cy="3200400"/>
          </a:xfrm>
          <a:prstGeom prst="rect">
            <a:avLst/>
          </a:prstGeom>
          <a:ln w="57150">
            <a:solidFill>
              <a:schemeClr val="bg2"/>
            </a:solidFill>
          </a:ln>
        </p:spPr>
      </p:pic>
    </p:spTree>
    <p:extLst>
      <p:ext uri="{BB962C8B-B14F-4D97-AF65-F5344CB8AC3E}">
        <p14:creationId xmlns:p14="http://schemas.microsoft.com/office/powerpoint/2010/main" val="3274628659"/>
      </p:ext>
    </p:extLst>
  </p:cSld>
  <p:clrMapOvr>
    <a:masterClrMapping/>
  </p:clrMapOvr>
</p:sld>
</file>

<file path=ppt/theme/theme1.xml><?xml version="1.0" encoding="utf-8"?>
<a:theme xmlns:a="http://schemas.openxmlformats.org/drawingml/2006/main" name="Whirlpool">
  <a:themeElements>
    <a:clrScheme name="">
      <a:dk1>
        <a:srgbClr val="FFFFFF"/>
      </a:dk1>
      <a:lt1>
        <a:srgbClr val="FFFFFF"/>
      </a:lt1>
      <a:dk2>
        <a:srgbClr val="CCFFFF"/>
      </a:dk2>
      <a:lt2>
        <a:srgbClr val="000066"/>
      </a:lt2>
      <a:accent1>
        <a:srgbClr val="CC99FF"/>
      </a:accent1>
      <a:accent2>
        <a:srgbClr val="9999FF"/>
      </a:accent2>
      <a:accent3>
        <a:srgbClr val="FFFFFF"/>
      </a:accent3>
      <a:accent4>
        <a:srgbClr val="DADA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FFFFFF"/>
        </a:lt1>
        <a:dk2>
          <a:srgbClr val="6699FF"/>
        </a:dk2>
        <a:lt2>
          <a:srgbClr val="CCFFFF"/>
        </a:lt2>
        <a:accent1>
          <a:srgbClr val="CC99FF"/>
        </a:accent1>
        <a:accent2>
          <a:srgbClr val="9999FF"/>
        </a:accent2>
        <a:accent3>
          <a:srgbClr val="B8CAFF"/>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393939"/>
        </a:dk1>
        <a:lt1>
          <a:srgbClr val="FFFFFF"/>
        </a:lt1>
        <a:dk2>
          <a:srgbClr val="000000"/>
        </a:dk2>
        <a:lt2>
          <a:srgbClr val="FFFFFF"/>
        </a:lt2>
        <a:accent1>
          <a:srgbClr val="CBCBCB"/>
        </a:accent1>
        <a:accent2>
          <a:srgbClr val="868686"/>
        </a:accent2>
        <a:accent3>
          <a:srgbClr val="AAAAAA"/>
        </a:accent3>
        <a:accent4>
          <a:srgbClr val="DADADA"/>
        </a:accent4>
        <a:accent5>
          <a:srgbClr val="E2E2E2"/>
        </a:accent5>
        <a:accent6>
          <a:srgbClr val="797979"/>
        </a:accent6>
        <a:hlink>
          <a:srgbClr val="4D4D4D"/>
        </a:hlink>
        <a:folHlink>
          <a:srgbClr val="EAEAEA"/>
        </a:folHlink>
      </a:clrScheme>
      <a:clrMap bg1="dk2" tx1="lt1" bg2="dk1" tx2="lt2" accent1="accent1" accent2="accent2" accent3="accent3" accent4="accent4" accent5="accent5" accent6="accent6" hlink="hlink" folHlink="folHlink"/>
    </a:extraClrScheme>
    <a:extraClrScheme>
      <a:clrScheme name="Whirlpool 3">
        <a:dk1>
          <a:srgbClr val="000066"/>
        </a:dk1>
        <a:lt1>
          <a:srgbClr val="FFFFFF"/>
        </a:lt1>
        <a:dk2>
          <a:srgbClr val="0000CC"/>
        </a:dk2>
        <a:lt2>
          <a:srgbClr val="CCFFFF"/>
        </a:lt2>
        <a:accent1>
          <a:srgbClr val="CC99FF"/>
        </a:accent1>
        <a:accent2>
          <a:srgbClr val="9999FF"/>
        </a:accent2>
        <a:accent3>
          <a:srgbClr val="AAAAE2"/>
        </a:accent3>
        <a:accent4>
          <a:srgbClr val="DADA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5512</TotalTime>
  <Words>2466</Words>
  <Application>Microsoft Office PowerPoint</Application>
  <PresentationFormat>On-screen Show (4:3)</PresentationFormat>
  <Paragraphs>469</Paragraphs>
  <Slides>65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Tahoma</vt:lpstr>
      <vt:lpstr>Times New Roman</vt:lpstr>
      <vt:lpstr>Wingdings</vt:lpstr>
      <vt:lpstr>Whirlpool</vt:lpstr>
      <vt:lpstr> </vt:lpstr>
      <vt:lpstr>Lessons Learned </vt:lpstr>
      <vt:lpstr>PowerPoint Presentation</vt:lpstr>
      <vt:lpstr>PowerPoint Presentation</vt:lpstr>
      <vt:lpstr>PowerPoint Presentation</vt:lpstr>
      <vt:lpstr>Lessons Learned – SARS </vt:lpstr>
      <vt:lpstr>Objectives</vt:lpstr>
      <vt:lpstr>Lessons Learned – SARS </vt:lpstr>
      <vt:lpstr>Lessons Learned – SARS </vt:lpstr>
      <vt:lpstr>Lessons Learned – SARS </vt:lpstr>
      <vt:lpstr>Lessons Learned – SARS </vt:lpstr>
      <vt:lpstr>Lessons Learned – SARS </vt:lpstr>
      <vt:lpstr>Lessons Learned – SARS </vt:lpstr>
      <vt:lpstr>Lessons Learned – SARS </vt:lpstr>
      <vt:lpstr>Lessons Learned – SARS </vt:lpstr>
      <vt:lpstr>Lessons Learned – SARS </vt:lpstr>
      <vt:lpstr>Lessons Learned – SARS </vt:lpstr>
      <vt:lpstr>Lessons Learned – SARS </vt:lpstr>
      <vt:lpstr>Lessons Learned – SARS </vt:lpstr>
      <vt:lpstr>Lessons Learned – SARS</vt:lpstr>
      <vt:lpstr>Lessons Learned – SARS </vt:lpstr>
      <vt:lpstr>Lessons Learned – SARS </vt:lpstr>
      <vt:lpstr>Lessons Learned – SARS </vt:lpstr>
      <vt:lpstr>Lessons Learned – SARS </vt:lpstr>
      <vt:lpstr>Lessons Learned – SARS </vt:lpstr>
      <vt:lpstr>Lessons Learned – SARS </vt:lpstr>
      <vt:lpstr>Lessons Learned – SARS </vt:lpstr>
      <vt:lpstr>Lessons Learned – SARS </vt:lpstr>
      <vt:lpstr>Lessons Learned – SARS </vt:lpstr>
      <vt:lpstr>Lessons Learned – SARS </vt:lpstr>
      <vt:lpstr>Lessons Learned – Ebola </vt:lpstr>
      <vt:lpstr>Lessons Learned – Ebola </vt:lpstr>
      <vt:lpstr>Lessons Learned – Ebola </vt:lpstr>
      <vt:lpstr>Lessons Learned – Ebola </vt:lpstr>
      <vt:lpstr>Lessons Learned – Ebola </vt:lpstr>
      <vt:lpstr>Lessons Learned – Ebola </vt:lpstr>
      <vt:lpstr>Lessons Learned – Ebola </vt:lpstr>
      <vt:lpstr>Lessons Learned – Ebola </vt:lpstr>
      <vt:lpstr>Lessons Learned – Ebola </vt:lpstr>
      <vt:lpstr>Lessons Learned – Ebola </vt:lpstr>
      <vt:lpstr>Lessons Learned – Ebola </vt:lpstr>
      <vt:lpstr>Lessons Learned – Ebola </vt:lpstr>
      <vt:lpstr>Lessons Learned – Ebola </vt:lpstr>
      <vt:lpstr>Lessons Learned – Ebola </vt:lpstr>
      <vt:lpstr>Lessons Learned – Ebola </vt:lpstr>
      <vt:lpstr>Lessons Learned – Ebola </vt:lpstr>
      <vt:lpstr>Lessons Learned – Ebola </vt:lpstr>
      <vt:lpstr>Lessons Learned – Ebola </vt:lpstr>
      <vt:lpstr>Lessons Learned Study Findings</vt:lpstr>
      <vt:lpstr>Lessons Learned Study Findings</vt:lpstr>
      <vt:lpstr>Lessons Learned Study Findings</vt:lpstr>
      <vt:lpstr>Lessons Learned Study Findings</vt:lpstr>
      <vt:lpstr>Lessons Learned Study Findings</vt:lpstr>
      <vt:lpstr>Lessons Learned Study Findings</vt:lpstr>
      <vt:lpstr>Lessons Learned Study Findings</vt:lpstr>
      <vt:lpstr>Lessons Learned Preparedness</vt:lpstr>
      <vt:lpstr>Lessons Learned Preparedness</vt:lpstr>
      <vt:lpstr>Lessons Learned Preparedness</vt:lpstr>
      <vt:lpstr>Lessons Learned Preparedness</vt:lpstr>
      <vt:lpstr>Lessons Learned Preparedness</vt:lpstr>
      <vt:lpstr>Lessons Learned Preparedness</vt:lpstr>
      <vt:lpstr>Lessons Learned Preparedness</vt:lpstr>
      <vt:lpstr>Lessons Learned Preparedness</vt:lpstr>
      <vt:lpstr>Lessons Learned Preparedness</vt:lpstr>
      <vt:lpstr>Questions?</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Avian Flu And the EMS Healthcare Provider</dc:title>
  <dc:creator>Marcus Gade</dc:creator>
  <cp:lastModifiedBy>wendy</cp:lastModifiedBy>
  <cp:revision>355</cp:revision>
  <cp:lastPrinted>1601-01-01T00:00:00Z</cp:lastPrinted>
  <dcterms:created xsi:type="dcterms:W3CDTF">2006-10-31T00:26:40Z</dcterms:created>
  <dcterms:modified xsi:type="dcterms:W3CDTF">2020-11-11T20:00:56Z</dcterms:modified>
</cp:coreProperties>
</file>