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47"/>
  </p:notesMasterIdLst>
  <p:sldIdLst>
    <p:sldId id="897" r:id="rId2"/>
    <p:sldId id="898" r:id="rId3"/>
    <p:sldId id="850" r:id="rId4"/>
    <p:sldId id="899" r:id="rId5"/>
    <p:sldId id="901" r:id="rId6"/>
    <p:sldId id="900" r:id="rId7"/>
    <p:sldId id="903" r:id="rId8"/>
    <p:sldId id="904" r:id="rId9"/>
    <p:sldId id="905" r:id="rId10"/>
    <p:sldId id="907" r:id="rId11"/>
    <p:sldId id="908" r:id="rId12"/>
    <p:sldId id="909" r:id="rId13"/>
    <p:sldId id="910" r:id="rId14"/>
    <p:sldId id="911" r:id="rId15"/>
    <p:sldId id="912" r:id="rId16"/>
    <p:sldId id="913" r:id="rId17"/>
    <p:sldId id="914" r:id="rId18"/>
    <p:sldId id="915" r:id="rId19"/>
    <p:sldId id="916" r:id="rId20"/>
    <p:sldId id="917" r:id="rId21"/>
    <p:sldId id="918" r:id="rId22"/>
    <p:sldId id="919" r:id="rId23"/>
    <p:sldId id="920" r:id="rId24"/>
    <p:sldId id="921" r:id="rId25"/>
    <p:sldId id="922" r:id="rId26"/>
    <p:sldId id="923" r:id="rId27"/>
    <p:sldId id="924" r:id="rId28"/>
    <p:sldId id="925" r:id="rId29"/>
    <p:sldId id="926" r:id="rId30"/>
    <p:sldId id="927" r:id="rId31"/>
    <p:sldId id="928" r:id="rId32"/>
    <p:sldId id="929" r:id="rId33"/>
    <p:sldId id="930" r:id="rId34"/>
    <p:sldId id="931" r:id="rId35"/>
    <p:sldId id="932" r:id="rId36"/>
    <p:sldId id="933" r:id="rId37"/>
    <p:sldId id="934" r:id="rId38"/>
    <p:sldId id="935" r:id="rId39"/>
    <p:sldId id="936" r:id="rId40"/>
    <p:sldId id="937" r:id="rId41"/>
    <p:sldId id="938" r:id="rId42"/>
    <p:sldId id="940" r:id="rId43"/>
    <p:sldId id="686" r:id="rId44"/>
    <p:sldId id="895" r:id="rId45"/>
    <p:sldId id="84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31B96B-AED3-4779-87F2-106C2C88D186}">
          <p14:sldIdLst>
            <p14:sldId id="897"/>
            <p14:sldId id="898"/>
            <p14:sldId id="850"/>
            <p14:sldId id="899"/>
            <p14:sldId id="901"/>
            <p14:sldId id="900"/>
            <p14:sldId id="903"/>
            <p14:sldId id="904"/>
            <p14:sldId id="905"/>
            <p14:sldId id="907"/>
            <p14:sldId id="908"/>
            <p14:sldId id="909"/>
            <p14:sldId id="910"/>
            <p14:sldId id="911"/>
            <p14:sldId id="912"/>
            <p14:sldId id="913"/>
            <p14:sldId id="914"/>
            <p14:sldId id="915"/>
            <p14:sldId id="916"/>
            <p14:sldId id="917"/>
            <p14:sldId id="918"/>
            <p14:sldId id="919"/>
            <p14:sldId id="920"/>
            <p14:sldId id="921"/>
            <p14:sldId id="922"/>
            <p14:sldId id="923"/>
            <p14:sldId id="924"/>
            <p14:sldId id="925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934"/>
            <p14:sldId id="935"/>
            <p14:sldId id="936"/>
            <p14:sldId id="937"/>
            <p14:sldId id="938"/>
            <p14:sldId id="940"/>
            <p14:sldId id="686"/>
            <p14:sldId id="895"/>
            <p14:sldId id="842"/>
          </p14:sldIdLst>
        </p14:section>
        <p14:section name="Untitled Section" id="{A149817D-FF64-4E86-8A54-E4CDDB83333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3" autoAdjust="0"/>
    <p:restoredTop sz="94660"/>
  </p:normalViewPr>
  <p:slideViewPr>
    <p:cSldViewPr snapToGrid="0">
      <p:cViewPr>
        <p:scale>
          <a:sx n="61" d="100"/>
          <a:sy n="61" d="100"/>
        </p:scale>
        <p:origin x="4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924A2-D37B-43EF-9CA2-673D85F4B2C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CA0FC-EA41-4004-BC55-955721657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8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103F59-0F7F-49C8-B03A-242FA644F4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3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20800" y="1152942"/>
            <a:ext cx="9956800" cy="2123658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7600" y="6248400"/>
            <a:ext cx="2336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368800" y="6248400"/>
            <a:ext cx="3860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245600" y="6248400"/>
            <a:ext cx="2540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1A76D3A1-0BF0-403A-B275-F93F38D2046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ltGray">
          <a:xfrm>
            <a:off x="1" y="3543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17548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8585D-1DF0-4164-8F03-2C5A85F1D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0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91CC1-8415-41E5-B0EE-37A6440E1C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757C2-A93C-409E-9101-80FA26F018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FE5F9-BA70-4861-99C3-42698580DC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5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69175-7F14-4369-A54E-8AE53F121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2B04D-81FB-476A-AE40-DF484C8B66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6F848-656A-48D5-9DC6-28CA6BEEB4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911D8-10B5-403B-8054-DFADA8808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C51B-C7B6-4EED-91E2-DE3458986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4EADC-78A4-4DC5-9611-818AD6156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5F7EE7F0-78D0-4114-8839-71C1B34B5C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" y="1638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38684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igitaljournal.com/photo/060817avianflubirdfluvirus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digitaljournal.com/photo/060817avianflubirdfluvirus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27A8F0-73E6-55CF-62A8-1E7AA84BA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9D50C-B27B-2DE1-0DFC-77E2C2E20AA2}"/>
              </a:ext>
            </a:extLst>
          </p:cNvPr>
          <p:cNvSpPr txBox="1"/>
          <p:nvPr/>
        </p:nvSpPr>
        <p:spPr>
          <a:xfrm>
            <a:off x="-15433" y="4975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Pandemic Plan for the Church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8E7AE-C732-F798-B8A5-2778AF6A25EB}"/>
              </a:ext>
            </a:extLst>
          </p:cNvPr>
          <p:cNvSpPr txBox="1"/>
          <p:nvPr/>
        </p:nvSpPr>
        <p:spPr>
          <a:xfrm>
            <a:off x="15433" y="1102505"/>
            <a:ext cx="1216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Ministering to the Community in a Time of Crisis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763D2EE-4C59-2453-6B22-0AA4CDD0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35" y="5404290"/>
            <a:ext cx="12158240" cy="70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</a:p>
          <a:p>
            <a:pPr algn="ctr"/>
            <a:r>
              <a:rPr 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Two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EFDCC-DA30-7F49-8644-A71F9672D587}"/>
              </a:ext>
            </a:extLst>
          </p:cNvPr>
          <p:cNvSpPr txBox="1"/>
          <p:nvPr/>
        </p:nvSpPr>
        <p:spPr>
          <a:xfrm>
            <a:off x="453589" y="6016875"/>
            <a:ext cx="11521533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F670B-C1C6-80FC-0E86-053F26D3D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17" y="1810391"/>
            <a:ext cx="4944566" cy="2778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16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F72A-DA74-7304-FA18-7DE477BF1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97080A7-0FF2-0CAE-DD86-C3AF30F05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46C4EE1D-D8A4-2D92-418A-816FCFACFA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475DC-A723-051C-4C12-83C46C7A8B61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F6CD9-E0D9-1CB1-543F-62B584C5C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11255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speculate what God may be doing in the person’s life! Remember Job’s friends! These things are discouraging, demeaning, and unbiblical! Do not say such things as: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“You are already healed; you just need to receive your healing”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you had enough faith, …”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enemy has gotten into your life and had his way”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you were living right than this wouldn’t have happened”</a:t>
            </a:r>
          </a:p>
          <a:p>
            <a:pPr lvl="1" defTabSz="914400">
              <a:spcAft>
                <a:spcPts val="600"/>
              </a:spcAft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304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2C3CA-2C06-534C-E2C1-4E8F289A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00905A9-3B8C-B7C6-BDD6-3F7B1AB9B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CF895A3-098A-E06D-23CA-8D48C34E74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to say: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12B76-F8AD-E767-0244-2D665455ADCF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F2016B-1DFE-3CF3-ED62-BF9ECBE86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1076024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Ask: “Can I get you something?,” “What can I do for you?”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“We’re concerned for you”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“We’re thinking of you”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“We’re praying for you”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 know you’re going through a difficult time”</a:t>
            </a:r>
          </a:p>
          <a:p>
            <a:pPr lvl="1" defTabSz="914400">
              <a:spcAft>
                <a:spcPts val="600"/>
              </a:spcAft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159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A214-E9E3-EBD8-05F1-0CFDD5360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13220B1-F2CB-2099-5F94-85DE08BEB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5751B7F-8A60-D2B9-5A15-B0903D0949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1091333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if the person has special dietary needs such as: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FC0FC-3B9E-6A2B-7DDD-A0E5C5736C1E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8CB42-B9A3-38FD-21EE-00BBEAE09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– low carb, no sugar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Blood Pressure – low salt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Disease – No red meat, low salt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Celiac Disease – Gluten Free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allergies</a:t>
            </a:r>
          </a:p>
          <a:p>
            <a:pPr lvl="1" defTabSz="914400">
              <a:spcAft>
                <a:spcPts val="600"/>
              </a:spcAft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FCBBF-F301-E4FA-8D62-64B3B37B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219" y="2782529"/>
            <a:ext cx="4420694" cy="294712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5935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BE23-C48C-3B4F-5CC8-E96AD82C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2B7A7C4E-272A-4D43-E66D-FA6C7411D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C2DBD7E5-B872-A946-FE45-E281532197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1091333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addition to bringing a meal, other means of service: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659A8-8C76-AE0D-0973-7D5E322562B8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74A3E7-764B-DE23-28E6-C918265F3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up groceries/prescriptions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 the dog, scoop the cat litter, etc.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 load of laundry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 dishes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or straighten up 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the garbage out</a:t>
            </a:r>
          </a:p>
          <a:p>
            <a:pPr lvl="1" defTabSz="914400">
              <a:spcAft>
                <a:spcPts val="600"/>
              </a:spcAft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D5443-2C1C-CFAC-A8AA-BBFFC862F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64" y="2714317"/>
            <a:ext cx="3447436" cy="344743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196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A8D13-7FCA-AE58-0855-5040E1E24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E52A5FD5-8267-7CD4-1C47-9AAECACC82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A7B4017C-7F38-1BB2-F77C-DC3D5073F2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1091333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person is recovering from surgery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608B2-D51B-9CBE-BC45-DC92D60B6C86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F3BCB5-2492-2180-2D78-30CD05DB5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9774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they need a ride for a follow-up visit to the doctor?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they need a ride to physical therapy/occupational therapy?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their surgical wound healing? Do they need to go for wound care?</a:t>
            </a:r>
          </a:p>
          <a:p>
            <a:pPr lvl="1" defTabSz="914400">
              <a:spcAft>
                <a:spcPts val="600"/>
              </a:spcAft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8552D-B092-1DA3-8036-539678B8C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641600"/>
            <a:ext cx="4824232" cy="321301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903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304DF-16CD-26F0-99F7-B550B78E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D76C958-E99B-08C2-BE2F-58D53ED78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DA3AD104-6388-3F45-5D66-0CF9CB4D73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1091333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ask the person if you can pray for/with them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06589-CEC9-CFAC-9D37-DDCF67F2D3D1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A04D1-3CFD-8126-9B23-EFAC1E9B4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531641"/>
            <a:ext cx="10634133" cy="369536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06266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640EB-4DB9-D6C5-B12A-7B90A646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C3FA878-218B-34D0-B624-3D12B4676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CD98BA1B-93D4-9AAC-60B4-612B2D1C03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1091333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person does not know Jesus as their Savior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B8FB2-87B3-7BAA-668F-073B5DC4C2AE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BD95E-49AC-B895-4385-E1051E401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9774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Spend time to share the hope of Jesus with them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see attached section “Sharing Jesus” 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 ways of sharing the gospel with the unsaved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71F32-81C2-DC76-A945-0E8ED524B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267" y="2934929"/>
            <a:ext cx="5035881" cy="276797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67298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AFE1A-61E6-D85A-4E7B-6562F057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064236A-8C9C-8941-1B89-9480BC59E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4B208A4-1666-1E67-DC42-AD42AFAEFE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1091333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visit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24C3E-D12B-E964-09BB-018A6D6CD5B5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4A61F8-F633-E2CE-2BB5-2623B325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9774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keep everything confidential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necessary, schedule the next visit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promise more than you can deliver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468EC-E83C-703B-C3E7-F0DA4BE5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691922"/>
            <a:ext cx="4774090" cy="268243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00098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DE3C2-2DC6-7A84-8E74-A00010786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4B02D773-01FD-FC11-371C-08C336252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9C05A8F8-0BEA-18D4-1AB3-30984F368F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4AB77-C9DA-C6AA-5F1B-4501D3C7F489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7FD6F-9D36-6CB5-7009-99207008F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10760242" cy="76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any of the following signs or symptoms arise, call 9-1-1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09CA49C-5029-E8DD-3B8B-CCD651153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34929"/>
            <a:ext cx="5655733" cy="3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Chest pain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Difficulty breathing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breathing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Bluish or gray discoloration of the lips or skin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648D9-521C-FA10-6029-9EC37C54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88" y="3149599"/>
            <a:ext cx="4743146" cy="265853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10651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DB80E-ABBD-255B-D792-521D6B4DD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8B20617-C46F-D156-9E8E-6D81B958E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11D958CE-231F-D16F-9722-CE95AD12B1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790ED-618D-F8B8-F750-4B0682284134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9FA686-B789-0FD8-B618-96ADA54BD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10760242" cy="76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any of the following signs or symptoms arise, call 9-1-1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9E01BAD-6BD4-916D-F45D-F5AF9357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34929"/>
            <a:ext cx="4588043" cy="3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Uncontrolled vomiting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Uncontrolled diarrhea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068F0BE-CCF5-E75B-F6F1-D17D9EA65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87" y="2994526"/>
            <a:ext cx="4588043" cy="306251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3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5235F-8A53-EFCA-92B9-8D41949A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84D1B80-403C-D563-83AE-E28C3A1AC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8EFE2BF8-CCE3-2B4B-CA97-190A419B3A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0760242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I was hungry, and you gave Me something to eat;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thirsty, and you gave Me something to drink; </a:t>
            </a: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a stranger, and you invited Me in; </a:t>
            </a: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naked, and you clothed Me; I was sick, and you visited Me; </a:t>
            </a: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in prison, and you came to Me.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Truly I say to you, to the extent</a:t>
            </a: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you did it for one of the least of these </a:t>
            </a:r>
          </a:p>
          <a:p>
            <a:pPr marL="0" indent="0" algn="ctr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 or sisters of Mine, you did it for Me.”</a:t>
            </a:r>
          </a:p>
          <a:p>
            <a:pPr marL="0" indent="0" algn="ctr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25:35,36,40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B7086-A375-B10D-62AA-D35985852B5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121489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9E6CF-5FB8-689C-23CC-FBAA57BDD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63C0F5DC-7D14-6EDC-1669-9FCF32D77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49706EF-9164-03FC-FEC5-708B3CED9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Seek Emergency Care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34F99-3A38-79DB-1D4B-099C53E9BC8E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C7D1AF-66CA-B10F-708F-9FA771E6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10760242" cy="76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any of the following signs or symptoms arise, call 9-1-1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08CCC8-9284-3067-2E5A-40E49ADD5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34929"/>
            <a:ext cx="9838267" cy="34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Dehydration that results in:</a:t>
            </a:r>
          </a:p>
          <a:p>
            <a:pPr lvl="3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Dizziness when standing</a:t>
            </a:r>
          </a:p>
          <a:p>
            <a:pPr lvl="3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urination</a:t>
            </a:r>
          </a:p>
          <a:p>
            <a:pPr lvl="3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tears in infants when crying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Seizures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Altered mental status, confusion, or less responsive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973C6C-6B2F-707B-AB69-0FCA81B7A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5"/>
          <a:stretch>
            <a:fillRect/>
          </a:stretch>
        </p:blipFill>
        <p:spPr bwMode="auto">
          <a:xfrm>
            <a:off x="7349066" y="3149600"/>
            <a:ext cx="4030133" cy="257699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1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F75E8-FF8C-92D0-77CA-3EFE67889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95C879D3-BFF2-0417-75A2-853BB7549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65EE11A0-287A-9B20-89B7-26557F0DB6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to those in a crisis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21A34-3B30-FF1E-B4FE-9D24A5A03905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6D3E7-BC21-D93C-13FC-940D91B87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2380635"/>
            <a:ext cx="113622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traumatic event is considered a life changing incident such as: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loss of a loved one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house fire</a:t>
            </a:r>
          </a:p>
          <a:p>
            <a:pPr lvl="2" defTabSz="914400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 accident</a:t>
            </a:r>
          </a:p>
          <a:p>
            <a:pPr lvl="2" defTabSz="914400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Abuse</a:t>
            </a:r>
          </a:p>
          <a:p>
            <a:pPr lvl="2" defTabSz="914400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Violence</a:t>
            </a:r>
          </a:p>
          <a:p>
            <a:pPr lvl="2" defTabSz="914400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disaster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0C1806B-60A8-9398-117B-80717BCE6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88" y="3089011"/>
            <a:ext cx="4224896" cy="3168672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4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F355E-5D49-EA62-9EE1-4443BAB6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5946AA5-BE22-2F9A-3829-3DAD259FC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6CD6BCE8-6FEF-83DD-44E3-7CDC3498B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to those in a crisis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6BE34-AF01-8C50-3E60-00202B5E6928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D1BB8-68E4-A13F-B9F9-36B45CC5A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2380635"/>
            <a:ext cx="113622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reactions to trauma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Emotional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5B1A87C-9E9A-4388-CD3B-479F344E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7119"/>
            <a:ext cx="5143500" cy="342900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426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C0BD6-EDA2-D90C-563E-5991C820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2404C6B6-5A45-70D3-6D21-5B4C22999E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D16157EB-ABCC-AF91-F8BD-CE0FDAF88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to those in a crisis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457DE-6A10-8778-8C21-DE53C6C51CB0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F3EDE0-2E01-5089-D24C-1140D5F0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4102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 alongside early is important for healing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believed that early intervention can help prevent post traumatic stress disorder (PTSD)</a:t>
            </a: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A743407-96BD-ADAE-703F-0DD6A47B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28" y="2607733"/>
            <a:ext cx="5408314" cy="3038474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058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5F5E7-A7BA-3CE3-CC14-13F58C620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447CE0A3-E2A1-9730-77E8-D0C58DDA7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808A4CC8-B2D6-0BB4-65A2-D4C13FB810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to those in a crisis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38098-8572-0582-53FC-111831244FE4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08EB0-28B6-4D9A-9E99-EB2A6FF9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4102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in mind this is not to counsel the hurting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like p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sychological first aid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any attempt to talk 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help someone - PRAY</a:t>
            </a: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1341A-2478-0428-A672-DBBBE019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949" y="2644018"/>
            <a:ext cx="5089612" cy="2862907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242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C7ED5-2E06-541B-D45E-E49D9C2D5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60E8F93C-4C22-6949-597D-1DD3E0793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252259B4-9015-F354-926E-C122170886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to those in a crisis</a:t>
            </a: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4307B-2F40-D095-D33E-B1AAEAF78925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3D5B28-1214-BDA4-18C1-7CD3F4FF9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4102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that person aside to a quiet place 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a rapport that encourages a safe environment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 with an easy, open-ended question such as “How are you holding up?”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3D004-B3C4-B158-CC1E-3391B0EE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380635"/>
            <a:ext cx="5293647" cy="352909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9847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AF435-6984-391F-EFB5-FEC4C377E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574CB80A-DEFE-0BBE-F780-49A008804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E345B-0669-C536-D8C2-C907760DF364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9293C6-2318-3312-11B2-264CC04E4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patient as the person may hesitate to share their thoughts and feelings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 the person to share the event and personal reactions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open ended questions to encourage the person to talk about their concerns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 them to vent, cry, or even just to sit quietly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aware, they may display some anger (do not remain in a dangerous situation)</a:t>
            </a: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7051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EE5E1-93E2-DFCB-9B44-E7694F9C9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B69FFDC-3E78-EBA0-B99D-72AB3795E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16CDA-1F6D-0544-C2EE-8631AD88883D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A53EC-13C0-A737-D409-08E1BABAB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empathetic, let them know you understand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them, do not allow yourself to be distracted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Paraphrase what you are hearing back to them to let them know you are listening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judge or criticize what the person shares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 the person that what they are experiencing is normal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rush the person</a:t>
            </a: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5993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0D750-FF60-7060-3CFB-A260906A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8A9BF1A-0DDD-95F1-9235-830F1BDE9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C9F60-8221-41EB-38C0-40B7E7FE528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28A3CF-D571-B7DF-5AED-95AA0D67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 close attention to identify any indications of self-inflictive harmful behavior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 the person that they are not at fault if they feel guilty that they survived the event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scriptures, especially promises from the Bible that the Lord has not forsaken them 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Perhaps have books or tracts available to hand out that would help a person work through their crisis</a:t>
            </a: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974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F5CCD-6A20-C25A-9279-25087C76B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FFB6CF7-AABB-684F-D458-C38FD206F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BBAA9-09CC-8055-3AE3-1F2A9ADDF21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A41DA-A8C4-0170-CA66-F7FCBCBF6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sure to pray with the person, as well as promise to continue to pray for them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they do not know the Lord, share why you find hope in such situations</a:t>
            </a: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B5A95-4542-F523-C2A5-FB98730D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66" y="3862302"/>
            <a:ext cx="4927599" cy="24638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2966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5235F-8A53-EFCA-92B9-8D41949A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84D1B80-403C-D563-83AE-E28C3A1AC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8EFE2BF8-CCE3-2B4B-CA97-190A419B3A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0760242" cy="4114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 is a common practice especially among Christians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visits are the same. Visiting the “sick” may include: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Visits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visit for common illness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Pandemic virus</a:t>
            </a:r>
          </a:p>
          <a:p>
            <a:pPr lvl="1">
              <a:spcAft>
                <a:spcPts val="600"/>
              </a:spcAf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B7086-A375-B10D-62AA-D35985852B5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228998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B1A5-45F6-2F94-57A3-2F4742141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1088479-111B-7AD5-BAA5-582B752B4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96999-8FA3-CFA3-5D1E-BD945EADBAA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26902-4141-0580-786D-B2E940CA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 the person to: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support and speak with friends, family or other support groups to avoid isolation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a normal routine as much as possible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self-care including: </a:t>
            </a:r>
          </a:p>
          <a:p>
            <a:pPr marL="1371600" lvl="3" indent="0" defTabSz="914400">
              <a:spcAft>
                <a:spcPts val="600"/>
              </a:spcAft>
              <a:buNone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Healthy eating	- Prayer</a:t>
            </a:r>
          </a:p>
          <a:p>
            <a:pPr marL="1371600" lvl="3" indent="0" defTabSz="914400">
              <a:spcAft>
                <a:spcPts val="600"/>
              </a:spcAft>
              <a:buNone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Rest			- Bible reading</a:t>
            </a:r>
          </a:p>
          <a:p>
            <a:pPr marL="1371600" lvl="3" indent="0" defTabSz="914400">
              <a:spcAft>
                <a:spcPts val="600"/>
              </a:spcAft>
              <a:buNone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Exercise</a:t>
            </a:r>
          </a:p>
          <a:p>
            <a:pPr lvl="3" defTabSz="914400">
              <a:spcAft>
                <a:spcPts val="600"/>
              </a:spcAft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00792-1159-A732-7DC0-9C151AB6B031}"/>
              </a:ext>
            </a:extLst>
          </p:cNvPr>
          <p:cNvSpPr txBox="1"/>
          <p:nvPr/>
        </p:nvSpPr>
        <p:spPr>
          <a:xfrm rot="10800000" flipV="1">
            <a:off x="6096000" y="555601"/>
            <a:ext cx="5943599" cy="113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defTabSz="914400">
              <a:lnSpc>
                <a:spcPct val="300000"/>
              </a:lnSpc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6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512B-8AC9-ED6F-C8C6-EB957EB69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68037C7C-4241-5170-9228-CDF5C9ED5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Ministering in a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6C2898-FA68-EAED-5B8D-8C43D625A0B9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F50A1-DBB8-216F-5FBE-6A35DA66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 a time for the two of you to follow up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aware of other resources in your community that can be of benefit to the person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person is in distress for more than a month or prevents daily functioning, seek professional help</a:t>
            </a:r>
          </a:p>
          <a:p>
            <a:pPr marL="457200" lvl="1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388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93A6-91EB-5E39-159E-041E9837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700915C0-BBFF-E174-41CD-42DA7BE5E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 Calls/Cards/Note 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6E83C-45DC-EE6F-2852-724BB9BE5C3E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845958-B0ED-B971-916F-1F47296E3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5325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means of reaching out: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 an individual and praying over the phone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same guidelines as listed for in person dialogue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if they are in need of anything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pray with the person before ending the conversation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encouraging scripture</a:t>
            </a:r>
          </a:p>
          <a:p>
            <a:pPr lvl="2" defTabSz="914400">
              <a:spcAft>
                <a:spcPts val="600"/>
              </a:spcAft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16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4353B-5D0B-22A3-17E8-099A3AF36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8AE34B9-A1F8-BC76-9221-FAC334356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 Calls/Cards/Note 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9FF38-E2A5-18F5-0EF8-A90379D4DB4F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124BDC-9456-113B-4AD5-058215180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1804902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 a handwritten note or card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Birthday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Condolence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Well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We’re thinking of you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Praying for you</a:t>
            </a:r>
          </a:p>
          <a:p>
            <a:pPr lvl="1" defTabSz="914400">
              <a:spcAft>
                <a:spcPts val="600"/>
              </a:spcAft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Scripture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AE1A4-2959-8F34-3551-E70FC690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564494"/>
            <a:ext cx="5957697" cy="25935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42004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05855-D4EA-4CEE-2D1C-37B2B741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6FF0A0C-C77B-216F-37F8-125D77D50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of Conduct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06277-7E09-7D34-F1FB-F12BA44E25BE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C4C57D-81EF-47D0-5F9F-792407177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084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of Conduct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engage in discussions that could cause any level of stress or discord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 in theology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unsolicited opinions</a:t>
            </a:r>
          </a:p>
          <a:p>
            <a:pPr lvl="1" defTabSz="914400">
              <a:spcAft>
                <a:spcPts val="600"/>
              </a:spcAft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aware that any disagreement can raise blood pressure</a:t>
            </a:r>
          </a:p>
          <a:p>
            <a:pPr marL="1371600" lvl="3" indent="0" defTabSz="914400">
              <a:spcAft>
                <a:spcPts val="600"/>
              </a:spcAft>
              <a:buNone/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102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59A3D-1746-C9FC-7F90-40656A727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F534EA9A-51B4-18DB-C1AA-6A969537E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of Conduct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66C10-ECD1-358E-9DD3-D07B6913AAC8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7F9310-FBEF-DAE6-7FE7-22CECB2B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084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of Conduct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follow the rules of the facility or the desire of the shut-in concerning rules and regulations regardless of your personal beliefs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 mask is required – Wear a mask at all times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social distancing is required – Stay 6 feet away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should be strictly maintained</a:t>
            </a:r>
          </a:p>
          <a:p>
            <a:pPr lvl="1" defTabSz="914400">
              <a:spcAft>
                <a:spcPts val="600"/>
              </a:spcAft>
            </a:pPr>
            <a:endParaRPr lang="en-US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753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6EA77-9753-BA8E-6EEC-A0FB62F5A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AFDD5FA-F3F8-E3AE-0DCD-AF0917087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Meals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E0EF4-3099-076B-AF19-BF06DA7A1D2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889BEB-7703-4148-A5B9-3D48CF3F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4902"/>
            <a:ext cx="10084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Meals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area requires little one on one contact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of dietary requirements and restrictions is necessary</a:t>
            </a:r>
          </a:p>
        </p:txBody>
      </p:sp>
    </p:spTree>
    <p:extLst>
      <p:ext uri="{BB962C8B-B14F-4D97-AF65-F5344CB8AC3E}">
        <p14:creationId xmlns:p14="http://schemas.microsoft.com/office/powerpoint/2010/main" val="2005261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A1593-2F8D-051D-F6D9-4A195D044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C690518-D8E4-FD9A-B1EA-EE1FA3C74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Meals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E911A-296C-6F60-8087-41469FBFAB97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7EEEB8-9EBC-BA5D-B732-BB6B3CDFC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6" y="2380468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– low carb, no sugar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Blood Pressure – low salt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Disease – no red meat, low salt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Celiac Disease – gluten free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allergies – nuts, shellfish,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F65A2-6C4A-185D-F4BB-032A331F6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124" y="2672006"/>
            <a:ext cx="5269186" cy="2963917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497D00B-EAA4-2C2C-1BB0-97EBDF83B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6" y="1723050"/>
            <a:ext cx="9080938" cy="131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dietary needs include:</a:t>
            </a:r>
          </a:p>
        </p:txBody>
      </p:sp>
    </p:spTree>
    <p:extLst>
      <p:ext uri="{BB962C8B-B14F-4D97-AF65-F5344CB8AC3E}">
        <p14:creationId xmlns:p14="http://schemas.microsoft.com/office/powerpoint/2010/main" val="1992002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0DA7-ABA6-AE97-BEFE-1F1FFF663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56587DF0-8B1D-3EEC-4576-AE13D624E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Meals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E63FE-A4F6-457D-5433-7897F100E503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ADA2A9-DE2F-D4B6-47B6-6AF413B90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6" y="1723050"/>
            <a:ext cx="6952593" cy="46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Meals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time to learn recipes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only food grade plastic containers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disposable containers for this re-use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a card</a:t>
            </a: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C1C9B-DFBB-42B4-AD7F-B7AC52884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670" y="2407732"/>
            <a:ext cx="3303922" cy="330392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24867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8644-1D08-CFDC-4C32-D084FD61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DB8B2D75-40A8-6BFF-F276-C2B127CE8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Records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B255D-4E4F-11EA-C132-C7753C5F7357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1B47CE-2E9B-6EC8-95ED-A37AFEF3F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6" y="1723050"/>
            <a:ext cx="8639504" cy="46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notes of those who need a visit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Name/Address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Situation/Condition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in the household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Dietary needs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affiliation</a:t>
            </a: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40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A44A4-6227-A7F3-2459-4EA4FFCA0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B46B120A-47F0-6F07-48B8-C273D236D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0719319A-C4A2-0160-66A8-ED0FF12225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0760242" cy="4114800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visits are the same. Visiting the “sick” may include: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Recovery from a hospital stay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Surgery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Illness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Other health crisis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Nursing Home visits</a:t>
            </a:r>
          </a:p>
          <a:p>
            <a:pPr lvl="1">
              <a:spcAft>
                <a:spcPts val="600"/>
              </a:spcAf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842CC-613E-99CE-CC2F-A2C6FD35C812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169412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D9DF-BB22-02A0-F542-D5BC9CC5B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CE334CF2-293E-568F-B780-CFCEF2D0F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Records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23550-07D9-CC7C-7D35-EEB7ED02EAE2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A2AA2C-C876-F318-D2DB-439F9555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5" y="1723050"/>
            <a:ext cx="9963807" cy="46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notes of those who have received visits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Name/Address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 meal provided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Condition/situation - any improvement or worsening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they receive Christ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 a follow up visit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Scheduled follow-up visit </a:t>
            </a:r>
          </a:p>
          <a:p>
            <a:pPr marL="914400" lvl="2" indent="0" defTabSz="914400">
              <a:spcAft>
                <a:spcPts val="600"/>
              </a:spcAft>
              <a:buNone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810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7400-DE3D-E077-938B-CE5FCBDC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F7A50382-482E-3EC0-C01A-9D91F799E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Records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5DD2A-2D8D-7522-8B96-581CE6567157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5CD7FC-31E5-49EC-89CB-5C3228CB4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5" y="1723050"/>
            <a:ext cx="9963807" cy="46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notes of those who have received phone calls/cards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Names/Addresses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Condition/situation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they receive Christ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 follow up call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they need a follow up call?</a:t>
            </a:r>
          </a:p>
          <a:p>
            <a:pPr lvl="3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 defTabSz="914400">
              <a:spcAft>
                <a:spcPts val="600"/>
              </a:spcAft>
              <a:buNone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799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52CD7-797C-DA13-927D-49B8ED52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EDCC81B8-B7BE-BE85-302C-7A1D699D1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Records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09409-25C8-B7B1-280B-4697979BB820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39D637-BDC9-DE51-B6DD-076AC00F4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5" y="1723050"/>
            <a:ext cx="9963807" cy="46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all records into group leader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Confidentiality is to be strictly maintained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Records will enable Pastor and church leadership to determine: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of ministry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Allocation of funds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needs spiritual discipling/counseling</a:t>
            </a:r>
          </a:p>
          <a:p>
            <a:pPr lvl="3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 defTabSz="914400">
              <a:spcAft>
                <a:spcPts val="600"/>
              </a:spcAft>
              <a:buNone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Aft>
                <a:spcPts val="600"/>
              </a:spcAft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914400">
              <a:spcAft>
                <a:spcPts val="600"/>
              </a:spcAft>
              <a:buNone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091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aphanatutorial.com/wp-content/uploads/2013/12/SAP-HANA-Ques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87234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011DC-DE37-BF82-B9D2-B52FFAF310BD}"/>
              </a:ext>
            </a:extLst>
          </p:cNvPr>
          <p:cNvSpPr txBox="1"/>
          <p:nvPr/>
        </p:nvSpPr>
        <p:spPr>
          <a:xfrm>
            <a:off x="7848600" y="64886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879585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C6A64E9-2022-A126-6716-1C132746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5" name="Rectangle 5">
            <a:hlinkClick r:id="rId2"/>
            <a:extLst>
              <a:ext uri="{FF2B5EF4-FFF2-40B4-BE49-F238E27FC236}">
                <a16:creationId xmlns:a16="http://schemas.microsoft.com/office/drawing/2014/main" id="{4873C19C-8DBE-74A3-D6FE-1E54893D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2166938"/>
            <a:ext cx="914400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5DEB9F-AECA-07A1-90D6-3E75DF55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60" y="1305239"/>
            <a:ext cx="11391254" cy="15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you have run with footmen, and they have tired you out,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how can you compete with horses?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fall down in a land of peace,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you do in the thicket by the Jordan?”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12:5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9F49D-B899-DC33-0FED-88305667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431244"/>
            <a:ext cx="2542252" cy="426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4C0ED-46C2-36AD-4D16-6D227DA1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97" y="3193110"/>
            <a:ext cx="4380807" cy="2899751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20654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5" name="Rectangle 5">
            <a:hlinkClick r:id="rId2"/>
          </p:cNvPr>
          <p:cNvSpPr>
            <a:spLocks noChangeArrowheads="1"/>
          </p:cNvSpPr>
          <p:nvPr/>
        </p:nvSpPr>
        <p:spPr bwMode="auto">
          <a:xfrm>
            <a:off x="5014913" y="2166938"/>
            <a:ext cx="914400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DB2893-082E-4B29-9063-065711EC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711" y="1305239"/>
            <a:ext cx="9067800" cy="15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presentations like this 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for more information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visit 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outrunningthehorses.com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8F078-51CA-43AE-B44A-0E94240E0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431244"/>
            <a:ext cx="2542252" cy="426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E375A-669E-4902-887A-279F7BD3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97" y="3193110"/>
            <a:ext cx="4380807" cy="2899751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1365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D8227-C151-DDDA-05F5-55CAC226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5C8BFBC-75F4-782B-7655-7D9E333D2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7FB74505-16FE-BFC1-5185-C4DD4628E0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Suggestions for Visiting the Sick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9289C-AB75-24B2-DCDC-3D526183847C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4A2C3-09CE-BE8E-73B9-3EF410A7A5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" t="1665"/>
          <a:stretch>
            <a:fillRect/>
          </a:stretch>
        </p:blipFill>
        <p:spPr>
          <a:xfrm>
            <a:off x="6362292" y="2579938"/>
            <a:ext cx="5311529" cy="3513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605707-AACD-108A-517C-F51FE4925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9780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and foremost, pray 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wisdom and guidance 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person’s healing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Lord to fill you and direct the visit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their salvation</a:t>
            </a:r>
          </a:p>
        </p:txBody>
      </p:sp>
    </p:spTree>
    <p:extLst>
      <p:ext uri="{BB962C8B-B14F-4D97-AF65-F5344CB8AC3E}">
        <p14:creationId xmlns:p14="http://schemas.microsoft.com/office/powerpoint/2010/main" val="264989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1192E-A7D3-9A3F-91F6-4C57D33AF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AD5AF38-2F24-0592-A32A-DC723BBA1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AFE53C0-D69E-CF8E-566B-A120455E7F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429000"/>
            <a:ext cx="6011334" cy="2294467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see the chapters: 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“Infection Control and Proper Protection Equipment” </a:t>
            </a:r>
          </a:p>
          <a:p>
            <a:pPr lvl="2"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“Caring for the Sick”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CDA1D-B929-60A4-30D3-582B58A04960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E8DCD-D0D1-134C-B7BA-852E5DDA0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98" r="18001"/>
          <a:stretch>
            <a:fillRect/>
          </a:stretch>
        </p:blipFill>
        <p:spPr>
          <a:xfrm>
            <a:off x="6477000" y="3165683"/>
            <a:ext cx="3801533" cy="282109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3B8672-3B36-3A08-497C-DB4792FFD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6437"/>
            <a:ext cx="10760243" cy="18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the danger of a pandemic virus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Precautions should be taken to ensure safety for the volunteer as well as those who are ill. </a:t>
            </a:r>
          </a:p>
        </p:txBody>
      </p:sp>
    </p:spTree>
    <p:extLst>
      <p:ext uri="{BB962C8B-B14F-4D97-AF65-F5344CB8AC3E}">
        <p14:creationId xmlns:p14="http://schemas.microsoft.com/office/powerpoint/2010/main" val="250965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1D34-592D-09CE-F861-DD2034E0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B029E928-ECE1-2387-2B0C-DC94C82A0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0E8113F-8A54-A6B3-8961-B6877C777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Suggestions for Visiting the Sick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AFAC5-06BB-4536-B389-5F2D0F382DD5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6897C-0B8D-B034-09CB-78FE9A3C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4102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 good hand hygiene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 hands before and after visit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hand sanitizer</a:t>
            </a:r>
          </a:p>
          <a:p>
            <a:pPr lvl="2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 PPE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0A3476-FD0D-FE53-76D2-C33A4A5F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4714"/>
            <a:ext cx="5485664" cy="3085686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25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6464E-634F-3290-7569-86F224C43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4C146B3-5159-4D2B-83C1-D01CD0052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B3E6D6A-A53C-1F92-390B-196B22B405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Suggestions for Visiting the Sick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90915-DA94-ACE4-E080-77521853737B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6A52E-AC8E-62C5-556B-65BC40D1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59780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good eye contact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 softly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an empathetic listener</a:t>
            </a:r>
          </a:p>
          <a:p>
            <a:pPr lvl="1" defTabSz="914400">
              <a:spcAft>
                <a:spcPts val="600"/>
              </a:spcAft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 the person to cry</a:t>
            </a: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41CBD2-BCB9-5C7D-F734-5297B2E8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66" y="2583835"/>
            <a:ext cx="5259651" cy="3550264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7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84B0-CCE9-1D23-6689-E46F689BB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5B0687D4-881E-36BF-2D62-F1D27CE9D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Ministers of Grace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the Sick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29D6C4F-54C6-261F-3F55-11EACD43F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032955" cy="102992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Not to Do</a:t>
            </a:r>
          </a:p>
          <a:p>
            <a:pPr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25E43-5A88-EC70-1A90-A9340FCA5D54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96C400-B63E-1F46-7420-C057E228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80635"/>
            <a:ext cx="1076024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say things like, “I know how you feel” </a:t>
            </a:r>
          </a:p>
          <a:p>
            <a:pPr lvl="1" defTabSz="914400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stare at the patient’s monitors and tubes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 sit on the patient’s bed, sit on the chair provided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remain in the room when a doctor or nurse enters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give medical advice</a:t>
            </a:r>
          </a:p>
          <a:p>
            <a:pPr lvl="1" defTabSz="914400">
              <a:spcAft>
                <a:spcPts val="60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promise more than you can deliver</a:t>
            </a:r>
          </a:p>
        </p:txBody>
      </p:sp>
    </p:spTree>
    <p:extLst>
      <p:ext uri="{BB962C8B-B14F-4D97-AF65-F5344CB8AC3E}">
        <p14:creationId xmlns:p14="http://schemas.microsoft.com/office/powerpoint/2010/main" val="2476688913"/>
      </p:ext>
    </p:extLst>
  </p:cSld>
  <p:clrMapOvr>
    <a:masterClrMapping/>
  </p:clrMapOvr>
</p:sld>
</file>

<file path=ppt/theme/theme1.xml><?xml version="1.0" encoding="utf-8"?>
<a:theme xmlns:a="http://schemas.openxmlformats.org/drawingml/2006/main" name="Whirlpool">
  <a:themeElements>
    <a:clrScheme name="">
      <a:dk1>
        <a:srgbClr val="FFFFFF"/>
      </a:dk1>
      <a:lt1>
        <a:srgbClr val="FFFFFF"/>
      </a:lt1>
      <a:dk2>
        <a:srgbClr val="CCFFFF"/>
      </a:dk2>
      <a:lt2>
        <a:srgbClr val="000066"/>
      </a:lt2>
      <a:accent1>
        <a:srgbClr val="CC99FF"/>
      </a:accent1>
      <a:accent2>
        <a:srgbClr val="9999FF"/>
      </a:accent2>
      <a:accent3>
        <a:srgbClr val="FFFFFF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1819</TotalTime>
  <Words>2103</Words>
  <Application>Microsoft Office PowerPoint</Application>
  <PresentationFormat>Widescreen</PresentationFormat>
  <Paragraphs>333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Aptos</vt:lpstr>
      <vt:lpstr>Calibri</vt:lpstr>
      <vt:lpstr>Monotype Corsiva</vt:lpstr>
      <vt:lpstr>Tahoma</vt:lpstr>
      <vt:lpstr>Times New Roman</vt:lpstr>
      <vt:lpstr>Wingdings</vt:lpstr>
      <vt:lpstr>Whirlpool</vt:lpstr>
      <vt:lpstr>PowerPoint Presentation</vt:lpstr>
      <vt:lpstr>Ministers of Grace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Visiting the Sick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Ministering in a Crisis</vt:lpstr>
      <vt:lpstr>Ministers of Grace Phone Calls/Cards/Note Writing</vt:lpstr>
      <vt:lpstr>Ministers of Grace Phone Calls/Cards/Note Writing</vt:lpstr>
      <vt:lpstr>Ministers of Grace Code of Conduct</vt:lpstr>
      <vt:lpstr>Ministers of Grace Code of Conduct</vt:lpstr>
      <vt:lpstr>Ministers of Grace Preparing Meals</vt:lpstr>
      <vt:lpstr>Ministers of Grace Preparing Meals</vt:lpstr>
      <vt:lpstr>Ministers of Grace Preparing Meals</vt:lpstr>
      <vt:lpstr>Ministers of Grace Keeping Records</vt:lpstr>
      <vt:lpstr>Ministers of Grace Keeping Records</vt:lpstr>
      <vt:lpstr>Ministers of Grace Keeping Records</vt:lpstr>
      <vt:lpstr>Ministers of Grace Keeping Records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mw gade</dc:creator>
  <cp:lastModifiedBy>mw gade</cp:lastModifiedBy>
  <cp:revision>28</cp:revision>
  <dcterms:created xsi:type="dcterms:W3CDTF">2025-07-16T21:51:30Z</dcterms:created>
  <dcterms:modified xsi:type="dcterms:W3CDTF">2026-04-10T19:42:41Z</dcterms:modified>
</cp:coreProperties>
</file>