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1" r:id="rId2"/>
    <p:sldMasterId id="2147483673" r:id="rId3"/>
  </p:sldMasterIdLst>
  <p:notesMasterIdLst>
    <p:notesMasterId r:id="rId41"/>
  </p:notesMasterIdLst>
  <p:handoutMasterIdLst>
    <p:handoutMasterId r:id="rId42"/>
  </p:handoutMasterIdLst>
  <p:sldIdLst>
    <p:sldId id="742" r:id="rId4"/>
    <p:sldId id="846" r:id="rId5"/>
    <p:sldId id="672" r:id="rId6"/>
    <p:sldId id="959" r:id="rId7"/>
    <p:sldId id="943" r:id="rId8"/>
    <p:sldId id="847" r:id="rId9"/>
    <p:sldId id="920" r:id="rId10"/>
    <p:sldId id="849" r:id="rId11"/>
    <p:sldId id="848" r:id="rId12"/>
    <p:sldId id="926" r:id="rId13"/>
    <p:sldId id="927" r:id="rId14"/>
    <p:sldId id="850" r:id="rId15"/>
    <p:sldId id="944" r:id="rId16"/>
    <p:sldId id="935" r:id="rId17"/>
    <p:sldId id="923" r:id="rId18"/>
    <p:sldId id="936" r:id="rId19"/>
    <p:sldId id="922" r:id="rId20"/>
    <p:sldId id="929" r:id="rId21"/>
    <p:sldId id="946" r:id="rId22"/>
    <p:sldId id="951" r:id="rId23"/>
    <p:sldId id="937" r:id="rId24"/>
    <p:sldId id="939" r:id="rId25"/>
    <p:sldId id="952" r:id="rId26"/>
    <p:sldId id="950" r:id="rId27"/>
    <p:sldId id="856" r:id="rId28"/>
    <p:sldId id="894" r:id="rId29"/>
    <p:sldId id="948" r:id="rId30"/>
    <p:sldId id="859" r:id="rId31"/>
    <p:sldId id="861" r:id="rId32"/>
    <p:sldId id="940" r:id="rId33"/>
    <p:sldId id="957" r:id="rId34"/>
    <p:sldId id="955" r:id="rId35"/>
    <p:sldId id="958" r:id="rId36"/>
    <p:sldId id="863" r:id="rId37"/>
    <p:sldId id="941" r:id="rId38"/>
    <p:sldId id="286" r:id="rId39"/>
    <p:sldId id="842" r:id="rId40"/>
  </p:sldIdLst>
  <p:sldSz cx="9144000" cy="6858000" type="screen4x3"/>
  <p:notesSz cx="7077075" cy="93630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0000"/>
    <a:srgbClr val="CCFFFF"/>
    <a:srgbClr val="CCECFF"/>
    <a:srgbClr val="9EB6DA"/>
    <a:srgbClr val="E8C840"/>
    <a:srgbClr val="CC99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81" autoAdjust="0"/>
    <p:restoredTop sz="95210" autoAdjust="0"/>
  </p:normalViewPr>
  <p:slideViewPr>
    <p:cSldViewPr>
      <p:cViewPr varScale="1">
        <p:scale>
          <a:sx n="75" d="100"/>
          <a:sy n="75" d="100"/>
        </p:scale>
        <p:origin x="202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9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342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921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342" y="8894921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80B356-2F19-4AE2-B380-D1F57538852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3926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342" y="0"/>
            <a:ext cx="3066733" cy="46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3926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3263"/>
            <a:ext cx="4697412" cy="3522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926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610" y="4460465"/>
            <a:ext cx="5189855" cy="422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927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0930"/>
            <a:ext cx="3066733" cy="46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3927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342" y="8920930"/>
            <a:ext cx="3066733" cy="46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103F59-0F7F-49C8-B03A-242FA644F43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03F59-0F7F-49C8-B03A-242FA644F431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2514600"/>
            <a:ext cx="7467600" cy="762000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r>
              <a:rPr lang="en-US"/>
              <a:t>outrunningthehorses.com</a:t>
            </a: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1A76D3A1-0BF0-403A-B275-F93F38D2046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8585D-1DF0-4164-8F03-2C5A85F1D14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1CC1-8415-41E5-B0EE-37A6440E1C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2514600"/>
            <a:ext cx="7467600" cy="762000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r>
              <a:rPr lang="en-US"/>
              <a:t>outrunningthehorses.com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1A76D3A1-0BF0-403A-B275-F93F38D204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504743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757C2-A93C-409E-9101-80FA26F018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08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FE5F9-BA70-4861-99C3-42698580DC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68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69175-7F14-4369-A54E-8AE53F1210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03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2B04D-81FB-476A-AE40-DF484C8B66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52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6F848-656A-48D5-9DC6-28CA6BEEB4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96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911D8-10B5-403B-8054-DFADA8808C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08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9C51B-C7B6-4EED-91E2-DE34589861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3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757C2-A93C-409E-9101-80FA26F018F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4EADC-78A4-4DC5-9611-818AD6156B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44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8585D-1DF0-4164-8F03-2C5A85F1D1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82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1CC1-8415-41E5-B0EE-37A6440E1C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30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2514600"/>
            <a:ext cx="7467600" cy="762000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1A76D3A1-0BF0-403A-B275-F93F38D2046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1182049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757C2-A93C-409E-9101-80FA26F018F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53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FE5F9-BA70-4861-99C3-42698580DC4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8628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69175-7F14-4369-A54E-8AE53F1210E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6951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2B04D-81FB-476A-AE40-DF484C8B66E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25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6F848-656A-48D5-9DC6-28CA6BEEB46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412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911D8-10B5-403B-8054-DFADA8808CF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5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FE5F9-BA70-4861-99C3-42698580DC4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9C51B-C7B6-4EED-91E2-DE34589861C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4623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4EADC-78A4-4DC5-9611-818AD6156B1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174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8585D-1DF0-4164-8F03-2C5A85F1D14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7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91CC1-8415-41E5-B0EE-37A6440E1C9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0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69175-7F14-4369-A54E-8AE53F1210E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2B04D-81FB-476A-AE40-DF484C8B66E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6F848-656A-48D5-9DC6-28CA6BEEB46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911D8-10B5-403B-8054-DFADA8808CF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9C51B-C7B6-4EED-91E2-DE34589861C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outrunningthehorses.com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4EADC-78A4-4DC5-9611-818AD6156B1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/>
            </a:lvl1pPr>
          </a:lstStyle>
          <a:p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r>
              <a:rPr lang="en-US"/>
              <a:t>outrunningthehorses.com</a:t>
            </a:r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5F7EE7F0-78D0-4114-8839-71C1B34B5C1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r>
              <a:rPr lang="en-US"/>
              <a:t>outrunningthehorses.com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5F7EE7F0-78D0-4114-8839-71C1B34B5C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48277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/>
            </a:lvl1pPr>
          </a:lstStyle>
          <a:p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5F7EE7F0-78D0-4114-8839-71C1B34B5C1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157027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digitaljournal.com/photo/060817avianflubirdfluvirus.jpg" TargetMode="Externa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fig.cox.miami.edu/~cmallery/255/255hist/ecbxp1x2x1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digitaljournal.com/photo/060817avianflubirdfluvirus.jpg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digitaljournal.com/photo/060817avianflubirdfluvirus.jpg" TargetMode="Externa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5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3490913" y="2166938"/>
            <a:ext cx="9144000" cy="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5DB2893-082E-4B29-9063-065711EC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55" y="5306470"/>
            <a:ext cx="9067800" cy="70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Overview of a Virus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EE5738-9568-4300-B824-9E534B4B680E}"/>
              </a:ext>
            </a:extLst>
          </p:cNvPr>
          <p:cNvSpPr txBox="1"/>
          <p:nvPr/>
        </p:nvSpPr>
        <p:spPr>
          <a:xfrm>
            <a:off x="453590" y="6016875"/>
            <a:ext cx="8153400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E375CD-3A98-4B99-A841-357B1ED96FF2}"/>
              </a:ext>
            </a:extLst>
          </p:cNvPr>
          <p:cNvSpPr txBox="1"/>
          <p:nvPr/>
        </p:nvSpPr>
        <p:spPr>
          <a:xfrm>
            <a:off x="15433" y="1102505"/>
            <a:ext cx="8992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Ministering to the Community in a Time of Crisis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248633-89C7-4B93-0BCB-D1B8014B8689}"/>
              </a:ext>
            </a:extLst>
          </p:cNvPr>
          <p:cNvSpPr txBox="1"/>
          <p:nvPr/>
        </p:nvSpPr>
        <p:spPr>
          <a:xfrm>
            <a:off x="298367" y="497544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Pandemic Plan for the Church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89FE15-5164-5525-FA2A-0957CBF65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124" y="1891806"/>
            <a:ext cx="4141662" cy="307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68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a Virus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Species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819" y="1752600"/>
            <a:ext cx="8669215" cy="4876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Eighteen classifications grouped by similar characteristics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sz="3200" dirty="0">
              <a:cs typeface="Times New Roman" pitchFamily="18" charset="0"/>
            </a:endParaRPr>
          </a:p>
        </p:txBody>
      </p:sp>
      <p:pic>
        <p:nvPicPr>
          <p:cNvPr id="4" name="Picture 92" descr="http://autocww2.colorado.edu/~toldy2/E64ContentFiles/VirusesMoneransAndProtists/ViralStructu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084098"/>
            <a:ext cx="4191000" cy="268455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585" y="2895600"/>
            <a:ext cx="514057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Nucleic acid</a:t>
            </a:r>
          </a:p>
          <a:p>
            <a:pPr lvl="1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Capsid symmetry</a:t>
            </a:r>
          </a:p>
          <a:p>
            <a:pPr lvl="1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Presence or absence       of an envelope</a:t>
            </a:r>
          </a:p>
          <a:p>
            <a:pPr lvl="1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Hosts they infect</a:t>
            </a:r>
          </a:p>
          <a:p>
            <a:pPr lvl="1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Diseases caused</a:t>
            </a:r>
          </a:p>
          <a:p>
            <a:pPr lvl="1">
              <a:spcAft>
                <a:spcPts val="600"/>
              </a:spcAft>
            </a:pPr>
            <a:endParaRPr lang="en-US" sz="3200" kern="0" dirty="0"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91BD95-F89A-1D80-7CE6-57402538BDB9}"/>
              </a:ext>
            </a:extLst>
          </p:cNvPr>
          <p:cNvSpPr txBox="1"/>
          <p:nvPr/>
        </p:nvSpPr>
        <p:spPr>
          <a:xfrm>
            <a:off x="5829300" y="6273225"/>
            <a:ext cx="331470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663476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a Virus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Species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46592"/>
            <a:ext cx="8735568" cy="100776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Cause of at least 27 human diseases including: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124200"/>
            <a:ext cx="3931920" cy="333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spcBef>
                <a:spcPct val="20000"/>
              </a:spcBef>
              <a:spcAft>
                <a:spcPts val="600"/>
              </a:spcAft>
              <a:buClr>
                <a:srgbClr val="CC99FF"/>
              </a:buClr>
              <a:buSzPct val="65000"/>
              <a:buFont typeface="Wingdings" pitchFamily="2" charset="2"/>
              <a:buChar char="n"/>
            </a:pP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imes New Roman" pitchFamily="18" charset="0"/>
              </a:rPr>
              <a:t>Chickenpox </a:t>
            </a:r>
          </a:p>
          <a:p>
            <a:pPr marL="228600" indent="-228600" algn="l">
              <a:spcBef>
                <a:spcPct val="20000"/>
              </a:spcBef>
              <a:spcAft>
                <a:spcPts val="600"/>
              </a:spcAft>
              <a:buClr>
                <a:srgbClr val="CC99FF"/>
              </a:buClr>
              <a:buSzPct val="65000"/>
              <a:buFont typeface="Wingdings" pitchFamily="2" charset="2"/>
              <a:buChar char="n"/>
            </a:pP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imes New Roman" pitchFamily="18" charset="0"/>
              </a:rPr>
              <a:t>Influenza</a:t>
            </a:r>
          </a:p>
          <a:p>
            <a:pPr marL="228600" indent="-228600" algn="l">
              <a:spcBef>
                <a:spcPct val="20000"/>
              </a:spcBef>
              <a:spcAft>
                <a:spcPts val="600"/>
              </a:spcAft>
              <a:buClr>
                <a:srgbClr val="CC99FF"/>
              </a:buClr>
              <a:buSzPct val="65000"/>
              <a:buFont typeface="Wingdings" pitchFamily="2" charset="2"/>
              <a:buChar char="n"/>
            </a:pP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imes New Roman" pitchFamily="18" charset="0"/>
              </a:rPr>
              <a:t>Herpes</a:t>
            </a:r>
          </a:p>
          <a:p>
            <a:pPr marL="228600" indent="-228600" algn="l">
              <a:spcBef>
                <a:spcPct val="20000"/>
              </a:spcBef>
              <a:spcAft>
                <a:spcPts val="600"/>
              </a:spcAft>
              <a:buClr>
                <a:srgbClr val="CC99FF"/>
              </a:buClr>
              <a:buSzPct val="65000"/>
              <a:buFont typeface="Wingdings" pitchFamily="2" charset="2"/>
              <a:buChar char="n"/>
            </a:pP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imes New Roman" pitchFamily="18" charset="0"/>
              </a:rPr>
              <a:t>HIV/AIDS</a:t>
            </a:r>
          </a:p>
          <a:p>
            <a:pPr marL="228600" indent="-228600" algn="l">
              <a:spcBef>
                <a:spcPct val="20000"/>
              </a:spcBef>
              <a:spcAft>
                <a:spcPts val="600"/>
              </a:spcAft>
              <a:buClr>
                <a:srgbClr val="CC99FF"/>
              </a:buClr>
              <a:buSzPct val="65000"/>
              <a:buFont typeface="Wingdings" pitchFamily="2" charset="2"/>
              <a:buChar char="n"/>
            </a:pP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imes New Roman" pitchFamily="18" charset="0"/>
              </a:rPr>
              <a:t>Mumps, measles, rubella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08107" y="3124200"/>
            <a:ext cx="3429000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spcBef>
                <a:spcPct val="20000"/>
              </a:spcBef>
              <a:spcAft>
                <a:spcPts val="600"/>
              </a:spcAft>
              <a:buClr>
                <a:srgbClr val="CC99FF"/>
              </a:buClr>
              <a:buSzPct val="65000"/>
              <a:buFont typeface="Wingdings" pitchFamily="2" charset="2"/>
              <a:buChar char="n"/>
            </a:pP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imes New Roman" pitchFamily="18" charset="0"/>
              </a:rPr>
              <a:t>Polio </a:t>
            </a:r>
          </a:p>
          <a:p>
            <a:pPr marL="228600" indent="-228600" algn="l">
              <a:spcBef>
                <a:spcPct val="20000"/>
              </a:spcBef>
              <a:spcAft>
                <a:spcPts val="600"/>
              </a:spcAft>
              <a:buClr>
                <a:srgbClr val="CC99FF"/>
              </a:buClr>
              <a:buSzPct val="65000"/>
              <a:buFont typeface="Wingdings" pitchFamily="2" charset="2"/>
              <a:buChar char="n"/>
            </a:pP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imes New Roman" pitchFamily="18" charset="0"/>
              </a:rPr>
              <a:t>Rabies</a:t>
            </a:r>
          </a:p>
          <a:p>
            <a:pPr marL="228600" indent="-228600" algn="l">
              <a:spcBef>
                <a:spcPct val="20000"/>
              </a:spcBef>
              <a:spcAft>
                <a:spcPts val="600"/>
              </a:spcAft>
              <a:buClr>
                <a:srgbClr val="CC99FF"/>
              </a:buClr>
              <a:buSzPct val="65000"/>
              <a:buFont typeface="Wingdings" pitchFamily="2" charset="2"/>
              <a:buChar char="n"/>
            </a:pP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imes New Roman" pitchFamily="18" charset="0"/>
              </a:rPr>
              <a:t>Hepatitis A</a:t>
            </a:r>
          </a:p>
          <a:p>
            <a:pPr marL="228600" indent="-228600" algn="l">
              <a:spcBef>
                <a:spcPct val="20000"/>
              </a:spcBef>
              <a:spcAft>
                <a:spcPts val="600"/>
              </a:spcAft>
              <a:buClr>
                <a:srgbClr val="CC99FF"/>
              </a:buClr>
              <a:buSzPct val="65000"/>
              <a:buFont typeface="Wingdings" pitchFamily="2" charset="2"/>
              <a:buChar char="n"/>
            </a:pP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imes New Roman" pitchFamily="18" charset="0"/>
              </a:rPr>
              <a:t>Hepatitis B</a:t>
            </a:r>
          </a:p>
          <a:p>
            <a:pPr marL="228600" indent="-228600" algn="l">
              <a:spcBef>
                <a:spcPct val="20000"/>
              </a:spcBef>
              <a:spcAft>
                <a:spcPts val="600"/>
              </a:spcAft>
              <a:buClr>
                <a:srgbClr val="CC99FF"/>
              </a:buClr>
              <a:buSzPct val="65000"/>
              <a:buFont typeface="Wingdings" pitchFamily="2" charset="2"/>
              <a:buChar char="n"/>
            </a:pP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imes New Roman" pitchFamily="18" charset="0"/>
              </a:rPr>
              <a:t>Colds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EE3D45-66CF-44B5-6BB8-AA6DBBD6376E}"/>
              </a:ext>
            </a:extLst>
          </p:cNvPr>
          <p:cNvSpPr txBox="1"/>
          <p:nvPr/>
        </p:nvSpPr>
        <p:spPr>
          <a:xfrm>
            <a:off x="5829300" y="6273225"/>
            <a:ext cx="331470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551868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a Virus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014" y="1828800"/>
            <a:ext cx="8704385" cy="4876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Different from living organisms:</a:t>
            </a:r>
          </a:p>
          <a:p>
            <a:pPr lvl="1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Do not have cell membranes – have protein shells</a:t>
            </a:r>
          </a:p>
          <a:p>
            <a:pPr lvl="1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Do not have organelles</a:t>
            </a:r>
          </a:p>
          <a:p>
            <a:pPr lvl="1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Do not eat or burn energy</a:t>
            </a:r>
          </a:p>
          <a:p>
            <a:pPr lvl="1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Do not move around on their own</a:t>
            </a:r>
          </a:p>
          <a:p>
            <a:pPr lvl="1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Must invade living cells to reproduce</a:t>
            </a:r>
          </a:p>
          <a:p>
            <a:pPr lvl="1">
              <a:buNone/>
            </a:pPr>
            <a:endParaRPr lang="en-US" sz="1200" dirty="0"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EE406-0FCF-0EC0-28CE-6292858322C9}"/>
              </a:ext>
            </a:extLst>
          </p:cNvPr>
          <p:cNvSpPr txBox="1"/>
          <p:nvPr/>
        </p:nvSpPr>
        <p:spPr>
          <a:xfrm>
            <a:off x="5829300" y="6248400"/>
            <a:ext cx="331470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40581" y="304800"/>
            <a:ext cx="9144000" cy="793595"/>
          </a:xfrm>
        </p:spPr>
        <p:txBody>
          <a:bodyPr/>
          <a:lstStyle/>
          <a:p>
            <a:pPr algn="ctr"/>
            <a:b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Structure of a Human Cell vs. a Virus</a:t>
            </a:r>
          </a:p>
        </p:txBody>
      </p:sp>
      <p:pic>
        <p:nvPicPr>
          <p:cNvPr id="262150" name="Picture 6" descr="http://fig.cox.miami.edu/~cmallery/255/255hist/ecbxp1x2x1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480742" y="2620108"/>
            <a:ext cx="3827489" cy="2586990"/>
          </a:xfrm>
          <a:prstGeom prst="rect">
            <a:avLst/>
          </a:prstGeom>
          <a:ln w="571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45831" y="2004188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Animal Cell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2004188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Virus</a:t>
            </a:r>
          </a:p>
        </p:txBody>
      </p:sp>
      <p:pic>
        <p:nvPicPr>
          <p:cNvPr id="8" name="Picture 92" descr="http://autocww2.colorado.edu/~toldy2/E64ContentFiles/VirusesMoneransAndProtists/ViralStructur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46765"/>
            <a:ext cx="4249228" cy="2560333"/>
          </a:xfrm>
          <a:prstGeom prst="rect">
            <a:avLst/>
          </a:prstGeom>
          <a:ln w="571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C7A8E6-F00B-3773-8E1A-B4218F6EE008}"/>
              </a:ext>
            </a:extLst>
          </p:cNvPr>
          <p:cNvSpPr txBox="1"/>
          <p:nvPr/>
        </p:nvSpPr>
        <p:spPr>
          <a:xfrm>
            <a:off x="5829300" y="6273225"/>
            <a:ext cx="331470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744946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a Virus Structure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8" y="1905000"/>
            <a:ext cx="8839200" cy="685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 virion (virus particle) has three main parts: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98" y="3273920"/>
            <a:ext cx="3830902" cy="28006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2514600"/>
            <a:ext cx="4993257" cy="391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Protein Coat (capsid) – Covering and protection of nucleic acid</a:t>
            </a:r>
          </a:p>
          <a:p>
            <a:pPr lvl="1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Lipid membrane (envelope) – covers the capsid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Nucleic acid –core containing DNA or RNA</a:t>
            </a:r>
            <a:endParaRPr lang="en-US" kern="0" dirty="0">
              <a:cs typeface="Times New Roman" pitchFamily="18" charset="0"/>
            </a:endParaRPr>
          </a:p>
          <a:p>
            <a:pPr lvl="1">
              <a:buFont typeface="Wingdings" pitchFamily="2" charset="2"/>
              <a:buNone/>
            </a:pPr>
            <a:endParaRPr lang="en-US" sz="1200" kern="0" dirty="0"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A0D544-11F2-C77A-69C4-941DF5ED3050}"/>
              </a:ext>
            </a:extLst>
          </p:cNvPr>
          <p:cNvSpPr txBox="1"/>
          <p:nvPr/>
        </p:nvSpPr>
        <p:spPr>
          <a:xfrm>
            <a:off x="5829300" y="6273225"/>
            <a:ext cx="331470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269085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a Virus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4876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Seen through an electron microscope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100 times smaller than a single bacteria cell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Bacteria cell 10 times smaller than a human cell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Human cell is 10 times smaller than diameter of a single human hair</a:t>
            </a:r>
          </a:p>
          <a:p>
            <a:pPr lvl="1">
              <a:buNone/>
            </a:pPr>
            <a:endParaRPr lang="en-US" sz="1200" dirty="0"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ACC0E3-1D17-53E8-A634-628FC401596D}"/>
              </a:ext>
            </a:extLst>
          </p:cNvPr>
          <p:cNvSpPr txBox="1"/>
          <p:nvPr/>
        </p:nvSpPr>
        <p:spPr>
          <a:xfrm>
            <a:off x="5829300" y="6273225"/>
            <a:ext cx="331470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947620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a Virus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828800"/>
            <a:ext cx="3581400" cy="4800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If a cell were the size of a baseball stadium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Bacteria the size of the pitchers mound</a:t>
            </a:r>
          </a:p>
          <a:p>
            <a:pPr lvl="1"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Virus the size of the baseball</a:t>
            </a:r>
          </a:p>
          <a:p>
            <a:pPr lvl="1">
              <a:buNone/>
            </a:pPr>
            <a:endParaRPr lang="en-US" sz="1200" dirty="0"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09800"/>
            <a:ext cx="4948939" cy="37150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3047D0-6DED-0CB3-7A97-19ECC8BB369F}"/>
              </a:ext>
            </a:extLst>
          </p:cNvPr>
          <p:cNvSpPr txBox="1"/>
          <p:nvPr/>
        </p:nvSpPr>
        <p:spPr>
          <a:xfrm>
            <a:off x="5829300" y="6273225"/>
            <a:ext cx="331470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819062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 Sizes of Cells and Viruses</a:t>
            </a:r>
          </a:p>
        </p:txBody>
      </p:sp>
      <p:pic>
        <p:nvPicPr>
          <p:cNvPr id="5" name="Content Placeholder 4" descr="http://images.slideplayer.com/29/9473806/slides/slide_35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18948" r="5700" b="16985"/>
          <a:stretch/>
        </p:blipFill>
        <p:spPr bwMode="auto">
          <a:xfrm>
            <a:off x="0" y="12192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7372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a Virus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428" y="1828800"/>
            <a:ext cx="8876371" cy="4876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 inch = 25,400,000 nanometers (nm)</a:t>
            </a:r>
          </a:p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 micrometer (µm= 1000 nm)</a:t>
            </a:r>
          </a:p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Head of a pin = 2 mm (2,000,000 nm)</a:t>
            </a:r>
          </a:p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 human hair ≈ 80,000- 100,000 nm wide</a:t>
            </a:r>
          </a:p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 sheet of paper = 100,000 nm thick </a:t>
            </a:r>
          </a:p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Influenza virus = 100 nm (1/1000 sheet of paper)</a:t>
            </a:r>
          </a:p>
          <a:p>
            <a:pPr marL="0" indent="0">
              <a:spcAft>
                <a:spcPts val="600"/>
              </a:spcAft>
              <a:buNone/>
            </a:pP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4D175E-5966-2B4A-645B-A805C1BFD424}"/>
              </a:ext>
            </a:extLst>
          </p:cNvPr>
          <p:cNvSpPr txBox="1"/>
          <p:nvPr/>
        </p:nvSpPr>
        <p:spPr>
          <a:xfrm>
            <a:off x="5829300" y="6273225"/>
            <a:ext cx="331470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260445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5344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Pathophysiology of Viral Diseases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Cycle of a Virus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527" y="1905000"/>
            <a:ext cx="7772400" cy="411480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Virus’ only purpose is to replicate itself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Only able to reproduce inside a living host cell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Lack needed components to reproduce on their own</a:t>
            </a:r>
          </a:p>
          <a:p>
            <a:pPr>
              <a:buFont typeface="Wingdings" pitchFamily="2" charset="2"/>
              <a:buNone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A8439-18C4-ABF2-FEA2-5E9BC88FA018}"/>
              </a:ext>
            </a:extLst>
          </p:cNvPr>
          <p:cNvSpPr txBox="1"/>
          <p:nvPr/>
        </p:nvSpPr>
        <p:spPr>
          <a:xfrm>
            <a:off x="5829300" y="6273225"/>
            <a:ext cx="331470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340491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5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3490913" y="2166938"/>
            <a:ext cx="9144000" cy="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159746" name="Picture 2" descr="http://img7.irna.ir/1394/13940402/81657118/81657118-6538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2300" y="3978891"/>
            <a:ext cx="2667000" cy="234696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8200" y="914400"/>
            <a:ext cx="7315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“Viruses are not plants, 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animals, or bacteria, 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they are 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quintessential parasites 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living kingdoms”</a:t>
            </a:r>
          </a:p>
          <a:p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Michael W. Davidson and The Florida State University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529F18-0D83-DE30-41A0-7707C9336480}"/>
              </a:ext>
            </a:extLst>
          </p:cNvPr>
          <p:cNvSpPr txBox="1"/>
          <p:nvPr/>
        </p:nvSpPr>
        <p:spPr>
          <a:xfrm>
            <a:off x="5829300" y="6273225"/>
            <a:ext cx="331470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9" y="457200"/>
            <a:ext cx="8451669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Pathophysiology of Viral Diseases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Entrance and Receptors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069" y="1811383"/>
            <a:ext cx="8458200" cy="1051559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Step One of Infectious Process – Entrance and attachment into susceptible host</a:t>
            </a:r>
          </a:p>
          <a:p>
            <a:pPr lvl="1"/>
            <a:endParaRPr lang="en-US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May be accomplished through body surfaces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2069" y="3501934"/>
            <a:ext cx="449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2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Skin</a:t>
            </a:r>
          </a:p>
          <a:p>
            <a:pPr lvl="2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Gastrointestinal System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95998" y="3488871"/>
            <a:ext cx="449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2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Urogenital System</a:t>
            </a:r>
          </a:p>
          <a:p>
            <a:pPr lvl="2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Conjunctiva of the Eye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2069" y="4876800"/>
            <a:ext cx="8458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/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May be accomplished through other means</a:t>
            </a:r>
          </a:p>
          <a:p>
            <a:pPr lvl="2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Needle stick</a:t>
            </a:r>
          </a:p>
          <a:p>
            <a:pPr lvl="2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Blood transfusions</a:t>
            </a:r>
          </a:p>
          <a:p>
            <a:pPr lvl="1"/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91644" y="5460274"/>
            <a:ext cx="449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2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Organ transplants</a:t>
            </a:r>
          </a:p>
          <a:p>
            <a:pPr lvl="2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Insect Vectors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9D53AA-92E8-E4EE-7836-B4956551C9E7}"/>
              </a:ext>
            </a:extLst>
          </p:cNvPr>
          <p:cNvSpPr txBox="1"/>
          <p:nvPr/>
        </p:nvSpPr>
        <p:spPr>
          <a:xfrm>
            <a:off x="5829300" y="6273225"/>
            <a:ext cx="331470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271057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7630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Pathophysiology of Viral Diseases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Entrance and Receptors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839200" cy="4114800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Step Two – Adsorption (Attaching to Receptors)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4" name="Picture 3" descr="http://1.bp.blogspot.com/_SXcVkk6FrF4/S2gIkVvleoI/AAAAAAAAANA/QQOUDr88gfs/s400/evadsorb.jpg">
            <a:extLst>
              <a:ext uri="{FF2B5EF4-FFF2-40B4-BE49-F238E27FC236}">
                <a16:creationId xmlns:a16="http://schemas.microsoft.com/office/drawing/2014/main" id="{FC76EE3C-5D9B-4DE1-B445-6EFF7F4C3E81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2166" y="3145906"/>
            <a:ext cx="3879668" cy="322136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D5F387B-3C0F-455B-B8BC-9DECEB991356}"/>
              </a:ext>
            </a:extLst>
          </p:cNvPr>
          <p:cNvSpPr/>
          <p:nvPr/>
        </p:nvSpPr>
        <p:spPr>
          <a:xfrm>
            <a:off x="-266700" y="2483703"/>
            <a:ext cx="91059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Each virus has its own specific receptor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6C5038-4BB3-73EA-9E82-177925CA2057}"/>
              </a:ext>
            </a:extLst>
          </p:cNvPr>
          <p:cNvSpPr txBox="1"/>
          <p:nvPr/>
        </p:nvSpPr>
        <p:spPr>
          <a:xfrm>
            <a:off x="5829300" y="6273225"/>
            <a:ext cx="331470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203610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738" y="1828800"/>
            <a:ext cx="8458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Entrance into cells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Receptor can be by: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Cell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Tissue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Organ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Specificity called “tropism”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Reflects the presence of specific cell surface receptors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8392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Pathophysiology of Viral Diseases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Entrance and Receptors</a:t>
            </a:r>
          </a:p>
        </p:txBody>
      </p:sp>
      <p:sp>
        <p:nvSpPr>
          <p:cNvPr id="74917" name="Rectangle 74916">
            <a:extLst>
              <a:ext uri="{FF2B5EF4-FFF2-40B4-BE49-F238E27FC236}">
                <a16:creationId xmlns:a16="http://schemas.microsoft.com/office/drawing/2014/main" id="{D6A4AAD6-3B37-4E07-A345-E6CDA28C4C8A}"/>
              </a:ext>
            </a:extLst>
          </p:cNvPr>
          <p:cNvSpPr/>
          <p:nvPr/>
        </p:nvSpPr>
        <p:spPr bwMode="auto">
          <a:xfrm>
            <a:off x="4419601" y="1828801"/>
            <a:ext cx="4462924" cy="254083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A6B0FF97-BA1F-42BB-B0A5-8394E910FD4B}"/>
              </a:ext>
            </a:extLst>
          </p:cNvPr>
          <p:cNvGrpSpPr>
            <a:grpSpLocks/>
          </p:cNvGrpSpPr>
          <p:nvPr/>
        </p:nvGrpSpPr>
        <p:grpSpPr bwMode="auto">
          <a:xfrm>
            <a:off x="4685336" y="1940779"/>
            <a:ext cx="4096396" cy="2316874"/>
            <a:chOff x="106984800" y="108585000"/>
            <a:chExt cx="6552189" cy="3829036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95C83F5C-2CA0-43B5-82EA-B67CF0DA5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84806" y="110242337"/>
              <a:ext cx="6286501" cy="2171699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B217"/>
                </a:gs>
              </a:gsLst>
              <a:lin ang="5400000" scaled="1"/>
            </a:gra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C4AB1324-51EE-4137-AACD-30CA2FEE0A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299250" y="108613575"/>
              <a:ext cx="1028700" cy="942975"/>
              <a:chOff x="110558475" y="107539972"/>
              <a:chExt cx="1870918" cy="1885950"/>
            </a:xfrm>
          </p:grpSpPr>
          <p:sp>
            <p:nvSpPr>
              <p:cNvPr id="74880" name="Oval 5">
                <a:extLst>
                  <a:ext uri="{FF2B5EF4-FFF2-40B4-BE49-F238E27FC236}">
                    <a16:creationId xmlns:a16="http://schemas.microsoft.com/office/drawing/2014/main" id="{5B698C37-D037-404E-8A41-46702DEEDA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1356565" y="107542827"/>
                <a:ext cx="211636" cy="205925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81" name="Oval 6">
                <a:extLst>
                  <a:ext uri="{FF2B5EF4-FFF2-40B4-BE49-F238E27FC236}">
                    <a16:creationId xmlns:a16="http://schemas.microsoft.com/office/drawing/2014/main" id="{115BA357-7857-44C9-B2DF-B04F706195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966229" y="107958552"/>
                <a:ext cx="1055162" cy="1044860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050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82" name="Line 7">
                <a:extLst>
                  <a:ext uri="{FF2B5EF4-FFF2-40B4-BE49-F238E27FC236}">
                    <a16:creationId xmlns:a16="http://schemas.microsoft.com/office/drawing/2014/main" id="{70E1AF3E-4B62-4A24-BC6B-0D86C13387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7324963">
                <a:off x="111090857" y="108894160"/>
                <a:ext cx="59796" cy="221676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83" name="Line 8">
                <a:extLst>
                  <a:ext uri="{FF2B5EF4-FFF2-40B4-BE49-F238E27FC236}">
                    <a16:creationId xmlns:a16="http://schemas.microsoft.com/office/drawing/2014/main" id="{00787E5F-9CFD-4C88-8D26-8152AB8796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904102" flipV="1">
                <a:off x="111766910" y="107826046"/>
                <a:ext cx="43689" cy="203332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84" name="Line 9">
                <a:extLst>
                  <a:ext uri="{FF2B5EF4-FFF2-40B4-BE49-F238E27FC236}">
                    <a16:creationId xmlns:a16="http://schemas.microsoft.com/office/drawing/2014/main" id="{5E38E4F6-9882-4C7B-BBFC-ACDF450D2E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7387347" flipV="1">
                <a:off x="111766013" y="108932957"/>
                <a:ext cx="89696" cy="203877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85" name="Line 10">
                <a:extLst>
                  <a:ext uri="{FF2B5EF4-FFF2-40B4-BE49-F238E27FC236}">
                    <a16:creationId xmlns:a16="http://schemas.microsoft.com/office/drawing/2014/main" id="{B8AF32E7-B857-49BE-B72A-5346F0D973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2810851">
                <a:off x="110932451" y="108040656"/>
                <a:ext cx="29596" cy="224168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86" name="Oval 11">
                <a:extLst>
                  <a:ext uri="{FF2B5EF4-FFF2-40B4-BE49-F238E27FC236}">
                    <a16:creationId xmlns:a16="http://schemas.microsoft.com/office/drawing/2014/main" id="{9D695B63-DD90-4D59-AD8D-546DC8E83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0977938" y="107647472"/>
                <a:ext cx="211634" cy="205926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87" name="Line 12">
                <a:extLst>
                  <a:ext uri="{FF2B5EF4-FFF2-40B4-BE49-F238E27FC236}">
                    <a16:creationId xmlns:a16="http://schemas.microsoft.com/office/drawing/2014/main" id="{C0D38198-A9EC-48CC-8700-FD877DF745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1463695" y="107752290"/>
                <a:ext cx="1" cy="208632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88" name="Line 13">
                <a:extLst>
                  <a:ext uri="{FF2B5EF4-FFF2-40B4-BE49-F238E27FC236}">
                    <a16:creationId xmlns:a16="http://schemas.microsoft.com/office/drawing/2014/main" id="{12D30D0D-A5EA-473A-940E-D72821A22C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430919" flipV="1">
                <a:off x="112014738" y="108093094"/>
                <a:ext cx="72814" cy="193682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89" name="Line 14">
                <a:extLst>
                  <a:ext uri="{FF2B5EF4-FFF2-40B4-BE49-F238E27FC236}">
                    <a16:creationId xmlns:a16="http://schemas.microsoft.com/office/drawing/2014/main" id="{61B196A9-EAC8-45E1-A921-C8A1C81A93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110865908" y="108378218"/>
                <a:ext cx="2" cy="207114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90" name="Line 15">
                <a:extLst>
                  <a:ext uri="{FF2B5EF4-FFF2-40B4-BE49-F238E27FC236}">
                    <a16:creationId xmlns:a16="http://schemas.microsoft.com/office/drawing/2014/main" id="{882399EB-BCB4-4941-8F4B-B563728D8B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666566" flipH="1" flipV="1">
                <a:off x="111505047" y="109004998"/>
                <a:ext cx="300" cy="224522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91" name="Line 16">
                <a:extLst>
                  <a:ext uri="{FF2B5EF4-FFF2-40B4-BE49-F238E27FC236}">
                    <a16:creationId xmlns:a16="http://schemas.microsoft.com/office/drawing/2014/main" id="{D03A0E8A-409F-43C8-8EDB-A995C97CB0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71343" flipV="1">
                <a:off x="111044921" y="107997590"/>
                <a:ext cx="77494" cy="110593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92" name="Line 17">
                <a:extLst>
                  <a:ext uri="{FF2B5EF4-FFF2-40B4-BE49-F238E27FC236}">
                    <a16:creationId xmlns:a16="http://schemas.microsoft.com/office/drawing/2014/main" id="{DD519C73-C3E9-43BD-8D6A-3F811DC700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42518" flipV="1">
                <a:off x="112037172" y="108685513"/>
                <a:ext cx="26228" cy="21672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93" name="Line 18">
                <a:extLst>
                  <a:ext uri="{FF2B5EF4-FFF2-40B4-BE49-F238E27FC236}">
                    <a16:creationId xmlns:a16="http://schemas.microsoft.com/office/drawing/2014/main" id="{673ED578-E0B9-4FA9-869B-87CBE890B1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5333365">
                <a:off x="110901543" y="108654971"/>
                <a:ext cx="59796" cy="221677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94" name="Oval 19">
                <a:extLst>
                  <a:ext uri="{FF2B5EF4-FFF2-40B4-BE49-F238E27FC236}">
                    <a16:creationId xmlns:a16="http://schemas.microsoft.com/office/drawing/2014/main" id="{1A6EE663-FF29-4C1C-9721-EE45E40BC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0672123" y="107916558"/>
                <a:ext cx="211634" cy="205925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95" name="Line 20">
                <a:extLst>
                  <a:ext uri="{FF2B5EF4-FFF2-40B4-BE49-F238E27FC236}">
                    <a16:creationId xmlns:a16="http://schemas.microsoft.com/office/drawing/2014/main" id="{FF49DA84-7FE1-4FC1-9AF4-A9325D5E6F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904858" flipV="1">
                <a:off x="111184668" y="107824008"/>
                <a:ext cx="2" cy="20863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96" name="Oval 21">
                <a:extLst>
                  <a:ext uri="{FF2B5EF4-FFF2-40B4-BE49-F238E27FC236}">
                    <a16:creationId xmlns:a16="http://schemas.microsoft.com/office/drawing/2014/main" id="{D508A8A6-1014-4A01-99F0-F994ED93B7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0555620" y="108379985"/>
                <a:ext cx="211636" cy="205925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97" name="Oval 22">
                <a:extLst>
                  <a:ext uri="{FF2B5EF4-FFF2-40B4-BE49-F238E27FC236}">
                    <a16:creationId xmlns:a16="http://schemas.microsoft.com/office/drawing/2014/main" id="{9D3DE00C-93FC-4611-BF9D-85ECA999B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1400254" y="109217141"/>
                <a:ext cx="211634" cy="205927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98" name="Line 23">
                <a:extLst>
                  <a:ext uri="{FF2B5EF4-FFF2-40B4-BE49-F238E27FC236}">
                    <a16:creationId xmlns:a16="http://schemas.microsoft.com/office/drawing/2014/main" id="{2A9E91C7-2464-4E86-AF24-9D82A59FC7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112118294" y="108423068"/>
                <a:ext cx="2" cy="20711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99" name="Oval 24">
                <a:extLst>
                  <a:ext uri="{FF2B5EF4-FFF2-40B4-BE49-F238E27FC236}">
                    <a16:creationId xmlns:a16="http://schemas.microsoft.com/office/drawing/2014/main" id="{3D435DF9-283D-451A-B230-EB4ED69FF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2220614" y="108424833"/>
                <a:ext cx="211634" cy="205924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00" name="Oval 25">
                <a:extLst>
                  <a:ext uri="{FF2B5EF4-FFF2-40B4-BE49-F238E27FC236}">
                    <a16:creationId xmlns:a16="http://schemas.microsoft.com/office/drawing/2014/main" id="{3CC529F5-11F4-4620-B328-D36B50F197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1793445" y="107647471"/>
                <a:ext cx="211634" cy="205927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01" name="Oval 26">
                <a:extLst>
                  <a:ext uri="{FF2B5EF4-FFF2-40B4-BE49-F238E27FC236}">
                    <a16:creationId xmlns:a16="http://schemas.microsoft.com/office/drawing/2014/main" id="{741C0888-24F0-4D69-8E05-1FE2551D95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2129591" y="107975805"/>
                <a:ext cx="209290" cy="203876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02" name="Oval 27">
                <a:extLst>
                  <a:ext uri="{FF2B5EF4-FFF2-40B4-BE49-F238E27FC236}">
                    <a16:creationId xmlns:a16="http://schemas.microsoft.com/office/drawing/2014/main" id="{6130B08D-CE6B-436D-967F-FD768F6386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2142948" y="108783614"/>
                <a:ext cx="211634" cy="205926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03" name="Oval 28">
                <a:extLst>
                  <a:ext uri="{FF2B5EF4-FFF2-40B4-BE49-F238E27FC236}">
                    <a16:creationId xmlns:a16="http://schemas.microsoft.com/office/drawing/2014/main" id="{24FAE055-387D-42CD-A15C-2912456D76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1822569" y="109112496"/>
                <a:ext cx="211636" cy="205927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04" name="Oval 29">
                <a:extLst>
                  <a:ext uri="{FF2B5EF4-FFF2-40B4-BE49-F238E27FC236}">
                    <a16:creationId xmlns:a16="http://schemas.microsoft.com/office/drawing/2014/main" id="{4CB2803A-D818-4200-8BCA-A8D57E513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0642996" y="108768666"/>
                <a:ext cx="211636" cy="205924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05" name="Oval 30">
                <a:extLst>
                  <a:ext uri="{FF2B5EF4-FFF2-40B4-BE49-F238E27FC236}">
                    <a16:creationId xmlns:a16="http://schemas.microsoft.com/office/drawing/2014/main" id="{3CB96B71-9AA5-4116-8B55-3190C2FE79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0875999" y="109067648"/>
                <a:ext cx="211636" cy="205927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06" name="Line 31">
                <a:extLst>
                  <a:ext uri="{FF2B5EF4-FFF2-40B4-BE49-F238E27FC236}">
                    <a16:creationId xmlns:a16="http://schemas.microsoft.com/office/drawing/2014/main" id="{8D925AF5-1D9B-4CCD-A04A-35B8826B99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71343" flipV="1">
                <a:off x="111557515" y="107898613"/>
                <a:ext cx="149492" cy="3237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07" name="Line 32">
                <a:extLst>
                  <a:ext uri="{FF2B5EF4-FFF2-40B4-BE49-F238E27FC236}">
                    <a16:creationId xmlns:a16="http://schemas.microsoft.com/office/drawing/2014/main" id="{92A955E8-5EF1-40E0-B680-BC813C5E83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71343" flipV="1">
                <a:off x="111273321" y="107850968"/>
                <a:ext cx="139724" cy="8654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08" name="Line 33">
                <a:extLst>
                  <a:ext uri="{FF2B5EF4-FFF2-40B4-BE49-F238E27FC236}">
                    <a16:creationId xmlns:a16="http://schemas.microsoft.com/office/drawing/2014/main" id="{18044A29-836E-4CA1-81A7-498888A502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71343" flipV="1">
                <a:off x="110900257" y="108266768"/>
                <a:ext cx="1" cy="134302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09" name="Line 34">
                <a:extLst>
                  <a:ext uri="{FF2B5EF4-FFF2-40B4-BE49-F238E27FC236}">
                    <a16:creationId xmlns:a16="http://schemas.microsoft.com/office/drawing/2014/main" id="{088FB4C7-5F27-4348-9739-15969C1FBD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4528657">
                <a:off x="110868318" y="108542135"/>
                <a:ext cx="74746" cy="1343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10" name="Line 35">
                <a:extLst>
                  <a:ext uri="{FF2B5EF4-FFF2-40B4-BE49-F238E27FC236}">
                    <a16:creationId xmlns:a16="http://schemas.microsoft.com/office/drawing/2014/main" id="{87367122-8D3F-489C-8D99-337455236E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4528657">
                <a:off x="111831310" y="108002796"/>
                <a:ext cx="130288" cy="72812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11" name="Line 36">
                <a:extLst>
                  <a:ext uri="{FF2B5EF4-FFF2-40B4-BE49-F238E27FC236}">
                    <a16:creationId xmlns:a16="http://schemas.microsoft.com/office/drawing/2014/main" id="{B47B2DCF-341C-4ADF-AA19-5E0A01502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4528657">
                <a:off x="112039574" y="108273366"/>
                <a:ext cx="74746" cy="131065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12" name="Line 37">
                <a:extLst>
                  <a:ext uri="{FF2B5EF4-FFF2-40B4-BE49-F238E27FC236}">
                    <a16:creationId xmlns:a16="http://schemas.microsoft.com/office/drawing/2014/main" id="{E6991D4C-99FC-4406-9B4B-11F6616FD5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4528657">
                <a:off x="112069217" y="108580938"/>
                <a:ext cx="14950" cy="145626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13" name="Line 38">
                <a:extLst>
                  <a:ext uri="{FF2B5EF4-FFF2-40B4-BE49-F238E27FC236}">
                    <a16:creationId xmlns:a16="http://schemas.microsoft.com/office/drawing/2014/main" id="{D6DD736D-9AEC-4BD8-B73F-FE88AD2CB5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71343" flipV="1">
                <a:off x="111892040" y="108826407"/>
                <a:ext cx="59796" cy="145625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14" name="Line 39">
                <a:extLst>
                  <a:ext uri="{FF2B5EF4-FFF2-40B4-BE49-F238E27FC236}">
                    <a16:creationId xmlns:a16="http://schemas.microsoft.com/office/drawing/2014/main" id="{FA375DDC-CFD5-44ED-A8DD-29AB2F9343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71343" flipV="1">
                <a:off x="111574101" y="109020868"/>
                <a:ext cx="149492" cy="87375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15" name="Line 40">
                <a:extLst>
                  <a:ext uri="{FF2B5EF4-FFF2-40B4-BE49-F238E27FC236}">
                    <a16:creationId xmlns:a16="http://schemas.microsoft.com/office/drawing/2014/main" id="{57548728-83B4-435F-8961-898791B0A0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71343" flipH="1">
                <a:off x="111222884" y="109061937"/>
                <a:ext cx="178942" cy="10088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16" name="Line 41">
                <a:extLst>
                  <a:ext uri="{FF2B5EF4-FFF2-40B4-BE49-F238E27FC236}">
                    <a16:creationId xmlns:a16="http://schemas.microsoft.com/office/drawing/2014/main" id="{4BFB88D7-97FD-4B02-B14E-E0F29323ED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4528657">
                <a:off x="110979850" y="108817467"/>
                <a:ext cx="104644" cy="7605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42">
              <a:extLst>
                <a:ext uri="{FF2B5EF4-FFF2-40B4-BE49-F238E27FC236}">
                  <a16:creationId xmlns:a16="http://schemas.microsoft.com/office/drawing/2014/main" id="{39B5B5F0-4810-4BC6-AAAA-7D4C482F9D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271050" y="109904212"/>
              <a:ext cx="200025" cy="340518"/>
              <a:chOff x="109115679" y="110007968"/>
              <a:chExt cx="200025" cy="340518"/>
            </a:xfrm>
          </p:grpSpPr>
          <p:sp>
            <p:nvSpPr>
              <p:cNvPr id="74878" name="AutoShape 43">
                <a:extLst>
                  <a:ext uri="{FF2B5EF4-FFF2-40B4-BE49-F238E27FC236}">
                    <a16:creationId xmlns:a16="http://schemas.microsoft.com/office/drawing/2014/main" id="{1A33781D-BA70-4454-B16D-20E1611EB4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09115679" y="110007968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79" name="Rectangle 44">
                <a:extLst>
                  <a:ext uri="{FF2B5EF4-FFF2-40B4-BE49-F238E27FC236}">
                    <a16:creationId xmlns:a16="http://schemas.microsoft.com/office/drawing/2014/main" id="{E211C77F-751A-4B2F-A7FE-411CD8B7CB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201404" y="110177036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45">
              <a:extLst>
                <a:ext uri="{FF2B5EF4-FFF2-40B4-BE49-F238E27FC236}">
                  <a16:creationId xmlns:a16="http://schemas.microsoft.com/office/drawing/2014/main" id="{42926AFB-C5BC-442C-B8A7-7A0F0321B3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956350" y="110356650"/>
              <a:ext cx="200025" cy="340518"/>
              <a:chOff x="109344278" y="110236568"/>
              <a:chExt cx="200025" cy="340518"/>
            </a:xfrm>
          </p:grpSpPr>
          <p:sp>
            <p:nvSpPr>
              <p:cNvPr id="74876" name="AutoShape 46">
                <a:extLst>
                  <a:ext uri="{FF2B5EF4-FFF2-40B4-BE49-F238E27FC236}">
                    <a16:creationId xmlns:a16="http://schemas.microsoft.com/office/drawing/2014/main" id="{9708D960-D7E6-47D7-9F7C-6FD54DACD1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09344278" y="110236568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77" name="Rectangle 47">
                <a:extLst>
                  <a:ext uri="{FF2B5EF4-FFF2-40B4-BE49-F238E27FC236}">
                    <a16:creationId xmlns:a16="http://schemas.microsoft.com/office/drawing/2014/main" id="{49960F2C-8E1C-407A-A489-3F593DA0A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430003" y="110405636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48">
              <a:extLst>
                <a:ext uri="{FF2B5EF4-FFF2-40B4-BE49-F238E27FC236}">
                  <a16:creationId xmlns:a16="http://schemas.microsoft.com/office/drawing/2014/main" id="{0431423A-B926-409E-8565-0E95E628C3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499400" y="110871000"/>
              <a:ext cx="200025" cy="340518"/>
              <a:chOff x="109229978" y="110122268"/>
              <a:chExt cx="200025" cy="340518"/>
            </a:xfrm>
          </p:grpSpPr>
          <p:sp>
            <p:nvSpPr>
              <p:cNvPr id="74874" name="AutoShape 49">
                <a:extLst>
                  <a:ext uri="{FF2B5EF4-FFF2-40B4-BE49-F238E27FC236}">
                    <a16:creationId xmlns:a16="http://schemas.microsoft.com/office/drawing/2014/main" id="{1BEC6691-7E40-4895-898F-FC23992F41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09229978" y="110122268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75" name="Rectangle 50">
                <a:extLst>
                  <a:ext uri="{FF2B5EF4-FFF2-40B4-BE49-F238E27FC236}">
                    <a16:creationId xmlns:a16="http://schemas.microsoft.com/office/drawing/2014/main" id="{54BA5C10-5A98-4D0B-9696-ACC2639298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15703" y="110291336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51">
              <a:extLst>
                <a:ext uri="{FF2B5EF4-FFF2-40B4-BE49-F238E27FC236}">
                  <a16:creationId xmlns:a16="http://schemas.microsoft.com/office/drawing/2014/main" id="{495F0A16-5F07-46FE-BC41-0113A36E36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842425" y="110299500"/>
              <a:ext cx="200025" cy="340518"/>
              <a:chOff x="109344278" y="110236568"/>
              <a:chExt cx="200025" cy="340518"/>
            </a:xfrm>
          </p:grpSpPr>
          <p:sp>
            <p:nvSpPr>
              <p:cNvPr id="74872" name="AutoShape 52">
                <a:extLst>
                  <a:ext uri="{FF2B5EF4-FFF2-40B4-BE49-F238E27FC236}">
                    <a16:creationId xmlns:a16="http://schemas.microsoft.com/office/drawing/2014/main" id="{C12C984A-8C27-4C19-8594-321B4A436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09344278" y="110236568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73" name="Rectangle 53">
                <a:extLst>
                  <a:ext uri="{FF2B5EF4-FFF2-40B4-BE49-F238E27FC236}">
                    <a16:creationId xmlns:a16="http://schemas.microsoft.com/office/drawing/2014/main" id="{81527146-287C-4C2A-BDF3-69D297BBD6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430003" y="110405636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54">
              <a:extLst>
                <a:ext uri="{FF2B5EF4-FFF2-40B4-BE49-F238E27FC236}">
                  <a16:creationId xmlns:a16="http://schemas.microsoft.com/office/drawing/2014/main" id="{937D3BBD-E302-4D1B-8AE7-5EAFFF7BFD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785400" y="110528100"/>
              <a:ext cx="200025" cy="340518"/>
              <a:chOff x="109458578" y="110350868"/>
              <a:chExt cx="200025" cy="340518"/>
            </a:xfrm>
          </p:grpSpPr>
          <p:sp>
            <p:nvSpPr>
              <p:cNvPr id="74870" name="AutoShape 55">
                <a:extLst>
                  <a:ext uri="{FF2B5EF4-FFF2-40B4-BE49-F238E27FC236}">
                    <a16:creationId xmlns:a16="http://schemas.microsoft.com/office/drawing/2014/main" id="{1C7DFC07-3715-484B-BACA-32E605CA6C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09458578" y="110350868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71" name="Rectangle 56">
                <a:extLst>
                  <a:ext uri="{FF2B5EF4-FFF2-40B4-BE49-F238E27FC236}">
                    <a16:creationId xmlns:a16="http://schemas.microsoft.com/office/drawing/2014/main" id="{41C710E5-CD3D-409B-B82F-06A6B1E73C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544303" y="110519936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57">
              <a:extLst>
                <a:ext uri="{FF2B5EF4-FFF2-40B4-BE49-F238E27FC236}">
                  <a16:creationId xmlns:a16="http://schemas.microsoft.com/office/drawing/2014/main" id="{AC00218F-EEA3-4647-AFE1-FFFD6AA831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442000" y="110699550"/>
              <a:ext cx="200025" cy="340518"/>
              <a:chOff x="109572878" y="110465168"/>
              <a:chExt cx="200025" cy="340518"/>
            </a:xfrm>
          </p:grpSpPr>
          <p:sp>
            <p:nvSpPr>
              <p:cNvPr id="74868" name="AutoShape 58">
                <a:extLst>
                  <a:ext uri="{FF2B5EF4-FFF2-40B4-BE49-F238E27FC236}">
                    <a16:creationId xmlns:a16="http://schemas.microsoft.com/office/drawing/2014/main" id="{FD8DE2F2-3836-461F-8149-CACDC9BC82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09572878" y="110465168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69" name="Rectangle 59">
                <a:extLst>
                  <a:ext uri="{FF2B5EF4-FFF2-40B4-BE49-F238E27FC236}">
                    <a16:creationId xmlns:a16="http://schemas.microsoft.com/office/drawing/2014/main" id="{6DA8367B-DF6C-48F3-A632-607099D78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658603" y="110634236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60">
              <a:extLst>
                <a:ext uri="{FF2B5EF4-FFF2-40B4-BE49-F238E27FC236}">
                  <a16:creationId xmlns:a16="http://schemas.microsoft.com/office/drawing/2014/main" id="{970B435A-6BEB-4607-926C-C5FA750A0F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471200" y="111728250"/>
              <a:ext cx="200025" cy="340518"/>
              <a:chOff x="109117465" y="110176441"/>
              <a:chExt cx="200025" cy="340518"/>
            </a:xfrm>
          </p:grpSpPr>
          <p:sp>
            <p:nvSpPr>
              <p:cNvPr id="74866" name="AutoShape 61">
                <a:extLst>
                  <a:ext uri="{FF2B5EF4-FFF2-40B4-BE49-F238E27FC236}">
                    <a16:creationId xmlns:a16="http://schemas.microsoft.com/office/drawing/2014/main" id="{6A0826D7-CA32-4A9C-A65A-342EB98AA7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09117465" y="110176441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67" name="Rectangle 62">
                <a:extLst>
                  <a:ext uri="{FF2B5EF4-FFF2-40B4-BE49-F238E27FC236}">
                    <a16:creationId xmlns:a16="http://schemas.microsoft.com/office/drawing/2014/main" id="{E25C7CC3-AB7B-4349-859F-DD1631C329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203190" y="110345509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63">
              <a:extLst>
                <a:ext uri="{FF2B5EF4-FFF2-40B4-BE49-F238E27FC236}">
                  <a16:creationId xmlns:a16="http://schemas.microsoft.com/office/drawing/2014/main" id="{B899DE82-83F0-4756-B0FD-440935F6E4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956350" y="111556800"/>
              <a:ext cx="200025" cy="340518"/>
              <a:chOff x="109231765" y="110290741"/>
              <a:chExt cx="200025" cy="340518"/>
            </a:xfrm>
          </p:grpSpPr>
          <p:sp>
            <p:nvSpPr>
              <p:cNvPr id="74864" name="AutoShape 64">
                <a:extLst>
                  <a:ext uri="{FF2B5EF4-FFF2-40B4-BE49-F238E27FC236}">
                    <a16:creationId xmlns:a16="http://schemas.microsoft.com/office/drawing/2014/main" id="{DE90D083-05BC-46C6-B819-5760147F4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09231765" y="110290741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65" name="Rectangle 65">
                <a:extLst>
                  <a:ext uri="{FF2B5EF4-FFF2-40B4-BE49-F238E27FC236}">
                    <a16:creationId xmlns:a16="http://schemas.microsoft.com/office/drawing/2014/main" id="{F92AA529-57F0-4DBA-A2AC-00B45E2F13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17490" y="110459809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66">
              <a:extLst>
                <a:ext uri="{FF2B5EF4-FFF2-40B4-BE49-F238E27FC236}">
                  <a16:creationId xmlns:a16="http://schemas.microsoft.com/office/drawing/2014/main" id="{FAFE78AA-895E-49DC-A718-C44C5A05A7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070900" y="110528100"/>
              <a:ext cx="200025" cy="340518"/>
              <a:chOff x="109346065" y="110405041"/>
              <a:chExt cx="200025" cy="340518"/>
            </a:xfrm>
          </p:grpSpPr>
          <p:sp>
            <p:nvSpPr>
              <p:cNvPr id="74862" name="AutoShape 67">
                <a:extLst>
                  <a:ext uri="{FF2B5EF4-FFF2-40B4-BE49-F238E27FC236}">
                    <a16:creationId xmlns:a16="http://schemas.microsoft.com/office/drawing/2014/main" id="{7E029BE7-EE6D-4D8C-9F5E-F4C0DEC89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09346065" y="110405041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63" name="Rectangle 68">
                <a:extLst>
                  <a:ext uri="{FF2B5EF4-FFF2-40B4-BE49-F238E27FC236}">
                    <a16:creationId xmlns:a16="http://schemas.microsoft.com/office/drawing/2014/main" id="{EFB45067-9C68-4519-81A7-93069F47C0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431790" y="110574109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69">
              <a:extLst>
                <a:ext uri="{FF2B5EF4-FFF2-40B4-BE49-F238E27FC236}">
                  <a16:creationId xmlns:a16="http://schemas.microsoft.com/office/drawing/2014/main" id="{0A3F981C-8458-453B-A7F9-0BA9BEC393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813600" y="111613950"/>
              <a:ext cx="200025" cy="340518"/>
              <a:chOff x="109460365" y="110519341"/>
              <a:chExt cx="200025" cy="340518"/>
            </a:xfrm>
          </p:grpSpPr>
          <p:sp>
            <p:nvSpPr>
              <p:cNvPr id="74860" name="AutoShape 70">
                <a:extLst>
                  <a:ext uri="{FF2B5EF4-FFF2-40B4-BE49-F238E27FC236}">
                    <a16:creationId xmlns:a16="http://schemas.microsoft.com/office/drawing/2014/main" id="{35C074AA-3972-4D95-B030-429CCAE94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09460365" y="110519341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61" name="Rectangle 71">
                <a:extLst>
                  <a:ext uri="{FF2B5EF4-FFF2-40B4-BE49-F238E27FC236}">
                    <a16:creationId xmlns:a16="http://schemas.microsoft.com/office/drawing/2014/main" id="{045BD2E2-F6CB-44E6-8184-C6764A948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546090" y="110688409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72">
              <a:extLst>
                <a:ext uri="{FF2B5EF4-FFF2-40B4-BE49-F238E27FC236}">
                  <a16:creationId xmlns:a16="http://schemas.microsoft.com/office/drawing/2014/main" id="{AF094C0B-7A9F-4A3B-A2C6-7D2350B4CA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699300" y="110413800"/>
              <a:ext cx="200025" cy="340518"/>
              <a:chOff x="109688965" y="110747941"/>
              <a:chExt cx="200025" cy="340518"/>
            </a:xfrm>
          </p:grpSpPr>
          <p:sp>
            <p:nvSpPr>
              <p:cNvPr id="74858" name="AutoShape 73">
                <a:extLst>
                  <a:ext uri="{FF2B5EF4-FFF2-40B4-BE49-F238E27FC236}">
                    <a16:creationId xmlns:a16="http://schemas.microsoft.com/office/drawing/2014/main" id="{49B906C2-854D-488B-A6F2-537697432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09688965" y="110747941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59" name="Rectangle 74">
                <a:extLst>
                  <a:ext uri="{FF2B5EF4-FFF2-40B4-BE49-F238E27FC236}">
                    <a16:creationId xmlns:a16="http://schemas.microsoft.com/office/drawing/2014/main" id="{79174CDC-1706-4E8E-8EB2-0FEE510C9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774690" y="110917009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75">
              <a:extLst>
                <a:ext uri="{FF2B5EF4-FFF2-40B4-BE49-F238E27FC236}">
                  <a16:creationId xmlns:a16="http://schemas.microsoft.com/office/drawing/2014/main" id="{1E14EA73-5D6C-42A1-B063-346D6753CD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042200" y="110042325"/>
              <a:ext cx="200025" cy="340518"/>
              <a:chOff x="109460365" y="110519341"/>
              <a:chExt cx="200025" cy="340518"/>
            </a:xfrm>
          </p:grpSpPr>
          <p:sp>
            <p:nvSpPr>
              <p:cNvPr id="74856" name="AutoShape 76">
                <a:extLst>
                  <a:ext uri="{FF2B5EF4-FFF2-40B4-BE49-F238E27FC236}">
                    <a16:creationId xmlns:a16="http://schemas.microsoft.com/office/drawing/2014/main" id="{1EEA9FE6-D702-4E1A-85D4-FE8D177F81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09460365" y="110519341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57" name="Rectangle 77">
                <a:extLst>
                  <a:ext uri="{FF2B5EF4-FFF2-40B4-BE49-F238E27FC236}">
                    <a16:creationId xmlns:a16="http://schemas.microsoft.com/office/drawing/2014/main" id="{D4B6BBE8-4E3F-469F-8183-BA4219A043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546090" y="110688409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78">
              <a:extLst>
                <a:ext uri="{FF2B5EF4-FFF2-40B4-BE49-F238E27FC236}">
                  <a16:creationId xmlns:a16="http://schemas.microsoft.com/office/drawing/2014/main" id="{0AA57DDA-E4E6-46EC-8F38-BA83532F65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499775" y="109985175"/>
              <a:ext cx="200025" cy="340518"/>
              <a:chOff x="109574665" y="110633641"/>
              <a:chExt cx="200025" cy="340518"/>
            </a:xfrm>
          </p:grpSpPr>
          <p:sp>
            <p:nvSpPr>
              <p:cNvPr id="74854" name="AutoShape 79">
                <a:extLst>
                  <a:ext uri="{FF2B5EF4-FFF2-40B4-BE49-F238E27FC236}">
                    <a16:creationId xmlns:a16="http://schemas.microsoft.com/office/drawing/2014/main" id="{5CFA1E0C-48B3-4A22-A540-18EAD69100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09574665" y="110633641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55" name="Rectangle 80">
                <a:extLst>
                  <a:ext uri="{FF2B5EF4-FFF2-40B4-BE49-F238E27FC236}">
                    <a16:creationId xmlns:a16="http://schemas.microsoft.com/office/drawing/2014/main" id="{B6CE4A68-2DA6-4388-A723-255F42377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660390" y="110802709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81">
              <a:extLst>
                <a:ext uri="{FF2B5EF4-FFF2-40B4-BE49-F238E27FC236}">
                  <a16:creationId xmlns:a16="http://schemas.microsoft.com/office/drawing/2014/main" id="{C811DB41-24B4-44F5-B825-C4A0FAAB6A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785275" y="111099600"/>
              <a:ext cx="200025" cy="340518"/>
              <a:chOff x="109688965" y="110747941"/>
              <a:chExt cx="200025" cy="340518"/>
            </a:xfrm>
          </p:grpSpPr>
          <p:sp>
            <p:nvSpPr>
              <p:cNvPr id="74852" name="AutoShape 82">
                <a:extLst>
                  <a:ext uri="{FF2B5EF4-FFF2-40B4-BE49-F238E27FC236}">
                    <a16:creationId xmlns:a16="http://schemas.microsoft.com/office/drawing/2014/main" id="{F9844F6C-9AD5-49DF-A1EB-069A668F7C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09688965" y="110747941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53" name="Rectangle 83">
                <a:extLst>
                  <a:ext uri="{FF2B5EF4-FFF2-40B4-BE49-F238E27FC236}">
                    <a16:creationId xmlns:a16="http://schemas.microsoft.com/office/drawing/2014/main" id="{A18EE80C-E210-4175-82A6-F629C46A6C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774690" y="110917009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84">
              <a:extLst>
                <a:ext uri="{FF2B5EF4-FFF2-40B4-BE49-F238E27FC236}">
                  <a16:creationId xmlns:a16="http://schemas.microsoft.com/office/drawing/2014/main" id="{7B4B0548-6AE9-40B5-B2EB-4CE2116A61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413925" y="111471075"/>
              <a:ext cx="200025" cy="340518"/>
              <a:chOff x="109803265" y="110862241"/>
              <a:chExt cx="200025" cy="340518"/>
            </a:xfrm>
          </p:grpSpPr>
          <p:sp>
            <p:nvSpPr>
              <p:cNvPr id="74850" name="AutoShape 85">
                <a:extLst>
                  <a:ext uri="{FF2B5EF4-FFF2-40B4-BE49-F238E27FC236}">
                    <a16:creationId xmlns:a16="http://schemas.microsoft.com/office/drawing/2014/main" id="{360337D6-509D-40F1-8502-D0F5B2379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09803265" y="110862241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51" name="Rectangle 86">
                <a:extLst>
                  <a:ext uri="{FF2B5EF4-FFF2-40B4-BE49-F238E27FC236}">
                    <a16:creationId xmlns:a16="http://schemas.microsoft.com/office/drawing/2014/main" id="{BC0B52CF-E815-49D7-942F-46034A79A7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888990" y="111031309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87">
              <a:extLst>
                <a:ext uri="{FF2B5EF4-FFF2-40B4-BE49-F238E27FC236}">
                  <a16:creationId xmlns:a16="http://schemas.microsoft.com/office/drawing/2014/main" id="{C86D7988-C135-4A2E-B2FB-DA889AD60A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642275" y="111585375"/>
              <a:ext cx="200025" cy="340518"/>
              <a:chOff x="109917565" y="110976541"/>
              <a:chExt cx="200025" cy="340518"/>
            </a:xfrm>
          </p:grpSpPr>
          <p:sp>
            <p:nvSpPr>
              <p:cNvPr id="74848" name="AutoShape 88">
                <a:extLst>
                  <a:ext uri="{FF2B5EF4-FFF2-40B4-BE49-F238E27FC236}">
                    <a16:creationId xmlns:a16="http://schemas.microsoft.com/office/drawing/2014/main" id="{A3243B47-FDAA-48AE-B65A-1F7A56B804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09917565" y="110976541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49" name="Rectangle 89">
                <a:extLst>
                  <a:ext uri="{FF2B5EF4-FFF2-40B4-BE49-F238E27FC236}">
                    <a16:creationId xmlns:a16="http://schemas.microsoft.com/office/drawing/2014/main" id="{C53D20BC-8890-4695-B84D-5FE7889CD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003290" y="111145609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Group 90">
              <a:extLst>
                <a:ext uri="{FF2B5EF4-FFF2-40B4-BE49-F238E27FC236}">
                  <a16:creationId xmlns:a16="http://schemas.microsoft.com/office/drawing/2014/main" id="{09BF1B0C-C951-4803-A64D-D0CC4ECA99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384850" y="110013750"/>
              <a:ext cx="200025" cy="340518"/>
              <a:chOff x="110031865" y="111090841"/>
              <a:chExt cx="200025" cy="340518"/>
            </a:xfrm>
          </p:grpSpPr>
          <p:sp>
            <p:nvSpPr>
              <p:cNvPr id="74846" name="AutoShape 91">
                <a:extLst>
                  <a:ext uri="{FF2B5EF4-FFF2-40B4-BE49-F238E27FC236}">
                    <a16:creationId xmlns:a16="http://schemas.microsoft.com/office/drawing/2014/main" id="{E140403A-EF47-428B-95DB-B5DC5D93A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10031865" y="111090841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47" name="Rectangle 92">
                <a:extLst>
                  <a:ext uri="{FF2B5EF4-FFF2-40B4-BE49-F238E27FC236}">
                    <a16:creationId xmlns:a16="http://schemas.microsoft.com/office/drawing/2014/main" id="{A488E9B1-7CB8-4A5C-80E0-7FE2AE29D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117590" y="111259909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93">
              <a:extLst>
                <a:ext uri="{FF2B5EF4-FFF2-40B4-BE49-F238E27FC236}">
                  <a16:creationId xmlns:a16="http://schemas.microsoft.com/office/drawing/2014/main" id="{57125C49-320E-4415-855B-19322C5D37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785400" y="111099600"/>
              <a:ext cx="200025" cy="340518"/>
              <a:chOff x="110146165" y="111205141"/>
              <a:chExt cx="200025" cy="340518"/>
            </a:xfrm>
          </p:grpSpPr>
          <p:sp>
            <p:nvSpPr>
              <p:cNvPr id="74844" name="AutoShape 94">
                <a:extLst>
                  <a:ext uri="{FF2B5EF4-FFF2-40B4-BE49-F238E27FC236}">
                    <a16:creationId xmlns:a16="http://schemas.microsoft.com/office/drawing/2014/main" id="{047E20EF-D4A6-4B8A-84FD-1D153E6E3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10146165" y="111205141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45" name="Rectangle 95">
                <a:extLst>
                  <a:ext uri="{FF2B5EF4-FFF2-40B4-BE49-F238E27FC236}">
                    <a16:creationId xmlns:a16="http://schemas.microsoft.com/office/drawing/2014/main" id="{91417CD7-BF0B-45AD-AA55-8F6118CAF3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231890" y="111374209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96">
              <a:extLst>
                <a:ext uri="{FF2B5EF4-FFF2-40B4-BE49-F238E27FC236}">
                  <a16:creationId xmlns:a16="http://schemas.microsoft.com/office/drawing/2014/main" id="{49730FEA-C3C5-41CC-B7A0-1F3621E5A2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299500" y="111385350"/>
              <a:ext cx="200025" cy="340518"/>
              <a:chOff x="110260465" y="111319441"/>
              <a:chExt cx="200025" cy="340518"/>
            </a:xfrm>
          </p:grpSpPr>
          <p:sp>
            <p:nvSpPr>
              <p:cNvPr id="74842" name="AutoShape 97">
                <a:extLst>
                  <a:ext uri="{FF2B5EF4-FFF2-40B4-BE49-F238E27FC236}">
                    <a16:creationId xmlns:a16="http://schemas.microsoft.com/office/drawing/2014/main" id="{E5E3DA67-C577-4576-89B4-D5E77D81CB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10260465" y="111319441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43" name="Rectangle 98">
                <a:extLst>
                  <a:ext uri="{FF2B5EF4-FFF2-40B4-BE49-F238E27FC236}">
                    <a16:creationId xmlns:a16="http://schemas.microsoft.com/office/drawing/2014/main" id="{CAAF21C4-8CBC-40CC-B920-B7BDC0994A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46190" y="111488509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6" name="Group 99">
              <a:extLst>
                <a:ext uri="{FF2B5EF4-FFF2-40B4-BE49-F238E27FC236}">
                  <a16:creationId xmlns:a16="http://schemas.microsoft.com/office/drawing/2014/main" id="{C6CE81F4-4D63-46FE-994F-9271B2F3C0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85525" y="110670975"/>
              <a:ext cx="200025" cy="340518"/>
              <a:chOff x="110374765" y="111433741"/>
              <a:chExt cx="200025" cy="340518"/>
            </a:xfrm>
          </p:grpSpPr>
          <p:sp>
            <p:nvSpPr>
              <p:cNvPr id="74840" name="AutoShape 100">
                <a:extLst>
                  <a:ext uri="{FF2B5EF4-FFF2-40B4-BE49-F238E27FC236}">
                    <a16:creationId xmlns:a16="http://schemas.microsoft.com/office/drawing/2014/main" id="{77900FF4-5B67-461B-A9F8-0799C205E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10374765" y="111433741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41" name="Rectangle 101">
                <a:extLst>
                  <a:ext uri="{FF2B5EF4-FFF2-40B4-BE49-F238E27FC236}">
                    <a16:creationId xmlns:a16="http://schemas.microsoft.com/office/drawing/2014/main" id="{11B19996-C5F3-4AD8-A2B2-06AF19BC62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60490" y="111602809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102">
              <a:extLst>
                <a:ext uri="{FF2B5EF4-FFF2-40B4-BE49-F238E27FC236}">
                  <a16:creationId xmlns:a16="http://schemas.microsoft.com/office/drawing/2014/main" id="{18DA3181-5FBC-4EBF-BFDB-6E0E42E7EA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785275" y="111813975"/>
              <a:ext cx="200025" cy="340518"/>
              <a:chOff x="109803265" y="110862241"/>
              <a:chExt cx="200025" cy="340518"/>
            </a:xfrm>
          </p:grpSpPr>
          <p:sp>
            <p:nvSpPr>
              <p:cNvPr id="74838" name="AutoShape 103">
                <a:extLst>
                  <a:ext uri="{FF2B5EF4-FFF2-40B4-BE49-F238E27FC236}">
                    <a16:creationId xmlns:a16="http://schemas.microsoft.com/office/drawing/2014/main" id="{B8EF69D7-7F59-4C5A-BA48-5F680DC58D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09803265" y="110862241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39" name="Rectangle 104">
                <a:extLst>
                  <a:ext uri="{FF2B5EF4-FFF2-40B4-BE49-F238E27FC236}">
                    <a16:creationId xmlns:a16="http://schemas.microsoft.com/office/drawing/2014/main" id="{6BD520CF-AB9C-4EA0-8493-67D4DDA529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888990" y="111031309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105">
              <a:extLst>
                <a:ext uri="{FF2B5EF4-FFF2-40B4-BE49-F238E27FC236}">
                  <a16:creationId xmlns:a16="http://schemas.microsoft.com/office/drawing/2014/main" id="{D4D49282-6A0B-4CEA-8DF9-2FDF350CC9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213400" y="111899700"/>
              <a:ext cx="200025" cy="340518"/>
              <a:chOff x="109917565" y="110976541"/>
              <a:chExt cx="200025" cy="340518"/>
            </a:xfrm>
          </p:grpSpPr>
          <p:sp>
            <p:nvSpPr>
              <p:cNvPr id="74836" name="AutoShape 106">
                <a:extLst>
                  <a:ext uri="{FF2B5EF4-FFF2-40B4-BE49-F238E27FC236}">
                    <a16:creationId xmlns:a16="http://schemas.microsoft.com/office/drawing/2014/main" id="{851F712E-1BC3-4CEC-A23A-638FB1B659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09917565" y="110976541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37" name="Rectangle 107">
                <a:extLst>
                  <a:ext uri="{FF2B5EF4-FFF2-40B4-BE49-F238E27FC236}">
                    <a16:creationId xmlns:a16="http://schemas.microsoft.com/office/drawing/2014/main" id="{09DEE76C-F04A-4D95-84EE-49DDF46DF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003290" y="111145609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" name="Group 108">
              <a:extLst>
                <a:ext uri="{FF2B5EF4-FFF2-40B4-BE49-F238E27FC236}">
                  <a16:creationId xmlns:a16="http://schemas.microsoft.com/office/drawing/2014/main" id="{8ABC63A6-A688-4C46-B968-FCB62C6E87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842300" y="109904212"/>
              <a:ext cx="200025" cy="340518"/>
              <a:chOff x="110522402" y="110569348"/>
              <a:chExt cx="200025" cy="340518"/>
            </a:xfrm>
          </p:grpSpPr>
          <p:sp>
            <p:nvSpPr>
              <p:cNvPr id="74834" name="AutoShape 109">
                <a:extLst>
                  <a:ext uri="{FF2B5EF4-FFF2-40B4-BE49-F238E27FC236}">
                    <a16:creationId xmlns:a16="http://schemas.microsoft.com/office/drawing/2014/main" id="{FDB8582F-61EA-40F2-AF89-740864B4C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10522402" y="110569348"/>
                <a:ext cx="200025" cy="17145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799"/>
                    </a:cubicBezTo>
                    <a:close/>
                  </a:path>
                </a:pathLst>
              </a:cu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35" name="Rectangle 110">
                <a:extLst>
                  <a:ext uri="{FF2B5EF4-FFF2-40B4-BE49-F238E27FC236}">
                    <a16:creationId xmlns:a16="http://schemas.microsoft.com/office/drawing/2014/main" id="{4AA4FE64-7D22-4857-ADF2-F8B3C9611C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608127" y="110738416"/>
                <a:ext cx="28575" cy="171450"/>
              </a:xfrm>
              <a:prstGeom prst="rect">
                <a:avLst/>
              </a:prstGeom>
              <a:solidFill>
                <a:srgbClr val="CC3300"/>
              </a:solidFill>
              <a:ln w="9525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" name="Group 111">
              <a:extLst>
                <a:ext uri="{FF2B5EF4-FFF2-40B4-BE49-F238E27FC236}">
                  <a16:creationId xmlns:a16="http://schemas.microsoft.com/office/drawing/2014/main" id="{530F37E4-D031-4F8A-93B0-85F99B091F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847186" y="109094593"/>
              <a:ext cx="1028698" cy="942975"/>
              <a:chOff x="110766357" y="107768572"/>
              <a:chExt cx="1870916" cy="1885950"/>
            </a:xfrm>
          </p:grpSpPr>
          <p:sp>
            <p:nvSpPr>
              <p:cNvPr id="74797" name="Oval 112">
                <a:extLst>
                  <a:ext uri="{FF2B5EF4-FFF2-40B4-BE49-F238E27FC236}">
                    <a16:creationId xmlns:a16="http://schemas.microsoft.com/office/drawing/2014/main" id="{111559F3-F1B0-4318-8583-07B88009D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1564445" y="107771427"/>
                <a:ext cx="211636" cy="205926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98" name="Oval 113">
                <a:extLst>
                  <a:ext uri="{FF2B5EF4-FFF2-40B4-BE49-F238E27FC236}">
                    <a16:creationId xmlns:a16="http://schemas.microsoft.com/office/drawing/2014/main" id="{6DF80A56-64A2-47B7-AAD9-F95CAD342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74110" y="108187152"/>
                <a:ext cx="1055162" cy="1044860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050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99" name="Line 114">
                <a:extLst>
                  <a:ext uri="{FF2B5EF4-FFF2-40B4-BE49-F238E27FC236}">
                    <a16:creationId xmlns:a16="http://schemas.microsoft.com/office/drawing/2014/main" id="{1EDE509D-AC97-4B95-A161-6A66038C81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7324963">
                <a:off x="111298738" y="109122759"/>
                <a:ext cx="59796" cy="221677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00" name="Line 115">
                <a:extLst>
                  <a:ext uri="{FF2B5EF4-FFF2-40B4-BE49-F238E27FC236}">
                    <a16:creationId xmlns:a16="http://schemas.microsoft.com/office/drawing/2014/main" id="{DEF25DE4-8B01-4A03-A3C7-4EF1DACE41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904102" flipV="1">
                <a:off x="111974791" y="108054646"/>
                <a:ext cx="43689" cy="203332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01" name="Line 116">
                <a:extLst>
                  <a:ext uri="{FF2B5EF4-FFF2-40B4-BE49-F238E27FC236}">
                    <a16:creationId xmlns:a16="http://schemas.microsoft.com/office/drawing/2014/main" id="{9A455F07-5D13-4273-B93A-6F78A38F81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7387347" flipV="1">
                <a:off x="111973894" y="109161557"/>
                <a:ext cx="89696" cy="203877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02" name="Line 117">
                <a:extLst>
                  <a:ext uri="{FF2B5EF4-FFF2-40B4-BE49-F238E27FC236}">
                    <a16:creationId xmlns:a16="http://schemas.microsoft.com/office/drawing/2014/main" id="{E0F48527-F325-4C92-A5FF-68F0503D48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2810851">
                <a:off x="111140332" y="108269256"/>
                <a:ext cx="29596" cy="224168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03" name="Oval 118">
                <a:extLst>
                  <a:ext uri="{FF2B5EF4-FFF2-40B4-BE49-F238E27FC236}">
                    <a16:creationId xmlns:a16="http://schemas.microsoft.com/office/drawing/2014/main" id="{8C6021D0-02B1-4877-AEF3-673C1AC31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1185819" y="107876071"/>
                <a:ext cx="211634" cy="205927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04" name="Line 119">
                <a:extLst>
                  <a:ext uri="{FF2B5EF4-FFF2-40B4-BE49-F238E27FC236}">
                    <a16:creationId xmlns:a16="http://schemas.microsoft.com/office/drawing/2014/main" id="{0C639DCE-C979-40E6-9F7C-7A55B69BAE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1671576" y="107980890"/>
                <a:ext cx="1" cy="208632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05" name="Line 120">
                <a:extLst>
                  <a:ext uri="{FF2B5EF4-FFF2-40B4-BE49-F238E27FC236}">
                    <a16:creationId xmlns:a16="http://schemas.microsoft.com/office/drawing/2014/main" id="{39177B16-365D-4DEB-BD1D-80DB274DBD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430919" flipV="1">
                <a:off x="112222619" y="108321694"/>
                <a:ext cx="72813" cy="193682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06" name="Line 121">
                <a:extLst>
                  <a:ext uri="{FF2B5EF4-FFF2-40B4-BE49-F238E27FC236}">
                    <a16:creationId xmlns:a16="http://schemas.microsoft.com/office/drawing/2014/main" id="{02262E52-783C-43E9-96A2-DA02D9841F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111073789" y="108606818"/>
                <a:ext cx="2" cy="207114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07" name="Line 122">
                <a:extLst>
                  <a:ext uri="{FF2B5EF4-FFF2-40B4-BE49-F238E27FC236}">
                    <a16:creationId xmlns:a16="http://schemas.microsoft.com/office/drawing/2014/main" id="{40C6F878-BBFA-4537-8241-8FB1DA9AC2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666566" flipH="1" flipV="1">
                <a:off x="111712928" y="109233598"/>
                <a:ext cx="300" cy="224522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08" name="Line 123">
                <a:extLst>
                  <a:ext uri="{FF2B5EF4-FFF2-40B4-BE49-F238E27FC236}">
                    <a16:creationId xmlns:a16="http://schemas.microsoft.com/office/drawing/2014/main" id="{5BAE12CF-9E97-492C-BC8B-753B6732DB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71343" flipV="1">
                <a:off x="111252802" y="108226190"/>
                <a:ext cx="77494" cy="110593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09" name="Line 124">
                <a:extLst>
                  <a:ext uri="{FF2B5EF4-FFF2-40B4-BE49-F238E27FC236}">
                    <a16:creationId xmlns:a16="http://schemas.microsoft.com/office/drawing/2014/main" id="{339409BC-B2E5-4219-80C7-490B115D1F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42518" flipV="1">
                <a:off x="112245052" y="108914113"/>
                <a:ext cx="26228" cy="21672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10" name="Line 125">
                <a:extLst>
                  <a:ext uri="{FF2B5EF4-FFF2-40B4-BE49-F238E27FC236}">
                    <a16:creationId xmlns:a16="http://schemas.microsoft.com/office/drawing/2014/main" id="{EDD0B37E-6318-46AF-87B7-4B78C02780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5333365">
                <a:off x="111109424" y="108883571"/>
                <a:ext cx="59796" cy="221677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11" name="Oval 126">
                <a:extLst>
                  <a:ext uri="{FF2B5EF4-FFF2-40B4-BE49-F238E27FC236}">
                    <a16:creationId xmlns:a16="http://schemas.microsoft.com/office/drawing/2014/main" id="{857DAE09-BA24-45D3-B563-F1BBC7E6E0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0880004" y="108145158"/>
                <a:ext cx="211634" cy="205925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12" name="Line 127">
                <a:extLst>
                  <a:ext uri="{FF2B5EF4-FFF2-40B4-BE49-F238E27FC236}">
                    <a16:creationId xmlns:a16="http://schemas.microsoft.com/office/drawing/2014/main" id="{C1697875-0B99-4736-8044-F41020FEBE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904858" flipV="1">
                <a:off x="111392550" y="108052608"/>
                <a:ext cx="1" cy="20863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13" name="Oval 128">
                <a:extLst>
                  <a:ext uri="{FF2B5EF4-FFF2-40B4-BE49-F238E27FC236}">
                    <a16:creationId xmlns:a16="http://schemas.microsoft.com/office/drawing/2014/main" id="{FEF044CC-AF62-4249-BDC6-7B1058EC01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0763501" y="108608586"/>
                <a:ext cx="211636" cy="205924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14" name="Oval 129">
                <a:extLst>
                  <a:ext uri="{FF2B5EF4-FFF2-40B4-BE49-F238E27FC236}">
                    <a16:creationId xmlns:a16="http://schemas.microsoft.com/office/drawing/2014/main" id="{D1D07CBB-D2AA-43A1-B96E-BF90DE0F30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1608135" y="109445742"/>
                <a:ext cx="211634" cy="205926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15" name="Line 130">
                <a:extLst>
                  <a:ext uri="{FF2B5EF4-FFF2-40B4-BE49-F238E27FC236}">
                    <a16:creationId xmlns:a16="http://schemas.microsoft.com/office/drawing/2014/main" id="{70791B21-9ECF-4859-A0E8-40BC3FE6AF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112326174" y="108651668"/>
                <a:ext cx="2" cy="20711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16" name="Oval 131">
                <a:extLst>
                  <a:ext uri="{FF2B5EF4-FFF2-40B4-BE49-F238E27FC236}">
                    <a16:creationId xmlns:a16="http://schemas.microsoft.com/office/drawing/2014/main" id="{54CE9BE6-8AE4-421A-83C7-07F1995698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2428495" y="108653433"/>
                <a:ext cx="211634" cy="205923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17" name="Oval 132">
                <a:extLst>
                  <a:ext uri="{FF2B5EF4-FFF2-40B4-BE49-F238E27FC236}">
                    <a16:creationId xmlns:a16="http://schemas.microsoft.com/office/drawing/2014/main" id="{E4368A5D-D9EA-43B6-BE06-EA60F8131A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2001325" y="107876071"/>
                <a:ext cx="211634" cy="205928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18" name="Oval 133">
                <a:extLst>
                  <a:ext uri="{FF2B5EF4-FFF2-40B4-BE49-F238E27FC236}">
                    <a16:creationId xmlns:a16="http://schemas.microsoft.com/office/drawing/2014/main" id="{1253B2FE-91F6-4A2D-8EC4-08EDA37FD0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2337472" y="108204405"/>
                <a:ext cx="209290" cy="203875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19" name="Oval 134">
                <a:extLst>
                  <a:ext uri="{FF2B5EF4-FFF2-40B4-BE49-F238E27FC236}">
                    <a16:creationId xmlns:a16="http://schemas.microsoft.com/office/drawing/2014/main" id="{7FB43D7B-193E-4A0D-9B81-FE92E7EB8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2350829" y="109012214"/>
                <a:ext cx="211634" cy="205925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20" name="Oval 135">
                <a:extLst>
                  <a:ext uri="{FF2B5EF4-FFF2-40B4-BE49-F238E27FC236}">
                    <a16:creationId xmlns:a16="http://schemas.microsoft.com/office/drawing/2014/main" id="{8D84494A-8AC5-4F4E-9884-EB3B86D79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2030449" y="109341096"/>
                <a:ext cx="211636" cy="205928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21" name="Oval 136">
                <a:extLst>
                  <a:ext uri="{FF2B5EF4-FFF2-40B4-BE49-F238E27FC236}">
                    <a16:creationId xmlns:a16="http://schemas.microsoft.com/office/drawing/2014/main" id="{AB0D9CD5-FAE7-4533-A4A4-D4A069A9C1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0850877" y="108997266"/>
                <a:ext cx="211636" cy="205924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22" name="Oval 137">
                <a:extLst>
                  <a:ext uri="{FF2B5EF4-FFF2-40B4-BE49-F238E27FC236}">
                    <a16:creationId xmlns:a16="http://schemas.microsoft.com/office/drawing/2014/main" id="{5A853ACD-626A-4B66-BA8A-4EC05A5B4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1083880" y="109296250"/>
                <a:ext cx="211636" cy="205923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23" name="Line 138">
                <a:extLst>
                  <a:ext uri="{FF2B5EF4-FFF2-40B4-BE49-F238E27FC236}">
                    <a16:creationId xmlns:a16="http://schemas.microsoft.com/office/drawing/2014/main" id="{09CB0C8C-8330-4813-A7E2-FA81991035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71343" flipV="1">
                <a:off x="111765395" y="108127212"/>
                <a:ext cx="149492" cy="3239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24" name="Line 139">
                <a:extLst>
                  <a:ext uri="{FF2B5EF4-FFF2-40B4-BE49-F238E27FC236}">
                    <a16:creationId xmlns:a16="http://schemas.microsoft.com/office/drawing/2014/main" id="{08EE79B5-A382-4CF7-8B8A-AC85969424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71343" flipV="1">
                <a:off x="111481202" y="108079568"/>
                <a:ext cx="139724" cy="8654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25" name="Line 140">
                <a:extLst>
                  <a:ext uri="{FF2B5EF4-FFF2-40B4-BE49-F238E27FC236}">
                    <a16:creationId xmlns:a16="http://schemas.microsoft.com/office/drawing/2014/main" id="{ABC9A3A0-5AC2-4E4D-A8AE-B7E387337D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71343" flipV="1">
                <a:off x="111108138" y="108495368"/>
                <a:ext cx="2" cy="134302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26" name="Line 141">
                <a:extLst>
                  <a:ext uri="{FF2B5EF4-FFF2-40B4-BE49-F238E27FC236}">
                    <a16:creationId xmlns:a16="http://schemas.microsoft.com/office/drawing/2014/main" id="{A7D1CA10-C81E-4551-BBEC-349EF66CF9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4528657">
                <a:off x="111076199" y="108770735"/>
                <a:ext cx="74746" cy="1343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27" name="Line 142">
                <a:extLst>
                  <a:ext uri="{FF2B5EF4-FFF2-40B4-BE49-F238E27FC236}">
                    <a16:creationId xmlns:a16="http://schemas.microsoft.com/office/drawing/2014/main" id="{615BDE00-5940-423F-9DA7-4001B8092E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4528657">
                <a:off x="112039192" y="108231395"/>
                <a:ext cx="130288" cy="72813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28" name="Line 143">
                <a:extLst>
                  <a:ext uri="{FF2B5EF4-FFF2-40B4-BE49-F238E27FC236}">
                    <a16:creationId xmlns:a16="http://schemas.microsoft.com/office/drawing/2014/main" id="{5FDC1A79-2565-4F88-A2C7-6D23E2AE0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4528657">
                <a:off x="112247455" y="108501967"/>
                <a:ext cx="74746" cy="131064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29" name="Line 144">
                <a:extLst>
                  <a:ext uri="{FF2B5EF4-FFF2-40B4-BE49-F238E27FC236}">
                    <a16:creationId xmlns:a16="http://schemas.microsoft.com/office/drawing/2014/main" id="{492B7786-DACC-4E2E-A9FE-97965E0640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4528657">
                <a:off x="112277099" y="108809538"/>
                <a:ext cx="14950" cy="145625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30" name="Line 145">
                <a:extLst>
                  <a:ext uri="{FF2B5EF4-FFF2-40B4-BE49-F238E27FC236}">
                    <a16:creationId xmlns:a16="http://schemas.microsoft.com/office/drawing/2014/main" id="{CDFC370D-24BE-4817-AC94-5C7386B35E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71343" flipV="1">
                <a:off x="112099921" y="109055007"/>
                <a:ext cx="59796" cy="145625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31" name="Line 146">
                <a:extLst>
                  <a:ext uri="{FF2B5EF4-FFF2-40B4-BE49-F238E27FC236}">
                    <a16:creationId xmlns:a16="http://schemas.microsoft.com/office/drawing/2014/main" id="{9A3FB81F-DE62-488F-90DE-4F8D498420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71343" flipV="1">
                <a:off x="111781983" y="109249468"/>
                <a:ext cx="149492" cy="87375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32" name="Line 147">
                <a:extLst>
                  <a:ext uri="{FF2B5EF4-FFF2-40B4-BE49-F238E27FC236}">
                    <a16:creationId xmlns:a16="http://schemas.microsoft.com/office/drawing/2014/main" id="{2209C38D-1871-4975-B205-95D4B9D6D4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71343" flipH="1">
                <a:off x="111430766" y="109290536"/>
                <a:ext cx="178942" cy="10089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33" name="Line 148">
                <a:extLst>
                  <a:ext uri="{FF2B5EF4-FFF2-40B4-BE49-F238E27FC236}">
                    <a16:creationId xmlns:a16="http://schemas.microsoft.com/office/drawing/2014/main" id="{58A9913F-027F-4136-A3D7-725D9B5D17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4528657">
                <a:off x="111187731" y="109046067"/>
                <a:ext cx="104644" cy="7605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" name="Group 149">
              <a:extLst>
                <a:ext uri="{FF2B5EF4-FFF2-40B4-BE49-F238E27FC236}">
                  <a16:creationId xmlns:a16="http://schemas.microsoft.com/office/drawing/2014/main" id="{8DC18194-1B65-481F-942B-8A7E44548F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534872" y="110747170"/>
              <a:ext cx="1028698" cy="942975"/>
              <a:chOff x="110766357" y="107768572"/>
              <a:chExt cx="1870916" cy="1885950"/>
            </a:xfrm>
          </p:grpSpPr>
          <p:sp>
            <p:nvSpPr>
              <p:cNvPr id="74760" name="Oval 150">
                <a:extLst>
                  <a:ext uri="{FF2B5EF4-FFF2-40B4-BE49-F238E27FC236}">
                    <a16:creationId xmlns:a16="http://schemas.microsoft.com/office/drawing/2014/main" id="{E71C4F6E-38A8-49A7-B2D3-4A198411EF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1564445" y="107771427"/>
                <a:ext cx="211636" cy="205926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61" name="Oval 151">
                <a:extLst>
                  <a:ext uri="{FF2B5EF4-FFF2-40B4-BE49-F238E27FC236}">
                    <a16:creationId xmlns:a16="http://schemas.microsoft.com/office/drawing/2014/main" id="{C072ABB8-B2F7-44B1-82F9-5603E60C63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74110" y="108187152"/>
                <a:ext cx="1055162" cy="1044860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050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62" name="Line 152">
                <a:extLst>
                  <a:ext uri="{FF2B5EF4-FFF2-40B4-BE49-F238E27FC236}">
                    <a16:creationId xmlns:a16="http://schemas.microsoft.com/office/drawing/2014/main" id="{FF675BF9-E8B4-4473-90A3-BC2D6F9742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7324963">
                <a:off x="111298738" y="109122759"/>
                <a:ext cx="59796" cy="221677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63" name="Line 153">
                <a:extLst>
                  <a:ext uri="{FF2B5EF4-FFF2-40B4-BE49-F238E27FC236}">
                    <a16:creationId xmlns:a16="http://schemas.microsoft.com/office/drawing/2014/main" id="{F581CB59-9ACE-4AEF-8817-283510AF56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904102" flipV="1">
                <a:off x="111974791" y="108054646"/>
                <a:ext cx="43689" cy="203332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64" name="Line 154">
                <a:extLst>
                  <a:ext uri="{FF2B5EF4-FFF2-40B4-BE49-F238E27FC236}">
                    <a16:creationId xmlns:a16="http://schemas.microsoft.com/office/drawing/2014/main" id="{A15C36E4-E1CA-4AA9-90DE-260D3248A7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7387347" flipV="1">
                <a:off x="111973894" y="109161557"/>
                <a:ext cx="89696" cy="203877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65" name="Line 155">
                <a:extLst>
                  <a:ext uri="{FF2B5EF4-FFF2-40B4-BE49-F238E27FC236}">
                    <a16:creationId xmlns:a16="http://schemas.microsoft.com/office/drawing/2014/main" id="{FB255D2E-6EE8-4079-8595-62E5A8DC4D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2810851">
                <a:off x="111140332" y="108269256"/>
                <a:ext cx="29596" cy="224168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66" name="Oval 156">
                <a:extLst>
                  <a:ext uri="{FF2B5EF4-FFF2-40B4-BE49-F238E27FC236}">
                    <a16:creationId xmlns:a16="http://schemas.microsoft.com/office/drawing/2014/main" id="{00E9B59F-4866-4995-A655-9B5D269B28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1185819" y="107876071"/>
                <a:ext cx="211634" cy="205927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67" name="Line 157">
                <a:extLst>
                  <a:ext uri="{FF2B5EF4-FFF2-40B4-BE49-F238E27FC236}">
                    <a16:creationId xmlns:a16="http://schemas.microsoft.com/office/drawing/2014/main" id="{D42393F0-AD84-440F-9C57-67F803E3D9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1671576" y="107980890"/>
                <a:ext cx="1" cy="208632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68" name="Line 158">
                <a:extLst>
                  <a:ext uri="{FF2B5EF4-FFF2-40B4-BE49-F238E27FC236}">
                    <a16:creationId xmlns:a16="http://schemas.microsoft.com/office/drawing/2014/main" id="{38A3B8EA-D94F-44B5-AFCE-599CC5BD50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430919" flipV="1">
                <a:off x="112222619" y="108321694"/>
                <a:ext cx="72813" cy="193682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69" name="Line 159">
                <a:extLst>
                  <a:ext uri="{FF2B5EF4-FFF2-40B4-BE49-F238E27FC236}">
                    <a16:creationId xmlns:a16="http://schemas.microsoft.com/office/drawing/2014/main" id="{36A7A535-AF73-454C-BADC-40824EC56E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111073789" y="108606818"/>
                <a:ext cx="2" cy="207114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70" name="Line 160">
                <a:extLst>
                  <a:ext uri="{FF2B5EF4-FFF2-40B4-BE49-F238E27FC236}">
                    <a16:creationId xmlns:a16="http://schemas.microsoft.com/office/drawing/2014/main" id="{64D66A0F-53C5-4AFE-8D18-986778C011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666566" flipH="1" flipV="1">
                <a:off x="111712928" y="109233598"/>
                <a:ext cx="300" cy="224522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71" name="Line 161">
                <a:extLst>
                  <a:ext uri="{FF2B5EF4-FFF2-40B4-BE49-F238E27FC236}">
                    <a16:creationId xmlns:a16="http://schemas.microsoft.com/office/drawing/2014/main" id="{E8A216C2-9A66-4F03-80E7-7A264C8CC1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71343" flipV="1">
                <a:off x="111252802" y="108226190"/>
                <a:ext cx="77494" cy="110593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72" name="Line 162">
                <a:extLst>
                  <a:ext uri="{FF2B5EF4-FFF2-40B4-BE49-F238E27FC236}">
                    <a16:creationId xmlns:a16="http://schemas.microsoft.com/office/drawing/2014/main" id="{20A45762-15F8-4AAD-8016-E46332996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342518" flipV="1">
                <a:off x="112245052" y="108914113"/>
                <a:ext cx="26228" cy="216721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73" name="Line 163">
                <a:extLst>
                  <a:ext uri="{FF2B5EF4-FFF2-40B4-BE49-F238E27FC236}">
                    <a16:creationId xmlns:a16="http://schemas.microsoft.com/office/drawing/2014/main" id="{FBC315FE-D547-4238-9759-88B63EDAD5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5333365">
                <a:off x="111109424" y="108883571"/>
                <a:ext cx="59796" cy="221677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74" name="Oval 164">
                <a:extLst>
                  <a:ext uri="{FF2B5EF4-FFF2-40B4-BE49-F238E27FC236}">
                    <a16:creationId xmlns:a16="http://schemas.microsoft.com/office/drawing/2014/main" id="{903C94F9-5177-43B3-AD35-3CF842338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0880004" y="108145158"/>
                <a:ext cx="211634" cy="205925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75" name="Line 165">
                <a:extLst>
                  <a:ext uri="{FF2B5EF4-FFF2-40B4-BE49-F238E27FC236}">
                    <a16:creationId xmlns:a16="http://schemas.microsoft.com/office/drawing/2014/main" id="{C016BD1D-5001-40F8-939F-32B2331876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904858" flipV="1">
                <a:off x="111392550" y="108052608"/>
                <a:ext cx="1" cy="20863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76" name="Oval 166">
                <a:extLst>
                  <a:ext uri="{FF2B5EF4-FFF2-40B4-BE49-F238E27FC236}">
                    <a16:creationId xmlns:a16="http://schemas.microsoft.com/office/drawing/2014/main" id="{72DCD62B-0D07-4169-992D-83C4006D6D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0763501" y="108608586"/>
                <a:ext cx="211636" cy="205924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77" name="Oval 167">
                <a:extLst>
                  <a:ext uri="{FF2B5EF4-FFF2-40B4-BE49-F238E27FC236}">
                    <a16:creationId xmlns:a16="http://schemas.microsoft.com/office/drawing/2014/main" id="{B6E1FD1F-A3F1-4530-A0B4-7749206A97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1608135" y="109445742"/>
                <a:ext cx="211634" cy="205926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78" name="Line 168">
                <a:extLst>
                  <a:ext uri="{FF2B5EF4-FFF2-40B4-BE49-F238E27FC236}">
                    <a16:creationId xmlns:a16="http://schemas.microsoft.com/office/drawing/2014/main" id="{E69E9145-C6D3-4755-ABDA-FFDF38375E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112326174" y="108651668"/>
                <a:ext cx="2" cy="20711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79" name="Oval 169">
                <a:extLst>
                  <a:ext uri="{FF2B5EF4-FFF2-40B4-BE49-F238E27FC236}">
                    <a16:creationId xmlns:a16="http://schemas.microsoft.com/office/drawing/2014/main" id="{18DFD054-D47F-4286-B7B9-12FC9400F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2428495" y="108653433"/>
                <a:ext cx="211634" cy="205923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80" name="Oval 170">
                <a:extLst>
                  <a:ext uri="{FF2B5EF4-FFF2-40B4-BE49-F238E27FC236}">
                    <a16:creationId xmlns:a16="http://schemas.microsoft.com/office/drawing/2014/main" id="{8E4D29BF-EF55-4195-9B0A-F661AB48B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2001325" y="107876071"/>
                <a:ext cx="211634" cy="205928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81" name="Oval 171">
                <a:extLst>
                  <a:ext uri="{FF2B5EF4-FFF2-40B4-BE49-F238E27FC236}">
                    <a16:creationId xmlns:a16="http://schemas.microsoft.com/office/drawing/2014/main" id="{AC8ABA51-04F0-4C00-A867-BF89072C0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2337472" y="108204405"/>
                <a:ext cx="209290" cy="203875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82" name="Oval 172">
                <a:extLst>
                  <a:ext uri="{FF2B5EF4-FFF2-40B4-BE49-F238E27FC236}">
                    <a16:creationId xmlns:a16="http://schemas.microsoft.com/office/drawing/2014/main" id="{5AD53846-8289-4411-97A1-744001CB4C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2350829" y="109012214"/>
                <a:ext cx="211634" cy="205925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83" name="Oval 173">
                <a:extLst>
                  <a:ext uri="{FF2B5EF4-FFF2-40B4-BE49-F238E27FC236}">
                    <a16:creationId xmlns:a16="http://schemas.microsoft.com/office/drawing/2014/main" id="{9B89BA1C-3490-48F9-8808-D75E7193A9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2030449" y="109341096"/>
                <a:ext cx="211636" cy="205928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84" name="Oval 174">
                <a:extLst>
                  <a:ext uri="{FF2B5EF4-FFF2-40B4-BE49-F238E27FC236}">
                    <a16:creationId xmlns:a16="http://schemas.microsoft.com/office/drawing/2014/main" id="{0D1FF8D5-8F67-42C9-AD33-B8F7BFE915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0850877" y="108997266"/>
                <a:ext cx="211636" cy="205924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85" name="Oval 175">
                <a:extLst>
                  <a:ext uri="{FF2B5EF4-FFF2-40B4-BE49-F238E27FC236}">
                    <a16:creationId xmlns:a16="http://schemas.microsoft.com/office/drawing/2014/main" id="{71B11242-0046-4E02-991F-BA615CE43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810851">
                <a:off x="111083880" y="109296250"/>
                <a:ext cx="211636" cy="205923"/>
              </a:xfrm>
              <a:prstGeom prst="ellipse">
                <a:avLst/>
              </a:prstGeom>
              <a:gradFill rotWithShape="1">
                <a:gsLst>
                  <a:gs pos="0">
                    <a:srgbClr val="739600"/>
                  </a:gs>
                  <a:gs pos="100000">
                    <a:srgbClr val="7396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in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86" name="Line 176">
                <a:extLst>
                  <a:ext uri="{FF2B5EF4-FFF2-40B4-BE49-F238E27FC236}">
                    <a16:creationId xmlns:a16="http://schemas.microsoft.com/office/drawing/2014/main" id="{3DEC6877-0860-4740-8D55-630AC6D253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71343" flipV="1">
                <a:off x="111765395" y="108127212"/>
                <a:ext cx="149492" cy="3239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87" name="Line 177">
                <a:extLst>
                  <a:ext uri="{FF2B5EF4-FFF2-40B4-BE49-F238E27FC236}">
                    <a16:creationId xmlns:a16="http://schemas.microsoft.com/office/drawing/2014/main" id="{95E7B197-85A6-460C-8A1F-F8C31231DD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71343" flipV="1">
                <a:off x="111481202" y="108079568"/>
                <a:ext cx="139724" cy="8654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88" name="Line 178">
                <a:extLst>
                  <a:ext uri="{FF2B5EF4-FFF2-40B4-BE49-F238E27FC236}">
                    <a16:creationId xmlns:a16="http://schemas.microsoft.com/office/drawing/2014/main" id="{2F6012F1-D902-4DE4-B274-ABD2A39DBE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71343" flipV="1">
                <a:off x="111108138" y="108495368"/>
                <a:ext cx="2" cy="134302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89" name="Line 179">
                <a:extLst>
                  <a:ext uri="{FF2B5EF4-FFF2-40B4-BE49-F238E27FC236}">
                    <a16:creationId xmlns:a16="http://schemas.microsoft.com/office/drawing/2014/main" id="{96AF6D40-0618-41AA-BFEE-02D8A138DE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4528657">
                <a:off x="111076199" y="108770735"/>
                <a:ext cx="74746" cy="13430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90" name="Line 180">
                <a:extLst>
                  <a:ext uri="{FF2B5EF4-FFF2-40B4-BE49-F238E27FC236}">
                    <a16:creationId xmlns:a16="http://schemas.microsoft.com/office/drawing/2014/main" id="{8F015763-4275-487E-8189-F6E8AE0A91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4528657">
                <a:off x="112039192" y="108231395"/>
                <a:ext cx="130288" cy="72813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91" name="Line 181">
                <a:extLst>
                  <a:ext uri="{FF2B5EF4-FFF2-40B4-BE49-F238E27FC236}">
                    <a16:creationId xmlns:a16="http://schemas.microsoft.com/office/drawing/2014/main" id="{F6798EDD-D936-4644-83F2-E511BE0777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4528657">
                <a:off x="112247455" y="108501967"/>
                <a:ext cx="74746" cy="131064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92" name="Line 182">
                <a:extLst>
                  <a:ext uri="{FF2B5EF4-FFF2-40B4-BE49-F238E27FC236}">
                    <a16:creationId xmlns:a16="http://schemas.microsoft.com/office/drawing/2014/main" id="{E9A231BF-37DB-48BF-B3EB-288B98EC15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4528657">
                <a:off x="112277099" y="108809538"/>
                <a:ext cx="14950" cy="145625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93" name="Line 183">
                <a:extLst>
                  <a:ext uri="{FF2B5EF4-FFF2-40B4-BE49-F238E27FC236}">
                    <a16:creationId xmlns:a16="http://schemas.microsoft.com/office/drawing/2014/main" id="{E01D5062-C9BD-4005-97C8-88D06B00E0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71343" flipV="1">
                <a:off x="112099921" y="109055007"/>
                <a:ext cx="59796" cy="145625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94" name="Line 184">
                <a:extLst>
                  <a:ext uri="{FF2B5EF4-FFF2-40B4-BE49-F238E27FC236}">
                    <a16:creationId xmlns:a16="http://schemas.microsoft.com/office/drawing/2014/main" id="{7D6EF33B-781C-4408-99BE-6F0AFCCCCA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71343" flipV="1">
                <a:off x="111781983" y="109249468"/>
                <a:ext cx="149492" cy="87375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95" name="Line 185">
                <a:extLst>
                  <a:ext uri="{FF2B5EF4-FFF2-40B4-BE49-F238E27FC236}">
                    <a16:creationId xmlns:a16="http://schemas.microsoft.com/office/drawing/2014/main" id="{B66F74AC-770D-4823-AC2A-5E1687548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071343" flipH="1">
                <a:off x="111430766" y="109290536"/>
                <a:ext cx="178942" cy="10089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96" name="Line 186">
                <a:extLst>
                  <a:ext uri="{FF2B5EF4-FFF2-40B4-BE49-F238E27FC236}">
                    <a16:creationId xmlns:a16="http://schemas.microsoft.com/office/drawing/2014/main" id="{D9B37BCD-1C6B-4861-B3D2-928DB4EF3A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4528657">
                <a:off x="111187731" y="109046067"/>
                <a:ext cx="104644" cy="7605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4752" name="Line 187">
              <a:extLst>
                <a:ext uri="{FF2B5EF4-FFF2-40B4-BE49-F238E27FC236}">
                  <a16:creationId xmlns:a16="http://schemas.microsoft.com/office/drawing/2014/main" id="{7BB0D101-21FC-47AA-831A-F256A3040D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442500" y="109327950"/>
              <a:ext cx="1200150" cy="154305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53" name="Text Box 188">
              <a:extLst>
                <a:ext uri="{FF2B5EF4-FFF2-40B4-BE49-F238E27FC236}">
                  <a16:creationId xmlns:a16="http://schemas.microsoft.com/office/drawing/2014/main" id="{E96883EE-8748-43A0-9853-B69F145B35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879639" y="108713069"/>
              <a:ext cx="1657350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Human Cell Surface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756" name="Line 189">
              <a:extLst>
                <a:ext uri="{FF2B5EF4-FFF2-40B4-BE49-F238E27FC236}">
                  <a16:creationId xmlns:a16="http://schemas.microsoft.com/office/drawing/2014/main" id="{2EAC2A4B-D861-407B-AA94-6E809490CA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56350" y="109728000"/>
              <a:ext cx="1085850" cy="40005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57" name="Text Box 190">
              <a:extLst>
                <a:ext uri="{FF2B5EF4-FFF2-40B4-BE49-F238E27FC236}">
                  <a16:creationId xmlns:a16="http://schemas.microsoft.com/office/drawing/2014/main" id="{27A6417C-5690-499E-81F1-AD6FAD86C9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984800" y="109442250"/>
              <a:ext cx="1200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Cell Receptor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758" name="Line 191">
              <a:extLst>
                <a:ext uri="{FF2B5EF4-FFF2-40B4-BE49-F238E27FC236}">
                  <a16:creationId xmlns:a16="http://schemas.microsoft.com/office/drawing/2014/main" id="{0D6F9D32-1808-4D04-9E41-9ECB949010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327950" y="108756450"/>
              <a:ext cx="685800" cy="17145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59" name="Text Box 192">
              <a:extLst>
                <a:ext uri="{FF2B5EF4-FFF2-40B4-BE49-F238E27FC236}">
                  <a16:creationId xmlns:a16="http://schemas.microsoft.com/office/drawing/2014/main" id="{857A0F80-8DFF-4A38-AF63-31AEBD5E11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956600" y="108585000"/>
              <a:ext cx="62865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Virus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3254B73-C3DE-7988-1CEC-96CCB6531255}"/>
              </a:ext>
            </a:extLst>
          </p:cNvPr>
          <p:cNvSpPr txBox="1"/>
          <p:nvPr/>
        </p:nvSpPr>
        <p:spPr>
          <a:xfrm>
            <a:off x="5829300" y="6273225"/>
            <a:ext cx="331470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515220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of Viral Diseases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Entrance and Receptors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458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Receptor molecules on specific a host cell determine preference of a specific virus: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Cold/Flu viruses target respiratory receptors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Enteroviruses target gastrointestinal tract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HIV targets T-cells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Polio viruses target central nervous system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79B2BE-524D-99D1-0337-44AC851EA506}"/>
              </a:ext>
            </a:extLst>
          </p:cNvPr>
          <p:cNvSpPr txBox="1"/>
          <p:nvPr/>
        </p:nvSpPr>
        <p:spPr>
          <a:xfrm>
            <a:off x="5829300" y="6273225"/>
            <a:ext cx="331470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689048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7630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Pathophysiology of Viral Diseases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Entrance and Receptors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458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Some viruses replicate at point of entry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Respiratory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Gastrointestinal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Some viruses spread to distant sites then replicate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Enterovirus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Ebola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8A1953-5BC3-B39A-B330-E9EC2425BE4B}"/>
              </a:ext>
            </a:extLst>
          </p:cNvPr>
          <p:cNvSpPr txBox="1"/>
          <p:nvPr/>
        </p:nvSpPr>
        <p:spPr>
          <a:xfrm>
            <a:off x="5829300" y="6273225"/>
            <a:ext cx="331470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267998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of Viral Diseases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Entrance and Receptors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458200" cy="4114800"/>
          </a:xfrm>
        </p:spPr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Receptor molecules on specific a host cell determine preference of a specific virus:</a:t>
            </a:r>
          </a:p>
          <a:p>
            <a:pPr lvl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Cold/Flu viruses – Respiratory receptors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Enteroviruses – Gastrointestinal tract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HIV – T-cells</a:t>
            </a:r>
          </a:p>
          <a:p>
            <a:pPr lvl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Polio viruses – Central nervous system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Ebola – Lymph tissue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D3B1F1-5264-6DE5-0197-E62D33226701}"/>
              </a:ext>
            </a:extLst>
          </p:cNvPr>
          <p:cNvSpPr txBox="1"/>
          <p:nvPr/>
        </p:nvSpPr>
        <p:spPr>
          <a:xfrm>
            <a:off x="5829300" y="6273225"/>
            <a:ext cx="331470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5344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Pathophysiology of Viral Diseases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Cycle of a Virus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738" y="1828800"/>
            <a:ext cx="77724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Step Three – Replication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Virus’ only purpose is to replicate itself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Only able to reproduce inside a living host cell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Lack needed components to reproduce on their own</a:t>
            </a:r>
          </a:p>
          <a:p>
            <a:pPr>
              <a:buFont typeface="Wingdings" pitchFamily="2" charset="2"/>
              <a:buNone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6C3E99-CEFD-692F-0F58-0B7822A10330}"/>
              </a:ext>
            </a:extLst>
          </p:cNvPr>
          <p:cNvSpPr txBox="1"/>
          <p:nvPr/>
        </p:nvSpPr>
        <p:spPr>
          <a:xfrm>
            <a:off x="5829300" y="6273225"/>
            <a:ext cx="331470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7630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Pathophysiology of Viral Diseases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Cycle of a Virus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014" y="1828800"/>
            <a:ext cx="8551985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Virus injects its DNA or RNA into host cell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RNA takes over the machinery of the cell</a:t>
            </a:r>
          </a:p>
          <a:p>
            <a:pPr lvl="2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7E7EED5-5EB0-41D5-AEC6-FCE0319BA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95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2"/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Also known as Assembly</a:t>
            </a:r>
          </a:p>
          <a:p>
            <a:pPr lvl="3"/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Makes it a little flu factory of the cell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F0C1BA-C018-F214-82F6-49BFBF357C09}"/>
              </a:ext>
            </a:extLst>
          </p:cNvPr>
          <p:cNvSpPr txBox="1"/>
          <p:nvPr/>
        </p:nvSpPr>
        <p:spPr>
          <a:xfrm>
            <a:off x="5829300" y="6273225"/>
            <a:ext cx="331470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C2CB72-749E-4221-8F65-24609502DC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667000" y="4005037"/>
            <a:ext cx="3557731" cy="2668298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682911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8392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Pathophysiology of Viral Diseases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Cycle of a Virus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77724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Step Four – Release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host cell ruptures and dies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New viruses released to find new host cells</a:t>
            </a:r>
          </a:p>
        </p:txBody>
      </p:sp>
      <p:pic>
        <p:nvPicPr>
          <p:cNvPr id="4" name="Picture 2" descr="http://swh.schoolworkhelper.netdna-cdn.com/wp-content/uploads/2010/07/Viral-replication.gif?024d29">
            <a:extLst>
              <a:ext uri="{FF2B5EF4-FFF2-40B4-BE49-F238E27FC236}">
                <a16:creationId xmlns:a16="http://schemas.microsoft.com/office/drawing/2014/main" id="{60A57798-E922-46CA-BA62-0071EA4CA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590151"/>
            <a:ext cx="4419600" cy="2822841"/>
          </a:xfrm>
          <a:prstGeom prst="rect">
            <a:avLst/>
          </a:prstGeom>
          <a:ln w="57150" cap="sq">
            <a:solidFill>
              <a:schemeClr val="bg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6005F4-EA6B-D057-743C-8DA9E79E6FA7}"/>
              </a:ext>
            </a:extLst>
          </p:cNvPr>
          <p:cNvSpPr txBox="1"/>
          <p:nvPr/>
        </p:nvSpPr>
        <p:spPr>
          <a:xfrm>
            <a:off x="5829300" y="6273225"/>
            <a:ext cx="331470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Pathophysiology of Viral Diseases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Injury and Clinical Illness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458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Clinical illness due to destruction of cells in target tissues produce the following: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54867" y="2971800"/>
            <a:ext cx="3505200" cy="3733800"/>
          </a:xfrm>
          <a:prstGeom prst="rect">
            <a:avLst/>
          </a:prstGeom>
        </p:spPr>
        <p:txBody>
          <a:bodyPr/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Fever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Headache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Body aches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Fatigue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Stuffy nose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Sneezing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3959225" y="2971800"/>
            <a:ext cx="4041775" cy="3505200"/>
          </a:xfrm>
          <a:prstGeom prst="rect">
            <a:avLst/>
          </a:prstGeom>
        </p:spPr>
        <p:txBody>
          <a:bodyPr/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Malaise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Sore throat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Chest congestion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Nausea/Vomiting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Diarrhea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Paralysis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0DDDBC-A15A-AC00-B7A2-BAC76A00C261}"/>
              </a:ext>
            </a:extLst>
          </p:cNvPr>
          <p:cNvSpPr txBox="1"/>
          <p:nvPr/>
        </p:nvSpPr>
        <p:spPr>
          <a:xfrm>
            <a:off x="5829300" y="6273225"/>
            <a:ext cx="331470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877" y="1752600"/>
            <a:ext cx="8458200" cy="4419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following topics will be discussed</a:t>
            </a:r>
          </a:p>
          <a:p>
            <a:pPr lvl="1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Overview of a virus</a:t>
            </a:r>
          </a:p>
          <a:p>
            <a:pPr lvl="1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Virus species</a:t>
            </a:r>
          </a:p>
          <a:p>
            <a:pPr lvl="1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Virus structure</a:t>
            </a:r>
          </a:p>
          <a:p>
            <a:pPr lvl="2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Virus vs. human cell</a:t>
            </a:r>
          </a:p>
          <a:p>
            <a:pPr lvl="1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Virus size</a:t>
            </a:r>
          </a:p>
          <a:p>
            <a:pPr lvl="1">
              <a:spcAft>
                <a:spcPts val="600"/>
              </a:spcAft>
              <a:buNone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A1B850-8EC4-8CCE-F9EB-6910F0ABB670}"/>
              </a:ext>
            </a:extLst>
          </p:cNvPr>
          <p:cNvSpPr txBox="1"/>
          <p:nvPr/>
        </p:nvSpPr>
        <p:spPr>
          <a:xfrm>
            <a:off x="5829300" y="6273225"/>
            <a:ext cx="331470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5344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Pathophysiology of Viral Diseases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Injury and Clinical Illness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4582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Destruction of target cells and tissues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Intestinal Epithelium</a:t>
            </a:r>
          </a:p>
          <a:p>
            <a:pPr lvl="2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Rapidly regenerates after viral attack</a:t>
            </a:r>
          </a:p>
          <a:p>
            <a:pPr lvl="2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Able to withstand extensive damage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Nervous System Tissue</a:t>
            </a:r>
          </a:p>
          <a:p>
            <a:pPr lvl="2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Not able to regenerate</a:t>
            </a:r>
          </a:p>
          <a:p>
            <a:pPr lvl="2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Never resume normal functioning</a:t>
            </a:r>
          </a:p>
          <a:p>
            <a:pPr lvl="1"/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2971800"/>
            <a:ext cx="3505200" cy="3733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267200" y="2971800"/>
            <a:ext cx="4041775" cy="3505200"/>
          </a:xfrm>
          <a:prstGeom prst="rect">
            <a:avLst/>
          </a:prstGeom>
        </p:spPr>
        <p:txBody>
          <a:bodyPr/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1652A-60B8-48F9-4FB8-47ED5C04A98E}"/>
              </a:ext>
            </a:extLst>
          </p:cNvPr>
          <p:cNvSpPr txBox="1"/>
          <p:nvPr/>
        </p:nvSpPr>
        <p:spPr>
          <a:xfrm>
            <a:off x="5829300" y="6273225"/>
            <a:ext cx="331470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0372732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4582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Pathophysiology of Viral Diseases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Recovery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431" y="1828800"/>
            <a:ext cx="86868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Step Four – Recovery – Immune System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Makes antibodies every time there is an exposure to a new antigen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Antibodies bind to H or N of virus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“Gets in the way for new virus to complete life cycle”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Host’s immune system eventually destroys invading virus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BB3AFF-9871-DA1F-A695-2BE1CC413289}"/>
              </a:ext>
            </a:extLst>
          </p:cNvPr>
          <p:cNvSpPr txBox="1"/>
          <p:nvPr/>
        </p:nvSpPr>
        <p:spPr>
          <a:xfrm>
            <a:off x="5829300" y="6273225"/>
            <a:ext cx="331470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4167644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Pathophysiology of Viral Diseases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Recovery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51816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Immune System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“Red Queen” Dynamics</a:t>
            </a:r>
          </a:p>
          <a:p>
            <a:pPr lvl="2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After the Red Queen in Lewis Carroll’s,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Looking Glass</a:t>
            </a:r>
          </a:p>
          <a:p>
            <a:pPr marL="914400" lvl="2" indent="0">
              <a:buNone/>
            </a:pPr>
            <a:endParaRPr lang="en-US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114300" indent="0" algn="ctr">
              <a:buNone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“It takes all the running you can do, to keep in the same place.”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612546-41AD-4F4E-AA46-5E4BD0F27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828800"/>
            <a:ext cx="3095625" cy="4373185"/>
          </a:xfrm>
          <a:prstGeom prst="rect">
            <a:avLst/>
          </a:prstGeom>
          <a:solidFill>
            <a:schemeClr val="bg2"/>
          </a:solidFill>
          <a:ln w="57150">
            <a:solidFill>
              <a:srgbClr val="333399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A7914D-A38A-ABFC-02AE-0714C54AC710}"/>
              </a:ext>
            </a:extLst>
          </p:cNvPr>
          <p:cNvSpPr txBox="1"/>
          <p:nvPr/>
        </p:nvSpPr>
        <p:spPr>
          <a:xfrm>
            <a:off x="5829300" y="6273225"/>
            <a:ext cx="331470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42862002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Pathophysiology of Viral Diseases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Recovery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90700"/>
            <a:ext cx="8686800" cy="13716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Step Four – Recovery – Immune System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Will either kill or slow down the virus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BF1BFB-3CCE-4166-87A5-81C69E6C95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352800"/>
            <a:ext cx="4343400" cy="2896714"/>
          </a:xfrm>
          <a:prstGeom prst="rect">
            <a:avLst/>
          </a:prstGeom>
          <a:ln w="57150">
            <a:solidFill>
              <a:srgbClr val="333399"/>
            </a:solidFill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30C0E32-DDA6-4F66-98A3-422AC6B2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95600"/>
            <a:ext cx="388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2"/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Can make the difference between:</a:t>
            </a:r>
          </a:p>
          <a:p>
            <a:pPr lvl="3"/>
            <a:r>
              <a:rPr lang="en-US" sz="2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Fever and cough vs. pneumonia and death</a:t>
            </a:r>
          </a:p>
          <a:p>
            <a:pPr marL="0" indent="0">
              <a:buFont typeface="Wingdings" pitchFamily="2" charset="2"/>
              <a:buNone/>
            </a:pP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85F4B6-4536-EEC8-C9E5-1C726AC0AA53}"/>
              </a:ext>
            </a:extLst>
          </p:cNvPr>
          <p:cNvSpPr txBox="1"/>
          <p:nvPr/>
        </p:nvSpPr>
        <p:spPr>
          <a:xfrm>
            <a:off x="5829300" y="6273225"/>
            <a:ext cx="331470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41481908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7630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Pathophysiology of Viral Diseases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Shedding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462" y="1787507"/>
            <a:ext cx="7772400" cy="4114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Step Five – Shedding the Virus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Virus leaves host by way it entered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Sneezes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Coughs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Feces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Blood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Other body fluids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8200" y="3276600"/>
            <a:ext cx="3810000" cy="2602261"/>
          </a:xfrm>
          <a:prstGeom prst="rect">
            <a:avLst/>
          </a:prstGeom>
          <a:ln w="57150">
            <a:solidFill>
              <a:srgbClr val="333399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AB2582-3B6A-D32B-758F-DEC50A5E73F8}"/>
              </a:ext>
            </a:extLst>
          </p:cNvPr>
          <p:cNvSpPr txBox="1"/>
          <p:nvPr/>
        </p:nvSpPr>
        <p:spPr>
          <a:xfrm>
            <a:off x="5829300" y="6273225"/>
            <a:ext cx="331470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9" y="457200"/>
            <a:ext cx="8407037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Pathophysiology of Viral Diseases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Shedding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581400"/>
            <a:ext cx="3810000" cy="2784230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1163" y="1752600"/>
            <a:ext cx="8584474" cy="139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en-US" sz="3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Shedding the Virus</a:t>
            </a:r>
          </a:p>
          <a:p>
            <a:pPr lvl="1"/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Infected host is infectious (contagious)</a:t>
            </a:r>
          </a:p>
          <a:p>
            <a:pPr lvl="1"/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Even before signs and symptoms appear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AF2725-BA60-28F5-67D3-13FE3BCAEA75}"/>
              </a:ext>
            </a:extLst>
          </p:cNvPr>
          <p:cNvSpPr txBox="1"/>
          <p:nvPr/>
        </p:nvSpPr>
        <p:spPr>
          <a:xfrm>
            <a:off x="5829300" y="6273225"/>
            <a:ext cx="331470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5806216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098" name="Picture 2" descr="http://saphanatutorial.com/wp-content/uploads/2013/12/SAP-HANA-Ques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7234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A6D13E-BF88-AA3F-DB2A-5DF1F06FEDA6}"/>
              </a:ext>
            </a:extLst>
          </p:cNvPr>
          <p:cNvSpPr txBox="1"/>
          <p:nvPr/>
        </p:nvSpPr>
        <p:spPr>
          <a:xfrm>
            <a:off x="5829300" y="6273225"/>
            <a:ext cx="331470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5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3490913" y="2166938"/>
            <a:ext cx="9144000" cy="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5DB2893-082E-4B29-9063-065711EC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289" y="1305238"/>
            <a:ext cx="9067800" cy="156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For more presentations like this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or for more information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please visit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outrunningthehorses.com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BE375A-669E-4902-887A-279F7BD39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596" y="3193109"/>
            <a:ext cx="4380807" cy="2899751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63C455-7F75-42FE-5361-9E4616BE6A38}"/>
              </a:ext>
            </a:extLst>
          </p:cNvPr>
          <p:cNvSpPr txBox="1"/>
          <p:nvPr/>
        </p:nvSpPr>
        <p:spPr>
          <a:xfrm>
            <a:off x="6172200" y="6488668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513651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 continued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877" y="1752600"/>
            <a:ext cx="8458200" cy="4419600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Pathophysiology of viral diseases</a:t>
            </a:r>
          </a:p>
          <a:p>
            <a:pPr lvl="2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Entrance and receptors</a:t>
            </a:r>
          </a:p>
          <a:p>
            <a:pPr lvl="2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Life cycle of a virus</a:t>
            </a:r>
          </a:p>
          <a:p>
            <a:pPr lvl="2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Cell injury and clinical illness</a:t>
            </a:r>
          </a:p>
          <a:p>
            <a:pPr lvl="2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Recovery</a:t>
            </a:r>
          </a:p>
          <a:p>
            <a:pPr lvl="2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Shedding</a:t>
            </a:r>
          </a:p>
          <a:p>
            <a:pPr lvl="2">
              <a:spcAft>
                <a:spcPts val="600"/>
              </a:spcAft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lvl="1">
              <a:spcAft>
                <a:spcPts val="600"/>
              </a:spcAft>
              <a:buNone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D745A7-DCAF-1213-ABD3-4082DBCBC360}"/>
              </a:ext>
            </a:extLst>
          </p:cNvPr>
          <p:cNvSpPr txBox="1"/>
          <p:nvPr/>
        </p:nvSpPr>
        <p:spPr>
          <a:xfrm>
            <a:off x="5829300" y="6273225"/>
            <a:ext cx="331470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247446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46" y="1752600"/>
            <a:ext cx="8458200" cy="4419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Objectives continued</a:t>
            </a:r>
          </a:p>
          <a:p>
            <a:pPr lvl="1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pathophysiology of viral diseases</a:t>
            </a:r>
          </a:p>
          <a:p>
            <a:pPr lvl="1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significance of cell receptors and their relation to various viruses</a:t>
            </a:r>
          </a:p>
          <a:p>
            <a:pPr lvl="1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lifecycle and its’ consequence to clinical illness   </a:t>
            </a:r>
          </a:p>
          <a:p>
            <a:pPr lvl="2">
              <a:spcAft>
                <a:spcPts val="600"/>
              </a:spcAft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6299A-C642-2376-5C89-2EABFEEEEAE3}"/>
              </a:ext>
            </a:extLst>
          </p:cNvPr>
          <p:cNvSpPr txBox="1"/>
          <p:nvPr/>
        </p:nvSpPr>
        <p:spPr>
          <a:xfrm>
            <a:off x="5829300" y="6273225"/>
            <a:ext cx="331470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3391909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a Virus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458200" cy="4876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Overview of a virus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Have had an enormous impact on humans and other organisms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Very little known about them until recently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Unique group of infectious agents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Quintessential parasite</a:t>
            </a:r>
          </a:p>
          <a:p>
            <a:pPr lvl="1"/>
            <a:endParaRPr lang="en-US" dirty="0">
              <a:cs typeface="Times New Roman" pitchFamily="18" charset="0"/>
            </a:endParaRPr>
          </a:p>
          <a:p>
            <a:pPr lvl="1">
              <a:buNone/>
            </a:pPr>
            <a:endParaRPr lang="en-US" sz="1200" dirty="0"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5B4178-EDCE-50C3-F17F-EE73ECAC62D5}"/>
              </a:ext>
            </a:extLst>
          </p:cNvPr>
          <p:cNvSpPr txBox="1"/>
          <p:nvPr/>
        </p:nvSpPr>
        <p:spPr>
          <a:xfrm>
            <a:off x="5829300" y="6273225"/>
            <a:ext cx="331470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a Virus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458200" cy="4876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most abundant biological entities on planet Earth</a:t>
            </a:r>
          </a:p>
          <a:p>
            <a:pPr>
              <a:spcAft>
                <a:spcPts val="600"/>
              </a:spcAft>
            </a:pPr>
            <a:endParaRPr lang="en-US" sz="1200" dirty="0"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6FFFF3-6611-425F-A527-BBAFBB901A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385" y="3276600"/>
            <a:ext cx="4450080" cy="2781300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C7C3F900-E80B-4228-B613-94A78AA8C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76225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 organisms of life are subject to viral infection</a:t>
            </a:r>
          </a:p>
          <a:p>
            <a:pPr lvl="1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Among most symmetric and beautiful of biological objects</a:t>
            </a:r>
          </a:p>
          <a:p>
            <a:pPr>
              <a:spcAft>
                <a:spcPts val="600"/>
              </a:spcAft>
            </a:pPr>
            <a:endParaRPr lang="en-US" sz="1200" kern="0" dirty="0"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8F6B8A-D234-DACD-90A4-3C09E9E43943}"/>
              </a:ext>
            </a:extLst>
          </p:cNvPr>
          <p:cNvSpPr txBox="1"/>
          <p:nvPr/>
        </p:nvSpPr>
        <p:spPr>
          <a:xfrm>
            <a:off x="5829300" y="6273225"/>
            <a:ext cx="331470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  <p:extLst>
      <p:ext uri="{BB962C8B-B14F-4D97-AF65-F5344CB8AC3E}">
        <p14:creationId xmlns:p14="http://schemas.microsoft.com/office/powerpoint/2010/main" val="1102779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a Virus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877" y="1752600"/>
            <a:ext cx="8077200" cy="4876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Viruses not considered to be living organisms (but can kill us)</a:t>
            </a:r>
          </a:p>
          <a:p>
            <a:pPr lvl="1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Do not have capability to metabolize energy for:</a:t>
            </a:r>
          </a:p>
          <a:p>
            <a:pPr lvl="2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Respiration</a:t>
            </a:r>
          </a:p>
          <a:p>
            <a:pPr lvl="2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Growth</a:t>
            </a:r>
          </a:p>
          <a:p>
            <a:pPr lvl="2"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Reproduction</a:t>
            </a:r>
          </a:p>
          <a:p>
            <a:pPr lvl="1">
              <a:buNone/>
            </a:pPr>
            <a:endParaRPr lang="en-US" dirty="0">
              <a:cs typeface="Times New Roman" pitchFamily="18" charset="0"/>
            </a:endParaRPr>
          </a:p>
          <a:p>
            <a:pPr lvl="1">
              <a:buNone/>
            </a:pPr>
            <a:endParaRPr lang="en-US" sz="1200" dirty="0"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BCB640-2960-4CB7-8187-93A6D1FE8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657599"/>
            <a:ext cx="4371860" cy="2368567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D2EB39-3AB2-FA13-6276-9E6E0A135958}"/>
              </a:ext>
            </a:extLst>
          </p:cNvPr>
          <p:cNvSpPr txBox="1"/>
          <p:nvPr/>
        </p:nvSpPr>
        <p:spPr>
          <a:xfrm>
            <a:off x="5829300" y="6273225"/>
            <a:ext cx="331470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of a Virus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077200" cy="4876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Consist of one or more molecules of DNA or RNA enclosed in a capsule</a:t>
            </a:r>
          </a:p>
          <a:p>
            <a:pPr>
              <a:spcAft>
                <a:spcPts val="6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Smallest infectious organism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32AB23-EA88-4101-B513-6D3177261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581400"/>
            <a:ext cx="4736123" cy="2668239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3CA1C675-3DAE-4C8C-B7E7-233312162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23" y="3352800"/>
            <a:ext cx="2971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100 times smaller than a bacteria cell</a:t>
            </a:r>
          </a:p>
          <a:p>
            <a:pPr lvl="1">
              <a:spcAft>
                <a:spcPts val="600"/>
              </a:spcAft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Millions can fit inside one human cell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079CEF-A944-01C5-53EA-E76EA4FD2D67}"/>
              </a:ext>
            </a:extLst>
          </p:cNvPr>
          <p:cNvSpPr txBox="1"/>
          <p:nvPr/>
        </p:nvSpPr>
        <p:spPr>
          <a:xfrm>
            <a:off x="5829300" y="6273225"/>
            <a:ext cx="331470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utrunningthehorses.com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hirlpool">
  <a:themeElements>
    <a:clrScheme name="">
      <a:dk1>
        <a:srgbClr val="FFFFFF"/>
      </a:dk1>
      <a:lt1>
        <a:srgbClr val="FFFFFF"/>
      </a:lt1>
      <a:dk2>
        <a:srgbClr val="CCFFFF"/>
      </a:dk2>
      <a:lt2>
        <a:srgbClr val="000066"/>
      </a:lt2>
      <a:accent1>
        <a:srgbClr val="CC99FF"/>
      </a:accent1>
      <a:accent2>
        <a:srgbClr val="9999FF"/>
      </a:accent2>
      <a:accent3>
        <a:srgbClr val="FFFFFF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Whirlpool">
  <a:themeElements>
    <a:clrScheme name="">
      <a:dk1>
        <a:srgbClr val="FFFFFF"/>
      </a:dk1>
      <a:lt1>
        <a:srgbClr val="FFFFFF"/>
      </a:lt1>
      <a:dk2>
        <a:srgbClr val="CCFFFF"/>
      </a:dk2>
      <a:lt2>
        <a:srgbClr val="000066"/>
      </a:lt2>
      <a:accent1>
        <a:srgbClr val="CC99FF"/>
      </a:accent1>
      <a:accent2>
        <a:srgbClr val="9999FF"/>
      </a:accent2>
      <a:accent3>
        <a:srgbClr val="FFFFFF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Whirlpool">
  <a:themeElements>
    <a:clrScheme name="">
      <a:dk1>
        <a:srgbClr val="FFFFFF"/>
      </a:dk1>
      <a:lt1>
        <a:srgbClr val="FFFFFF"/>
      </a:lt1>
      <a:dk2>
        <a:srgbClr val="CCFFFF"/>
      </a:dk2>
      <a:lt2>
        <a:srgbClr val="000066"/>
      </a:lt2>
      <a:accent1>
        <a:srgbClr val="CC99FF"/>
      </a:accent1>
      <a:accent2>
        <a:srgbClr val="9999FF"/>
      </a:accent2>
      <a:accent3>
        <a:srgbClr val="FFFFFF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6679</TotalTime>
  <Words>1293</Words>
  <Application>Microsoft Office PowerPoint</Application>
  <PresentationFormat>On-screen Show (4:3)</PresentationFormat>
  <Paragraphs>262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Monotype Corsiva</vt:lpstr>
      <vt:lpstr>Tahoma</vt:lpstr>
      <vt:lpstr>Times New Roman</vt:lpstr>
      <vt:lpstr>Wingdings</vt:lpstr>
      <vt:lpstr>Whirlpool</vt:lpstr>
      <vt:lpstr>1_Whirlpool</vt:lpstr>
      <vt:lpstr>2_Whirlpool</vt:lpstr>
      <vt:lpstr>PowerPoint Presentation</vt:lpstr>
      <vt:lpstr>PowerPoint Presentation</vt:lpstr>
      <vt:lpstr>Objectives</vt:lpstr>
      <vt:lpstr>Objectives continued</vt:lpstr>
      <vt:lpstr>Objectives</vt:lpstr>
      <vt:lpstr>Description of a Virus</vt:lpstr>
      <vt:lpstr>Description of a Virus</vt:lpstr>
      <vt:lpstr>Description of a Virus</vt:lpstr>
      <vt:lpstr>Description of a Virus</vt:lpstr>
      <vt:lpstr>Description of a Virus Species </vt:lpstr>
      <vt:lpstr>Description of a Virus Species </vt:lpstr>
      <vt:lpstr>Description of a Virus Structure</vt:lpstr>
      <vt:lpstr> Structure of a Human Cell vs. a Virus</vt:lpstr>
      <vt:lpstr>Description of a Virus Structure</vt:lpstr>
      <vt:lpstr>Description of a Virus Size</vt:lpstr>
      <vt:lpstr>Description of a Virus Size</vt:lpstr>
      <vt:lpstr>Relative Sizes of Cells and Viruses</vt:lpstr>
      <vt:lpstr>Description of a Virus Size</vt:lpstr>
      <vt:lpstr>Pathophysiology of Viral Diseases Life Cycle of a Virus</vt:lpstr>
      <vt:lpstr>Pathophysiology of Viral Diseases Entrance and Receptors</vt:lpstr>
      <vt:lpstr>Pathophysiology of Viral Diseases Entrance and Receptors</vt:lpstr>
      <vt:lpstr>Pathophysiology of Viral Diseases Entrance and Receptors</vt:lpstr>
      <vt:lpstr>Pathogenesis of Viral Diseases Entrance and Receptors</vt:lpstr>
      <vt:lpstr>Pathophysiology of Viral Diseases Entrance and Receptors</vt:lpstr>
      <vt:lpstr>Pathogenesis of Viral Diseases Entrance and Receptors</vt:lpstr>
      <vt:lpstr>Pathophysiology of Viral Diseases Life Cycle of a Virus</vt:lpstr>
      <vt:lpstr>Pathophysiology of Viral Diseases Life Cycle of a Virus</vt:lpstr>
      <vt:lpstr>Pathophysiology of Viral Diseases Life Cycle of a Virus</vt:lpstr>
      <vt:lpstr>Pathophysiology of Viral Diseases Cell Injury and Clinical Illness</vt:lpstr>
      <vt:lpstr>Pathophysiology of Viral Diseases Cell Injury and Clinical Illness</vt:lpstr>
      <vt:lpstr>Pathophysiology of Viral Diseases Recovery</vt:lpstr>
      <vt:lpstr>Pathophysiology of Viral Diseases Recovery</vt:lpstr>
      <vt:lpstr>Pathophysiology of Viral Diseases Recovery</vt:lpstr>
      <vt:lpstr>Pathophysiology of Viral Diseases Shedding</vt:lpstr>
      <vt:lpstr>Pathophysiology of Viral Diseases Shedding</vt:lpstr>
      <vt:lpstr>Questions?</vt:lpstr>
      <vt:lpstr>PowerPoint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Avian Flu And the EMS Healthcare Provider</dc:title>
  <dc:creator>Marcus Gade</dc:creator>
  <cp:lastModifiedBy>mw gade</cp:lastModifiedBy>
  <cp:revision>355</cp:revision>
  <cp:lastPrinted>1601-01-01T00:00:00Z</cp:lastPrinted>
  <dcterms:created xsi:type="dcterms:W3CDTF">2006-10-31T00:26:40Z</dcterms:created>
  <dcterms:modified xsi:type="dcterms:W3CDTF">2024-12-06T16:27:45Z</dcterms:modified>
</cp:coreProperties>
</file>