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79"/>
  </p:notesMasterIdLst>
  <p:sldIdLst>
    <p:sldId id="256" r:id="rId2"/>
    <p:sldId id="850" r:id="rId3"/>
    <p:sldId id="898" r:id="rId4"/>
    <p:sldId id="899" r:id="rId5"/>
    <p:sldId id="900" r:id="rId6"/>
    <p:sldId id="756" r:id="rId7"/>
    <p:sldId id="862" r:id="rId8"/>
    <p:sldId id="786" r:id="rId9"/>
    <p:sldId id="787" r:id="rId10"/>
    <p:sldId id="788" r:id="rId11"/>
    <p:sldId id="789" r:id="rId12"/>
    <p:sldId id="790" r:id="rId13"/>
    <p:sldId id="901" r:id="rId14"/>
    <p:sldId id="902" r:id="rId15"/>
    <p:sldId id="903" r:id="rId16"/>
    <p:sldId id="792" r:id="rId17"/>
    <p:sldId id="904" r:id="rId18"/>
    <p:sldId id="905" r:id="rId19"/>
    <p:sldId id="791" r:id="rId20"/>
    <p:sldId id="906" r:id="rId21"/>
    <p:sldId id="907" r:id="rId22"/>
    <p:sldId id="793" r:id="rId23"/>
    <p:sldId id="794" r:id="rId24"/>
    <p:sldId id="795" r:id="rId25"/>
    <p:sldId id="796" r:id="rId26"/>
    <p:sldId id="797" r:id="rId27"/>
    <p:sldId id="908" r:id="rId28"/>
    <p:sldId id="799" r:id="rId29"/>
    <p:sldId id="802" r:id="rId30"/>
    <p:sldId id="803" r:id="rId31"/>
    <p:sldId id="909" r:id="rId32"/>
    <p:sldId id="804" r:id="rId33"/>
    <p:sldId id="800" r:id="rId34"/>
    <p:sldId id="801" r:id="rId35"/>
    <p:sldId id="911" r:id="rId36"/>
    <p:sldId id="805" r:id="rId37"/>
    <p:sldId id="806" r:id="rId38"/>
    <p:sldId id="808" r:id="rId39"/>
    <p:sldId id="914" r:id="rId40"/>
    <p:sldId id="807" r:id="rId41"/>
    <p:sldId id="811" r:id="rId42"/>
    <p:sldId id="812" r:id="rId43"/>
    <p:sldId id="813" r:id="rId44"/>
    <p:sldId id="815" r:id="rId45"/>
    <p:sldId id="809" r:id="rId46"/>
    <p:sldId id="810" r:id="rId47"/>
    <p:sldId id="816" r:id="rId48"/>
    <p:sldId id="817" r:id="rId49"/>
    <p:sldId id="818" r:id="rId50"/>
    <p:sldId id="819" r:id="rId51"/>
    <p:sldId id="820" r:id="rId52"/>
    <p:sldId id="821" r:id="rId53"/>
    <p:sldId id="822" r:id="rId54"/>
    <p:sldId id="823" r:id="rId55"/>
    <p:sldId id="824" r:id="rId56"/>
    <p:sldId id="825" r:id="rId57"/>
    <p:sldId id="826" r:id="rId58"/>
    <p:sldId id="827" r:id="rId59"/>
    <p:sldId id="828" r:id="rId60"/>
    <p:sldId id="912" r:id="rId61"/>
    <p:sldId id="829" r:id="rId62"/>
    <p:sldId id="830" r:id="rId63"/>
    <p:sldId id="832" r:id="rId64"/>
    <p:sldId id="833" r:id="rId65"/>
    <p:sldId id="856" r:id="rId66"/>
    <p:sldId id="857" r:id="rId67"/>
    <p:sldId id="858" r:id="rId68"/>
    <p:sldId id="838" r:id="rId69"/>
    <p:sldId id="835" r:id="rId70"/>
    <p:sldId id="836" r:id="rId71"/>
    <p:sldId id="837" r:id="rId72"/>
    <p:sldId id="840" r:id="rId73"/>
    <p:sldId id="841" r:id="rId74"/>
    <p:sldId id="913" r:id="rId75"/>
    <p:sldId id="915" r:id="rId76"/>
    <p:sldId id="895" r:id="rId77"/>
    <p:sldId id="842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31B96B-AED3-4779-87F2-106C2C88D186}">
          <p14:sldIdLst>
            <p14:sldId id="256"/>
            <p14:sldId id="850"/>
            <p14:sldId id="898"/>
            <p14:sldId id="899"/>
            <p14:sldId id="900"/>
            <p14:sldId id="756"/>
            <p14:sldId id="862"/>
            <p14:sldId id="786"/>
            <p14:sldId id="787"/>
            <p14:sldId id="788"/>
            <p14:sldId id="789"/>
            <p14:sldId id="790"/>
            <p14:sldId id="901"/>
            <p14:sldId id="902"/>
            <p14:sldId id="903"/>
            <p14:sldId id="792"/>
            <p14:sldId id="904"/>
            <p14:sldId id="905"/>
            <p14:sldId id="791"/>
            <p14:sldId id="906"/>
            <p14:sldId id="907"/>
            <p14:sldId id="793"/>
            <p14:sldId id="794"/>
            <p14:sldId id="795"/>
            <p14:sldId id="796"/>
            <p14:sldId id="797"/>
            <p14:sldId id="908"/>
            <p14:sldId id="799"/>
            <p14:sldId id="802"/>
            <p14:sldId id="803"/>
            <p14:sldId id="909"/>
            <p14:sldId id="804"/>
            <p14:sldId id="800"/>
            <p14:sldId id="801"/>
            <p14:sldId id="911"/>
            <p14:sldId id="805"/>
            <p14:sldId id="806"/>
            <p14:sldId id="808"/>
            <p14:sldId id="914"/>
            <p14:sldId id="807"/>
            <p14:sldId id="811"/>
            <p14:sldId id="812"/>
            <p14:sldId id="813"/>
            <p14:sldId id="815"/>
            <p14:sldId id="809"/>
            <p14:sldId id="810"/>
            <p14:sldId id="816"/>
            <p14:sldId id="817"/>
            <p14:sldId id="818"/>
            <p14:sldId id="819"/>
            <p14:sldId id="820"/>
            <p14:sldId id="821"/>
            <p14:sldId id="822"/>
            <p14:sldId id="823"/>
            <p14:sldId id="824"/>
            <p14:sldId id="825"/>
            <p14:sldId id="826"/>
            <p14:sldId id="827"/>
            <p14:sldId id="828"/>
            <p14:sldId id="912"/>
            <p14:sldId id="829"/>
            <p14:sldId id="830"/>
            <p14:sldId id="832"/>
            <p14:sldId id="833"/>
            <p14:sldId id="856"/>
            <p14:sldId id="857"/>
            <p14:sldId id="858"/>
            <p14:sldId id="838"/>
            <p14:sldId id="835"/>
            <p14:sldId id="836"/>
            <p14:sldId id="837"/>
            <p14:sldId id="840"/>
            <p14:sldId id="841"/>
            <p14:sldId id="913"/>
            <p14:sldId id="915"/>
            <p14:sldId id="895"/>
            <p14:sldId id="842"/>
          </p14:sldIdLst>
        </p14:section>
        <p14:section name="Untitled Section" id="{A149817D-FF64-4E86-8A54-E4CDDB83333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90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4126D-8875-4B2A-B63F-AACBEE7B5FF1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14EAE-08AF-40A3-9E44-6A586632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20800" y="1152942"/>
            <a:ext cx="9956800" cy="2123658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117600" y="6248400"/>
            <a:ext cx="2336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368800" y="6248400"/>
            <a:ext cx="3860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245600" y="6248400"/>
            <a:ext cx="2540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1A76D3A1-0BF0-403A-B275-F93F38D2046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ltGray">
          <a:xfrm>
            <a:off x="1" y="3543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17548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8585D-1DF0-4164-8F03-2C5A85F1D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0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457200"/>
            <a:ext cx="2743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8026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91CC1-8415-41E5-B0EE-37A6440E1C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757C2-A93C-409E-9101-80FA26F018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FE5F9-BA70-4861-99C3-42698580DC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5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69175-7F14-4369-A54E-8AE53F121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3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2B04D-81FB-476A-AE40-DF484C8B66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6F848-656A-48D5-9DC6-28CA6BEEB4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911D8-10B5-403B-8054-DFADA8808C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9C51B-C7B6-4EED-91E2-DE3458986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4EADC-78A4-4DC5-9611-818AD6156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5F7EE7F0-78D0-4114-8839-71C1B34B5C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" y="1638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38684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digitaljournal.com/photo/060817avianflubirdfluvirus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digitaljournal.com/photo/060817avianflubirdfluvirus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27A8F0-73E6-55CF-62A8-1E7AA84BA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29D50C-B27B-2DE1-0DFC-77E2C2E20AA2}"/>
              </a:ext>
            </a:extLst>
          </p:cNvPr>
          <p:cNvSpPr txBox="1"/>
          <p:nvPr/>
        </p:nvSpPr>
        <p:spPr>
          <a:xfrm>
            <a:off x="-15433" y="4975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Pandemic Plan for the Church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8E7AE-C732-F798-B8A5-2778AF6A25EB}"/>
              </a:ext>
            </a:extLst>
          </p:cNvPr>
          <p:cNvSpPr txBox="1"/>
          <p:nvPr/>
        </p:nvSpPr>
        <p:spPr>
          <a:xfrm>
            <a:off x="15433" y="1102505"/>
            <a:ext cx="1216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Ministering to the Community in a Time of Crisis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763D2EE-4C59-2453-6B22-0AA4CDD0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3" y="5506230"/>
            <a:ext cx="12158240" cy="70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</a:p>
          <a:p>
            <a:pPr algn="ctr"/>
            <a:r>
              <a:rPr lang="en-US" sz="4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Two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EFDCC-DA30-7F49-8644-A71F9672D587}"/>
              </a:ext>
            </a:extLst>
          </p:cNvPr>
          <p:cNvSpPr txBox="1"/>
          <p:nvPr/>
        </p:nvSpPr>
        <p:spPr>
          <a:xfrm>
            <a:off x="453589" y="6016875"/>
            <a:ext cx="11521533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12986A-6413-432E-9C96-5DF690F1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213" y="1669246"/>
            <a:ext cx="4648200" cy="31117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264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fever can last up to three to four days, come and go, and then gradually go away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of the healing process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if other symptoms such as: trouble breathing; stiff neck; lethargy; chest pain; delirium; or seizures occur; contact your healthcare provider immediately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C8575-7CF2-36D8-ECCC-1130981AC9D0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814885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of treating a fever are: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Antipyretic drugs such as nonsteroidal anti-inflammatory drugs (NSAIDs) and aspirin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sure to read the labels for dosing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Dosages can vary depending on whether the medication is for an adult or a child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children, dosing is often determined by weight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C3BD3-E1FB-D1E1-AE59-0E02A87DD085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427974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752600"/>
            <a:ext cx="10817628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Non-steroidal anti-inflammatory (NSAIDs) medication such as Ibuprofen (Advil, Motrin)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Adults - 200mg tablets take one to two tablets every four to six hours.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– 5mg/kg every six to eight hours (maximum 40 mg/kg/day).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5A90B-DD28-08F1-077C-F625BB865BFE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D2648-06A2-C36D-6D79-49679CAA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098" y="4711620"/>
            <a:ext cx="2504902" cy="177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947C9-D3B1-A4B4-2ACC-96AD6D51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711620"/>
            <a:ext cx="2521918" cy="17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8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B72BA-7535-4717-6D6E-5F5B35DDC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9DECE833-E2F6-D251-3C56-269809234B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DE0C7B56-926F-6A28-9A90-96EE380A4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1" y="1752600"/>
            <a:ext cx="10817628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 - Ibuprofen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an NSAID with food may help minimize the chance of stomach upset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some cases, particularly with difficult-to-control fevers in children, healthcare providers may suggest alternating between ibuprofen and acetaminophen (Tylenol)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important to consult a pediatrician before using this method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36D1F-BEC8-4A43-3BA1-FD67022EDDFA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68773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B37A0-AC5D-10BF-2FBB-5A49ABA77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8E83468-494F-CBA6-C28C-60CF219CEA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025A17E5-21F7-9141-889C-5CBBE61A1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1" y="1752600"/>
            <a:ext cx="10817628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 - Ibuprofen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side effects include: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Nausea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Stomach pain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BF960-F4E3-43B8-EAF9-454C960B2707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988EE5E-A87F-0EC8-1ED0-858BE4514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11" y="2915397"/>
            <a:ext cx="326413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Headache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Dizziness</a:t>
            </a:r>
          </a:p>
          <a:p>
            <a:pPr marL="0" indent="0" defTabSz="914400">
              <a:buFont typeface="Wingdings" pitchFamily="2" charset="2"/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126C6-0116-9666-206D-17A79433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396" y="2576999"/>
            <a:ext cx="5057640" cy="304705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0155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2C5C7-45D4-7713-E51B-E985678A2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4267F00-039F-4E35-0FD1-2685909543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CD89BF2-5027-A3C7-A7D9-5E40ABA12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1" y="1752600"/>
            <a:ext cx="11385754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 - Ibuprofen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use ibuprofen in children less than six months old unless your child’s doctor instructs you to 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63C38-44E0-794C-07AD-D95685937868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CD288-DD3F-8231-7138-E1BDBAA4A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521" y="3429000"/>
            <a:ext cx="3846576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E9D5D64-8884-C83B-B75E-0BF20F2B8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37" y="3349720"/>
            <a:ext cx="6799005" cy="313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the dose for children is usually done in metric units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using a syringe than a kitchen teaspoon</a:t>
            </a:r>
          </a:p>
          <a:p>
            <a:pPr lvl="3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box does not come with one, ask your pharmacist</a:t>
            </a:r>
          </a:p>
          <a:p>
            <a:pPr marL="0" indent="0" defTabSz="914400">
              <a:buFont typeface="Wingdings" pitchFamily="2" charset="2"/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58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7351475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 - Aspirin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Adults - 325mg-650mg every four to six hours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exceed 4,000 mg in 24 hours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give aspirin to children less than eighteen years of age as it can cause Reye’s syndrome (a rare but serious disease affecting the liver and brain)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1A2C1-C069-6ACE-5330-8531440D545D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C1D44-259F-C745-37D2-A245B5FBE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416" y="2430302"/>
            <a:ext cx="2692062" cy="3437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705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3886-0271-A5E2-C2A3-909E17BF5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E0E738B5-264A-FB0C-9F89-4F2B5D101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98CC87B3-7CF3-CDA8-3E9E-46379532C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 – Aspirin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 taken with food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Adults should not take aspirin if they have: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sensitivity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history of gastrointestinal bleeding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Asthma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Nasal polyps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 or liver disease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568AC-886C-C5FC-5299-D99FF302E4F4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5877F-6817-C35B-8867-F4C4D1857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9" b="-1"/>
          <a:stretch>
            <a:fillRect/>
          </a:stretch>
        </p:blipFill>
        <p:spPr>
          <a:xfrm>
            <a:off x="7624363" y="3500312"/>
            <a:ext cx="4087636" cy="2811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052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0C9F8-A22C-BB7B-5A8F-4BC84CFF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DFF7CE1-081C-7E24-2D14-64B05F16E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71798CE0-2308-76D2-A5E9-7382C0515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 – Aspirin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side effects: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Stomach upset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Heartburn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Nausea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Vomiting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947D9-DB1C-360A-E48C-0E120398ABA4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9E2BE-F84D-751A-AC9F-FF37CDE7C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7"/>
          <a:stretch>
            <a:fillRect/>
          </a:stretch>
        </p:blipFill>
        <p:spPr>
          <a:xfrm>
            <a:off x="5628750" y="2603902"/>
            <a:ext cx="4439700" cy="2880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951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Acetaminophen (Tylenol)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Adults – 325mg-500mg tablets, take one to two tablets every four to six hours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– 10-15 mg/kg every four to six hours (maximum 65mg/kg/day)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label for dosing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doses can cause liver damage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AEAE4-E806-DC0C-9CF9-D99987C5D92C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8B475-3F5F-17DE-04E2-E19EAB97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955" y="3986217"/>
            <a:ext cx="2928459" cy="222321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6968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5235F-8A53-EFCA-92B9-8D41949A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84D1B80-403C-D563-83AE-E28C3A1AC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8EFE2BF8-CCE3-2B4B-CA97-190A419B3A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076024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information is for educational purposes only and does constitute professional medical advice or diagnosis.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 your medical provider if there are any questions or concerns.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B7086-A375-B10D-62AA-D35985852B5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228998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FAB35-BFB5-9A1E-9D83-B59ED549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507FDB18-FFE6-5F8E-E3CA-FF3D984D8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54F3FEDC-F4A4-D3F4-E889-457A29A46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1218606" cy="4114800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using a product for cold or flu symptoms, check the label to ensure it does not also contain ibuprofen to avoid taking too much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FA0A6-52AD-BFCF-01FD-D80A118AA23C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B8906-67A0-59DC-CB34-0141D1AB0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606" y="2880852"/>
            <a:ext cx="2845394" cy="3519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6653A-F899-2EBF-22D3-8448D482A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880852"/>
            <a:ext cx="2813699" cy="351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BD877-A559-43E2-A969-7C67A80F7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2429910-4D13-F9B6-77EE-0D4A7E73E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45FCDC17-65E9-2A26-75C7-ABDFD0350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Acetaminophen (Tylenol)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side effects include: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Nausea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Vomiting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Stomach upset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Constipation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Rash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CDE6D-CCE3-6D00-AF7D-4B3BEBEF25EC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6A538-24DA-9CE0-43D5-C98FF6AD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439" y="1752600"/>
            <a:ext cx="2819399" cy="4525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33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give any medication to babies before consulting your pediatrician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refer to medication labels when administering to children or infants 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65FC5-1B44-CBEA-E319-1A8DAE0357FE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7153A-F9AB-B26E-C20E-EFB6F8C3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305" y="3904967"/>
            <a:ext cx="3346189" cy="2273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170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752600"/>
            <a:ext cx="11200015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Non-pharmaceutical ways of treating a fever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plenty of liquids – dehydration comes easily with fevers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sure patient gets plenty of rest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room temperature at about 70˚ to 74˚F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cool, loose, comfortable clothes on patient to prevent trapping of body heat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 child to have a blanket but remove it when chills stop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Shivering can raise the body temperature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4D19B-AE1D-F15E-329E-51D3A4508395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502150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fever is high: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a lukewarm bath to help lower temperature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antipyretic medications before the bath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 bath is not an option, press damp wash cloths on the face, chest, back, wrists or legs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59736-E308-A229-01E3-3D90216BD9B9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504802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1033760" cy="4114800"/>
          </a:xfrm>
        </p:spPr>
        <p:txBody>
          <a:bodyPr/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fever is high: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patient doesn’t get chilled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careful not to allow temperature change to happen too quickly 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can induce seizures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Antibacterial medications may be needed as well as an antiviral medication to treat any condition that has developed such as bacterial pneumonia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69098-F89D-008F-6F59-3FCDE29BB25E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465823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1150138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Medical Care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child younger than 3 months with a 100.4°F (38°C) or higher fever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to 24 months old with 102°F (38.9°C) or higher fever that lasts more than a day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child with fever who is listless, irritable, or vomiting repeatedly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adult with a 103°F (39.4°C) or higher fever 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D82C7-5B4A-82A1-A717-DE08C41AA696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4190724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DC8EC-574F-649C-3EFF-E6C1D4251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02A78C5-3E0B-F8BF-5E44-68957E5BD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12C24EA4-BC49-63E4-15AD-3C0AB51D6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1150138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Medical Care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Dehydration that results in: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Dizziness when standing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urination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tears in infants when crying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Seizures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 mental status, confusion, or less responsive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6F6429-703B-48C3-AF81-C123920B1737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872924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717876" cy="114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cough is our body’s way of removing mucus from our lungs and throat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2216F-B754-B989-9BC1-A3C39D1EBD28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774B3-72FC-BF3A-2B1D-291EF1D00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142" y="2819400"/>
            <a:ext cx="3956858" cy="355038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7260203-9630-2916-924F-55E2AA28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19400"/>
            <a:ext cx="6029498" cy="374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Productive coughs are useful and should be encouraged to eliminate the mucus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coughs can cause breathing problems and keep the patient from resting6666;p</a:t>
            </a:r>
          </a:p>
        </p:txBody>
      </p:sp>
    </p:spTree>
    <p:extLst>
      <p:ext uri="{BB962C8B-B14F-4D97-AF65-F5344CB8AC3E}">
        <p14:creationId xmlns:p14="http://schemas.microsoft.com/office/powerpoint/2010/main" val="18303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363200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counter cough remedies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Decongestants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Relieve nasal congestion and dry up mucus in the lungs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C42DA-21F6-4760-23D6-450A20501AAE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12BE0-079E-25CE-50C2-FC5307EFD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29" y="3549890"/>
            <a:ext cx="3321628" cy="242178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CFCABB4-EAAD-0713-F75D-F57AC41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29000"/>
            <a:ext cx="6428509" cy="305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ingredients: phenylephrine and pseudoephedrine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increase blood pressure</a:t>
            </a:r>
          </a:p>
          <a:p>
            <a:pPr lvl="2" defTabSz="914400"/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Overuse can trigger a dry cough</a:t>
            </a:r>
          </a:p>
          <a:p>
            <a:pPr lvl="1" defTabSz="914400"/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26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EFCD4-81B8-6A63-4E1F-709E40B6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CDB79577-2C30-92D5-C695-A30BEAA39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A7A07C97-A811-177E-D4BD-2C003DDE3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752600"/>
            <a:ext cx="10363199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 have shown that even basic health care such as adequate water, food, and warmth can result in a much higher percentage rate of survival of a disease.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1918 Influenza, it was determined that many died simply because there was no one to look after the sick and provide them these basic essential needs.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4784F-F678-450E-9A9F-2F472BC764F6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320536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127323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counter cough remedies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Expectorants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2EF52-12E9-FDB9-4E15-755E1D052CA9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E5F23-2F4A-E444-CB7F-45BBAD99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000" y="3013948"/>
            <a:ext cx="3098599" cy="3246151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9CD099C-545D-7081-839F-E16EA6B70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74" y="3013949"/>
            <a:ext cx="6765146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thin mucus to aid in coughing it up more easily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ingredient: guaifenesin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Drinking more fluids will aid the guaifenesin to thin mucus</a:t>
            </a:r>
          </a:p>
          <a:p>
            <a:pPr lvl="1" defTabSz="914400"/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015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ED2D2-DB6B-05B9-B7D6-6EEEC03A3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2C6306C4-E4DA-67E9-CD10-B26A1EF64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134D4E6C-04CE-6B2D-9334-F87EA82E5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1" y="1752600"/>
            <a:ext cx="875607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counter cough remedies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Suppressants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6062F-329D-8E13-EAA3-182514D79988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4461F79-A2A5-1419-8A3D-9ABBF1117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1" y="2785456"/>
            <a:ext cx="6777644" cy="20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only if the patient’s chest hurts and they are not getting rest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to use only at night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ingredient: dextromethorphan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1324F-0193-D3AC-3B0C-F23F5CE7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3" y="2697323"/>
            <a:ext cx="2474973" cy="34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0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counter cough remedies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6D6BC-5964-9551-39F2-AEFF55A48ECA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C802522-2F82-D7B6-0490-F7B8E0302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33" y="2393264"/>
            <a:ext cx="5745479" cy="362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give cough medicine to children under the age of four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your pediatrician for advice on cough remedies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A7C3D-BEAE-C336-ACA1-B004B12D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358" y="3122099"/>
            <a:ext cx="3874759" cy="282150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07309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834255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Non-pharmaceutical remedies to soothe coughs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a humidifier to: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moisture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Loosen secretions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dry coughs</a:t>
            </a:r>
          </a:p>
          <a:p>
            <a:pPr lvl="2">
              <a:spcAft>
                <a:spcPts val="600"/>
              </a:spcAf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55F15-5246-A4DB-90B2-40F6EF34CBD3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B1904-056B-EDD4-C7FD-FCB1DDF0D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4"/>
          <a:stretch>
            <a:fillRect/>
          </a:stretch>
        </p:blipFill>
        <p:spPr>
          <a:xfrm>
            <a:off x="6746616" y="2543693"/>
            <a:ext cx="3617380" cy="360108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4189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668000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Non-pharmaceutical remedies to soothe coughs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Cough drops to soothe an irritated throat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giving to children under six years of age due to choking risk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Gargle with salt water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drinks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 or broth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7A152-A71C-64E9-982A-28582A9882E4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60EA4-61EC-E9AB-E263-2379F28E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906" y="3852180"/>
            <a:ext cx="3594302" cy="235850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64999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A859D-52A6-78EC-EEB8-C16ABEF4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6CEC3982-ACF5-1613-3198-B025989AB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E604C990-E8E0-2B8B-D9E4-D0BB6FDB1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668000" cy="85759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Non-pharmaceutical remedies to soothe coughs include: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EF733-11AC-26E3-86ED-89395DA8ACD3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5350F-74B3-515C-9C09-CF4FF549D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617026"/>
            <a:ext cx="3693347" cy="223513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EC5DCD3-C083-74B1-C724-351ADB3C1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73868"/>
            <a:ext cx="87089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honey to soothe a sore throat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give honey to children younger than 1 year old </a:t>
            </a:r>
          </a:p>
          <a:p>
            <a:pPr marL="457200" lvl="1" indent="0" defTabSz="914400"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7AD48A0-821F-B6AB-8015-B5F7C2F1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3810000"/>
            <a:ext cx="7162800" cy="280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3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Clostridium bacteria may cause infant botulism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additional fluids to help thin mucus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Avoiding smoking and cigarette smoke</a:t>
            </a:r>
          </a:p>
          <a:p>
            <a:pPr lvl="1" defTabSz="914400"/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518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medical attention if you have these symptoms with your cough: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Shortness of breath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Coughing up blood, bloody mucus, or pink foamy mucus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Coughing up green, tan, or yellow mucus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Fever, chills, or chest pain when you breathe deeply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38D37-9937-6F23-A83C-8F06A1BCC418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463860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127323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medical attention if you have a sore throat with any of these symptoms: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77C2A-284E-2317-A3E5-A7F53D7C0D4A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8FFDE26-558A-912F-5BF4-86D849E84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62842"/>
            <a:ext cx="544483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Lasts longer than a week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pain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Trouble swallowing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 over 103 F in adults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B0262-75C8-253F-2D33-42DF4285C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862842"/>
            <a:ext cx="472162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Swollen glands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patches on throat or tonsils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Rash</a:t>
            </a:r>
          </a:p>
        </p:txBody>
      </p:sp>
    </p:spTree>
    <p:extLst>
      <p:ext uri="{BB962C8B-B14F-4D97-AF65-F5344CB8AC3E}">
        <p14:creationId xmlns:p14="http://schemas.microsoft.com/office/powerpoint/2010/main" val="3125803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signs and symptoms may indicate a bacterial infection that can be treated with antibiotics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also indicate other conditions that require other treatments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B39D4-DE01-7DA8-7868-AF46340A0909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D2372-4F62-536D-0343-D91B660FA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454" y="3852311"/>
            <a:ext cx="3539144" cy="232572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70519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8E062-EB4B-2E54-5081-3D7AF4B10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F5B07AE-1CD3-83C2-239B-8644BC6FE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a Cytokine Storm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E86FD51F-2F15-1703-C168-36223BE55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cytokine storm is a severe complication of certain infectious diseases including seasonal influenza, COVID-19, and HPAI H5N1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causes severe, systemic inflammation leading to rapid-onset symptoms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 on how to prevent a cytokine storm, please see the document and PowerPoint presentation titled “How to Prevent Acute Respiratory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Distress Caused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 Cytokine Storm”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55F1D-4C5E-4F4B-B1DA-8650CAC2EC71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76816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752600"/>
            <a:ext cx="10363199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elements of caring for the sick may change dependent on the pathophysiology (the process of the disease in the human body) of the virus or disease.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and seasonal influenza present with similar symptoms, as well as the current strain of the circulating Avian H5N1 Influenza.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EA764-E3D9-3683-59E9-2B6CA8B65BA6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201642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Nausea is a sick feeling in the stomach that precedes vomiting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Vomiting is the body forcibly expelling the contents of the stomach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causes of these can vary widely; however, this context is treating the complications of influenza and other viruses 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3D499-AA2E-C504-2000-AF3B3741BC80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169018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712336" cy="72459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home treatments for nausea and vomiting include:</a:t>
            </a:r>
          </a:p>
          <a:p>
            <a:pPr lvl="2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0514B-37A1-D1A3-37CF-66FD4B0790EE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AB866-D033-0EE2-B17B-70F1B21F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537" y="2590818"/>
            <a:ext cx="4699463" cy="326783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DE42C47-07B9-76E8-0577-AEDE3A729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23408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Drinking clear liquids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Ginger ale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 juices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milk and dairy products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solid foods until vomiting has passed</a:t>
            </a:r>
          </a:p>
          <a:p>
            <a:pPr lvl="2" defTabSz="914400"/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464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752600"/>
            <a:ext cx="10834255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home treatments for nausea and vomiting include: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a BRAT Diet – foods low in fat and easy to digest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Bananas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 sauce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Toast</a:t>
            </a:r>
          </a:p>
          <a:p>
            <a:pPr lvl="2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32AA3-7F01-893E-5D8A-30A79B40FA11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A658E-D36C-7B19-61F3-EE5AF1F89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7"/>
          <a:stretch>
            <a:fillRect/>
          </a:stretch>
        </p:blipFill>
        <p:spPr>
          <a:xfrm>
            <a:off x="4305992" y="3088468"/>
            <a:ext cx="5842766" cy="277893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3481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983884" cy="762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home treatments for nausea and vomiting include: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91877-3AE5-8853-C2AB-8C97CA937DD4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ACEAB7C-25C0-BC55-D9E9-ED516B99A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73868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small meals throughout the day; eat slowly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Crackers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hard to digest (meats) or fatty foods</a:t>
            </a:r>
          </a:p>
          <a:p>
            <a:pPr lvl="2" defTabSz="914400"/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78292-D189-260E-3B79-EC91B18F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462" y="2815314"/>
            <a:ext cx="4193172" cy="275895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04912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counter remedies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Pepto-Bismol – coats inside of stomach and relieves feeling of nausea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Dramamine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Emetrol – relaxes stomach muscles and calms stomach activity (not for diabetics)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Kaopectate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Ginger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Peppermint oil</a:t>
            </a:r>
          </a:p>
          <a:p>
            <a:pPr lvl="2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CDD17C-57BA-6EC2-A6B7-FDBB95A9D57E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239483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052858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vomiting is harmless unless there are complications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 the following complications arise, contact your healthcare provider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treatment is not working, and dehydration is present.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Vomiting and diarrhea last more than twenty-four hours with signs of dehydration</a:t>
            </a:r>
          </a:p>
          <a:p>
            <a:pPr marL="914400" lvl="2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B498D6-0A02-4B87-B9AD-B0C4F8A0B644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403516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following complications arise, contact your healthcare provider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an infant or child under six years show signs of dehydration, fever is present, and there is no urine output for six hours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blood in the vomit (frank blood or appearance of coffee grounds)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Lethargy, altered mental status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abdominal pain</a:t>
            </a:r>
          </a:p>
          <a:p>
            <a:pPr lvl="2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E9B2FE-F270-1302-9FC0-C1341BC419FD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371626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Diarrhea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Diarrhea or loose bowel movements usually do not last long unless it is caused by an infection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the body’s way of expelling the infection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Giving medications to stop the diarrhea may interfere with body’s natural mechanisms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7D1CED-C309-34F8-A93F-09A3B6268E3E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10384-0F72-8F42-E2C9-869DD7CB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303" y="4389001"/>
            <a:ext cx="3167446" cy="2099667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97863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Diarrhea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medical attention if: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Diarrhea is severe, and dehydration develops, then treatment should take place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blood or mucus in the stools, dehydration that causes weakness or change in mental status, seek medical attention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9856F-B55E-7C8D-4E5F-AD5D9E2A5B28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8D86E-26E9-965F-B955-2993B3813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98" y="4439583"/>
            <a:ext cx="3498856" cy="204908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65454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Diarrhea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7176655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viruses are found in feces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spread by touching the feces and not properly washing your hands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occur when changing a diaper or using the bathroom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sure to use good hand hygiene when helping someone with diarrhea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the patient practices good hygiene as well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2BD24-F532-D37D-D777-CC56989FFB00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F2F3C-AECC-7325-5DD6-CD02F08D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83"/>
          <a:stretch>
            <a:fillRect/>
          </a:stretch>
        </p:blipFill>
        <p:spPr>
          <a:xfrm>
            <a:off x="7481455" y="2373599"/>
            <a:ext cx="4024621" cy="349380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0668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52398-65F9-DBBB-88B6-FD860592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2B050430-7FC3-9B71-8F69-D5684FDF9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CBA89DE-8026-FFB8-8C1D-0C5725B72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752600"/>
            <a:ext cx="10363199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 to Consider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Calling on Christians to care for people in a pandemic situation is asking them to put their own lives at risk dependent on the lethality of the circulating virus. 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deep, personal conviction must be present to serve in this manner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B487D-A553-0B50-201E-B69DC3FC8A28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706065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Diarrhea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114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many cases of diarrhea, replacing fluids and salts lost is the only treatment needed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0C0E9-318A-11B1-725D-0A8BFFF34D8C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4714C-9080-5DD1-2FB2-BA2A04C9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71" y="2895600"/>
            <a:ext cx="3527310" cy="269516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07FCCAA-EB77-4733-BE53-C2E0F750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3" y="2895600"/>
            <a:ext cx="5562571" cy="359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be done by oral rehydration solutions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necessary intravenous fluids</a:t>
            </a:r>
          </a:p>
        </p:txBody>
      </p:sp>
    </p:spTree>
    <p:extLst>
      <p:ext uri="{BB962C8B-B14F-4D97-AF65-F5344CB8AC3E}">
        <p14:creationId xmlns:p14="http://schemas.microsoft.com/office/powerpoint/2010/main" val="1491735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Diarrhea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counter remedies for diarrhea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Kaopectate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Immodium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Pepto-Bismol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only the amount recommended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use more than one anti-diarrheal remedy at the same time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BE85A3-2FE0-3C2A-D388-67BA6E1B6FC2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862579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lose water every day in our sweat, urine, when we talk and exhale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replaced daily with fluids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if the amount of water lost outweighs what we take in – dehydration can occur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Dehydration can lead to death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376797-7B39-17D2-418F-5C1818FA7347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468392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causes of dehydration in adults are: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exposure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Vomiting and diarrhea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best way to treat dehydration is to avoid 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B55E3-91D4-4344-5591-EE55A277D0B7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8E076-022E-A111-CFF2-D0B82B3E6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39470"/>
            <a:ext cx="3672147" cy="210166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08863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514835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 the sick person to increase their intake of fluids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Diabetics are more at risk for dehydration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alcohol consumption and excess caffeine as these increases water loss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BC61A-E850-7054-1B08-636F31D54555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BCEE5-C4FA-39BE-E348-9B4CA227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716" y="2338235"/>
            <a:ext cx="4696284" cy="311724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5420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and symptoms of dehydration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Headache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thirst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mouth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Weakness/dizziness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Swollen tongue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heart rate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0F79C-8386-7F1B-A911-92ECAD112781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C8AC3-4F75-BAAD-0426-3D6ACD50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38080"/>
            <a:ext cx="4163006" cy="282932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832370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and symptoms of dehydration include: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Confusion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Decreased urine output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of urine is a dark yellow or amber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Hypotension (low blood pressure)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Seizure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1DD01-5488-9369-2693-C9B8E6CBAEE1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6909863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990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are at greater risk in developing dehydration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A16AE-1135-4C83-CB0B-945B848F6104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C5802-E502-41EB-89EB-3A6EBAC87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81" y="2672017"/>
            <a:ext cx="4870192" cy="3196767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4A9CD0C-71B0-38D4-5F6D-82F9D1F2E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73868"/>
            <a:ext cx="529243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addition, they may not be able to communicate their symptoms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be aware of the signs</a:t>
            </a:r>
          </a:p>
          <a:p>
            <a:pPr lvl="1" defTabSz="914400"/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678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of dehydration in children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lips and mouth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Sunken eyes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breathing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pulse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Decreased urination (dry diapers)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Sunken fontanelles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C41EA-E501-BCBE-9080-1C8D6DC91A85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78A18-9B04-67D6-1E9C-B6ED8E23D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4" t="4558"/>
          <a:stretch>
            <a:fillRect/>
          </a:stretch>
        </p:blipFill>
        <p:spPr>
          <a:xfrm>
            <a:off x="7848601" y="2221468"/>
            <a:ext cx="2819400" cy="364593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36931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of dehydration in children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irritation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skin turgor (pinching the skin on the back of the hand, and it does not return to its original state) 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191F3-6395-A669-2554-7C3179F64312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61610-18FA-09D3-B00B-ABE2E47F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544" y="4312056"/>
            <a:ext cx="3959711" cy="217661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1879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9753600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 to be discussed in Part Two: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diarrhea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emergency care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D893D-A938-8C06-7C55-4B103CB7733A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4130966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684B6-F0B2-151C-3514-FD7079F94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BC4041C7-9CAF-FF63-406D-BC58CA5B7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EBB9378-3DEF-E9E8-53B0-B52B23C94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of dehydration in infants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57133-5C1E-3D11-7F4D-0B6EC9560AC2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F9664-E1B8-880F-0394-CF9D6CC54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01"/>
          <a:stretch>
            <a:fillRect/>
          </a:stretch>
        </p:blipFill>
        <p:spPr>
          <a:xfrm>
            <a:off x="2026173" y="2360097"/>
            <a:ext cx="8139653" cy="412857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458572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114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 those who are dehydrated to take in more fluids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E6CD3-C3C2-49C2-A1A7-83D0E481BDB6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4D5A4-5C20-E32A-C4B4-C89120CA3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26" y="2895600"/>
            <a:ext cx="4614147" cy="302306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D9B0DDA-2E40-A8E1-344B-F3A870623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18" y="2743200"/>
            <a:ext cx="4936346" cy="317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 giving small sips at first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child consider using a syringe</a:t>
            </a:r>
          </a:p>
        </p:txBody>
      </p:sp>
    </p:spTree>
    <p:extLst>
      <p:ext uri="{BB962C8B-B14F-4D97-AF65-F5344CB8AC3E}">
        <p14:creationId xmlns:p14="http://schemas.microsoft.com/office/powerpoint/2010/main" val="575422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ways to increase fluids are: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Sipping small amounts of water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Popsicles, especially those made from fruit juices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Sucking on ice chips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Carbohydrate/electrolyte drinks such as Gatorade, PowerAde, and Pedialyte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broths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Jello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93249-A381-3B2C-611A-24E835075E69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429154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water is necessary it does not contain the salts and electrolytes that are essential to body function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 (ORS) are a way to replace fluids and nutrients lost through vomiting and diarrhea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Comes in several forms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powder that can be mixed with water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form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2579F-372F-0ED1-5230-524C3399D9EB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564326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ORS include: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Ricelyte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Rehydralyte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A79C17-A143-0DBA-5453-B776C66ECA51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08FC6-BB99-ED69-8FCC-B8F53917D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484" y="1911522"/>
            <a:ext cx="2838954" cy="426582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91701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CD52-FF82-237C-CDC4-58E13E199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FAD86745-0C58-52C9-BA2D-E04C065FD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C641BFBB-02D7-4FE0-32FD-B4EEBB223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 vs Gatorade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popular drinks that help replenish fluids and electrolytes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 is primarily used to treat dehydration caused by diarrhea or vomiting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Gatorade is marketed as a sports drink to help with exercise-induced dehydration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22C34D-85EB-6ED4-A15D-5B7107B3CFF2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222241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35D41-B157-CD94-3A3B-59F7554F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E0E98F8-15C3-2FB7-8CF4-583121867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8D0D55F-FA02-F8C8-AA6E-36A639905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 vs Gatorade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 contains more sodium and potassium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 balance of sugar and sodium to help replenish fluids and electrolytes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 also contains artificial sweeteners like sucralose and acesulfame potassium, which Gatorade doesn't have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AA5B2F-25DA-E6CE-C298-497B12053CDC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562713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0504A-7987-9E80-6DFA-AB77C34E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CF66569B-A201-48E8-6400-762A5BB61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6270F389-6734-A305-D16A-F322D8E35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 vs Gatorade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Gatorade's high sugar content may help fuel athletic performance and duration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Pedialyte may be better for diarrhea because sugar can promote diarrhea 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D4928-9583-D10E-8319-ACFE76083CF3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6786D-651D-9F70-9CB6-FCB483E9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809" y="4198632"/>
            <a:ext cx="3332381" cy="220216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61986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World Health Organization (WHO) and UNICEF jointly maintain guidelines for the manufacture of ORS preparations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preparations are available as either pre-prepared fluids or packets of (ORS) ready for mixing with fluid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don’t have access to these at your local grocery store you can mix up an ORS at home 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E2F03-4DA9-AC46-4A8F-7974FC9CBC02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8304927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basic ORS is composed of: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Sugar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using a standard ratio of ingredients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ml sugar/2.5 ml salt/1-liter fluid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teaspoons sugar/0.5 teaspoon salt/1-quart fluid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182CE-21AB-BB33-5403-046ED8D28AC4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882AF-E92F-3DB1-CFD1-3FB5E590A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58" y="831273"/>
            <a:ext cx="4121530" cy="388505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6684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EFE78-2D28-459B-D509-A0E17A28F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B5900D9F-5B40-0405-D8F7-C3DD0F377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42C0573C-0361-A392-066B-136BB146B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9753600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 on preventing a Cytokine Storm see the document and PowerPoint presentation titled “Preventing a Cytokine Storm”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1C0F42-440A-33EA-3CFB-C70CA247CF81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5042710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ORS does not contain potassium. To add this essential element: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a cup of orange juice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have patient (if able) eat a banana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patient is vomiting, try giving small amounts of the ORS often, such as one teaspoon every minute</a:t>
            </a:r>
          </a:p>
        </p:txBody>
      </p:sp>
    </p:spTree>
    <p:extLst>
      <p:ext uri="{BB962C8B-B14F-4D97-AF65-F5344CB8AC3E}">
        <p14:creationId xmlns:p14="http://schemas.microsoft.com/office/powerpoint/2010/main" val="4112265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Rehydration Solutions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monitoring urine output, you can determine success of rehydration efforts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Medications may be used to prevent nausea, vomiting, and diarrhea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Intravenous fluids may be necessary if the patient is not able to replace fluids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ED44BD-CD94-DD0D-6547-582F7012FCB2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8610537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Emergency Care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medical attention if the following signs or symptoms arise for the patient: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Chest pain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Difficulty breathing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breathing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Bluish or gray discoloration of the lips or skin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Uncontrolled vomiting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Uncontrolled diarrhea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D57C4-44A0-60DF-44B9-8C5114CCEBB0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0813623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Emergency Care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238452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medical attention if the following signs or symptoms arise for the patient: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Dehydration that results in: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Dizziness when standing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urination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tears in infants when crying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Seizures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 mental status, confusion, or less responsive</a:t>
            </a:r>
          </a:p>
          <a:p>
            <a:pPr lvl="2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D19F21-93BE-555A-34E6-44A1CE2730A9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7979689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D5B4A-183B-9EE8-EAC2-31092F933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E0FB8E1C-5203-9A64-BC84-A41219180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6FF2310F-EBCB-AB20-6019-2CE2E15C1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850880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caring for the sick it is important to know the following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cough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nausea and vomiting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diarrhea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dehydration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emergency care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DFF348-C734-C85F-AF71-B385F38C297B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201843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D4D1BAE-0E95-52D3-F580-D83785C8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B87DF-339A-5C0D-A5DE-AAE15CE0E8C7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7" name="Picture 2" descr="http://saphanatutorial.com/wp-content/uploads/2013/12/SAP-HANA-Questions.jpg">
            <a:extLst>
              <a:ext uri="{FF2B5EF4-FFF2-40B4-BE49-F238E27FC236}">
                <a16:creationId xmlns:a16="http://schemas.microsoft.com/office/drawing/2014/main" id="{7CB00C8A-5A12-F9F8-BBD5-3902A612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8723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16498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C6A64E9-2022-A126-6716-1C132746A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5" name="Rectangle 5">
            <a:hlinkClick r:id="rId2"/>
            <a:extLst>
              <a:ext uri="{FF2B5EF4-FFF2-40B4-BE49-F238E27FC236}">
                <a16:creationId xmlns:a16="http://schemas.microsoft.com/office/drawing/2014/main" id="{4873C19C-8DBE-74A3-D6FE-1E54893D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2166938"/>
            <a:ext cx="9144000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5DEB9F-AECA-07A1-90D6-3E75DF552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60" y="1305239"/>
            <a:ext cx="11391254" cy="15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you have run with footmen, and they have tired you out, </a:t>
            </a: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how can you compete with horses? </a:t>
            </a: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fall down in a land of peace, </a:t>
            </a: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you do in the thicket by the Jordan?”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Jeremiah 12:5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9F49D-B899-DC33-0FED-88305667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431244"/>
            <a:ext cx="2542252" cy="426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14C0ED-46C2-36AD-4D16-6D227DA15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97" y="3193110"/>
            <a:ext cx="4380807" cy="2899751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206548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5" name="Rectangle 5">
            <a:hlinkClick r:id="rId2"/>
          </p:cNvPr>
          <p:cNvSpPr>
            <a:spLocks noChangeArrowheads="1"/>
          </p:cNvSpPr>
          <p:nvPr/>
        </p:nvSpPr>
        <p:spPr bwMode="auto">
          <a:xfrm>
            <a:off x="5014913" y="2166938"/>
            <a:ext cx="9144000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DB2893-082E-4B29-9063-065711EC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711" y="1305239"/>
            <a:ext cx="9067800" cy="15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presentations like this 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for more information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visit 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outrunningthehorses.com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8F078-51CA-43AE-B44A-0E94240E0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431244"/>
            <a:ext cx="2542252" cy="426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E375A-669E-4902-887A-279F7BD3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97" y="3193110"/>
            <a:ext cx="4380807" cy="2899751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1365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752600"/>
            <a:ext cx="10363199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Temperature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human body’s normal temperature is orally 98.6˚ F (37˚C) or 99˚F (37.2˚C) rectally.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temperatures can vary as much as 1˚ F (0.6˚C) throughout the day.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average body temperatures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Someone’s normal temperature may be above or below that of the average.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47BC4-1294-A9E3-0F78-9D9330985F71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96400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 Sick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for Fever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10618124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body’s defense mechanism to fight bacteria or viruses that cannot live in higher temperature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considered significant unless it is above 100.4˚ F (38˚C)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grade temperatures, fevers should be left untreated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person can tolerate fevers well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a fever of 103˚F (40˚C) or higher requires treatment and medical advice, 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Especially in children and infants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4EDE6-66BD-B164-6B91-22AFF2B6121C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75003997"/>
      </p:ext>
    </p:extLst>
  </p:cSld>
  <p:clrMapOvr>
    <a:masterClrMapping/>
  </p:clrMapOvr>
</p:sld>
</file>

<file path=ppt/theme/theme1.xml><?xml version="1.0" encoding="utf-8"?>
<a:theme xmlns:a="http://schemas.openxmlformats.org/drawingml/2006/main" name="Whirlpool">
  <a:themeElements>
    <a:clrScheme name="">
      <a:dk1>
        <a:srgbClr val="FFFFFF"/>
      </a:dk1>
      <a:lt1>
        <a:srgbClr val="FFFFFF"/>
      </a:lt1>
      <a:dk2>
        <a:srgbClr val="CCFFFF"/>
      </a:dk2>
      <a:lt2>
        <a:srgbClr val="000066"/>
      </a:lt2>
      <a:accent1>
        <a:srgbClr val="CC99FF"/>
      </a:accent1>
      <a:accent2>
        <a:srgbClr val="9999FF"/>
      </a:accent2>
      <a:accent3>
        <a:srgbClr val="FFFFFF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1938</TotalTime>
  <Words>3619</Words>
  <Application>Microsoft Office PowerPoint</Application>
  <PresentationFormat>Widescreen</PresentationFormat>
  <Paragraphs>510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Aptos</vt:lpstr>
      <vt:lpstr>Calibri</vt:lpstr>
      <vt:lpstr>Monotype Corsiva</vt:lpstr>
      <vt:lpstr>Tahoma</vt:lpstr>
      <vt:lpstr>Wingdings</vt:lpstr>
      <vt:lpstr>Whirlpool</vt:lpstr>
      <vt:lpstr>PowerPoint Presentation</vt:lpstr>
      <vt:lpstr>Caring for the Sick</vt:lpstr>
      <vt:lpstr>Caring for the Sick</vt:lpstr>
      <vt:lpstr>Caring for the Sick</vt:lpstr>
      <vt:lpstr>Caring for the Sick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Fever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for Cough</vt:lpstr>
      <vt:lpstr>Caring for the Sick Treatment a Cytokine Storm</vt:lpstr>
      <vt:lpstr>Caring for the Sick Treatment for Nausea and Vomiting</vt:lpstr>
      <vt:lpstr>Caring for the Sick Treatment for Nausea and Vomiting</vt:lpstr>
      <vt:lpstr>Caring for the Sick Treatment for Nausea and Vomiting</vt:lpstr>
      <vt:lpstr>Caring for the Sick Treatment for Nausea and Vomiting</vt:lpstr>
      <vt:lpstr>Caring for the Sick Treatment for Nausea and Vomiting</vt:lpstr>
      <vt:lpstr>Caring for the Sick Treatment for Nausea and Vomiting</vt:lpstr>
      <vt:lpstr>Caring for the Sick Treatment for Nausea and Vomiting</vt:lpstr>
      <vt:lpstr>Caring for the Sick Treatment for Diarrhea</vt:lpstr>
      <vt:lpstr>Caring for the Sick Treatment for Diarrhea</vt:lpstr>
      <vt:lpstr>Caring for the Sick Treatment for Diarrhea</vt:lpstr>
      <vt:lpstr>Caring for the Sick Treatment for Diarrhea</vt:lpstr>
      <vt:lpstr>Caring for the Sick Treatment for Diarrhea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Treatment for Dehydration</vt:lpstr>
      <vt:lpstr>Caring for the Sick Oral Rehydration Solutions</vt:lpstr>
      <vt:lpstr>Caring for the Sick Oral Rehydration Solutions</vt:lpstr>
      <vt:lpstr>Caring for the Sick Oral Rehydration Solutions</vt:lpstr>
      <vt:lpstr>Caring for the Sick Oral Rehydration Solutions</vt:lpstr>
      <vt:lpstr>Caring for the Sick Oral Rehydration Solutions</vt:lpstr>
      <vt:lpstr>Caring for the Sick Oral Rehydration Solutions</vt:lpstr>
      <vt:lpstr>Caring for the Sick Oral Rehydration Solutions</vt:lpstr>
      <vt:lpstr>Caring for the Sick Oral Rehydration Solutions</vt:lpstr>
      <vt:lpstr>Caring for the Sick Oral Rehydration Solutions</vt:lpstr>
      <vt:lpstr>Caring for the Sick When to Seek Emergency Care</vt:lpstr>
      <vt:lpstr>Caring for the Sick When to Seek Emergency Care</vt:lpstr>
      <vt:lpstr>Caring for the Sick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mw gade</dc:creator>
  <cp:lastModifiedBy>mw gade</cp:lastModifiedBy>
  <cp:revision>30</cp:revision>
  <dcterms:created xsi:type="dcterms:W3CDTF">2025-07-16T21:51:30Z</dcterms:created>
  <dcterms:modified xsi:type="dcterms:W3CDTF">2026-03-09T16:41:23Z</dcterms:modified>
</cp:coreProperties>
</file>