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8"/>
  </p:notesMasterIdLst>
  <p:handoutMasterIdLst>
    <p:handoutMasterId r:id="rId39"/>
  </p:handoutMasterIdLst>
  <p:sldIdLst>
    <p:sldId id="848" r:id="rId2"/>
    <p:sldId id="843" r:id="rId3"/>
    <p:sldId id="757" r:id="rId4"/>
    <p:sldId id="846" r:id="rId5"/>
    <p:sldId id="849" r:id="rId6"/>
    <p:sldId id="850" r:id="rId7"/>
    <p:sldId id="851" r:id="rId8"/>
    <p:sldId id="857" r:id="rId9"/>
    <p:sldId id="853" r:id="rId10"/>
    <p:sldId id="854" r:id="rId11"/>
    <p:sldId id="855" r:id="rId12"/>
    <p:sldId id="856" r:id="rId13"/>
    <p:sldId id="922" r:id="rId14"/>
    <p:sldId id="845" r:id="rId15"/>
    <p:sldId id="844" r:id="rId16"/>
    <p:sldId id="858" r:id="rId17"/>
    <p:sldId id="859" r:id="rId18"/>
    <p:sldId id="860" r:id="rId19"/>
    <p:sldId id="861" r:id="rId20"/>
    <p:sldId id="862" r:id="rId21"/>
    <p:sldId id="863" r:id="rId22"/>
    <p:sldId id="864" r:id="rId23"/>
    <p:sldId id="872" r:id="rId24"/>
    <p:sldId id="873" r:id="rId25"/>
    <p:sldId id="871" r:id="rId26"/>
    <p:sldId id="865" r:id="rId27"/>
    <p:sldId id="866" r:id="rId28"/>
    <p:sldId id="867" r:id="rId29"/>
    <p:sldId id="868" r:id="rId30"/>
    <p:sldId id="870" r:id="rId31"/>
    <p:sldId id="874" r:id="rId32"/>
    <p:sldId id="875" r:id="rId33"/>
    <p:sldId id="920" r:id="rId34"/>
    <p:sldId id="921" r:id="rId35"/>
    <p:sldId id="686" r:id="rId36"/>
    <p:sldId id="842" r:id="rId37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333399"/>
    <a:srgbClr val="CCECFF"/>
    <a:srgbClr val="CCFFFF"/>
    <a:srgbClr val="9EB6DA"/>
    <a:srgbClr val="E8C840"/>
    <a:srgbClr val="CC9900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93" autoAdjust="0"/>
    <p:restoredTop sz="95152" autoAdjust="0"/>
  </p:normalViewPr>
  <p:slideViewPr>
    <p:cSldViewPr>
      <p:cViewPr varScale="1">
        <p:scale>
          <a:sx n="61" d="100"/>
          <a:sy n="61" d="100"/>
        </p:scale>
        <p:origin x="90" y="4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799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187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187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880B356-2F19-4AE2-B380-D1F57538852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39267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39268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5063" y="687388"/>
            <a:ext cx="4586287" cy="34401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39269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56100"/>
            <a:ext cx="5029200" cy="412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9270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1220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39271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71220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F103F59-0F7F-49C8-B03A-242FA644F43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F103F59-0F7F-49C8-B03A-242FA644F43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9939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ltGray">
          <a:xfrm>
            <a:off x="0" y="0"/>
            <a:ext cx="825500" cy="6858000"/>
          </a:xfrm>
          <a:prstGeom prst="rect">
            <a:avLst/>
          </a:prstGeom>
          <a:solidFill>
            <a:schemeClr val="tx2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kumimoji="1"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90600" y="2514600"/>
            <a:ext cx="7467600" cy="762000"/>
          </a:xfrm>
        </p:spPr>
        <p:txBody>
          <a:bodyPr>
            <a:spAutoFit/>
          </a:bodyPr>
          <a:lstStyle>
            <a:lvl1pPr>
              <a:defRPr sz="6600">
                <a:solidFill>
                  <a:srgbClr val="CC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4000">
                <a:solidFill>
                  <a:srgbClr val="CCECFF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838200" y="6248400"/>
            <a:ext cx="1752600" cy="457200"/>
          </a:xfrm>
        </p:spPr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276600" y="6248400"/>
            <a:ext cx="2895600" cy="457200"/>
          </a:xfrm>
        </p:spPr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934200" y="6248400"/>
            <a:ext cx="1905000" cy="457200"/>
          </a:xfrm>
        </p:spPr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fld id="{1A76D3A1-0BF0-403A-B275-F93F38D2046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ltGray">
          <a:xfrm>
            <a:off x="0" y="3543300"/>
            <a:ext cx="3343275" cy="122238"/>
          </a:xfrm>
          <a:prstGeom prst="rect">
            <a:avLst/>
          </a:prstGeom>
          <a:solidFill>
            <a:schemeClr val="bg2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kumimoji="1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88585D-1DF0-4164-8F03-2C5A85F1D14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0800" y="457200"/>
            <a:ext cx="20574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457200"/>
            <a:ext cx="60198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591CC1-8415-41E5-B0EE-37A6440E1C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4757C2-A93C-409E-9101-80FA26F018F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6FE5F9-BA70-4861-99C3-42698580DC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569175-7F14-4369-A54E-8AE53F1210E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02B04D-81FB-476A-AE40-DF484C8B66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06F848-656A-48D5-9DC6-28CA6BEEB46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E911D8-10B5-403B-8054-DFADA8808CF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69C51B-C7B6-4EED-91E2-DE34589861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54EADC-78A4-4DC5-9611-818AD6156B1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457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50000"/>
              </a:spcBef>
              <a:defRPr sz="1400"/>
            </a:lvl1pPr>
          </a:lstStyle>
          <a:p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/>
            </a:lvl1pPr>
          </a:lstStyle>
          <a:p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/>
            </a:lvl1pPr>
          </a:lstStyle>
          <a:p>
            <a:fld id="{5F7EE7F0-78D0-4114-8839-71C1B34B5C1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gray">
          <a:xfrm>
            <a:off x="0" y="1638300"/>
            <a:ext cx="3343275" cy="122238"/>
          </a:xfrm>
          <a:prstGeom prst="rect">
            <a:avLst/>
          </a:prstGeom>
          <a:solidFill>
            <a:schemeClr val="bg2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kumimoji="1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digitaljournal.com/photo/060817avianflubirdfluvirus.jpg" TargetMode="Externa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pubs.acs.org/doi/10.1021/es1016153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digitaljournal.com/photo/060817avianflubirdfluvirus.jpg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5" name="Rectangle 5">
            <a:hlinkClick r:id="rId2"/>
          </p:cNvPr>
          <p:cNvSpPr>
            <a:spLocks noChangeArrowheads="1"/>
          </p:cNvSpPr>
          <p:nvPr/>
        </p:nvSpPr>
        <p:spPr bwMode="auto">
          <a:xfrm>
            <a:off x="3490913" y="2166938"/>
            <a:ext cx="9144000" cy="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8EE5738-9568-4300-B824-9E534B4B680E}"/>
              </a:ext>
            </a:extLst>
          </p:cNvPr>
          <p:cNvSpPr txBox="1"/>
          <p:nvPr/>
        </p:nvSpPr>
        <p:spPr>
          <a:xfrm>
            <a:off x="453590" y="6016875"/>
            <a:ext cx="8153400" cy="584775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E375CD-3A98-4B99-A841-357B1ED96FF2}"/>
              </a:ext>
            </a:extLst>
          </p:cNvPr>
          <p:cNvSpPr txBox="1"/>
          <p:nvPr/>
        </p:nvSpPr>
        <p:spPr>
          <a:xfrm>
            <a:off x="15433" y="1102505"/>
            <a:ext cx="89928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anose="03010101010201010101" pitchFamily="66" charset="0"/>
                <a:ea typeface="+mn-ea"/>
                <a:cs typeface="+mn-cs"/>
              </a:rPr>
              <a:t>Ministering to the Community in a Time of Crisis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A248633-89C7-4B93-0BCB-D1B8014B8689}"/>
              </a:ext>
            </a:extLst>
          </p:cNvPr>
          <p:cNvSpPr txBox="1"/>
          <p:nvPr/>
        </p:nvSpPr>
        <p:spPr>
          <a:xfrm>
            <a:off x="298367" y="497544"/>
            <a:ext cx="845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Pandemic Plan for the Church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2A3805C-12CC-8F48-C1B1-ACFA02CB62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2161" y="1883530"/>
            <a:ext cx="4779678" cy="3090940"/>
          </a:xfrm>
          <a:prstGeom prst="rect">
            <a:avLst/>
          </a:prstGeom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ACFE5AF3-9F0C-EF32-A449-2D9501EF40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5053086"/>
            <a:ext cx="9067800" cy="702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9pPr>
          </a:lstStyle>
          <a:p>
            <a:pPr algn="ctr"/>
            <a:endParaRPr lang="en-US" sz="4000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48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Disinfecting Surfaces</a:t>
            </a:r>
          </a:p>
        </p:txBody>
      </p:sp>
    </p:spTree>
    <p:extLst>
      <p:ext uri="{BB962C8B-B14F-4D97-AF65-F5344CB8AC3E}">
        <p14:creationId xmlns:p14="http://schemas.microsoft.com/office/powerpoint/2010/main" val="31275715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610600" cy="1143000"/>
          </a:xfrm>
        </p:spPr>
        <p:txBody>
          <a:bodyPr/>
          <a:lstStyle/>
          <a:p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Longevity of a Virus on a Surface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752600"/>
            <a:ext cx="8458200" cy="4114800"/>
          </a:xfrm>
        </p:spPr>
        <p:txBody>
          <a:bodyPr/>
          <a:lstStyle/>
          <a:p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COVID-19 can live on the following surfaces :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Stainless steel – up to 72 hours</a:t>
            </a:r>
          </a:p>
          <a:p>
            <a:pPr lvl="2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Kitchen appliances</a:t>
            </a:r>
          </a:p>
          <a:p>
            <a:pPr lvl="2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Faucets</a:t>
            </a:r>
          </a:p>
          <a:p>
            <a:pPr lvl="2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Door knobs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Paper – a few minutes</a:t>
            </a:r>
          </a:p>
          <a:p>
            <a:pPr lvl="2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Mail</a:t>
            </a:r>
          </a:p>
          <a:p>
            <a:pPr lvl="2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Items from store</a:t>
            </a:r>
          </a:p>
          <a:p>
            <a:pPr lvl="1"/>
            <a:endParaRPr lang="en-US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E0FC08-CC9B-AB0C-4AE3-2F3B0B1589F2}"/>
              </a:ext>
            </a:extLst>
          </p:cNvPr>
          <p:cNvSpPr txBox="1"/>
          <p:nvPr/>
        </p:nvSpPr>
        <p:spPr>
          <a:xfrm>
            <a:off x="6172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20560827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610600" cy="1143000"/>
          </a:xfrm>
        </p:spPr>
        <p:txBody>
          <a:bodyPr/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Disinfecting Surfaces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Longevity of a Virus on a Surface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752600"/>
            <a:ext cx="8458200" cy="4114800"/>
          </a:xfrm>
        </p:spPr>
        <p:txBody>
          <a:bodyPr/>
          <a:lstStyle/>
          <a:p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COVID-19 can live on the following surfaces :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Glass – 96 to 120 hours (4-5 days)</a:t>
            </a:r>
          </a:p>
          <a:p>
            <a:pPr lvl="2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Glassware</a:t>
            </a:r>
          </a:p>
          <a:p>
            <a:pPr lvl="2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Windows</a:t>
            </a:r>
          </a:p>
          <a:p>
            <a:pPr lvl="2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Mirrors</a:t>
            </a:r>
          </a:p>
          <a:p>
            <a:pPr lvl="2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Items from store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Wood – up to 96 hours (4 days)</a:t>
            </a:r>
          </a:p>
          <a:p>
            <a:pPr lvl="2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Furniture</a:t>
            </a:r>
          </a:p>
          <a:p>
            <a:pPr lvl="2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Decking </a:t>
            </a:r>
          </a:p>
          <a:p>
            <a:pPr lvl="1"/>
            <a:endParaRPr lang="en-US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8FC06E-4590-0D3B-9435-AE4B932D2BE9}"/>
              </a:ext>
            </a:extLst>
          </p:cNvPr>
          <p:cNvSpPr txBox="1"/>
          <p:nvPr/>
        </p:nvSpPr>
        <p:spPr>
          <a:xfrm>
            <a:off x="6172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25719507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610600" cy="1143000"/>
          </a:xfrm>
        </p:spPr>
        <p:txBody>
          <a:bodyPr/>
          <a:lstStyle/>
          <a:p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Longevity of a Virus on a Surface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752600"/>
            <a:ext cx="8458200" cy="4114800"/>
          </a:xfrm>
        </p:spPr>
        <p:txBody>
          <a:bodyPr/>
          <a:lstStyle/>
          <a:p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COVID-19 can live on the following surfaces :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Fabric (room temperature) – Up to 48 hours (2 days)</a:t>
            </a:r>
          </a:p>
          <a:p>
            <a:pPr lvl="2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Clothing</a:t>
            </a:r>
          </a:p>
          <a:p>
            <a:pPr lvl="2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Furniture</a:t>
            </a:r>
          </a:p>
          <a:p>
            <a:pPr lvl="2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Linens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Skin – up to 9 hours</a:t>
            </a:r>
          </a:p>
          <a:p>
            <a:pPr lvl="1"/>
            <a:endParaRPr lang="en-US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139C9C-650A-7DF1-0DBF-E06248605A61}"/>
              </a:ext>
            </a:extLst>
          </p:cNvPr>
          <p:cNvSpPr txBox="1"/>
          <p:nvPr/>
        </p:nvSpPr>
        <p:spPr>
          <a:xfrm>
            <a:off x="6172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35739666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955F72-2F1B-4E9E-8F9C-26F6C9F5A2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>
            <a:extLst>
              <a:ext uri="{FF2B5EF4-FFF2-40B4-BE49-F238E27FC236}">
                <a16:creationId xmlns:a16="http://schemas.microsoft.com/office/drawing/2014/main" id="{E73A86EB-F92D-44A1-5FCA-4243499DFA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Disinfecting Surfaces</a:t>
            </a:r>
          </a:p>
        </p:txBody>
      </p:sp>
      <p:sp>
        <p:nvSpPr>
          <p:cNvPr id="229379" name="Rectangle 3">
            <a:extLst>
              <a:ext uri="{FF2B5EF4-FFF2-40B4-BE49-F238E27FC236}">
                <a16:creationId xmlns:a16="http://schemas.microsoft.com/office/drawing/2014/main" id="{19E48C51-8CFB-F4A4-E688-44D797C6D3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1752600"/>
            <a:ext cx="8458200" cy="41148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Tests were conducted to determine the environmental persistence of HPAI (H5N1) virus </a:t>
            </a:r>
          </a:p>
          <a:p>
            <a:pPr lvl="1">
              <a:spcAft>
                <a:spcPts val="600"/>
              </a:spcAft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Four materials tested</a:t>
            </a:r>
          </a:p>
          <a:p>
            <a:pPr lvl="2">
              <a:spcAft>
                <a:spcPts val="60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Glass</a:t>
            </a:r>
          </a:p>
          <a:p>
            <a:pPr lvl="2">
              <a:spcAft>
                <a:spcPts val="60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Wood</a:t>
            </a:r>
          </a:p>
          <a:p>
            <a:pPr lvl="2">
              <a:spcAft>
                <a:spcPts val="60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Galvanized metal</a:t>
            </a:r>
          </a:p>
          <a:p>
            <a:pPr lvl="2">
              <a:spcAft>
                <a:spcPts val="60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Topsoil</a:t>
            </a:r>
          </a:p>
          <a:p>
            <a:pPr marL="0" indent="0">
              <a:buNone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B009EB-251A-5709-3CC5-3EB5AB70BEE5}"/>
              </a:ext>
            </a:extLst>
          </p:cNvPr>
          <p:cNvSpPr txBox="1"/>
          <p:nvPr/>
        </p:nvSpPr>
        <p:spPr>
          <a:xfrm>
            <a:off x="6172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11553623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Disinfecting Surfaces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752600"/>
            <a:ext cx="8458200" cy="46482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tests showed the virus would be expected to persist appreciably beyond 13 days on these surfaces</a:t>
            </a:r>
          </a:p>
          <a:p>
            <a:pPr>
              <a:spcAft>
                <a:spcPts val="600"/>
              </a:spcAft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was most persistent at low relative humidity</a:t>
            </a:r>
          </a:p>
          <a:p>
            <a:pPr marL="0" indent="0">
              <a:buNone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Environmental Persistence of a Highly Pathogenic Avian Influenza (H5N1) Virus, Joseph P. Wood, Young W. Choi, et.al., ACS Publications, Environmental Science &amp; Technology, Vol 44/Issue 19, September 3, 2010, </a:t>
            </a:r>
            <a:r>
              <a:rPr lang="en-US" sz="1800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2"/>
              </a:rPr>
              <a:t>https://pubs.acs.org/doi/10.1021/es1016153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accessed December 13, 2024</a:t>
            </a:r>
          </a:p>
          <a:p>
            <a:pPr marL="0" indent="0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C1218C-EA4A-E56C-845B-467CB6FC5D8F}"/>
              </a:ext>
            </a:extLst>
          </p:cNvPr>
          <p:cNvSpPr txBox="1"/>
          <p:nvPr/>
        </p:nvSpPr>
        <p:spPr>
          <a:xfrm>
            <a:off x="6172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30958056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Methods of Disinfecting Surfaces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752600"/>
            <a:ext cx="8458200" cy="41148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Removing and killing an infectious agent on a surface effectively must be performed properly and methodically</a:t>
            </a:r>
          </a:p>
          <a:p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 are several methods of performing this action; all following the steps of cleaning, disinfecting, and sterilizing</a:t>
            </a:r>
          </a:p>
          <a:p>
            <a:pPr marL="0" indent="0">
              <a:buNone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107478-91E5-D61C-6A7C-DCDAFFDD2072}"/>
              </a:ext>
            </a:extLst>
          </p:cNvPr>
          <p:cNvSpPr txBox="1"/>
          <p:nvPr/>
        </p:nvSpPr>
        <p:spPr>
          <a:xfrm>
            <a:off x="6172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21464961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Methods of Disinfecting Surfaces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752600"/>
            <a:ext cx="8458200" cy="4114800"/>
          </a:xfrm>
        </p:spPr>
        <p:txBody>
          <a:bodyPr/>
          <a:lstStyle/>
          <a:p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Methods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Cleaning – is the removal of visible soil from an object 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Disinfection – eliminates many but not all pathogenic microorganisms 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Sterilization – kills all microorganisms</a:t>
            </a:r>
          </a:p>
          <a:p>
            <a:pPr marL="0" indent="0">
              <a:buNone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AC0E47-4BB6-0141-5222-35C70E48676E}"/>
              </a:ext>
            </a:extLst>
          </p:cNvPr>
          <p:cNvSpPr txBox="1"/>
          <p:nvPr/>
        </p:nvSpPr>
        <p:spPr>
          <a:xfrm>
            <a:off x="6172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1747656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Methods of Disinfecting Surfaces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752600"/>
            <a:ext cx="8458200" cy="4114800"/>
          </a:xfrm>
        </p:spPr>
        <p:txBody>
          <a:bodyPr/>
          <a:lstStyle/>
          <a:p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Methods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Although sterilization would be the goal, this process is carried out in health care facilities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Examples of sterilization methods:</a:t>
            </a:r>
          </a:p>
          <a:p>
            <a:pPr lvl="2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Steam under pressure</a:t>
            </a:r>
          </a:p>
          <a:p>
            <a:pPr lvl="2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Dry heat</a:t>
            </a:r>
          </a:p>
          <a:p>
            <a:pPr lvl="2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Ethylene oxide gas</a:t>
            </a:r>
          </a:p>
          <a:p>
            <a:pPr lvl="2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Hydrogen peroxide gas plasma</a:t>
            </a:r>
          </a:p>
          <a:p>
            <a:pPr lvl="2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Liquid chemicals</a:t>
            </a: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1E4089-B763-059C-CC58-4A594CA5C510}"/>
              </a:ext>
            </a:extLst>
          </p:cNvPr>
          <p:cNvSpPr txBox="1"/>
          <p:nvPr/>
        </p:nvSpPr>
        <p:spPr>
          <a:xfrm>
            <a:off x="6172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42590024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Methods of Disinfecting Surfaces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752600"/>
            <a:ext cx="8458200" cy="4114800"/>
          </a:xfrm>
        </p:spPr>
        <p:txBody>
          <a:bodyPr/>
          <a:lstStyle/>
          <a:p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Methods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presentation will focus on proper ways of cleaning and disinfecting surfaces outside of the healthcare setting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146F9B-A65A-6767-D9A0-D18B6B752A0A}"/>
              </a:ext>
            </a:extLst>
          </p:cNvPr>
          <p:cNvSpPr txBox="1"/>
          <p:nvPr/>
        </p:nvSpPr>
        <p:spPr>
          <a:xfrm>
            <a:off x="6172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26328661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Proper Precautions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752600"/>
            <a:ext cx="8458200" cy="4114800"/>
          </a:xfrm>
        </p:spPr>
        <p:txBody>
          <a:bodyPr/>
          <a:lstStyle/>
          <a:p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Proper Precautions should be taken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Donning proper PPE:</a:t>
            </a:r>
          </a:p>
          <a:p>
            <a:pPr lvl="2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Wear gloves, either disposable or rubber</a:t>
            </a:r>
          </a:p>
          <a:p>
            <a:pPr lvl="2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Wear a surgical mask in accordance with droplet precautions</a:t>
            </a:r>
          </a:p>
          <a:p>
            <a:pPr lvl="2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 a respirator when airborne precautions are warranted by the circumstances</a:t>
            </a:r>
          </a:p>
          <a:p>
            <a:pPr marL="457200" lvl="1" indent="0">
              <a:buNone/>
            </a:pPr>
            <a:endParaRPr lang="en-US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68A553-B4D9-39A7-1BE6-121E078F7610}"/>
              </a:ext>
            </a:extLst>
          </p:cNvPr>
          <p:cNvSpPr txBox="1"/>
          <p:nvPr/>
        </p:nvSpPr>
        <p:spPr>
          <a:xfrm>
            <a:off x="6172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3578361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Disinfecting Surfaces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752600"/>
            <a:ext cx="8458200" cy="41148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Person-to-person transmission is the primary way viruses infect people</a:t>
            </a:r>
          </a:p>
          <a:p>
            <a:pPr>
              <a:spcAft>
                <a:spcPts val="600"/>
              </a:spcAft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addition, individuals can acquire a virus, bacteria, or other microorganism by touching a contaminated object then touching a mucus membrane such as their eyes, nose, or mouth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05BBC9-5FF7-00E1-BA32-2E632F4CA123}"/>
              </a:ext>
            </a:extLst>
          </p:cNvPr>
          <p:cNvSpPr txBox="1"/>
          <p:nvPr/>
        </p:nvSpPr>
        <p:spPr>
          <a:xfrm>
            <a:off x="6172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30241197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Proper Precautions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752600"/>
            <a:ext cx="8534400" cy="4114800"/>
          </a:xfrm>
        </p:spPr>
        <p:txBody>
          <a:bodyPr/>
          <a:lstStyle/>
          <a:p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Proper Precautions should be taken</a:t>
            </a:r>
          </a:p>
          <a:p>
            <a:pPr marL="914400" lvl="2" indent="0">
              <a:buNone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/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>
              <a:buNone/>
            </a:pPr>
            <a:endParaRPr lang="en-US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50EA37-0318-4B8B-90C2-765A0F38B0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5589" y="2488772"/>
            <a:ext cx="2615411" cy="3877392"/>
          </a:xfrm>
          <a:prstGeom prst="rect">
            <a:avLst/>
          </a:prstGeom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560B6871-5AD4-4EF2-AC05-05771E8C97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1752600"/>
            <a:ext cx="5181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pPr lvl="1"/>
            <a:endParaRPr lang="en-US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spcAft>
                <a:spcPts val="600"/>
              </a:spcAft>
            </a:pPr>
            <a:r>
              <a:rPr lang="en-US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Donning proper PPE:</a:t>
            </a:r>
          </a:p>
          <a:p>
            <a:pPr lvl="2">
              <a:spcAft>
                <a:spcPts val="600"/>
              </a:spcAft>
            </a:pPr>
            <a:r>
              <a:rPr lang="en-US" sz="2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Gown - if your clothes may be become exposed to the patient’s bodily fluids</a:t>
            </a:r>
          </a:p>
          <a:p>
            <a:pPr lvl="2">
              <a:spcAft>
                <a:spcPts val="600"/>
              </a:spcAft>
            </a:pPr>
            <a:r>
              <a:rPr lang="en-US" sz="2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Face and eye protection - if the patient is coughing </a:t>
            </a:r>
          </a:p>
          <a:p>
            <a:pPr marL="914400" lvl="2" indent="0">
              <a:buFont typeface="Wingdings" pitchFamily="2" charset="2"/>
              <a:buNone/>
            </a:pPr>
            <a:endParaRPr lang="en-US" sz="28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/>
            <a:endParaRPr lang="en-US" sz="28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>
              <a:buFont typeface="Wingdings" pitchFamily="2" charset="2"/>
              <a:buNone/>
            </a:pPr>
            <a:endParaRPr lang="en-US" sz="26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endParaRPr lang="en-US" sz="24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EF21AC-2A96-5755-3B5A-B9DD5FAEFCF4}"/>
              </a:ext>
            </a:extLst>
          </p:cNvPr>
          <p:cNvSpPr txBox="1"/>
          <p:nvPr/>
        </p:nvSpPr>
        <p:spPr>
          <a:xfrm>
            <a:off x="6172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24716116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Proper Precautions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752600"/>
            <a:ext cx="8763000" cy="4114800"/>
          </a:xfrm>
        </p:spPr>
        <p:txBody>
          <a:bodyPr/>
          <a:lstStyle/>
          <a:p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Proper Precautions should be taken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Keep unnecessary objects at least six feet away from the patient.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Consider covering objects that are not necessary, and not easily removed. 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Cleaning and disinfection should be performed on a daily basis</a:t>
            </a:r>
          </a:p>
          <a:p>
            <a:pPr marL="457200" lvl="1" indent="0">
              <a:buNone/>
            </a:pPr>
            <a:endParaRPr lang="en-US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A0724B-C283-CF38-7C8D-B6F698CCE075}"/>
              </a:ext>
            </a:extLst>
          </p:cNvPr>
          <p:cNvSpPr txBox="1"/>
          <p:nvPr/>
        </p:nvSpPr>
        <p:spPr>
          <a:xfrm>
            <a:off x="6172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16346188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Using Chemical Disinfectants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752600"/>
            <a:ext cx="9067800" cy="4114800"/>
          </a:xfrm>
        </p:spPr>
        <p:txBody>
          <a:bodyPr/>
          <a:lstStyle/>
          <a:p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using chemical disinfectants: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Always read and follow the directions on the label</a:t>
            </a:r>
          </a:p>
          <a:p>
            <a:pPr lvl="2">
              <a:spcAft>
                <a:spcPts val="60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Wear gloves and consider glasses or goggles for potential splash hazards to eyes</a:t>
            </a:r>
          </a:p>
          <a:p>
            <a:pPr lvl="2">
              <a:spcAft>
                <a:spcPts val="60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Ensure adequate ventilation (e.g. open windows)</a:t>
            </a:r>
          </a:p>
          <a:p>
            <a:pPr lvl="2">
              <a:spcAft>
                <a:spcPts val="60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 only the amount recommended on the label</a:t>
            </a:r>
          </a:p>
          <a:p>
            <a:pPr lvl="2">
              <a:spcAft>
                <a:spcPts val="60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 water at room temperature for dilution (unless stated otherwise on the label)</a:t>
            </a:r>
          </a:p>
          <a:p>
            <a:pPr marL="0" indent="0">
              <a:buNone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D816F4-F8DD-A0E7-5A7B-62B0511F70B4}"/>
              </a:ext>
            </a:extLst>
          </p:cNvPr>
          <p:cNvSpPr txBox="1"/>
          <p:nvPr/>
        </p:nvSpPr>
        <p:spPr>
          <a:xfrm>
            <a:off x="6172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23141788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Using Chemical Disinfectants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752600"/>
            <a:ext cx="8763000" cy="4114800"/>
          </a:xfrm>
        </p:spPr>
        <p:txBody>
          <a:bodyPr/>
          <a:lstStyle/>
          <a:p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using chemical disinfectants: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Always read and follow the directions on the label</a:t>
            </a:r>
          </a:p>
          <a:p>
            <a:pPr lvl="2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Label diluted cleaning solutions</a:t>
            </a:r>
          </a:p>
          <a:p>
            <a:pPr lvl="2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Store and use chemicals out of the reach of children and pets</a:t>
            </a:r>
          </a:p>
          <a:p>
            <a:pPr lvl="2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not mix products or chemicals</a:t>
            </a:r>
          </a:p>
          <a:p>
            <a:pPr lvl="2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not eat, drink, breathe, or apply directly to your skin as disinfection products can cause serious harm</a:t>
            </a:r>
          </a:p>
          <a:p>
            <a:pPr marL="457200" lvl="1" indent="0">
              <a:buNone/>
            </a:pP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F13CA1-6C03-1462-FB1F-92AFE5936ED3}"/>
              </a:ext>
            </a:extLst>
          </p:cNvPr>
          <p:cNvSpPr txBox="1"/>
          <p:nvPr/>
        </p:nvSpPr>
        <p:spPr>
          <a:xfrm>
            <a:off x="6172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35959031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Using Chemical Disinfectants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752600"/>
            <a:ext cx="8763000" cy="4114800"/>
          </a:xfrm>
        </p:spPr>
        <p:txBody>
          <a:bodyPr/>
          <a:lstStyle/>
          <a:p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using chemical disinfectants: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Always read and follow the directions on the label</a:t>
            </a:r>
          </a:p>
          <a:p>
            <a:pPr lvl="2">
              <a:spcAft>
                <a:spcPts val="60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not wipe or bathe pets with any cleaning and disinfection products</a:t>
            </a:r>
          </a:p>
          <a:p>
            <a:pPr lvl="2">
              <a:spcAft>
                <a:spcPts val="60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Special considerations should be made for people with asthma. Some cleaning and disinfection products can trigger asthma</a:t>
            </a:r>
          </a:p>
          <a:p>
            <a:pPr marL="457200" lvl="1" indent="0">
              <a:buNone/>
            </a:pP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90437A-A34A-FB29-3EA7-3C155DB35734}"/>
              </a:ext>
            </a:extLst>
          </p:cNvPr>
          <p:cNvSpPr txBox="1"/>
          <p:nvPr/>
        </p:nvSpPr>
        <p:spPr>
          <a:xfrm>
            <a:off x="6172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18967188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Cleaning the Object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752600"/>
            <a:ext cx="8763000" cy="41148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Cleaning the object thoroughly is the first step to disinfection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Obvious particles must be removed so not to hinder the disinfecting process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 be done by using soap and water with wiping and rubbing to wash soil away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Methods other than routine cleansing are not necessary</a:t>
            </a:r>
          </a:p>
          <a:p>
            <a:pPr lvl="1"/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1B1F1C-5A73-9930-81AF-1163CD69B529}"/>
              </a:ext>
            </a:extLst>
          </p:cNvPr>
          <p:cNvSpPr txBox="1"/>
          <p:nvPr/>
        </p:nvSpPr>
        <p:spPr>
          <a:xfrm>
            <a:off x="6172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15131032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Cleaning the Object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752600"/>
            <a:ext cx="8763000" cy="41148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Cleaning the object thoroughly is the first step to disinfection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Soap can be a simple detergent or an enzymatic solution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temperature of the water should be what is recommended on the label 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0EA79E-7812-4E62-9528-A961B7B2C2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4343400"/>
            <a:ext cx="2219325" cy="2057400"/>
          </a:xfrm>
          <a:prstGeom prst="rect">
            <a:avLst/>
          </a:prstGeom>
          <a:ln w="28575">
            <a:solidFill>
              <a:srgbClr val="000000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C1C371C-159F-240C-49C1-ECB65B02F3D1}"/>
              </a:ext>
            </a:extLst>
          </p:cNvPr>
          <p:cNvSpPr txBox="1"/>
          <p:nvPr/>
        </p:nvSpPr>
        <p:spPr>
          <a:xfrm>
            <a:off x="6172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25347431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Cleaning the Object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752600"/>
            <a:ext cx="8763000" cy="4114800"/>
          </a:xfrm>
        </p:spPr>
        <p:txBody>
          <a:bodyPr/>
          <a:lstStyle/>
          <a:p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 disinfectants are also disinfectant cleaners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the disinfectant contains a detergent that allows it to penetrate soil, then the cleaning and disinfectant process can be completed in one step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3A440A-9621-42D1-A0E5-24A0364204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8653" y="3872345"/>
            <a:ext cx="3798094" cy="2527459"/>
          </a:xfrm>
          <a:prstGeom prst="rect">
            <a:avLst/>
          </a:prstGeom>
          <a:ln w="28575">
            <a:solidFill>
              <a:srgbClr val="000000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3F34CA3-FDAE-25B0-4372-2C8F5F04158A}"/>
              </a:ext>
            </a:extLst>
          </p:cNvPr>
          <p:cNvSpPr txBox="1"/>
          <p:nvPr/>
        </p:nvSpPr>
        <p:spPr>
          <a:xfrm>
            <a:off x="6172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28577789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Correct Disinfectant 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752600"/>
            <a:ext cx="8763000" cy="41148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Choose the correct disinfectant 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Healthcare facilities use germicidal agents that include both antiseptics and disinfectants</a:t>
            </a:r>
          </a:p>
          <a:p>
            <a:pPr lvl="2">
              <a:spcAft>
                <a:spcPts val="60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Antiseptics are for use on skin</a:t>
            </a:r>
          </a:p>
          <a:p>
            <a:pPr lvl="2">
              <a:spcAft>
                <a:spcPts val="60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Disinfectants are used on surfaces</a:t>
            </a:r>
          </a:p>
          <a:p>
            <a:pPr lvl="2">
              <a:spcAft>
                <a:spcPts val="60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These are not interchangeable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3FD040-062B-AB16-AD03-F09578CA913D}"/>
              </a:ext>
            </a:extLst>
          </p:cNvPr>
          <p:cNvSpPr txBox="1"/>
          <p:nvPr/>
        </p:nvSpPr>
        <p:spPr>
          <a:xfrm>
            <a:off x="6172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23858986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Correct Disinfectant 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752600"/>
            <a:ext cx="8763000" cy="4114800"/>
          </a:xfrm>
        </p:spPr>
        <p:txBody>
          <a:bodyPr/>
          <a:lstStyle/>
          <a:p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Choose the correct disinfectant 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These agents may have the suffix cide or cidal in the name</a:t>
            </a:r>
          </a:p>
          <a:p>
            <a:pPr lvl="2">
              <a:spcAft>
                <a:spcPts val="60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Virucide, fungicide, bactericide, sporicide, and tuberculocide can kill the type of microorganism identified by the prefix</a:t>
            </a:r>
          </a:p>
          <a:p>
            <a:pPr lvl="2">
              <a:spcAft>
                <a:spcPts val="60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example, a bactericide is an agent that kills bacteria (not viruses)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F1311B-4ED7-061D-F65B-B30455873F80}"/>
              </a:ext>
            </a:extLst>
          </p:cNvPr>
          <p:cNvSpPr txBox="1"/>
          <p:nvPr/>
        </p:nvSpPr>
        <p:spPr>
          <a:xfrm>
            <a:off x="6172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18249861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Disinfecting Surfaces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752600"/>
            <a:ext cx="8458200" cy="41148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Second to wearing personal protective equipment (PPE) when caring for a patient with COVID-19 or Avian influenza is keeping all surfaces clean from the infectious agent</a:t>
            </a:r>
          </a:p>
          <a:p>
            <a:pPr>
              <a:spcAft>
                <a:spcPts val="600"/>
              </a:spcAft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is crucial to preventing the spread of the disease</a:t>
            </a: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A7E36E-FD97-C4F3-3486-4C3300F5D1CF}"/>
              </a:ext>
            </a:extLst>
          </p:cNvPr>
          <p:cNvSpPr txBox="1"/>
          <p:nvPr/>
        </p:nvSpPr>
        <p:spPr>
          <a:xfrm>
            <a:off x="6172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13262136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Correct Disinfectant 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752600"/>
            <a:ext cx="8763000" cy="41148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Choose the correct disinfectant 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Read the labels and strictly follow instructions </a:t>
            </a:r>
          </a:p>
          <a:p>
            <a:pPr lvl="2">
              <a:spcAft>
                <a:spcPts val="60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example, some disinfectants are only effective after being left on the surface for more than one minute and even up to twenty or more minutes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1AC986-E572-6E55-C5AC-9EDF582DCFEF}"/>
              </a:ext>
            </a:extLst>
          </p:cNvPr>
          <p:cNvSpPr txBox="1"/>
          <p:nvPr/>
        </p:nvSpPr>
        <p:spPr>
          <a:xfrm>
            <a:off x="6172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41850752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Correct Disinfectant 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752600"/>
            <a:ext cx="8763000" cy="4114800"/>
          </a:xfrm>
        </p:spPr>
        <p:txBody>
          <a:bodyPr/>
          <a:lstStyle/>
          <a:p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Influenza viruses can be eliminated by basic or intermediate level disinfectants containing any of the following ingredients: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Chlorine or hypochlorite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Aldehydes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Quaternary ammonium compounds [quats]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Phenolics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Alcohols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Peroxygen compounds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383320-E95B-9053-AAD2-5C048C38ABBD}"/>
              </a:ext>
            </a:extLst>
          </p:cNvPr>
          <p:cNvSpPr txBox="1"/>
          <p:nvPr/>
        </p:nvSpPr>
        <p:spPr>
          <a:xfrm>
            <a:off x="6172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683657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Correct Disinfectant 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752600"/>
            <a:ext cx="8763000" cy="41148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 of disinfectants registered by the U.S. Environmental Protection Agency (EPA) is recommended whenever these are available.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Lists of all registered disinfectants can be found at www.epa.gov/oppad001/chemregindex.htm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B7B1B0-3EF2-F0C7-17CC-AB221632F6CC}"/>
              </a:ext>
            </a:extLst>
          </p:cNvPr>
          <p:cNvSpPr txBox="1"/>
          <p:nvPr/>
        </p:nvSpPr>
        <p:spPr>
          <a:xfrm>
            <a:off x="6172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1564421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752600"/>
            <a:ext cx="8763000" cy="41148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Removing and killing an infectious agent on a surface effectively must be performed properly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methodically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Cleaning then disinfecting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Bleach is one of many EPA approved chemicals that are effective to kill the influenza and corona viruses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E3E04A-50D7-AD34-850C-A5B9EE963497}"/>
              </a:ext>
            </a:extLst>
          </p:cNvPr>
          <p:cNvSpPr txBox="1"/>
          <p:nvPr/>
        </p:nvSpPr>
        <p:spPr>
          <a:xfrm>
            <a:off x="6172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36743988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752600"/>
            <a:ext cx="8763000" cy="41148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Second to wearing PPE when caring for a patient with a pathogen causing a pandemic, is keeping all surfaces clean from the infectious agent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is crucial to preventing the spread of the disease</a:t>
            </a: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577FC1-A60B-3216-7341-44D8E7A6E754}"/>
              </a:ext>
            </a:extLst>
          </p:cNvPr>
          <p:cNvSpPr txBox="1"/>
          <p:nvPr/>
        </p:nvSpPr>
        <p:spPr>
          <a:xfrm>
            <a:off x="6172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21551003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pic>
        <p:nvPicPr>
          <p:cNvPr id="4098" name="Picture 2" descr="http://saphanatutorial.com/wp-content/uploads/2013/12/SAP-HANA-Question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87234" cy="6858000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B61A6D7-3D29-5C27-D5D3-728B0C374A0E}"/>
              </a:ext>
            </a:extLst>
          </p:cNvPr>
          <p:cNvSpPr txBox="1"/>
          <p:nvPr/>
        </p:nvSpPr>
        <p:spPr>
          <a:xfrm>
            <a:off x="6172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38795857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5" name="Rectangle 5">
            <a:hlinkClick r:id="rId2"/>
          </p:cNvPr>
          <p:cNvSpPr>
            <a:spLocks noChangeArrowheads="1"/>
          </p:cNvSpPr>
          <p:nvPr/>
        </p:nvSpPr>
        <p:spPr bwMode="auto">
          <a:xfrm>
            <a:off x="3490913" y="2166938"/>
            <a:ext cx="9144000" cy="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35DB2893-082E-4B29-9063-065711EC29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1289" y="1305238"/>
            <a:ext cx="9067800" cy="1560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9pPr>
          </a:lstStyle>
          <a:p>
            <a:pPr algn="ctr"/>
            <a:r>
              <a:rPr lang="en-US" sz="36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more presentations like this </a:t>
            </a:r>
          </a:p>
          <a:p>
            <a:pPr algn="ctr"/>
            <a:r>
              <a:rPr lang="en-US" sz="36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 for more information</a:t>
            </a:r>
          </a:p>
          <a:p>
            <a:pPr algn="ctr"/>
            <a:r>
              <a:rPr lang="en-US" sz="36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please visit </a:t>
            </a:r>
          </a:p>
          <a:p>
            <a:pPr algn="ctr"/>
            <a:r>
              <a:rPr lang="en-US" sz="36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outrunningthehorses.com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FBE375A-669E-4902-887A-279F7BD398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1596" y="3193109"/>
            <a:ext cx="4380807" cy="2899751"/>
          </a:xfrm>
          <a:prstGeom prst="rect">
            <a:avLst/>
          </a:prstGeom>
          <a:ln w="28575">
            <a:solidFill>
              <a:srgbClr val="000000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AC1F837-11B8-2BA1-1EB8-9BEC354874E9}"/>
              </a:ext>
            </a:extLst>
          </p:cNvPr>
          <p:cNvSpPr txBox="1"/>
          <p:nvPr/>
        </p:nvSpPr>
        <p:spPr>
          <a:xfrm>
            <a:off x="6172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3513651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Disinfecting Surfaces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752600"/>
            <a:ext cx="8686800" cy="41148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presentation will focus on the three viruses that cause most concern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SARS-CoV-2 (COVID-19) 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HPAI H5N1 (Avian Influenza) 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Seasonal Influenza</a:t>
            </a:r>
          </a:p>
          <a:p>
            <a:pPr>
              <a:spcAft>
                <a:spcPts val="600"/>
              </a:spcAft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term virus or viruses throughout this document will include all these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3C6B91-8ADD-C1FD-2E40-1D0033620EB2}"/>
              </a:ext>
            </a:extLst>
          </p:cNvPr>
          <p:cNvSpPr txBox="1"/>
          <p:nvPr/>
        </p:nvSpPr>
        <p:spPr>
          <a:xfrm>
            <a:off x="6172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38175156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Disinfecting Surfaces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752600"/>
            <a:ext cx="8458200" cy="4114800"/>
          </a:xfrm>
        </p:spPr>
        <p:txBody>
          <a:bodyPr/>
          <a:lstStyle/>
          <a:p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Although there are existing viruses that still pose a threat to the world population, until one has mutated and become human-to-human transmissible, it is impossible to determine how it will conduct itself once loosed on people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BA3CBA1-592C-5BA7-A4E8-BF9702A3AA3D}"/>
              </a:ext>
            </a:extLst>
          </p:cNvPr>
          <p:cNvSpPr txBox="1"/>
          <p:nvPr/>
        </p:nvSpPr>
        <p:spPr>
          <a:xfrm>
            <a:off x="6172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3550119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Disinfecting Surfaces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752600"/>
            <a:ext cx="8458200" cy="4114800"/>
          </a:xfrm>
        </p:spPr>
        <p:txBody>
          <a:bodyPr/>
          <a:lstStyle/>
          <a:p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Items to be discussed</a:t>
            </a:r>
          </a:p>
          <a:p>
            <a:pPr lvl="1"/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Longevity of a Virus on Various Surfaces</a:t>
            </a:r>
          </a:p>
          <a:p>
            <a:pPr lvl="1"/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Methods of Disinfecting Surfaces</a:t>
            </a:r>
          </a:p>
          <a:p>
            <a:pPr lvl="1"/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Proper Precautions</a:t>
            </a:r>
          </a:p>
          <a:p>
            <a:pPr lvl="1"/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Proper Cleaning of Objects</a:t>
            </a:r>
          </a:p>
          <a:p>
            <a:pPr lvl="1"/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Proper Disinfecting of Objects</a:t>
            </a:r>
          </a:p>
          <a:p>
            <a:pPr lvl="1"/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Laundry</a:t>
            </a:r>
          </a:p>
          <a:p>
            <a:pPr lvl="1"/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Using Bleach</a:t>
            </a:r>
          </a:p>
          <a:p>
            <a:pPr marL="457200" lvl="1" indent="0">
              <a:buNone/>
            </a:pPr>
            <a:endParaRPr lang="en-US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endParaRPr lang="en-US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endParaRPr lang="en-US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FC8F26-E37A-EA55-D23C-E8FF51F599C0}"/>
              </a:ext>
            </a:extLst>
          </p:cNvPr>
          <p:cNvSpPr txBox="1"/>
          <p:nvPr/>
        </p:nvSpPr>
        <p:spPr>
          <a:xfrm>
            <a:off x="6172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23379869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610600" cy="1143000"/>
          </a:xfrm>
        </p:spPr>
        <p:txBody>
          <a:bodyPr/>
          <a:lstStyle/>
          <a:p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Longevity of a Virus on a Surface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752600"/>
            <a:ext cx="8458200" cy="4114800"/>
          </a:xfrm>
        </p:spPr>
        <p:txBody>
          <a:bodyPr/>
          <a:lstStyle/>
          <a:p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Longevity of a Virus on a Surface</a:t>
            </a:r>
          </a:p>
          <a:p>
            <a:pPr lvl="1">
              <a:spcAft>
                <a:spcPts val="600"/>
              </a:spcAft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longevity of a virus is dependent on several factors such as humidity, temperature, and porosity of the surface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Viruses tend to survive longer on surfaces in cooler temperatures and lower humidity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0D85F6-71FF-4D00-BA66-F7071C503884}"/>
              </a:ext>
            </a:extLst>
          </p:cNvPr>
          <p:cNvSpPr txBox="1"/>
          <p:nvPr/>
        </p:nvSpPr>
        <p:spPr>
          <a:xfrm>
            <a:off x="6172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35247550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610600" cy="1143000"/>
          </a:xfrm>
        </p:spPr>
        <p:txBody>
          <a:bodyPr/>
          <a:lstStyle/>
          <a:p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Longevity of a Virus on a Surface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752600"/>
            <a:ext cx="8458200" cy="4114800"/>
          </a:xfrm>
        </p:spPr>
        <p:txBody>
          <a:bodyPr/>
          <a:lstStyle/>
          <a:p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Longevity of a Virus on a Surface</a:t>
            </a:r>
          </a:p>
          <a:p>
            <a:pPr lvl="1">
              <a:spcAft>
                <a:spcPts val="600"/>
              </a:spcAft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Studies show a virus can survive on different materials anywhere between a few hours to several days</a:t>
            </a:r>
          </a:p>
          <a:p>
            <a:pPr lvl="1">
              <a:spcAft>
                <a:spcPts val="600"/>
              </a:spcAft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RNA from COVID-19 were found on the Princess Cruise ship up to 17 days after the passengers disembarked</a:t>
            </a:r>
          </a:p>
          <a:p>
            <a:pPr lvl="1"/>
            <a:endParaRPr lang="en-US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1D7B41-82D1-0775-E496-91C7D003C111}"/>
              </a:ext>
            </a:extLst>
          </p:cNvPr>
          <p:cNvSpPr txBox="1"/>
          <p:nvPr/>
        </p:nvSpPr>
        <p:spPr>
          <a:xfrm>
            <a:off x="6172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25962823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610600" cy="1143000"/>
          </a:xfrm>
        </p:spPr>
        <p:txBody>
          <a:bodyPr/>
          <a:lstStyle/>
          <a:p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Longevity of a Virus on a Surface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752600"/>
            <a:ext cx="8458200" cy="4114800"/>
          </a:xfrm>
        </p:spPr>
        <p:txBody>
          <a:bodyPr/>
          <a:lstStyle/>
          <a:p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According to studies COVID-19 can live on the following surfaces :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Cardboard – eight to 24 hours</a:t>
            </a:r>
          </a:p>
          <a:p>
            <a:pPr lvl="2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Packages received in the mail</a:t>
            </a:r>
          </a:p>
          <a:p>
            <a:pPr lvl="2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Items purchased from store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Plastic – up to 72 hours (3 days)</a:t>
            </a:r>
          </a:p>
          <a:p>
            <a:pPr lvl="2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Cell phones</a:t>
            </a:r>
          </a:p>
          <a:p>
            <a:pPr lvl="2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Computers</a:t>
            </a:r>
          </a:p>
          <a:p>
            <a:pPr lvl="2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Remote Controls</a:t>
            </a:r>
          </a:p>
          <a:p>
            <a:pPr lvl="1"/>
            <a:endParaRPr lang="en-US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A0D627-4D5F-4B1E-BDD7-3F8F27B20891}"/>
              </a:ext>
            </a:extLst>
          </p:cNvPr>
          <p:cNvSpPr txBox="1"/>
          <p:nvPr/>
        </p:nvSpPr>
        <p:spPr>
          <a:xfrm>
            <a:off x="4114800" y="4801260"/>
            <a:ext cx="4114800" cy="1557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algn="l">
              <a:spcBef>
                <a:spcPct val="20000"/>
              </a:spcBef>
              <a:buClr>
                <a:srgbClr val="CC99FF"/>
              </a:buClr>
              <a:buSzPct val="65000"/>
              <a:buFont typeface="Wingdings" pitchFamily="2" charset="2"/>
              <a:buChar char="n"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</a:rPr>
              <a:t>Elevator buttons</a:t>
            </a:r>
          </a:p>
          <a:p>
            <a:pPr marL="228600" indent="-228600" algn="l">
              <a:spcBef>
                <a:spcPct val="20000"/>
              </a:spcBef>
              <a:buClr>
                <a:srgbClr val="CC99FF"/>
              </a:buClr>
              <a:buSzPct val="65000"/>
              <a:buFont typeface="Wingdings" pitchFamily="2" charset="2"/>
              <a:buChar char="n"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</a:rPr>
              <a:t>Milk containers</a:t>
            </a:r>
          </a:p>
          <a:p>
            <a:pPr marL="228600" indent="-228600" algn="l">
              <a:spcBef>
                <a:spcPct val="20000"/>
              </a:spcBef>
              <a:buClr>
                <a:srgbClr val="CC99FF"/>
              </a:buClr>
              <a:buSzPct val="65000"/>
              <a:buFont typeface="Wingdings" pitchFamily="2" charset="2"/>
              <a:buChar char="n"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</a:rPr>
              <a:t>Bus seats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51511B-91DC-10A3-5052-887CEE8B22ED}"/>
              </a:ext>
            </a:extLst>
          </p:cNvPr>
          <p:cNvSpPr txBox="1"/>
          <p:nvPr/>
        </p:nvSpPr>
        <p:spPr>
          <a:xfrm>
            <a:off x="6172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422374459"/>
      </p:ext>
    </p:extLst>
  </p:cSld>
  <p:clrMapOvr>
    <a:masterClrMapping/>
  </p:clrMapOvr>
</p:sld>
</file>

<file path=ppt/theme/theme1.xml><?xml version="1.0" encoding="utf-8"?>
<a:theme xmlns:a="http://schemas.openxmlformats.org/drawingml/2006/main" name="Whirlpool">
  <a:themeElements>
    <a:clrScheme name="">
      <a:dk1>
        <a:srgbClr val="FFFFFF"/>
      </a:dk1>
      <a:lt1>
        <a:srgbClr val="FFFFFF"/>
      </a:lt1>
      <a:dk2>
        <a:srgbClr val="CCFFFF"/>
      </a:dk2>
      <a:lt2>
        <a:srgbClr val="000066"/>
      </a:lt2>
      <a:accent1>
        <a:srgbClr val="CC99FF"/>
      </a:accent1>
      <a:accent2>
        <a:srgbClr val="9999FF"/>
      </a:accent2>
      <a:accent3>
        <a:srgbClr val="FFFFFF"/>
      </a:accent3>
      <a:accent4>
        <a:srgbClr val="DADADA"/>
      </a:accent4>
      <a:accent5>
        <a:srgbClr val="E2CAFF"/>
      </a:accent5>
      <a:accent6>
        <a:srgbClr val="8A8AE7"/>
      </a:accent6>
      <a:hlink>
        <a:srgbClr val="99CCFF"/>
      </a:hlink>
      <a:folHlink>
        <a:srgbClr val="0066FF"/>
      </a:folHlink>
    </a:clrScheme>
    <a:fontScheme name="Whirlpool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Whirlpool 1">
        <a:dk1>
          <a:srgbClr val="000066"/>
        </a:dk1>
        <a:lt1>
          <a:srgbClr val="FFFFFF"/>
        </a:lt1>
        <a:dk2>
          <a:srgbClr val="6699FF"/>
        </a:dk2>
        <a:lt2>
          <a:srgbClr val="CCFFFF"/>
        </a:lt2>
        <a:accent1>
          <a:srgbClr val="CC99FF"/>
        </a:accent1>
        <a:accent2>
          <a:srgbClr val="9999FF"/>
        </a:accent2>
        <a:accent3>
          <a:srgbClr val="B8CAFF"/>
        </a:accent3>
        <a:accent4>
          <a:srgbClr val="DADADA"/>
        </a:accent4>
        <a:accent5>
          <a:srgbClr val="E2CAFF"/>
        </a:accent5>
        <a:accent6>
          <a:srgbClr val="8A8AE7"/>
        </a:accent6>
        <a:hlink>
          <a:srgbClr val="99CCFF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rlpool 2">
        <a:dk1>
          <a:srgbClr val="393939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868686"/>
        </a:accent2>
        <a:accent3>
          <a:srgbClr val="AAAAAA"/>
        </a:accent3>
        <a:accent4>
          <a:srgbClr val="DADADA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rlpool 3">
        <a:dk1>
          <a:srgbClr val="000066"/>
        </a:dk1>
        <a:lt1>
          <a:srgbClr val="FFFFFF"/>
        </a:lt1>
        <a:dk2>
          <a:srgbClr val="0000CC"/>
        </a:dk2>
        <a:lt2>
          <a:srgbClr val="CCFFFF"/>
        </a:lt2>
        <a:accent1>
          <a:srgbClr val="CC99FF"/>
        </a:accent1>
        <a:accent2>
          <a:srgbClr val="9999FF"/>
        </a:accent2>
        <a:accent3>
          <a:srgbClr val="AAAAE2"/>
        </a:accent3>
        <a:accent4>
          <a:srgbClr val="DADADA"/>
        </a:accent4>
        <a:accent5>
          <a:srgbClr val="E2CAFF"/>
        </a:accent5>
        <a:accent6>
          <a:srgbClr val="8A8AE7"/>
        </a:accent6>
        <a:hlink>
          <a:srgbClr val="99CCFF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5668</TotalTime>
  <Words>1576</Words>
  <Application>Microsoft Office PowerPoint</Application>
  <PresentationFormat>On-screen Show (4:3)</PresentationFormat>
  <Paragraphs>239</Paragraphs>
  <Slides>36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Aptos</vt:lpstr>
      <vt:lpstr>Calibri</vt:lpstr>
      <vt:lpstr>Monotype Corsiva</vt:lpstr>
      <vt:lpstr>Tahoma</vt:lpstr>
      <vt:lpstr>Times New Roman</vt:lpstr>
      <vt:lpstr>Wingdings</vt:lpstr>
      <vt:lpstr>Whirlpool</vt:lpstr>
      <vt:lpstr>PowerPoint Presentation</vt:lpstr>
      <vt:lpstr>Disinfecting Surfaces</vt:lpstr>
      <vt:lpstr>Disinfecting Surfaces</vt:lpstr>
      <vt:lpstr>Disinfecting Surfaces</vt:lpstr>
      <vt:lpstr>Disinfecting Surfaces</vt:lpstr>
      <vt:lpstr>Disinfecting Surfaces</vt:lpstr>
      <vt:lpstr> The Longevity of a Virus on a Surface</vt:lpstr>
      <vt:lpstr> The Longevity of a Virus on a Surface</vt:lpstr>
      <vt:lpstr> The Longevity of a Virus on a Surface</vt:lpstr>
      <vt:lpstr> The Longevity of a Virus on a Surface</vt:lpstr>
      <vt:lpstr>Disinfecting Surfaces The Longevity of a Virus on a Surface</vt:lpstr>
      <vt:lpstr> The Longevity of a Virus on a Surface</vt:lpstr>
      <vt:lpstr>Disinfecting Surfaces</vt:lpstr>
      <vt:lpstr>Disinfecting Surfaces</vt:lpstr>
      <vt:lpstr> Methods of Disinfecting Surfaces</vt:lpstr>
      <vt:lpstr> Methods of Disinfecting Surfaces</vt:lpstr>
      <vt:lpstr> Methods of Disinfecting Surfaces</vt:lpstr>
      <vt:lpstr> Methods of Disinfecting Surfaces</vt:lpstr>
      <vt:lpstr> Proper Precautions</vt:lpstr>
      <vt:lpstr> Proper Precautions</vt:lpstr>
      <vt:lpstr> Proper Precautions</vt:lpstr>
      <vt:lpstr> Using Chemical Disinfectants</vt:lpstr>
      <vt:lpstr> Using Chemical Disinfectants</vt:lpstr>
      <vt:lpstr> Using Chemical Disinfectants</vt:lpstr>
      <vt:lpstr> Cleaning the Object</vt:lpstr>
      <vt:lpstr> Cleaning the Object</vt:lpstr>
      <vt:lpstr> Cleaning the Object</vt:lpstr>
      <vt:lpstr> The Correct Disinfectant </vt:lpstr>
      <vt:lpstr> The Correct Disinfectant </vt:lpstr>
      <vt:lpstr> The Correct Disinfectant </vt:lpstr>
      <vt:lpstr> The Correct Disinfectant </vt:lpstr>
      <vt:lpstr> The Correct Disinfectant </vt:lpstr>
      <vt:lpstr> Conclusion</vt:lpstr>
      <vt:lpstr> Conclusion</vt:lpstr>
      <vt:lpstr>Questions?</vt:lpstr>
      <vt:lpstr>PowerPoint Presentation</vt:lpstr>
    </vt:vector>
  </TitlesOfParts>
  <Company>Dell Computer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Avian Flu And the EMS Healthcare Provider</dc:title>
  <dc:creator>Marcus Gade</dc:creator>
  <cp:lastModifiedBy>mw gade</cp:lastModifiedBy>
  <cp:revision>382</cp:revision>
  <cp:lastPrinted>1601-01-01T00:00:00Z</cp:lastPrinted>
  <dcterms:created xsi:type="dcterms:W3CDTF">2006-10-31T00:26:40Z</dcterms:created>
  <dcterms:modified xsi:type="dcterms:W3CDTF">2024-12-03T19:56:59Z</dcterms:modified>
</cp:coreProperties>
</file>