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65"/>
  </p:notesMasterIdLst>
  <p:sldIdLst>
    <p:sldId id="256" r:id="rId2"/>
    <p:sldId id="843" r:id="rId3"/>
    <p:sldId id="746" r:id="rId4"/>
    <p:sldId id="849" r:id="rId5"/>
    <p:sldId id="848" r:id="rId6"/>
    <p:sldId id="851" r:id="rId7"/>
    <p:sldId id="903" r:id="rId8"/>
    <p:sldId id="904" r:id="rId9"/>
    <p:sldId id="853" r:id="rId10"/>
    <p:sldId id="758" r:id="rId11"/>
    <p:sldId id="760" r:id="rId12"/>
    <p:sldId id="761" r:id="rId13"/>
    <p:sldId id="905" r:id="rId14"/>
    <p:sldId id="874" r:id="rId15"/>
    <p:sldId id="875" r:id="rId16"/>
    <p:sldId id="906" r:id="rId17"/>
    <p:sldId id="907" r:id="rId18"/>
    <p:sldId id="876" r:id="rId19"/>
    <p:sldId id="878" r:id="rId20"/>
    <p:sldId id="879" r:id="rId21"/>
    <p:sldId id="854" r:id="rId22"/>
    <p:sldId id="855" r:id="rId23"/>
    <p:sldId id="859" r:id="rId24"/>
    <p:sldId id="860" r:id="rId25"/>
    <p:sldId id="862" r:id="rId26"/>
    <p:sldId id="863" r:id="rId27"/>
    <p:sldId id="864" r:id="rId28"/>
    <p:sldId id="866" r:id="rId29"/>
    <p:sldId id="867" r:id="rId30"/>
    <p:sldId id="868" r:id="rId31"/>
    <p:sldId id="869" r:id="rId32"/>
    <p:sldId id="872" r:id="rId33"/>
    <p:sldId id="871" r:id="rId34"/>
    <p:sldId id="880" r:id="rId35"/>
    <p:sldId id="908" r:id="rId36"/>
    <p:sldId id="881" r:id="rId37"/>
    <p:sldId id="882" r:id="rId38"/>
    <p:sldId id="883" r:id="rId39"/>
    <p:sldId id="884" r:id="rId40"/>
    <p:sldId id="885" r:id="rId41"/>
    <p:sldId id="886" r:id="rId42"/>
    <p:sldId id="887" r:id="rId43"/>
    <p:sldId id="909" r:id="rId44"/>
    <p:sldId id="897" r:id="rId45"/>
    <p:sldId id="910" r:id="rId46"/>
    <p:sldId id="911" r:id="rId47"/>
    <p:sldId id="893" r:id="rId48"/>
    <p:sldId id="894" r:id="rId49"/>
    <p:sldId id="912" r:id="rId50"/>
    <p:sldId id="913" r:id="rId51"/>
    <p:sldId id="914" r:id="rId52"/>
    <p:sldId id="915" r:id="rId53"/>
    <p:sldId id="888" r:id="rId54"/>
    <p:sldId id="889" r:id="rId55"/>
    <p:sldId id="890" r:id="rId56"/>
    <p:sldId id="891" r:id="rId57"/>
    <p:sldId id="892" r:id="rId58"/>
    <p:sldId id="902" r:id="rId59"/>
    <p:sldId id="896" r:id="rId60"/>
    <p:sldId id="898" r:id="rId61"/>
    <p:sldId id="798" r:id="rId62"/>
    <p:sldId id="895" r:id="rId63"/>
    <p:sldId id="842" r:id="rId6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831B96B-AED3-4779-87F2-106C2C88D186}">
          <p14:sldIdLst>
            <p14:sldId id="256"/>
            <p14:sldId id="843"/>
            <p14:sldId id="746"/>
            <p14:sldId id="849"/>
            <p14:sldId id="848"/>
            <p14:sldId id="851"/>
            <p14:sldId id="903"/>
            <p14:sldId id="904"/>
            <p14:sldId id="853"/>
            <p14:sldId id="758"/>
            <p14:sldId id="760"/>
            <p14:sldId id="761"/>
            <p14:sldId id="905"/>
            <p14:sldId id="874"/>
            <p14:sldId id="875"/>
            <p14:sldId id="906"/>
            <p14:sldId id="907"/>
            <p14:sldId id="876"/>
            <p14:sldId id="878"/>
            <p14:sldId id="879"/>
            <p14:sldId id="854"/>
            <p14:sldId id="855"/>
            <p14:sldId id="859"/>
            <p14:sldId id="860"/>
            <p14:sldId id="862"/>
            <p14:sldId id="863"/>
            <p14:sldId id="864"/>
            <p14:sldId id="866"/>
            <p14:sldId id="867"/>
            <p14:sldId id="868"/>
            <p14:sldId id="869"/>
            <p14:sldId id="872"/>
            <p14:sldId id="871"/>
            <p14:sldId id="880"/>
            <p14:sldId id="908"/>
            <p14:sldId id="881"/>
            <p14:sldId id="882"/>
            <p14:sldId id="883"/>
            <p14:sldId id="884"/>
            <p14:sldId id="885"/>
            <p14:sldId id="886"/>
            <p14:sldId id="887"/>
            <p14:sldId id="909"/>
            <p14:sldId id="897"/>
            <p14:sldId id="910"/>
            <p14:sldId id="911"/>
            <p14:sldId id="893"/>
            <p14:sldId id="894"/>
            <p14:sldId id="912"/>
            <p14:sldId id="913"/>
            <p14:sldId id="914"/>
            <p14:sldId id="915"/>
            <p14:sldId id="888"/>
            <p14:sldId id="889"/>
            <p14:sldId id="890"/>
            <p14:sldId id="891"/>
            <p14:sldId id="892"/>
            <p14:sldId id="902"/>
            <p14:sldId id="896"/>
            <p14:sldId id="898"/>
            <p14:sldId id="798"/>
            <p14:sldId id="895"/>
            <p14:sldId id="842"/>
          </p14:sldIdLst>
        </p14:section>
        <p14:section name="Untitled Section" id="{A149817D-FF64-4E86-8A54-E4CDDB833332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0" autoAdjust="0"/>
    <p:restoredTop sz="94660"/>
  </p:normalViewPr>
  <p:slideViewPr>
    <p:cSldViewPr snapToGrid="0">
      <p:cViewPr varScale="1">
        <p:scale>
          <a:sx n="61" d="100"/>
          <a:sy n="61" d="100"/>
        </p:scale>
        <p:origin x="90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1C243-F06A-474B-98DC-A0F2EB19EE4C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C023B-8911-41FE-8AA4-1AFE4831C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03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03F59-0F7F-49C8-B03A-242FA644F431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60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03F59-0F7F-49C8-B03A-242FA644F431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333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0" y="0"/>
            <a:ext cx="1100667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 sz="180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20800" y="1152942"/>
            <a:ext cx="9956800" cy="2123658"/>
          </a:xfrm>
        </p:spPr>
        <p:txBody>
          <a:bodyPr>
            <a:spAutoFit/>
          </a:bodyPr>
          <a:lstStyle>
            <a:lvl1pPr>
              <a:defRPr sz="6600">
                <a:solidFill>
                  <a:srgbClr val="CC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4000">
                <a:solidFill>
                  <a:srgbClr val="CCEC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1117600" y="6248400"/>
            <a:ext cx="23368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4368800" y="6248400"/>
            <a:ext cx="38608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245600" y="6248400"/>
            <a:ext cx="2540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fld id="{1A76D3A1-0BF0-403A-B275-F93F38D2046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ltGray">
          <a:xfrm>
            <a:off x="1" y="3543300"/>
            <a:ext cx="4457700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 sz="1800"/>
          </a:p>
        </p:txBody>
      </p:sp>
    </p:spTree>
    <p:extLst>
      <p:ext uri="{BB962C8B-B14F-4D97-AF65-F5344CB8AC3E}">
        <p14:creationId xmlns:p14="http://schemas.microsoft.com/office/powerpoint/2010/main" val="175489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8585D-1DF0-4164-8F03-2C5A85F1D1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00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34400" y="457200"/>
            <a:ext cx="27432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457200"/>
            <a:ext cx="80264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91CC1-8415-41E5-B0EE-37A6440E1C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08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757C2-A93C-409E-9101-80FA26F018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10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FE5F9-BA70-4861-99C3-42698580DC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56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69175-7F14-4369-A54E-8AE53F1210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37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2B04D-81FB-476A-AE40-DF484C8B66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07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6F848-656A-48D5-9DC6-28CA6BEEB4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01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911D8-10B5-403B-8054-DFADA8808C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50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9C51B-C7B6-4EED-91E2-DE34589861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3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4EADC-78A4-4DC5-9611-818AD6156B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6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/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5F7EE7F0-78D0-4114-8839-71C1B34B5C1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gray">
          <a:xfrm>
            <a:off x="1" y="1638300"/>
            <a:ext cx="4457700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 sz="1800"/>
          </a:p>
        </p:txBody>
      </p:sp>
    </p:spTree>
    <p:extLst>
      <p:ext uri="{BB962C8B-B14F-4D97-AF65-F5344CB8AC3E}">
        <p14:creationId xmlns:p14="http://schemas.microsoft.com/office/powerpoint/2010/main" val="386847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digitaljournal.com/photo/060817avianflubirdfluvirus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digitaljournal.com/photo/060817avianflubirdfluvirus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E27A8F0-73E6-55CF-62A8-1E7AA84BA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29D50C-B27B-2DE1-0DFC-77E2C2E20AA2}"/>
              </a:ext>
            </a:extLst>
          </p:cNvPr>
          <p:cNvSpPr txBox="1"/>
          <p:nvPr/>
        </p:nvSpPr>
        <p:spPr>
          <a:xfrm>
            <a:off x="-15433" y="49754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Pandemic Plan for the Church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48E7AE-C732-F798-B8A5-2778AF6A25EB}"/>
              </a:ext>
            </a:extLst>
          </p:cNvPr>
          <p:cNvSpPr txBox="1"/>
          <p:nvPr/>
        </p:nvSpPr>
        <p:spPr>
          <a:xfrm>
            <a:off x="15433" y="1102505"/>
            <a:ext cx="12161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Ministering to the Community in a Time of Crisis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4763D2EE-4C59-2453-6B22-0AA4CDD08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93" y="5506230"/>
            <a:ext cx="12158240" cy="70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algn="ctr"/>
            <a:endParaRPr lang="en-US" sz="40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48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48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Infection Control</a:t>
            </a:r>
          </a:p>
          <a:p>
            <a:pPr algn="ctr"/>
            <a:r>
              <a:rPr lang="en-US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Protection Equipment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DEFDCC-DA30-7F49-8644-A71F9672D587}"/>
              </a:ext>
            </a:extLst>
          </p:cNvPr>
          <p:cNvSpPr txBox="1"/>
          <p:nvPr/>
        </p:nvSpPr>
        <p:spPr>
          <a:xfrm>
            <a:off x="367546" y="6188440"/>
            <a:ext cx="11521533" cy="52322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930AC9-6930-A447-3341-8A9AA03BF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925" y="1760103"/>
            <a:ext cx="2053283" cy="305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645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Infection Control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0288247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Ways to avoid infection: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 touching your face.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Cover your nose and mouth with a tissue when you cough or sneeze, throw the tissue away in a waste basket.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a tissue is not available, cough or sneeze into the sleeve of your bent elbow.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 others to use good sneeze and cough etiquette.</a:t>
            </a: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2720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Infection Control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0288247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Ways to avoid infection: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hand hygiene – wash your hands often with soap and water, especially after you sneeze or cough.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disposable paper towels for hand washing, or designate cloth towels to family members.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an alcohol-based hand rub if soap is not available.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 being close-up and face to face with someone who is sick – try to keep a six-foot distance between you and the patient.</a:t>
            </a:r>
          </a:p>
        </p:txBody>
      </p:sp>
    </p:spTree>
    <p:extLst>
      <p:ext uri="{BB962C8B-B14F-4D97-AF65-F5344CB8AC3E}">
        <p14:creationId xmlns:p14="http://schemas.microsoft.com/office/powerpoint/2010/main" val="3043973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Infection Control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0288247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Ways to avoid infection: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 the chin of a small child on your shoulder in case they cough or sneeze.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Wear a facemask or respirator.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 a facemask on the patient as well.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your healthcare provider about taking antiviral medication for both the patient and yourself.</a:t>
            </a:r>
          </a:p>
          <a:p>
            <a:pPr marL="457200" lvl="1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5989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AAA18-7304-BEAB-6228-591A82A50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F8D37C8F-976B-174F-37F0-D84DBF74D8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Infection Control</a:t>
            </a:r>
            <a:b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</a:br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Ways Infection Can Spread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31A6D0FC-D6AF-0AF6-A562-76DD663BBB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144051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mode of transmission of the pathogen will determine the Personal Protection Equipment (PPE) used.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three types of transmission: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Droplet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Airborne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diseases require more than one type of transmission- based precautions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0DC890-5F1F-316D-49AA-DF892024B8BE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487638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Infection Control</a:t>
            </a:r>
            <a:b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</a:br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Ways Infection Can Spread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03632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Transmission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take place with direct contact with ill person</a:t>
            </a:r>
          </a:p>
          <a:p>
            <a:pPr lvl="2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Skin-to-skin</a:t>
            </a:r>
          </a:p>
          <a:p>
            <a:pPr lvl="1"/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Indirect Contact Transmission</a:t>
            </a:r>
          </a:p>
          <a:p>
            <a:pPr lvl="2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Touching a contaminated surface or object then touching the mucous membranes of the eyes, nose and mouth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92D385-8F6F-0FBE-357D-AB14BA9B48E3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657613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Infection Control</a:t>
            </a:r>
            <a:b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</a:br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Ways Infection Can Spread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99822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Transmission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Pathogens may be carried in: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Draining wounds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Secretions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Pressure ulcers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Tubes such as ostomy or feeding tubes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Bags draining body fluids including Foley bags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Feces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Generalized rash/skin lesions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DDF20F-E595-8EDA-FE39-712E893F0B8A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54573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83DB55-3C79-B48F-1170-160183476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82DC4888-810D-23CC-2656-D617BCB46C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Infection Control</a:t>
            </a:r>
            <a:b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</a:br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Ways Infection Can Spread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3D0999FD-9342-8F28-C67D-8DE42BEA34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99822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Transmission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Contaminated surfaces can include:</a:t>
            </a:r>
          </a:p>
          <a:p>
            <a:pPr lvl="2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Tops of furniture</a:t>
            </a:r>
          </a:p>
          <a:p>
            <a:pPr lvl="2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Kitchen, and bathroom counter tops</a:t>
            </a:r>
          </a:p>
          <a:p>
            <a:pPr lvl="2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Thermometers</a:t>
            </a:r>
          </a:p>
          <a:p>
            <a:pPr lvl="2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Bed and linens, etc.</a:t>
            </a:r>
          </a:p>
          <a:p>
            <a:pPr lvl="2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Patient’s belongings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ED1FE8-2833-2D30-2D7B-882F5C5B5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4115233"/>
            <a:ext cx="3429000" cy="2271713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090B28-4E44-E876-E830-60CE4F7EBA83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440416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B04AD-888F-B319-9A8F-BE0C1B947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F0FFF0D6-5AE8-7BF8-B1FF-6788EE6498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Infection Control</a:t>
            </a:r>
            <a:b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</a:br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Ways Infection Can Spread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CDFA8AFA-A29F-3E15-93C6-132DB2AFDE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799" y="1752599"/>
            <a:ext cx="11298621" cy="4995042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Transmission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Depending on the type of material, porosity, and environmental conditions:</a:t>
            </a:r>
          </a:p>
          <a:p>
            <a:pPr lvl="2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COVID-19 can last on surfaces from hours to several days</a:t>
            </a:r>
          </a:p>
          <a:p>
            <a:pPr lvl="3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can last on human skin for approximately 9 hours</a:t>
            </a:r>
          </a:p>
          <a:p>
            <a:pPr lvl="2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Seasonal Influenza can survive on hard surfaces 24-48 hours</a:t>
            </a:r>
          </a:p>
          <a:p>
            <a:pPr lvl="3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porous materials it lasts for less than 12 hours</a:t>
            </a:r>
          </a:p>
          <a:p>
            <a:pPr lvl="2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H5N1 can survive on surfaces for 1-2 days at room temperature</a:t>
            </a:r>
          </a:p>
          <a:p>
            <a:pPr lvl="3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can last roughly 26 hours on plastic and 4 ½ hours on human skin</a:t>
            </a:r>
          </a:p>
          <a:p>
            <a:pPr lvl="3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can persist for weeks in cold, moist conditions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7D3391-15F0-C576-0FD1-50071AF5EB7A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512662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Infection Control</a:t>
            </a:r>
            <a:b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</a:br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Ways Infection Can Spread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1062138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Droplet Transmission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Occurs when pathogens are carried in large droplets within three feet or more of the infected person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can occur with coughing, sneezing, and talking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72B6A7-800B-4E5E-B107-B47991248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294" y="4145509"/>
            <a:ext cx="4184212" cy="2343159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634505-12AA-1EC1-CEEB-FD708D1DEA4F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823190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Infection Control</a:t>
            </a:r>
            <a:b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</a:br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Ways Infection Can Spread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8748" y="1811594"/>
            <a:ext cx="6744929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Airborne Transmission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Occurs when the pathogen is contained in very small, fine particles of evaporated droplets or dusts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these particles are smaller and lighter, they can remain in the air for a longer length of time and can travel along currents farther than droplets.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4E7295-5FC3-1A77-4C2C-53E5FE7335C4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5D08A0-094F-E152-4363-F80734574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978" y="2658833"/>
            <a:ext cx="4570770" cy="3047181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578458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Infection Control</a:t>
            </a:r>
            <a:b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</a:br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Objectives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752600"/>
            <a:ext cx="84582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following will be discussed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Lessons learned from SARS, MERS, and Ebola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Universal ways to avoid infection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Precautions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 Hand Hygiene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Respiratory Hygiene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Protective Equipment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Ways Infection can spread</a:t>
            </a:r>
          </a:p>
          <a:p>
            <a:pPr marL="457200" lvl="1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0A19D0-0226-0A45-9E32-FC8D5A1ADD3A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796190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Infection Control</a:t>
            </a:r>
            <a:b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</a:br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Ways Infection Can Spread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0936014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Airborne Transmission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 of pathogens carried in airborne transmission are: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Influenza (Seasonal, H5N1, H7N9)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Coronavirus (SARS-CoV-2, MERS)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Tuberculosis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Measles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Chickenpox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ECBC87-9C1F-A38D-85B1-44E0FA3DA7E2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551092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Infection Control</a:t>
            </a:r>
            <a:b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</a:br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Standard Precautions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99822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Precautions 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basic, minimum precautions to take to reduce the risk of spread of a disease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basic level of infection control should be practiced in the care of ALL patients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7B8648-409F-38B1-2C6A-05E62B25566C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465494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Infection Control</a:t>
            </a:r>
            <a:b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</a:br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Standard Precautions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99822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Precautions include: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 hand hygiene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Respiratory Hygiene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Protective Equipment (PPE)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6D1BB6-74CD-664A-04DE-B2CCD80D862C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641071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Infection Control</a:t>
            </a:r>
            <a:b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</a:br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Standard Precautions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99822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 Hand Hygiene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Viruses can be spread by touching a contaminated surface then touching mucous membranes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Eyes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Nose 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Mouth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4279F6-0AF8-4CCB-8EE1-E9DAB6DED3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62"/>
          <a:stretch/>
        </p:blipFill>
        <p:spPr>
          <a:xfrm>
            <a:off x="4901074" y="3657600"/>
            <a:ext cx="4623926" cy="2590800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5E5D1D-C3DF-29EF-5053-2E5A6F737D8D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5252847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Infection Control</a:t>
            </a:r>
            <a:b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</a:br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Standard Precautions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99822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 Hand Hygiene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 hand hygiene is the best defense in controlling spread of infection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Requires good hand washing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5C2C1E-D0A1-4CB5-8766-5F8DB2F27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6829" y="3064446"/>
            <a:ext cx="4102218" cy="3072704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4396A2-C31E-293A-30BB-88C3444AEB11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6713949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Infection Control</a:t>
            </a:r>
            <a:b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</a:br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Standard Precautions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1752600"/>
            <a:ext cx="10363199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 washing tips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amount of time should take about 40-60 seconds 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Remove hand and arm jewelry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Jewelry is very hard to clean, and bacteria and viruses can hide beneath and in the crevices of rings and bracelets, even with good hand washing 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Wet hands with warm water </a:t>
            </a:r>
          </a:p>
          <a:p>
            <a:pPr lvl="1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24CB66-959F-F86A-433C-E686991FEDCF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8196327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Infection Control</a:t>
            </a:r>
            <a:b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</a:br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Standard Precautions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03632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 washing tips (continued)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Apply liquid or foam soap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use bar soap as it may hold bacteria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Vigorously lather all surfaces of hands for a minimum of 15 – 30 seconds rubbing to remove dirt and bacteria 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 particular attention to fingertips, between fingers, backs of hands and base of the thumbs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are commonly missed areas</a:t>
            </a:r>
          </a:p>
          <a:p>
            <a:pPr lvl="1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457380-64BC-F894-4B18-C838799D89AB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7501698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Infection Control</a:t>
            </a:r>
            <a:b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</a:br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Standard Precautions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1752600"/>
            <a:ext cx="10363199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 washing tips (continued)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a rubbing motion, thoroughly rinse soap from hands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Dry hands by blotting hands gently with a paper towel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Turn off taps with a paper towel, to avoid recontamination of your hands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use a hand dryer, do not use your clean hands to press the buttons to turn it on </a:t>
            </a:r>
          </a:p>
          <a:p>
            <a:pPr lvl="1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273EC1-7D5F-94BA-7533-528B843A7497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3516013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Infection Control</a:t>
            </a:r>
            <a:b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</a:br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Standard Precautions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599"/>
            <a:ext cx="7159091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 Hand Hygiene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Alcohol-Based Hand Rub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Alcohol sanitizer is the preferred method for decontaminating hands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 washing with soap and running water should be performed when hands are visibly soiled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BA618A-E100-20D1-EA19-662E7ED0A7AF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40241D-2C19-AF09-5F89-E951515D6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2296469"/>
            <a:ext cx="3684773" cy="3027061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4716622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Infection Control</a:t>
            </a:r>
            <a:b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</a:br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Standard Precautions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697847"/>
            <a:ext cx="7601606" cy="2702953"/>
          </a:xfrm>
        </p:spPr>
        <p:txBody>
          <a:bodyPr/>
          <a:lstStyle/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touching blood, body fluids, secretions, excretions, non-intact skin, and contaminated items, even if gloves are worn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Immediately after gloves are removed</a:t>
            </a:r>
          </a:p>
          <a:p>
            <a:pPr marL="457200" lvl="1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23514F-E68C-E984-26A3-4107A96AF322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0CF5E3-3E8B-44EA-BF62-2D4AC7DB4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0291" y="3697847"/>
            <a:ext cx="3578772" cy="2359456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1F354525-49F0-69C6-2313-649AFFCDA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88068"/>
            <a:ext cx="11487807" cy="235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defTabSz="914400"/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 Hand Hygiene </a:t>
            </a:r>
          </a:p>
          <a:p>
            <a:pPr lvl="1" defTabSz="914400"/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Indications for hand hygiene:</a:t>
            </a:r>
          </a:p>
          <a:p>
            <a:pPr lvl="2" defTabSz="914400"/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and after any direct patient contact and between patients</a:t>
            </a:r>
          </a:p>
          <a:p>
            <a:pPr lvl="1" defTabSz="914400"/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1589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Infection Control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1891438"/>
            <a:ext cx="7019003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Disease is spread by the transmission of pathogens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pathogen is a virus, bacteria or any other microorganism that can cause illness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Pathogens spread differently depending on their method of transmission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363514-ACC3-2271-36B7-890901D654BF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973F47-4C81-2CAB-8763-A4D37480BA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88" t="1610" r="680"/>
          <a:stretch>
            <a:fillRect/>
          </a:stretch>
        </p:blipFill>
        <p:spPr>
          <a:xfrm>
            <a:off x="7440182" y="2453793"/>
            <a:ext cx="4168878" cy="2671295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6112749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Infection Control</a:t>
            </a:r>
            <a:b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</a:br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Standard Precautions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312728"/>
            <a:ext cx="7177548" cy="3694781"/>
          </a:xfrm>
        </p:spPr>
        <p:txBody>
          <a:bodyPr/>
          <a:lstStyle/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Indications for hand hygiene (cont’d):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patient care, when moving from a contaminated to a clean body site of the patient 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handling any objects in the immediate vicinity of the patient</a:t>
            </a: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374D10-CF05-ADFC-DE1D-8DF22D8258D6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680D0F-2789-4574-BEF8-B30C0DF25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542" y="2928169"/>
            <a:ext cx="3837474" cy="2541638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E1F949C0-EB75-EB59-BF34-E60AD923E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99" y="1753829"/>
            <a:ext cx="9815051" cy="636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defTabSz="914400"/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 Hand Hygiene </a:t>
            </a:r>
          </a:p>
        </p:txBody>
      </p:sp>
    </p:spTree>
    <p:extLst>
      <p:ext uri="{BB962C8B-B14F-4D97-AF65-F5344CB8AC3E}">
        <p14:creationId xmlns:p14="http://schemas.microsoft.com/office/powerpoint/2010/main" val="28438353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Infection Control</a:t>
            </a:r>
            <a:b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</a:br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Standard Precautions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99822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 Hand Hygiene 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Indications for hand hygiene (cont’d):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personal bodily functions, such as using the toilet or blowing one’s nose.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preparing, handling, serving or eating food</a:t>
            </a: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089C66-2AC0-439D-A007-FBC033931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850" y="4549122"/>
            <a:ext cx="2857500" cy="1600200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EF2458-20E6-6BC6-074F-6091B30C81E5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6760436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Infection Control</a:t>
            </a:r>
            <a:b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</a:br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Standard Precautions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99822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Respiratory Hygiene 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 hygiene after contact with respiratory secretions should be performed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Respiratory etiquette should be practiced by all people, not just the patient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Masks and tissues should be in abundant supply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F23650-F993-AF33-25D9-80BABB2C7AD9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4513531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Infection Control</a:t>
            </a:r>
            <a:b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</a:br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Standard Precautions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7231117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Respiratory Hygiene 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 people with respiratory symptoms to cover their coughs and sneezes 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should do so into the bend of their elbow, not into their bare hands</a:t>
            </a:r>
          </a:p>
          <a:p>
            <a:pPr lvl="3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 better they should use a tissue</a:t>
            </a:r>
          </a:p>
          <a:p>
            <a:pPr lvl="3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should be properly disposed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C30C3-C71C-F6E1-13BD-A91DD0737D2C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A645BC-45F9-A59F-DA72-FD463613B6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39"/>
          <a:stretch>
            <a:fillRect/>
          </a:stretch>
        </p:blipFill>
        <p:spPr>
          <a:xfrm>
            <a:off x="7535917" y="2628181"/>
            <a:ext cx="3970283" cy="2832506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308399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Infection Control</a:t>
            </a:r>
            <a:b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</a:br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Personal Protective Equipment (PPE)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99822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Protective Equipment (PPE)</a:t>
            </a:r>
          </a:p>
          <a:p>
            <a:pPr marL="457200" lvl="1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14B24E-8CFB-48A1-96C8-8FBAC79C02E8}"/>
              </a:ext>
            </a:extLst>
          </p:cNvPr>
          <p:cNvSpPr txBox="1"/>
          <p:nvPr/>
        </p:nvSpPr>
        <p:spPr>
          <a:xfrm>
            <a:off x="646386" y="2362200"/>
            <a:ext cx="666881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3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PPE is designed to protect the wearer from injury or the spread of infection or illness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3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The type of illness and care should determine the type of PPE to be worn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D5CE0E-1AC3-349F-70DE-ADF0ACB3CE41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5AD433-0725-6F79-CCC0-C9700C418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3444" y="1676400"/>
            <a:ext cx="3622170" cy="473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518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9DA3C-10BF-1116-05E5-873885F16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14AC8054-0136-A44D-9936-B07A301ED9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Infection Control</a:t>
            </a:r>
            <a:b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</a:br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Personal Protective Equipment (PPE)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1B07D763-4C73-D0DA-E1FB-1700E7E054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99822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Protective Equipment (PPE)</a:t>
            </a:r>
          </a:p>
          <a:p>
            <a:pPr marL="457200" lvl="1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D2EEB5-8A21-82B5-0292-DF0685E14719}"/>
              </a:ext>
            </a:extLst>
          </p:cNvPr>
          <p:cNvSpPr txBox="1"/>
          <p:nvPr/>
        </p:nvSpPr>
        <p:spPr>
          <a:xfrm>
            <a:off x="304800" y="2362200"/>
            <a:ext cx="701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3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Clean, non-sterile gloves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3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Face mask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3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Eye protection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3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Clean, non-sterile fluid resistant gown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EA5B20-98A0-F98B-6C0B-9E3BCCAA6D52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99D873-FE71-4D02-B244-A3E16B775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3476" y="1490304"/>
            <a:ext cx="3270851" cy="486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140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Infection Control</a:t>
            </a:r>
            <a:b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</a:br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Personal Protective Equipment (PPE)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99822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Protective Equipment (PPE)</a:t>
            </a:r>
          </a:p>
          <a:p>
            <a:pPr marL="457200" lvl="1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9E7C4E-24D3-4742-AB36-2318F94FCFA4}"/>
              </a:ext>
            </a:extLst>
          </p:cNvPr>
          <p:cNvSpPr txBox="1"/>
          <p:nvPr/>
        </p:nvSpPr>
        <p:spPr>
          <a:xfrm>
            <a:off x="304800" y="2362201"/>
            <a:ext cx="60487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3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First ASSESS THE RISK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3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Determine and don the necessary PPE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3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BEFORE any patient care takes place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66A54D-5719-D621-39ED-2BE3B741450B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94D825-8822-9571-3888-AD4E06772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617154"/>
            <a:ext cx="5414493" cy="3402646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8242218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Infection Control</a:t>
            </a:r>
            <a:b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</a:br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Personal Protective Equipment (PPE)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99822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should use Personal Protective Equipment?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individuals who provide direct patient care 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family members coming in contact with a patient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visitors coming in contact with patient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Anyone handling linens, utensils, equipment, trash that comes from the patient’s area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0D0D9A-0F85-E99E-BD1F-E130CEB37330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5236089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Infection Control</a:t>
            </a:r>
            <a:b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</a:br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Personal Protective Equipment (PPE)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1752600"/>
            <a:ext cx="10363199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Selection of Personal Protection Equipment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Determining the type of PPE is based on the type of care that will be provided.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159CBC-1CD1-4DAE-A7F2-E69512528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100" y="3429000"/>
            <a:ext cx="2971800" cy="2971800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5B13E1-840D-23AC-1CE3-206DEBEDC0E7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272152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Infection Control</a:t>
            </a:r>
            <a:b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</a:br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Personal Protective Equipment (PPE)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99822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Disposable Gloves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gloves made of </a:t>
            </a:r>
          </a:p>
          <a:p>
            <a:pPr lvl="2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Latex</a:t>
            </a:r>
          </a:p>
          <a:p>
            <a:pPr lvl="2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Vinyl</a:t>
            </a:r>
          </a:p>
          <a:p>
            <a:pPr lvl="2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Nitrile</a:t>
            </a:r>
          </a:p>
          <a:p>
            <a:pPr lvl="2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other synthetic materials as appropriate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5DFEC6-E1F0-49B2-9B4D-117F51356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135" y="2067854"/>
            <a:ext cx="4434735" cy="2488379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E267B5-8F13-77A0-5F65-06660ACA49DF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153027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Infection Control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1772264"/>
            <a:ext cx="10707329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Infection Control is the discipline of preventing the spread of infection.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wearing of Personal Protective Equipment (PPE) is essential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will help minimize the spread of infection and help protect those delivering and receiving care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to be practiced without exception</a:t>
            </a:r>
          </a:p>
          <a:p>
            <a:pPr marL="914400" lvl="2" indent="0"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16A38E-3081-26A7-1ADD-CFE0DDD52701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676350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Infection Control</a:t>
            </a:r>
            <a:b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</a:br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Personal Protective Equipment (PPE)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99822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Disposable Gloves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there is contact with:</a:t>
            </a:r>
          </a:p>
          <a:p>
            <a:pPr lvl="2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 and other bodily fluids</a:t>
            </a:r>
          </a:p>
          <a:p>
            <a:pPr lvl="3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Secretions</a:t>
            </a:r>
          </a:p>
          <a:p>
            <a:pPr lvl="3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Excretions</a:t>
            </a:r>
          </a:p>
          <a:p>
            <a:pPr lvl="3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Mucous membranes</a:t>
            </a:r>
          </a:p>
          <a:p>
            <a:pPr lvl="3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Including respiratory secretions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2D42BB-57DE-85D8-FBEA-DA25FBEF4F48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41167323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Infection Control</a:t>
            </a:r>
            <a:b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</a:br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Personal Protective Equipment (PPE)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1752600"/>
            <a:ext cx="10363199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Disposable Gloves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Recommendations for use:</a:t>
            </a:r>
          </a:p>
          <a:p>
            <a:pPr lvl="2"/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 between tasks and procedures on the same patient after contact with potentially infectious material </a:t>
            </a:r>
          </a:p>
          <a:p>
            <a:pPr lvl="2"/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Remove after use and discard, before touching non-contaminated items and surfaces, and before going to another patient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852E60-200C-4E81-1CBD-B71088946691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011610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Infection Control</a:t>
            </a:r>
            <a:b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</a:br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Personal Protective Equipment (PPE)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03632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Disposable Gloves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Recommendations for use:</a:t>
            </a:r>
          </a:p>
          <a:p>
            <a:pPr lvl="2"/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gloves are torn, cut, or punctured they should be removed and replaced.</a:t>
            </a:r>
          </a:p>
          <a:p>
            <a:pPr lvl="2"/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Gloves do not eliminate the need for hand washing</a:t>
            </a:r>
          </a:p>
          <a:p>
            <a:pPr lvl="3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 hand hygiene immediately after removal.</a:t>
            </a:r>
          </a:p>
          <a:p>
            <a:pPr lvl="2"/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should be discarded and not washed or reused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3D0505-3336-7F16-9B4E-2BE287B33C28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700226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12D7B6-443A-6625-42BB-4DCC77CEF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2EA7A723-3DDE-A567-99B6-8F4B8233C5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Infection Control</a:t>
            </a:r>
            <a:b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</a:br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Personal Protective Equipment (PPE)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804BBB72-2E47-EF7F-5D0F-D7832D8009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7593724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Rubber Gloves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during a pandemic, the supply of gloves become limited it may be necessary to reuse gloves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using cleaning supplies, thick rubber gloves can be used in place of disposable gloves.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 be cleaned properly to ensure sterility</a:t>
            </a:r>
          </a:p>
          <a:p>
            <a:pPr marL="457200" lvl="1" indent="0">
              <a:buNone/>
            </a:pP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4C17D1-A7AE-A198-D737-DB662EFF963F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60A699-2AFC-8302-35D2-D8F458D9D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1"/>
          <a:stretch>
            <a:fillRect/>
          </a:stretch>
        </p:blipFill>
        <p:spPr>
          <a:xfrm rot="5400000">
            <a:off x="8587704" y="2095458"/>
            <a:ext cx="2581447" cy="3429083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5250589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Infection Control</a:t>
            </a:r>
            <a:b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</a:br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Personal Protective Equipment (PPE)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99822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Facial Protection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 Masks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Disposable, loose-fitting face covering 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a physical barrier to protect the wearer’s nose and mouth from large droplets, sprays, and fluids.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help lower the risk of respiratory virus transmission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designed to filter out viruses the size of 20-400 nanometers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4125BE-0002-80DE-78BD-E387C0374A4A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6FEB12-4656-5850-A4D8-DC9578744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130" y="754117"/>
            <a:ext cx="3194707" cy="2383008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6632749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1BD63F-1079-5191-FFE0-8C38FA0B3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EF4A0F6A-FC40-E5D7-81F8-CC94B828FF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Infection Control</a:t>
            </a:r>
            <a:b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</a:br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Personal Protective Equipment (PPE)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F43B5CC5-2E26-DA29-5DB8-F85A9852A2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99822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 Mask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face mask does not provide the protection needed to safeguard the caregiver from a lethal virus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Requiring the sick person to wear a face mask will help keep the larger droplets from spreading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an N95 mask is not available, a face shield is recommended with the face mask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13B053-7451-F6B4-1A66-E83FEA07EE44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9656259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0DA89E-0651-F8CB-398D-B5D8D25C9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F067C04A-D6D5-1850-D529-1B8EBE21E2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Infection Control</a:t>
            </a:r>
            <a:b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</a:br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Personal Protective Equipment (PPE)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1D88A4FF-1A35-3910-7BB8-30B67DE35F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99822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 Mask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face mask does not provide the protection needed to safeguard the caregiver from a lethal virus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Requiring the sick person to wear a face mask will help keep the larger droplets from spreading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an N95 mask is not available, a face shield is recommended with the face mask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59E7C7-9090-2B25-1BB9-86014773EC94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2669461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Infection Control</a:t>
            </a:r>
            <a:b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</a:br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Personal Protective Equipment (PPE)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7562193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NIOSH N95 Respirator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Institute for Occupational Safety and Health (NIOSH) certified N95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Filter at least 95% of airborne particles including dust, smoke, and viruses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Uses head straps to ensure a tight fit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medical and industrial use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C8AB8D-AB49-4BC5-803E-D5457ADC5472}"/>
              </a:ext>
            </a:extLst>
          </p:cNvPr>
          <p:cNvSpPr txBox="1"/>
          <p:nvPr/>
        </p:nvSpPr>
        <p:spPr>
          <a:xfrm>
            <a:off x="8975435" y="1665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F2F856-4916-4A94-B58B-6767B6757025}"/>
              </a:ext>
            </a:extLst>
          </p:cNvPr>
          <p:cNvSpPr txBox="1"/>
          <p:nvPr/>
        </p:nvSpPr>
        <p:spPr>
          <a:xfrm>
            <a:off x="3565235" y="6154122"/>
            <a:ext cx="2619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2BCE2D-4DF0-423C-8834-2E829AB8A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5902" y="1857398"/>
            <a:ext cx="3178210" cy="24042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F9AB13-F5A3-3D2F-B45C-6590EC4FC4F3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1311890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Infection Control</a:t>
            </a:r>
            <a:b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</a:br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Personal Protective Equipment (PPE)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019393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NIOSH N95 Respirator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effective use of these face masks requires fit testing to ensure a proper fit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your local health department, occupational medical provider, urgent care, or fire department to inquire about fit testing for your church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4C499A-A5D8-A831-029E-2536AA664E72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C301E4-DC14-5B69-66C9-9D6F123B4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082" y="2538459"/>
            <a:ext cx="3022438" cy="3011949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7712167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AB581D-1173-107C-8B21-E3039DE85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51EBA73B-1BB5-F440-10CA-446AC89579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Infection Control</a:t>
            </a:r>
            <a:b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</a:br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Personal Protective Equipment (PPE)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146BEC2A-ACD4-FB0B-6268-C6778036C6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019393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N95 vs KN95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N95s are made to US standards for respirator masks</a:t>
            </a:r>
          </a:p>
          <a:p>
            <a:pPr lvl="1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KN95s are made to Chinese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standards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6DD41A-D4BE-CA22-D765-B519119A5011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B7F2F7-51C2-2D20-6611-4C2C2DC996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6"/>
          <a:stretch>
            <a:fillRect/>
          </a:stretch>
        </p:blipFill>
        <p:spPr bwMode="auto">
          <a:xfrm>
            <a:off x="7696200" y="2557309"/>
            <a:ext cx="3576541" cy="2563188"/>
          </a:xfrm>
          <a:prstGeom prst="rect">
            <a:avLst/>
          </a:prstGeom>
          <a:ln w="38100">
            <a:solidFill>
              <a:srgbClr val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2701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Lessons Learned (SARS, MERS, Ebola, COVID-19)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52352"/>
            <a:ext cx="10363200" cy="4114800"/>
          </a:xfrm>
        </p:spPr>
        <p:txBody>
          <a:bodyPr/>
          <a:lstStyle/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Severe acute respiratory syndrome (SARS)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outbreak in 2003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Infected 8,096 people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774 deaths worldwide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Observations found that healthcare workers displayed numerous violations in infection control</a:t>
            </a:r>
          </a:p>
          <a:p>
            <a:pPr lvl="2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led to the lack of containment in the spread of SARS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19B915-65AB-ACBF-BEA6-DBB0A41F54EE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5880102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668B9-AB8B-DBC9-5D29-3640C6476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785268DE-7684-98C1-EA92-228844C0C5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Infection Control</a:t>
            </a:r>
            <a:b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</a:br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Personal Protective Equipment (PPE)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0EEB9ABE-5EC8-217B-C3F7-3AC141BC29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03632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N95 vs KN95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 made of several layers of synthetic material</a:t>
            </a:r>
          </a:p>
          <a:p>
            <a:pPr lvl="1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Distinction is their certification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 ratings require masks to be tested for filtration efficiency at capturing salt particles (NaCl)</a:t>
            </a:r>
          </a:p>
          <a:p>
            <a:pPr marL="457200" lvl="1" indent="0"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AFFF20-AF5D-0D28-2217-B2DC2D607528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643224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47E6B-4C4D-9F9B-A569-5E41A1758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F0207DB0-3CD7-C0CF-2A79-EF0E85836B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Infection Control</a:t>
            </a:r>
            <a:b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</a:br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Personal Protective Equipment (PPE)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AB8596FA-C250-00F6-C4F0-B1D7F4DE64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03632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N95 vs KN95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N95 masks have stricter requirements for pressure drop when inhaling and exhaling</a:t>
            </a:r>
          </a:p>
          <a:p>
            <a:pPr lvl="2"/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Slightly more breathable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N95 masks have head straps for a tighter fit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KN95 masks have ear loops allowing more outside air to enter</a:t>
            </a:r>
          </a:p>
          <a:p>
            <a:pPr marL="457200" lvl="1" indent="0"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5030F2-0253-6688-48BF-BACE62A6BABB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2623090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7384F0-543A-827B-17C5-F047A2A39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18493CFB-0976-C4DB-A14B-E2E1896AF3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Infection Control</a:t>
            </a:r>
            <a:b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</a:br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Personal Protective Equipment (PPE)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4F1AC237-14BA-9CC5-41B4-C221A9D4E3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03632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N95 vs KN95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COVID-19 there was shortage of N95 masks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KN95 masks were more available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KN95 masks do not meet NIOSH standards for use in hospital and healthcare settings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larger supply of KN95 masks were available to the public</a:t>
            </a:r>
          </a:p>
          <a:p>
            <a:pPr marL="457200" lvl="1" indent="0"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29F97B-8011-872A-B7EE-88819E59A2EE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5057052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Infection Control</a:t>
            </a:r>
            <a:b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</a:br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Personal Protective Equipment (PPE)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7391400" cy="4114800"/>
          </a:xfrm>
        </p:spPr>
        <p:txBody>
          <a:bodyPr/>
          <a:lstStyle/>
          <a:p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Goggles/Face Shield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mucous membranes surrounding the eyes can absorb fluids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Protective eyewear should be worn to prevent splashing, spraying, or splattering fluids to enter the eyes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 caregiver within three feet of an infected patient is likely to encounter sprays of infectious material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6939AF-FDE2-4E48-A8F0-346B4A001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2550" y="1747345"/>
            <a:ext cx="3689123" cy="2062655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EBE9DD-9183-8054-9C65-785D81FABA03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9911892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Infection Control</a:t>
            </a:r>
            <a:b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</a:br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Personal Protective Equipment (PPE)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429297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Goggles/Face Shield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Eyeglasses worn daily are not as effective as goggles or a face shield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protect the eyes from the front and the sides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D78BFD-339C-3B64-D3CF-CA8B3D0E39FD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A8996E-9E7F-771D-DBDC-2009EAA69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378" y="2104817"/>
            <a:ext cx="2788807" cy="3050507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2199773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Infection Control</a:t>
            </a:r>
            <a:b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</a:br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Personal Protective Equipment (PPE)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095594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Gowns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it is anticipated that soiling of clothes with blood or other bodily fluids, including respiratory secretions 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routine patient encounters do not necessitate the use of gowns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A446C9-04D4-463A-ACF9-FFCC863F2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0394" y="2437209"/>
            <a:ext cx="2745581" cy="2745581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AB4EC0-A828-31B7-CE5B-BA9EF156234B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3721938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Infection Control</a:t>
            </a:r>
            <a:b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</a:br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Personal Protective Equipment (PPE)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497" y="1752600"/>
            <a:ext cx="8765627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Gowns – Recommendations for Use: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be disposable or reusable and made of washable cloth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be the appropriate size to fully cover the areas requiring protection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 situation that requires a gown also requires gloves, a mask and goggles</a:t>
            </a: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6B8A92-FCC5-15DA-CCF1-167BD666978C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9BB1A7-9A8F-0EC1-4676-3DD459D5F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124" y="2221468"/>
            <a:ext cx="2176827" cy="2882462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326802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Infection Control</a:t>
            </a:r>
            <a:b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</a:br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Personal Protective Equipment (PPE)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99822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Gowns – Recommendations for Use: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Remove soiled gown as soon as possible</a:t>
            </a:r>
          </a:p>
          <a:p>
            <a:pPr lvl="2"/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removing a gown, do so using extreme care so not to shake, rub, or splash and bodily fluids onto yourself</a:t>
            </a:r>
          </a:p>
          <a:p>
            <a:pPr lvl="2"/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 in a waste container</a:t>
            </a:r>
          </a:p>
          <a:p>
            <a:pPr lvl="2"/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 hygiene should follow</a:t>
            </a:r>
          </a:p>
          <a:p>
            <a:pPr lvl="2"/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 washable gown a laundry receptacle designated for soiled gowns, do not mix with other laundry</a:t>
            </a:r>
          </a:p>
          <a:p>
            <a:pPr lvl="2"/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more information on laundry see the section on Disinfecting Surfaces</a:t>
            </a:r>
          </a:p>
          <a:p>
            <a:pPr lvl="2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69322D-E6D2-15E5-9E9C-55FEFCE47410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4289843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Infection Control</a:t>
            </a:r>
            <a:b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</a:br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Conclusion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9982200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performing any patient care standard precautions are to be used at all times</a:t>
            </a:r>
          </a:p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Dependent on the pathogen and its mode of transmission, additional PPE should be used to prevent spread of the disease</a:t>
            </a:r>
          </a:p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Assessing the risk will determine the type of PPE to use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0C8CF3-F6D0-2F26-D117-116107679EE9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41532445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Infection Control</a:t>
            </a:r>
            <a:b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</a:br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Conclusion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03632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current COVID-19 and Avian Influenza viruses circulating can be transmitted through airborne droplets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PPE required for performing patient care for this pathogen is:</a:t>
            </a:r>
          </a:p>
          <a:p>
            <a:pPr lvl="1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Disposable gloves</a:t>
            </a:r>
          </a:p>
          <a:p>
            <a:pPr lvl="1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Goggles/Face Shield</a:t>
            </a:r>
          </a:p>
          <a:p>
            <a:pPr lvl="1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Surgical mask or N95</a:t>
            </a:r>
          </a:p>
          <a:p>
            <a:pPr lvl="1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Gown</a:t>
            </a:r>
          </a:p>
          <a:p>
            <a:pPr lvl="1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 mask on the patient</a:t>
            </a:r>
          </a:p>
          <a:p>
            <a:pPr marL="457200" lvl="1" indent="0">
              <a:buNone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09DFAE-EDC8-B105-0C82-5C311907DE59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135788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Lessons Learned (SARS, MERS, Ebola, COVID-19)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0917382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Middle East Respiratory Syndrome (MERS) 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corona virus first reported 2012 in Saudi Arabia and spread to other countries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 approximately a 35% death rate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 of the spread in South Korea occurred in the hospital setting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Determined that healthcare workers lack compliance in practicing strict infection control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F831C5-C2D6-CFA4-5A26-1F3E6EDD0D67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9505431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Infection Control</a:t>
            </a:r>
            <a:b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</a:br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Conclusion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0275738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Lessons learned from SARS, MERS, Ebola, and COVID-19 prove that non-compliance and not adhering to strict infection control guidelines and using proper precautions can cause further transmission of a pathogen and even an outbreak.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AF5CB2-52A5-A37F-876E-6FB046F90A43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2291689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aphanatutorial.com/wp-content/uploads/2013/12/SAP-HANA-Quest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9187234" cy="685800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B3EF3D-DB89-6BE1-FD78-3418203F2C08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8795857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C6A64E9-2022-A126-6716-1C132746A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5" name="Rectangle 5">
            <a:hlinkClick r:id="rId2"/>
            <a:extLst>
              <a:ext uri="{FF2B5EF4-FFF2-40B4-BE49-F238E27FC236}">
                <a16:creationId xmlns:a16="http://schemas.microsoft.com/office/drawing/2014/main" id="{4873C19C-8DBE-74A3-D6FE-1E54893DD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4913" y="2166938"/>
            <a:ext cx="9144000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F5DEB9F-AECA-07A1-90D6-3E75DF552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60" y="1305239"/>
            <a:ext cx="11391254" cy="156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algn="ctr"/>
            <a:r>
              <a:rPr lang="en-US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“If you have run with footmen, and they have tired you out, 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how can you compete with horses? 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fall down in a land of peace, 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will you do in the thicket by the Jordan?”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Jeremiah 12:5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A9F49D-B899-DC33-0FED-88305667C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6431244"/>
            <a:ext cx="2542252" cy="4267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714C0ED-46C2-36AD-4D16-6D227DA15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597" y="3193110"/>
            <a:ext cx="4380807" cy="2899751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72065486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5" name="Rectangle 5">
            <a:hlinkClick r:id="rId2"/>
          </p:cNvPr>
          <p:cNvSpPr>
            <a:spLocks noChangeArrowheads="1"/>
          </p:cNvSpPr>
          <p:nvPr/>
        </p:nvSpPr>
        <p:spPr bwMode="auto">
          <a:xfrm>
            <a:off x="5014913" y="2166938"/>
            <a:ext cx="9144000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5DB2893-082E-4B29-9063-065711EC2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2711" y="1305239"/>
            <a:ext cx="9067800" cy="156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algn="ctr"/>
            <a:r>
              <a:rPr lang="en-US" sz="3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more presentations like this </a:t>
            </a:r>
          </a:p>
          <a:p>
            <a:pPr algn="ctr"/>
            <a:r>
              <a:rPr lang="en-US" sz="3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for more information</a:t>
            </a:r>
          </a:p>
          <a:p>
            <a:pPr algn="ctr"/>
            <a:r>
              <a:rPr lang="en-US" sz="3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visit </a:t>
            </a:r>
          </a:p>
          <a:p>
            <a:pPr algn="ctr"/>
            <a:r>
              <a:rPr lang="en-US" sz="3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outrunningthehorses.com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48F078-51CA-43AE-B44A-0E94240E0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6431244"/>
            <a:ext cx="2542252" cy="4267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FBE375A-669E-4902-887A-279F7BD398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597" y="3193110"/>
            <a:ext cx="4380807" cy="2899751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513651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15D54-91F5-4D87-D40E-5EC7AB7C3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C1807135-D662-38F1-7F92-743AD81861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Lessons Learned (SARS, MERS, Ebola, COVID-19)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AF203610-CCCB-64F3-87B9-704DDA1C20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6445624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Ebola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2014, Nina Pham, a nurse in Dallas, Texas acquired Ebola from a patient from Liberia.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hospital did not provide proper PPE, nor did they provide instructions in its use.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Fortunately, although she acquired the disease, she recovered.</a:t>
            </a: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79912A-1B99-C002-6324-FE8996D8F8AF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5CB617-7CAA-1125-1DA9-23E688D99D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79"/>
          <a:stretch>
            <a:fillRect/>
          </a:stretch>
        </p:blipFill>
        <p:spPr>
          <a:xfrm>
            <a:off x="7044543" y="2792362"/>
            <a:ext cx="4471758" cy="2673514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465680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DF05A-E6C1-1AFE-37E8-C1A398FDE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5C5366E6-2E6D-4A5D-45B5-EACF163F87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Lessons Learned (SARS, MERS, Ebola, COVID-19)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67D6DF09-C170-797B-C0A8-0453FAF4C2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0917382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COVID-19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Stockpiling is Crucial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demand and supply chain challenges led to shortages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Quality Matters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quality PPE proved more effective in providing protection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Education is Essential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 usage significantly enhances effectiveness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Misuse and improper wearing negates benefits</a:t>
            </a:r>
          </a:p>
          <a:p>
            <a:pPr lvl="2"/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2A663A-4134-6F24-AA7F-A0925285FC7E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656411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</a:br>
            <a:r>
              <a:rPr lang="en-US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Lessons Learned (SARS, MERS, Ebola, COVID-19)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0784378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Lessons Learned from SARS, MERS, Ebola, COVID-19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lessons should urge all those who care for the sick to maintain strict adherence to infection control measures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the Church encourages those to reach out to our neighbors, we as leaders too must ensure proper procedures are followed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6FA6D0-566D-F496-C547-1B5FFF25B849}"/>
              </a:ext>
            </a:extLst>
          </p:cNvPr>
          <p:cNvSpPr txBox="1"/>
          <p:nvPr/>
        </p:nvSpPr>
        <p:spPr>
          <a:xfrm>
            <a:off x="7696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605914826"/>
      </p:ext>
    </p:extLst>
  </p:cSld>
  <p:clrMapOvr>
    <a:masterClrMapping/>
  </p:clrMapOvr>
</p:sld>
</file>

<file path=ppt/theme/theme1.xml><?xml version="1.0" encoding="utf-8"?>
<a:theme xmlns:a="http://schemas.openxmlformats.org/drawingml/2006/main" name="Whirlpool">
  <a:themeElements>
    <a:clrScheme name="">
      <a:dk1>
        <a:srgbClr val="FFFFFF"/>
      </a:dk1>
      <a:lt1>
        <a:srgbClr val="FFFFFF"/>
      </a:lt1>
      <a:dk2>
        <a:srgbClr val="CCFFFF"/>
      </a:dk2>
      <a:lt2>
        <a:srgbClr val="000066"/>
      </a:lt2>
      <a:accent1>
        <a:srgbClr val="CC99FF"/>
      </a:accent1>
      <a:accent2>
        <a:srgbClr val="9999FF"/>
      </a:accent2>
      <a:accent3>
        <a:srgbClr val="FFFFFF"/>
      </a:accent3>
      <a:accent4>
        <a:srgbClr val="DADA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Whirlpoo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Whirlpool 1">
        <a:dk1>
          <a:srgbClr val="000066"/>
        </a:dk1>
        <a:lt1>
          <a:srgbClr val="FFFF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2">
        <a:dk1>
          <a:srgbClr val="393939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AAAAAA"/>
        </a:accent3>
        <a:accent4>
          <a:srgbClr val="DADADA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3">
        <a:dk1>
          <a:srgbClr val="000066"/>
        </a:dk1>
        <a:lt1>
          <a:srgbClr val="FFFF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1793</TotalTime>
  <Words>3044</Words>
  <Application>Microsoft Office PowerPoint</Application>
  <PresentationFormat>Widescreen</PresentationFormat>
  <Paragraphs>419</Paragraphs>
  <Slides>63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9" baseType="lpstr">
      <vt:lpstr>Aptos</vt:lpstr>
      <vt:lpstr>Calibri</vt:lpstr>
      <vt:lpstr>Monotype Corsiva</vt:lpstr>
      <vt:lpstr>Tahoma</vt:lpstr>
      <vt:lpstr>Wingdings</vt:lpstr>
      <vt:lpstr>Whirlpool</vt:lpstr>
      <vt:lpstr>PowerPoint Presentation</vt:lpstr>
      <vt:lpstr>Infection Control Objectives</vt:lpstr>
      <vt:lpstr>Infection Control</vt:lpstr>
      <vt:lpstr>Infection Control</vt:lpstr>
      <vt:lpstr>Lessons Learned (SARS, MERS, Ebola, COVID-19) </vt:lpstr>
      <vt:lpstr>Lessons Learned (SARS, MERS, Ebola, COVID-19) </vt:lpstr>
      <vt:lpstr>Lessons Learned (SARS, MERS, Ebola, COVID-19) </vt:lpstr>
      <vt:lpstr>Lessons Learned (SARS, MERS, Ebola, COVID-19) </vt:lpstr>
      <vt:lpstr> Lessons Learned (SARS, MERS, Ebola, COVID-19) </vt:lpstr>
      <vt:lpstr>Infection Control</vt:lpstr>
      <vt:lpstr>Infection Control</vt:lpstr>
      <vt:lpstr>Infection Control</vt:lpstr>
      <vt:lpstr>Infection Control Ways Infection Can Spread</vt:lpstr>
      <vt:lpstr>Infection Control Ways Infection Can Spread</vt:lpstr>
      <vt:lpstr>Infection Control Ways Infection Can Spread</vt:lpstr>
      <vt:lpstr>Infection Control Ways Infection Can Spread</vt:lpstr>
      <vt:lpstr>Infection Control Ways Infection Can Spread</vt:lpstr>
      <vt:lpstr>Infection Control Ways Infection Can Spread</vt:lpstr>
      <vt:lpstr>Infection Control Ways Infection Can Spread</vt:lpstr>
      <vt:lpstr>Infection Control Ways Infection Can Spread</vt:lpstr>
      <vt:lpstr>Infection Control Standard Precautions</vt:lpstr>
      <vt:lpstr>Infection Control Standard Precautions</vt:lpstr>
      <vt:lpstr>Infection Control Standard Precautions</vt:lpstr>
      <vt:lpstr>Infection Control Standard Precautions</vt:lpstr>
      <vt:lpstr>Infection Control Standard Precautions</vt:lpstr>
      <vt:lpstr>Infection Control Standard Precautions</vt:lpstr>
      <vt:lpstr>Infection Control Standard Precautions</vt:lpstr>
      <vt:lpstr>Infection Control Standard Precautions</vt:lpstr>
      <vt:lpstr>Infection Control Standard Precautions</vt:lpstr>
      <vt:lpstr>Infection Control Standard Precautions</vt:lpstr>
      <vt:lpstr>Infection Control Standard Precautions</vt:lpstr>
      <vt:lpstr>Infection Control Standard Precautions</vt:lpstr>
      <vt:lpstr>Infection Control Standard Precautions</vt:lpstr>
      <vt:lpstr>Infection Control Personal Protective Equipment (PPE)</vt:lpstr>
      <vt:lpstr>Infection Control Personal Protective Equipment (PPE)</vt:lpstr>
      <vt:lpstr>Infection Control Personal Protective Equipment (PPE)</vt:lpstr>
      <vt:lpstr>Infection Control Personal Protective Equipment (PPE)</vt:lpstr>
      <vt:lpstr>Infection Control Personal Protective Equipment (PPE)</vt:lpstr>
      <vt:lpstr>Infection Control Personal Protective Equipment (PPE)</vt:lpstr>
      <vt:lpstr>Infection Control Personal Protective Equipment (PPE)</vt:lpstr>
      <vt:lpstr>Infection Control Personal Protective Equipment (PPE)</vt:lpstr>
      <vt:lpstr>Infection Control Personal Protective Equipment (PPE)</vt:lpstr>
      <vt:lpstr>Infection Control Personal Protective Equipment (PPE)</vt:lpstr>
      <vt:lpstr>Infection Control Personal Protective Equipment (PPE)</vt:lpstr>
      <vt:lpstr>Infection Control Personal Protective Equipment (PPE)</vt:lpstr>
      <vt:lpstr>Infection Control Personal Protective Equipment (PPE)</vt:lpstr>
      <vt:lpstr>Infection Control Personal Protective Equipment (PPE)</vt:lpstr>
      <vt:lpstr>Infection Control Personal Protective Equipment (PPE)</vt:lpstr>
      <vt:lpstr>Infection Control Personal Protective Equipment (PPE)</vt:lpstr>
      <vt:lpstr>Infection Control Personal Protective Equipment (PPE)</vt:lpstr>
      <vt:lpstr>Infection Control Personal Protective Equipment (PPE)</vt:lpstr>
      <vt:lpstr>Infection Control Personal Protective Equipment (PPE)</vt:lpstr>
      <vt:lpstr>Infection Control Personal Protective Equipment (PPE)</vt:lpstr>
      <vt:lpstr>Infection Control Personal Protective Equipment (PPE)</vt:lpstr>
      <vt:lpstr>Infection Control Personal Protective Equipment (PPE)</vt:lpstr>
      <vt:lpstr>Infection Control Personal Protective Equipment (PPE)</vt:lpstr>
      <vt:lpstr>Infection Control Personal Protective Equipment (PPE)</vt:lpstr>
      <vt:lpstr>Infection Control Conclusion</vt:lpstr>
      <vt:lpstr>Infection Control Conclusion</vt:lpstr>
      <vt:lpstr>Infection Control Conclusion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mw gade</dc:creator>
  <cp:lastModifiedBy>mw gade</cp:lastModifiedBy>
  <cp:revision>24</cp:revision>
  <dcterms:created xsi:type="dcterms:W3CDTF">2025-07-16T21:51:30Z</dcterms:created>
  <dcterms:modified xsi:type="dcterms:W3CDTF">2026-02-13T21:45:13Z</dcterms:modified>
</cp:coreProperties>
</file>