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50"/>
  </p:notesMasterIdLst>
  <p:handoutMasterIdLst>
    <p:handoutMasterId r:id="rId51"/>
  </p:handoutMasterIdLst>
  <p:sldIdLst>
    <p:sldId id="742" r:id="rId6"/>
    <p:sldId id="864" r:id="rId7"/>
    <p:sldId id="935" r:id="rId8"/>
    <p:sldId id="942" r:id="rId9"/>
    <p:sldId id="867" r:id="rId10"/>
    <p:sldId id="927" r:id="rId11"/>
    <p:sldId id="928" r:id="rId12"/>
    <p:sldId id="924" r:id="rId13"/>
    <p:sldId id="925" r:id="rId14"/>
    <p:sldId id="939" r:id="rId15"/>
    <p:sldId id="941" r:id="rId16"/>
    <p:sldId id="870" r:id="rId17"/>
    <p:sldId id="871" r:id="rId18"/>
    <p:sldId id="943" r:id="rId19"/>
    <p:sldId id="872" r:id="rId20"/>
    <p:sldId id="897" r:id="rId21"/>
    <p:sldId id="878" r:id="rId22"/>
    <p:sldId id="875" r:id="rId23"/>
    <p:sldId id="876" r:id="rId24"/>
    <p:sldId id="932" r:id="rId25"/>
    <p:sldId id="933" r:id="rId26"/>
    <p:sldId id="877" r:id="rId27"/>
    <p:sldId id="929" r:id="rId28"/>
    <p:sldId id="879" r:id="rId29"/>
    <p:sldId id="882" r:id="rId30"/>
    <p:sldId id="900" r:id="rId31"/>
    <p:sldId id="885" r:id="rId32"/>
    <p:sldId id="883" r:id="rId33"/>
    <p:sldId id="886" r:id="rId34"/>
    <p:sldId id="887" r:id="rId35"/>
    <p:sldId id="888" r:id="rId36"/>
    <p:sldId id="889" r:id="rId37"/>
    <p:sldId id="890" r:id="rId38"/>
    <p:sldId id="946" r:id="rId39"/>
    <p:sldId id="892" r:id="rId40"/>
    <p:sldId id="947" r:id="rId41"/>
    <p:sldId id="948" r:id="rId42"/>
    <p:sldId id="944" r:id="rId43"/>
    <p:sldId id="896" r:id="rId44"/>
    <p:sldId id="893" r:id="rId45"/>
    <p:sldId id="945" r:id="rId46"/>
    <p:sldId id="949" r:id="rId47"/>
    <p:sldId id="286" r:id="rId48"/>
    <p:sldId id="842" r:id="rId49"/>
  </p:sldIdLst>
  <p:sldSz cx="9144000" cy="6858000" type="screen4x3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510"/>
    <a:srgbClr val="CC00FF"/>
    <a:srgbClr val="000000"/>
    <a:srgbClr val="CCFFFF"/>
    <a:srgbClr val="333399"/>
    <a:srgbClr val="CCECFF"/>
    <a:srgbClr val="9EB6DA"/>
    <a:srgbClr val="E8C84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0" autoAdjust="0"/>
    <p:restoredTop sz="95210" autoAdjust="0"/>
  </p:normalViewPr>
  <p:slideViewPr>
    <p:cSldViewPr>
      <p:cViewPr varScale="1">
        <p:scale>
          <a:sx n="79" d="100"/>
          <a:sy n="79" d="100"/>
        </p:scale>
        <p:origin x="14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80B356-2F19-4AE2-B380-D1F57538852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39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392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97412" cy="3522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9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60465"/>
            <a:ext cx="5189855" cy="422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0930"/>
            <a:ext cx="3066733" cy="46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39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920930"/>
            <a:ext cx="3066733" cy="46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103F59-0F7F-49C8-B03A-242FA644F43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3F59-0F7F-49C8-B03A-242FA644F431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78256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53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9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43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78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1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41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9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15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20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781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798298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4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80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66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5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004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23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044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14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70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5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r>
              <a:rPr lang="en-US">
                <a:solidFill>
                  <a:srgbClr val="FFFFFF"/>
                </a:solidFill>
              </a:rPr>
              <a:t>outrunningthehorses.com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84639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283349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grog.saude.sp.gov.br/images/foto_gripe_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www.fda.gov/CbER/summaries/nfid051806jg2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www.fda.gov/CbER/summaries/nfid051806jg2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7" y="5160424"/>
            <a:ext cx="9067800" cy="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Influenza Viruses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E5738-9568-4300-B824-9E534B4B680E}"/>
              </a:ext>
            </a:extLst>
          </p:cNvPr>
          <p:cNvSpPr txBox="1"/>
          <p:nvPr/>
        </p:nvSpPr>
        <p:spPr>
          <a:xfrm>
            <a:off x="453590" y="6016875"/>
            <a:ext cx="81534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375CD-3A98-4B99-A841-357B1ED96FF2}"/>
              </a:ext>
            </a:extLst>
          </p:cNvPr>
          <p:cNvSpPr txBox="1"/>
          <p:nvPr/>
        </p:nvSpPr>
        <p:spPr>
          <a:xfrm>
            <a:off x="15433" y="1102505"/>
            <a:ext cx="899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Ministering to the Community in a Time of Crisis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48633-89C7-4B93-0BCB-D1B8014B8689}"/>
              </a:ext>
            </a:extLst>
          </p:cNvPr>
          <p:cNvSpPr txBox="1"/>
          <p:nvPr/>
        </p:nvSpPr>
        <p:spPr>
          <a:xfrm>
            <a:off x="298367" y="49754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Pandemic Plan for the Church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1E66D4-1E69-5FF6-4B38-13A59CA3E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786" y="2017653"/>
            <a:ext cx="3816427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6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Antigen Surface</a:t>
            </a:r>
          </a:p>
        </p:txBody>
      </p:sp>
      <p:pic>
        <p:nvPicPr>
          <p:cNvPr id="77827" name="Picture 3" descr="http://www.grog.saude.sp.gov.br/images/foto_gripe_2.jpg"/>
          <p:cNvPicPr>
            <a:picLocks noChangeAspect="1" noChangeArrowheads="1"/>
          </p:cNvPicPr>
          <p:nvPr/>
        </p:nvPicPr>
        <p:blipFill>
          <a:blip r:embed="rId2" r:link="rId3" cstate="print"/>
          <a:srcRect t="6697"/>
          <a:stretch>
            <a:fillRect/>
          </a:stretch>
        </p:blipFill>
        <p:spPr bwMode="auto">
          <a:xfrm>
            <a:off x="4275992" y="1962525"/>
            <a:ext cx="4533900" cy="423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2133600"/>
            <a:ext cx="3886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Hemagglutinin (H)</a:t>
            </a:r>
          </a:p>
          <a:p>
            <a:pPr algn="l" eaLnBrk="0" hangingPunct="0"/>
            <a:endParaRPr lang="en-US" sz="3600" dirty="0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3610708" y="2514600"/>
            <a:ext cx="1723292" cy="0"/>
          </a:xfrm>
          <a:prstGeom prst="line">
            <a:avLst/>
          </a:prstGeom>
          <a:noFill/>
          <a:ln w="50800">
            <a:solidFill>
              <a:srgbClr val="00051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4845538"/>
            <a:ext cx="403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Neuraminidase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(N)</a:t>
            </a:r>
          </a:p>
          <a:p>
            <a:pPr algn="l" eaLnBrk="0" hangingPunct="0"/>
            <a:endParaRPr lang="en-US" sz="3600" dirty="0">
              <a:latin typeface="Tahoma" pitchFamily="34" charset="0"/>
            </a:endParaRP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>
            <a:off x="3610708" y="5257800"/>
            <a:ext cx="1342292" cy="0"/>
          </a:xfrm>
          <a:prstGeom prst="line">
            <a:avLst/>
          </a:prstGeom>
          <a:noFill/>
          <a:ln w="50800">
            <a:solidFill>
              <a:srgbClr val="00051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31CEB0-BD9A-7D15-CC99-CEC9E3E6234F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88747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virus">
            <a:extLst>
              <a:ext uri="{FF2B5EF4-FFF2-40B4-BE49-F238E27FC236}">
                <a16:creationId xmlns:a16="http://schemas.microsoft.com/office/drawing/2014/main" id="{9DDFA5C7-8D48-4AA2-A74D-5D24147C6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0"/>
          <a:stretch/>
        </p:blipFill>
        <p:spPr bwMode="auto">
          <a:xfrm>
            <a:off x="4654061" y="1981200"/>
            <a:ext cx="4054720" cy="391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Antigen Surface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2133600"/>
            <a:ext cx="3886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Hemagglutinin (H)</a:t>
            </a:r>
          </a:p>
          <a:p>
            <a:pPr algn="l" eaLnBrk="0" hangingPunct="0"/>
            <a:endParaRPr lang="en-US" sz="3600" dirty="0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3610708" y="2514600"/>
            <a:ext cx="1723292" cy="0"/>
          </a:xfrm>
          <a:prstGeom prst="line">
            <a:avLst/>
          </a:prstGeom>
          <a:noFill/>
          <a:ln w="50800">
            <a:solidFill>
              <a:srgbClr val="00051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76200" y="3867638"/>
            <a:ext cx="403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Neuraminidase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(N)</a:t>
            </a:r>
          </a:p>
          <a:p>
            <a:pPr algn="l" eaLnBrk="0" hangingPunct="0"/>
            <a:endParaRPr lang="en-US" sz="3600" dirty="0">
              <a:latin typeface="Tahoma" pitchFamily="34" charset="0"/>
            </a:endParaRP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V="1">
            <a:off x="3768970" y="4254500"/>
            <a:ext cx="1946030" cy="23446"/>
          </a:xfrm>
          <a:prstGeom prst="line">
            <a:avLst/>
          </a:prstGeom>
          <a:noFill/>
          <a:ln w="50800">
            <a:solidFill>
              <a:srgbClr val="00051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260D7-463F-C3C0-F590-C30EC294C1C9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4338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Antigen Surface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43434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</a:t>
            </a:r>
          </a:p>
          <a:p>
            <a:pPr lvl="1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Considered to be the “key”</a:t>
            </a:r>
          </a:p>
          <a:p>
            <a:pPr lvl="1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By the hemagglutinin’s shape the virus can attach and penetrate specific receptors on host cells</a:t>
            </a:r>
          </a:p>
          <a:p>
            <a:pPr lvl="1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Glycogen receptors in respiratory system especially susceptible to these proteins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8"/>
          <a:stretch/>
        </p:blipFill>
        <p:spPr>
          <a:xfrm>
            <a:off x="6400800" y="1828800"/>
            <a:ext cx="2057400" cy="1296506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5923CC-6F0D-3CF3-95F0-E13039424A85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Antigen Surface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323" y="1828800"/>
            <a:ext cx="8458200" cy="4876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Neuraminidase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Considered to be the                   “scalpel”</a:t>
            </a:r>
          </a:p>
          <a:p>
            <a:pPr lvl="1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an electron microscope, at top of each N, it appears that there are propellers similar to a helicopter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770" b="7510"/>
          <a:stretch/>
        </p:blipFill>
        <p:spPr>
          <a:xfrm>
            <a:off x="5791200" y="1828800"/>
            <a:ext cx="2514600" cy="1375508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43358B-98E3-A697-E442-D6F9110C344F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Antigen Surface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323" y="1828800"/>
            <a:ext cx="8458200" cy="4876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Neuraminidase</a:t>
            </a:r>
          </a:p>
          <a:p>
            <a:pPr lvl="1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Blades allow Ns to destroy sialic acid in mucus enabling hemagglutinin to bind to receptor</a:t>
            </a:r>
          </a:p>
          <a:p>
            <a:pPr lvl="1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“Blades” prohibit sialic acid from binding to viruses when they burst from cell</a:t>
            </a:r>
          </a:p>
          <a:p>
            <a:pPr lvl="1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ensures new viruses can break free to infect new </a:t>
            </a:r>
            <a:r>
              <a:rPr lang="en-US"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 cells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FAD03-99E2-B367-F205-AB2EC4936082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374626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Antigen Surface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839200" cy="5181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Subtypes of the Influenza A virus are categorized by these proteins (H1N1, H5N1, H7N9, etc..) 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 (H) 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18 subtypes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Neuraminidase (N)</a:t>
            </a:r>
          </a:p>
          <a:p>
            <a:pPr lvl="2"/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subtypes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4479B-10A5-E660-FE1B-795EEA0C1A41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Antigen Surface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772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A viruses frequently mutate 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Combinations of these protein subtypes lead to various strains 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(H1N1, H5N1, H7N9, H5N2, etc...)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people have immunity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pandemics emerge</a:t>
            </a:r>
          </a:p>
          <a:p>
            <a:pPr>
              <a:buFont typeface="Wingdings" pitchFamily="2" charset="2"/>
              <a:buNone/>
            </a:pPr>
            <a:endParaRPr lang="en-US" sz="3400" dirty="0"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AD478C-7C10-0F1C-14B4-5B329A4CC06F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DNA vs. RNA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495800"/>
          </a:xfrm>
        </p:spPr>
        <p:txBody>
          <a:bodyPr/>
          <a:lstStyle/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28800" y="1600200"/>
            <a:ext cx="5334000" cy="4724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 descr="http://www.aboutthemcat.org/images/biology/dna-vs-rn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40710"/>
            <a:ext cx="533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66650D-9B32-C099-5AB4-F2E09AE2F0D9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DNA vs. RNA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Nucleic acid contains genetic material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 most life forms it is made of Deoxyribonucleic Acid  (DNA)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Holds genetic instructions used in development and functioning of all known living organisms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Like the blueprints for a building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Influenza viruses contain Ribonucleic Acid (RNA) </a:t>
            </a: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D192C-13F4-AAC9-D348-3B919D39D128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DNA vs. RNA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495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DNA (Deoxyribonucleic Acid)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Double strand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“Deoxy” means there are no hydroxyl groups    (-OH)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Absence of hydroxyl groups means chemical bonds are not easily broken down into water (H2O)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D59DF-5D93-2F9A-8D86-B3336F347405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Viruses that carry RNA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mutate much faster than a DNA virus.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Up to 1 million times faster. 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influenza virus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 those that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mutate the fastest in the world of viruses.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429000"/>
            <a:ext cx="4191000" cy="284469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4984DB-D65B-972A-D437-6E78C96B7513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DNA vs.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11" y="1981200"/>
            <a:ext cx="7772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is completely protected by the body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body destroys enzymes that attach to DNA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has smaller grooves where the damaging enzyme can attach which makes it harder for the enzyme to attack DNA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Has a built-in proof-reading system when reproducing itself</a:t>
            </a:r>
          </a:p>
          <a:p>
            <a:pPr lvl="1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277B0-C3D7-7886-51BF-26B76212EBAC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713635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DNA vs.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8" y="1828800"/>
            <a:ext cx="7772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Deoxyribose sugar in DNA is less reactive because of C-H bonds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Stable in alkaline conditions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4"/>
          <a:stretch/>
        </p:blipFill>
        <p:spPr>
          <a:xfrm>
            <a:off x="1181100" y="3555268"/>
            <a:ext cx="6781800" cy="2774976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BA2D8-038A-8DAA-3678-CA09274DBFC2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882768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DNA vs. RNA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9144000" cy="4495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RNA 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Single strand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Contains hydroxyl groups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Chemical bonds are easily broken into water (H2O) called hydrolysis</a:t>
            </a:r>
          </a:p>
          <a:p>
            <a:pPr lvl="3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More fragile</a:t>
            </a:r>
          </a:p>
          <a:p>
            <a:pPr lvl="3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Strands are easily broken</a:t>
            </a:r>
          </a:p>
          <a:p>
            <a:pPr lvl="3"/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3"/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1371600" lvl="3" indent="0"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E706A-2307-6E62-B7CB-F3E420B2DDE1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DNA vs.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Ribose sugar is more reactive because of OH (hydroxyl) bonds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stable in alkaline conditions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larger grooves which makes it easier to be attacked by enzymes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A9C7C6-3168-8696-EB55-D30347B9439E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46699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DNA vs. RNA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495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RNA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Contains no proof-reading system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Mistakes happen called mutations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One virus can produce many variations of itself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RNA viruses can mutate up to 1 million times faster than DNA viruses</a:t>
            </a: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6D665-2AAC-E554-1D96-A1EC2D10E396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048" y="1869455"/>
            <a:ext cx="8216900" cy="4419600"/>
          </a:xfrm>
          <a:solidFill>
            <a:schemeClr val="bg1"/>
          </a:solidFill>
        </p:spPr>
        <p:txBody>
          <a:bodyPr/>
          <a:lstStyle/>
          <a:p>
            <a:pPr>
              <a:spcAft>
                <a:spcPts val="600"/>
              </a:spcAft>
              <a:buNone/>
            </a:pP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 – Antigenic Drift and Shift</a:t>
            </a:r>
          </a:p>
        </p:txBody>
      </p:sp>
      <p:grpSp>
        <p:nvGrpSpPr>
          <p:cNvPr id="194561" name="Group 1"/>
          <p:cNvGrpSpPr>
            <a:grpSpLocks/>
          </p:cNvGrpSpPr>
          <p:nvPr/>
        </p:nvGrpSpPr>
        <p:grpSpPr bwMode="auto">
          <a:xfrm>
            <a:off x="1905000" y="2209800"/>
            <a:ext cx="5207000" cy="3897312"/>
            <a:chOff x="107213400" y="105956100"/>
            <a:chExt cx="5207796" cy="3898102"/>
          </a:xfrm>
        </p:grpSpPr>
        <p:grpSp>
          <p:nvGrpSpPr>
            <p:cNvPr id="194562" name="Group 2"/>
            <p:cNvGrpSpPr>
              <a:grpSpLocks/>
            </p:cNvGrpSpPr>
            <p:nvPr/>
          </p:nvGrpSpPr>
          <p:grpSpPr bwMode="auto">
            <a:xfrm>
              <a:off x="110585250" y="105956100"/>
              <a:ext cx="1611521" cy="1647242"/>
              <a:chOff x="110585250" y="105956100"/>
              <a:chExt cx="1611521" cy="1647242"/>
            </a:xfrm>
          </p:grpSpPr>
          <p:sp>
            <p:nvSpPr>
              <p:cNvPr id="194563" name="Oval 3"/>
              <p:cNvSpPr>
                <a:spLocks noChangeArrowheads="1"/>
              </p:cNvSpPr>
              <p:nvPr/>
            </p:nvSpPr>
            <p:spPr bwMode="auto">
              <a:xfrm>
                <a:off x="110878703" y="106260379"/>
                <a:ext cx="1055162" cy="1044861"/>
              </a:xfrm>
              <a:prstGeom prst="ellipse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64" name="Line 4"/>
              <p:cNvSpPr>
                <a:spLocks noChangeShapeType="1"/>
              </p:cNvSpPr>
              <p:nvPr/>
            </p:nvSpPr>
            <p:spPr bwMode="auto">
              <a:xfrm rot="-7324963">
                <a:off x="111003331" y="107188844"/>
                <a:ext cx="59796" cy="2216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65" name="Line 5"/>
              <p:cNvSpPr>
                <a:spLocks noChangeShapeType="1"/>
              </p:cNvSpPr>
              <p:nvPr/>
            </p:nvSpPr>
            <p:spPr bwMode="auto">
              <a:xfrm rot="904102" flipV="1">
                <a:off x="111679385" y="106127874"/>
                <a:ext cx="43688" cy="20333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66" name="Line 6"/>
              <p:cNvSpPr>
                <a:spLocks noChangeShapeType="1"/>
              </p:cNvSpPr>
              <p:nvPr/>
            </p:nvSpPr>
            <p:spPr bwMode="auto">
              <a:xfrm rot="7387347" flipV="1">
                <a:off x="111678488" y="107230022"/>
                <a:ext cx="89696" cy="2038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67" name="Line 7"/>
              <p:cNvSpPr>
                <a:spLocks noChangeShapeType="1"/>
              </p:cNvSpPr>
              <p:nvPr/>
            </p:nvSpPr>
            <p:spPr bwMode="auto">
              <a:xfrm rot="-2810851">
                <a:off x="110844926" y="106342484"/>
                <a:ext cx="29596" cy="22416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68" name="Line 8"/>
              <p:cNvSpPr>
                <a:spLocks noChangeShapeType="1"/>
              </p:cNvSpPr>
              <p:nvPr/>
            </p:nvSpPr>
            <p:spPr bwMode="auto">
              <a:xfrm flipV="1">
                <a:off x="111376169" y="106054118"/>
                <a:ext cx="1" cy="20863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69" name="Line 9"/>
              <p:cNvSpPr>
                <a:spLocks noChangeShapeType="1"/>
              </p:cNvSpPr>
              <p:nvPr/>
            </p:nvSpPr>
            <p:spPr bwMode="auto">
              <a:xfrm rot="2430919" flipV="1">
                <a:off x="111927212" y="106394922"/>
                <a:ext cx="72814" cy="19368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0" name="Line 10"/>
              <p:cNvSpPr>
                <a:spLocks noChangeShapeType="1"/>
              </p:cNvSpPr>
              <p:nvPr/>
            </p:nvSpPr>
            <p:spPr bwMode="auto">
              <a:xfrm rot="16200000" flipV="1">
                <a:off x="110778383" y="106680046"/>
                <a:ext cx="1" cy="2071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1" name="Line 11"/>
              <p:cNvSpPr>
                <a:spLocks noChangeShapeType="1"/>
              </p:cNvSpPr>
              <p:nvPr/>
            </p:nvSpPr>
            <p:spPr bwMode="auto">
              <a:xfrm rot="10666566" flipH="1" flipV="1">
                <a:off x="111417521" y="107306824"/>
                <a:ext cx="300" cy="22452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2" name="Line 12"/>
              <p:cNvSpPr>
                <a:spLocks noChangeShapeType="1"/>
              </p:cNvSpPr>
              <p:nvPr/>
            </p:nvSpPr>
            <p:spPr bwMode="auto">
              <a:xfrm rot="17071343" flipV="1">
                <a:off x="110957396" y="106299418"/>
                <a:ext cx="77494" cy="11059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3" name="Line 13"/>
              <p:cNvSpPr>
                <a:spLocks noChangeShapeType="1"/>
              </p:cNvSpPr>
              <p:nvPr/>
            </p:nvSpPr>
            <p:spPr bwMode="auto">
              <a:xfrm rot="6342518" flipV="1">
                <a:off x="111944884" y="106987340"/>
                <a:ext cx="26228" cy="21672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4" name="Line 14"/>
              <p:cNvSpPr>
                <a:spLocks noChangeShapeType="1"/>
              </p:cNvSpPr>
              <p:nvPr/>
            </p:nvSpPr>
            <p:spPr bwMode="auto">
              <a:xfrm rot="15333365">
                <a:off x="110814017" y="106956799"/>
                <a:ext cx="59796" cy="2216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5" name="Line 15"/>
              <p:cNvSpPr>
                <a:spLocks noChangeShapeType="1"/>
              </p:cNvSpPr>
              <p:nvPr/>
            </p:nvSpPr>
            <p:spPr bwMode="auto">
              <a:xfrm rot="19904858" flipV="1">
                <a:off x="111097143" y="106130598"/>
                <a:ext cx="1" cy="20863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6" name="Oval 16"/>
              <p:cNvSpPr>
                <a:spLocks noChangeArrowheads="1"/>
              </p:cNvSpPr>
              <p:nvPr/>
            </p:nvSpPr>
            <p:spPr bwMode="auto">
              <a:xfrm rot="16200000">
                <a:off x="111325912" y="105901238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7" name="Line 17"/>
              <p:cNvSpPr>
                <a:spLocks noChangeShapeType="1"/>
              </p:cNvSpPr>
              <p:nvPr/>
            </p:nvSpPr>
            <p:spPr bwMode="auto">
              <a:xfrm rot="5400000" flipV="1">
                <a:off x="112030768" y="106724893"/>
                <a:ext cx="1" cy="2071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8" name="Line 18"/>
              <p:cNvSpPr>
                <a:spLocks noChangeShapeType="1"/>
              </p:cNvSpPr>
              <p:nvPr/>
            </p:nvSpPr>
            <p:spPr bwMode="auto">
              <a:xfrm rot="17071343" flipV="1">
                <a:off x="111469987" y="106200441"/>
                <a:ext cx="149494" cy="323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79" name="Line 19"/>
              <p:cNvSpPr>
                <a:spLocks noChangeShapeType="1"/>
              </p:cNvSpPr>
              <p:nvPr/>
            </p:nvSpPr>
            <p:spPr bwMode="auto">
              <a:xfrm rot="17071343" flipV="1">
                <a:off x="111185794" y="106152796"/>
                <a:ext cx="139724" cy="8653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0" name="Line 20"/>
              <p:cNvSpPr>
                <a:spLocks noChangeShapeType="1"/>
              </p:cNvSpPr>
              <p:nvPr/>
            </p:nvSpPr>
            <p:spPr bwMode="auto">
              <a:xfrm rot="17071343" flipV="1">
                <a:off x="110812731" y="106568595"/>
                <a:ext cx="1" cy="13430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1" name="Line 21"/>
              <p:cNvSpPr>
                <a:spLocks noChangeShapeType="1"/>
              </p:cNvSpPr>
              <p:nvPr/>
            </p:nvSpPr>
            <p:spPr bwMode="auto">
              <a:xfrm rot="-4528657">
                <a:off x="110780793" y="106843960"/>
                <a:ext cx="74746" cy="13430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2" name="Line 22"/>
              <p:cNvSpPr>
                <a:spLocks noChangeShapeType="1"/>
              </p:cNvSpPr>
              <p:nvPr/>
            </p:nvSpPr>
            <p:spPr bwMode="auto">
              <a:xfrm rot="-4528657">
                <a:off x="111743783" y="106304624"/>
                <a:ext cx="130287" cy="728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3" name="Line 23"/>
              <p:cNvSpPr>
                <a:spLocks noChangeShapeType="1"/>
              </p:cNvSpPr>
              <p:nvPr/>
            </p:nvSpPr>
            <p:spPr bwMode="auto">
              <a:xfrm rot="-4528657">
                <a:off x="111952048" y="106575194"/>
                <a:ext cx="74746" cy="13106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4" name="Line 24"/>
              <p:cNvSpPr>
                <a:spLocks noChangeShapeType="1"/>
              </p:cNvSpPr>
              <p:nvPr/>
            </p:nvSpPr>
            <p:spPr bwMode="auto">
              <a:xfrm rot="-4528657">
                <a:off x="111981691" y="106882766"/>
                <a:ext cx="14950" cy="14562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5" name="Line 25"/>
              <p:cNvSpPr>
                <a:spLocks noChangeShapeType="1"/>
              </p:cNvSpPr>
              <p:nvPr/>
            </p:nvSpPr>
            <p:spPr bwMode="auto">
              <a:xfrm rot="17071343" flipV="1">
                <a:off x="111804512" y="107128235"/>
                <a:ext cx="59797" cy="14562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6" name="Line 26"/>
              <p:cNvSpPr>
                <a:spLocks noChangeShapeType="1"/>
              </p:cNvSpPr>
              <p:nvPr/>
            </p:nvSpPr>
            <p:spPr bwMode="auto">
              <a:xfrm rot="17071343" flipV="1">
                <a:off x="111486575" y="107322695"/>
                <a:ext cx="149492" cy="873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7" name="Line 27"/>
              <p:cNvSpPr>
                <a:spLocks noChangeShapeType="1"/>
              </p:cNvSpPr>
              <p:nvPr/>
            </p:nvSpPr>
            <p:spPr bwMode="auto">
              <a:xfrm rot="17071343" flipH="1">
                <a:off x="111135360" y="107363763"/>
                <a:ext cx="178940" cy="1008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8" name="Line 28"/>
              <p:cNvSpPr>
                <a:spLocks noChangeShapeType="1"/>
              </p:cNvSpPr>
              <p:nvPr/>
            </p:nvSpPr>
            <p:spPr bwMode="auto">
              <a:xfrm rot="-4528657">
                <a:off x="110892324" y="107119294"/>
                <a:ext cx="104644" cy="7605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89" name="Oval 29"/>
              <p:cNvSpPr>
                <a:spLocks noChangeArrowheads="1"/>
              </p:cNvSpPr>
              <p:nvPr/>
            </p:nvSpPr>
            <p:spPr bwMode="auto">
              <a:xfrm rot="-3779151">
                <a:off x="111733105" y="105996487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0" name="Oval 30"/>
              <p:cNvSpPr>
                <a:spLocks noChangeArrowheads="1"/>
              </p:cNvSpPr>
              <p:nvPr/>
            </p:nvSpPr>
            <p:spPr bwMode="auto">
              <a:xfrm rot="12508950">
                <a:off x="112042575" y="107041950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1" name="Oval 31"/>
              <p:cNvSpPr>
                <a:spLocks noChangeArrowheads="1"/>
              </p:cNvSpPr>
              <p:nvPr/>
            </p:nvSpPr>
            <p:spPr bwMode="auto">
              <a:xfrm rot="13070790">
                <a:off x="110670975" y="106270425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2" name="Oval 32"/>
              <p:cNvSpPr>
                <a:spLocks noChangeArrowheads="1"/>
              </p:cNvSpPr>
              <p:nvPr/>
            </p:nvSpPr>
            <p:spPr bwMode="auto">
              <a:xfrm>
                <a:off x="110585250" y="106670475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3" name="Oval 33"/>
              <p:cNvSpPr>
                <a:spLocks noChangeArrowheads="1"/>
              </p:cNvSpPr>
              <p:nvPr/>
            </p:nvSpPr>
            <p:spPr bwMode="auto">
              <a:xfrm rot="-1781410">
                <a:off x="110668687" y="107044238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4" name="Oval 34"/>
              <p:cNvSpPr>
                <a:spLocks noChangeArrowheads="1"/>
              </p:cNvSpPr>
              <p:nvPr/>
            </p:nvSpPr>
            <p:spPr bwMode="auto">
              <a:xfrm rot="-24738409">
                <a:off x="110868712" y="107310935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5" name="Oval 35"/>
              <p:cNvSpPr>
                <a:spLocks noChangeArrowheads="1"/>
              </p:cNvSpPr>
              <p:nvPr/>
            </p:nvSpPr>
            <p:spPr bwMode="auto">
              <a:xfrm rot="10800000">
                <a:off x="112099725" y="106727625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6" name="Oval 36"/>
              <p:cNvSpPr>
                <a:spLocks noChangeArrowheads="1"/>
              </p:cNvSpPr>
              <p:nvPr/>
            </p:nvSpPr>
            <p:spPr bwMode="auto">
              <a:xfrm rot="-23607480">
                <a:off x="112049811" y="106317955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7" name="Oval 37"/>
              <p:cNvSpPr>
                <a:spLocks noChangeArrowheads="1"/>
              </p:cNvSpPr>
              <p:nvPr/>
            </p:nvSpPr>
            <p:spPr bwMode="auto">
              <a:xfrm rot="5251916">
                <a:off x="111373543" y="107451434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8" name="Oval 38"/>
              <p:cNvSpPr>
                <a:spLocks noChangeArrowheads="1"/>
              </p:cNvSpPr>
              <p:nvPr/>
            </p:nvSpPr>
            <p:spPr bwMode="auto">
              <a:xfrm rot="13802244">
                <a:off x="111766442" y="107351420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99" name="Oval 39"/>
              <p:cNvSpPr>
                <a:spLocks noChangeArrowheads="1"/>
              </p:cNvSpPr>
              <p:nvPr/>
            </p:nvSpPr>
            <p:spPr bwMode="auto">
              <a:xfrm rot="14079506">
                <a:off x="110983012" y="106015538"/>
                <a:ext cx="97046" cy="206770"/>
              </a:xfrm>
              <a:prstGeom prst="ellipse">
                <a:avLst/>
              </a:prstGeom>
              <a:gradFill rotWithShape="0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4600" name="Group 40"/>
            <p:cNvGrpSpPr>
              <a:grpSpLocks/>
            </p:cNvGrpSpPr>
            <p:nvPr/>
          </p:nvGrpSpPr>
          <p:grpSpPr bwMode="auto">
            <a:xfrm>
              <a:off x="110413800" y="107842050"/>
              <a:ext cx="2007396" cy="2012152"/>
              <a:chOff x="107882530" y="108885042"/>
              <a:chExt cx="2007396" cy="2012152"/>
            </a:xfrm>
          </p:grpSpPr>
          <p:sp>
            <p:nvSpPr>
              <p:cNvPr id="194601" name="Oval 41"/>
              <p:cNvSpPr>
                <a:spLocks noChangeArrowheads="1"/>
              </p:cNvSpPr>
              <p:nvPr/>
            </p:nvSpPr>
            <p:spPr bwMode="auto">
              <a:xfrm>
                <a:off x="108364104" y="109346478"/>
                <a:ext cx="1055161" cy="1044861"/>
              </a:xfrm>
              <a:prstGeom prst="ellipse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2" name="Line 42"/>
              <p:cNvSpPr>
                <a:spLocks noChangeShapeType="1"/>
              </p:cNvSpPr>
              <p:nvPr/>
            </p:nvSpPr>
            <p:spPr bwMode="auto">
              <a:xfrm rot="-7324963">
                <a:off x="108488731" y="110282086"/>
                <a:ext cx="59796" cy="2216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3" name="Line 43"/>
              <p:cNvSpPr>
                <a:spLocks noChangeShapeType="1"/>
              </p:cNvSpPr>
              <p:nvPr/>
            </p:nvSpPr>
            <p:spPr bwMode="auto">
              <a:xfrm rot="904102" flipV="1">
                <a:off x="109164785" y="109213974"/>
                <a:ext cx="43688" cy="20333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4" name="Line 44"/>
              <p:cNvSpPr>
                <a:spLocks noChangeShapeType="1"/>
              </p:cNvSpPr>
              <p:nvPr/>
            </p:nvSpPr>
            <p:spPr bwMode="auto">
              <a:xfrm rot="7387347" flipV="1">
                <a:off x="109163888" y="110320884"/>
                <a:ext cx="89695" cy="2038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5" name="Line 45"/>
              <p:cNvSpPr>
                <a:spLocks noChangeShapeType="1"/>
              </p:cNvSpPr>
              <p:nvPr/>
            </p:nvSpPr>
            <p:spPr bwMode="auto">
              <a:xfrm rot="-2810851">
                <a:off x="108330326" y="109428583"/>
                <a:ext cx="29596" cy="22416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6" name="Line 46"/>
              <p:cNvSpPr>
                <a:spLocks noChangeShapeType="1"/>
              </p:cNvSpPr>
              <p:nvPr/>
            </p:nvSpPr>
            <p:spPr bwMode="auto">
              <a:xfrm flipV="1">
                <a:off x="108861569" y="109140218"/>
                <a:ext cx="1" cy="20863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7" name="Line 47"/>
              <p:cNvSpPr>
                <a:spLocks noChangeShapeType="1"/>
              </p:cNvSpPr>
              <p:nvPr/>
            </p:nvSpPr>
            <p:spPr bwMode="auto">
              <a:xfrm rot="2430919" flipV="1">
                <a:off x="109412612" y="109481022"/>
                <a:ext cx="72814" cy="19368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8" name="Line 48"/>
              <p:cNvSpPr>
                <a:spLocks noChangeShapeType="1"/>
              </p:cNvSpPr>
              <p:nvPr/>
            </p:nvSpPr>
            <p:spPr bwMode="auto">
              <a:xfrm rot="16200000" flipV="1">
                <a:off x="108263784" y="109766145"/>
                <a:ext cx="0" cy="2071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09" name="Line 49"/>
              <p:cNvSpPr>
                <a:spLocks noChangeShapeType="1"/>
              </p:cNvSpPr>
              <p:nvPr/>
            </p:nvSpPr>
            <p:spPr bwMode="auto">
              <a:xfrm rot="10666566" flipH="1" flipV="1">
                <a:off x="108902921" y="110392924"/>
                <a:ext cx="300" cy="22452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0" name="Line 50"/>
              <p:cNvSpPr>
                <a:spLocks noChangeShapeType="1"/>
              </p:cNvSpPr>
              <p:nvPr/>
            </p:nvSpPr>
            <p:spPr bwMode="auto">
              <a:xfrm rot="17071343" flipV="1">
                <a:off x="108442796" y="109385518"/>
                <a:ext cx="77493" cy="11059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1" name="Line 51"/>
              <p:cNvSpPr>
                <a:spLocks noChangeShapeType="1"/>
              </p:cNvSpPr>
              <p:nvPr/>
            </p:nvSpPr>
            <p:spPr bwMode="auto">
              <a:xfrm rot="6342518" flipV="1">
                <a:off x="109435046" y="110073439"/>
                <a:ext cx="26228" cy="21672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2" name="Line 52"/>
              <p:cNvSpPr>
                <a:spLocks noChangeShapeType="1"/>
              </p:cNvSpPr>
              <p:nvPr/>
            </p:nvSpPr>
            <p:spPr bwMode="auto">
              <a:xfrm rot="15333365">
                <a:off x="108299417" y="110042899"/>
                <a:ext cx="59795" cy="2216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3" name="Line 53"/>
              <p:cNvSpPr>
                <a:spLocks noChangeShapeType="1"/>
              </p:cNvSpPr>
              <p:nvPr/>
            </p:nvSpPr>
            <p:spPr bwMode="auto">
              <a:xfrm rot="19904858" flipV="1">
                <a:off x="108582543" y="109211935"/>
                <a:ext cx="1" cy="20863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4" name="Line 54"/>
              <p:cNvSpPr>
                <a:spLocks noChangeShapeType="1"/>
              </p:cNvSpPr>
              <p:nvPr/>
            </p:nvSpPr>
            <p:spPr bwMode="auto">
              <a:xfrm rot="5400000" flipV="1">
                <a:off x="109516168" y="109810994"/>
                <a:ext cx="1" cy="20711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5" name="Line 55"/>
              <p:cNvSpPr>
                <a:spLocks noChangeShapeType="1"/>
              </p:cNvSpPr>
              <p:nvPr/>
            </p:nvSpPr>
            <p:spPr bwMode="auto">
              <a:xfrm rot="17071343" flipV="1">
                <a:off x="108955388" y="109286540"/>
                <a:ext cx="149492" cy="3238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6" name="Line 56"/>
              <p:cNvSpPr>
                <a:spLocks noChangeShapeType="1"/>
              </p:cNvSpPr>
              <p:nvPr/>
            </p:nvSpPr>
            <p:spPr bwMode="auto">
              <a:xfrm rot="17071343" flipV="1">
                <a:off x="108671194" y="109238895"/>
                <a:ext cx="139724" cy="8654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7" name="Line 57"/>
              <p:cNvSpPr>
                <a:spLocks noChangeShapeType="1"/>
              </p:cNvSpPr>
              <p:nvPr/>
            </p:nvSpPr>
            <p:spPr bwMode="auto">
              <a:xfrm rot="17071343" flipV="1">
                <a:off x="108298131" y="109654695"/>
                <a:ext cx="1" cy="13430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8" name="Line 58"/>
              <p:cNvSpPr>
                <a:spLocks noChangeShapeType="1"/>
              </p:cNvSpPr>
              <p:nvPr/>
            </p:nvSpPr>
            <p:spPr bwMode="auto">
              <a:xfrm rot="-4528657">
                <a:off x="108266193" y="109930060"/>
                <a:ext cx="74746" cy="13430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19" name="Line 59"/>
              <p:cNvSpPr>
                <a:spLocks noChangeShapeType="1"/>
              </p:cNvSpPr>
              <p:nvPr/>
            </p:nvSpPr>
            <p:spPr bwMode="auto">
              <a:xfrm rot="-4528657">
                <a:off x="109229183" y="109390723"/>
                <a:ext cx="130288" cy="7281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0" name="Line 60"/>
              <p:cNvSpPr>
                <a:spLocks noChangeShapeType="1"/>
              </p:cNvSpPr>
              <p:nvPr/>
            </p:nvSpPr>
            <p:spPr bwMode="auto">
              <a:xfrm rot="-4528657">
                <a:off x="109437448" y="109661293"/>
                <a:ext cx="74746" cy="13106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1" name="Line 61"/>
              <p:cNvSpPr>
                <a:spLocks noChangeShapeType="1"/>
              </p:cNvSpPr>
              <p:nvPr/>
            </p:nvSpPr>
            <p:spPr bwMode="auto">
              <a:xfrm rot="-4528657">
                <a:off x="109467091" y="109968866"/>
                <a:ext cx="14949" cy="14562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2" name="Line 62"/>
              <p:cNvSpPr>
                <a:spLocks noChangeShapeType="1"/>
              </p:cNvSpPr>
              <p:nvPr/>
            </p:nvSpPr>
            <p:spPr bwMode="auto">
              <a:xfrm rot="17071343" flipV="1">
                <a:off x="109289912" y="110214334"/>
                <a:ext cx="59797" cy="14562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3" name="Line 63"/>
              <p:cNvSpPr>
                <a:spLocks noChangeShapeType="1"/>
              </p:cNvSpPr>
              <p:nvPr/>
            </p:nvSpPr>
            <p:spPr bwMode="auto">
              <a:xfrm rot="17071343" flipV="1">
                <a:off x="108971974" y="110408795"/>
                <a:ext cx="149493" cy="873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4" name="Line 64"/>
              <p:cNvSpPr>
                <a:spLocks noChangeShapeType="1"/>
              </p:cNvSpPr>
              <p:nvPr/>
            </p:nvSpPr>
            <p:spPr bwMode="auto">
              <a:xfrm rot="17071343" flipH="1">
                <a:off x="108620759" y="110449863"/>
                <a:ext cx="178941" cy="1008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5" name="Line 65"/>
              <p:cNvSpPr>
                <a:spLocks noChangeShapeType="1"/>
              </p:cNvSpPr>
              <p:nvPr/>
            </p:nvSpPr>
            <p:spPr bwMode="auto">
              <a:xfrm rot="-4528657">
                <a:off x="108377723" y="110205394"/>
                <a:ext cx="104645" cy="7605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6" name="AutoShape 66"/>
              <p:cNvSpPr>
                <a:spLocks noChangeArrowheads="1"/>
              </p:cNvSpPr>
              <p:nvPr/>
            </p:nvSpPr>
            <p:spPr bwMode="auto">
              <a:xfrm rot="-593645">
                <a:off x="109604176" y="109749432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7" name="AutoShape 67"/>
              <p:cNvSpPr>
                <a:spLocks noChangeArrowheads="1"/>
              </p:cNvSpPr>
              <p:nvPr/>
            </p:nvSpPr>
            <p:spPr bwMode="auto">
              <a:xfrm>
                <a:off x="108718348" y="108885042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8" name="AutoShape 68"/>
              <p:cNvSpPr>
                <a:spLocks noChangeArrowheads="1"/>
              </p:cNvSpPr>
              <p:nvPr/>
            </p:nvSpPr>
            <p:spPr bwMode="auto">
              <a:xfrm rot="1351225">
                <a:off x="109139833" y="108956475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29" name="AutoShape 69"/>
              <p:cNvSpPr>
                <a:spLocks noChangeArrowheads="1"/>
              </p:cNvSpPr>
              <p:nvPr/>
            </p:nvSpPr>
            <p:spPr bwMode="auto">
              <a:xfrm rot="-1593903">
                <a:off x="109499400" y="109327950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30" name="AutoShape 70"/>
              <p:cNvSpPr>
                <a:spLocks noChangeArrowheads="1"/>
              </p:cNvSpPr>
              <p:nvPr/>
            </p:nvSpPr>
            <p:spPr bwMode="auto">
              <a:xfrm>
                <a:off x="107882530" y="109728000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31" name="AutoShape 71"/>
              <p:cNvSpPr>
                <a:spLocks noChangeArrowheads="1"/>
              </p:cNvSpPr>
              <p:nvPr/>
            </p:nvSpPr>
            <p:spPr bwMode="auto">
              <a:xfrm rot="1207821">
                <a:off x="109527975" y="110128050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32" name="AutoShape 72"/>
              <p:cNvSpPr>
                <a:spLocks noChangeArrowheads="1"/>
              </p:cNvSpPr>
              <p:nvPr/>
            </p:nvSpPr>
            <p:spPr bwMode="auto">
              <a:xfrm rot="-1468548">
                <a:off x="107965874" y="110120904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33" name="AutoShape 73"/>
              <p:cNvSpPr>
                <a:spLocks noChangeArrowheads="1"/>
              </p:cNvSpPr>
              <p:nvPr/>
            </p:nvSpPr>
            <p:spPr bwMode="auto">
              <a:xfrm rot="1845678">
                <a:off x="108234957" y="110442375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34" name="AutoShape 74"/>
              <p:cNvSpPr>
                <a:spLocks noChangeArrowheads="1"/>
              </p:cNvSpPr>
              <p:nvPr/>
            </p:nvSpPr>
            <p:spPr bwMode="auto">
              <a:xfrm>
                <a:off x="108765974" y="110611444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35" name="AutoShape 75"/>
              <p:cNvSpPr>
                <a:spLocks noChangeArrowheads="1"/>
              </p:cNvSpPr>
              <p:nvPr/>
            </p:nvSpPr>
            <p:spPr bwMode="auto">
              <a:xfrm rot="-1659702">
                <a:off x="109192218" y="110499525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36" name="AutoShape 76"/>
              <p:cNvSpPr>
                <a:spLocks noChangeArrowheads="1"/>
              </p:cNvSpPr>
              <p:nvPr/>
            </p:nvSpPr>
            <p:spPr bwMode="auto">
              <a:xfrm rot="2223737">
                <a:off x="108008738" y="109256514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37" name="AutoShape 77"/>
              <p:cNvSpPr>
                <a:spLocks noChangeArrowheads="1"/>
              </p:cNvSpPr>
              <p:nvPr/>
            </p:nvSpPr>
            <p:spPr bwMode="auto">
              <a:xfrm rot="-1798893">
                <a:off x="108325441" y="108968380"/>
                <a:ext cx="285750" cy="285750"/>
              </a:xfrm>
              <a:prstGeom prst="diamond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4638" name="Text Box 78"/>
            <p:cNvSpPr txBox="1">
              <a:spLocks noChangeArrowheads="1"/>
            </p:cNvSpPr>
            <p:nvPr/>
          </p:nvSpPr>
          <p:spPr bwMode="auto">
            <a:xfrm>
              <a:off x="107384850" y="105984675"/>
              <a:ext cx="1028700" cy="2857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Hemagglutinin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39" name="Text Box 79"/>
            <p:cNvSpPr txBox="1">
              <a:spLocks noChangeArrowheads="1"/>
            </p:cNvSpPr>
            <p:nvPr/>
          </p:nvSpPr>
          <p:spPr bwMode="auto">
            <a:xfrm>
              <a:off x="107213400" y="108642150"/>
              <a:ext cx="1200150" cy="3429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Neuraminidase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40" name="Line 80"/>
            <p:cNvSpPr>
              <a:spLocks noChangeShapeType="1"/>
            </p:cNvSpPr>
            <p:nvPr/>
          </p:nvSpPr>
          <p:spPr bwMode="auto">
            <a:xfrm flipV="1">
              <a:off x="109213650" y="106870500"/>
              <a:ext cx="1257300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1" name="Line 81"/>
            <p:cNvSpPr>
              <a:spLocks noChangeShapeType="1"/>
            </p:cNvSpPr>
            <p:nvPr/>
          </p:nvSpPr>
          <p:spPr bwMode="auto">
            <a:xfrm>
              <a:off x="109156500" y="107956350"/>
              <a:ext cx="1257300" cy="40005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2" name="Oval 82"/>
            <p:cNvSpPr>
              <a:spLocks noChangeArrowheads="1"/>
            </p:cNvSpPr>
            <p:nvPr/>
          </p:nvSpPr>
          <p:spPr bwMode="auto">
            <a:xfrm>
              <a:off x="107621154" y="107060479"/>
              <a:ext cx="1055161" cy="1044861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3" name="Line 83"/>
            <p:cNvSpPr>
              <a:spLocks noChangeShapeType="1"/>
            </p:cNvSpPr>
            <p:nvPr/>
          </p:nvSpPr>
          <p:spPr bwMode="auto">
            <a:xfrm rot="-7324963">
              <a:off x="107745781" y="107996087"/>
              <a:ext cx="59796" cy="22167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4" name="Line 84"/>
            <p:cNvSpPr>
              <a:spLocks noChangeShapeType="1"/>
            </p:cNvSpPr>
            <p:nvPr/>
          </p:nvSpPr>
          <p:spPr bwMode="auto">
            <a:xfrm rot="904102" flipV="1">
              <a:off x="108421835" y="106927974"/>
              <a:ext cx="43688" cy="20333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5" name="Line 85"/>
            <p:cNvSpPr>
              <a:spLocks noChangeShapeType="1"/>
            </p:cNvSpPr>
            <p:nvPr/>
          </p:nvSpPr>
          <p:spPr bwMode="auto">
            <a:xfrm rot="7387347" flipV="1">
              <a:off x="108420938" y="108034885"/>
              <a:ext cx="89696" cy="20387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6" name="Line 86"/>
            <p:cNvSpPr>
              <a:spLocks noChangeShapeType="1"/>
            </p:cNvSpPr>
            <p:nvPr/>
          </p:nvSpPr>
          <p:spPr bwMode="auto">
            <a:xfrm rot="-2810851">
              <a:off x="107587376" y="107142584"/>
              <a:ext cx="29596" cy="22416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7" name="Oval 87"/>
            <p:cNvSpPr>
              <a:spLocks noChangeArrowheads="1"/>
            </p:cNvSpPr>
            <p:nvPr/>
          </p:nvSpPr>
          <p:spPr bwMode="auto">
            <a:xfrm rot="-2810851">
              <a:off x="107632861" y="106749400"/>
              <a:ext cx="211635" cy="205926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8" name="Line 88"/>
            <p:cNvSpPr>
              <a:spLocks noChangeShapeType="1"/>
            </p:cNvSpPr>
            <p:nvPr/>
          </p:nvSpPr>
          <p:spPr bwMode="auto">
            <a:xfrm flipV="1">
              <a:off x="108118619" y="106854218"/>
              <a:ext cx="0" cy="20863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9" name="Line 89"/>
            <p:cNvSpPr>
              <a:spLocks noChangeShapeType="1"/>
            </p:cNvSpPr>
            <p:nvPr/>
          </p:nvSpPr>
          <p:spPr bwMode="auto">
            <a:xfrm rot="2430919" flipV="1">
              <a:off x="108669663" y="107195022"/>
              <a:ext cx="72813" cy="193682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0" name="Line 90"/>
            <p:cNvSpPr>
              <a:spLocks noChangeShapeType="1"/>
            </p:cNvSpPr>
            <p:nvPr/>
          </p:nvSpPr>
          <p:spPr bwMode="auto">
            <a:xfrm rot="16200000" flipV="1">
              <a:off x="107520833" y="107480146"/>
              <a:ext cx="1" cy="20711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1" name="Line 91"/>
            <p:cNvSpPr>
              <a:spLocks noChangeShapeType="1"/>
            </p:cNvSpPr>
            <p:nvPr/>
          </p:nvSpPr>
          <p:spPr bwMode="auto">
            <a:xfrm rot="10666566" flipH="1" flipV="1">
              <a:off x="108159971" y="108106925"/>
              <a:ext cx="300" cy="22452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2" name="Line 92"/>
            <p:cNvSpPr>
              <a:spLocks noChangeShapeType="1"/>
            </p:cNvSpPr>
            <p:nvPr/>
          </p:nvSpPr>
          <p:spPr bwMode="auto">
            <a:xfrm rot="17071343" flipV="1">
              <a:off x="107699846" y="107099518"/>
              <a:ext cx="77494" cy="11059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3" name="Line 93"/>
            <p:cNvSpPr>
              <a:spLocks noChangeShapeType="1"/>
            </p:cNvSpPr>
            <p:nvPr/>
          </p:nvSpPr>
          <p:spPr bwMode="auto">
            <a:xfrm rot="6342518" flipV="1">
              <a:off x="108692096" y="107787440"/>
              <a:ext cx="26228" cy="21672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4" name="Line 94"/>
            <p:cNvSpPr>
              <a:spLocks noChangeShapeType="1"/>
            </p:cNvSpPr>
            <p:nvPr/>
          </p:nvSpPr>
          <p:spPr bwMode="auto">
            <a:xfrm rot="15333365">
              <a:off x="107556466" y="107756900"/>
              <a:ext cx="59797" cy="22167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5" name="Oval 95"/>
            <p:cNvSpPr>
              <a:spLocks noChangeArrowheads="1"/>
            </p:cNvSpPr>
            <p:nvPr/>
          </p:nvSpPr>
          <p:spPr bwMode="auto">
            <a:xfrm rot="-2810851">
              <a:off x="107327046" y="107018486"/>
              <a:ext cx="211635" cy="205925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6" name="Line 96"/>
            <p:cNvSpPr>
              <a:spLocks noChangeShapeType="1"/>
            </p:cNvSpPr>
            <p:nvPr/>
          </p:nvSpPr>
          <p:spPr bwMode="auto">
            <a:xfrm rot="19904858" flipV="1">
              <a:off x="107839593" y="106925936"/>
              <a:ext cx="0" cy="20863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7" name="Oval 97"/>
            <p:cNvSpPr>
              <a:spLocks noChangeArrowheads="1"/>
            </p:cNvSpPr>
            <p:nvPr/>
          </p:nvSpPr>
          <p:spPr bwMode="auto">
            <a:xfrm rot="-2810851">
              <a:off x="108011489" y="106644755"/>
              <a:ext cx="211635" cy="205926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8" name="Oval 98"/>
            <p:cNvSpPr>
              <a:spLocks noChangeArrowheads="1"/>
            </p:cNvSpPr>
            <p:nvPr/>
          </p:nvSpPr>
          <p:spPr bwMode="auto">
            <a:xfrm rot="-2810851">
              <a:off x="107210545" y="107481912"/>
              <a:ext cx="211636" cy="205925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9" name="Oval 99"/>
            <p:cNvSpPr>
              <a:spLocks noChangeArrowheads="1"/>
            </p:cNvSpPr>
            <p:nvPr/>
          </p:nvSpPr>
          <p:spPr bwMode="auto">
            <a:xfrm rot="-2810851">
              <a:off x="108055177" y="108319070"/>
              <a:ext cx="211635" cy="205926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0" name="Line 100"/>
            <p:cNvSpPr>
              <a:spLocks noChangeShapeType="1"/>
            </p:cNvSpPr>
            <p:nvPr/>
          </p:nvSpPr>
          <p:spPr bwMode="auto">
            <a:xfrm rot="5400000" flipV="1">
              <a:off x="108773219" y="107524994"/>
              <a:ext cx="0" cy="207112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1" name="Oval 101"/>
            <p:cNvSpPr>
              <a:spLocks noChangeArrowheads="1"/>
            </p:cNvSpPr>
            <p:nvPr/>
          </p:nvSpPr>
          <p:spPr bwMode="auto">
            <a:xfrm rot="-2810851">
              <a:off x="108875538" y="107526760"/>
              <a:ext cx="211635" cy="205925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2" name="Oval 102"/>
            <p:cNvSpPr>
              <a:spLocks noChangeArrowheads="1"/>
            </p:cNvSpPr>
            <p:nvPr/>
          </p:nvSpPr>
          <p:spPr bwMode="auto">
            <a:xfrm rot="-2810851">
              <a:off x="108448368" y="106749400"/>
              <a:ext cx="211635" cy="205926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3" name="Oval 103"/>
            <p:cNvSpPr>
              <a:spLocks noChangeArrowheads="1"/>
            </p:cNvSpPr>
            <p:nvPr/>
          </p:nvSpPr>
          <p:spPr bwMode="auto">
            <a:xfrm rot="-2810851">
              <a:off x="108784516" y="107077732"/>
              <a:ext cx="209289" cy="203877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4" name="Oval 104"/>
            <p:cNvSpPr>
              <a:spLocks noChangeArrowheads="1"/>
            </p:cNvSpPr>
            <p:nvPr/>
          </p:nvSpPr>
          <p:spPr bwMode="auto">
            <a:xfrm rot="-2810851">
              <a:off x="108797871" y="107885542"/>
              <a:ext cx="211635" cy="205926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5" name="Oval 105"/>
            <p:cNvSpPr>
              <a:spLocks noChangeArrowheads="1"/>
            </p:cNvSpPr>
            <p:nvPr/>
          </p:nvSpPr>
          <p:spPr bwMode="auto">
            <a:xfrm rot="-2810851">
              <a:off x="108477493" y="108214425"/>
              <a:ext cx="211635" cy="205926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6" name="Oval 106"/>
            <p:cNvSpPr>
              <a:spLocks noChangeArrowheads="1"/>
            </p:cNvSpPr>
            <p:nvPr/>
          </p:nvSpPr>
          <p:spPr bwMode="auto">
            <a:xfrm rot="-2810851">
              <a:off x="107297921" y="107870593"/>
              <a:ext cx="211635" cy="205925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7" name="Oval 107"/>
            <p:cNvSpPr>
              <a:spLocks noChangeArrowheads="1"/>
            </p:cNvSpPr>
            <p:nvPr/>
          </p:nvSpPr>
          <p:spPr bwMode="auto">
            <a:xfrm rot="-2810851">
              <a:off x="107530923" y="108169577"/>
              <a:ext cx="211636" cy="205925"/>
            </a:xfrm>
            <a:prstGeom prst="ellipse">
              <a:avLst/>
            </a:prstGeom>
            <a:gradFill rotWithShape="0">
              <a:gsLst>
                <a:gs pos="0">
                  <a:srgbClr val="669900"/>
                </a:gs>
                <a:gs pos="100000">
                  <a:srgbClr val="66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8" name="Line 108"/>
            <p:cNvSpPr>
              <a:spLocks noChangeShapeType="1"/>
            </p:cNvSpPr>
            <p:nvPr/>
          </p:nvSpPr>
          <p:spPr bwMode="auto">
            <a:xfrm rot="17071343" flipV="1">
              <a:off x="108212437" y="107000541"/>
              <a:ext cx="149493" cy="323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9" name="Line 109"/>
            <p:cNvSpPr>
              <a:spLocks noChangeShapeType="1"/>
            </p:cNvSpPr>
            <p:nvPr/>
          </p:nvSpPr>
          <p:spPr bwMode="auto">
            <a:xfrm rot="17071343" flipV="1">
              <a:off x="107928243" y="106952896"/>
              <a:ext cx="139725" cy="8654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0" name="Line 110"/>
            <p:cNvSpPr>
              <a:spLocks noChangeShapeType="1"/>
            </p:cNvSpPr>
            <p:nvPr/>
          </p:nvSpPr>
          <p:spPr bwMode="auto">
            <a:xfrm rot="17071343" flipV="1">
              <a:off x="107555182" y="107368694"/>
              <a:ext cx="0" cy="13430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1" name="Line 111"/>
            <p:cNvSpPr>
              <a:spLocks noChangeShapeType="1"/>
            </p:cNvSpPr>
            <p:nvPr/>
          </p:nvSpPr>
          <p:spPr bwMode="auto">
            <a:xfrm rot="-4528657">
              <a:off x="107523242" y="107644062"/>
              <a:ext cx="74746" cy="13430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2" name="Line 112"/>
            <p:cNvSpPr>
              <a:spLocks noChangeShapeType="1"/>
            </p:cNvSpPr>
            <p:nvPr/>
          </p:nvSpPr>
          <p:spPr bwMode="auto">
            <a:xfrm rot="-4528657">
              <a:off x="108486234" y="107104723"/>
              <a:ext cx="130288" cy="7281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3" name="Line 113"/>
            <p:cNvSpPr>
              <a:spLocks noChangeShapeType="1"/>
            </p:cNvSpPr>
            <p:nvPr/>
          </p:nvSpPr>
          <p:spPr bwMode="auto">
            <a:xfrm rot="-4528657">
              <a:off x="108694498" y="107375294"/>
              <a:ext cx="74746" cy="13106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4" name="Line 114"/>
            <p:cNvSpPr>
              <a:spLocks noChangeShapeType="1"/>
            </p:cNvSpPr>
            <p:nvPr/>
          </p:nvSpPr>
          <p:spPr bwMode="auto">
            <a:xfrm rot="-4528657">
              <a:off x="108724141" y="107682866"/>
              <a:ext cx="14950" cy="14562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5" name="Line 115"/>
            <p:cNvSpPr>
              <a:spLocks noChangeShapeType="1"/>
            </p:cNvSpPr>
            <p:nvPr/>
          </p:nvSpPr>
          <p:spPr bwMode="auto">
            <a:xfrm rot="17071343" flipV="1">
              <a:off x="108546962" y="107928335"/>
              <a:ext cx="59797" cy="14562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6" name="Line 116"/>
            <p:cNvSpPr>
              <a:spLocks noChangeShapeType="1"/>
            </p:cNvSpPr>
            <p:nvPr/>
          </p:nvSpPr>
          <p:spPr bwMode="auto">
            <a:xfrm rot="17071343" flipV="1">
              <a:off x="108229024" y="108122796"/>
              <a:ext cx="149493" cy="8737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7" name="Line 117"/>
            <p:cNvSpPr>
              <a:spLocks noChangeShapeType="1"/>
            </p:cNvSpPr>
            <p:nvPr/>
          </p:nvSpPr>
          <p:spPr bwMode="auto">
            <a:xfrm rot="17071343" flipH="1">
              <a:off x="107877809" y="108163864"/>
              <a:ext cx="178941" cy="10089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8" name="Line 118"/>
            <p:cNvSpPr>
              <a:spLocks noChangeShapeType="1"/>
            </p:cNvSpPr>
            <p:nvPr/>
          </p:nvSpPr>
          <p:spPr bwMode="auto">
            <a:xfrm rot="-4528657">
              <a:off x="107634773" y="107919395"/>
              <a:ext cx="104645" cy="7605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9" name="Line 119"/>
            <p:cNvSpPr>
              <a:spLocks noChangeShapeType="1"/>
            </p:cNvSpPr>
            <p:nvPr/>
          </p:nvSpPr>
          <p:spPr bwMode="auto">
            <a:xfrm flipV="1">
              <a:off x="107899200" y="108299250"/>
              <a:ext cx="5715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0" name="Line 120"/>
            <p:cNvSpPr>
              <a:spLocks noChangeShapeType="1"/>
            </p:cNvSpPr>
            <p:nvPr/>
          </p:nvSpPr>
          <p:spPr bwMode="auto">
            <a:xfrm>
              <a:off x="107956350" y="106299000"/>
              <a:ext cx="1143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1" name="Text Box 121"/>
            <p:cNvSpPr txBox="1">
              <a:spLocks noChangeArrowheads="1"/>
            </p:cNvSpPr>
            <p:nvPr/>
          </p:nvSpPr>
          <p:spPr bwMode="auto">
            <a:xfrm>
              <a:off x="109442250" y="106356150"/>
              <a:ext cx="800100" cy="4572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Antigenic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Drift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82" name="Text Box 122"/>
            <p:cNvSpPr txBox="1">
              <a:spLocks noChangeArrowheads="1"/>
            </p:cNvSpPr>
            <p:nvPr/>
          </p:nvSpPr>
          <p:spPr bwMode="auto">
            <a:xfrm>
              <a:off x="109270800" y="108470700"/>
              <a:ext cx="971550" cy="4572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Antigenic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Shift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436D05D-A77E-0913-AB23-F1734C62F335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 – Antigenic Drift and Shift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Changes in a virus happen continually over time</a:t>
            </a:r>
          </a:p>
          <a:p>
            <a:pPr>
              <a:spcAft>
                <a:spcPts val="6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Produces new strains not recognized by the host’s immune system </a:t>
            </a:r>
          </a:p>
          <a:p>
            <a:pPr>
              <a:spcAft>
                <a:spcPts val="6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Known as Antigenic Shift or Drift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95848-F259-51CC-E751-4284602B917D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 – Antigenic Drift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Antigenic Drift  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Small changes over time newer virus strains appear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Antibodies against older strains no longer recognize the "newer" virus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Reinfection can occur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People can get the flu more than once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B21C51-876F-7669-4463-1363F49C4A2C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 – Antigenic Drift</a:t>
            </a:r>
            <a:endParaRPr lang="en-US" sz="4000" dirty="0"/>
          </a:p>
        </p:txBody>
      </p:sp>
      <p:pic>
        <p:nvPicPr>
          <p:cNvPr id="86022" name="Picture 6" descr="Influenza: Antigenic Drift and Shift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r:link="rId3" cstate="print"/>
          <a:srcRect t="17000" r="58015" b="16064"/>
          <a:stretch>
            <a:fillRect/>
          </a:stretch>
        </p:blipFill>
        <p:spPr>
          <a:xfrm>
            <a:off x="757237" y="2057400"/>
            <a:ext cx="3586163" cy="3810000"/>
          </a:xfrm>
          <a:noFill/>
          <a:ln/>
        </p:spPr>
      </p:pic>
      <p:pic>
        <p:nvPicPr>
          <p:cNvPr id="86024" name="Picture 8" descr="Influenza: Antigenic Drift and Shift"/>
          <p:cNvPicPr>
            <a:picLocks noChangeAspect="1" noChangeArrowheads="1"/>
          </p:cNvPicPr>
          <p:nvPr/>
        </p:nvPicPr>
        <p:blipFill>
          <a:blip r:embed="rId2" r:link="rId3" cstate="print"/>
          <a:srcRect l="42149" t="17046" r="9807" b="43755"/>
          <a:stretch>
            <a:fillRect/>
          </a:stretch>
        </p:blipFill>
        <p:spPr bwMode="auto">
          <a:xfrm>
            <a:off x="4343400" y="2057400"/>
            <a:ext cx="4191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nfluenza: Antigenic Drift and Shift">
            <a:extLst>
              <a:ext uri="{FF2B5EF4-FFF2-40B4-BE49-F238E27FC236}">
                <a16:creationId xmlns:a16="http://schemas.microsoft.com/office/drawing/2014/main" id="{CB44BAFA-8F12-4F81-A50E-43581C646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47748" t="23609" r="37966" b="62683"/>
          <a:stretch>
            <a:fillRect/>
          </a:stretch>
        </p:blipFill>
        <p:spPr bwMode="auto">
          <a:xfrm>
            <a:off x="4309735" y="4337050"/>
            <a:ext cx="422466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F4879A-A5B7-2E8B-E7A5-0DB46CE8E960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 – Antigenic Drift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Influenza vaccines are updated to keep up with circulating flu viruses</a:t>
            </a:r>
          </a:p>
          <a:p>
            <a:pPr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People who want to be protected need to get a flu shot every year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400" b="1" dirty="0"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2C76C-A07B-6CF8-D09C-1AE8B7FBDBD3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763000" cy="4419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following topics will be discussed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Influenza Viruses overview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Classifications</a:t>
            </a:r>
          </a:p>
          <a:p>
            <a:pPr lvl="2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Protein Antigen Surface</a:t>
            </a:r>
          </a:p>
          <a:p>
            <a:pPr lvl="3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Hemagglutinins</a:t>
            </a:r>
          </a:p>
          <a:p>
            <a:pPr lvl="3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Neuraminidases</a:t>
            </a:r>
          </a:p>
          <a:p>
            <a:pPr lvl="3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27D80-6E4B-A83A-7ADE-DEF06D7D4956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86116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 – Antigenic Shift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Antigenic Shift </a:t>
            </a:r>
          </a:p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 abrupt, major change results in new H or H and N proteins</a:t>
            </a:r>
          </a:p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Most people have little or no protection</a:t>
            </a:r>
          </a:p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Leads to influenza epidemics/ pandemics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21AC4-8A2C-B73B-C806-48FD5ACED057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 – Antigenic Shift</a:t>
            </a:r>
            <a:endParaRPr lang="en-US" sz="4000" dirty="0">
              <a:solidFill>
                <a:schemeClr val="folHlink"/>
              </a:solidFill>
            </a:endParaRPr>
          </a:p>
        </p:txBody>
      </p:sp>
      <p:pic>
        <p:nvPicPr>
          <p:cNvPr id="109572" name="Picture 4" descr="Influenza: Antigenic Drift and Shift"/>
          <p:cNvPicPr>
            <a:picLocks noChangeAspect="1" noChangeArrowheads="1"/>
          </p:cNvPicPr>
          <p:nvPr/>
        </p:nvPicPr>
        <p:blipFill>
          <a:blip r:embed="rId2" r:link="rId3" cstate="print"/>
          <a:srcRect t="23236" r="58734" b="16095"/>
          <a:stretch>
            <a:fillRect/>
          </a:stretch>
        </p:blipFill>
        <p:spPr bwMode="auto">
          <a:xfrm>
            <a:off x="553357" y="22098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5" descr="Influenza: Antigenic Drift and Shift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40541" t="23609" r="37966" b="62683"/>
          <a:stretch>
            <a:fillRect/>
          </a:stretch>
        </p:blipFill>
        <p:spPr bwMode="auto">
          <a:xfrm>
            <a:off x="4279900" y="2209800"/>
            <a:ext cx="21209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4" name="Picture 6" descr="Influenza: Antigenic Drift and Shift"/>
          <p:cNvPicPr>
            <a:picLocks noChangeAspect="1" noChangeArrowheads="1"/>
          </p:cNvPicPr>
          <p:nvPr/>
        </p:nvPicPr>
        <p:blipFill>
          <a:blip r:embed="rId2" r:link="rId3" cstate="print"/>
          <a:srcRect l="40541" t="57588" r="10811" b="-6239"/>
          <a:stretch>
            <a:fillRect/>
          </a:stretch>
        </p:blipFill>
        <p:spPr bwMode="auto">
          <a:xfrm>
            <a:off x="4229100" y="30480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nfluenza: Antigenic Drift and Shift">
            <a:extLst>
              <a:ext uri="{FF2B5EF4-FFF2-40B4-BE49-F238E27FC236}">
                <a16:creationId xmlns:a16="http://schemas.microsoft.com/office/drawing/2014/main" id="{ADB94471-8982-408B-B002-64D998CC7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47748" t="23609" r="37966" b="62683"/>
          <a:stretch>
            <a:fillRect/>
          </a:stretch>
        </p:blipFill>
        <p:spPr bwMode="auto">
          <a:xfrm>
            <a:off x="6350000" y="2209800"/>
            <a:ext cx="22225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nfluenza: Antigenic Drift and Shift">
            <a:extLst>
              <a:ext uri="{FF2B5EF4-FFF2-40B4-BE49-F238E27FC236}">
                <a16:creationId xmlns:a16="http://schemas.microsoft.com/office/drawing/2014/main" id="{09CB8009-22E1-4C7D-8E78-B9A370BB3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47748" t="23609" r="37966" b="62683"/>
          <a:stretch>
            <a:fillRect/>
          </a:stretch>
        </p:blipFill>
        <p:spPr bwMode="auto">
          <a:xfrm>
            <a:off x="4248856" y="5547078"/>
            <a:ext cx="4323644" cy="39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E6B49D-6CAC-278A-3018-4A991D1F39A5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642" y="1981200"/>
            <a:ext cx="7772400" cy="4114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Antigenic Drift in Influenza viruses happens all the time</a:t>
            </a:r>
          </a:p>
          <a:p>
            <a:pPr>
              <a:buFont typeface="Wingdings" pitchFamily="2" charset="2"/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Antigenic Shift happens only occasionally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DCACC4-EA59-A122-E060-A266E430C708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 – Genetic Reassortment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Reassortment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from different species can swap or reassort genetic material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in a new subtype different from both parent viruses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3CF5B-18FC-1D43-98B7-6664F579EDC6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61EC9CB-6EB4-890B-00EC-E3F2F045B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EE7BD78-53B8-AC5C-6725-787D7467C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 – Genetic Reassortment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50FDC262-521A-69E3-5B47-D84419484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Pigs as “Mixing Vessels”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the ideal genetic “mixing vessel” to generate a human strain.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 in respiratory tracts which both avian and human flu viruses can bind to.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77189-D39A-ED9C-2493-14311677783A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646656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 – Genetic Reassortment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51054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endParaRPr lang="en-US" sz="3600" dirty="0"/>
          </a:p>
        </p:txBody>
      </p:sp>
      <p:pic>
        <p:nvPicPr>
          <p:cNvPr id="1026" name="Picture 2" descr="C:\Users\Wendy\Pictures\Reassort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840" y="1744884"/>
            <a:ext cx="805696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9017B19-DED4-0201-F9C2-96B1D92D7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4A6C07D3-20D5-2BC3-883A-BD204FDBF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 – Genetic Reassortment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D5DE6839-5350-6BAF-CE45-C1D64E934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382000" cy="4114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Pigs as “Mixing Vessels”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Can be infected with bird flu and human flu at the same time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Viruses can ex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change genetic material to mutate become a new viral subtype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Which will then be easily transmissible in humans.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D83E7-2FC2-9FAC-8552-E572370E7377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822282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F9C8C26-732B-CF0E-C875-83CC5A38A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AD9FD1E8-6790-1807-A792-4BC6946E1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 – Genetic Reassortment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2A67D024-10A9-C773-CE29-14CB602AB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382000" cy="4114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Pigs as “Mixing Vessels”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A pig in a backyard farm in Oregon was reported to be infected with the bird flu.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The strain is from wild birds and not the one that is widespread in US dairy cows.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This, however, is a warning.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21F3B-8EE5-B8E6-875C-DF338E3341EC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10570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 – Genetic Reassortment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642" y="1905000"/>
            <a:ext cx="7772400" cy="4114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Humans can also serve as mixing vessel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mixed with human virus can result in antigenic shift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Resulting in a deadly transmissible person-to-person virus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7E4A4-7203-313B-86B7-3E3EB4D3D80C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418078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 – Genetic Reassortment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6477000" cy="47244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endParaRPr lang="en-US" sz="3600" dirty="0"/>
          </a:p>
        </p:txBody>
      </p:sp>
      <p:grpSp>
        <p:nvGrpSpPr>
          <p:cNvPr id="232450" name="Group 2"/>
          <p:cNvGrpSpPr>
            <a:grpSpLocks/>
          </p:cNvGrpSpPr>
          <p:nvPr/>
        </p:nvGrpSpPr>
        <p:grpSpPr bwMode="auto">
          <a:xfrm>
            <a:off x="1524000" y="1687286"/>
            <a:ext cx="5410200" cy="4865914"/>
            <a:chOff x="107813475" y="110185200"/>
            <a:chExt cx="4286250" cy="3514725"/>
          </a:xfrm>
        </p:grpSpPr>
        <p:sp>
          <p:nvSpPr>
            <p:cNvPr id="232451" name="Text Box 3"/>
            <p:cNvSpPr txBox="1">
              <a:spLocks noChangeArrowheads="1"/>
            </p:cNvSpPr>
            <p:nvPr/>
          </p:nvSpPr>
          <p:spPr bwMode="auto">
            <a:xfrm>
              <a:off x="107813475" y="111128175"/>
              <a:ext cx="1200150" cy="50550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Highly Pathogenic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Avian Strain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2452" name="Picture 4" descr="Mallard_Flying_250x2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010635" y="110348847"/>
              <a:ext cx="922841" cy="77090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232453" name="Picture 5" descr="family-four-standing-together-against-white-14977591"/>
            <p:cNvPicPr>
              <a:picLocks noChangeAspect="1" noChangeArrowheads="1"/>
            </p:cNvPicPr>
            <p:nvPr/>
          </p:nvPicPr>
          <p:blipFill>
            <a:blip r:embed="rId3" cstate="print"/>
            <a:srcRect l="13420" r="17621"/>
            <a:stretch>
              <a:fillRect/>
            </a:stretch>
          </p:blipFill>
          <p:spPr bwMode="auto">
            <a:xfrm>
              <a:off x="111328200" y="110185200"/>
              <a:ext cx="697923" cy="119663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grpSp>
          <p:nvGrpSpPr>
            <p:cNvPr id="232454" name="Group 6"/>
            <p:cNvGrpSpPr>
              <a:grpSpLocks/>
            </p:cNvGrpSpPr>
            <p:nvPr/>
          </p:nvGrpSpPr>
          <p:grpSpPr bwMode="auto">
            <a:xfrm>
              <a:off x="109766100" y="111156750"/>
              <a:ext cx="714375" cy="914400"/>
              <a:chOff x="109842300" y="111413925"/>
              <a:chExt cx="714375" cy="914400"/>
            </a:xfrm>
          </p:grpSpPr>
          <p:grpSp>
            <p:nvGrpSpPr>
              <p:cNvPr id="232455" name="Group 7"/>
              <p:cNvGrpSpPr>
                <a:grpSpLocks/>
              </p:cNvGrpSpPr>
              <p:nvPr/>
            </p:nvGrpSpPr>
            <p:grpSpPr bwMode="auto">
              <a:xfrm>
                <a:off x="109842300" y="111442500"/>
                <a:ext cx="371475" cy="885825"/>
                <a:chOff x="109842300" y="111442500"/>
                <a:chExt cx="371475" cy="885825"/>
              </a:xfrm>
            </p:grpSpPr>
            <p:sp>
              <p:nvSpPr>
                <p:cNvPr id="232456" name="Line 8"/>
                <p:cNvSpPr>
                  <a:spLocks noChangeShapeType="1"/>
                </p:cNvSpPr>
                <p:nvPr/>
              </p:nvSpPr>
              <p:spPr bwMode="auto">
                <a:xfrm>
                  <a:off x="110213775" y="111756825"/>
                  <a:ext cx="0" cy="5715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457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109842300" y="111442500"/>
                  <a:ext cx="371475" cy="31432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2458" name="Line 10"/>
              <p:cNvSpPr>
                <a:spLocks noChangeShapeType="1"/>
              </p:cNvSpPr>
              <p:nvPr/>
            </p:nvSpPr>
            <p:spPr bwMode="auto">
              <a:xfrm flipV="1">
                <a:off x="110213775" y="111413925"/>
                <a:ext cx="342900" cy="3429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2459" name="Text Box 11"/>
            <p:cNvSpPr txBox="1">
              <a:spLocks noChangeArrowheads="1"/>
            </p:cNvSpPr>
            <p:nvPr/>
          </p:nvSpPr>
          <p:spPr bwMode="auto">
            <a:xfrm>
              <a:off x="108975525" y="113214150"/>
              <a:ext cx="2343150" cy="4857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New Highly Pathogenic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Human Strain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460" name="Oval 12"/>
            <p:cNvSpPr>
              <a:spLocks noChangeArrowheads="1"/>
            </p:cNvSpPr>
            <p:nvPr/>
          </p:nvSpPr>
          <p:spPr bwMode="auto">
            <a:xfrm>
              <a:off x="109184337" y="110496105"/>
              <a:ext cx="515704" cy="490768"/>
            </a:xfrm>
            <a:prstGeom prst="ellipse">
              <a:avLst/>
            </a:prstGeom>
            <a:noFill/>
            <a:ln w="19050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1" name="Line 13"/>
            <p:cNvSpPr>
              <a:spLocks noChangeShapeType="1"/>
            </p:cNvSpPr>
            <p:nvPr/>
          </p:nvSpPr>
          <p:spPr bwMode="auto">
            <a:xfrm rot="-7324963">
              <a:off x="109245818" y="110933446"/>
              <a:ext cx="28086" cy="1083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2" name="Line 14"/>
            <p:cNvSpPr>
              <a:spLocks noChangeShapeType="1"/>
            </p:cNvSpPr>
            <p:nvPr/>
          </p:nvSpPr>
          <p:spPr bwMode="auto">
            <a:xfrm rot="904102" flipV="1">
              <a:off x="109575665" y="110433868"/>
              <a:ext cx="21353" cy="955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3" name="Line 15"/>
            <p:cNvSpPr>
              <a:spLocks noChangeShapeType="1"/>
            </p:cNvSpPr>
            <p:nvPr/>
          </p:nvSpPr>
          <p:spPr bwMode="auto">
            <a:xfrm rot="7387347" flipV="1">
              <a:off x="109576082" y="110951839"/>
              <a:ext cx="42130" cy="996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4" name="Line 16"/>
            <p:cNvSpPr>
              <a:spLocks noChangeShapeType="1"/>
            </p:cNvSpPr>
            <p:nvPr/>
          </p:nvSpPr>
          <p:spPr bwMode="auto">
            <a:xfrm rot="-2810851">
              <a:off x="109168110" y="110532536"/>
              <a:ext cx="13901" cy="10956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5" name="Oval 17"/>
            <p:cNvSpPr>
              <a:spLocks noChangeArrowheads="1"/>
            </p:cNvSpPr>
            <p:nvPr/>
          </p:nvSpPr>
          <p:spPr bwMode="auto">
            <a:xfrm rot="-2810851">
              <a:off x="109192074" y="110348031"/>
              <a:ext cx="99405" cy="100646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6" name="Line 18"/>
            <p:cNvSpPr>
              <a:spLocks noChangeShapeType="1"/>
            </p:cNvSpPr>
            <p:nvPr/>
          </p:nvSpPr>
          <p:spPr bwMode="auto">
            <a:xfrm flipV="1">
              <a:off x="109427470" y="110399225"/>
              <a:ext cx="1" cy="9799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7" name="Line 19"/>
            <p:cNvSpPr>
              <a:spLocks noChangeShapeType="1"/>
            </p:cNvSpPr>
            <p:nvPr/>
          </p:nvSpPr>
          <p:spPr bwMode="auto">
            <a:xfrm rot="2430919" flipV="1">
              <a:off x="109696790" y="110559300"/>
              <a:ext cx="35587" cy="90972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8" name="Line 20"/>
            <p:cNvSpPr>
              <a:spLocks noChangeShapeType="1"/>
            </p:cNvSpPr>
            <p:nvPr/>
          </p:nvSpPr>
          <p:spPr bwMode="auto">
            <a:xfrm rot="16200000" flipV="1">
              <a:off x="109135307" y="110691249"/>
              <a:ext cx="0" cy="10122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9" name="Line 21"/>
            <p:cNvSpPr>
              <a:spLocks noChangeShapeType="1"/>
            </p:cNvSpPr>
            <p:nvPr/>
          </p:nvSpPr>
          <p:spPr bwMode="auto">
            <a:xfrm rot="10666566" flipH="1" flipV="1">
              <a:off x="109447681" y="110987618"/>
              <a:ext cx="147" cy="10545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0" name="Line 22"/>
            <p:cNvSpPr>
              <a:spLocks noChangeShapeType="1"/>
            </p:cNvSpPr>
            <p:nvPr/>
          </p:nvSpPr>
          <p:spPr bwMode="auto">
            <a:xfrm rot="17071343" flipV="1">
              <a:off x="109223535" y="110513389"/>
              <a:ext cx="36399" cy="54052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1" name="Line 23"/>
            <p:cNvSpPr>
              <a:spLocks noChangeShapeType="1"/>
            </p:cNvSpPr>
            <p:nvPr/>
          </p:nvSpPr>
          <p:spPr bwMode="auto">
            <a:xfrm rot="6342518" flipV="1">
              <a:off x="109708004" y="110835493"/>
              <a:ext cx="12319" cy="10592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2" name="Line 24"/>
            <p:cNvSpPr>
              <a:spLocks noChangeShapeType="1"/>
            </p:cNvSpPr>
            <p:nvPr/>
          </p:nvSpPr>
          <p:spPr bwMode="auto">
            <a:xfrm rot="15333365">
              <a:off x="109153292" y="110821100"/>
              <a:ext cx="28086" cy="1083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3" name="Oval 25"/>
            <p:cNvSpPr>
              <a:spLocks noChangeArrowheads="1"/>
            </p:cNvSpPr>
            <p:nvPr/>
          </p:nvSpPr>
          <p:spPr bwMode="auto">
            <a:xfrm rot="-2810851">
              <a:off x="109042609" y="110474420"/>
              <a:ext cx="99405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4" name="Line 26"/>
            <p:cNvSpPr>
              <a:spLocks noChangeShapeType="1"/>
            </p:cNvSpPr>
            <p:nvPr/>
          </p:nvSpPr>
          <p:spPr bwMode="auto">
            <a:xfrm rot="19904858" flipV="1">
              <a:off x="109291098" y="110432911"/>
              <a:ext cx="1" cy="9799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5" name="Oval 27"/>
            <p:cNvSpPr>
              <a:spLocks noChangeArrowheads="1"/>
            </p:cNvSpPr>
            <p:nvPr/>
          </p:nvSpPr>
          <p:spPr bwMode="auto">
            <a:xfrm rot="-2810851">
              <a:off x="109377128" y="110298879"/>
              <a:ext cx="99404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6" name="Oval 28"/>
            <p:cNvSpPr>
              <a:spLocks noChangeArrowheads="1"/>
            </p:cNvSpPr>
            <p:nvPr/>
          </p:nvSpPr>
          <p:spPr bwMode="auto">
            <a:xfrm rot="-2810851">
              <a:off x="108985670" y="110692090"/>
              <a:ext cx="99405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7" name="Oval 29"/>
            <p:cNvSpPr>
              <a:spLocks noChangeArrowheads="1"/>
            </p:cNvSpPr>
            <p:nvPr/>
          </p:nvSpPr>
          <p:spPr bwMode="auto">
            <a:xfrm rot="-2810851">
              <a:off x="109398479" y="111085301"/>
              <a:ext cx="99405" cy="100644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8" name="Line 30"/>
            <p:cNvSpPr>
              <a:spLocks noChangeShapeType="1"/>
            </p:cNvSpPr>
            <p:nvPr/>
          </p:nvSpPr>
          <p:spPr bwMode="auto">
            <a:xfrm rot="5400000" flipV="1">
              <a:off x="109747402" y="110712314"/>
              <a:ext cx="1" cy="10122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9" name="Oval 31"/>
            <p:cNvSpPr>
              <a:spLocks noChangeArrowheads="1"/>
            </p:cNvSpPr>
            <p:nvPr/>
          </p:nvSpPr>
          <p:spPr bwMode="auto">
            <a:xfrm rot="-2810851">
              <a:off x="109799427" y="110713154"/>
              <a:ext cx="99404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0" name="Oval 32"/>
            <p:cNvSpPr>
              <a:spLocks noChangeArrowheads="1"/>
            </p:cNvSpPr>
            <p:nvPr/>
          </p:nvSpPr>
          <p:spPr bwMode="auto">
            <a:xfrm rot="-2810851">
              <a:off x="109590650" y="110348030"/>
              <a:ext cx="99404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1" name="Oval 33"/>
            <p:cNvSpPr>
              <a:spLocks noChangeArrowheads="1"/>
            </p:cNvSpPr>
            <p:nvPr/>
          </p:nvSpPr>
          <p:spPr bwMode="auto">
            <a:xfrm rot="-2810851">
              <a:off x="109754917" y="110502267"/>
              <a:ext cx="98303" cy="99643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2" name="Oval 34"/>
            <p:cNvSpPr>
              <a:spLocks noChangeArrowheads="1"/>
            </p:cNvSpPr>
            <p:nvPr/>
          </p:nvSpPr>
          <p:spPr bwMode="auto">
            <a:xfrm rot="-2810851">
              <a:off x="109761467" y="110881673"/>
              <a:ext cx="99405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3" name="Oval 35"/>
            <p:cNvSpPr>
              <a:spLocks noChangeArrowheads="1"/>
            </p:cNvSpPr>
            <p:nvPr/>
          </p:nvSpPr>
          <p:spPr bwMode="auto">
            <a:xfrm rot="-2810851">
              <a:off x="109604885" y="111036148"/>
              <a:ext cx="99404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4" name="Oval 36"/>
            <p:cNvSpPr>
              <a:spLocks noChangeArrowheads="1"/>
            </p:cNvSpPr>
            <p:nvPr/>
          </p:nvSpPr>
          <p:spPr bwMode="auto">
            <a:xfrm rot="-2810851">
              <a:off x="109028376" y="110874651"/>
              <a:ext cx="99404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5" name="Oval 37"/>
            <p:cNvSpPr>
              <a:spLocks noChangeArrowheads="1"/>
            </p:cNvSpPr>
            <p:nvPr/>
          </p:nvSpPr>
          <p:spPr bwMode="auto">
            <a:xfrm rot="-2810851">
              <a:off x="109142253" y="111015084"/>
              <a:ext cx="99405" cy="100645"/>
            </a:xfrm>
            <a:prstGeom prst="ellips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6" name="Line 38"/>
            <p:cNvSpPr>
              <a:spLocks noChangeShapeType="1"/>
            </p:cNvSpPr>
            <p:nvPr/>
          </p:nvSpPr>
          <p:spPr bwMode="auto">
            <a:xfrm rot="17071343" flipV="1">
              <a:off x="109474748" y="110467921"/>
              <a:ext cx="70217" cy="158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7" name="Line 39"/>
            <p:cNvSpPr>
              <a:spLocks noChangeShapeType="1"/>
            </p:cNvSpPr>
            <p:nvPr/>
          </p:nvSpPr>
          <p:spPr bwMode="auto">
            <a:xfrm rot="17071343" flipV="1">
              <a:off x="109335757" y="110444749"/>
              <a:ext cx="65628" cy="4229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8" name="Line 40"/>
            <p:cNvSpPr>
              <a:spLocks noChangeShapeType="1"/>
            </p:cNvSpPr>
            <p:nvPr/>
          </p:nvSpPr>
          <p:spPr bwMode="auto">
            <a:xfrm rot="17071343" flipV="1">
              <a:off x="109152093" y="110639595"/>
              <a:ext cx="1" cy="6564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9" name="Line 41"/>
            <p:cNvSpPr>
              <a:spLocks noChangeShapeType="1"/>
            </p:cNvSpPr>
            <p:nvPr/>
          </p:nvSpPr>
          <p:spPr bwMode="auto">
            <a:xfrm rot="-4528657">
              <a:off x="109137197" y="110768932"/>
              <a:ext cx="35108" cy="65639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0" name="Line 42"/>
            <p:cNvSpPr>
              <a:spLocks noChangeShapeType="1"/>
            </p:cNvSpPr>
            <p:nvPr/>
          </p:nvSpPr>
          <p:spPr bwMode="auto">
            <a:xfrm rot="-4528657">
              <a:off x="109608381" y="110516194"/>
              <a:ext cx="61196" cy="3558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1" name="Line 43"/>
            <p:cNvSpPr>
              <a:spLocks noChangeShapeType="1"/>
            </p:cNvSpPr>
            <p:nvPr/>
          </p:nvSpPr>
          <p:spPr bwMode="auto">
            <a:xfrm rot="-4528657">
              <a:off x="109709640" y="110642725"/>
              <a:ext cx="35108" cy="6405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2" name="Line 44"/>
            <p:cNvSpPr>
              <a:spLocks noChangeShapeType="1"/>
            </p:cNvSpPr>
            <p:nvPr/>
          </p:nvSpPr>
          <p:spPr bwMode="auto">
            <a:xfrm rot="-4528657">
              <a:off x="109723559" y="110787052"/>
              <a:ext cx="7021" cy="7117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3" name="Line 45"/>
            <p:cNvSpPr>
              <a:spLocks noChangeShapeType="1"/>
            </p:cNvSpPr>
            <p:nvPr/>
          </p:nvSpPr>
          <p:spPr bwMode="auto">
            <a:xfrm rot="17071343" flipV="1">
              <a:off x="109637390" y="110902348"/>
              <a:ext cx="28087" cy="7117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4" name="Line 46"/>
            <p:cNvSpPr>
              <a:spLocks noChangeShapeType="1"/>
            </p:cNvSpPr>
            <p:nvPr/>
          </p:nvSpPr>
          <p:spPr bwMode="auto">
            <a:xfrm rot="17071343" flipV="1">
              <a:off x="109482855" y="110994240"/>
              <a:ext cx="70216" cy="427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5" name="Line 47"/>
            <p:cNvSpPr>
              <a:spLocks noChangeShapeType="1"/>
            </p:cNvSpPr>
            <p:nvPr/>
          </p:nvSpPr>
          <p:spPr bwMode="auto">
            <a:xfrm rot="17071343" flipH="1">
              <a:off x="109311481" y="111014265"/>
              <a:ext cx="84048" cy="493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6" name="Line 48"/>
            <p:cNvSpPr>
              <a:spLocks noChangeShapeType="1"/>
            </p:cNvSpPr>
            <p:nvPr/>
          </p:nvSpPr>
          <p:spPr bwMode="auto">
            <a:xfrm rot="-4528657">
              <a:off x="109191991" y="110898811"/>
              <a:ext cx="49151" cy="37169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7" name="Rectangle 49"/>
            <p:cNvSpPr>
              <a:spLocks noChangeArrowheads="1"/>
            </p:cNvSpPr>
            <p:nvPr/>
          </p:nvSpPr>
          <p:spPr bwMode="auto">
            <a:xfrm>
              <a:off x="109278333" y="110621618"/>
              <a:ext cx="27932" cy="187902"/>
            </a:xfrm>
            <a:prstGeom prst="rect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8" name="Rectangle 50"/>
            <p:cNvSpPr>
              <a:spLocks noChangeArrowheads="1"/>
            </p:cNvSpPr>
            <p:nvPr/>
          </p:nvSpPr>
          <p:spPr bwMode="auto">
            <a:xfrm>
              <a:off x="109585582" y="110621618"/>
              <a:ext cx="27932" cy="187902"/>
            </a:xfrm>
            <a:prstGeom prst="rect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99" name="Rectangle 51"/>
            <p:cNvSpPr>
              <a:spLocks noChangeArrowheads="1"/>
            </p:cNvSpPr>
            <p:nvPr/>
          </p:nvSpPr>
          <p:spPr bwMode="auto">
            <a:xfrm>
              <a:off x="109348162" y="110621618"/>
              <a:ext cx="27932" cy="187902"/>
            </a:xfrm>
            <a:prstGeom prst="rect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0" name="Rectangle 52"/>
            <p:cNvSpPr>
              <a:spLocks noChangeArrowheads="1"/>
            </p:cNvSpPr>
            <p:nvPr/>
          </p:nvSpPr>
          <p:spPr bwMode="auto">
            <a:xfrm>
              <a:off x="109529718" y="110621618"/>
              <a:ext cx="27932" cy="187902"/>
            </a:xfrm>
            <a:prstGeom prst="rect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1" name="Rectangle 53"/>
            <p:cNvSpPr>
              <a:spLocks noChangeArrowheads="1"/>
            </p:cNvSpPr>
            <p:nvPr/>
          </p:nvSpPr>
          <p:spPr bwMode="auto">
            <a:xfrm>
              <a:off x="109404025" y="110621618"/>
              <a:ext cx="27932" cy="187902"/>
            </a:xfrm>
            <a:prstGeom prst="rect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2" name="Rectangle 54"/>
            <p:cNvSpPr>
              <a:spLocks noChangeArrowheads="1"/>
            </p:cNvSpPr>
            <p:nvPr/>
          </p:nvSpPr>
          <p:spPr bwMode="auto">
            <a:xfrm>
              <a:off x="109473854" y="110621618"/>
              <a:ext cx="27932" cy="187902"/>
            </a:xfrm>
            <a:prstGeom prst="rect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3" name="Oval 55"/>
            <p:cNvSpPr>
              <a:spLocks noChangeArrowheads="1"/>
            </p:cNvSpPr>
            <p:nvPr/>
          </p:nvSpPr>
          <p:spPr bwMode="auto">
            <a:xfrm>
              <a:off x="110442375" y="110499525"/>
              <a:ext cx="515704" cy="490768"/>
            </a:xfrm>
            <a:prstGeom prst="ellipse">
              <a:avLst/>
            </a:prstGeom>
            <a:noFill/>
            <a:ln w="19050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4" name="Line 56"/>
            <p:cNvSpPr>
              <a:spLocks noChangeShapeType="1"/>
            </p:cNvSpPr>
            <p:nvPr/>
          </p:nvSpPr>
          <p:spPr bwMode="auto">
            <a:xfrm rot="-7324963">
              <a:off x="110503856" y="110936866"/>
              <a:ext cx="28086" cy="1083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5" name="Line 57"/>
            <p:cNvSpPr>
              <a:spLocks noChangeShapeType="1"/>
            </p:cNvSpPr>
            <p:nvPr/>
          </p:nvSpPr>
          <p:spPr bwMode="auto">
            <a:xfrm rot="904102" flipV="1">
              <a:off x="110833703" y="110437288"/>
              <a:ext cx="21353" cy="955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6" name="Line 58"/>
            <p:cNvSpPr>
              <a:spLocks noChangeShapeType="1"/>
            </p:cNvSpPr>
            <p:nvPr/>
          </p:nvSpPr>
          <p:spPr bwMode="auto">
            <a:xfrm rot="7387347" flipV="1">
              <a:off x="110834120" y="110955259"/>
              <a:ext cx="42130" cy="996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7" name="Line 59"/>
            <p:cNvSpPr>
              <a:spLocks noChangeShapeType="1"/>
            </p:cNvSpPr>
            <p:nvPr/>
          </p:nvSpPr>
          <p:spPr bwMode="auto">
            <a:xfrm rot="-2810851">
              <a:off x="110426148" y="110535956"/>
              <a:ext cx="13901" cy="10956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8" name="Oval 60"/>
            <p:cNvSpPr>
              <a:spLocks noChangeArrowheads="1"/>
            </p:cNvSpPr>
            <p:nvPr/>
          </p:nvSpPr>
          <p:spPr bwMode="auto">
            <a:xfrm rot="-2810851">
              <a:off x="110450112" y="110351451"/>
              <a:ext cx="99405" cy="100646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09" name="Line 61"/>
            <p:cNvSpPr>
              <a:spLocks noChangeShapeType="1"/>
            </p:cNvSpPr>
            <p:nvPr/>
          </p:nvSpPr>
          <p:spPr bwMode="auto">
            <a:xfrm flipV="1">
              <a:off x="110685508" y="110402645"/>
              <a:ext cx="1" cy="9799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0" name="Line 62"/>
            <p:cNvSpPr>
              <a:spLocks noChangeShapeType="1"/>
            </p:cNvSpPr>
            <p:nvPr/>
          </p:nvSpPr>
          <p:spPr bwMode="auto">
            <a:xfrm rot="2430919" flipV="1">
              <a:off x="110954828" y="110562720"/>
              <a:ext cx="35587" cy="90972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1" name="Line 63"/>
            <p:cNvSpPr>
              <a:spLocks noChangeShapeType="1"/>
            </p:cNvSpPr>
            <p:nvPr/>
          </p:nvSpPr>
          <p:spPr bwMode="auto">
            <a:xfrm rot="16200000" flipV="1">
              <a:off x="110393345" y="110694669"/>
              <a:ext cx="0" cy="101225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2" name="Line 64"/>
            <p:cNvSpPr>
              <a:spLocks noChangeShapeType="1"/>
            </p:cNvSpPr>
            <p:nvPr/>
          </p:nvSpPr>
          <p:spPr bwMode="auto">
            <a:xfrm rot="10666566" flipH="1" flipV="1">
              <a:off x="110705719" y="110991038"/>
              <a:ext cx="147" cy="10545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3" name="Line 65"/>
            <p:cNvSpPr>
              <a:spLocks noChangeShapeType="1"/>
            </p:cNvSpPr>
            <p:nvPr/>
          </p:nvSpPr>
          <p:spPr bwMode="auto">
            <a:xfrm rot="17071343" flipV="1">
              <a:off x="110481573" y="110516809"/>
              <a:ext cx="36399" cy="54052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4" name="Line 66"/>
            <p:cNvSpPr>
              <a:spLocks noChangeShapeType="1"/>
            </p:cNvSpPr>
            <p:nvPr/>
          </p:nvSpPr>
          <p:spPr bwMode="auto">
            <a:xfrm rot="6342518" flipV="1">
              <a:off x="110966042" y="110838913"/>
              <a:ext cx="12319" cy="10592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5" name="Line 67"/>
            <p:cNvSpPr>
              <a:spLocks noChangeShapeType="1"/>
            </p:cNvSpPr>
            <p:nvPr/>
          </p:nvSpPr>
          <p:spPr bwMode="auto">
            <a:xfrm rot="15333365">
              <a:off x="110411330" y="110824520"/>
              <a:ext cx="28086" cy="10834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6" name="Oval 68"/>
            <p:cNvSpPr>
              <a:spLocks noChangeArrowheads="1"/>
            </p:cNvSpPr>
            <p:nvPr/>
          </p:nvSpPr>
          <p:spPr bwMode="auto">
            <a:xfrm rot="-2810851">
              <a:off x="110300647" y="110477840"/>
              <a:ext cx="99405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7" name="Line 69"/>
            <p:cNvSpPr>
              <a:spLocks noChangeShapeType="1"/>
            </p:cNvSpPr>
            <p:nvPr/>
          </p:nvSpPr>
          <p:spPr bwMode="auto">
            <a:xfrm rot="19904858" flipV="1">
              <a:off x="110549136" y="110436331"/>
              <a:ext cx="1" cy="9799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8" name="Oval 70"/>
            <p:cNvSpPr>
              <a:spLocks noChangeArrowheads="1"/>
            </p:cNvSpPr>
            <p:nvPr/>
          </p:nvSpPr>
          <p:spPr bwMode="auto">
            <a:xfrm rot="-2810851">
              <a:off x="110635166" y="110302299"/>
              <a:ext cx="99404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19" name="Oval 71"/>
            <p:cNvSpPr>
              <a:spLocks noChangeArrowheads="1"/>
            </p:cNvSpPr>
            <p:nvPr/>
          </p:nvSpPr>
          <p:spPr bwMode="auto">
            <a:xfrm rot="-2810851">
              <a:off x="110243708" y="110695510"/>
              <a:ext cx="99405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0" name="Oval 72"/>
            <p:cNvSpPr>
              <a:spLocks noChangeArrowheads="1"/>
            </p:cNvSpPr>
            <p:nvPr/>
          </p:nvSpPr>
          <p:spPr bwMode="auto">
            <a:xfrm rot="-2810851">
              <a:off x="110656517" y="111088721"/>
              <a:ext cx="99405" cy="100644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1" name="Line 73"/>
            <p:cNvSpPr>
              <a:spLocks noChangeShapeType="1"/>
            </p:cNvSpPr>
            <p:nvPr/>
          </p:nvSpPr>
          <p:spPr bwMode="auto">
            <a:xfrm rot="5400000" flipV="1">
              <a:off x="111005440" y="110715734"/>
              <a:ext cx="1" cy="10122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2" name="Oval 74"/>
            <p:cNvSpPr>
              <a:spLocks noChangeArrowheads="1"/>
            </p:cNvSpPr>
            <p:nvPr/>
          </p:nvSpPr>
          <p:spPr bwMode="auto">
            <a:xfrm rot="-2810851">
              <a:off x="111057465" y="110716574"/>
              <a:ext cx="99404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3" name="Oval 75"/>
            <p:cNvSpPr>
              <a:spLocks noChangeArrowheads="1"/>
            </p:cNvSpPr>
            <p:nvPr/>
          </p:nvSpPr>
          <p:spPr bwMode="auto">
            <a:xfrm rot="-2810851">
              <a:off x="110848688" y="110351450"/>
              <a:ext cx="99404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4" name="Oval 76"/>
            <p:cNvSpPr>
              <a:spLocks noChangeArrowheads="1"/>
            </p:cNvSpPr>
            <p:nvPr/>
          </p:nvSpPr>
          <p:spPr bwMode="auto">
            <a:xfrm rot="-2810851">
              <a:off x="111012955" y="110505687"/>
              <a:ext cx="98303" cy="99643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5" name="Oval 77"/>
            <p:cNvSpPr>
              <a:spLocks noChangeArrowheads="1"/>
            </p:cNvSpPr>
            <p:nvPr/>
          </p:nvSpPr>
          <p:spPr bwMode="auto">
            <a:xfrm rot="-2810851">
              <a:off x="111019505" y="110885093"/>
              <a:ext cx="99405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6" name="Oval 78"/>
            <p:cNvSpPr>
              <a:spLocks noChangeArrowheads="1"/>
            </p:cNvSpPr>
            <p:nvPr/>
          </p:nvSpPr>
          <p:spPr bwMode="auto">
            <a:xfrm rot="-2810851">
              <a:off x="110862923" y="111039568"/>
              <a:ext cx="99404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7" name="Oval 79"/>
            <p:cNvSpPr>
              <a:spLocks noChangeArrowheads="1"/>
            </p:cNvSpPr>
            <p:nvPr/>
          </p:nvSpPr>
          <p:spPr bwMode="auto">
            <a:xfrm rot="-2810851">
              <a:off x="110286414" y="110878071"/>
              <a:ext cx="99404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8" name="Oval 80"/>
            <p:cNvSpPr>
              <a:spLocks noChangeArrowheads="1"/>
            </p:cNvSpPr>
            <p:nvPr/>
          </p:nvSpPr>
          <p:spPr bwMode="auto">
            <a:xfrm rot="-2810851">
              <a:off x="110400291" y="111018504"/>
              <a:ext cx="99405" cy="100645"/>
            </a:xfrm>
            <a:prstGeom prst="ellips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29" name="Line 81"/>
            <p:cNvSpPr>
              <a:spLocks noChangeShapeType="1"/>
            </p:cNvSpPr>
            <p:nvPr/>
          </p:nvSpPr>
          <p:spPr bwMode="auto">
            <a:xfrm rot="17071343" flipV="1">
              <a:off x="110732786" y="110471341"/>
              <a:ext cx="70217" cy="158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0" name="Line 82"/>
            <p:cNvSpPr>
              <a:spLocks noChangeShapeType="1"/>
            </p:cNvSpPr>
            <p:nvPr/>
          </p:nvSpPr>
          <p:spPr bwMode="auto">
            <a:xfrm rot="17071343" flipV="1">
              <a:off x="110593795" y="110448169"/>
              <a:ext cx="65628" cy="4229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1" name="Line 83"/>
            <p:cNvSpPr>
              <a:spLocks noChangeShapeType="1"/>
            </p:cNvSpPr>
            <p:nvPr/>
          </p:nvSpPr>
          <p:spPr bwMode="auto">
            <a:xfrm rot="17071343" flipV="1">
              <a:off x="110410131" y="110643015"/>
              <a:ext cx="1" cy="6564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2" name="Line 84"/>
            <p:cNvSpPr>
              <a:spLocks noChangeShapeType="1"/>
            </p:cNvSpPr>
            <p:nvPr/>
          </p:nvSpPr>
          <p:spPr bwMode="auto">
            <a:xfrm rot="-4528657">
              <a:off x="110395235" y="110772352"/>
              <a:ext cx="35108" cy="65639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3" name="Line 85"/>
            <p:cNvSpPr>
              <a:spLocks noChangeShapeType="1"/>
            </p:cNvSpPr>
            <p:nvPr/>
          </p:nvSpPr>
          <p:spPr bwMode="auto">
            <a:xfrm rot="-4528657">
              <a:off x="110866419" y="110519614"/>
              <a:ext cx="61196" cy="3558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4" name="Line 86"/>
            <p:cNvSpPr>
              <a:spLocks noChangeShapeType="1"/>
            </p:cNvSpPr>
            <p:nvPr/>
          </p:nvSpPr>
          <p:spPr bwMode="auto">
            <a:xfrm rot="-4528657">
              <a:off x="110967678" y="110646145"/>
              <a:ext cx="35108" cy="6405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5" name="Line 87"/>
            <p:cNvSpPr>
              <a:spLocks noChangeShapeType="1"/>
            </p:cNvSpPr>
            <p:nvPr/>
          </p:nvSpPr>
          <p:spPr bwMode="auto">
            <a:xfrm rot="-4528657">
              <a:off x="110981597" y="110790472"/>
              <a:ext cx="7021" cy="71173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6" name="Line 88"/>
            <p:cNvSpPr>
              <a:spLocks noChangeShapeType="1"/>
            </p:cNvSpPr>
            <p:nvPr/>
          </p:nvSpPr>
          <p:spPr bwMode="auto">
            <a:xfrm rot="17071343" flipV="1">
              <a:off x="110895428" y="110905768"/>
              <a:ext cx="28087" cy="7117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7" name="Line 89"/>
            <p:cNvSpPr>
              <a:spLocks noChangeShapeType="1"/>
            </p:cNvSpPr>
            <p:nvPr/>
          </p:nvSpPr>
          <p:spPr bwMode="auto">
            <a:xfrm rot="17071343" flipV="1">
              <a:off x="110740893" y="110997660"/>
              <a:ext cx="70216" cy="42704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8" name="Line 90"/>
            <p:cNvSpPr>
              <a:spLocks noChangeShapeType="1"/>
            </p:cNvSpPr>
            <p:nvPr/>
          </p:nvSpPr>
          <p:spPr bwMode="auto">
            <a:xfrm rot="17071343" flipH="1">
              <a:off x="110569519" y="111017685"/>
              <a:ext cx="84048" cy="493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39" name="Line 91"/>
            <p:cNvSpPr>
              <a:spLocks noChangeShapeType="1"/>
            </p:cNvSpPr>
            <p:nvPr/>
          </p:nvSpPr>
          <p:spPr bwMode="auto">
            <a:xfrm rot="-4528657">
              <a:off x="110450029" y="110902231"/>
              <a:ext cx="49151" cy="37169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40" name="Rectangle 92"/>
            <p:cNvSpPr>
              <a:spLocks noChangeArrowheads="1"/>
            </p:cNvSpPr>
            <p:nvPr/>
          </p:nvSpPr>
          <p:spPr bwMode="auto">
            <a:xfrm>
              <a:off x="110536371" y="110625038"/>
              <a:ext cx="27932" cy="187902"/>
            </a:xfrm>
            <a:prstGeom prst="rect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41" name="Rectangle 93"/>
            <p:cNvSpPr>
              <a:spLocks noChangeArrowheads="1"/>
            </p:cNvSpPr>
            <p:nvPr/>
          </p:nvSpPr>
          <p:spPr bwMode="auto">
            <a:xfrm>
              <a:off x="110843620" y="110625038"/>
              <a:ext cx="27932" cy="187902"/>
            </a:xfrm>
            <a:prstGeom prst="rect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42" name="Rectangle 94"/>
            <p:cNvSpPr>
              <a:spLocks noChangeArrowheads="1"/>
            </p:cNvSpPr>
            <p:nvPr/>
          </p:nvSpPr>
          <p:spPr bwMode="auto">
            <a:xfrm>
              <a:off x="110606200" y="110625038"/>
              <a:ext cx="27932" cy="187902"/>
            </a:xfrm>
            <a:prstGeom prst="rect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43" name="Rectangle 95"/>
            <p:cNvSpPr>
              <a:spLocks noChangeArrowheads="1"/>
            </p:cNvSpPr>
            <p:nvPr/>
          </p:nvSpPr>
          <p:spPr bwMode="auto">
            <a:xfrm>
              <a:off x="110787756" y="110625038"/>
              <a:ext cx="27932" cy="187902"/>
            </a:xfrm>
            <a:prstGeom prst="rect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44" name="Rectangle 96"/>
            <p:cNvSpPr>
              <a:spLocks noChangeArrowheads="1"/>
            </p:cNvSpPr>
            <p:nvPr/>
          </p:nvSpPr>
          <p:spPr bwMode="auto">
            <a:xfrm>
              <a:off x="110662063" y="110625038"/>
              <a:ext cx="27932" cy="187902"/>
            </a:xfrm>
            <a:prstGeom prst="rect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545" name="Rectangle 97"/>
            <p:cNvSpPr>
              <a:spLocks noChangeArrowheads="1"/>
            </p:cNvSpPr>
            <p:nvPr/>
          </p:nvSpPr>
          <p:spPr bwMode="auto">
            <a:xfrm>
              <a:off x="110731892" y="110625038"/>
              <a:ext cx="27932" cy="187902"/>
            </a:xfrm>
            <a:prstGeom prst="rect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2546" name="Group 98"/>
            <p:cNvGrpSpPr>
              <a:grpSpLocks/>
            </p:cNvGrpSpPr>
            <p:nvPr/>
          </p:nvGrpSpPr>
          <p:grpSpPr bwMode="auto">
            <a:xfrm>
              <a:off x="109689900" y="112185450"/>
              <a:ext cx="914400" cy="857250"/>
              <a:chOff x="107503326" y="120192436"/>
              <a:chExt cx="1870918" cy="1885950"/>
            </a:xfrm>
          </p:grpSpPr>
          <p:sp>
            <p:nvSpPr>
              <p:cNvPr id="232547" name="Oval 99"/>
              <p:cNvSpPr>
                <a:spLocks noChangeArrowheads="1"/>
              </p:cNvSpPr>
              <p:nvPr/>
            </p:nvSpPr>
            <p:spPr bwMode="auto">
              <a:xfrm rot="-2810851">
                <a:off x="107500471" y="121032450"/>
                <a:ext cx="211636" cy="205926"/>
              </a:xfrm>
              <a:prstGeom prst="ellipse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48" name="Rectangle 100"/>
              <p:cNvSpPr>
                <a:spLocks noChangeArrowheads="1"/>
              </p:cNvSpPr>
              <p:nvPr/>
            </p:nvSpPr>
            <p:spPr bwMode="auto">
              <a:xfrm>
                <a:off x="108103403" y="120878235"/>
                <a:ext cx="57149" cy="200027"/>
              </a:xfrm>
              <a:prstGeom prst="rect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49" name="Rectangle 101"/>
              <p:cNvSpPr>
                <a:spLocks noChangeArrowheads="1"/>
              </p:cNvSpPr>
              <p:nvPr/>
            </p:nvSpPr>
            <p:spPr bwMode="auto">
              <a:xfrm>
                <a:off x="108103403" y="121078262"/>
                <a:ext cx="57149" cy="200026"/>
              </a:xfrm>
              <a:prstGeom prst="rect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0" name="Oval 102"/>
              <p:cNvSpPr>
                <a:spLocks noChangeArrowheads="1"/>
              </p:cNvSpPr>
              <p:nvPr/>
            </p:nvSpPr>
            <p:spPr bwMode="auto">
              <a:xfrm>
                <a:off x="107903378" y="120621062"/>
                <a:ext cx="1055160" cy="1044859"/>
              </a:xfrm>
              <a:prstGeom prst="ellipse">
                <a:avLst/>
              </a:prstGeom>
              <a:noFill/>
              <a:ln w="19050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1" name="Line 103"/>
              <p:cNvSpPr>
                <a:spLocks noChangeShapeType="1"/>
              </p:cNvSpPr>
              <p:nvPr/>
            </p:nvSpPr>
            <p:spPr bwMode="auto">
              <a:xfrm rot="-7324963">
                <a:off x="108035710" y="121546623"/>
                <a:ext cx="59794" cy="22167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2" name="Line 104"/>
              <p:cNvSpPr>
                <a:spLocks noChangeShapeType="1"/>
              </p:cNvSpPr>
              <p:nvPr/>
            </p:nvSpPr>
            <p:spPr bwMode="auto">
              <a:xfrm rot="904102" flipV="1">
                <a:off x="108711763" y="120478511"/>
                <a:ext cx="43687" cy="20333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3" name="Line 105"/>
              <p:cNvSpPr>
                <a:spLocks noChangeShapeType="1"/>
              </p:cNvSpPr>
              <p:nvPr/>
            </p:nvSpPr>
            <p:spPr bwMode="auto">
              <a:xfrm rot="7387347" flipV="1">
                <a:off x="108710865" y="121585421"/>
                <a:ext cx="89696" cy="2038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4" name="Line 106"/>
              <p:cNvSpPr>
                <a:spLocks noChangeShapeType="1"/>
              </p:cNvSpPr>
              <p:nvPr/>
            </p:nvSpPr>
            <p:spPr bwMode="auto">
              <a:xfrm rot="-2810851">
                <a:off x="107877305" y="120693119"/>
                <a:ext cx="29594" cy="22416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5" name="Oval 107"/>
              <p:cNvSpPr>
                <a:spLocks noChangeArrowheads="1"/>
              </p:cNvSpPr>
              <p:nvPr/>
            </p:nvSpPr>
            <p:spPr bwMode="auto">
              <a:xfrm rot="-2810851">
                <a:off x="107922788" y="120299936"/>
                <a:ext cx="211636" cy="205926"/>
              </a:xfrm>
              <a:prstGeom prst="ellipse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6" name="Line 108"/>
              <p:cNvSpPr>
                <a:spLocks noChangeShapeType="1"/>
              </p:cNvSpPr>
              <p:nvPr/>
            </p:nvSpPr>
            <p:spPr bwMode="auto">
              <a:xfrm flipV="1">
                <a:off x="108408547" y="120404753"/>
                <a:ext cx="1" cy="20863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7" name="Line 109"/>
              <p:cNvSpPr>
                <a:spLocks noChangeShapeType="1"/>
              </p:cNvSpPr>
              <p:nvPr/>
            </p:nvSpPr>
            <p:spPr bwMode="auto">
              <a:xfrm rot="2430919" flipV="1">
                <a:off x="108959590" y="120745560"/>
                <a:ext cx="72813" cy="19367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8" name="Line 110"/>
              <p:cNvSpPr>
                <a:spLocks noChangeShapeType="1"/>
              </p:cNvSpPr>
              <p:nvPr/>
            </p:nvSpPr>
            <p:spPr bwMode="auto">
              <a:xfrm rot="16200000" flipV="1">
                <a:off x="107810760" y="121030682"/>
                <a:ext cx="2" cy="2071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59" name="Line 111"/>
              <p:cNvSpPr>
                <a:spLocks noChangeShapeType="1"/>
              </p:cNvSpPr>
              <p:nvPr/>
            </p:nvSpPr>
            <p:spPr bwMode="auto">
              <a:xfrm rot="10666566" flipH="1" flipV="1">
                <a:off x="108449898" y="121657462"/>
                <a:ext cx="300" cy="22452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0" name="Line 112"/>
              <p:cNvSpPr>
                <a:spLocks noChangeShapeType="1"/>
              </p:cNvSpPr>
              <p:nvPr/>
            </p:nvSpPr>
            <p:spPr bwMode="auto">
              <a:xfrm rot="17071343" flipV="1">
                <a:off x="107989772" y="120650055"/>
                <a:ext cx="77495" cy="11059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1" name="Line 113"/>
              <p:cNvSpPr>
                <a:spLocks noChangeShapeType="1"/>
              </p:cNvSpPr>
              <p:nvPr/>
            </p:nvSpPr>
            <p:spPr bwMode="auto">
              <a:xfrm rot="6342518" flipV="1">
                <a:off x="108982023" y="121337977"/>
                <a:ext cx="26228" cy="21672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2" name="Line 114"/>
              <p:cNvSpPr>
                <a:spLocks noChangeShapeType="1"/>
              </p:cNvSpPr>
              <p:nvPr/>
            </p:nvSpPr>
            <p:spPr bwMode="auto">
              <a:xfrm rot="15333365">
                <a:off x="107846393" y="121307436"/>
                <a:ext cx="59796" cy="2216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3" name="Oval 115"/>
              <p:cNvSpPr>
                <a:spLocks noChangeArrowheads="1"/>
              </p:cNvSpPr>
              <p:nvPr/>
            </p:nvSpPr>
            <p:spPr bwMode="auto">
              <a:xfrm rot="-2810851">
                <a:off x="107616973" y="120569023"/>
                <a:ext cx="211636" cy="205924"/>
              </a:xfrm>
              <a:prstGeom prst="ellipse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4" name="Line 116"/>
              <p:cNvSpPr>
                <a:spLocks noChangeShapeType="1"/>
              </p:cNvSpPr>
              <p:nvPr/>
            </p:nvSpPr>
            <p:spPr bwMode="auto">
              <a:xfrm rot="19904858" flipV="1">
                <a:off x="108129519" y="120476471"/>
                <a:ext cx="2" cy="20863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5" name="Oval 117"/>
              <p:cNvSpPr>
                <a:spLocks noChangeArrowheads="1"/>
              </p:cNvSpPr>
              <p:nvPr/>
            </p:nvSpPr>
            <p:spPr bwMode="auto">
              <a:xfrm rot="-2810851">
                <a:off x="108301416" y="120195291"/>
                <a:ext cx="211635" cy="205926"/>
              </a:xfrm>
              <a:prstGeom prst="ellipse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6" name="Oval 118"/>
              <p:cNvSpPr>
                <a:spLocks noChangeArrowheads="1"/>
              </p:cNvSpPr>
              <p:nvPr/>
            </p:nvSpPr>
            <p:spPr bwMode="auto">
              <a:xfrm rot="-2810851">
                <a:off x="108345103" y="121869605"/>
                <a:ext cx="211636" cy="205926"/>
              </a:xfrm>
              <a:prstGeom prst="ellipse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7" name="Line 119"/>
              <p:cNvSpPr>
                <a:spLocks noChangeShapeType="1"/>
              </p:cNvSpPr>
              <p:nvPr/>
            </p:nvSpPr>
            <p:spPr bwMode="auto">
              <a:xfrm rot="5400000" flipV="1">
                <a:off x="109063144" y="121075530"/>
                <a:ext cx="3" cy="2071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8" name="Oval 120"/>
              <p:cNvSpPr>
                <a:spLocks noChangeArrowheads="1"/>
              </p:cNvSpPr>
              <p:nvPr/>
            </p:nvSpPr>
            <p:spPr bwMode="auto">
              <a:xfrm rot="-2810851">
                <a:off x="109165462" y="121077296"/>
                <a:ext cx="211638" cy="205926"/>
              </a:xfrm>
              <a:prstGeom prst="ellipse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69" name="Oval 121"/>
              <p:cNvSpPr>
                <a:spLocks noChangeArrowheads="1"/>
              </p:cNvSpPr>
              <p:nvPr/>
            </p:nvSpPr>
            <p:spPr bwMode="auto">
              <a:xfrm rot="-2810851">
                <a:off x="108738295" y="120299936"/>
                <a:ext cx="211636" cy="205926"/>
              </a:xfrm>
              <a:prstGeom prst="ellipse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0" name="Oval 122"/>
              <p:cNvSpPr>
                <a:spLocks noChangeArrowheads="1"/>
              </p:cNvSpPr>
              <p:nvPr/>
            </p:nvSpPr>
            <p:spPr bwMode="auto">
              <a:xfrm rot="-2810851">
                <a:off x="109074442" y="120628271"/>
                <a:ext cx="209291" cy="203875"/>
              </a:xfrm>
              <a:prstGeom prst="ellipse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1" name="Oval 123"/>
              <p:cNvSpPr>
                <a:spLocks noChangeArrowheads="1"/>
              </p:cNvSpPr>
              <p:nvPr/>
            </p:nvSpPr>
            <p:spPr bwMode="auto">
              <a:xfrm rot="-2810851">
                <a:off x="109087798" y="121436081"/>
                <a:ext cx="211636" cy="205924"/>
              </a:xfrm>
              <a:prstGeom prst="ellipse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2" name="Oval 124"/>
              <p:cNvSpPr>
                <a:spLocks noChangeArrowheads="1"/>
              </p:cNvSpPr>
              <p:nvPr/>
            </p:nvSpPr>
            <p:spPr bwMode="auto">
              <a:xfrm rot="-2810851">
                <a:off x="108767422" y="121764964"/>
                <a:ext cx="211631" cy="205923"/>
              </a:xfrm>
              <a:prstGeom prst="ellipse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3" name="Oval 125"/>
              <p:cNvSpPr>
                <a:spLocks noChangeArrowheads="1"/>
              </p:cNvSpPr>
              <p:nvPr/>
            </p:nvSpPr>
            <p:spPr bwMode="auto">
              <a:xfrm rot="-2810851">
                <a:off x="107587848" y="121421131"/>
                <a:ext cx="211633" cy="205924"/>
              </a:xfrm>
              <a:prstGeom prst="ellipse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4" name="Oval 126"/>
              <p:cNvSpPr>
                <a:spLocks noChangeArrowheads="1"/>
              </p:cNvSpPr>
              <p:nvPr/>
            </p:nvSpPr>
            <p:spPr bwMode="auto">
              <a:xfrm rot="-2810851">
                <a:off x="107820850" y="121720115"/>
                <a:ext cx="211634" cy="205923"/>
              </a:xfrm>
              <a:prstGeom prst="ellipse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5" name="Line 127"/>
              <p:cNvSpPr>
                <a:spLocks noChangeShapeType="1"/>
              </p:cNvSpPr>
              <p:nvPr/>
            </p:nvSpPr>
            <p:spPr bwMode="auto">
              <a:xfrm rot="17071343" flipV="1">
                <a:off x="108502365" y="120551078"/>
                <a:ext cx="149492" cy="323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6" name="Line 128"/>
              <p:cNvSpPr>
                <a:spLocks noChangeShapeType="1"/>
              </p:cNvSpPr>
              <p:nvPr/>
            </p:nvSpPr>
            <p:spPr bwMode="auto">
              <a:xfrm rot="17071343" flipV="1">
                <a:off x="108218170" y="120503432"/>
                <a:ext cx="139724" cy="8654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7" name="Line 129"/>
              <p:cNvSpPr>
                <a:spLocks noChangeShapeType="1"/>
              </p:cNvSpPr>
              <p:nvPr/>
            </p:nvSpPr>
            <p:spPr bwMode="auto">
              <a:xfrm rot="17071343" flipV="1">
                <a:off x="107845107" y="120919233"/>
                <a:ext cx="2" cy="13430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8" name="Line 130"/>
              <p:cNvSpPr>
                <a:spLocks noChangeShapeType="1"/>
              </p:cNvSpPr>
              <p:nvPr/>
            </p:nvSpPr>
            <p:spPr bwMode="auto">
              <a:xfrm rot="-4528657">
                <a:off x="107813169" y="121194599"/>
                <a:ext cx="74745" cy="13430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79" name="Line 131"/>
              <p:cNvSpPr>
                <a:spLocks noChangeShapeType="1"/>
              </p:cNvSpPr>
              <p:nvPr/>
            </p:nvSpPr>
            <p:spPr bwMode="auto">
              <a:xfrm rot="-4528657">
                <a:off x="108776159" y="120655262"/>
                <a:ext cx="130289" cy="728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0" name="Line 132"/>
              <p:cNvSpPr>
                <a:spLocks noChangeShapeType="1"/>
              </p:cNvSpPr>
              <p:nvPr/>
            </p:nvSpPr>
            <p:spPr bwMode="auto">
              <a:xfrm rot="-4528657">
                <a:off x="108984424" y="120925832"/>
                <a:ext cx="74747" cy="13106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1" name="Line 133"/>
              <p:cNvSpPr>
                <a:spLocks noChangeShapeType="1"/>
              </p:cNvSpPr>
              <p:nvPr/>
            </p:nvSpPr>
            <p:spPr bwMode="auto">
              <a:xfrm rot="-4528657">
                <a:off x="109014067" y="121233405"/>
                <a:ext cx="14949" cy="14562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2" name="Line 134"/>
              <p:cNvSpPr>
                <a:spLocks noChangeShapeType="1"/>
              </p:cNvSpPr>
              <p:nvPr/>
            </p:nvSpPr>
            <p:spPr bwMode="auto">
              <a:xfrm rot="17071343" flipV="1">
                <a:off x="108836889" y="121478872"/>
                <a:ext cx="59798" cy="14562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3" name="Line 135"/>
              <p:cNvSpPr>
                <a:spLocks noChangeShapeType="1"/>
              </p:cNvSpPr>
              <p:nvPr/>
            </p:nvSpPr>
            <p:spPr bwMode="auto">
              <a:xfrm rot="17071343" flipV="1">
                <a:off x="108518953" y="121673332"/>
                <a:ext cx="149490" cy="873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4" name="Line 136"/>
              <p:cNvSpPr>
                <a:spLocks noChangeShapeType="1"/>
              </p:cNvSpPr>
              <p:nvPr/>
            </p:nvSpPr>
            <p:spPr bwMode="auto">
              <a:xfrm rot="17071343" flipH="1">
                <a:off x="108167737" y="121714400"/>
                <a:ext cx="178940" cy="1008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5" name="Line 137"/>
              <p:cNvSpPr>
                <a:spLocks noChangeShapeType="1"/>
              </p:cNvSpPr>
              <p:nvPr/>
            </p:nvSpPr>
            <p:spPr bwMode="auto">
              <a:xfrm rot="-4528657">
                <a:off x="107924701" y="121469933"/>
                <a:ext cx="104643" cy="7605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6" name="Rectangle 138"/>
              <p:cNvSpPr>
                <a:spLocks noChangeArrowheads="1"/>
              </p:cNvSpPr>
              <p:nvPr/>
            </p:nvSpPr>
            <p:spPr bwMode="auto">
              <a:xfrm>
                <a:off x="108217702" y="120878237"/>
                <a:ext cx="57150" cy="200027"/>
              </a:xfrm>
              <a:prstGeom prst="rect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7" name="Rectangle 139"/>
              <p:cNvSpPr>
                <a:spLocks noChangeArrowheads="1"/>
              </p:cNvSpPr>
              <p:nvPr/>
            </p:nvSpPr>
            <p:spPr bwMode="auto">
              <a:xfrm>
                <a:off x="108332003" y="120878237"/>
                <a:ext cx="57150" cy="200027"/>
              </a:xfrm>
              <a:prstGeom prst="rect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8" name="Rectangle 140"/>
              <p:cNvSpPr>
                <a:spLocks noChangeArrowheads="1"/>
              </p:cNvSpPr>
              <p:nvPr/>
            </p:nvSpPr>
            <p:spPr bwMode="auto">
              <a:xfrm>
                <a:off x="108446302" y="120878237"/>
                <a:ext cx="57151" cy="200027"/>
              </a:xfrm>
              <a:prstGeom prst="rect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89" name="Rectangle 141"/>
              <p:cNvSpPr>
                <a:spLocks noChangeArrowheads="1"/>
              </p:cNvSpPr>
              <p:nvPr/>
            </p:nvSpPr>
            <p:spPr bwMode="auto">
              <a:xfrm>
                <a:off x="108560601" y="120878237"/>
                <a:ext cx="57151" cy="200027"/>
              </a:xfrm>
              <a:prstGeom prst="rect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90" name="Rectangle 142"/>
              <p:cNvSpPr>
                <a:spLocks noChangeArrowheads="1"/>
              </p:cNvSpPr>
              <p:nvPr/>
            </p:nvSpPr>
            <p:spPr bwMode="auto">
              <a:xfrm>
                <a:off x="108674902" y="120878237"/>
                <a:ext cx="57149" cy="200027"/>
              </a:xfrm>
              <a:prstGeom prst="rect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91" name="Rectangle 143"/>
              <p:cNvSpPr>
                <a:spLocks noChangeArrowheads="1"/>
              </p:cNvSpPr>
              <p:nvPr/>
            </p:nvSpPr>
            <p:spPr bwMode="auto">
              <a:xfrm>
                <a:off x="108217702" y="121078262"/>
                <a:ext cx="57150" cy="200026"/>
              </a:xfrm>
              <a:prstGeom prst="rect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92" name="Rectangle 144"/>
              <p:cNvSpPr>
                <a:spLocks noChangeArrowheads="1"/>
              </p:cNvSpPr>
              <p:nvPr/>
            </p:nvSpPr>
            <p:spPr bwMode="auto">
              <a:xfrm>
                <a:off x="108332003" y="121078262"/>
                <a:ext cx="57150" cy="200026"/>
              </a:xfrm>
              <a:prstGeom prst="rect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93" name="Rectangle 145"/>
              <p:cNvSpPr>
                <a:spLocks noChangeArrowheads="1"/>
              </p:cNvSpPr>
              <p:nvPr/>
            </p:nvSpPr>
            <p:spPr bwMode="auto">
              <a:xfrm>
                <a:off x="108446302" y="121078262"/>
                <a:ext cx="57150" cy="200026"/>
              </a:xfrm>
              <a:prstGeom prst="rect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94" name="Rectangle 146"/>
              <p:cNvSpPr>
                <a:spLocks noChangeArrowheads="1"/>
              </p:cNvSpPr>
              <p:nvPr/>
            </p:nvSpPr>
            <p:spPr bwMode="auto">
              <a:xfrm>
                <a:off x="108560601" y="121078262"/>
                <a:ext cx="57151" cy="200026"/>
              </a:xfrm>
              <a:prstGeom prst="rect">
                <a:avLst/>
              </a:prstGeom>
              <a:solidFill>
                <a:srgbClr val="FF00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95" name="Rectangle 147"/>
              <p:cNvSpPr>
                <a:spLocks noChangeArrowheads="1"/>
              </p:cNvSpPr>
              <p:nvPr/>
            </p:nvSpPr>
            <p:spPr bwMode="auto">
              <a:xfrm>
                <a:off x="108674902" y="121078262"/>
                <a:ext cx="57149" cy="200026"/>
              </a:xfrm>
              <a:prstGeom prst="rect">
                <a:avLst/>
              </a:prstGeom>
              <a:solidFill>
                <a:srgbClr val="0000FF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2596" name="Text Box 148"/>
            <p:cNvSpPr txBox="1">
              <a:spLocks noChangeArrowheads="1"/>
            </p:cNvSpPr>
            <p:nvPr/>
          </p:nvSpPr>
          <p:spPr bwMode="auto">
            <a:xfrm>
              <a:off x="111299625" y="111899700"/>
              <a:ext cx="800100" cy="6286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Mixing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Vessel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597" name="Line 149"/>
            <p:cNvSpPr>
              <a:spLocks noChangeShapeType="1"/>
            </p:cNvSpPr>
            <p:nvPr/>
          </p:nvSpPr>
          <p:spPr bwMode="auto">
            <a:xfrm flipV="1">
              <a:off x="111699675" y="111413925"/>
              <a:ext cx="0" cy="485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7ADC956-AE86-46E3-6A28-3CFC0CAF10E2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 continued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763000" cy="44196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Significance of DNA vs. RNA</a:t>
            </a:r>
          </a:p>
          <a:p>
            <a:pPr lvl="1">
              <a:spcAft>
                <a:spcPts val="6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Mutation</a:t>
            </a:r>
          </a:p>
          <a:p>
            <a:pPr lvl="2">
              <a:spcAft>
                <a:spcPts val="600"/>
              </a:spcAft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Antigenic Drift</a:t>
            </a:r>
          </a:p>
          <a:p>
            <a:pPr lvl="2">
              <a:spcAft>
                <a:spcPts val="600"/>
              </a:spcAft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Antigenic Shift</a:t>
            </a:r>
          </a:p>
          <a:p>
            <a:pPr lvl="2">
              <a:spcAft>
                <a:spcPts val="600"/>
              </a:spcAft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Genetic Reassortment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E774B-481F-A111-4989-EE11F9CB9A1F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62228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642" y="1905000"/>
            <a:ext cx="8594558" cy="41148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 that pose the greatest threat to the world population are those that originate in animals (zoonotic) and jump to people.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 that exist today such as H5N1, H7N9, MERS, Ebola, all continue to pose a threat to humans.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Researchers say the definitive origin of the circulating coronavirus (SARS-CoV-2) is still unknown.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38834-2C2F-B949-7082-2741B3B4761D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642" y="1905000"/>
            <a:ext cx="8594558" cy="41148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the structure of viruses and how they mutate will help us to determine their origin, their threat to society, and how to prepare ourselves for the next pandemic.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D2FCE-84BF-B4FE-D685-EEC1A6F50D17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9678299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EFCE3B9-4419-1A33-7678-5B9083F8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E299512F-F3D8-4AE2-8D6F-F452A1556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D7BAB1FF-DD87-6DBF-FB43-EB5B0ACF4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4642" y="1905000"/>
            <a:ext cx="8594558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infection of a pig is a warning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virus enters commercial piggeries it would pose a far greater risk of a pandemic.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Especially as the US goes into winter when the season for human influenza starts to rise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AA15A7-86CC-28B9-99BA-598540AC16B4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708352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098" name="Picture 2" descr="http://saphanatutorial.com/wp-content/uploads/2013/12/SAP-HANA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7234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E02F16-1D2F-3B9E-62E6-E3FF41AA5CAA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89" y="1305238"/>
            <a:ext cx="9067800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For more presentations like this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or for more information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please visit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E375A-669E-4902-887A-279F7BD39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596" y="3193109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63C455-7F75-42FE-5361-9E4616BE6A38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1365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839200" cy="4648200"/>
          </a:xfrm>
        </p:spPr>
        <p:txBody>
          <a:bodyPr/>
          <a:lstStyle/>
          <a:p>
            <a:pPr algn="ct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– Italian (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influenza di </a:t>
            </a:r>
            <a:r>
              <a:rPr lang="en-US" sz="3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freddo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 be influenced by the stars”</a:t>
            </a:r>
          </a:p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known as seasonal flu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contagious 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in colder less humid months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through January or February (as late as May)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Mainly affects the upper respiratory tract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D412C-64DA-E123-335C-996DC7ED8A36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839200" cy="4114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member of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orthomyxoviruses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of RNA viruses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Classified by nucleoprotein antigen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types that infect vertebrates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A – humans, other mammals, birds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B – humans, seals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C – humans, pigs</a:t>
            </a:r>
          </a:p>
        </p:txBody>
      </p:sp>
    </p:spTree>
    <p:extLst>
      <p:ext uri="{BB962C8B-B14F-4D97-AF65-F5344CB8AC3E}">
        <p14:creationId xmlns:p14="http://schemas.microsoft.com/office/powerpoint/2010/main" val="280178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839200" cy="4114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 influenza caused by Type A or B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people have some immunity to circulating strains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Severity of illness substantially less than during pandemics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Trivalent vaccine prepared each year (two type A and one type B)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70FEA-1609-0A75-521D-BBCA62F65896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9804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Antigen Surface</a:t>
            </a:r>
          </a:p>
        </p:txBody>
      </p:sp>
      <p:pic>
        <p:nvPicPr>
          <p:cNvPr id="1028" name="Picture 4" descr="http://www.iph.mk/wp-content/uploads/2014/09/gri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235" y="1981200"/>
            <a:ext cx="5411529" cy="40567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56B5DB-9D04-0D4E-A223-270090FD2CEB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93438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Viruses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Antigen Surface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610600" cy="4648200"/>
          </a:xfrm>
          <a:noFill/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antigens on surface called Hemagglutinin (H) and Neuraminidase (N)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 the virus to attach and invade host cells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Undergo genetic variations (mutations)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system recognizes these antigens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this recognition people build immunity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mutations people become re-infected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888BB2-BA55-63BE-EA6E-B364407A5815}"/>
              </a:ext>
            </a:extLst>
          </p:cNvPr>
          <p:cNvSpPr txBox="1"/>
          <p:nvPr/>
        </p:nvSpPr>
        <p:spPr>
          <a:xfrm>
            <a:off x="5410200" y="6396335"/>
            <a:ext cx="373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3999797"/>
      </p:ext>
    </p:extLst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6756</TotalTime>
  <Words>1504</Words>
  <Application>Microsoft Office PowerPoint</Application>
  <PresentationFormat>On-screen Show (4:3)</PresentationFormat>
  <Paragraphs>246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Monotype Corsiva</vt:lpstr>
      <vt:lpstr>Tahoma</vt:lpstr>
      <vt:lpstr>Times New Roman</vt:lpstr>
      <vt:lpstr>Wingdings</vt:lpstr>
      <vt:lpstr>Whirlpool</vt:lpstr>
      <vt:lpstr>1_Whirlpool</vt:lpstr>
      <vt:lpstr>2_Whirlpool</vt:lpstr>
      <vt:lpstr>3_Whirlpool</vt:lpstr>
      <vt:lpstr>4_Whirlpool</vt:lpstr>
      <vt:lpstr>PowerPoint Presentation</vt:lpstr>
      <vt:lpstr>PowerPoint Presentation</vt:lpstr>
      <vt:lpstr>Objectives</vt:lpstr>
      <vt:lpstr>Objectives continued</vt:lpstr>
      <vt:lpstr>Influenza Viruses</vt:lpstr>
      <vt:lpstr>Influenza Viruses</vt:lpstr>
      <vt:lpstr>Influenza Viruses</vt:lpstr>
      <vt:lpstr>Influenza Viruses Protein Antigen Surface</vt:lpstr>
      <vt:lpstr>Influenza Viruses Protein Antigen Surface</vt:lpstr>
      <vt:lpstr>Influenza Viruses Protein Antigen Surface</vt:lpstr>
      <vt:lpstr>Influenza Viruses Protein Antigen Surface</vt:lpstr>
      <vt:lpstr>Influenza Viruses  Protein Antigen Surface</vt:lpstr>
      <vt:lpstr>Influenza Viruses  Protein Antigen Surface</vt:lpstr>
      <vt:lpstr>Influenza Viruses  Protein Antigen Surface</vt:lpstr>
      <vt:lpstr>Influenza Viruses  Protein Antigen Surface</vt:lpstr>
      <vt:lpstr>Influenza Viruses Protein Antigen Surface</vt:lpstr>
      <vt:lpstr>Influenza Viruses Significance of DNA vs. RNA</vt:lpstr>
      <vt:lpstr>Influenza Viruses Significance of DNA vs. RNA</vt:lpstr>
      <vt:lpstr>Influenza Viruses Significance of DNA vs. RNA</vt:lpstr>
      <vt:lpstr>Influenza Viruses Significance of DNA vs. RNA</vt:lpstr>
      <vt:lpstr>Influenza Viruses Significance of DNA vs. RNA</vt:lpstr>
      <vt:lpstr>Influenza Viruses Significance of DNA vs. RNA</vt:lpstr>
      <vt:lpstr>Influenza Viruses Significance of DNA vs. RNA</vt:lpstr>
      <vt:lpstr>Influenza Viruses Significance of DNA vs. RNA</vt:lpstr>
      <vt:lpstr>Influenza Viruses Mutation – Antigenic Drift and Shift</vt:lpstr>
      <vt:lpstr>Influenza Viruses Mutation – Antigenic Drift and Shift</vt:lpstr>
      <vt:lpstr>Influenza Viruses Mutation – Antigenic Drift</vt:lpstr>
      <vt:lpstr>Influenza Viruses Mutation – Antigenic Drift</vt:lpstr>
      <vt:lpstr>Influenza Viruses Mutation – Antigenic Drift</vt:lpstr>
      <vt:lpstr>Influenza Viruses Mutation – Antigenic Shift</vt:lpstr>
      <vt:lpstr>Influenza Viruses Mutation – Antigenic Shift</vt:lpstr>
      <vt:lpstr>Influenza Viruses  Mutation</vt:lpstr>
      <vt:lpstr>Influenza Viruses  Mutation – Genetic Reassortment</vt:lpstr>
      <vt:lpstr>Influenza Viruses  Mutation – Genetic Reassortment</vt:lpstr>
      <vt:lpstr>Influenza Viruses  Mutation – Genetic Reassortment</vt:lpstr>
      <vt:lpstr>Influenza Viruses  Mutation – Genetic Reassortment</vt:lpstr>
      <vt:lpstr>Influenza Viruses  Mutation – Genetic Reassortment</vt:lpstr>
      <vt:lpstr>Influenza Viruses  Mutation – Genetic Reassortment</vt:lpstr>
      <vt:lpstr>Influenza Viruses  Mutation – Genetic Reassortment</vt:lpstr>
      <vt:lpstr>Influenza Viruses  Conclusion</vt:lpstr>
      <vt:lpstr>Influenza Viruses  Conclusion</vt:lpstr>
      <vt:lpstr>Influenza Viruses  Conclusion</vt:lpstr>
      <vt:lpstr>Questions?</vt:lpstr>
      <vt:lpstr>PowerPoint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Avian Flu And the EMS Healthcare Provider</dc:title>
  <dc:creator>Marcus Gade</dc:creator>
  <cp:lastModifiedBy>mw gade</cp:lastModifiedBy>
  <cp:revision>366</cp:revision>
  <cp:lastPrinted>1601-01-01T00:00:00Z</cp:lastPrinted>
  <dcterms:created xsi:type="dcterms:W3CDTF">2006-10-31T00:26:40Z</dcterms:created>
  <dcterms:modified xsi:type="dcterms:W3CDTF">2024-12-06T16:30:13Z</dcterms:modified>
</cp:coreProperties>
</file>