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56"/>
  </p:notesMasterIdLst>
  <p:handoutMasterIdLst>
    <p:handoutMasterId r:id="rId57"/>
  </p:handoutMasterIdLst>
  <p:sldIdLst>
    <p:sldId id="855" r:id="rId2"/>
    <p:sldId id="852" r:id="rId3"/>
    <p:sldId id="818" r:id="rId4"/>
    <p:sldId id="846" r:id="rId5"/>
    <p:sldId id="853" r:id="rId6"/>
    <p:sldId id="830" r:id="rId7"/>
    <p:sldId id="831" r:id="rId8"/>
    <p:sldId id="847" r:id="rId9"/>
    <p:sldId id="821" r:id="rId10"/>
    <p:sldId id="824" r:id="rId11"/>
    <p:sldId id="834" r:id="rId12"/>
    <p:sldId id="827" r:id="rId13"/>
    <p:sldId id="835" r:id="rId14"/>
    <p:sldId id="832" r:id="rId15"/>
    <p:sldId id="833" r:id="rId16"/>
    <p:sldId id="828" r:id="rId17"/>
    <p:sldId id="752" r:id="rId18"/>
    <p:sldId id="754" r:id="rId19"/>
    <p:sldId id="755" r:id="rId20"/>
    <p:sldId id="829" r:id="rId21"/>
    <p:sldId id="756" r:id="rId22"/>
    <p:sldId id="836" r:id="rId23"/>
    <p:sldId id="758" r:id="rId24"/>
    <p:sldId id="854" r:id="rId25"/>
    <p:sldId id="759" r:id="rId26"/>
    <p:sldId id="760" r:id="rId27"/>
    <p:sldId id="848" r:id="rId28"/>
    <p:sldId id="837" r:id="rId29"/>
    <p:sldId id="851" r:id="rId30"/>
    <p:sldId id="839" r:id="rId31"/>
    <p:sldId id="762" r:id="rId32"/>
    <p:sldId id="763" r:id="rId33"/>
    <p:sldId id="840" r:id="rId34"/>
    <p:sldId id="841" r:id="rId35"/>
    <p:sldId id="842" r:id="rId36"/>
    <p:sldId id="843" r:id="rId37"/>
    <p:sldId id="845" r:id="rId38"/>
    <p:sldId id="844" r:id="rId39"/>
    <p:sldId id="766" r:id="rId40"/>
    <p:sldId id="767" r:id="rId41"/>
    <p:sldId id="765" r:id="rId42"/>
    <p:sldId id="768" r:id="rId43"/>
    <p:sldId id="850" r:id="rId44"/>
    <p:sldId id="769" r:id="rId45"/>
    <p:sldId id="770" r:id="rId46"/>
    <p:sldId id="817" r:id="rId47"/>
    <p:sldId id="771" r:id="rId48"/>
    <p:sldId id="772" r:id="rId49"/>
    <p:sldId id="773" r:id="rId50"/>
    <p:sldId id="774" r:id="rId51"/>
    <p:sldId id="775" r:id="rId52"/>
    <p:sldId id="849" r:id="rId53"/>
    <p:sldId id="798" r:id="rId54"/>
    <p:sldId id="856" r:id="rId55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000000"/>
    <a:srgbClr val="9EB6DA"/>
    <a:srgbClr val="CCECFF"/>
    <a:srgbClr val="CCFFFF"/>
    <a:srgbClr val="E8C840"/>
    <a:srgbClr val="CC9900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724" autoAdjust="0"/>
    <p:restoredTop sz="95210" autoAdjust="0"/>
  </p:normalViewPr>
  <p:slideViewPr>
    <p:cSldViewPr>
      <p:cViewPr varScale="1">
        <p:scale>
          <a:sx n="69" d="100"/>
          <a:sy n="69" d="100"/>
        </p:scale>
        <p:origin x="60" y="3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799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32.xml"/><Relationship Id="rId13" Type="http://schemas.openxmlformats.org/officeDocument/2006/relationships/slide" Target="slides/slide37.xml"/><Relationship Id="rId3" Type="http://schemas.openxmlformats.org/officeDocument/2006/relationships/slide" Target="slides/slide27.xml"/><Relationship Id="rId7" Type="http://schemas.openxmlformats.org/officeDocument/2006/relationships/slide" Target="slides/slide31.xml"/><Relationship Id="rId12" Type="http://schemas.openxmlformats.org/officeDocument/2006/relationships/slide" Target="slides/slide36.xml"/><Relationship Id="rId17" Type="http://schemas.openxmlformats.org/officeDocument/2006/relationships/slide" Target="slides/slide41.xml"/><Relationship Id="rId2" Type="http://schemas.openxmlformats.org/officeDocument/2006/relationships/slide" Target="slides/slide26.xml"/><Relationship Id="rId16" Type="http://schemas.openxmlformats.org/officeDocument/2006/relationships/slide" Target="slides/slide40.xml"/><Relationship Id="rId1" Type="http://schemas.openxmlformats.org/officeDocument/2006/relationships/slide" Target="slides/slide25.xml"/><Relationship Id="rId6" Type="http://schemas.openxmlformats.org/officeDocument/2006/relationships/slide" Target="slides/slide30.xml"/><Relationship Id="rId11" Type="http://schemas.openxmlformats.org/officeDocument/2006/relationships/slide" Target="slides/slide35.xml"/><Relationship Id="rId5" Type="http://schemas.openxmlformats.org/officeDocument/2006/relationships/slide" Target="slides/slide29.xml"/><Relationship Id="rId15" Type="http://schemas.openxmlformats.org/officeDocument/2006/relationships/slide" Target="slides/slide39.xml"/><Relationship Id="rId10" Type="http://schemas.openxmlformats.org/officeDocument/2006/relationships/slide" Target="slides/slide34.xml"/><Relationship Id="rId4" Type="http://schemas.openxmlformats.org/officeDocument/2006/relationships/slide" Target="slides/slide28.xml"/><Relationship Id="rId9" Type="http://schemas.openxmlformats.org/officeDocument/2006/relationships/slide" Target="slides/slide33.xml"/><Relationship Id="rId14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187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187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880B356-2F19-4AE2-B380-D1F57538852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39267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39268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5063" y="687388"/>
            <a:ext cx="4586287" cy="34401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39269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56100"/>
            <a:ext cx="5029200" cy="412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9270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1220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39271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71220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F103F59-0F7F-49C8-B03A-242FA644F43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03F59-0F7F-49C8-B03A-242FA644F431}" type="slidenum">
              <a:rPr lang="en-US" smtClean="0"/>
              <a:pPr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333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ltGray">
          <a:xfrm>
            <a:off x="0" y="0"/>
            <a:ext cx="825500" cy="6858000"/>
          </a:xfrm>
          <a:prstGeom prst="rect">
            <a:avLst/>
          </a:prstGeom>
          <a:solidFill>
            <a:schemeClr val="tx2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kumimoji="1"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90600" y="2514600"/>
            <a:ext cx="7467600" cy="762000"/>
          </a:xfrm>
        </p:spPr>
        <p:txBody>
          <a:bodyPr>
            <a:spAutoFit/>
          </a:bodyPr>
          <a:lstStyle>
            <a:lvl1pPr>
              <a:defRPr sz="6600">
                <a:solidFill>
                  <a:srgbClr val="CC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4000">
                <a:solidFill>
                  <a:srgbClr val="CCECFF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838200" y="6248400"/>
            <a:ext cx="1752600" cy="457200"/>
          </a:xfrm>
        </p:spPr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276600" y="6248400"/>
            <a:ext cx="2895600" cy="457200"/>
          </a:xfrm>
        </p:spPr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934200" y="6248400"/>
            <a:ext cx="1905000" cy="457200"/>
          </a:xfrm>
        </p:spPr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fld id="{1A76D3A1-0BF0-403A-B275-F93F38D2046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ltGray">
          <a:xfrm>
            <a:off x="0" y="3543300"/>
            <a:ext cx="3343275" cy="122238"/>
          </a:xfrm>
          <a:prstGeom prst="rect">
            <a:avLst/>
          </a:prstGeom>
          <a:solidFill>
            <a:schemeClr val="bg2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kumimoji="1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88585D-1DF0-4164-8F03-2C5A85F1D14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0800" y="457200"/>
            <a:ext cx="20574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457200"/>
            <a:ext cx="60198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591CC1-8415-41E5-B0EE-37A6440E1C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4757C2-A93C-409E-9101-80FA26F018F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6FE5F9-BA70-4861-99C3-42698580DC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569175-7F14-4369-A54E-8AE53F1210E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02B04D-81FB-476A-AE40-DF484C8B66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06F848-656A-48D5-9DC6-28CA6BEEB46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E911D8-10B5-403B-8054-DFADA8808CF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69C51B-C7B6-4EED-91E2-DE34589861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54EADC-78A4-4DC5-9611-818AD6156B1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457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50000"/>
              </a:spcBef>
              <a:defRPr sz="1400"/>
            </a:lvl1pPr>
          </a:lstStyle>
          <a:p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/>
            </a:lvl1pPr>
          </a:lstStyle>
          <a:p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/>
            </a:lvl1pPr>
          </a:lstStyle>
          <a:p>
            <a:fld id="{5F7EE7F0-78D0-4114-8839-71C1B34B5C1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gray">
          <a:xfrm>
            <a:off x="0" y="1638300"/>
            <a:ext cx="3343275" cy="122238"/>
          </a:xfrm>
          <a:prstGeom prst="rect">
            <a:avLst/>
          </a:prstGeom>
          <a:solidFill>
            <a:schemeClr val="bg2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kumimoji="1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digitaljournal.com/photo/060817avianflubirdfluvirus.jpg" TargetMode="Externa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http://64.143.176.9/library/healthguide/en-us/images/media/medical/hw/h5550999_001.jpg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http://www.nih.gov/news/research_matters/august2007/images/storm_l.gif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www.digitaljournal.com/photo/060817avianflubirdfluvirus.jpg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5" name="Rectangle 5">
            <a:hlinkClick r:id="rId2"/>
          </p:cNvPr>
          <p:cNvSpPr>
            <a:spLocks noChangeArrowheads="1"/>
          </p:cNvSpPr>
          <p:nvPr/>
        </p:nvSpPr>
        <p:spPr bwMode="auto">
          <a:xfrm>
            <a:off x="3490913" y="2166938"/>
            <a:ext cx="9144000" cy="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35DB2893-082E-4B29-9063-065711EC29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27" y="5160424"/>
            <a:ext cx="9067800" cy="702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Pathophysiology of Avian Influenza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8EE5738-9568-4300-B824-9E534B4B680E}"/>
              </a:ext>
            </a:extLst>
          </p:cNvPr>
          <p:cNvSpPr txBox="1"/>
          <p:nvPr/>
        </p:nvSpPr>
        <p:spPr>
          <a:xfrm>
            <a:off x="453590" y="6016875"/>
            <a:ext cx="8153400" cy="584775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E375CD-3A98-4B99-A841-357B1ED96FF2}"/>
              </a:ext>
            </a:extLst>
          </p:cNvPr>
          <p:cNvSpPr txBox="1"/>
          <p:nvPr/>
        </p:nvSpPr>
        <p:spPr>
          <a:xfrm>
            <a:off x="15433" y="1102505"/>
            <a:ext cx="89928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anose="03010101010201010101" pitchFamily="66" charset="0"/>
                <a:ea typeface="+mn-ea"/>
                <a:cs typeface="+mn-cs"/>
              </a:rPr>
              <a:t>Ministering to the Community in a Time of Crisis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A248633-89C7-4B93-0BCB-D1B8014B8689}"/>
              </a:ext>
            </a:extLst>
          </p:cNvPr>
          <p:cNvSpPr txBox="1"/>
          <p:nvPr/>
        </p:nvSpPr>
        <p:spPr>
          <a:xfrm>
            <a:off x="298367" y="497544"/>
            <a:ext cx="845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Pandemic Plan for the Church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D148881-BF00-0124-0CAF-ACD621AC4D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027" y="1788608"/>
            <a:ext cx="4481945" cy="3280783"/>
          </a:xfrm>
          <a:prstGeom prst="rect">
            <a:avLst/>
          </a:prstGeom>
          <a:ln w="57150"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41306261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153400" cy="1143000"/>
          </a:xfrm>
        </p:spPr>
        <p:txBody>
          <a:bodyPr/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Avian Influenza – Pathophysiology</a:t>
            </a:r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Receptors</a:t>
            </a:r>
            <a:endParaRPr lang="en-US" sz="4000" dirty="0"/>
          </a:p>
        </p:txBody>
      </p:sp>
      <p:sp>
        <p:nvSpPr>
          <p:cNvPr id="334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828800"/>
            <a:ext cx="5562600" cy="4876800"/>
          </a:xfrm>
        </p:spPr>
        <p:txBody>
          <a:bodyPr/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Hemagglutinin (H)</a:t>
            </a:r>
          </a:p>
          <a:p>
            <a:pPr lvl="1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Main antigen on virus surface</a:t>
            </a:r>
          </a:p>
          <a:p>
            <a:pPr lvl="1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Considered the “key”</a:t>
            </a:r>
          </a:p>
          <a:p>
            <a:pPr lvl="1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Binds to receptors then penetrates host cell</a:t>
            </a:r>
          </a:p>
          <a:p>
            <a:pPr lvl="2"/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18"/>
          <a:stretch/>
        </p:blipFill>
        <p:spPr>
          <a:xfrm>
            <a:off x="5600833" y="2209800"/>
            <a:ext cx="2781167" cy="1752600"/>
          </a:xfrm>
          <a:prstGeom prst="rect">
            <a:avLst/>
          </a:prstGeom>
          <a:ln w="38100">
            <a:solidFill>
              <a:srgbClr val="000000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DEBDC87-215F-A340-E7DA-2153C9EC3D94}"/>
              </a:ext>
            </a:extLst>
          </p:cNvPr>
          <p:cNvSpPr txBox="1"/>
          <p:nvPr/>
        </p:nvSpPr>
        <p:spPr>
          <a:xfrm>
            <a:off x="6172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28431218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458200" cy="1143000"/>
          </a:xfrm>
        </p:spPr>
        <p:txBody>
          <a:bodyPr/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Avian Influenza – Pathophysiology</a:t>
            </a:r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Receptors</a:t>
            </a:r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0323" y="1828800"/>
            <a:ext cx="8458200" cy="4876800"/>
          </a:xfrm>
        </p:spPr>
        <p:txBody>
          <a:bodyPr/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Neuraminidase</a:t>
            </a:r>
          </a:p>
          <a:p>
            <a:pPr lvl="1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Considered to be the                   “scalpel”</a:t>
            </a:r>
          </a:p>
          <a:p>
            <a:pPr lvl="1"/>
            <a:r>
              <a:rPr lang="en-US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“Blades” on heads destroy sialic acid in mucus</a:t>
            </a:r>
          </a:p>
          <a:p>
            <a:pPr lvl="2"/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Enabling hemagglutinin to bind to receptor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" t="4770" b="7510"/>
          <a:stretch/>
        </p:blipFill>
        <p:spPr>
          <a:xfrm>
            <a:off x="5791200" y="1828800"/>
            <a:ext cx="2514600" cy="1375508"/>
          </a:xfrm>
          <a:prstGeom prst="rect">
            <a:avLst/>
          </a:prstGeom>
          <a:ln w="38100">
            <a:solidFill>
              <a:schemeClr val="bg2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AD2CB48-91D8-9FF4-FC0D-2C84CC59D701}"/>
              </a:ext>
            </a:extLst>
          </p:cNvPr>
          <p:cNvSpPr txBox="1"/>
          <p:nvPr/>
        </p:nvSpPr>
        <p:spPr>
          <a:xfrm>
            <a:off x="6172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26598372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458200" cy="1143000"/>
          </a:xfrm>
        </p:spPr>
        <p:txBody>
          <a:bodyPr/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Avian Influenza – Pathophysiology</a:t>
            </a:r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Receptors</a:t>
            </a:r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0323" y="1828800"/>
            <a:ext cx="8458200" cy="4876800"/>
          </a:xfrm>
        </p:spPr>
        <p:txBody>
          <a:bodyPr/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Neuraminidase</a:t>
            </a:r>
          </a:p>
          <a:p>
            <a:pPr lvl="1"/>
            <a:r>
              <a:rPr lang="en-US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“Blades” prohibit sialic acid from binding to viruses when they burst from cell</a:t>
            </a:r>
          </a:p>
          <a:p>
            <a:pPr lvl="1"/>
            <a:r>
              <a:rPr lang="en-US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Antivirals are Neuraminidase Inhibitors</a:t>
            </a:r>
          </a:p>
          <a:p>
            <a:pPr lvl="2"/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Focus on this protein to slow disease process</a:t>
            </a:r>
          </a:p>
          <a:p>
            <a:pPr lvl="2"/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Oseltamivir (Tamiflu) – drug that is most stockpiled around the world for pandemic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0CB1846-4C39-47AA-94D9-BD90A210AF7B}"/>
              </a:ext>
            </a:extLst>
          </p:cNvPr>
          <p:cNvSpPr txBox="1"/>
          <p:nvPr/>
        </p:nvSpPr>
        <p:spPr>
          <a:xfrm>
            <a:off x="6172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30329445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458200" cy="1143000"/>
          </a:xfrm>
        </p:spPr>
        <p:txBody>
          <a:bodyPr/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Avian Influenza – Pathophysiology</a:t>
            </a:r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Receptors</a:t>
            </a:r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0323" y="1828800"/>
            <a:ext cx="8458200" cy="4876800"/>
          </a:xfrm>
        </p:spPr>
        <p:txBody>
          <a:bodyPr/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Neuraminidase Inhibitors</a:t>
            </a:r>
          </a:p>
          <a:p>
            <a:pPr lvl="1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Since 2010 strains of H5N1 have been showing resistance to Tamiflu</a:t>
            </a:r>
          </a:p>
          <a:p>
            <a:pPr lvl="2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Tamiflu most stockpiled drug for pandemic preparedness around the world</a:t>
            </a:r>
          </a:p>
          <a:p>
            <a:pPr lvl="1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Amantadine (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Symmetrel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lvl="2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Tests taking place to determine efficacy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300C7C5-7CED-17B0-A65C-9A7815D2AF8B}"/>
              </a:ext>
            </a:extLst>
          </p:cNvPr>
          <p:cNvSpPr txBox="1"/>
          <p:nvPr/>
        </p:nvSpPr>
        <p:spPr>
          <a:xfrm>
            <a:off x="6172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23525261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153400" cy="1143000"/>
          </a:xfrm>
        </p:spPr>
        <p:txBody>
          <a:bodyPr/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Avian Influenza – Pathophysiology</a:t>
            </a:r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Receptors</a:t>
            </a:r>
            <a:endParaRPr lang="en-US" sz="4000" dirty="0"/>
          </a:p>
        </p:txBody>
      </p:sp>
      <p:sp>
        <p:nvSpPr>
          <p:cNvPr id="334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9621" y="1828800"/>
            <a:ext cx="8610600" cy="4876800"/>
          </a:xfrm>
        </p:spPr>
        <p:txBody>
          <a:bodyPr/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Hemagglutinin (H)</a:t>
            </a:r>
          </a:p>
          <a:p>
            <a:pPr lvl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The level of cleavability of H determines the virulence of the influenza</a:t>
            </a:r>
          </a:p>
          <a:p>
            <a:pPr lvl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Human H’s cleave to respiratory and gastrointestinal tracts</a:t>
            </a:r>
          </a:p>
          <a:p>
            <a:pPr lvl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Avian H’s adhere to multiple sites</a:t>
            </a:r>
          </a:p>
          <a:p>
            <a:pPr lvl="2"/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8EF08C9-8E16-4E98-DF8C-562933CCC3D3}"/>
              </a:ext>
            </a:extLst>
          </p:cNvPr>
          <p:cNvSpPr txBox="1"/>
          <p:nvPr/>
        </p:nvSpPr>
        <p:spPr>
          <a:xfrm>
            <a:off x="6172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38151542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153400" cy="1143000"/>
          </a:xfrm>
        </p:spPr>
        <p:txBody>
          <a:bodyPr/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Avian Influenza – Pathophysiology</a:t>
            </a:r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Receptors</a:t>
            </a:r>
            <a:endParaRPr lang="en-US" sz="4000" dirty="0"/>
          </a:p>
        </p:txBody>
      </p:sp>
      <p:sp>
        <p:nvSpPr>
          <p:cNvPr id="334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828800"/>
            <a:ext cx="8610600" cy="4876800"/>
          </a:xfrm>
        </p:spPr>
        <p:txBody>
          <a:bodyPr/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Hemagglutinin (H)</a:t>
            </a:r>
          </a:p>
          <a:p>
            <a:pPr lvl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Avian H’s therefore can cause systemic infections</a:t>
            </a:r>
          </a:p>
          <a:p>
            <a:pPr lvl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1918 Influenza virus resembles H5N1 in having H’s that were highly able to adhere to multiple sites</a:t>
            </a:r>
          </a:p>
          <a:p>
            <a:pPr lvl="2"/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4213DC7-C4FE-C583-3DD4-96522C2424B3}"/>
              </a:ext>
            </a:extLst>
          </p:cNvPr>
          <p:cNvSpPr txBox="1"/>
          <p:nvPr/>
        </p:nvSpPr>
        <p:spPr>
          <a:xfrm>
            <a:off x="6172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29924864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153400" cy="1143000"/>
          </a:xfrm>
        </p:spPr>
        <p:txBody>
          <a:bodyPr/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Avian Influenza – Pathophysiology</a:t>
            </a:r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Receptors</a:t>
            </a:r>
            <a:endParaRPr lang="en-US" sz="4000" dirty="0"/>
          </a:p>
        </p:txBody>
      </p:sp>
      <p:sp>
        <p:nvSpPr>
          <p:cNvPr id="334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828800"/>
            <a:ext cx="8686800" cy="4876800"/>
          </a:xfrm>
        </p:spPr>
        <p:txBody>
          <a:bodyPr/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Hemagglutinin (H)</a:t>
            </a:r>
          </a:p>
          <a:p>
            <a:pPr lvl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Receptor is made of sialic acid</a:t>
            </a:r>
          </a:p>
          <a:p>
            <a:pPr lvl="2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 sugar molecule found on all animal cells</a:t>
            </a:r>
          </a:p>
          <a:p>
            <a:pPr lvl="2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Can vary chemically</a:t>
            </a:r>
          </a:p>
          <a:p>
            <a:pPr lvl="2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Different tissues may have varying sialic acids</a:t>
            </a:r>
          </a:p>
          <a:p>
            <a:pPr lvl="3"/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lvl="2"/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54A0A81-2121-1863-3960-B0D4FF7ABDE4}"/>
              </a:ext>
            </a:extLst>
          </p:cNvPr>
          <p:cNvSpPr txBox="1"/>
          <p:nvPr/>
        </p:nvSpPr>
        <p:spPr>
          <a:xfrm>
            <a:off x="6172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18833023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3505199"/>
            <a:ext cx="4953000" cy="3087744"/>
          </a:xfrm>
          <a:solidFill>
            <a:schemeClr val="bg1"/>
          </a:solidFill>
          <a:ln w="57150">
            <a:solidFill>
              <a:schemeClr val="bg2"/>
            </a:solidFill>
          </a:ln>
        </p:spPr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179202" name="Picture 2" descr="C:\Users\Wendy\Pictures\receptor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3505199"/>
            <a:ext cx="5181600" cy="3062009"/>
          </a:xfrm>
          <a:prstGeom prst="rect">
            <a:avLst/>
          </a:prstGeom>
          <a:noFill/>
        </p:spPr>
      </p:pic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915400" cy="1143000"/>
          </a:xfrm>
        </p:spPr>
        <p:txBody>
          <a:bodyPr/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Avian Influenza – Pathophysiology</a:t>
            </a:r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Receptors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8600" y="1828800"/>
            <a:ext cx="8686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r>
              <a:rPr lang="en-US" sz="4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Hemagglutinin (H)</a:t>
            </a:r>
          </a:p>
          <a:p>
            <a:pPr lvl="1"/>
            <a:r>
              <a:rPr lang="en-US" sz="32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Binds to receptors then penetrates host cell</a:t>
            </a:r>
          </a:p>
          <a:p>
            <a:pPr lvl="2"/>
            <a:endParaRPr lang="en-US" sz="32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C908FB3-94E3-3C10-4449-18480982BE65}"/>
              </a:ext>
            </a:extLst>
          </p:cNvPr>
          <p:cNvSpPr txBox="1"/>
          <p:nvPr/>
        </p:nvSpPr>
        <p:spPr>
          <a:xfrm>
            <a:off x="6172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32228587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153400" cy="1143000"/>
          </a:xfrm>
        </p:spPr>
        <p:txBody>
          <a:bodyPr/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Avian Influenza – Pathophysiology</a:t>
            </a:r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Receptors</a:t>
            </a:r>
            <a:endParaRPr lang="en-US" sz="4000" dirty="0"/>
          </a:p>
        </p:txBody>
      </p:sp>
      <p:sp>
        <p:nvSpPr>
          <p:cNvPr id="334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828800"/>
            <a:ext cx="8534400" cy="4876800"/>
          </a:xfrm>
        </p:spPr>
        <p:txBody>
          <a:bodyPr/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Hemagglutinins (H) - Human Influenza</a:t>
            </a:r>
          </a:p>
          <a:p>
            <a:pPr lvl="1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Glycogen receptors in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respiratory system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especially susceptible to these proteins</a:t>
            </a:r>
          </a:p>
          <a:p>
            <a:pPr lvl="1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Human viruses bind to sugars on epithelial cells upper respiratory tract</a:t>
            </a:r>
          </a:p>
          <a:p>
            <a:pPr lvl="2"/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The nose and lungs</a:t>
            </a:r>
          </a:p>
          <a:p>
            <a:pPr lvl="1">
              <a:buNone/>
            </a:pPr>
            <a:endParaRPr lang="en-US" sz="3200" dirty="0">
              <a:cs typeface="Times New Roman" pitchFamily="18" charset="0"/>
            </a:endParaRPr>
          </a:p>
          <a:p>
            <a:pPr lvl="1">
              <a:buFont typeface="Wingdings" pitchFamily="2" charset="2"/>
              <a:buNone/>
            </a:pPr>
            <a:endParaRPr lang="en-US" sz="3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EDDF1D-10A7-A634-D721-67F78BE0DB51}"/>
              </a:ext>
            </a:extLst>
          </p:cNvPr>
          <p:cNvSpPr txBox="1"/>
          <p:nvPr/>
        </p:nvSpPr>
        <p:spPr>
          <a:xfrm>
            <a:off x="6172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10767681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153400" cy="1143000"/>
          </a:xfrm>
        </p:spPr>
        <p:txBody>
          <a:bodyPr/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Avian Influenza – Pathophysiology</a:t>
            </a:r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Receptors</a:t>
            </a:r>
            <a:endParaRPr lang="en-US" sz="4000" dirty="0"/>
          </a:p>
        </p:txBody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828800"/>
            <a:ext cx="8001000" cy="4114800"/>
          </a:xfrm>
        </p:spPr>
        <p:txBody>
          <a:bodyPr/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Hemagglutinins (H) – 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Avian Influenza</a:t>
            </a:r>
          </a:p>
          <a:p>
            <a:pPr lvl="1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H’s prefer to bind to another type of sugar in birds</a:t>
            </a:r>
          </a:p>
          <a:p>
            <a:pPr lvl="2"/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Found in gastrointestinal system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965" y="4415558"/>
            <a:ext cx="3668669" cy="2061442"/>
          </a:xfrm>
          <a:prstGeom prst="rect">
            <a:avLst/>
          </a:prstGeom>
          <a:ln w="57150">
            <a:solidFill>
              <a:schemeClr val="bg2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730A46E-A8CA-DCC7-1158-BD9A8B887145}"/>
              </a:ext>
            </a:extLst>
          </p:cNvPr>
          <p:cNvSpPr txBox="1"/>
          <p:nvPr/>
        </p:nvSpPr>
        <p:spPr>
          <a:xfrm>
            <a:off x="6172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4123191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8600" y="1837163"/>
            <a:ext cx="8534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r>
              <a:rPr lang="en-US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The following topics will be discussed</a:t>
            </a:r>
          </a:p>
          <a:p>
            <a:pPr lvl="1"/>
            <a:r>
              <a:rPr lang="en-US" sz="3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Viral structure </a:t>
            </a:r>
          </a:p>
          <a:p>
            <a:pPr lvl="2"/>
            <a:r>
              <a:rPr lang="en-US" sz="2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Hemagglutinins/Neuraminidases</a:t>
            </a:r>
          </a:p>
          <a:p>
            <a:pPr lvl="1"/>
            <a:r>
              <a:rPr lang="en-US" sz="3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Receptors</a:t>
            </a:r>
          </a:p>
          <a:p>
            <a:pPr lvl="2"/>
            <a:r>
              <a:rPr lang="en-US" sz="2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Significance to disease in humans</a:t>
            </a:r>
          </a:p>
          <a:p>
            <a:pPr lvl="1"/>
            <a:r>
              <a:rPr lang="en-US" sz="3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Cytokine storm</a:t>
            </a:r>
          </a:p>
          <a:p>
            <a:pPr lvl="2"/>
            <a:r>
              <a:rPr lang="en-US" sz="2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Immune process</a:t>
            </a:r>
          </a:p>
          <a:p>
            <a:pPr lvl="2"/>
            <a:r>
              <a:rPr lang="en-US" sz="2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Damage in the body</a:t>
            </a:r>
          </a:p>
          <a:p>
            <a:pPr lvl="2"/>
            <a:r>
              <a:rPr lang="en-US" sz="2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Signs and symptoms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EA35798A-5A9E-6585-8BB8-7C211B002D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7924800" cy="1143000"/>
          </a:xfrm>
        </p:spPr>
        <p:txBody>
          <a:bodyPr/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Avian Influenza – Pathophysiology</a:t>
            </a:r>
            <a:endParaRPr lang="en-US" sz="4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F0C5C0-7977-7702-A817-39D798A14C5A}"/>
              </a:ext>
            </a:extLst>
          </p:cNvPr>
          <p:cNvSpPr txBox="1"/>
          <p:nvPr/>
        </p:nvSpPr>
        <p:spPr>
          <a:xfrm>
            <a:off x="6172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271627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153400" cy="1143000"/>
          </a:xfrm>
        </p:spPr>
        <p:txBody>
          <a:bodyPr/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Avian Influenza – Pathophysiology</a:t>
            </a:r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Receptors</a:t>
            </a:r>
            <a:endParaRPr lang="en-US" sz="4000" dirty="0"/>
          </a:p>
        </p:txBody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828800"/>
            <a:ext cx="8458200" cy="4114800"/>
          </a:xfrm>
        </p:spPr>
        <p:txBody>
          <a:bodyPr/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Mammals have this sugar deep in the lungs: Terminal bronchi and alveoli</a:t>
            </a:r>
          </a:p>
        </p:txBody>
      </p:sp>
      <p:pic>
        <p:nvPicPr>
          <p:cNvPr id="4" name="Picture 2" descr="http://64.143.176.9/library/healthguide/en-us/images/media/medical/hw/h5550999_001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2133600" y="3124199"/>
            <a:ext cx="4953000" cy="3377045"/>
          </a:xfrm>
          <a:prstGeom prst="rect">
            <a:avLst/>
          </a:prstGeom>
          <a:noFill/>
          <a:ln w="57150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5068C97-27B8-A392-CD1D-A035D006C3D5}"/>
              </a:ext>
            </a:extLst>
          </p:cNvPr>
          <p:cNvSpPr txBox="1"/>
          <p:nvPr/>
        </p:nvSpPr>
        <p:spPr>
          <a:xfrm>
            <a:off x="6172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9039667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229600" cy="1143000"/>
          </a:xfrm>
        </p:spPr>
        <p:txBody>
          <a:bodyPr/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Avian Influenza – Pathophysiology</a:t>
            </a:r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Receptors</a:t>
            </a:r>
            <a:endParaRPr lang="en-US" sz="4000" dirty="0"/>
          </a:p>
        </p:txBody>
      </p:sp>
      <p:sp>
        <p:nvSpPr>
          <p:cNvPr id="335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828800"/>
            <a:ext cx="83820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Human Influenza</a:t>
            </a:r>
          </a:p>
          <a:p>
            <a:pPr lvl="1">
              <a:lnSpc>
                <a:spcPct val="90000"/>
              </a:lnSpc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Causes illness in upper respiratory tract</a:t>
            </a:r>
          </a:p>
          <a:p>
            <a:pPr lvl="1">
              <a:lnSpc>
                <a:spcPct val="90000"/>
              </a:lnSpc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Death due primarily to secondary bacterial infection</a:t>
            </a:r>
          </a:p>
          <a:p>
            <a:pPr>
              <a:lnSpc>
                <a:spcPct val="90000"/>
              </a:lnSpc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Avian Influenza</a:t>
            </a:r>
          </a:p>
          <a:p>
            <a:pPr lvl="1">
              <a:lnSpc>
                <a:spcPct val="90000"/>
              </a:lnSpc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Causes severe respiratory lung infection in mammals</a:t>
            </a:r>
          </a:p>
          <a:p>
            <a:pPr lvl="1">
              <a:lnSpc>
                <a:spcPct val="90000"/>
              </a:lnSpc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Death due primarily to viral pneumonia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E029DEF-D481-DE80-9543-93BEB272C05D}"/>
              </a:ext>
            </a:extLst>
          </p:cNvPr>
          <p:cNvSpPr txBox="1"/>
          <p:nvPr/>
        </p:nvSpPr>
        <p:spPr>
          <a:xfrm>
            <a:off x="6172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5062856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229600" cy="1143000"/>
          </a:xfrm>
        </p:spPr>
        <p:txBody>
          <a:bodyPr/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Avian Influenza – Pathophysiology</a:t>
            </a:r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Receptors</a:t>
            </a:r>
            <a:endParaRPr lang="en-US" sz="4000" dirty="0"/>
          </a:p>
        </p:txBody>
      </p:sp>
      <p:sp>
        <p:nvSpPr>
          <p:cNvPr id="335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6993" y="1828800"/>
            <a:ext cx="83820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Avian Influenza</a:t>
            </a:r>
          </a:p>
          <a:p>
            <a:pPr lvl="1">
              <a:lnSpc>
                <a:spcPct val="90000"/>
              </a:lnSpc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Not present in upper respiratory airway</a:t>
            </a:r>
          </a:p>
          <a:p>
            <a:pPr lvl="2">
              <a:lnSpc>
                <a:spcPct val="90000"/>
              </a:lnSpc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Not readily spread with sneezes</a:t>
            </a:r>
          </a:p>
          <a:p>
            <a:pPr lvl="2">
              <a:lnSpc>
                <a:spcPct val="90000"/>
              </a:lnSpc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Explains why not readily spread between humans</a:t>
            </a:r>
          </a:p>
          <a:p>
            <a:pPr lvl="1">
              <a:lnSpc>
                <a:spcPct val="90000"/>
              </a:lnSpc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Replicates efficiently in the lungs</a:t>
            </a:r>
          </a:p>
          <a:p>
            <a:pPr lvl="2">
              <a:lnSpc>
                <a:spcPct val="90000"/>
              </a:lnSpc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38B8918-4869-6BEC-9E5C-A2ED3D3C58B1}"/>
              </a:ext>
            </a:extLst>
          </p:cNvPr>
          <p:cNvSpPr txBox="1"/>
          <p:nvPr/>
        </p:nvSpPr>
        <p:spPr>
          <a:xfrm>
            <a:off x="6172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17264639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153400" cy="1143000"/>
          </a:xfrm>
        </p:spPr>
        <p:txBody>
          <a:bodyPr/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Avian Influenza – Pathophysiology</a:t>
            </a:r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Receptors</a:t>
            </a:r>
            <a:endParaRPr lang="en-US" sz="4000" dirty="0"/>
          </a:p>
        </p:txBody>
      </p:sp>
      <p:pic>
        <p:nvPicPr>
          <p:cNvPr id="133122" name="Picture 2" descr="https://upload.wikimedia.org/wikipedia/commons/b/b0/H1N1_versus_H5N1_patholog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6470" y="1948934"/>
            <a:ext cx="6289160" cy="4604266"/>
          </a:xfrm>
          <a:prstGeom prst="rect">
            <a:avLst/>
          </a:prstGeom>
          <a:ln w="57150" cap="sq">
            <a:solidFill>
              <a:schemeClr val="bg2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599535" y="1948934"/>
            <a:ext cx="11811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</a:rPr>
              <a:t>Human </a:t>
            </a:r>
          </a:p>
          <a:p>
            <a:r>
              <a:rPr lang="en-US" sz="1800" dirty="0">
                <a:solidFill>
                  <a:srgbClr val="000000"/>
                </a:solidFill>
              </a:rPr>
              <a:t>Influenza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05300" y="1948934"/>
            <a:ext cx="14097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</a:rPr>
              <a:t>Avian</a:t>
            </a:r>
          </a:p>
          <a:p>
            <a:r>
              <a:rPr lang="en-US" sz="1800" dirty="0">
                <a:solidFill>
                  <a:srgbClr val="000000"/>
                </a:solidFill>
              </a:rPr>
              <a:t>Influenza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408C44F-24CC-83C7-CB08-B341963DCB5A}"/>
              </a:ext>
            </a:extLst>
          </p:cNvPr>
          <p:cNvSpPr txBox="1"/>
          <p:nvPr/>
        </p:nvSpPr>
        <p:spPr>
          <a:xfrm>
            <a:off x="6172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8079819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229600" cy="1143000"/>
          </a:xfrm>
        </p:spPr>
        <p:txBody>
          <a:bodyPr/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Avian Influenza – Pathophysiology</a:t>
            </a:r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Receptors</a:t>
            </a:r>
            <a:endParaRPr lang="en-US" sz="4000" dirty="0"/>
          </a:p>
        </p:txBody>
      </p:sp>
      <p:sp>
        <p:nvSpPr>
          <p:cNvPr id="335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6993" y="1828800"/>
            <a:ext cx="8382000" cy="4114800"/>
          </a:xfrm>
        </p:spPr>
        <p:txBody>
          <a:bodyPr/>
          <a:lstStyle/>
          <a:p>
            <a:pPr>
              <a:lnSpc>
                <a:spcPct val="90000"/>
              </a:lnSpc>
              <a:spcAft>
                <a:spcPts val="700"/>
              </a:spcAft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The switch of preferred receptors</a:t>
            </a:r>
          </a:p>
          <a:p>
            <a:pPr lvl="1">
              <a:lnSpc>
                <a:spcPct val="90000"/>
              </a:lnSpc>
              <a:spcAft>
                <a:spcPts val="7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Viruses adapted to birds preferentially bind sialic acid receptors with a specific linked sugar</a:t>
            </a:r>
          </a:p>
          <a:p>
            <a:pPr lvl="1">
              <a:lnSpc>
                <a:spcPct val="90000"/>
              </a:lnSpc>
              <a:spcAft>
                <a:spcPts val="7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Human-adapted influenza viruses preferentially bind with another</a:t>
            </a:r>
          </a:p>
          <a:p>
            <a:pPr lvl="1">
              <a:lnSpc>
                <a:spcPct val="90000"/>
              </a:lnSpc>
              <a:spcAft>
                <a:spcPts val="7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The switch from this avian receptor requires only 1 amino acid change</a:t>
            </a:r>
          </a:p>
          <a:p>
            <a:pPr marL="0" indent="0">
              <a:lnSpc>
                <a:spcPct val="90000"/>
              </a:lnSpc>
              <a:buNone/>
            </a:pP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973AAFC-4EAB-5C66-C698-6DA65F2181B4}"/>
              </a:ext>
            </a:extLst>
          </p:cNvPr>
          <p:cNvSpPr txBox="1"/>
          <p:nvPr/>
        </p:nvSpPr>
        <p:spPr>
          <a:xfrm>
            <a:off x="6172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5132720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610600" cy="1143000"/>
          </a:xfrm>
        </p:spPr>
        <p:txBody>
          <a:bodyPr/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Avian Influenza – Pathophysiology</a:t>
            </a:r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Cytokine Storm</a:t>
            </a:r>
          </a:p>
        </p:txBody>
      </p:sp>
      <p:pic>
        <p:nvPicPr>
          <p:cNvPr id="19458" name="Picture 2" descr="http://images.wisegeek.com/human-lungs-with-germ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8179" y="2057400"/>
            <a:ext cx="4674585" cy="4343400"/>
          </a:xfrm>
          <a:prstGeom prst="rect">
            <a:avLst/>
          </a:prstGeom>
          <a:ln w="57150" cap="sq">
            <a:solidFill>
              <a:schemeClr val="bg2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64DAED9-FAAE-D418-73CC-429D3587B41B}"/>
              </a:ext>
            </a:extLst>
          </p:cNvPr>
          <p:cNvSpPr txBox="1"/>
          <p:nvPr/>
        </p:nvSpPr>
        <p:spPr>
          <a:xfrm>
            <a:off x="6172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6390865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610600" cy="1143000"/>
          </a:xfrm>
        </p:spPr>
        <p:txBody>
          <a:bodyPr/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Avian Influenza – Pathophysiology</a:t>
            </a:r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Cytokine Storm</a:t>
            </a:r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828800"/>
            <a:ext cx="8839200" cy="50292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Avian Influenza causes a “Cytokine Storm”</a:t>
            </a:r>
          </a:p>
          <a:p>
            <a:pPr lvl="1">
              <a:lnSpc>
                <a:spcPct val="120000"/>
              </a:lnSpc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pro-inflammatory cytokine response</a:t>
            </a:r>
          </a:p>
          <a:p>
            <a:pPr lvl="1">
              <a:lnSpc>
                <a:spcPct val="120000"/>
              </a:lnSpc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Occurs in alveoli and bronchial epithelial cells</a:t>
            </a:r>
          </a:p>
          <a:p>
            <a:pPr lvl="1">
              <a:lnSpc>
                <a:spcPct val="120000"/>
              </a:lnSpc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Levels reach more than 10 times higher than common flu virus</a:t>
            </a:r>
          </a:p>
          <a:p>
            <a:pPr lvl="1">
              <a:lnSpc>
                <a:spcPct val="120000"/>
              </a:lnSpc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Inflammation causes damage enough to cause acute respiratory distress (ARDS)</a:t>
            </a:r>
          </a:p>
          <a:p>
            <a:pPr algn="ctr">
              <a:lnSpc>
                <a:spcPct val="120000"/>
              </a:lnSpc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326875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610600" cy="1143000"/>
          </a:xfrm>
        </p:spPr>
        <p:txBody>
          <a:bodyPr/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Avian Influenza – Pathophysiology</a:t>
            </a:r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Cytokine Storm</a:t>
            </a:r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828800"/>
            <a:ext cx="8839200" cy="50292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Avian Influenza causes a “Cytokine Storm”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20000"/>
              </a:lnSpc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unique to Avian Influenza – Similar pathology: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SARS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MERS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1918 Influenza</a:t>
            </a:r>
          </a:p>
          <a:p>
            <a:pPr>
              <a:lnSpc>
                <a:spcPct val="120000"/>
              </a:lnSpc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Presents as pneumonia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900805-8AF4-4630-A687-76CAA3EEEB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276600"/>
            <a:ext cx="3810000" cy="2857500"/>
          </a:xfrm>
          <a:prstGeom prst="rect">
            <a:avLst/>
          </a:prstGeom>
          <a:ln w="57150">
            <a:solidFill>
              <a:schemeClr val="bg2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E4E136E-2A1B-25D9-CEAB-9E34823B0F6A}"/>
              </a:ext>
            </a:extLst>
          </p:cNvPr>
          <p:cNvSpPr txBox="1"/>
          <p:nvPr/>
        </p:nvSpPr>
        <p:spPr>
          <a:xfrm>
            <a:off x="6172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28230613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610600" cy="1143000"/>
          </a:xfrm>
        </p:spPr>
        <p:txBody>
          <a:bodyPr/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Avian Influenza – Pathophysiology</a:t>
            </a:r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Cytokine Storm</a:t>
            </a:r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3964" y="1828800"/>
            <a:ext cx="8839200" cy="50292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Macrophages</a:t>
            </a:r>
          </a:p>
          <a:p>
            <a:pPr lvl="1">
              <a:lnSpc>
                <a:spcPct val="120000"/>
              </a:lnSpc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 of most important cells                          in innate immune system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Eliminates pathogens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 antigens to T cells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Produce cytokines and chemokines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Maintain homeostasis – modulate immune response in tissues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8B70EF-575A-4010-AE3D-939A9B6C97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676400"/>
            <a:ext cx="2895600" cy="2895600"/>
          </a:xfrm>
          <a:prstGeom prst="rect">
            <a:avLst/>
          </a:prstGeom>
          <a:ln w="57150">
            <a:solidFill>
              <a:schemeClr val="bg2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1E0C530-7EB0-E701-F134-035E6581FA1A}"/>
              </a:ext>
            </a:extLst>
          </p:cNvPr>
          <p:cNvSpPr txBox="1"/>
          <p:nvPr/>
        </p:nvSpPr>
        <p:spPr>
          <a:xfrm>
            <a:off x="6172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28887261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610600" cy="1143000"/>
          </a:xfrm>
        </p:spPr>
        <p:txBody>
          <a:bodyPr/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Avian Influenza – Pathophysiology</a:t>
            </a:r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Cytokine Storm</a:t>
            </a:r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3964" y="1828800"/>
            <a:ext cx="8839200" cy="50292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Cytokines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Large group of proteins that are secreted by specific cells in immune system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 as messenger molecules and regulators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Play a role in:</a:t>
            </a:r>
          </a:p>
          <a:p>
            <a:pPr lvl="2">
              <a:lnSpc>
                <a:spcPct val="120000"/>
              </a:lnSpc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Immunity</a:t>
            </a:r>
          </a:p>
          <a:p>
            <a:pPr lvl="2">
              <a:lnSpc>
                <a:spcPct val="120000"/>
              </a:lnSpc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Inflammation</a:t>
            </a:r>
          </a:p>
          <a:p>
            <a:pPr lvl="2">
              <a:lnSpc>
                <a:spcPct val="120000"/>
              </a:lnSpc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Hematopoiesis</a:t>
            </a:r>
          </a:p>
          <a:p>
            <a:pPr marL="457200" lvl="1" indent="0">
              <a:lnSpc>
                <a:spcPct val="120000"/>
              </a:lnSpc>
              <a:buNone/>
            </a:pPr>
            <a:endParaRPr lang="en-US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20000"/>
              </a:lnSpc>
              <a:buNone/>
            </a:pPr>
            <a:endParaRPr lang="en-US" sz="2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75391C1-1004-4C6D-8EBE-E9790FE759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4250436"/>
            <a:ext cx="3491475" cy="2248510"/>
          </a:xfrm>
          <a:prstGeom prst="rect">
            <a:avLst/>
          </a:prstGeom>
          <a:solidFill>
            <a:schemeClr val="bg2"/>
          </a:solidFill>
          <a:ln w="57150">
            <a:solidFill>
              <a:schemeClr val="bg2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1BE9A72-4800-4F99-8FA9-DA0DF1B97C27}"/>
              </a:ext>
            </a:extLst>
          </p:cNvPr>
          <p:cNvSpPr txBox="1"/>
          <p:nvPr/>
        </p:nvSpPr>
        <p:spPr>
          <a:xfrm>
            <a:off x="6172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3856949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2.cdn.turner.com/cnnnext/dam/assets/130428204735-01-bird-flu-0428-horizontal-large-galle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0700" y="3200400"/>
            <a:ext cx="5562600" cy="3239756"/>
          </a:xfrm>
          <a:prstGeom prst="rect">
            <a:avLst/>
          </a:prstGeom>
          <a:ln w="57150" cap="sq">
            <a:solidFill>
              <a:schemeClr val="bg2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0" y="76200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“Cytokine Storm” </a:t>
            </a:r>
          </a:p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 what makes </a:t>
            </a:r>
          </a:p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Avian Influenza so deadly</a:t>
            </a:r>
          </a:p>
        </p:txBody>
      </p:sp>
    </p:spTree>
    <p:extLst>
      <p:ext uri="{BB962C8B-B14F-4D97-AF65-F5344CB8AC3E}">
        <p14:creationId xmlns:p14="http://schemas.microsoft.com/office/powerpoint/2010/main" val="19484202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610600" cy="1143000"/>
          </a:xfrm>
        </p:spPr>
        <p:txBody>
          <a:bodyPr/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Avian Influenza – Pathophysiology</a:t>
            </a:r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Cytokine Storm</a:t>
            </a:r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3964" y="1828800"/>
            <a:ext cx="8839200" cy="50292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Cytokines</a:t>
            </a:r>
          </a:p>
          <a:p>
            <a:pPr lvl="1">
              <a:lnSpc>
                <a:spcPct val="120000"/>
              </a:lnSpc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Function as intercellular messenger molecules</a:t>
            </a:r>
          </a:p>
          <a:p>
            <a:pPr lvl="1">
              <a:lnSpc>
                <a:spcPct val="120000"/>
              </a:lnSpc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Evoke particular biological activities on:</a:t>
            </a:r>
          </a:p>
          <a:p>
            <a:pPr lvl="2">
              <a:lnSpc>
                <a:spcPct val="120000"/>
              </a:lnSpc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Cells that secrete them</a:t>
            </a:r>
          </a:p>
          <a:p>
            <a:pPr lvl="2">
              <a:lnSpc>
                <a:spcPct val="120000"/>
              </a:lnSpc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Nearby cells</a:t>
            </a:r>
          </a:p>
          <a:p>
            <a:pPr lvl="2">
              <a:lnSpc>
                <a:spcPct val="120000"/>
              </a:lnSpc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Distant cells</a:t>
            </a:r>
          </a:p>
          <a:p>
            <a:pPr algn="ctr">
              <a:lnSpc>
                <a:spcPct val="120000"/>
              </a:lnSpc>
              <a:buNone/>
            </a:pPr>
            <a:endParaRPr lang="en-US" sz="2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B5B5D3-F740-4B89-8DC4-06F9B5FDDA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4114800"/>
            <a:ext cx="3102654" cy="2286000"/>
          </a:xfrm>
          <a:prstGeom prst="rect">
            <a:avLst/>
          </a:prstGeom>
          <a:ln w="57150">
            <a:solidFill>
              <a:schemeClr val="bg2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8EA219A-31CC-4B93-5CDF-B9713D0B7651}"/>
              </a:ext>
            </a:extLst>
          </p:cNvPr>
          <p:cNvSpPr txBox="1"/>
          <p:nvPr/>
        </p:nvSpPr>
        <p:spPr>
          <a:xfrm>
            <a:off x="6172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30482615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610600" cy="1143000"/>
          </a:xfrm>
        </p:spPr>
        <p:txBody>
          <a:bodyPr/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Avian Influenza – Pathophysiology</a:t>
            </a:r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Cytokine Storm</a:t>
            </a:r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13" y="1828800"/>
            <a:ext cx="9144000" cy="50292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sz="3400" dirty="0"/>
              <a:t> 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Cytokines</a:t>
            </a:r>
          </a:p>
          <a:p>
            <a:pPr lvl="1">
              <a:lnSpc>
                <a:spcPct val="120000"/>
              </a:lnSpc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Virtually all cells in immune system produce</a:t>
            </a:r>
          </a:p>
          <a:p>
            <a:pPr lvl="1">
              <a:lnSpc>
                <a:spcPct val="120000"/>
              </a:lnSpc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Influence varied cellular effects</a:t>
            </a:r>
          </a:p>
          <a:p>
            <a:pPr lvl="2">
              <a:lnSpc>
                <a:spcPct val="120000"/>
              </a:lnSpc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Synergists - Enhance response to antigens</a:t>
            </a:r>
          </a:p>
          <a:p>
            <a:pPr lvl="3">
              <a:lnSpc>
                <a:spcPct val="120000"/>
              </a:lnSpc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Inflammatory trigger immune system</a:t>
            </a:r>
          </a:p>
          <a:p>
            <a:pPr lvl="2">
              <a:lnSpc>
                <a:spcPct val="120000"/>
              </a:lnSpc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Antagonists - Inhibit signals</a:t>
            </a:r>
          </a:p>
          <a:p>
            <a:pPr lvl="3">
              <a:lnSpc>
                <a:spcPct val="120000"/>
              </a:lnSpc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Anti-inflammatory inhibit immune system</a:t>
            </a:r>
          </a:p>
          <a:p>
            <a:pPr lvl="2">
              <a:lnSpc>
                <a:spcPct val="120000"/>
              </a:lnSpc>
            </a:pPr>
            <a:endParaRPr lang="en-US" sz="2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41C1065-51B3-52CF-7591-939213F93FCF}"/>
              </a:ext>
            </a:extLst>
          </p:cNvPr>
          <p:cNvSpPr txBox="1"/>
          <p:nvPr/>
        </p:nvSpPr>
        <p:spPr>
          <a:xfrm>
            <a:off x="6172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4217448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610600" cy="1143000"/>
          </a:xfrm>
        </p:spPr>
        <p:txBody>
          <a:bodyPr/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Avian Influenza – Pathophysiology</a:t>
            </a:r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Cytokine Storm</a:t>
            </a:r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828800"/>
            <a:ext cx="9144000" cy="50292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sz="3400" dirty="0"/>
              <a:t> 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Cytokines</a:t>
            </a:r>
          </a:p>
          <a:p>
            <a:pPr lvl="1">
              <a:lnSpc>
                <a:spcPct val="120000"/>
              </a:lnSpc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Regulate innate immunity response to pathogens</a:t>
            </a:r>
          </a:p>
          <a:p>
            <a:pPr lvl="1">
              <a:lnSpc>
                <a:spcPct val="120000"/>
              </a:lnSpc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Influence leukocytes and endothelial cells (layer of epithelial cells that form the inner lining of blood vessels and heart chambers)</a:t>
            </a:r>
          </a:p>
          <a:p>
            <a:pPr lvl="2">
              <a:lnSpc>
                <a:spcPct val="120000"/>
              </a:lnSpc>
            </a:pPr>
            <a:endParaRPr lang="en-US" sz="2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1ECFDEF-0DC5-1F7B-9B2D-4395C51D71CB}"/>
              </a:ext>
            </a:extLst>
          </p:cNvPr>
          <p:cNvSpPr txBox="1"/>
          <p:nvPr/>
        </p:nvSpPr>
        <p:spPr>
          <a:xfrm>
            <a:off x="6172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41397474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610600" cy="1143000"/>
          </a:xfrm>
        </p:spPr>
        <p:txBody>
          <a:bodyPr/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Avian Influenza – Pathophysiology</a:t>
            </a:r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Cytokine Storm</a:t>
            </a:r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828800"/>
            <a:ext cx="8839200" cy="50292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Cytokines</a:t>
            </a:r>
          </a:p>
          <a:p>
            <a:pPr lvl="1">
              <a:lnSpc>
                <a:spcPct val="120000"/>
              </a:lnSpc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Promote or control inflammatory response</a:t>
            </a:r>
          </a:p>
          <a:p>
            <a:pPr lvl="2">
              <a:lnSpc>
                <a:spcPct val="120000"/>
              </a:lnSpc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Inflammation brings large amounts of white blood cells to infected area</a:t>
            </a:r>
          </a:p>
          <a:p>
            <a:pPr lvl="2">
              <a:lnSpc>
                <a:spcPct val="120000"/>
              </a:lnSpc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Major step in healing process</a:t>
            </a:r>
          </a:p>
          <a:p>
            <a:pPr lvl="1">
              <a:lnSpc>
                <a:spcPct val="120000"/>
              </a:lnSpc>
            </a:pPr>
            <a:endParaRPr lang="en-US" sz="2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C756421-6F5C-02E0-393C-0D803F123C87}"/>
              </a:ext>
            </a:extLst>
          </p:cNvPr>
          <p:cNvSpPr txBox="1"/>
          <p:nvPr/>
        </p:nvSpPr>
        <p:spPr>
          <a:xfrm>
            <a:off x="6172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26935520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610600" cy="1143000"/>
          </a:xfrm>
        </p:spPr>
        <p:txBody>
          <a:bodyPr/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Avian Influenza – Pathophysiology</a:t>
            </a:r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Cytokine Storm</a:t>
            </a:r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828800"/>
            <a:ext cx="8839200" cy="50292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Cytokines and Inflammatory Response</a:t>
            </a:r>
          </a:p>
          <a:p>
            <a:pPr lvl="1">
              <a:lnSpc>
                <a:spcPct val="120000"/>
              </a:lnSpc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Inflammatory Response (inflammation)</a:t>
            </a:r>
          </a:p>
          <a:p>
            <a:pPr lvl="2">
              <a:lnSpc>
                <a:spcPct val="120000"/>
              </a:lnSpc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Tissues are injured by bacteria, trauma, toxins, heat, or any other cause</a:t>
            </a:r>
          </a:p>
          <a:p>
            <a:pPr lvl="2">
              <a:lnSpc>
                <a:spcPct val="120000"/>
              </a:lnSpc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Damaged cells release chemicals</a:t>
            </a:r>
          </a:p>
          <a:p>
            <a:pPr lvl="3">
              <a:lnSpc>
                <a:spcPct val="120000"/>
              </a:lnSpc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These chemicals induce inflammatory response</a:t>
            </a:r>
          </a:p>
          <a:p>
            <a:pPr lvl="2">
              <a:lnSpc>
                <a:spcPct val="120000"/>
              </a:lnSpc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lnSpc>
                <a:spcPct val="120000"/>
              </a:lnSpc>
            </a:pPr>
            <a:endParaRPr lang="en-US" sz="2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1977439-AAC7-A243-B9E2-2597828CAF8E}"/>
              </a:ext>
            </a:extLst>
          </p:cNvPr>
          <p:cNvSpPr txBox="1"/>
          <p:nvPr/>
        </p:nvSpPr>
        <p:spPr>
          <a:xfrm>
            <a:off x="6172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25395897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610600" cy="1143000"/>
          </a:xfrm>
        </p:spPr>
        <p:txBody>
          <a:bodyPr/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Avian Influenza – Pathophysiology</a:t>
            </a:r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Cytokine Storm</a:t>
            </a:r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828800"/>
            <a:ext cx="8839200" cy="50292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Cytokines and Inflammatory Response</a:t>
            </a:r>
          </a:p>
          <a:p>
            <a:pPr lvl="1">
              <a:lnSpc>
                <a:spcPct val="120000"/>
              </a:lnSpc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Primary physical effect is for blood circulation to increase around affected area</a:t>
            </a:r>
          </a:p>
          <a:p>
            <a:pPr lvl="2">
              <a:lnSpc>
                <a:spcPct val="120000"/>
              </a:lnSpc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Vessels dilate permitting increased blood flow</a:t>
            </a:r>
          </a:p>
          <a:p>
            <a:pPr lvl="2">
              <a:lnSpc>
                <a:spcPct val="120000"/>
              </a:lnSpc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Allows larger cells of the blood (immune cells) to pass</a:t>
            </a:r>
          </a:p>
          <a:p>
            <a:pPr lvl="2">
              <a:lnSpc>
                <a:spcPct val="120000"/>
              </a:lnSpc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lnSpc>
                <a:spcPct val="120000"/>
              </a:lnSpc>
            </a:pPr>
            <a:endParaRPr lang="en-US" sz="2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937FA4A-0BE2-A7E1-0204-1BCA960274BE}"/>
              </a:ext>
            </a:extLst>
          </p:cNvPr>
          <p:cNvSpPr txBox="1"/>
          <p:nvPr/>
        </p:nvSpPr>
        <p:spPr>
          <a:xfrm>
            <a:off x="6172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29503465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610600" cy="1143000"/>
          </a:xfrm>
        </p:spPr>
        <p:txBody>
          <a:bodyPr/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Avian Influenza – Pathophysiology</a:t>
            </a:r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Cytokine Storm</a:t>
            </a:r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828800"/>
            <a:ext cx="8839200" cy="50292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Cytokines and Inflammatory Response</a:t>
            </a:r>
          </a:p>
          <a:p>
            <a:pPr lvl="1">
              <a:lnSpc>
                <a:spcPct val="120000"/>
              </a:lnSpc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Pus forms</a:t>
            </a:r>
          </a:p>
          <a:p>
            <a:pPr lvl="2">
              <a:lnSpc>
                <a:spcPct val="120000"/>
              </a:lnSpc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Left over debris from battle between antigen and immune cell</a:t>
            </a:r>
          </a:p>
          <a:p>
            <a:pPr lvl="1">
              <a:lnSpc>
                <a:spcPct val="120000"/>
              </a:lnSpc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Once begun, will continue until infection has been eradicated</a:t>
            </a:r>
          </a:p>
          <a:p>
            <a:pPr lvl="2">
              <a:lnSpc>
                <a:spcPct val="120000"/>
              </a:lnSpc>
            </a:pP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9369583-0B1C-D84D-396D-6BFEA208DC0E}"/>
              </a:ext>
            </a:extLst>
          </p:cNvPr>
          <p:cNvSpPr txBox="1"/>
          <p:nvPr/>
        </p:nvSpPr>
        <p:spPr>
          <a:xfrm>
            <a:off x="6172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5127488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610600" cy="1143000"/>
          </a:xfrm>
        </p:spPr>
        <p:txBody>
          <a:bodyPr/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Avian Influenza – Pathophysiology</a:t>
            </a:r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Cytokine Storm</a:t>
            </a:r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828800"/>
            <a:ext cx="8839200" cy="50292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Cytokines and Inflammatory Response</a:t>
            </a:r>
          </a:p>
          <a:p>
            <a:pPr lvl="1">
              <a:lnSpc>
                <a:spcPct val="120000"/>
              </a:lnSpc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Due to increase of blood reaching site</a:t>
            </a:r>
          </a:p>
          <a:p>
            <a:pPr lvl="2">
              <a:lnSpc>
                <a:spcPct val="120000"/>
              </a:lnSpc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Tissues become red and warm </a:t>
            </a:r>
          </a:p>
          <a:p>
            <a:pPr lvl="2">
              <a:lnSpc>
                <a:spcPct val="120000"/>
              </a:lnSpc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Tissues become swollen</a:t>
            </a:r>
          </a:p>
          <a:p>
            <a:pPr lvl="2">
              <a:lnSpc>
                <a:spcPct val="120000"/>
              </a:lnSpc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Pressure on surrounding tissue and nerve cells</a:t>
            </a:r>
          </a:p>
          <a:p>
            <a:pPr lvl="2">
              <a:lnSpc>
                <a:spcPct val="120000"/>
              </a:lnSpc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Area is painful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A9E4C68-71E6-2898-E28D-57F4255F9430}"/>
              </a:ext>
            </a:extLst>
          </p:cNvPr>
          <p:cNvSpPr txBox="1"/>
          <p:nvPr/>
        </p:nvSpPr>
        <p:spPr>
          <a:xfrm>
            <a:off x="6172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63542121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610600" cy="1143000"/>
          </a:xfrm>
        </p:spPr>
        <p:txBody>
          <a:bodyPr/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Avian Influenza – Pathophysiology</a:t>
            </a:r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Cytokine Storm</a:t>
            </a:r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828800"/>
            <a:ext cx="8839200" cy="50292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Cytokines and Inflammatory Response</a:t>
            </a:r>
          </a:p>
          <a:p>
            <a:pPr lvl="1">
              <a:lnSpc>
                <a:spcPct val="120000"/>
              </a:lnSpc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Normal response should only last as long as infection or injury exists</a:t>
            </a:r>
          </a:p>
          <a:p>
            <a:pPr lvl="1">
              <a:lnSpc>
                <a:spcPct val="120000"/>
              </a:lnSpc>
            </a:pP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>
              <a:lnSpc>
                <a:spcPct val="120000"/>
              </a:lnSpc>
            </a:pP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A9DC35-CC72-41A2-BA74-A359C64411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084" y="3962400"/>
            <a:ext cx="2923032" cy="234086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80C154E-1C92-68EC-ED77-B3ACFAA305F2}"/>
              </a:ext>
            </a:extLst>
          </p:cNvPr>
          <p:cNvSpPr txBox="1"/>
          <p:nvPr/>
        </p:nvSpPr>
        <p:spPr>
          <a:xfrm>
            <a:off x="6172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298292136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610600" cy="1143000"/>
          </a:xfrm>
        </p:spPr>
        <p:txBody>
          <a:bodyPr/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Avian Influenza – Pathophysiology</a:t>
            </a:r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Cytokine Storm</a:t>
            </a:r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828800"/>
            <a:ext cx="8839200" cy="50292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Avian Influenza and Cytokines</a:t>
            </a:r>
          </a:p>
          <a:p>
            <a:pPr lvl="1">
              <a:lnSpc>
                <a:spcPct val="120000"/>
              </a:lnSpc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Produces toxins: </a:t>
            </a:r>
          </a:p>
          <a:p>
            <a:pPr lvl="2">
              <a:lnSpc>
                <a:spcPct val="120000"/>
              </a:lnSpc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Interfere with control mechanisms of the immune system</a:t>
            </a:r>
          </a:p>
          <a:p>
            <a:pPr lvl="2">
              <a:lnSpc>
                <a:spcPct val="120000"/>
              </a:lnSpc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Promotes inflammation</a:t>
            </a:r>
          </a:p>
          <a:p>
            <a:pPr lvl="2">
              <a:lnSpc>
                <a:spcPct val="120000"/>
              </a:lnSpc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Inhibits production of anti-inflammatory cytokines</a:t>
            </a:r>
          </a:p>
          <a:p>
            <a:pPr lvl="1">
              <a:lnSpc>
                <a:spcPct val="120000"/>
              </a:lnSpc>
            </a:pPr>
            <a:endParaRPr lang="en-US" sz="3000" dirty="0"/>
          </a:p>
          <a:p>
            <a:pPr>
              <a:lnSpc>
                <a:spcPct val="120000"/>
              </a:lnSpc>
            </a:pPr>
            <a:endParaRPr lang="en-US" sz="3000" dirty="0"/>
          </a:p>
          <a:p>
            <a:pPr lvl="1">
              <a:lnSpc>
                <a:spcPct val="120000"/>
              </a:lnSpc>
            </a:pPr>
            <a:endParaRPr lang="en-US" sz="2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DAB1AE0-5B7C-793D-9A8D-8C52E214A42F}"/>
              </a:ext>
            </a:extLst>
          </p:cNvPr>
          <p:cNvSpPr txBox="1"/>
          <p:nvPr/>
        </p:nvSpPr>
        <p:spPr>
          <a:xfrm>
            <a:off x="6172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711782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153400" cy="1143000"/>
          </a:xfrm>
        </p:spPr>
        <p:txBody>
          <a:bodyPr/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Avian Influenza – Pathophysiology</a:t>
            </a:r>
            <a:endParaRPr lang="en-US" sz="4000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8600" y="1837163"/>
            <a:ext cx="8534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r>
              <a:rPr lang="en-US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Zoonotic Disease</a:t>
            </a:r>
          </a:p>
          <a:p>
            <a:pPr lvl="1"/>
            <a:r>
              <a:rPr lang="en-US" sz="3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Originates in animals</a:t>
            </a:r>
          </a:p>
          <a:p>
            <a:pPr lvl="1"/>
            <a:r>
              <a:rPr lang="en-US" sz="3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Humans do not have </a:t>
            </a:r>
          </a:p>
          <a:p>
            <a:pPr lvl="1"/>
            <a:r>
              <a:rPr lang="en-US" sz="3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When a zoonotic disease jumps species it holds exceptional danger to the human population</a:t>
            </a:r>
          </a:p>
          <a:p>
            <a:r>
              <a:rPr lang="en-US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Avian Influenza is just such a disease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4D260A6-ECA8-1072-79DF-D2D67A65FC4D}"/>
              </a:ext>
            </a:extLst>
          </p:cNvPr>
          <p:cNvSpPr txBox="1"/>
          <p:nvPr/>
        </p:nvSpPr>
        <p:spPr>
          <a:xfrm>
            <a:off x="6172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31914504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610600" cy="1143000"/>
          </a:xfrm>
        </p:spPr>
        <p:txBody>
          <a:bodyPr/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Avian Influenza – Pathophysiology</a:t>
            </a:r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Cytokine Storm</a:t>
            </a:r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828800"/>
            <a:ext cx="8839200" cy="50292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Avian Influenza and Cytokines</a:t>
            </a:r>
          </a:p>
          <a:p>
            <a:pPr lvl="1">
              <a:lnSpc>
                <a:spcPct val="120000"/>
              </a:lnSpc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Enhances the accelerator while impairing the brakes </a:t>
            </a:r>
          </a:p>
          <a:p>
            <a:pPr lvl="1">
              <a:lnSpc>
                <a:spcPct val="120000"/>
              </a:lnSpc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Immune system goes out of control</a:t>
            </a:r>
          </a:p>
          <a:p>
            <a:pPr lvl="1">
              <a:lnSpc>
                <a:spcPct val="120000"/>
              </a:lnSpc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Causes Acute Respiratory Distress (ARDS)</a:t>
            </a:r>
          </a:p>
          <a:p>
            <a:pPr>
              <a:lnSpc>
                <a:spcPct val="120000"/>
              </a:lnSpc>
            </a:pPr>
            <a:endParaRPr lang="en-US" sz="3000" dirty="0"/>
          </a:p>
          <a:p>
            <a:pPr lvl="1">
              <a:lnSpc>
                <a:spcPct val="120000"/>
              </a:lnSpc>
            </a:pPr>
            <a:endParaRPr lang="en-US" sz="2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DFF2973-5B3B-ACA2-6AB7-2B23D42075FC}"/>
              </a:ext>
            </a:extLst>
          </p:cNvPr>
          <p:cNvSpPr txBox="1"/>
          <p:nvPr/>
        </p:nvSpPr>
        <p:spPr>
          <a:xfrm>
            <a:off x="6172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333127248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610600" cy="1143000"/>
          </a:xfrm>
        </p:spPr>
        <p:txBody>
          <a:bodyPr/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Avian Influenza – Pathophysiology</a:t>
            </a:r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Cytokine Storm</a:t>
            </a:r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828800"/>
            <a:ext cx="8839200" cy="50292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“Cytokine Storm” occurs when:  </a:t>
            </a:r>
          </a:p>
          <a:p>
            <a:pPr lvl="1">
              <a:lnSpc>
                <a:spcPct val="120000"/>
              </a:lnSpc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 cell – attached to foreign antigen combines with...</a:t>
            </a:r>
          </a:p>
          <a:p>
            <a:pPr lvl="1">
              <a:lnSpc>
                <a:spcPct val="120000"/>
              </a:lnSpc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 cell – already combined with same foreign antigen...</a:t>
            </a:r>
          </a:p>
          <a:p>
            <a:pPr lvl="1">
              <a:lnSpc>
                <a:spcPct val="120000"/>
              </a:lnSpc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 cell releases cytokines</a:t>
            </a:r>
          </a:p>
          <a:p>
            <a:pPr lvl="1">
              <a:lnSpc>
                <a:spcPct val="120000"/>
              </a:lnSpc>
            </a:pPr>
            <a:endParaRPr lang="en-US" sz="3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E537B02-B80C-57A4-CC81-B607273A95C3}"/>
              </a:ext>
            </a:extLst>
          </p:cNvPr>
          <p:cNvSpPr txBox="1"/>
          <p:nvPr/>
        </p:nvSpPr>
        <p:spPr>
          <a:xfrm>
            <a:off x="6172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182635619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534400" cy="1143000"/>
          </a:xfrm>
        </p:spPr>
        <p:txBody>
          <a:bodyPr/>
          <a:lstStyle/>
          <a:p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Avian Influenza – Pathophysiology</a:t>
            </a:r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Cytokine Storm</a:t>
            </a:r>
          </a:p>
        </p:txBody>
      </p:sp>
      <p:sp>
        <p:nvSpPr>
          <p:cNvPr id="356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8534400" cy="5029200"/>
          </a:xfrm>
        </p:spPr>
        <p:txBody>
          <a:bodyPr/>
          <a:lstStyle/>
          <a:p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Cytokine Storm distinguishes this virus from other flu viruses</a:t>
            </a:r>
          </a:p>
          <a:p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Points out the way people actually experience illness</a:t>
            </a:r>
          </a:p>
          <a:p>
            <a:pPr lvl="1"/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Excessive inflammation blocks airways</a:t>
            </a:r>
          </a:p>
          <a:p>
            <a:pPr lvl="1"/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Patient unable to breathe</a:t>
            </a:r>
            <a:endParaRPr lang="en-US" sz="3400" dirty="0"/>
          </a:p>
          <a:p>
            <a:pPr>
              <a:buFont typeface="Wingdings" pitchFamily="2" charset="2"/>
              <a:buNone/>
            </a:pPr>
            <a:endParaRPr lang="en-US" sz="4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CF58C0-1467-1D27-9467-6B536F368A62}"/>
              </a:ext>
            </a:extLst>
          </p:cNvPr>
          <p:cNvSpPr txBox="1"/>
          <p:nvPr/>
        </p:nvSpPr>
        <p:spPr>
          <a:xfrm>
            <a:off x="6172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62169480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534400" cy="1143000"/>
          </a:xfrm>
        </p:spPr>
        <p:txBody>
          <a:bodyPr/>
          <a:lstStyle/>
          <a:p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Avian Influenza – Pathophysiology</a:t>
            </a:r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Cytokine Storm</a:t>
            </a:r>
          </a:p>
        </p:txBody>
      </p:sp>
      <p:sp>
        <p:nvSpPr>
          <p:cNvPr id="356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8534400" cy="5029200"/>
          </a:xfrm>
        </p:spPr>
        <p:txBody>
          <a:bodyPr/>
          <a:lstStyle/>
          <a:p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Final Result of Cytokine Storm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Sepsis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Multiple Organ Dysfunction Syndrome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Hypotension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Tachycardia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ARDS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Ischemia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Uncontrollable hemorrhage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Multisystem Organ Failure</a:t>
            </a:r>
            <a:endParaRPr lang="en-US" dirty="0"/>
          </a:p>
          <a:p>
            <a:pPr>
              <a:buFont typeface="Wingdings" pitchFamily="2" charset="2"/>
              <a:buNone/>
            </a:pPr>
            <a:endParaRPr lang="en-US" sz="4000" dirty="0"/>
          </a:p>
        </p:txBody>
      </p:sp>
      <p:sp>
        <p:nvSpPr>
          <p:cNvPr id="2" name="AutoShape 2" descr="Image result for storm">
            <a:extLst>
              <a:ext uri="{FF2B5EF4-FFF2-40B4-BE49-F238E27FC236}">
                <a16:creationId xmlns:a16="http://schemas.microsoft.com/office/drawing/2014/main" id="{803A88C2-7A92-48D5-8F1B-F1E996FAC51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4" descr="http://www.nih.gov/news/research_matters/august2007/images/storm_l.gif">
            <a:extLst>
              <a:ext uri="{FF2B5EF4-FFF2-40B4-BE49-F238E27FC236}">
                <a16:creationId xmlns:a16="http://schemas.microsoft.com/office/drawing/2014/main" id="{69B6B7A7-B315-4419-9ABC-03A655878B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 cstate="print"/>
          <a:srcRect r="13156" b="12886"/>
          <a:stretch>
            <a:fillRect/>
          </a:stretch>
        </p:blipFill>
        <p:spPr bwMode="auto">
          <a:xfrm>
            <a:off x="5105400" y="3581400"/>
            <a:ext cx="3039331" cy="1952185"/>
          </a:xfrm>
          <a:prstGeom prst="rect">
            <a:avLst/>
          </a:prstGeom>
          <a:solidFill>
            <a:srgbClr val="CCECFF"/>
          </a:solidFill>
          <a:ln w="57150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F6A82A4-D320-4FEE-67FE-CDC0F5B253E8}"/>
              </a:ext>
            </a:extLst>
          </p:cNvPr>
          <p:cNvSpPr txBox="1"/>
          <p:nvPr/>
        </p:nvSpPr>
        <p:spPr>
          <a:xfrm>
            <a:off x="6172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227337223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915400" cy="1143000"/>
          </a:xfrm>
        </p:spPr>
        <p:txBody>
          <a:bodyPr/>
          <a:lstStyle/>
          <a:p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Avian Influenza – Pathophysiology</a:t>
            </a:r>
          </a:p>
        </p:txBody>
      </p:sp>
      <p:sp>
        <p:nvSpPr>
          <p:cNvPr id="377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828800"/>
            <a:ext cx="8534400" cy="5029200"/>
          </a:xfrm>
        </p:spPr>
        <p:txBody>
          <a:bodyPr/>
          <a:lstStyle/>
          <a:p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Avian Influenza Virus</a:t>
            </a:r>
          </a:p>
          <a:p>
            <a:pPr lvl="1"/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Replicates profusely within the first 24 hours</a:t>
            </a:r>
          </a:p>
          <a:p>
            <a:pPr lvl="2"/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Causes severe damage to respiratory tissues </a:t>
            </a:r>
          </a:p>
          <a:p>
            <a:pPr lvl="2"/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Sends the host’s immune response into a lethal overdrive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>
              <a:buFont typeface="Wingdings" pitchFamily="2" charset="2"/>
              <a:buNone/>
            </a:pPr>
            <a:endParaRPr lang="en-US" sz="3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8DAEDC3-0314-326D-D4F4-1E93E07CA423}"/>
              </a:ext>
            </a:extLst>
          </p:cNvPr>
          <p:cNvSpPr txBox="1"/>
          <p:nvPr/>
        </p:nvSpPr>
        <p:spPr>
          <a:xfrm>
            <a:off x="6172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296123477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458200" cy="1143000"/>
          </a:xfrm>
        </p:spPr>
        <p:txBody>
          <a:bodyPr/>
          <a:lstStyle/>
          <a:p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Avian Influenza – Pathophysiology</a:t>
            </a:r>
          </a:p>
        </p:txBody>
      </p:sp>
      <p:sp>
        <p:nvSpPr>
          <p:cNvPr id="397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854200"/>
            <a:ext cx="95250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Day 1 </a:t>
            </a:r>
          </a:p>
          <a:p>
            <a:pPr lvl="1">
              <a:lnSpc>
                <a:spcPct val="90000"/>
              </a:lnSpc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Severe bronchiolar and alveolar damage</a:t>
            </a:r>
          </a:p>
          <a:p>
            <a:pPr>
              <a:lnSpc>
                <a:spcPct val="90000"/>
              </a:lnSpc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Day 3-5</a:t>
            </a:r>
          </a:p>
          <a:p>
            <a:pPr lvl="1">
              <a:lnSpc>
                <a:spcPct val="90000"/>
              </a:lnSpc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Respiratory distress/failure</a:t>
            </a:r>
          </a:p>
          <a:p>
            <a:pPr>
              <a:lnSpc>
                <a:spcPct val="90000"/>
              </a:lnSpc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Day 7 </a:t>
            </a:r>
          </a:p>
          <a:p>
            <a:pPr lvl="1">
              <a:lnSpc>
                <a:spcPct val="90000"/>
              </a:lnSpc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Hardly any viable tissue left to infect</a:t>
            </a:r>
          </a:p>
          <a:p>
            <a:pPr lvl="1">
              <a:lnSpc>
                <a:spcPct val="90000"/>
              </a:lnSpc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Still very strong viral replication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84842D-E0CE-B189-520E-17E24CDF0951}"/>
              </a:ext>
            </a:extLst>
          </p:cNvPr>
          <p:cNvSpPr txBox="1"/>
          <p:nvPr/>
        </p:nvSpPr>
        <p:spPr>
          <a:xfrm>
            <a:off x="6172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159054673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s://www.researchgate.net/profile/Peter_Horby/publication/41620886/figure/fig3/AS:277338718785538@1443134111626/Figure-3-Chest-X-ray-series-in-an-adult-male-patient-with-fatal-H5N1-He-was-admitted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96467"/>
            <a:ext cx="7315200" cy="6260068"/>
          </a:xfrm>
          <a:prstGeom prst="rect">
            <a:avLst/>
          </a:prstGeom>
          <a:noFill/>
          <a:ln w="57150">
            <a:solidFill>
              <a:schemeClr val="bg2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AF52C9-99AE-4A0D-8350-0AD396BCD875}"/>
              </a:ext>
            </a:extLst>
          </p:cNvPr>
          <p:cNvSpPr txBox="1"/>
          <p:nvPr/>
        </p:nvSpPr>
        <p:spPr>
          <a:xfrm>
            <a:off x="6172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184813384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686800" cy="1143000"/>
          </a:xfrm>
        </p:spPr>
        <p:txBody>
          <a:bodyPr/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Avian Influenza – Pathophysiology</a:t>
            </a:r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Immune Process</a:t>
            </a:r>
          </a:p>
        </p:txBody>
      </p:sp>
      <p:sp>
        <p:nvSpPr>
          <p:cNvPr id="389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828800"/>
            <a:ext cx="8458200" cy="48768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During infection specific antibodies are produced to combat virus</a:t>
            </a:r>
          </a:p>
          <a:p>
            <a:pPr lvl="1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Infection of H5N1 shows an absence of these antibodies</a:t>
            </a:r>
          </a:p>
          <a:p>
            <a:pPr lvl="1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Suggests they are destroyed during the infection process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8E773B8-740E-BCB2-10B2-0D7BA495A1F3}"/>
              </a:ext>
            </a:extLst>
          </p:cNvPr>
          <p:cNvSpPr txBox="1"/>
          <p:nvPr/>
        </p:nvSpPr>
        <p:spPr>
          <a:xfrm>
            <a:off x="6172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349673789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763000" cy="1143000"/>
          </a:xfrm>
        </p:spPr>
        <p:txBody>
          <a:bodyPr/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Avian Influenza – Pathophysiology</a:t>
            </a:r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Immune Process</a:t>
            </a:r>
          </a:p>
        </p:txBody>
      </p:sp>
      <p:sp>
        <p:nvSpPr>
          <p:cNvPr id="399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828800"/>
            <a:ext cx="8458200" cy="4876800"/>
          </a:xfrm>
        </p:spPr>
        <p:txBody>
          <a:bodyPr/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H5N1 – Destroys Immune Process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C3CA5AE-2270-48BE-A76B-6BD9835A8C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362200"/>
            <a:ext cx="7848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3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H5N1 has ability to disable present immune system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361A06-7A7D-49AF-BFC1-D11294FCCB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527" y="3505200"/>
            <a:ext cx="4495800" cy="2667000"/>
          </a:xfrm>
          <a:prstGeom prst="rect">
            <a:avLst/>
          </a:prstGeom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A19252F9-E176-4124-B8F0-FC0C0CBF2F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429000"/>
            <a:ext cx="38862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pPr lvl="1">
              <a:spcBef>
                <a:spcPts val="0"/>
              </a:spcBef>
            </a:pPr>
            <a:r>
              <a:rPr lang="en-US" sz="3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Blocks body’s ability to build immunity against later infection by the same type of virus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6F9D950-FA64-B1E0-69DF-F1EDCE9EEA2B}"/>
              </a:ext>
            </a:extLst>
          </p:cNvPr>
          <p:cNvSpPr txBox="1"/>
          <p:nvPr/>
        </p:nvSpPr>
        <p:spPr>
          <a:xfrm>
            <a:off x="6172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350329158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73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305800" cy="1143000"/>
          </a:xfrm>
        </p:spPr>
        <p:txBody>
          <a:bodyPr/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Avian Influenza – Pathophysiology</a:t>
            </a:r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Signs and Symptoms</a:t>
            </a:r>
          </a:p>
        </p:txBody>
      </p:sp>
      <p:sp>
        <p:nvSpPr>
          <p:cNvPr id="457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828800"/>
            <a:ext cx="9144000" cy="990600"/>
          </a:xfrm>
        </p:spPr>
        <p:txBody>
          <a:bodyPr/>
          <a:lstStyle/>
          <a:p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Avian Influenza Signs and Symptoms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859" y="2667000"/>
            <a:ext cx="441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800100" lvl="1" indent="-342900" algn="l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</a:pPr>
            <a:r>
              <a:rPr kumimoji="0" lang="en-US" sz="3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Times New Roman" pitchFamily="18" charset="0"/>
              </a:rPr>
              <a:t>Conjunctivitis   </a:t>
            </a:r>
          </a:p>
          <a:p>
            <a:pPr marL="800100" lvl="1" indent="-342900" algn="l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</a:pPr>
            <a:r>
              <a:rPr kumimoji="0" lang="en-US" sz="3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Times New Roman" pitchFamily="18" charset="0"/>
              </a:rPr>
              <a:t>Fever</a:t>
            </a:r>
          </a:p>
          <a:p>
            <a:pPr marL="800100" lvl="1" indent="-342900" algn="l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</a:pPr>
            <a:r>
              <a:rPr lang="en-US" sz="3400" kern="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Cough</a:t>
            </a:r>
          </a:p>
          <a:p>
            <a:pPr marL="800100" lvl="1" indent="-342900" algn="l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</a:pPr>
            <a:r>
              <a:rPr kumimoji="0" lang="en-US" sz="3400" b="0" i="0" u="none" strike="noStrike" kern="0" cap="none" spc="0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Times New Roman" pitchFamily="18" charset="0"/>
              </a:rPr>
              <a:t>Sore</a:t>
            </a:r>
            <a:r>
              <a:rPr kumimoji="0" lang="en-US" sz="3400" b="0" i="0" u="none" strike="noStrike" kern="0" cap="none" spc="0" normalizeH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Times New Roman" pitchFamily="18" charset="0"/>
              </a:rPr>
              <a:t> throat</a:t>
            </a:r>
          </a:p>
          <a:p>
            <a:pPr marL="800100" lvl="1" indent="-342900" algn="l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</a:pPr>
            <a:r>
              <a:rPr lang="en-US" sz="3400" kern="0" baseline="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Muscle</a:t>
            </a:r>
            <a:r>
              <a:rPr lang="en-US" sz="3400" kern="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 Aches</a:t>
            </a:r>
          </a:p>
          <a:p>
            <a:pPr marL="800100" lvl="1" indent="-342900" algn="l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</a:pPr>
            <a:r>
              <a:rPr kumimoji="0" lang="en-US" sz="3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Times New Roman" pitchFamily="18" charset="0"/>
              </a:rPr>
              <a:t> Malaise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/>
              <a:defRPr/>
            </a:pPr>
            <a:endParaRPr kumimoji="0" lang="en-US" sz="3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cs typeface="Times New Roman" pitchFamily="18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733800" y="2667000"/>
            <a:ext cx="54102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800100" lvl="1" indent="-342900" algn="l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</a:pPr>
            <a:r>
              <a:rPr lang="en-US" sz="3400" kern="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Nausea</a:t>
            </a:r>
            <a:r>
              <a:rPr kumimoji="0" lang="en-US" sz="3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Times New Roman" pitchFamily="18" charset="0"/>
              </a:rPr>
              <a:t>   </a:t>
            </a:r>
          </a:p>
          <a:p>
            <a:pPr marL="800100" lvl="1" indent="-342900" algn="l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</a:pPr>
            <a:r>
              <a:rPr lang="en-US" sz="3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Abdominal pain</a:t>
            </a:r>
            <a:endParaRPr kumimoji="0" lang="en-US" sz="3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Times New Roman" pitchFamily="18" charset="0"/>
            </a:endParaRPr>
          </a:p>
          <a:p>
            <a:pPr marL="800100" lvl="1" indent="-342900" algn="l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</a:pPr>
            <a:r>
              <a:rPr lang="en-US" sz="3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Diarrhea</a:t>
            </a:r>
            <a:endParaRPr lang="en-US" sz="3400" kern="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  <a:p>
            <a:pPr marL="800100" lvl="1" indent="-342900" algn="l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</a:pPr>
            <a:r>
              <a:rPr lang="en-US" sz="3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Vomiting</a:t>
            </a:r>
            <a:endParaRPr kumimoji="0" lang="en-US" sz="3400" b="0" i="0" u="none" strike="noStrike" kern="0" cap="none" spc="0" normalizeH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Times New Roman" pitchFamily="18" charset="0"/>
            </a:endParaRPr>
          </a:p>
          <a:p>
            <a:pPr marL="800100" lvl="1" indent="-342900" algn="l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</a:pPr>
            <a:r>
              <a:rPr lang="en-US" sz="3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Neurological changes</a:t>
            </a:r>
            <a:endParaRPr lang="en-US" sz="3400" kern="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  <a:p>
            <a:pPr marL="800100" lvl="1" indent="-342900" algn="l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</a:pPr>
            <a:r>
              <a:rPr kumimoji="0" lang="en-US" sz="3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Times New Roman" pitchFamily="18" charset="0"/>
              </a:rPr>
              <a:t> Altered</a:t>
            </a:r>
            <a:r>
              <a:rPr kumimoji="0" lang="en-US" sz="34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Times New Roman" pitchFamily="18" charset="0"/>
              </a:rPr>
              <a:t> LOC/Seizures</a:t>
            </a:r>
            <a:endParaRPr kumimoji="0" lang="en-US" sz="3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Times New Roman" pitchFamily="18" charset="0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/>
              <a:defRPr/>
            </a:pPr>
            <a:endParaRPr kumimoji="0" lang="en-US" sz="3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cs typeface="Times New Roman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9EE3487-4A17-D306-3D82-8ADE0F4F22A2}"/>
              </a:ext>
            </a:extLst>
          </p:cNvPr>
          <p:cNvSpPr txBox="1"/>
          <p:nvPr/>
        </p:nvSpPr>
        <p:spPr>
          <a:xfrm>
            <a:off x="6172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30944210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153400" cy="1143000"/>
          </a:xfrm>
        </p:spPr>
        <p:txBody>
          <a:bodyPr/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Avian Influenza – Pathophysiology</a:t>
            </a:r>
            <a:endParaRPr lang="en-US" sz="4000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8600" y="1837163"/>
            <a:ext cx="8534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r>
              <a:rPr 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Avian Influenza in humans</a:t>
            </a:r>
          </a:p>
          <a:p>
            <a:pPr lvl="1"/>
            <a:r>
              <a:rPr lang="en-US" sz="32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Highly fatal infectious disease</a:t>
            </a:r>
          </a:p>
          <a:p>
            <a:pPr lvl="1"/>
            <a:r>
              <a:rPr lang="en-US" sz="32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Virus infects pulmonary epithelial cells</a:t>
            </a:r>
          </a:p>
          <a:p>
            <a:pPr lvl="1"/>
            <a:r>
              <a:rPr lang="en-US" sz="32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Causes diffuse alveolar damage</a:t>
            </a:r>
          </a:p>
          <a:p>
            <a:pPr lvl="1"/>
            <a:r>
              <a:rPr lang="en-US" sz="32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Hemorrhage in the lungs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BF0A8E6-0F44-D042-4A1B-DD19ECA33F6D}"/>
              </a:ext>
            </a:extLst>
          </p:cNvPr>
          <p:cNvSpPr txBox="1"/>
          <p:nvPr/>
        </p:nvSpPr>
        <p:spPr>
          <a:xfrm>
            <a:off x="6172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52514170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73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305800" cy="1143000"/>
          </a:xfrm>
        </p:spPr>
        <p:txBody>
          <a:bodyPr/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Avian Influenza – Pathophysiology</a:t>
            </a:r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Signs and Symptoms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1828800"/>
            <a:ext cx="9144000" cy="415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</a:pPr>
            <a:r>
              <a:rPr kumimoji="0" lang="en-US" sz="3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Times New Roman" pitchFamily="18" charset="0"/>
              </a:rPr>
              <a:t>Respiratory</a:t>
            </a:r>
            <a:r>
              <a:rPr kumimoji="0" lang="en-US" sz="34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Times New Roman" pitchFamily="18" charset="0"/>
              </a:rPr>
              <a:t> Illness </a:t>
            </a:r>
            <a:endParaRPr kumimoji="0" lang="en-US" sz="3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Times New Roman" pitchFamily="18" charset="0"/>
            </a:endParaRPr>
          </a:p>
          <a:p>
            <a:pPr marL="800100" lvl="1" indent="-342900" algn="l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</a:pPr>
            <a:r>
              <a:rPr lang="en-US" sz="3200" kern="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Shortness of </a:t>
            </a:r>
            <a:r>
              <a:rPr lang="en-US" sz="32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breath/Difficulty breathing</a:t>
            </a:r>
            <a:endParaRPr lang="en-US" sz="3200" kern="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  <a:p>
            <a:pPr marL="800100" lvl="1" indent="-342900" algn="l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</a:pPr>
            <a:r>
              <a:rPr lang="en-US" sz="32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Pneumonia (bacterial/viral)</a:t>
            </a:r>
            <a:endParaRPr kumimoji="0" lang="en-US" sz="3200" b="0" i="0" u="none" strike="noStrike" kern="0" cap="none" spc="0" normalizeH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Times New Roman" pitchFamily="18" charset="0"/>
            </a:endParaRPr>
          </a:p>
          <a:p>
            <a:pPr marL="800100" lvl="1" indent="-342900" algn="l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</a:pPr>
            <a:r>
              <a:rPr lang="en-US" sz="32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Acute respiratory distress</a:t>
            </a:r>
          </a:p>
          <a:p>
            <a:pPr marL="800100" lvl="1" indent="-342900" algn="l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</a:pPr>
            <a:r>
              <a:rPr lang="en-US" sz="32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Crackling sound on inhalation</a:t>
            </a:r>
            <a:endParaRPr lang="en-US" sz="3200" kern="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  <a:p>
            <a:pPr marL="800100" lvl="1" indent="-342900" algn="l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Times New Roman" pitchFamily="18" charset="0"/>
              </a:rPr>
              <a:t>Respiratory failure 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/>
              <a:defRPr/>
            </a:pPr>
            <a:endParaRPr kumimoji="0" lang="en-US" sz="3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cs typeface="Times New Roman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429A09B-DFA1-57D5-66E2-C7F43916CDB5}"/>
              </a:ext>
            </a:extLst>
          </p:cNvPr>
          <p:cNvSpPr txBox="1"/>
          <p:nvPr/>
        </p:nvSpPr>
        <p:spPr>
          <a:xfrm>
            <a:off x="6172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12306817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75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915400" cy="1143000"/>
          </a:xfrm>
        </p:spPr>
        <p:txBody>
          <a:bodyPr/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Avian Influenza – Pathophysiology</a:t>
            </a:r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Signs and Symptoms</a:t>
            </a:r>
          </a:p>
        </p:txBody>
      </p:sp>
      <p:sp>
        <p:nvSpPr>
          <p:cNvPr id="458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828800"/>
            <a:ext cx="9144000" cy="4876800"/>
          </a:xfrm>
        </p:spPr>
        <p:txBody>
          <a:bodyPr/>
          <a:lstStyle/>
          <a:p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Further Signs and Symptoms </a:t>
            </a:r>
          </a:p>
          <a:p>
            <a:pPr lvl="1"/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Chest pain</a:t>
            </a:r>
          </a:p>
          <a:p>
            <a:pPr lvl="1"/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Bleeding from the nose and gums</a:t>
            </a:r>
          </a:p>
          <a:p>
            <a:pPr lvl="1"/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Acute encephalitis</a:t>
            </a:r>
          </a:p>
          <a:p>
            <a:pPr lvl="1"/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Myocardial Infarction</a:t>
            </a:r>
          </a:p>
          <a:p>
            <a:pPr lvl="1"/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Multi-organ dysfunction</a:t>
            </a:r>
          </a:p>
          <a:p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Deterioration is rapid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00FA59E-5EDC-0029-65F3-A9CDD41F414E}"/>
              </a:ext>
            </a:extLst>
          </p:cNvPr>
          <p:cNvSpPr txBox="1"/>
          <p:nvPr/>
        </p:nvSpPr>
        <p:spPr>
          <a:xfrm>
            <a:off x="6172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299683746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75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915400" cy="1143000"/>
          </a:xfrm>
        </p:spPr>
        <p:txBody>
          <a:bodyPr/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Avian Influenza – Pathophysiology</a:t>
            </a:r>
          </a:p>
        </p:txBody>
      </p:sp>
      <p:sp>
        <p:nvSpPr>
          <p:cNvPr id="458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828800"/>
            <a:ext cx="8534400" cy="4876800"/>
          </a:xfrm>
        </p:spPr>
        <p:txBody>
          <a:bodyPr/>
          <a:lstStyle/>
          <a:p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H5N1 and other Avian Influenzas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97EF13-A64D-4173-B1AE-2BCC779473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700" y="3124200"/>
            <a:ext cx="5093454" cy="3005138"/>
          </a:xfrm>
          <a:prstGeom prst="rect">
            <a:avLst/>
          </a:prstGeom>
          <a:ln w="57150">
            <a:solidFill>
              <a:srgbClr val="333399"/>
            </a:solidFill>
          </a:ln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1DCD46FD-4BF0-4867-A222-000633AE61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590800"/>
            <a:ext cx="33909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pPr lvl="1"/>
            <a:r>
              <a:rPr lang="en-US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Known pathogenicity is only tip of the iceberg</a:t>
            </a:r>
          </a:p>
          <a:p>
            <a:pPr lvl="1"/>
            <a:r>
              <a:rPr lang="en-US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Likely to be additional pathogenetic mechanisms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EE2BF40-DC5B-6990-63B7-6D9E46921919}"/>
              </a:ext>
            </a:extLst>
          </p:cNvPr>
          <p:cNvSpPr txBox="1"/>
          <p:nvPr/>
        </p:nvSpPr>
        <p:spPr>
          <a:xfrm>
            <a:off x="6172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309513283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pic>
        <p:nvPicPr>
          <p:cNvPr id="4098" name="Picture 2" descr="http://saphanatutorial.com/wp-content/uploads/2013/12/SAP-HANA-Question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87234" cy="6858000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1B3EF3D-DB89-6BE1-FD78-3418203F2C08}"/>
              </a:ext>
            </a:extLst>
          </p:cNvPr>
          <p:cNvSpPr txBox="1"/>
          <p:nvPr/>
        </p:nvSpPr>
        <p:spPr>
          <a:xfrm>
            <a:off x="6172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387958575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5" name="Rectangle 5">
            <a:hlinkClick r:id="rId2"/>
          </p:cNvPr>
          <p:cNvSpPr>
            <a:spLocks noChangeArrowheads="1"/>
          </p:cNvSpPr>
          <p:nvPr/>
        </p:nvSpPr>
        <p:spPr bwMode="auto">
          <a:xfrm>
            <a:off x="3490913" y="2166938"/>
            <a:ext cx="9144000" cy="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35DB2893-082E-4B29-9063-065711EC29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1289" y="1305238"/>
            <a:ext cx="9067800" cy="1560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For more presentations like this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or for more information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please visit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outrunningthehorses.com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FBE375A-669E-4902-887A-279F7BD398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1596" y="3193109"/>
            <a:ext cx="4380807" cy="2899751"/>
          </a:xfrm>
          <a:prstGeom prst="rect">
            <a:avLst/>
          </a:prstGeom>
          <a:ln w="28575">
            <a:solidFill>
              <a:srgbClr val="000000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363C455-7F75-42FE-5361-9E4616BE6A38}"/>
              </a:ext>
            </a:extLst>
          </p:cNvPr>
          <p:cNvSpPr txBox="1"/>
          <p:nvPr/>
        </p:nvSpPr>
        <p:spPr>
          <a:xfrm>
            <a:off x="6172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3513651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229600" cy="1143000"/>
          </a:xfrm>
        </p:spPr>
        <p:txBody>
          <a:bodyPr/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Avian Influenza – Pathophysiology</a:t>
            </a:r>
            <a:endParaRPr lang="en-US" sz="4000" dirty="0"/>
          </a:p>
        </p:txBody>
      </p:sp>
      <p:sp>
        <p:nvSpPr>
          <p:cNvPr id="335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382000" cy="1828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Avian Influenza</a:t>
            </a:r>
          </a:p>
          <a:p>
            <a:pPr lvl="1">
              <a:lnSpc>
                <a:spcPct val="90000"/>
              </a:lnSpc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In addition to lung infection</a:t>
            </a:r>
          </a:p>
          <a:p>
            <a:pPr lvl="2">
              <a:lnSpc>
                <a:spcPct val="90000"/>
              </a:lnSpc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Other organs affected: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76200" y="3560619"/>
            <a:ext cx="4267200" cy="293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pPr lvl="3">
              <a:lnSpc>
                <a:spcPct val="90000"/>
              </a:lnSpc>
            </a:pPr>
            <a:r>
              <a:rPr lang="en-US" sz="2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Trachea</a:t>
            </a:r>
          </a:p>
          <a:p>
            <a:pPr lvl="3">
              <a:lnSpc>
                <a:spcPct val="90000"/>
              </a:lnSpc>
            </a:pPr>
            <a:r>
              <a:rPr lang="en-US" sz="2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Brain</a:t>
            </a:r>
          </a:p>
          <a:p>
            <a:pPr lvl="3">
              <a:lnSpc>
                <a:spcPct val="90000"/>
              </a:lnSpc>
            </a:pPr>
            <a:r>
              <a:rPr lang="en-US" sz="2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Heart</a:t>
            </a:r>
          </a:p>
          <a:p>
            <a:pPr lvl="3">
              <a:lnSpc>
                <a:spcPct val="90000"/>
              </a:lnSpc>
            </a:pPr>
            <a:r>
              <a:rPr lang="en-US" sz="2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Liver</a:t>
            </a:r>
          </a:p>
          <a:p>
            <a:pPr lvl="3">
              <a:lnSpc>
                <a:spcPct val="90000"/>
              </a:lnSpc>
            </a:pPr>
            <a:r>
              <a:rPr lang="en-US" sz="2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Lymph nodes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048000" y="3560619"/>
            <a:ext cx="4114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pPr lvl="3">
              <a:lnSpc>
                <a:spcPct val="90000"/>
              </a:lnSpc>
            </a:pPr>
            <a:r>
              <a:rPr lang="en-US" sz="2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Spleen</a:t>
            </a:r>
          </a:p>
          <a:p>
            <a:pPr lvl="3">
              <a:lnSpc>
                <a:spcPct val="90000"/>
              </a:lnSpc>
            </a:pPr>
            <a:r>
              <a:rPr lang="en-US" sz="2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Intestines</a:t>
            </a:r>
          </a:p>
          <a:p>
            <a:pPr lvl="3">
              <a:lnSpc>
                <a:spcPct val="90000"/>
              </a:lnSpc>
            </a:pPr>
            <a:r>
              <a:rPr lang="en-US" sz="2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Kidneys</a:t>
            </a:r>
          </a:p>
          <a:p>
            <a:pPr lvl="3">
              <a:lnSpc>
                <a:spcPct val="90000"/>
              </a:lnSpc>
            </a:pPr>
            <a:r>
              <a:rPr lang="en-US" sz="2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Penetration of Placental Barrier</a:t>
            </a:r>
          </a:p>
          <a:p>
            <a:pPr marL="1371600" lvl="3" indent="0">
              <a:lnSpc>
                <a:spcPct val="90000"/>
              </a:lnSpc>
              <a:buNone/>
            </a:pPr>
            <a:endParaRPr lang="en-US" sz="24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86F8BFC-08CD-D101-D0BB-D7F3577FA25B}"/>
              </a:ext>
            </a:extLst>
          </p:cNvPr>
          <p:cNvSpPr txBox="1"/>
          <p:nvPr/>
        </p:nvSpPr>
        <p:spPr>
          <a:xfrm>
            <a:off x="6172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5349293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153400" cy="1143000"/>
          </a:xfrm>
        </p:spPr>
        <p:txBody>
          <a:bodyPr/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Avian Influenza – Pathophysiology</a:t>
            </a:r>
            <a:endParaRPr lang="en-US" sz="4000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8600" y="1837162"/>
            <a:ext cx="8534400" cy="40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r>
              <a:rPr 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Avian Influenza</a:t>
            </a:r>
          </a:p>
          <a:p>
            <a:pPr lvl="1"/>
            <a:r>
              <a:rPr lang="en-US" sz="32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Isolated from serum and feces</a:t>
            </a:r>
          </a:p>
          <a:p>
            <a:pPr lvl="2"/>
            <a:r>
              <a:rPr lang="en-US" sz="32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Possible infection through:</a:t>
            </a:r>
          </a:p>
          <a:p>
            <a:pPr lvl="3"/>
            <a:r>
              <a:rPr lang="en-US" sz="32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Gastrointestinal contamination</a:t>
            </a:r>
          </a:p>
          <a:p>
            <a:pPr lvl="3"/>
            <a:r>
              <a:rPr lang="en-US" sz="32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Exposure to blood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856F90A-E222-A240-A936-F2E0637F0BFB}"/>
              </a:ext>
            </a:extLst>
          </p:cNvPr>
          <p:cNvSpPr txBox="1"/>
          <p:nvPr/>
        </p:nvSpPr>
        <p:spPr>
          <a:xfrm>
            <a:off x="6172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14157438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153400" cy="1143000"/>
          </a:xfrm>
        </p:spPr>
        <p:txBody>
          <a:bodyPr/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Avian Influenza – Pathophysiology</a:t>
            </a:r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Receptors</a:t>
            </a:r>
            <a:endParaRPr lang="en-US" sz="4000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8600" y="1837163"/>
            <a:ext cx="8534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r>
              <a:rPr 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Avian Influenza primarily a respiratory infection</a:t>
            </a:r>
          </a:p>
          <a:p>
            <a:pPr lvl="1"/>
            <a:r>
              <a:rPr lang="en-US" sz="32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Involves more lower airways than human influenza</a:t>
            </a:r>
          </a:p>
          <a:p>
            <a:pPr lvl="1"/>
            <a:r>
              <a:rPr lang="en-US" sz="32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Difference due to the hemagglutinin protein and to which receptors it binds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8FD6949-42DD-2D90-D0FA-301DC27F2BDD}"/>
              </a:ext>
            </a:extLst>
          </p:cNvPr>
          <p:cNvSpPr txBox="1"/>
          <p:nvPr/>
        </p:nvSpPr>
        <p:spPr>
          <a:xfrm>
            <a:off x="6172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27325760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153400" cy="1143000"/>
          </a:xfrm>
        </p:spPr>
        <p:txBody>
          <a:bodyPr/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Avian Influenza – Pathophysiology</a:t>
            </a:r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Receptors</a:t>
            </a:r>
            <a:endParaRPr lang="en-US" sz="4000" dirty="0"/>
          </a:p>
        </p:txBody>
      </p:sp>
      <p:sp>
        <p:nvSpPr>
          <p:cNvPr id="334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6300" y="3894563"/>
            <a:ext cx="3429000" cy="2201437"/>
          </a:xfrm>
        </p:spPr>
        <p:txBody>
          <a:bodyPr/>
          <a:lstStyle/>
          <a:p>
            <a:pPr marL="685800" indent="-571500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Each play a role in virus’ ability to infect host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8600" y="1837163"/>
            <a:ext cx="8534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r>
              <a:rPr lang="en-US" sz="4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Protein Antigens on Surface</a:t>
            </a:r>
          </a:p>
          <a:p>
            <a:pPr lvl="1"/>
            <a:r>
              <a:rPr 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Hemagglutinin (H)</a:t>
            </a:r>
          </a:p>
          <a:p>
            <a:pPr lvl="1"/>
            <a:r>
              <a:rPr 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Neuraminidase (N)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1" t="14927" r="13636" b="28288"/>
          <a:stretch/>
        </p:blipFill>
        <p:spPr>
          <a:xfrm>
            <a:off x="4611029" y="4038600"/>
            <a:ext cx="4114800" cy="2454442"/>
          </a:xfrm>
          <a:prstGeom prst="rect">
            <a:avLst/>
          </a:prstGeom>
          <a:ln w="57150">
            <a:solidFill>
              <a:schemeClr val="bg2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B7D5E6C-EA6D-156F-F3A0-FB6D63E8644D}"/>
              </a:ext>
            </a:extLst>
          </p:cNvPr>
          <p:cNvSpPr txBox="1"/>
          <p:nvPr/>
        </p:nvSpPr>
        <p:spPr>
          <a:xfrm>
            <a:off x="6172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422934226"/>
      </p:ext>
    </p:extLst>
  </p:cSld>
  <p:clrMapOvr>
    <a:masterClrMapping/>
  </p:clrMapOvr>
</p:sld>
</file>

<file path=ppt/theme/theme1.xml><?xml version="1.0" encoding="utf-8"?>
<a:theme xmlns:a="http://schemas.openxmlformats.org/drawingml/2006/main" name="Whirlpool">
  <a:themeElements>
    <a:clrScheme name="">
      <a:dk1>
        <a:srgbClr val="FFFFFF"/>
      </a:dk1>
      <a:lt1>
        <a:srgbClr val="FFFFFF"/>
      </a:lt1>
      <a:dk2>
        <a:srgbClr val="CCFFFF"/>
      </a:dk2>
      <a:lt2>
        <a:srgbClr val="000066"/>
      </a:lt2>
      <a:accent1>
        <a:srgbClr val="CC99FF"/>
      </a:accent1>
      <a:accent2>
        <a:srgbClr val="9999FF"/>
      </a:accent2>
      <a:accent3>
        <a:srgbClr val="FFFFFF"/>
      </a:accent3>
      <a:accent4>
        <a:srgbClr val="DADADA"/>
      </a:accent4>
      <a:accent5>
        <a:srgbClr val="E2CAFF"/>
      </a:accent5>
      <a:accent6>
        <a:srgbClr val="8A8AE7"/>
      </a:accent6>
      <a:hlink>
        <a:srgbClr val="99CCFF"/>
      </a:hlink>
      <a:folHlink>
        <a:srgbClr val="0066FF"/>
      </a:folHlink>
    </a:clrScheme>
    <a:fontScheme name="Whirlpool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Whirlpool 1">
        <a:dk1>
          <a:srgbClr val="000066"/>
        </a:dk1>
        <a:lt1>
          <a:srgbClr val="FFFFFF"/>
        </a:lt1>
        <a:dk2>
          <a:srgbClr val="6699FF"/>
        </a:dk2>
        <a:lt2>
          <a:srgbClr val="CCFFFF"/>
        </a:lt2>
        <a:accent1>
          <a:srgbClr val="CC99FF"/>
        </a:accent1>
        <a:accent2>
          <a:srgbClr val="9999FF"/>
        </a:accent2>
        <a:accent3>
          <a:srgbClr val="B8CAFF"/>
        </a:accent3>
        <a:accent4>
          <a:srgbClr val="DADADA"/>
        </a:accent4>
        <a:accent5>
          <a:srgbClr val="E2CAFF"/>
        </a:accent5>
        <a:accent6>
          <a:srgbClr val="8A8AE7"/>
        </a:accent6>
        <a:hlink>
          <a:srgbClr val="99CC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rlpool 2">
        <a:dk1>
          <a:srgbClr val="393939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868686"/>
        </a:accent2>
        <a:accent3>
          <a:srgbClr val="AAAAAA"/>
        </a:accent3>
        <a:accent4>
          <a:srgbClr val="DADADA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rlpool 3">
        <a:dk1>
          <a:srgbClr val="000066"/>
        </a:dk1>
        <a:lt1>
          <a:srgbClr val="FFFFFF"/>
        </a:lt1>
        <a:dk2>
          <a:srgbClr val="0000CC"/>
        </a:dk2>
        <a:lt2>
          <a:srgbClr val="CCFFFF"/>
        </a:lt2>
        <a:accent1>
          <a:srgbClr val="CC99FF"/>
        </a:accent1>
        <a:accent2>
          <a:srgbClr val="9999FF"/>
        </a:accent2>
        <a:accent3>
          <a:srgbClr val="AAAAE2"/>
        </a:accent3>
        <a:accent4>
          <a:srgbClr val="DADADA"/>
        </a:accent4>
        <a:accent5>
          <a:srgbClr val="E2CAFF"/>
        </a:accent5>
        <a:accent6>
          <a:srgbClr val="8A8AE7"/>
        </a:accent6>
        <a:hlink>
          <a:srgbClr val="99CC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5793</TotalTime>
  <Words>1751</Words>
  <Application>Microsoft Office PowerPoint</Application>
  <PresentationFormat>On-screen Show (4:3)</PresentationFormat>
  <Paragraphs>356</Paragraphs>
  <Slides>54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0" baseType="lpstr">
      <vt:lpstr>Calibri</vt:lpstr>
      <vt:lpstr>Monotype Corsiva</vt:lpstr>
      <vt:lpstr>Tahoma</vt:lpstr>
      <vt:lpstr>Times New Roman</vt:lpstr>
      <vt:lpstr>Wingdings</vt:lpstr>
      <vt:lpstr>Whirlpool</vt:lpstr>
      <vt:lpstr>PowerPoint Presentation</vt:lpstr>
      <vt:lpstr>Avian Influenza – Pathophysiology</vt:lpstr>
      <vt:lpstr>PowerPoint Presentation</vt:lpstr>
      <vt:lpstr>Avian Influenza – Pathophysiology</vt:lpstr>
      <vt:lpstr>Avian Influenza – Pathophysiology</vt:lpstr>
      <vt:lpstr>Avian Influenza – Pathophysiology</vt:lpstr>
      <vt:lpstr>Avian Influenza – Pathophysiology</vt:lpstr>
      <vt:lpstr>Avian Influenza – Pathophysiology Receptors</vt:lpstr>
      <vt:lpstr>Avian Influenza – Pathophysiology Receptors</vt:lpstr>
      <vt:lpstr>Avian Influenza – Pathophysiology Receptors</vt:lpstr>
      <vt:lpstr>Avian Influenza – Pathophysiology Receptors</vt:lpstr>
      <vt:lpstr>Avian Influenza – Pathophysiology Receptors</vt:lpstr>
      <vt:lpstr>Avian Influenza – Pathophysiology Receptors</vt:lpstr>
      <vt:lpstr>Avian Influenza – Pathophysiology Receptors</vt:lpstr>
      <vt:lpstr>Avian Influenza – Pathophysiology Receptors</vt:lpstr>
      <vt:lpstr>Avian Influenza – Pathophysiology Receptors</vt:lpstr>
      <vt:lpstr>Avian Influenza – Pathophysiology Receptors</vt:lpstr>
      <vt:lpstr>Avian Influenza – Pathophysiology Receptors</vt:lpstr>
      <vt:lpstr>Avian Influenza – Pathophysiology Receptors</vt:lpstr>
      <vt:lpstr>Avian Influenza – Pathophysiology Receptors</vt:lpstr>
      <vt:lpstr>Avian Influenza – Pathophysiology Receptors</vt:lpstr>
      <vt:lpstr>Avian Influenza – Pathophysiology Receptors</vt:lpstr>
      <vt:lpstr>Avian Influenza – Pathophysiology Receptors</vt:lpstr>
      <vt:lpstr>Avian Influenza – Pathophysiology Receptors</vt:lpstr>
      <vt:lpstr>Avian Influenza – Pathophysiology Cytokine Storm</vt:lpstr>
      <vt:lpstr>Avian Influenza – Pathophysiology Cytokine Storm</vt:lpstr>
      <vt:lpstr>Avian Influenza – Pathophysiology Cytokine Storm</vt:lpstr>
      <vt:lpstr>Avian Influenza – Pathophysiology Cytokine Storm</vt:lpstr>
      <vt:lpstr>Avian Influenza – Pathophysiology Cytokine Storm</vt:lpstr>
      <vt:lpstr>Avian Influenza – Pathophysiology Cytokine Storm</vt:lpstr>
      <vt:lpstr>Avian Influenza – Pathophysiology Cytokine Storm</vt:lpstr>
      <vt:lpstr>Avian Influenza – Pathophysiology Cytokine Storm</vt:lpstr>
      <vt:lpstr>Avian Influenza – Pathophysiology Cytokine Storm</vt:lpstr>
      <vt:lpstr>Avian Influenza – Pathophysiology Cytokine Storm</vt:lpstr>
      <vt:lpstr>Avian Influenza – Pathophysiology Cytokine Storm</vt:lpstr>
      <vt:lpstr>Avian Influenza – Pathophysiology Cytokine Storm</vt:lpstr>
      <vt:lpstr>Avian Influenza – Pathophysiology Cytokine Storm</vt:lpstr>
      <vt:lpstr>Avian Influenza – Pathophysiology Cytokine Storm</vt:lpstr>
      <vt:lpstr>Avian Influenza – Pathophysiology Cytokine Storm</vt:lpstr>
      <vt:lpstr>Avian Influenza – Pathophysiology Cytokine Storm</vt:lpstr>
      <vt:lpstr>Avian Influenza – Pathophysiology Cytokine Storm</vt:lpstr>
      <vt:lpstr> Avian Influenza – Pathophysiology Cytokine Storm</vt:lpstr>
      <vt:lpstr> Avian Influenza – Pathophysiology Cytokine Storm</vt:lpstr>
      <vt:lpstr> Avian Influenza – Pathophysiology</vt:lpstr>
      <vt:lpstr> Avian Influenza – Pathophysiology</vt:lpstr>
      <vt:lpstr>PowerPoint Presentation</vt:lpstr>
      <vt:lpstr>Avian Influenza – Pathophysiology Immune Process</vt:lpstr>
      <vt:lpstr>Avian Influenza – Pathophysiology Immune Process</vt:lpstr>
      <vt:lpstr>Avian Influenza – Pathophysiology Signs and Symptoms</vt:lpstr>
      <vt:lpstr>Avian Influenza – Pathophysiology Signs and Symptoms</vt:lpstr>
      <vt:lpstr>Avian Influenza – Pathophysiology Signs and Symptoms</vt:lpstr>
      <vt:lpstr>Avian Influenza – Pathophysiology</vt:lpstr>
      <vt:lpstr>Questions?</vt:lpstr>
      <vt:lpstr>PowerPoint Presentation</vt:lpstr>
    </vt:vector>
  </TitlesOfParts>
  <Company>Dell Computer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Avian Flu And the EMS Healthcare Provider</dc:title>
  <dc:creator>Marcus Gade</dc:creator>
  <cp:lastModifiedBy>mw gade</cp:lastModifiedBy>
  <cp:revision>361</cp:revision>
  <cp:lastPrinted>1601-01-01T00:00:00Z</cp:lastPrinted>
  <dcterms:created xsi:type="dcterms:W3CDTF">2006-10-31T00:26:40Z</dcterms:created>
  <dcterms:modified xsi:type="dcterms:W3CDTF">2024-11-09T20:59:13Z</dcterms:modified>
</cp:coreProperties>
</file>