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58"/>
  </p:notesMasterIdLst>
  <p:sldIdLst>
    <p:sldId id="256" r:id="rId2"/>
    <p:sldId id="850" r:id="rId3"/>
    <p:sldId id="896" r:id="rId4"/>
    <p:sldId id="899" r:id="rId5"/>
    <p:sldId id="920" r:id="rId6"/>
    <p:sldId id="897" r:id="rId7"/>
    <p:sldId id="898" r:id="rId8"/>
    <p:sldId id="901" r:id="rId9"/>
    <p:sldId id="921" r:id="rId10"/>
    <p:sldId id="902" r:id="rId11"/>
    <p:sldId id="904" r:id="rId12"/>
    <p:sldId id="923" r:id="rId13"/>
    <p:sldId id="905" r:id="rId14"/>
    <p:sldId id="906" r:id="rId15"/>
    <p:sldId id="907" r:id="rId16"/>
    <p:sldId id="908" r:id="rId17"/>
    <p:sldId id="910" r:id="rId18"/>
    <p:sldId id="909" r:id="rId19"/>
    <p:sldId id="911" r:id="rId20"/>
    <p:sldId id="912" r:id="rId21"/>
    <p:sldId id="913" r:id="rId22"/>
    <p:sldId id="918" r:id="rId23"/>
    <p:sldId id="919" r:id="rId24"/>
    <p:sldId id="914" r:id="rId25"/>
    <p:sldId id="924" r:id="rId26"/>
    <p:sldId id="916" r:id="rId27"/>
    <p:sldId id="925" r:id="rId28"/>
    <p:sldId id="926" r:id="rId29"/>
    <p:sldId id="927" r:id="rId30"/>
    <p:sldId id="928" r:id="rId31"/>
    <p:sldId id="931" r:id="rId32"/>
    <p:sldId id="930" r:id="rId33"/>
    <p:sldId id="929" r:id="rId34"/>
    <p:sldId id="952" r:id="rId35"/>
    <p:sldId id="943" r:id="rId36"/>
    <p:sldId id="944" r:id="rId37"/>
    <p:sldId id="945" r:id="rId38"/>
    <p:sldId id="946" r:id="rId39"/>
    <p:sldId id="947" r:id="rId40"/>
    <p:sldId id="948" r:id="rId41"/>
    <p:sldId id="933" r:id="rId42"/>
    <p:sldId id="934" r:id="rId43"/>
    <p:sldId id="936" r:id="rId44"/>
    <p:sldId id="935" r:id="rId45"/>
    <p:sldId id="937" r:id="rId46"/>
    <p:sldId id="938" r:id="rId47"/>
    <p:sldId id="940" r:id="rId48"/>
    <p:sldId id="942" r:id="rId49"/>
    <p:sldId id="949" r:id="rId50"/>
    <p:sldId id="950" r:id="rId51"/>
    <p:sldId id="953" r:id="rId52"/>
    <p:sldId id="951" r:id="rId53"/>
    <p:sldId id="954" r:id="rId54"/>
    <p:sldId id="798" r:id="rId55"/>
    <p:sldId id="895" r:id="rId56"/>
    <p:sldId id="842" r:id="rId5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831B96B-AED3-4779-87F2-106C2C88D186}">
          <p14:sldIdLst>
            <p14:sldId id="256"/>
            <p14:sldId id="850"/>
            <p14:sldId id="896"/>
            <p14:sldId id="899"/>
            <p14:sldId id="920"/>
            <p14:sldId id="897"/>
            <p14:sldId id="898"/>
            <p14:sldId id="901"/>
            <p14:sldId id="921"/>
            <p14:sldId id="902"/>
            <p14:sldId id="904"/>
            <p14:sldId id="923"/>
            <p14:sldId id="905"/>
            <p14:sldId id="906"/>
            <p14:sldId id="907"/>
            <p14:sldId id="908"/>
            <p14:sldId id="910"/>
            <p14:sldId id="909"/>
            <p14:sldId id="911"/>
            <p14:sldId id="912"/>
            <p14:sldId id="913"/>
            <p14:sldId id="918"/>
            <p14:sldId id="919"/>
            <p14:sldId id="914"/>
            <p14:sldId id="924"/>
            <p14:sldId id="916"/>
            <p14:sldId id="925"/>
            <p14:sldId id="926"/>
            <p14:sldId id="927"/>
            <p14:sldId id="928"/>
            <p14:sldId id="931"/>
            <p14:sldId id="930"/>
            <p14:sldId id="929"/>
            <p14:sldId id="952"/>
            <p14:sldId id="943"/>
            <p14:sldId id="944"/>
            <p14:sldId id="945"/>
            <p14:sldId id="946"/>
            <p14:sldId id="947"/>
            <p14:sldId id="948"/>
            <p14:sldId id="933"/>
            <p14:sldId id="934"/>
            <p14:sldId id="936"/>
            <p14:sldId id="935"/>
            <p14:sldId id="937"/>
            <p14:sldId id="938"/>
            <p14:sldId id="940"/>
            <p14:sldId id="942"/>
            <p14:sldId id="949"/>
            <p14:sldId id="950"/>
            <p14:sldId id="953"/>
            <p14:sldId id="951"/>
            <p14:sldId id="954"/>
            <p14:sldId id="798"/>
            <p14:sldId id="895"/>
            <p14:sldId id="842"/>
          </p14:sldIdLst>
        </p14:section>
        <p14:section name="Untitled Section" id="{A149817D-FF64-4E86-8A54-E4CDDB833332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33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91" autoAdjust="0"/>
    <p:restoredTop sz="94660"/>
  </p:normalViewPr>
  <p:slideViewPr>
    <p:cSldViewPr snapToGrid="0">
      <p:cViewPr varScale="1">
        <p:scale>
          <a:sx n="93" d="100"/>
          <a:sy n="93" d="100"/>
        </p:scale>
        <p:origin x="1578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0608E-A27F-4721-B675-73B8CB69AFEF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C9B68-20BA-498D-855A-75C4008E4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174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03F59-0F7F-49C8-B03A-242FA644F431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333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ltGray">
          <a:xfrm>
            <a:off x="0" y="0"/>
            <a:ext cx="1100667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1" lang="en-US" sz="180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20800" y="1152942"/>
            <a:ext cx="9956800" cy="2123658"/>
          </a:xfrm>
        </p:spPr>
        <p:txBody>
          <a:bodyPr>
            <a:spAutoFit/>
          </a:bodyPr>
          <a:lstStyle>
            <a:lvl1pPr>
              <a:defRPr sz="6600">
                <a:solidFill>
                  <a:srgbClr val="CC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4000">
                <a:solidFill>
                  <a:srgbClr val="CCEC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1117600" y="6248400"/>
            <a:ext cx="23368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4368800" y="6248400"/>
            <a:ext cx="38608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245600" y="6248400"/>
            <a:ext cx="25400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fld id="{1A76D3A1-0BF0-403A-B275-F93F38D2046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ltGray">
          <a:xfrm>
            <a:off x="1" y="3543300"/>
            <a:ext cx="4457700" cy="122238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1" lang="en-US" sz="1800"/>
          </a:p>
        </p:txBody>
      </p:sp>
    </p:spTree>
    <p:extLst>
      <p:ext uri="{BB962C8B-B14F-4D97-AF65-F5344CB8AC3E}">
        <p14:creationId xmlns:p14="http://schemas.microsoft.com/office/powerpoint/2010/main" val="175489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8585D-1DF0-4164-8F03-2C5A85F1D1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00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34400" y="457200"/>
            <a:ext cx="27432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457200"/>
            <a:ext cx="80264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591CC1-8415-41E5-B0EE-37A6440E1C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908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4757C2-A93C-409E-9101-80FA26F018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610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6FE5F9-BA70-4861-99C3-42698580DC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56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569175-7F14-4369-A54E-8AE53F1210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437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02B04D-81FB-476A-AE40-DF484C8B66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007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06F848-656A-48D5-9DC6-28CA6BEEB4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501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911D8-10B5-403B-8054-DFADA8808C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550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69C51B-C7B6-4EED-91E2-DE34589861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33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54EADC-78A4-4DC5-9611-818AD6156B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56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400"/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fld id="{5F7EE7F0-78D0-4114-8839-71C1B34B5C1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gray">
          <a:xfrm>
            <a:off x="1" y="1638300"/>
            <a:ext cx="4457700" cy="122238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1" lang="en-US" sz="1800"/>
          </a:p>
        </p:txBody>
      </p:sp>
    </p:spTree>
    <p:extLst>
      <p:ext uri="{BB962C8B-B14F-4D97-AF65-F5344CB8AC3E}">
        <p14:creationId xmlns:p14="http://schemas.microsoft.com/office/powerpoint/2010/main" val="386847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http://www.nih.gov/news/research_matters/august2007/images/storm_l.gif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www.digitaljournal.com/photo/060817avianflubirdfluvirus.jp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www.digitaljournal.com/photo/060817avianflubirdfluvirus.jp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E27A8F0-73E6-55CF-62A8-1E7AA84BAD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697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29D50C-B27B-2DE1-0DFC-77E2C2E20AA2}"/>
              </a:ext>
            </a:extLst>
          </p:cNvPr>
          <p:cNvSpPr txBox="1"/>
          <p:nvPr/>
        </p:nvSpPr>
        <p:spPr>
          <a:xfrm>
            <a:off x="-15433" y="497544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Pandemic Plan for the Church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48E7AE-C732-F798-B8A5-2778AF6A25EB}"/>
              </a:ext>
            </a:extLst>
          </p:cNvPr>
          <p:cNvSpPr txBox="1"/>
          <p:nvPr/>
        </p:nvSpPr>
        <p:spPr>
          <a:xfrm>
            <a:off x="15433" y="1102505"/>
            <a:ext cx="12161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4763D2EE-4C59-2453-6B22-0AA4CDD08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93" y="5506230"/>
            <a:ext cx="12158240" cy="702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 algn="ctr"/>
            <a:endParaRPr lang="en-US" sz="40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48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48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0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Pathophysiology of H5N1 Avian Influenza</a:t>
            </a:r>
          </a:p>
          <a:p>
            <a:pPr algn="ctr"/>
            <a:r>
              <a:rPr lang="en-US" sz="40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Cytokine Storm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DEFDCC-DA30-7F49-8644-A71F9672D587}"/>
              </a:ext>
            </a:extLst>
          </p:cNvPr>
          <p:cNvSpPr txBox="1"/>
          <p:nvPr/>
        </p:nvSpPr>
        <p:spPr>
          <a:xfrm>
            <a:off x="453589" y="6016875"/>
            <a:ext cx="11521533" cy="58477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2220A0-2E60-25DE-D5E2-4592EA1D1D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506" y="1810391"/>
            <a:ext cx="3758601" cy="28187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2645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E0A78C-523D-F9C3-00F0-0DAE44C252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EDCC3EE1-2213-EC56-AE65-1EB564C43B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Pathophysiology of H5N1 Avian Influenza</a:t>
            </a:r>
            <a:b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A Cytokine Storm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E8578210-8A6E-6516-B7EF-AB229D9BCC8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799" y="1752600"/>
            <a:ext cx="10894143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Sialic Acids and Host Cell Affinity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Avian viruses not present in human upper respiratory tract</a:t>
            </a:r>
          </a:p>
          <a:p>
            <a:pPr lvl="1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easily spread with sneezes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yet easily transmitted human-to-human</a:t>
            </a:r>
          </a:p>
          <a:p>
            <a:pPr lvl="1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 shows it would take only one mutation to render the hemagglutinin protein more adaptable to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sialic acid in humans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B12776-CB09-6C33-93E6-46C156BCC286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1714600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B462D5-868A-E239-8037-B5E8AAD43D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61240C75-CB45-5A89-FA77-0EED31AB81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Pathophysiology of H5N1 Avian Influenza</a:t>
            </a:r>
            <a:b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A Cytokine Storm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B3826698-077F-43E0-0376-8B6603EA72C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799" y="1752600"/>
            <a:ext cx="10894143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Inflammation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normal response to injury or stress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Brings large amounts of white blood cells to the injured or infected area to aid in the healing process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Blood vessels in the affected tissue dilate and become more permeable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Allows fluids, white blood cells, and other healing molecules to enter the damaged tissue </a:t>
            </a:r>
          </a:p>
          <a:p>
            <a:pPr lvl="1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5BA55D-A2BC-05B6-360B-30B2544446B8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3498235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64F726-1A10-CCE0-1AB4-A8ED399941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7C75866E-9BC1-09D2-517A-B3992D2497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Pathophysiology of H5N1 Avian Influenza</a:t>
            </a:r>
            <a:b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A Cytokine Storm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EB9EBAFE-44AD-228C-AF5B-8FCA78E8615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799" y="1752600"/>
            <a:ext cx="10894143" cy="62949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Inflammation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B4EABE-9867-45DF-CF88-9F38BD3C75D9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pic>
        <p:nvPicPr>
          <p:cNvPr id="2" name="Picture 1" descr="A diagram of blood vessels&#10;&#10;AI-generated content may be incorrect.">
            <a:extLst>
              <a:ext uri="{FF2B5EF4-FFF2-40B4-BE49-F238E27FC236}">
                <a16:creationId xmlns:a16="http://schemas.microsoft.com/office/drawing/2014/main" id="{61307BDF-65BE-5BD0-0351-A5A88A56DC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104" y="2941073"/>
            <a:ext cx="5248592" cy="33496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DA278B7C-0BEE-B520-C0A7-4C06A0FFBA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06000"/>
            <a:ext cx="12191999" cy="629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marL="0" indent="0" algn="ctr" defTabSz="914400">
              <a:spcAft>
                <a:spcPts val="600"/>
              </a:spcAft>
              <a:buNone/>
            </a:pPr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Arterial Inflammation with Components</a:t>
            </a:r>
          </a:p>
        </p:txBody>
      </p:sp>
    </p:spTree>
    <p:extLst>
      <p:ext uri="{BB962C8B-B14F-4D97-AF65-F5344CB8AC3E}">
        <p14:creationId xmlns:p14="http://schemas.microsoft.com/office/powerpoint/2010/main" val="2118422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82E0E1-DE32-2F92-C2FE-EEF607C672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009DD44A-1DDD-4194-E383-B997D0CFFD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Pathophysiology of H5N1 Avian Influenza</a:t>
            </a:r>
            <a:b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A Cytokine Storm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E09B4721-A8D5-001A-FB40-E776ABB3FDF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799" y="1752600"/>
            <a:ext cx="10894143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Inflammation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A44929-BAC3-608C-A7B5-65A28D63B028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BB91FD-E012-8F03-9A9B-D85A04625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4443" y="2521864"/>
            <a:ext cx="5165107" cy="29130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E73E150-AFB0-3B30-1037-C324AB37E1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799" y="2343747"/>
            <a:ext cx="5810251" cy="2500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lvl="1" defTabSz="914400">
              <a:spcAft>
                <a:spcPts val="600"/>
              </a:spcAft>
            </a:pPr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 may become red, with swelling and heat</a:t>
            </a:r>
          </a:p>
          <a:p>
            <a:pPr lvl="1" defTabSz="914400">
              <a:spcAft>
                <a:spcPts val="600"/>
              </a:spcAft>
            </a:pPr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example of this is the swelling of a joint after an injury</a:t>
            </a:r>
          </a:p>
        </p:txBody>
      </p:sp>
    </p:spTree>
    <p:extLst>
      <p:ext uri="{BB962C8B-B14F-4D97-AF65-F5344CB8AC3E}">
        <p14:creationId xmlns:p14="http://schemas.microsoft.com/office/powerpoint/2010/main" val="2815060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AC37B3-7E9E-1824-5192-0B088C1516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B78FCE44-015A-469F-1729-E5D78082AB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Pathophysiology of H5N1 Avian Influenza</a:t>
            </a:r>
            <a:b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A Cytokine Storm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279215D0-88CC-1586-C7F4-D877FCEED4F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799" y="1752600"/>
            <a:ext cx="10894143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Inflammation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White blood cells (WBC) accumulate at the sites of injury and inflammation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WBCs help control pathogens 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bacterial infections, mass of WBCs, bacterial cells, and damaged tissue may form a thick fluid called pus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this accumulation of fluid and pus takes place in the alveoli of the lungs, gas exchange is greatly inhibited</a:t>
            </a:r>
          </a:p>
          <a:p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BCC9F2-45A2-CBDB-F56E-DF02655248B6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37532206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CD8D6F-9B41-1E3D-E9CF-16F170C874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6B6BBCD1-E804-4D18-10CB-7A170BF0D0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Pathophysiology of H5N1 Avian Influenza</a:t>
            </a:r>
            <a:b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A Cytokine Storm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5C9991AD-EB58-1EAA-E895-87D007F0685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799" y="1752600"/>
            <a:ext cx="5353051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Inflammation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normal response should last as long as the infection or injury exists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Once an infection is controlled, phagocytes remove dead cells and other debris from the site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EB7AB6-A5AD-5A3A-A045-A5BCAC59F4EE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862C8A-366C-F05E-02AA-371C01687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9875" y="2491029"/>
            <a:ext cx="4866110" cy="32058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7110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3E92F2-04D7-488C-55E1-34144A2DAA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24833076-5910-453B-B68B-8D2409372B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Pathophysiology of H5N1 Avian Influenza</a:t>
            </a:r>
            <a:b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A Cytokine Storm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CCB1D321-7769-832D-23E3-5889CA87069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799" y="1752600"/>
            <a:ext cx="10894143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 Immune System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Innate Immunity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are born with this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Defense is general and non-specific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Protects against many types of pathogens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Functions the same way regardless of the type or number of times the same pathogen invades</a:t>
            </a:r>
          </a:p>
          <a:p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6F489C-B4B6-B99C-C861-DB13586575C6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150589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3F6D7C-E288-CE97-2F3E-2CB542B86C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C5FB372F-6B5A-73FA-31DE-3FBD44BA68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Pathophysiology of H5N1 Avian Influenza</a:t>
            </a:r>
            <a:b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A Cytokine Storm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55BCE8C7-2C00-CFA3-9CE0-7118F3F53E5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799" y="1752600"/>
            <a:ext cx="6743701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 Immune System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Innate Immunity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Unleashes white blood cells to surround and attack pathogen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cause inflammation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people can get stuck in inflammation phase</a:t>
            </a:r>
          </a:p>
          <a:p>
            <a:pPr lvl="3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Known as chronic inflammation</a:t>
            </a:r>
          </a:p>
          <a:p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49ABDA-ABF3-B85D-4716-7D1CCD00CB3D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4A2ABF-EB5A-B621-A907-9842D23FE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791" y="2999799"/>
            <a:ext cx="4518353" cy="23529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81454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38350A-0DE2-607C-9A0E-6D78D500D7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F9503DDC-49D9-D38D-ACFC-16A62BB549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Pathophysiology of H5N1 Avian Influenza</a:t>
            </a:r>
            <a:b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A Cytokine Storm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A0CF838A-9D65-5FFA-5218-94BE75ABECA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799" y="1752600"/>
            <a:ext cx="7181851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 Immune System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Adaptive Immunity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Very precise in targeting certain pathogens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Carried out by specialized WBCs called lymphocytes</a:t>
            </a:r>
          </a:p>
          <a:p>
            <a:pPr lvl="3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Consist of both T cells and B cells</a:t>
            </a:r>
          </a:p>
          <a:p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97DA3F-8B82-7806-2855-4292CFF2D7B3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106EDF-3AD2-D055-9189-C30B94E18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6650" y="2812239"/>
            <a:ext cx="3962400" cy="28681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04673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3176D0-E2BA-F9EF-613B-6601D975BA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63791B3A-0BB3-4C38-C191-C8BA397613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Pathophysiology of H5N1 Avian Influenza</a:t>
            </a:r>
            <a:b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A Cytokine Storm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554C162E-2DB5-D32A-5797-ED878B4D6E7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799" y="1752600"/>
            <a:ext cx="10894143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 Immune System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Adaptive Immunity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Recognizes foreign molecules by their antigens and react against them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cells attach to foreign cells such as the hemagglutinins and neuraminidases found on influenza viruses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Interact directly with the antigens and destroy them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74EF0A-CFE6-2A2E-8246-6E4F72DD5CEB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541140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E5235F-8A53-EFCA-92B9-8D41949AD1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384D1B80-403C-D563-83AE-E28C3A1ACD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Pathophysiology of H5N1 Avian Influenza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Cytokine Storm</a:t>
            </a: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8EFE2BF8-CCE3-2B4B-CA97-190A419B3A8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799" y="1752600"/>
            <a:ext cx="11680723" cy="4114800"/>
          </a:xfrm>
        </p:spPr>
        <p:txBody>
          <a:bodyPr/>
          <a:lstStyle/>
          <a:p>
            <a:pPr marL="0" indent="0" algn="ctr">
              <a:buNone/>
            </a:pP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H5N1 strain of virus can trigger inflammatory proteins called </a:t>
            </a: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cytokines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reach levels of more than ten times higher </a:t>
            </a:r>
          </a:p>
          <a:p>
            <a:pPr marL="0" indent="0" algn="ctr">
              <a:buNone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 in the common human flu virus H1N1. </a:t>
            </a:r>
          </a:p>
          <a:p>
            <a:pPr marL="0" indent="0" algn="ctr">
              <a:buNone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inflammation can cause damage to a patient’s lungs to the extent that they are unable to breathe. </a:t>
            </a:r>
          </a:p>
          <a:p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7B7086-A375-B10D-62AA-D35985852B5A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32289986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8788ED-6190-94CA-3838-56874502C6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5583AAE7-AA23-8F1D-901F-6AD0279266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Pathophysiology of H5N1 Avian Influenza</a:t>
            </a:r>
            <a:b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A Cytokine Storm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0B4DD165-28F1-D448-F0B9-C57306D169B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799" y="1752600"/>
            <a:ext cx="10894143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 Immune System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Adaptive Immunity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 cells respond indirectly by producing antibodies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antibody is a protein produced in response to a specific antigen that combines with that antigen to neutralize, inhibit or destroy it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an infection, B cells develop into memory cells enabling a more rapid and robust immune response to future encounters with the same pathogen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8D0700-7FF1-4CA5-383A-50EAA9DB6E59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19656872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FBF09E-B013-598C-0F43-1F49F6BD05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C7E187A0-8842-248E-1F26-9B8BC790AB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Pathophysiology of H5N1 Avian Influenza</a:t>
            </a:r>
            <a:b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A Cytokine Storm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AC9BED19-F931-BB26-861F-BDDAAFEED89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799" y="1752600"/>
            <a:ext cx="10894143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Cytokines 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During the immune response chemicals are released including cytokines 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Cytokines are protein substances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 as messenger molecules and regulators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 as hormones and can produce effects on cells close by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Promote an inflammatory response to infections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4E50A7-4B9E-5BF1-2C3C-205931017069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10712550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2E2F89-D777-76A1-0414-F737DFE82D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35C7B0D2-4D93-0155-C740-577B93847A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Pathophysiology of H5N1 Avian Influenza</a:t>
            </a:r>
            <a:b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A Cytokine Storm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037B4DCE-CDC0-8977-40E8-8FA37EF8B9A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799" y="1752600"/>
            <a:ext cx="10894143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Cytokines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Cytokines influence has varied cellular effects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can act as synergists by enhancing the response to antigens and trigger inflammation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can also act as antagonists by inhibiting signals and causing an anti-inflammatory response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8C6C68-B022-4995-EFA9-D871F4E297F6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3779742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A90522-A291-0DDF-D4CB-F09F07E716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878DDB64-1309-4609-01EC-926AAFDEB7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Pathophysiology of H5N1 Avian Influenza</a:t>
            </a:r>
            <a:b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A Cytokine Storm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989ECF3C-98D1-BBE4-559B-262037B18CE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799" y="1752600"/>
            <a:ext cx="6477001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Cytokine Storm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there is an excessive number of cytokines it can cause too much fluid to build up, this is called a cytokine storm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descriptive term to encompass a variety of cascading events that  can ultimately result in multi-organ failure and death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B4CE6B-AADF-06E7-50D2-967510D13707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pic>
        <p:nvPicPr>
          <p:cNvPr id="2" name="Picture 4" descr="http://www.nih.gov/news/research_matters/august2007/images/storm_l.gif">
            <a:extLst>
              <a:ext uri="{FF2B5EF4-FFF2-40B4-BE49-F238E27FC236}">
                <a16:creationId xmlns:a16="http://schemas.microsoft.com/office/drawing/2014/main" id="{37420ACB-6924-2919-DCDC-DEF4C3ED2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 cstate="print"/>
          <a:srcRect r="13156" b="12886"/>
          <a:stretch>
            <a:fillRect/>
          </a:stretch>
        </p:blipFill>
        <p:spPr bwMode="auto">
          <a:xfrm>
            <a:off x="7123936" y="2456858"/>
            <a:ext cx="4569757" cy="2935189"/>
          </a:xfrm>
          <a:prstGeom prst="rect">
            <a:avLst/>
          </a:prstGeom>
          <a:solidFill>
            <a:srgbClr val="CCECFF"/>
          </a:solidFill>
          <a:ln w="57150">
            <a:solidFill>
              <a:schemeClr val="bg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97205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45AD84-A4FD-C468-35F6-3B7757F69C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DF0F23B1-7DC1-16BB-3894-586240815C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Pathophysiology of H5N1 Avian Influenza</a:t>
            </a:r>
            <a:b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A Cytokine Storm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7A543D33-DED1-F8E1-5EBC-5E2620C0047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799" y="1752600"/>
            <a:ext cx="6324601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Cytokine Storm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uncontrolled immune reaction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Releases excessive amounts of pro-inflammatory cytokines into bloodstream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cause acute respiratory distress syndrome (ARDS)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AF0C7A-8ED1-6110-2B43-6AA2EB183B68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77339D7-CB9F-4B63-CD70-FA3322A07A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270"/>
          <a:stretch>
            <a:fillRect/>
          </a:stretch>
        </p:blipFill>
        <p:spPr>
          <a:xfrm>
            <a:off x="6629400" y="2423918"/>
            <a:ext cx="5095688" cy="31767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63100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8A0465-EEAC-7E0B-D7A6-8E76FB8F54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660096C0-9522-41C7-3584-F0F88400AB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Pathophysiology of H5N1 Avian Influenza</a:t>
            </a:r>
            <a:b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A Cytokine Storm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72CF1246-6C0A-4CDC-E03E-87C951625F8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799" y="1752600"/>
            <a:ext cx="10894143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Cytokine Storm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unique to Avian Influenza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Respiratory epithelial cells are primary target cell for influenza viruses</a:t>
            </a:r>
          </a:p>
          <a:p>
            <a:pPr lvl="1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SARS, MERS, COVID-19 and seasonal flu have similar pathology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However, with the H5N1, the number of cytokines can reach levels more than ten times higher than human influenza</a:t>
            </a:r>
          </a:p>
          <a:p>
            <a:pPr lvl="1">
              <a:spcAft>
                <a:spcPts val="600"/>
              </a:spcAft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3E201C-3336-5349-2B48-98FAE2FBCD5B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32340179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9D1E9E-62BE-AAA2-1D5D-0BDA6FF1F1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3F3AAFCD-B1EB-508F-AE56-8D33EB5B5B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Pathophysiology of H5N1 Avian Influenza</a:t>
            </a:r>
            <a:b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A Cytokine Storm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92D412B1-433D-8EE7-40A7-265DBA7BBA9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799" y="1752600"/>
            <a:ext cx="10894143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H5N1 and Cytokine Storms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addition to a cytokine storm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H5N1 also able to destroy the immune process 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 ability to disable the present immune system 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can block the body’s ability to build immunity against later infection by the same type of virus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Infection of the H5N1 shows an absence of antibodies, this suggests they are destroyed during the infection process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E20C35-DC9A-0B26-2AC0-17C56CF191F0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37839474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41EE22-3FC1-93FA-2C22-7DB51732E2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3E1164C3-3124-2A3D-BD1D-283E836D54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Pathophysiology of H5N1 Avian Influenza</a:t>
            </a:r>
            <a:b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A Cytokine Storm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65FE110D-4C7A-1308-0FA6-3E79B653779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799" y="1752600"/>
            <a:ext cx="10894143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H5N1 and Cytokine Storms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0853AA-22A5-6EA0-A270-6999EDDB9464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663CAD-B1DE-BE5E-577E-A7DEDF10F0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79" y="2756208"/>
            <a:ext cx="3561426" cy="28521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D10AC47D-CA92-503A-7914-715E48A03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8640" y="2608380"/>
            <a:ext cx="7565431" cy="263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lvl="1" defTabSz="914400">
              <a:spcAft>
                <a:spcPts val="600"/>
              </a:spcAft>
            </a:pPr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Cytokines also contain components to inhibit stimulation</a:t>
            </a:r>
          </a:p>
          <a:p>
            <a:pPr lvl="1" defTabSz="914400">
              <a:spcAft>
                <a:spcPts val="600"/>
              </a:spcAft>
            </a:pPr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Contain both inflammatory and anti-inflammatory signals</a:t>
            </a:r>
          </a:p>
          <a:p>
            <a:pPr lvl="1" defTabSz="914400">
              <a:spcAft>
                <a:spcPts val="600"/>
              </a:spcAft>
            </a:pPr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H5N1 produces toxins that interfere with control mechanisms</a:t>
            </a:r>
          </a:p>
        </p:txBody>
      </p:sp>
    </p:spTree>
    <p:extLst>
      <p:ext uri="{BB962C8B-B14F-4D97-AF65-F5344CB8AC3E}">
        <p14:creationId xmlns:p14="http://schemas.microsoft.com/office/powerpoint/2010/main" val="10714324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262E55-12B7-DA29-C709-D1E29B1705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D86AA707-ACCC-9493-6BC9-92E69EADAA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Pathophysiology of H5N1 Avian Influenza</a:t>
            </a:r>
            <a:b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A Cytokine Storm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16DEAFA1-B56F-ABEF-700C-6AD2F9C64F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799" y="1752600"/>
            <a:ext cx="10894143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H5N1 and Cytokine Storms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causes a surge in the release of these inflammatory chemicals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same time removes the control mechanisms to restrict their activity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F3D0C9-36A8-524A-323A-F5170F71EEB6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1684D8-0B92-509C-B0EE-B5BED13A4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3449" y="4119699"/>
            <a:ext cx="2601593" cy="20121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BAD47A8-E684-8B7B-E16E-157FCBCAA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068" y="4338936"/>
            <a:ext cx="7450371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lvl="1" defTabSz="914400">
              <a:spcAft>
                <a:spcPts val="600"/>
              </a:spcAft>
            </a:pPr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other words, it enhances the accelerator while impairing the brakes</a:t>
            </a:r>
          </a:p>
          <a:p>
            <a:pPr lvl="1" defTabSz="914400">
              <a:spcAft>
                <a:spcPts val="600"/>
              </a:spcAft>
            </a:pPr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immune system basically goes out of control with no means of restraining it </a:t>
            </a:r>
          </a:p>
        </p:txBody>
      </p:sp>
    </p:spTree>
    <p:extLst>
      <p:ext uri="{BB962C8B-B14F-4D97-AF65-F5344CB8AC3E}">
        <p14:creationId xmlns:p14="http://schemas.microsoft.com/office/powerpoint/2010/main" val="6294303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DAB2D7-59D1-4BAD-0962-F9EA8775AF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615B43A3-9313-ACE4-6610-057156EBDE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Pathophysiology of H5N1 Avian Influenza</a:t>
            </a:r>
            <a:b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A Cytokine Storm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E8964678-E19C-FF64-B407-0CAB7A58ACF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7576682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H5N1 and Cytokine Storms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the virus comes in contact with cells of the trachea and alveoli in the lungs it stimulates inflammation with increased fluids</a:t>
            </a:r>
          </a:p>
          <a:p>
            <a:pPr lvl="1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Fluid build up known as pulmonary edema leads to difficulty breathing and Acute Respiratory Distress Syndrome (ARDS)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972FA7-845E-4815-7730-175FBFD228BA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7DF82D-F4EA-0E49-AB90-6067302B2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0957" y="1752600"/>
            <a:ext cx="4392531" cy="45249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2567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0996F9-9371-12DA-92E9-6158E768ED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A8652310-6E2B-A4A4-4361-A05CC9958C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Pathophysiology of H5N1 Avian Influenza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Cytokine Storm</a:t>
            </a: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428DD490-6F4D-1E49-E53F-B7388762035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799" y="1752600"/>
            <a:ext cx="10894143" cy="4114800"/>
          </a:xfrm>
        </p:spPr>
        <p:txBody>
          <a:bodyPr/>
          <a:lstStyle/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Pathogenesis of a disease describes the mechanisms by which it develops, progresses, and either persists or is resolved in its host </a:t>
            </a:r>
          </a:p>
          <a:p>
            <a:pPr marL="0" indent="0">
              <a:buNone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0EC71E-1916-9D23-2E81-66A3C5C21904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pic>
        <p:nvPicPr>
          <p:cNvPr id="3" name="Picture 2" descr="A person lying in bed with a drink and napkin in his mouth&#10;&#10;AI-generated content may be incorrect.">
            <a:extLst>
              <a:ext uri="{FF2B5EF4-FFF2-40B4-BE49-F238E27FC236}">
                <a16:creationId xmlns:a16="http://schemas.microsoft.com/office/drawing/2014/main" id="{4C92A20A-E1C9-C476-F52D-9D44B0C30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573" y="3561760"/>
            <a:ext cx="4569082" cy="25701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58782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1666EF-CC61-476A-899A-C300C661F1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62E23F43-D896-A6CE-C983-0FA7A94053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Pathophysiology of Avian Influenza</a:t>
            </a:r>
            <a:b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A Cytokine Storm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6EFE892C-9F59-CF46-09E0-F2588B2C46C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799" y="1752600"/>
            <a:ext cx="10894143" cy="762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H5N1 and Cytokine Storms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D50FC3-A568-73F8-7AE4-E2E090449E31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838F4A-91B1-FFAF-F223-ADD79D72C3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058" y="2485525"/>
            <a:ext cx="4345345" cy="39108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82FB16-5BB8-5802-9844-15A9435CA2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113" y="2514600"/>
            <a:ext cx="4371930" cy="38817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2073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03767F-9B77-7E1B-6FB8-B1609BE887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C270B0FA-D9EF-CDD1-D410-13A2F42514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Pathophysiology of Avian Influenza</a:t>
            </a:r>
            <a:b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A Cytokine Storm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59E999D6-6A68-C9FA-E5B7-DE0CEDE097B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799" y="1752600"/>
            <a:ext cx="10894143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H5N1 average timeline of pathogenesis</a:t>
            </a:r>
          </a:p>
          <a:p>
            <a:pPr marL="0" indent="0">
              <a:lnSpc>
                <a:spcPct val="90000"/>
              </a:lnSpc>
              <a:buNone/>
            </a:pPr>
            <a:endParaRPr 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Day 1 </a:t>
            </a:r>
          </a:p>
          <a:p>
            <a:pPr lvl="2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Severe bronchiolar and alveolar damage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Day 3-5</a:t>
            </a:r>
          </a:p>
          <a:p>
            <a:pPr lvl="2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Respiratory distress/failure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Day 7 </a:t>
            </a:r>
          </a:p>
          <a:p>
            <a:pPr lvl="2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Hardly any viable tissue left to infect</a:t>
            </a:r>
          </a:p>
          <a:p>
            <a:pPr lvl="2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Still very strong viral replication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D4A1E9-202A-7FFC-5EBD-6978A5D0D9C9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82E6C6-5A88-0EFF-2E8B-33FEE5CD58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840" y="3429000"/>
            <a:ext cx="3738880" cy="2804160"/>
          </a:xfrm>
          <a:prstGeom prst="rect">
            <a:avLst/>
          </a:prstGeom>
          <a:ln w="57150"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24974936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F7A473-C1C6-3382-424A-A80BE85388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8F14B662-4E82-903B-1D5F-DA20202554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Pathophysiology of Avian Influenza</a:t>
            </a:r>
            <a:b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A Cytokine Storm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664734-A534-F322-A692-738B2D3B3550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55E636-5D30-F97E-679A-B3710DACF8D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746" y="2685154"/>
            <a:ext cx="5162550" cy="37111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4A981D88-B354-F67E-1DCA-92423E4D6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50" y="1923154"/>
            <a:ext cx="1089414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defTabSz="914400">
              <a:spcAft>
                <a:spcPts val="600"/>
              </a:spcAft>
            </a:pPr>
            <a:r>
              <a:rPr lang="en-US" sz="3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Chest X-ray Series of Adult Male with Fatal H5N1</a:t>
            </a:r>
          </a:p>
        </p:txBody>
      </p:sp>
    </p:spTree>
    <p:extLst>
      <p:ext uri="{BB962C8B-B14F-4D97-AF65-F5344CB8AC3E}">
        <p14:creationId xmlns:p14="http://schemas.microsoft.com/office/powerpoint/2010/main" val="37749145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29DF8D-07D9-E76A-F6AE-4B14401C42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47A6800A-E27E-18F1-7735-1AAF8CCDAC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Pathophysiology of Avian Influenza</a:t>
            </a:r>
            <a:b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A Cytokine Storm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B6CB16C7-6E30-C348-933B-619EA6AF12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799" y="1752600"/>
            <a:ext cx="10894143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H5N1 and Cytokine Storms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 Result of Cytokine Storm</a:t>
            </a:r>
          </a:p>
          <a:p>
            <a:pPr lvl="2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Sepsis</a:t>
            </a:r>
          </a:p>
          <a:p>
            <a:pPr lvl="2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Multiple Organ Dysfunction Syndrome</a:t>
            </a:r>
          </a:p>
          <a:p>
            <a:pPr lvl="2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Hypotension</a:t>
            </a:r>
          </a:p>
          <a:p>
            <a:pPr lvl="2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Tachycardia</a:t>
            </a:r>
          </a:p>
          <a:p>
            <a:pPr lvl="2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ARDS</a:t>
            </a:r>
          </a:p>
          <a:p>
            <a:pPr lvl="2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Ischemia</a:t>
            </a:r>
          </a:p>
          <a:p>
            <a:pPr lvl="2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Uncontrollable hemorrhage</a:t>
            </a:r>
          </a:p>
          <a:p>
            <a:pPr lvl="2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Multisystem Organ Failure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21FE3B-0C04-FA15-2F83-0211A9C80259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pic>
        <p:nvPicPr>
          <p:cNvPr id="3" name="Picture 2" descr="A group of people in protective suits in a hospital&#10;&#10;AI-generated content may be incorrect.">
            <a:extLst>
              <a:ext uri="{FF2B5EF4-FFF2-40B4-BE49-F238E27FC236}">
                <a16:creationId xmlns:a16="http://schemas.microsoft.com/office/drawing/2014/main" id="{8E85AB97-468F-3672-A1B4-6B460785B5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392" y="2786149"/>
            <a:ext cx="4626029" cy="30812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10228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742C88-0451-D573-0CB8-979F54CD4C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50E6702A-94D4-D267-E573-B0893E0360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Pathophysiology of Avian Influenza</a:t>
            </a:r>
            <a:b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A Cytokine Storm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B013E0FD-09FE-F91D-B7BC-47DEC9D7467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799" y="1752600"/>
            <a:ext cx="10894143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H5N1 and Cytokine Storms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excessive production of cytokines is what leads to the death of those infected with the avian flu virus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stimulating excessive inflammation thus causing the airways to become blocked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addition to the H5N1, scientists believe this explains how the 1918 Influenza was so deadly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well as the high death rate of the SARS outbreak in 2003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93C675-DEF2-2350-1018-6B7C90FD8B29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33717314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0C8B5F-0322-A353-9ED5-FA04E6DE12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2D5EADF4-3F77-AD74-35AD-D147D9E453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Pathophysiology of Avian Influenza</a:t>
            </a:r>
            <a:b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A Cytokine Storm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B4AB57DC-BC50-8F62-47D2-058B345E2BC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799" y="1752600"/>
            <a:ext cx="10894143" cy="57329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Pathogenesis of the 1918 Influenza Virus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C2506F-6B5B-049C-403A-28CCEDAE5D55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pic>
        <p:nvPicPr>
          <p:cNvPr id="3" name="Picture 2" descr="Several people in a row of beds&#10;&#10;AI-generated content may be incorrect.">
            <a:extLst>
              <a:ext uri="{FF2B5EF4-FFF2-40B4-BE49-F238E27FC236}">
                <a16:creationId xmlns:a16="http://schemas.microsoft.com/office/drawing/2014/main" id="{1B8AD841-A8E7-99D3-0A20-9717B179D9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56" y="2603353"/>
            <a:ext cx="5832987" cy="29164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D9CC112-2C70-EA4E-C08A-69E8EFAF36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7785" y="2351753"/>
            <a:ext cx="578628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lvl="1" defTabSz="914400">
              <a:spcAft>
                <a:spcPts val="600"/>
              </a:spcAft>
            </a:pPr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Scientists believe that the 1918 Pandemic was so deadly because it triggered a cytokine storm</a:t>
            </a:r>
          </a:p>
          <a:p>
            <a:pPr lvl="1" defTabSz="914400"/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patients succumbed to severe respiratory complications secondary to rapidly progressing pneumonia</a:t>
            </a:r>
            <a:endParaRPr lang="en-US" sz="16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39707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07D615-7212-85EE-DE88-F24978C2D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CDB3D8B7-006B-1370-BBC0-70E76174B9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Pathophysiology of Avian Influenza</a:t>
            </a:r>
            <a:b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A Cytokine Storm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D25E2B5C-F2CC-99A8-8D8D-231AB3A6356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799" y="1752600"/>
            <a:ext cx="10894143" cy="626806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Pathogenesis of the 1918 Influenza Virus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311E59-95C0-823A-FA1A-4BFA28533E73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0C79CC-5356-717D-17B9-40FAF9C591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900" y="2310806"/>
            <a:ext cx="6121746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lvl="1" defTabSz="914400"/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Records from healthcare providers and journals of family members paint a grim picture of how a patient responded to the virus</a:t>
            </a:r>
          </a:p>
          <a:p>
            <a:pPr lvl="1" defTabSz="914400"/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Archives of notes written by doctors and medical students depicted miserable deaths</a:t>
            </a:r>
            <a:endParaRPr lang="en-US" sz="1600" kern="0" dirty="0">
              <a:effectLst/>
            </a:endParaRPr>
          </a:p>
        </p:txBody>
      </p:sp>
      <p:pic>
        <p:nvPicPr>
          <p:cNvPr id="7" name="Picture 6" descr="A group of people wearing masks&#10;&#10;AI-generated content may be incorrect.">
            <a:extLst>
              <a:ext uri="{FF2B5EF4-FFF2-40B4-BE49-F238E27FC236}">
                <a16:creationId xmlns:a16="http://schemas.microsoft.com/office/drawing/2014/main" id="{FFC09C04-6039-93B5-86CA-DB378554FE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29"/>
          <a:stretch>
            <a:fillRect/>
          </a:stretch>
        </p:blipFill>
        <p:spPr>
          <a:xfrm>
            <a:off x="6371277" y="2531806"/>
            <a:ext cx="5496260" cy="29939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52659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036821-DA38-D60F-74B8-6E7F0251E4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41AAD8E2-8547-9C3B-68CB-E02B40EC97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Pathophysiology of Avian Influenza</a:t>
            </a:r>
            <a:b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A Cytokine Storm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83DDCD57-3CC4-1BB6-83DA-501F71795FD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7659330" cy="69563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Pathogenesis of the 1918 Influenza Virus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6D4E5A-CB38-5FF9-B0A6-DC3609DF1213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pic>
        <p:nvPicPr>
          <p:cNvPr id="3" name="Picture 2" descr="A person looking at a person lying in a hospital bed&#10;&#10;AI-generated content may be incorrect.">
            <a:extLst>
              <a:ext uri="{FF2B5EF4-FFF2-40B4-BE49-F238E27FC236}">
                <a16:creationId xmlns:a16="http://schemas.microsoft.com/office/drawing/2014/main" id="{644F5A89-C24E-7A3E-D01C-5A050AB706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47" y="2600632"/>
            <a:ext cx="4846007" cy="32325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5358FA3-7691-1FBB-4201-08C2F07DE2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3279" y="2512368"/>
            <a:ext cx="692190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lvl="1" defTabSz="914400"/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Their notes described how patients:</a:t>
            </a:r>
          </a:p>
          <a:p>
            <a:pPr lvl="2" defTabSz="914400"/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Became short of breath</a:t>
            </a:r>
          </a:p>
          <a:p>
            <a:pPr lvl="2" defTabSz="914400"/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Appeared blue from cyanosis </a:t>
            </a:r>
          </a:p>
          <a:p>
            <a:pPr lvl="2" defTabSz="914400"/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Gasped for hours struggling for breath</a:t>
            </a:r>
          </a:p>
          <a:p>
            <a:pPr lvl="2" defTabSz="914400"/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Lungs filled with fluid from the inflammation </a:t>
            </a:r>
          </a:p>
        </p:txBody>
      </p:sp>
    </p:spTree>
    <p:extLst>
      <p:ext uri="{BB962C8B-B14F-4D97-AF65-F5344CB8AC3E}">
        <p14:creationId xmlns:p14="http://schemas.microsoft.com/office/powerpoint/2010/main" val="31471905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015D4A-C141-4767-970E-671F20E487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F3F4470C-4CA3-3134-EA60-71B04942BA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Pathophysiology of Avian Influenza</a:t>
            </a:r>
            <a:b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A Cytokine Storm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95D39CA6-0708-E164-10BE-F34E26174D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799" y="1752600"/>
            <a:ext cx="11690556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Pathogenesis of the 1918 Influenza Virus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Their notes described how: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blood- tinged froth would come from patients’ noses and mouths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would hallucinate and have an altered level of consciousness as their system was starved for air 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bled through the nose due to irritated mucous membranes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Secondary infections of bacterial pneumonia and bronchitis contributed to the cause of death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3EDB79-C393-26AB-24E8-6266AD5377BA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6932704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339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D3C6768-1F87-F93D-90E6-2E0E76AB60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9" name="Rectangle 3">
            <a:extLst>
              <a:ext uri="{FF2B5EF4-FFF2-40B4-BE49-F238E27FC236}">
                <a16:creationId xmlns:a16="http://schemas.microsoft.com/office/drawing/2014/main" id="{13576B02-4F92-6249-BD9E-D4013B1E63D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14205" y="1077012"/>
            <a:ext cx="10894143" cy="4114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“As their lungs filled … the patients became short of breath </a:t>
            </a:r>
          </a:p>
          <a:p>
            <a:pPr marL="0" indent="0" algn="ctr"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increasingly cyanotic. </a:t>
            </a:r>
          </a:p>
          <a:p>
            <a:pPr marL="0" indent="0" algn="ctr"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gasping for several hours, </a:t>
            </a:r>
          </a:p>
          <a:p>
            <a:pPr marL="0" indent="0" algn="ctr"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became delirious and incontinent, </a:t>
            </a:r>
          </a:p>
          <a:p>
            <a:pPr marL="0" indent="0" algn="ctr"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many died struggling to clear their airways </a:t>
            </a:r>
          </a:p>
          <a:p>
            <a:pPr marL="0" indent="0" algn="ctr"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a blood-tinged froth that sometimes gushed </a:t>
            </a:r>
          </a:p>
          <a:p>
            <a:pPr marL="0" indent="0" algn="ctr"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their nose and mouth.</a:t>
            </a:r>
          </a:p>
          <a:p>
            <a:pPr marL="0" indent="0" algn="ctr"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was a dreadful business.”</a:t>
            </a:r>
            <a:endParaRPr 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Isaac Starr, 3rd year medical student</a:t>
            </a:r>
          </a:p>
          <a:p>
            <a:pPr marL="0" indent="0"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        University of Pennsylvania, 1918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0E981F-F02F-513A-9247-9E7E4E1E65E2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1513731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C85E3F-FE07-E8AA-56F3-DFFBD1BB5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9" name="Rectangle 3">
            <a:extLst>
              <a:ext uri="{FF2B5EF4-FFF2-40B4-BE49-F238E27FC236}">
                <a16:creationId xmlns:a16="http://schemas.microsoft.com/office/drawing/2014/main" id="{3EB7F256-4F0E-BF4F-0CB2-B3675C224F6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799" y="1752600"/>
            <a:ext cx="10894143" cy="4114800"/>
          </a:xfrm>
        </p:spPr>
        <p:txBody>
          <a:bodyPr/>
          <a:lstStyle/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HPAI H5N1 is a highly pathogenic avian influenza virus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H5N1 denotes its surface protein subtypes 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has been found in migratory birds across the globe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has caused worldwide outbreaks in domestic poultry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has crossed species and is now able to infect over 200 types of mammals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being watched closely for it to become the next pandemic</a:t>
            </a:r>
          </a:p>
          <a:p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130C83-E0F0-027D-E766-D33EAEC9B77D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D831126-D15E-12C6-ED2C-267846808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Pathophysiology of H5N1Avian Influenza</a:t>
            </a:r>
            <a:b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Cytokine Storm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455333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573951-97D3-3885-05FA-F3AE74119A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36A15D2E-96B3-9AAE-2C47-7290394853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Pathophysiology of Avian Influenza</a:t>
            </a:r>
            <a:b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A Cytokine Storm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50119A5D-C5F6-37EC-4A1F-F31F1A23191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799" y="1752600"/>
            <a:ext cx="10894143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Pathogenesis of the 1918 Influenza Virus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Patients first presented with: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Headache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Sore throat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 and muscle aches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unproductive cough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common sign was a fever that lasted for several days 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symptoms are eerily similar to seasonal influenza </a:t>
            </a:r>
          </a:p>
          <a:p>
            <a:pPr lvl="1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07FFC2-9F50-BDE7-8BA6-D7C47E513C44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pic>
        <p:nvPicPr>
          <p:cNvPr id="3" name="Picture 2" descr="A group of people in a room&#10;&#10;AI-generated content may be incorrect.">
            <a:extLst>
              <a:ext uri="{FF2B5EF4-FFF2-40B4-BE49-F238E27FC236}">
                <a16:creationId xmlns:a16="http://schemas.microsoft.com/office/drawing/2014/main" id="{4B3D0F15-EE25-7707-1CD4-4E9FBC79AF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492" y="2323165"/>
            <a:ext cx="4390550" cy="28977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73650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DD5A7A-B5C8-4A4D-F468-B619F8500D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AAD55AE0-C10C-A1A5-21A2-8357DDCD00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Pathophysiology of Avian Influenza</a:t>
            </a:r>
            <a:b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A Cytokine Storm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DC4915AE-2766-DED3-89EF-8999692C489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799" y="1752600"/>
            <a:ext cx="10894143" cy="411480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HPAI H5N1 Compared to 1918 Influenza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1997 the 1918 Influenza virus was obtained from the lung tissue from a corpse buried beneath the permafrost in Alaska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tissue samples were sent to Dr. Jeffery Taubenberger (Armed Forces Institute of Pathology)</a:t>
            </a:r>
          </a:p>
          <a:p>
            <a:pPr lvl="2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 years spent reconstructing the virus and sequencing the genome</a:t>
            </a:r>
          </a:p>
          <a:p>
            <a:pPr lvl="2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Determine how the virus penetrates and infects the human cell </a:t>
            </a:r>
          </a:p>
          <a:p>
            <a:pPr>
              <a:lnSpc>
                <a:spcPct val="90000"/>
              </a:lnSpc>
            </a:pPr>
            <a:endParaRPr lang="en-US" sz="3000" dirty="0">
              <a:effectLst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EB41A5-0408-76CC-56F4-E8C1842E793F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6306631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0B5284-4510-9F84-CD26-AC50AB1FE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2211F077-E3B5-AF39-6987-22C32BB313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Pathophysiology of Avian Influenza</a:t>
            </a:r>
            <a:b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A Cytokine Storm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6F5FC4A5-318B-C051-B77C-22A950B34E4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799" y="1752600"/>
            <a:ext cx="10894143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HPAI H5N1 Compared to 1918 Influenza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Taubenberger discovered:</a:t>
            </a:r>
          </a:p>
          <a:p>
            <a:pPr lvl="2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1918 virus had a close resemblance to H5N1</a:t>
            </a:r>
          </a:p>
          <a:p>
            <a:pPr lvl="2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Both have human and bird origins</a:t>
            </a:r>
          </a:p>
          <a:p>
            <a:pPr lvl="2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1918 virus adapted to humans without acquiring genes from existing human flu viruses</a:t>
            </a:r>
          </a:p>
          <a:p>
            <a:pPr lvl="2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Several of the same mutations that differentiated 1918 virus from other avian viruses are found in the current H5N1 virus</a:t>
            </a:r>
          </a:p>
          <a:p>
            <a:pPr>
              <a:lnSpc>
                <a:spcPct val="90000"/>
              </a:lnSpc>
            </a:pPr>
            <a:endParaRPr lang="en-US" sz="3000" dirty="0">
              <a:effectLst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052E19-6012-1A1C-3986-90AD7A13CF83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36365150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D95456-95B3-25F3-0806-480C40074A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F170D974-9173-F9B2-DB12-4565B8F426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Pathophysiology of Avian Influenza</a:t>
            </a:r>
            <a:b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A Cytokine Storm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D02EA927-3F1A-4E7D-DF54-31F558BF589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799" y="1752600"/>
            <a:ext cx="10894143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HPAI H5N1 Compared to 1918 Influenza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Taubenberger discovered: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of eight genes closely resemble each other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Differences are only a small number of amino acids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Proof that the 1918 virus was not human adapted but was entirely avian-like virus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 ten amino acid changes in genes that distinguish the 1918 virus from current avian viruses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number of the same changes have been found in the current H5N1 virus</a:t>
            </a:r>
            <a:endParaRPr lang="en-US" sz="2600" dirty="0">
              <a:effectLst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1F330A-5ED6-7CE6-8497-EF41A61A3131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1161848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B4E137-B0AF-1E38-2322-51D7640615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0D4702FF-BAD5-EDC9-26E3-EB90986C81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Pathophysiology of Avian Influenza</a:t>
            </a:r>
            <a:b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A Cytokine Storm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B61147EB-6184-AA6E-6DBF-99322FD28DB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799" y="1752600"/>
            <a:ext cx="10894143" cy="4114800"/>
          </a:xfrm>
        </p:spPr>
        <p:txBody>
          <a:bodyPr/>
          <a:lstStyle/>
          <a:p>
            <a:pPr lvl="1">
              <a:lnSpc>
                <a:spcPct val="90000"/>
              </a:lnSpc>
              <a:spcAft>
                <a:spcPts val="600"/>
              </a:spcAft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“1918 virus is the most bird-like of all mammalian flu viruses.”</a:t>
            </a:r>
          </a:p>
          <a:p>
            <a:pPr marL="0" indent="0">
              <a:buNone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						    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Jeffrey Taubenberger                                                                             					  Armed Forces Institute of Pathology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43CF6F-1FAB-4CE6-9072-8A50B93F8CC8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pic>
        <p:nvPicPr>
          <p:cNvPr id="3" name="Picture 2" descr="A person in a lab coat&#10;&#10;AI-generated content may be incorrect.">
            <a:extLst>
              <a:ext uri="{FF2B5EF4-FFF2-40B4-BE49-F238E27FC236}">
                <a16:creationId xmlns:a16="http://schemas.microsoft.com/office/drawing/2014/main" id="{FF8B4C8C-9F8F-3879-7DED-5CB5F27277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691" y="3162657"/>
            <a:ext cx="2857143" cy="28571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98751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E83AD6-85C9-DEB0-1355-A21D8FE06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EEC0C2F6-E000-7644-8B46-DDD1A4BBC5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Pathophysiology of Avian Influenza</a:t>
            </a:r>
            <a:b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A Cytokine Storm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1F04DDDB-A2A4-2865-DC3D-A6C686A9B7E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799" y="1752600"/>
            <a:ext cx="10894143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HPAI H5N1 Compared to 1918 Influenza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Taubenberger’s mice experiments determined:</a:t>
            </a:r>
          </a:p>
          <a:p>
            <a:pPr lvl="2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H5N1 has a more rapid onset, with an overwhelming induction of cytokines</a:t>
            </a:r>
          </a:p>
          <a:p>
            <a:pPr lvl="2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H5N1 has a longer sustained replication with wider distribution in the lungs</a:t>
            </a:r>
          </a:p>
          <a:p>
            <a:pPr lvl="2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H5N1 Mice died in as little as three days, eventually all dying</a:t>
            </a:r>
          </a:p>
          <a:p>
            <a:pPr lvl="2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 virus attacked respiratory cells called pneumocytes</a:t>
            </a:r>
            <a:endParaRPr lang="en-US" sz="2800" dirty="0">
              <a:effectLst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7C90AB-355F-9E21-33CE-9725F29C816E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4435598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71FD6B-3BF2-EB94-C5FE-434F4E4F2D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79CFDB73-B959-6763-0C65-51926E8FBB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Pathophysiology of Avian Influenza</a:t>
            </a:r>
            <a:b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A Cytokine Storm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36C6224E-5B10-E44B-4879-6878D610D31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799" y="1752600"/>
            <a:ext cx="10894143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HPAI H5N1 Compared to 1918 Influenza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Taubenberger’s mice experiments determined: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1918 virus showed preference for Type 1 pneumocytes, responsible for air exchange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H5N1 infects Type 2 pneumocytes, causing the loss of surfactant, and the collapse of the alveoli, making breathing impossible</a:t>
            </a:r>
          </a:p>
          <a:p>
            <a:pPr lvl="3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lung tissue is unable to repair itself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FC99C1-8201-F1A0-D9FF-DCB9C6931772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4288904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E6CE15-A5A2-ABAA-846F-5A0665A221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9B0988FF-510B-1446-0D8C-AE4AA9E59C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Pathophysiology of Avian Influenza</a:t>
            </a:r>
            <a:b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A Cytokine Storm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AA0C53B9-FBFC-1709-150D-3FCE33127B6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799" y="1752600"/>
            <a:ext cx="10894143" cy="411480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HPAI H5N1 Compared to 1918 Influenza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Taubenberger’s mice experiments determined: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addition to lung disease, the immune systems of the mice responded ferociously to the infection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of the mice became seriously ill within twenty-four hours and died within five days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proved to researchers that the host’s inflammatory response is highly activated by the virus, causing severe damage and consequentially killing the host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F26D25-292E-3CA7-394F-31EE7E23AE36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30029554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6A5835-7273-510D-6BA8-02AC8ED102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46930F3E-6B19-2A55-159D-552EB7DF1A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Pathophysiology of Avian Influenza</a:t>
            </a:r>
            <a:b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A Cytokine Storm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FC88382F-7AE1-879F-6FCF-6937EA8E396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798" y="1752600"/>
            <a:ext cx="7580673" cy="411480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HPAI H5N1 Compared to 1918 Influenza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2011 - Dr. Ron Fouchier, Erasmus Medical Center, Rotterdam, Netherlands</a:t>
            </a:r>
          </a:p>
          <a:p>
            <a:pPr lvl="2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Genetically modified the H5N1 virus to become airborne between ferrets</a:t>
            </a:r>
          </a:p>
          <a:p>
            <a:pPr lvl="2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Ferrets have similar pulmonary receptors to humans </a:t>
            </a:r>
          </a:p>
          <a:p>
            <a:pPr marL="457200" lvl="1" indent="0">
              <a:lnSpc>
                <a:spcPct val="90000"/>
              </a:lnSpc>
              <a:spcAft>
                <a:spcPts val="600"/>
              </a:spcAft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5FE2A0-F00C-A3FF-0A19-EEBAD01AD9D9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pic>
        <p:nvPicPr>
          <p:cNvPr id="9" name="Picture 8" descr="A person with his hand on his chin&#10;&#10;AI-generated content may be incorrect.">
            <a:extLst>
              <a:ext uri="{FF2B5EF4-FFF2-40B4-BE49-F238E27FC236}">
                <a16:creationId xmlns:a16="http://schemas.microsoft.com/office/drawing/2014/main" id="{3FFCB0E0-2FDD-32BC-2BC1-596A7FC175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465" y="2406490"/>
            <a:ext cx="2367577" cy="34609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99619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2007AF-D368-6EF4-CE58-48B2A4E89C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F87E420C-2807-67DC-7EDC-3873513F59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Pathophysiology of Avian Influenza</a:t>
            </a:r>
            <a:b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A Cytokine Storm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DB096238-AF3B-ACA1-A519-F1B3CC913F3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799" y="1752600"/>
            <a:ext cx="10894143" cy="411480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HPAI H5N1 Compared to 1918 Influenza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2011 - Dr. Ron Fouchier, Erasmus Medical Center, Rotterdam, Netherlands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5F8D0C-960D-467E-8841-8B0895BAECD2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pic>
        <p:nvPicPr>
          <p:cNvPr id="6" name="Picture 5" descr="A group of ferrets in a cage&#10;&#10;AI-generated content may be incorrect.">
            <a:extLst>
              <a:ext uri="{FF2B5EF4-FFF2-40B4-BE49-F238E27FC236}">
                <a16:creationId xmlns:a16="http://schemas.microsoft.com/office/drawing/2014/main" id="{1EEB1FF6-2F9E-BB3D-5AC6-4BBDEAD25A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236" y="3281565"/>
            <a:ext cx="4889706" cy="27382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08DA8E4B-D6CE-1C05-1115-57A600751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899" y="3134033"/>
            <a:ext cx="5711865" cy="3262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lvl="2" defTabSz="914400">
              <a:lnSpc>
                <a:spcPct val="90000"/>
              </a:lnSpc>
              <a:spcAft>
                <a:spcPts val="600"/>
              </a:spcAft>
            </a:pP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 were H5N1 viruses could acquire the ability to spread between mammals without mixing with other viruses or intermediate hosts such as pigs</a:t>
            </a:r>
          </a:p>
          <a:p>
            <a:pPr lvl="2" defTabSz="914400">
              <a:lnSpc>
                <a:spcPct val="90000"/>
              </a:lnSpc>
              <a:spcAft>
                <a:spcPts val="600"/>
              </a:spcAft>
            </a:pP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Thus posed a risk of launching a pandemic </a:t>
            </a:r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3081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8837B0-A5C2-761E-8A23-70B9847B2E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9" name="Rectangle 3">
            <a:extLst>
              <a:ext uri="{FF2B5EF4-FFF2-40B4-BE49-F238E27FC236}">
                <a16:creationId xmlns:a16="http://schemas.microsoft.com/office/drawing/2014/main" id="{78B9541E-357D-AF97-E343-6116DFC979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5791200" cy="4114800"/>
          </a:xfrm>
        </p:spPr>
        <p:txBody>
          <a:bodyPr/>
          <a:lstStyle/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Although it is an avian disease, it can cause illness in humans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human cases have resulted from contact with infected poultry or dairy cows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Currently there is some evidence of limited human-to-human transmission</a:t>
            </a:r>
          </a:p>
          <a:p>
            <a:pPr marL="457200" lvl="1" indent="0">
              <a:spcAft>
                <a:spcPts val="600"/>
              </a:spcAft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4C71EA-231F-FB72-F7BC-3E802637F523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pic>
        <p:nvPicPr>
          <p:cNvPr id="2" name="Picture 2" descr="http://i2.cdn.turner.com/cnnnext/dam/assets/130428204735-01-bird-flu-0428-horizontal-large-gallery.jpg">
            <a:extLst>
              <a:ext uri="{FF2B5EF4-FFF2-40B4-BE49-F238E27FC236}">
                <a16:creationId xmlns:a16="http://schemas.microsoft.com/office/drawing/2014/main" id="{5DA20F32-8DDE-3404-1373-C832BE4CD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598" y="2488796"/>
            <a:ext cx="5562602" cy="3378604"/>
          </a:xfrm>
          <a:prstGeom prst="rect">
            <a:avLst/>
          </a:prstGeom>
          <a:ln w="57150" cap="sq">
            <a:solidFill>
              <a:schemeClr val="bg2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A04E3BE-CCA9-778A-2944-C6DA14B91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Pathophysiology of Avian Influenza</a:t>
            </a:r>
            <a:b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A Cytokine Storm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6695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F47FBF-3A3B-6F99-60D9-AF7B54DE12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D0FD621C-B7E8-F12C-2047-3D55D2ACE2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Pathophysiology of Avian Influenza</a:t>
            </a:r>
            <a:b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A Cytokine Storm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D373B3A9-3852-965D-A5A0-53A48FC6136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799" y="1752600"/>
            <a:ext cx="10894143" cy="411480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HPAI H5N1 Today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BC1CB0-FA43-D6C0-25BD-614D230302FE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pic>
        <p:nvPicPr>
          <p:cNvPr id="3" name="Picture 2" descr="A child with a oxygen mask&#10;&#10;AI-generated content may be incorrect.">
            <a:extLst>
              <a:ext uri="{FF2B5EF4-FFF2-40B4-BE49-F238E27FC236}">
                <a16:creationId xmlns:a16="http://schemas.microsoft.com/office/drawing/2014/main" id="{F010ECB5-205B-CC99-49AA-73A75A27DC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08" y="2913872"/>
            <a:ext cx="4504480" cy="23463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75D79B1-D1EA-467D-1B28-D37E39FB4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6339" y="2281536"/>
            <a:ext cx="673183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lvl="1" defTabSz="914400">
              <a:spcAft>
                <a:spcPts val="600"/>
              </a:spcAft>
            </a:pPr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 who have died from the H5N1 today have died in a similar manner to those during the 1918 pandemic</a:t>
            </a:r>
          </a:p>
          <a:p>
            <a:pPr lvl="1" defTabSz="914400">
              <a:spcAft>
                <a:spcPts val="600"/>
              </a:spcAft>
            </a:pPr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study of the 1918 influenza has given great insight into the pathogenesis as well as the societal effects this current virus will have if it ever becomes a pandemic </a:t>
            </a:r>
            <a:endParaRPr lang="en-US" sz="16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684732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8A9973-D643-C9FA-5D6F-AA62436462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F70E1860-1BDE-80F7-849F-86B245F311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Pathophysiology of Avian Influenza</a:t>
            </a:r>
            <a:b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A Cytokine Storm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ED236FE2-D361-9756-7A36-2D3973742A9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799" y="1752600"/>
            <a:ext cx="10894143" cy="411480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HPAI H5N1 Today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2F01C2-D7FF-7E3F-7D56-D6E20D672015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293566-5DDE-7803-4C15-6439E8455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799" y="2281536"/>
            <a:ext cx="541020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lvl="1">
              <a:spcAft>
                <a:spcPts val="600"/>
              </a:spcAft>
            </a:pPr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Known pathogenicity is only tip of the iceberg</a:t>
            </a:r>
          </a:p>
          <a:p>
            <a:pPr lvl="1">
              <a:spcAft>
                <a:spcPts val="600"/>
              </a:spcAft>
            </a:pPr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Likely to be additional pathogenetic mechanisms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5ED20EE-E0CF-FBB3-D75E-5A86B594AD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731" y="2489915"/>
            <a:ext cx="5093454" cy="3005138"/>
          </a:xfrm>
          <a:prstGeom prst="rect">
            <a:avLst/>
          </a:prstGeom>
          <a:ln w="57150">
            <a:solidFill>
              <a:srgbClr val="333399"/>
            </a:solidFill>
          </a:ln>
        </p:spPr>
      </p:pic>
    </p:spTree>
    <p:extLst>
      <p:ext uri="{BB962C8B-B14F-4D97-AF65-F5344CB8AC3E}">
        <p14:creationId xmlns:p14="http://schemas.microsoft.com/office/powerpoint/2010/main" val="17296229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08AE60-F4CC-A4C3-2ECD-27BE9A4422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A9120F73-D143-1A50-A027-A9094A6876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Pathophysiology of Avian Influenza</a:t>
            </a:r>
            <a:b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A Cytokine Storm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580F5848-35A1-721F-6FA9-DEC055DEA80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799" y="1752600"/>
            <a:ext cx="10894143" cy="411480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HPAI H5N1 Today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virulence, structure, and origin of the HPAI H5N1 are very similar to the virus that caused the 1918 Influenza Pandemic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Due to these similarities, the 1918 Influenza is used as a model for what to expect if the current H5N1 Influenza strain were to become human-to-human transmissible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suspected that a similar pandemic will take place if the H5N1 mutates as the H1N1 strain did nearly one hundred years ago 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8843F6-103C-92A6-88D7-49E071BE0285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310966078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56A8B4-D352-AAF0-D4CA-76E3425D8B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B538F619-EECE-E7A8-975F-2F80E34CDB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Pathophysiology of Avian Influenza</a:t>
            </a:r>
            <a:b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A Cytokine Storm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DB916A14-5388-E0F1-03E7-5DE4E7EE5E6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799" y="1752600"/>
            <a:ext cx="10894143" cy="411480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HPAI H5N1 Today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virulence, structure, and origin of the HPAI H5N1 are very similar to the virus that caused the 1918 Influenza Pandemic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Due to these similarities, the 1918 Influenza is used as a model for what to expect if the current H5N1 Influenza strain were to become human-to-human transmissible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suspected that a similar pandemic will take place if the H5N1 mutates as the H1N1 strain did nearly one hundred years ago 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273FA4-FB2C-1651-B4DB-C945C88F4154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114375883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aphanatutorial.com/wp-content/uploads/2013/12/SAP-HANA-Questio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958575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C6A64E9-2022-A126-6716-1C132746AC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5" name="Rectangle 5">
            <a:hlinkClick r:id="rId2"/>
            <a:extLst>
              <a:ext uri="{FF2B5EF4-FFF2-40B4-BE49-F238E27FC236}">
                <a16:creationId xmlns:a16="http://schemas.microsoft.com/office/drawing/2014/main" id="{4873C19C-8DBE-74A3-D6FE-1E54893DD4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4913" y="2166938"/>
            <a:ext cx="9144000" cy="36933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F5DEB9F-AECA-07A1-90D6-3E75DF5525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960" y="1305239"/>
            <a:ext cx="11391254" cy="1560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 algn="ctr"/>
            <a:r>
              <a:rPr lang="en-US" sz="3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“If you have run with footmen, and they have tired you out, </a:t>
            </a:r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how can you compete with horses? </a:t>
            </a:r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you fall down in a land of peace, </a:t>
            </a:r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will you do in the thicket by the Jordan?”</a:t>
            </a:r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Jeremiah 12:5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A9F49D-B899-DC33-0FED-88305667CC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6431244"/>
            <a:ext cx="2542252" cy="42675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714C0ED-46C2-36AD-4D16-6D227DA154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5597" y="3193110"/>
            <a:ext cx="4380807" cy="2899751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72065486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5" name="Rectangle 5">
            <a:hlinkClick r:id="rId2"/>
          </p:cNvPr>
          <p:cNvSpPr>
            <a:spLocks noChangeArrowheads="1"/>
          </p:cNvSpPr>
          <p:nvPr/>
        </p:nvSpPr>
        <p:spPr bwMode="auto">
          <a:xfrm>
            <a:off x="5014913" y="2166938"/>
            <a:ext cx="9144000" cy="36933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5DB2893-082E-4B29-9063-065711EC2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2711" y="1305239"/>
            <a:ext cx="9067800" cy="1560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 algn="ctr"/>
            <a:r>
              <a:rPr lang="en-US" sz="36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more presentations like this </a:t>
            </a:r>
          </a:p>
          <a:p>
            <a:pPr algn="ctr"/>
            <a:r>
              <a:rPr lang="en-US" sz="36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for more information</a:t>
            </a:r>
          </a:p>
          <a:p>
            <a:pPr algn="ctr"/>
            <a:r>
              <a:rPr lang="en-US" sz="36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 visit </a:t>
            </a:r>
          </a:p>
          <a:p>
            <a:pPr algn="ctr"/>
            <a:r>
              <a:rPr lang="en-US" sz="36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outrunningthehorses.com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48F078-51CA-43AE-B44A-0E94240E0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6431244"/>
            <a:ext cx="2542252" cy="42675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FBE375A-669E-4902-887A-279F7BD398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5597" y="3193110"/>
            <a:ext cx="4380807" cy="2899751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513651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9BF773-9AC7-83C0-D77A-BCD6093DD3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9" name="Rectangle 3">
            <a:extLst>
              <a:ext uri="{FF2B5EF4-FFF2-40B4-BE49-F238E27FC236}">
                <a16:creationId xmlns:a16="http://schemas.microsoft.com/office/drawing/2014/main" id="{BBDC4A67-5D9D-AF02-A317-4B534F9555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799" y="1752600"/>
            <a:ext cx="7561007" cy="4114800"/>
          </a:xfrm>
        </p:spPr>
        <p:txBody>
          <a:bodyPr/>
          <a:lstStyle/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 shows when avian influenza viruses infect birds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hemagglutinin protein is activated by sialic acid in the entry pathway inside the host cell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enables the virus to invade the cell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birds this acid is found in the gastrointestinal tract</a:t>
            </a:r>
          </a:p>
          <a:p>
            <a:pPr lvl="1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89950C-C2F2-41C4-EDD8-D262C7BA3268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8A1BE5-F3C8-A367-9AD2-40A211E05C5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33"/>
          <a:stretch>
            <a:fillRect/>
          </a:stretch>
        </p:blipFill>
        <p:spPr>
          <a:xfrm>
            <a:off x="8091949" y="2980880"/>
            <a:ext cx="3795252" cy="25227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B0173D6-109A-3B18-D096-295DB2811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Pathophysiology of H5N1 Avian Influenza</a:t>
            </a:r>
            <a:b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A Cytokine Storm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508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8F32AB-1630-AC8C-1220-4F63337350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9" name="Rectangle 3">
            <a:extLst>
              <a:ext uri="{FF2B5EF4-FFF2-40B4-BE49-F238E27FC236}">
                <a16:creationId xmlns:a16="http://schemas.microsoft.com/office/drawing/2014/main" id="{CC7EB018-83DD-77FF-96C7-3F7183D6C20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799" y="1752600"/>
            <a:ext cx="10894143" cy="4114800"/>
          </a:xfrm>
        </p:spPr>
        <p:txBody>
          <a:bodyPr/>
          <a:lstStyle/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Sialic Acids and Host Cell Affinity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Attachment of all influenza A viruses require sialic acids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 chemical forms of sialic acids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Found on very specific cells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Tissue sensitive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Influenza virus strains vary in their affinity to them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differences may determine what animal species can be infected</a:t>
            </a:r>
          </a:p>
          <a:p>
            <a:pPr lvl="1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CE20E6-2E1B-8F1F-7554-1C3349BABAA2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B076EED-489B-D6ED-FCA0-B8C77D432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Pathophysiology of H5N1 Avian Influenza</a:t>
            </a:r>
            <a:b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A Cytokine Storm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864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F87DF0-9706-5A74-F17A-D652AF32EB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9" name="Rectangle 3">
            <a:extLst>
              <a:ext uri="{FF2B5EF4-FFF2-40B4-BE49-F238E27FC236}">
                <a16:creationId xmlns:a16="http://schemas.microsoft.com/office/drawing/2014/main" id="{FFE03676-4E0D-C51B-10A1-0BE0BD56B9A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799" y="1752600"/>
            <a:ext cx="10894143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Sialic Acids and Host Cell Affinity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Avian influenza viruses prefer sialic acids in gastrointestinal tract of a duck</a:t>
            </a:r>
          </a:p>
          <a:p>
            <a:pPr lvl="1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 influenza viruses p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 sialic acids on human respiratory epithelial cells found in the lower respiratory tract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H5N1 influenza virus prefers this type of sialic acid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Explains acute lower respiratory tract disease in humans</a:t>
            </a:r>
          </a:p>
          <a:p>
            <a:pPr lvl="1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EA032B-AC54-1A65-B0C0-02B1B66E50D9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AD93746-821D-6EFF-C532-063F3AAAC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Pathophysiology of H5N1 Avian Influenza</a:t>
            </a:r>
            <a:b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A Cytokine Storm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534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47D91C-D8F3-6B0D-C609-4A645DDEF4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DA32D466-49F4-8E86-23C9-3045B45CFE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Pathophysiology of H5N1 Avian Influenza</a:t>
            </a:r>
            <a:b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A Cytokine Storm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3BEC3544-33E7-FDA0-79B1-2EE432C9AF2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799" y="1752600"/>
            <a:ext cx="10894143" cy="4114800"/>
          </a:xfrm>
        </p:spPr>
        <p:txBody>
          <a:bodyPr/>
          <a:lstStyle/>
          <a:p>
            <a:pPr lvl="1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92A2E0-C72A-2F3C-720E-11D2C8A4C571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pic>
        <p:nvPicPr>
          <p:cNvPr id="2" name="Picture 1" descr="A diagram of the human body&#10;&#10;AI-generated content may be incorrect.">
            <a:extLst>
              <a:ext uri="{FF2B5EF4-FFF2-40B4-BE49-F238E27FC236}">
                <a16:creationId xmlns:a16="http://schemas.microsoft.com/office/drawing/2014/main" id="{FB34A549-3509-5C53-7C9C-948850C64B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365" y="2053273"/>
            <a:ext cx="5552558" cy="411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3513500"/>
      </p:ext>
    </p:extLst>
  </p:cSld>
  <p:clrMapOvr>
    <a:masterClrMapping/>
  </p:clrMapOvr>
</p:sld>
</file>

<file path=ppt/theme/theme1.xml><?xml version="1.0" encoding="utf-8"?>
<a:theme xmlns:a="http://schemas.openxmlformats.org/drawingml/2006/main" name="Whirlpool">
  <a:themeElements>
    <a:clrScheme name="">
      <a:dk1>
        <a:srgbClr val="FFFFFF"/>
      </a:dk1>
      <a:lt1>
        <a:srgbClr val="FFFFFF"/>
      </a:lt1>
      <a:dk2>
        <a:srgbClr val="CCFFFF"/>
      </a:dk2>
      <a:lt2>
        <a:srgbClr val="000066"/>
      </a:lt2>
      <a:accent1>
        <a:srgbClr val="CC99FF"/>
      </a:accent1>
      <a:accent2>
        <a:srgbClr val="9999FF"/>
      </a:accent2>
      <a:accent3>
        <a:srgbClr val="FFFFFF"/>
      </a:accent3>
      <a:accent4>
        <a:srgbClr val="DADADA"/>
      </a:accent4>
      <a:accent5>
        <a:srgbClr val="E2CAFF"/>
      </a:accent5>
      <a:accent6>
        <a:srgbClr val="8A8AE7"/>
      </a:accent6>
      <a:hlink>
        <a:srgbClr val="99CCFF"/>
      </a:hlink>
      <a:folHlink>
        <a:srgbClr val="0066FF"/>
      </a:folHlink>
    </a:clrScheme>
    <a:fontScheme name="Whirlpoo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Whirlpool 1">
        <a:dk1>
          <a:srgbClr val="000066"/>
        </a:dk1>
        <a:lt1>
          <a:srgbClr val="FFFF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DADA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rlpool 2">
        <a:dk1>
          <a:srgbClr val="393939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868686"/>
        </a:accent2>
        <a:accent3>
          <a:srgbClr val="AAAAAA"/>
        </a:accent3>
        <a:accent4>
          <a:srgbClr val="DADADA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rlpool 3">
        <a:dk1>
          <a:srgbClr val="000066"/>
        </a:dk1>
        <a:lt1>
          <a:srgbClr val="FFFF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DADA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2495</TotalTime>
  <Words>2921</Words>
  <Application>Microsoft Office PowerPoint</Application>
  <PresentationFormat>Widescreen</PresentationFormat>
  <Paragraphs>366</Paragraphs>
  <Slides>56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3" baseType="lpstr">
      <vt:lpstr>Aptos</vt:lpstr>
      <vt:lpstr>Calibri</vt:lpstr>
      <vt:lpstr>Monotype Corsiva</vt:lpstr>
      <vt:lpstr>Tahoma</vt:lpstr>
      <vt:lpstr>Times New Roman</vt:lpstr>
      <vt:lpstr>Wingdings</vt:lpstr>
      <vt:lpstr>Whirlpool</vt:lpstr>
      <vt:lpstr>PowerPoint Presentation</vt:lpstr>
      <vt:lpstr>Pathophysiology of H5N1 Avian Influenza A Cytokine Storm</vt:lpstr>
      <vt:lpstr>Pathophysiology of H5N1 Avian Influenza A Cytokine Storm</vt:lpstr>
      <vt:lpstr>Pathophysiology of H5N1Avian Influenza A Cytokine Storm</vt:lpstr>
      <vt:lpstr>Pathophysiology of Avian Influenza A Cytokine Storm</vt:lpstr>
      <vt:lpstr>Pathophysiology of H5N1 Avian Influenza A Cytokine Storm</vt:lpstr>
      <vt:lpstr>Pathophysiology of H5N1 Avian Influenza A Cytokine Storm</vt:lpstr>
      <vt:lpstr>Pathophysiology of H5N1 Avian Influenza A Cytokine Storm</vt:lpstr>
      <vt:lpstr>Pathophysiology of H5N1 Avian Influenza A Cytokine Storm</vt:lpstr>
      <vt:lpstr>Pathophysiology of H5N1 Avian Influenza A Cytokine Storm</vt:lpstr>
      <vt:lpstr>Pathophysiology of H5N1 Avian Influenza A Cytokine Storm</vt:lpstr>
      <vt:lpstr>Pathophysiology of H5N1 Avian Influenza A Cytokine Storm</vt:lpstr>
      <vt:lpstr>Pathophysiology of H5N1 Avian Influenza A Cytokine Storm</vt:lpstr>
      <vt:lpstr>Pathophysiology of H5N1 Avian Influenza A Cytokine Storm</vt:lpstr>
      <vt:lpstr>Pathophysiology of H5N1 Avian Influenza A Cytokine Storm</vt:lpstr>
      <vt:lpstr>Pathophysiology of H5N1 Avian Influenza A Cytokine Storm</vt:lpstr>
      <vt:lpstr>Pathophysiology of H5N1 Avian Influenza A Cytokine Storm</vt:lpstr>
      <vt:lpstr>Pathophysiology of H5N1 Avian Influenza A Cytokine Storm</vt:lpstr>
      <vt:lpstr>Pathophysiology of H5N1 Avian Influenza A Cytokine Storm</vt:lpstr>
      <vt:lpstr>Pathophysiology of H5N1 Avian Influenza A Cytokine Storm</vt:lpstr>
      <vt:lpstr>Pathophysiology of H5N1 Avian Influenza A Cytokine Storm</vt:lpstr>
      <vt:lpstr>Pathophysiology of H5N1 Avian Influenza A Cytokine Storm</vt:lpstr>
      <vt:lpstr>Pathophysiology of H5N1 Avian Influenza A Cytokine Storm</vt:lpstr>
      <vt:lpstr>Pathophysiology of H5N1 Avian Influenza A Cytokine Storm</vt:lpstr>
      <vt:lpstr>Pathophysiology of H5N1 Avian Influenza A Cytokine Storm</vt:lpstr>
      <vt:lpstr>Pathophysiology of H5N1 Avian Influenza A Cytokine Storm</vt:lpstr>
      <vt:lpstr>Pathophysiology of H5N1 Avian Influenza A Cytokine Storm</vt:lpstr>
      <vt:lpstr>Pathophysiology of H5N1 Avian Influenza A Cytokine Storm</vt:lpstr>
      <vt:lpstr>Pathophysiology of H5N1 Avian Influenza A Cytokine Storm</vt:lpstr>
      <vt:lpstr>Pathophysiology of Avian Influenza A Cytokine Storm</vt:lpstr>
      <vt:lpstr>Pathophysiology of Avian Influenza A Cytokine Storm</vt:lpstr>
      <vt:lpstr>Pathophysiology of Avian Influenza A Cytokine Storm</vt:lpstr>
      <vt:lpstr>Pathophysiology of Avian Influenza A Cytokine Storm</vt:lpstr>
      <vt:lpstr>Pathophysiology of Avian Influenza A Cytokine Storm</vt:lpstr>
      <vt:lpstr>Pathophysiology of Avian Influenza A Cytokine Storm</vt:lpstr>
      <vt:lpstr>Pathophysiology of Avian Influenza A Cytokine Storm</vt:lpstr>
      <vt:lpstr>Pathophysiology of Avian Influenza A Cytokine Storm</vt:lpstr>
      <vt:lpstr>Pathophysiology of Avian Influenza A Cytokine Storm</vt:lpstr>
      <vt:lpstr>PowerPoint Presentation</vt:lpstr>
      <vt:lpstr>Pathophysiology of Avian Influenza A Cytokine Storm</vt:lpstr>
      <vt:lpstr>Pathophysiology of Avian Influenza A Cytokine Storm</vt:lpstr>
      <vt:lpstr>Pathophysiology of Avian Influenza A Cytokine Storm</vt:lpstr>
      <vt:lpstr>Pathophysiology of Avian Influenza A Cytokine Storm</vt:lpstr>
      <vt:lpstr>Pathophysiology of Avian Influenza A Cytokine Storm</vt:lpstr>
      <vt:lpstr>Pathophysiology of Avian Influenza A Cytokine Storm</vt:lpstr>
      <vt:lpstr>Pathophysiology of Avian Influenza A Cytokine Storm</vt:lpstr>
      <vt:lpstr>Pathophysiology of Avian Influenza A Cytokine Storm</vt:lpstr>
      <vt:lpstr>Pathophysiology of Avian Influenza A Cytokine Storm</vt:lpstr>
      <vt:lpstr>Pathophysiology of Avian Influenza A Cytokine Storm</vt:lpstr>
      <vt:lpstr>Pathophysiology of Avian Influenza A Cytokine Storm</vt:lpstr>
      <vt:lpstr>Pathophysiology of Avian Influenza A Cytokine Storm</vt:lpstr>
      <vt:lpstr>Pathophysiology of Avian Influenza A Cytokine Storm</vt:lpstr>
      <vt:lpstr>Pathophysiology of Avian Influenza A Cytokine Storm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mw gade</dc:creator>
  <cp:lastModifiedBy>mw gade</cp:lastModifiedBy>
  <cp:revision>42</cp:revision>
  <dcterms:created xsi:type="dcterms:W3CDTF">2025-07-16T21:51:30Z</dcterms:created>
  <dcterms:modified xsi:type="dcterms:W3CDTF">2026-03-09T19:55:50Z</dcterms:modified>
</cp:coreProperties>
</file>