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661" r:id="rId2"/>
  </p:sldMasterIdLst>
  <p:notesMasterIdLst>
    <p:notesMasterId r:id="rId42"/>
  </p:notesMasterIdLst>
  <p:handoutMasterIdLst>
    <p:handoutMasterId r:id="rId43"/>
  </p:handoutMasterIdLst>
  <p:sldIdLst>
    <p:sldId id="742" r:id="rId3"/>
    <p:sldId id="721" r:id="rId4"/>
    <p:sldId id="707" r:id="rId5"/>
    <p:sldId id="533" r:id="rId6"/>
    <p:sldId id="467" r:id="rId7"/>
    <p:sldId id="465" r:id="rId8"/>
    <p:sldId id="530" r:id="rId9"/>
    <p:sldId id="702" r:id="rId10"/>
    <p:sldId id="444" r:id="rId11"/>
    <p:sldId id="713" r:id="rId12"/>
    <p:sldId id="689" r:id="rId13"/>
    <p:sldId id="703" r:id="rId14"/>
    <p:sldId id="696" r:id="rId15"/>
    <p:sldId id="697" r:id="rId16"/>
    <p:sldId id="687" r:id="rId17"/>
    <p:sldId id="717" r:id="rId18"/>
    <p:sldId id="725" r:id="rId19"/>
    <p:sldId id="698" r:id="rId20"/>
    <p:sldId id="724" r:id="rId21"/>
    <p:sldId id="699" r:id="rId22"/>
    <p:sldId id="700" r:id="rId23"/>
    <p:sldId id="701" r:id="rId24"/>
    <p:sldId id="691" r:id="rId25"/>
    <p:sldId id="709" r:id="rId26"/>
    <p:sldId id="693" r:id="rId27"/>
    <p:sldId id="694" r:id="rId28"/>
    <p:sldId id="712" r:id="rId29"/>
    <p:sldId id="711" r:id="rId30"/>
    <p:sldId id="695" r:id="rId31"/>
    <p:sldId id="710" r:id="rId32"/>
    <p:sldId id="692" r:id="rId33"/>
    <p:sldId id="714" r:id="rId34"/>
    <p:sldId id="715" r:id="rId35"/>
    <p:sldId id="706" r:id="rId36"/>
    <p:sldId id="718" r:id="rId37"/>
    <p:sldId id="705" r:id="rId38"/>
    <p:sldId id="716" r:id="rId39"/>
    <p:sldId id="686" r:id="rId40"/>
    <p:sldId id="842" r:id="rId41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333399"/>
    <a:srgbClr val="CCECFF"/>
    <a:srgbClr val="CCFFFF"/>
    <a:srgbClr val="9EB6DA"/>
    <a:srgbClr val="E8C840"/>
    <a:srgbClr val="CC9900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81" autoAdjust="0"/>
    <p:restoredTop sz="95152" autoAdjust="0"/>
  </p:normalViewPr>
  <p:slideViewPr>
    <p:cSldViewPr>
      <p:cViewPr varScale="1">
        <p:scale>
          <a:sx n="69" d="100"/>
          <a:sy n="69" d="100"/>
        </p:scale>
        <p:origin x="-120" y="1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799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187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187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880B356-2F19-4AE2-B380-D1F57538852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39267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39268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5063" y="687388"/>
            <a:ext cx="4586287" cy="34401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39269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56100"/>
            <a:ext cx="5029200" cy="412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9270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1220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39271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71220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F103F59-0F7F-49C8-B03A-242FA644F43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03F59-0F7F-49C8-B03A-242FA644F431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939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ltGray">
          <a:xfrm>
            <a:off x="0" y="0"/>
            <a:ext cx="825500" cy="6858000"/>
          </a:xfrm>
          <a:prstGeom prst="rect">
            <a:avLst/>
          </a:prstGeom>
          <a:solidFill>
            <a:schemeClr val="tx2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kumimoji="1"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90600" y="2514600"/>
            <a:ext cx="7467600" cy="762000"/>
          </a:xfrm>
        </p:spPr>
        <p:txBody>
          <a:bodyPr>
            <a:spAutoFit/>
          </a:bodyPr>
          <a:lstStyle>
            <a:lvl1pPr>
              <a:defRPr sz="6600">
                <a:solidFill>
                  <a:srgbClr val="CC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4000">
                <a:solidFill>
                  <a:srgbClr val="CCECFF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838200" y="6248400"/>
            <a:ext cx="1752600" cy="457200"/>
          </a:xfrm>
        </p:spPr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276600" y="6248400"/>
            <a:ext cx="2895600" cy="457200"/>
          </a:xfrm>
        </p:spPr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r>
              <a:rPr lang="en-US"/>
              <a:t>outrunningthehorses.com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934200" y="6248400"/>
            <a:ext cx="1905000" cy="457200"/>
          </a:xfrm>
        </p:spPr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fld id="{1A76D3A1-0BF0-403A-B275-F93F38D2046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ltGray">
          <a:xfrm>
            <a:off x="0" y="3543300"/>
            <a:ext cx="3343275" cy="122238"/>
          </a:xfrm>
          <a:prstGeom prst="rect">
            <a:avLst/>
          </a:prstGeom>
          <a:solidFill>
            <a:schemeClr val="bg2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kumimoji="1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outrunningthehorses.com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88585D-1DF0-4164-8F03-2C5A85F1D14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0800" y="457200"/>
            <a:ext cx="20574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457200"/>
            <a:ext cx="60198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outrunningthehorses.com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591CC1-8415-41E5-B0EE-37A6440E1C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ltGray">
          <a:xfrm>
            <a:off x="0" y="0"/>
            <a:ext cx="825500" cy="6858000"/>
          </a:xfrm>
          <a:prstGeom prst="rect">
            <a:avLst/>
          </a:prstGeom>
          <a:solidFill>
            <a:schemeClr val="tx2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kumimoji="1"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90600" y="2514600"/>
            <a:ext cx="7467600" cy="762000"/>
          </a:xfrm>
        </p:spPr>
        <p:txBody>
          <a:bodyPr>
            <a:spAutoFit/>
          </a:bodyPr>
          <a:lstStyle>
            <a:lvl1pPr>
              <a:defRPr sz="6600">
                <a:solidFill>
                  <a:srgbClr val="CC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4000">
                <a:solidFill>
                  <a:srgbClr val="CCECFF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838200" y="6248400"/>
            <a:ext cx="1752600" cy="457200"/>
          </a:xfrm>
        </p:spPr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276600" y="6248400"/>
            <a:ext cx="2895600" cy="457200"/>
          </a:xfrm>
        </p:spPr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934200" y="6248400"/>
            <a:ext cx="1905000" cy="457200"/>
          </a:xfrm>
        </p:spPr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fld id="{1A76D3A1-0BF0-403A-B275-F93F38D20466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ltGray">
          <a:xfrm>
            <a:off x="0" y="3543300"/>
            <a:ext cx="3343275" cy="122238"/>
          </a:xfrm>
          <a:prstGeom prst="rect">
            <a:avLst/>
          </a:prstGeom>
          <a:solidFill>
            <a:schemeClr val="bg2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kumimoji="1" lang="en-US" dirty="0"/>
          </a:p>
        </p:txBody>
      </p:sp>
    </p:spTree>
    <p:extLst>
      <p:ext uri="{BB962C8B-B14F-4D97-AF65-F5344CB8AC3E}">
        <p14:creationId xmlns:p14="http://schemas.microsoft.com/office/powerpoint/2010/main" val="38431052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4757C2-A93C-409E-9101-80FA26F018F0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58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6FE5F9-BA70-4861-99C3-42698580DC47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4220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569175-7F14-4369-A54E-8AE53F1210EF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813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02B04D-81FB-476A-AE40-DF484C8B66E4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6767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06F848-656A-48D5-9DC6-28CA6BEEB46B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1476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E911D8-10B5-403B-8054-DFADA8808CF4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3364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69C51B-C7B6-4EED-91E2-DE34589861C3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660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outrunningthehorses.com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4757C2-A93C-409E-9101-80FA26F018F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54EADC-78A4-4DC5-9611-818AD6156B1E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6701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88585D-1DF0-4164-8F03-2C5A85F1D144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3616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0800" y="457200"/>
            <a:ext cx="20574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457200"/>
            <a:ext cx="60198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591CC1-8415-41E5-B0EE-37A6440E1C95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206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outrunningthehorses.com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6FE5F9-BA70-4861-99C3-42698580DC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outrunningthehorses.com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569175-7F14-4369-A54E-8AE53F1210E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outrunningthehorses.com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02B04D-81FB-476A-AE40-DF484C8B66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outrunningthehorses.com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06F848-656A-48D5-9DC6-28CA6BEEB46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outrunningthehorses.com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E911D8-10B5-403B-8054-DFADA8808CF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outrunningthehorses.com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69C51B-C7B6-4EED-91E2-DE34589861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outrunningthehorses.com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54EADC-78A4-4DC5-9611-818AD6156B1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457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50000"/>
              </a:spcBef>
              <a:defRPr sz="1400"/>
            </a:lvl1pPr>
          </a:lstStyle>
          <a:p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/>
            </a:lvl1pPr>
          </a:lstStyle>
          <a:p>
            <a:r>
              <a:rPr lang="en-US"/>
              <a:t>outrunningthehorses.com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/>
            </a:lvl1pPr>
          </a:lstStyle>
          <a:p>
            <a:fld id="{5F7EE7F0-78D0-4114-8839-71C1B34B5C1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gray">
          <a:xfrm>
            <a:off x="0" y="1638300"/>
            <a:ext cx="3343275" cy="122238"/>
          </a:xfrm>
          <a:prstGeom prst="rect">
            <a:avLst/>
          </a:prstGeom>
          <a:solidFill>
            <a:schemeClr val="bg2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kumimoji="1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457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50000"/>
              </a:spcBef>
              <a:defRPr sz="1400"/>
            </a:lvl1pPr>
          </a:lstStyle>
          <a:p>
            <a:endParaRPr lang="en-US" dirty="0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/>
            </a:lvl1pPr>
          </a:lstStyle>
          <a:p>
            <a:endParaRPr lang="en-US" dirty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/>
            </a:lvl1pPr>
          </a:lstStyle>
          <a:p>
            <a:fld id="{5F7EE7F0-78D0-4114-8839-71C1B34B5C1F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gray">
          <a:xfrm>
            <a:off x="0" y="1638300"/>
            <a:ext cx="3343275" cy="122238"/>
          </a:xfrm>
          <a:prstGeom prst="rect">
            <a:avLst/>
          </a:prstGeom>
          <a:solidFill>
            <a:schemeClr val="bg2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kumimoji="1" lang="en-US" dirty="0"/>
          </a:p>
        </p:txBody>
      </p:sp>
    </p:spTree>
    <p:extLst>
      <p:ext uri="{BB962C8B-B14F-4D97-AF65-F5344CB8AC3E}">
        <p14:creationId xmlns:p14="http://schemas.microsoft.com/office/powerpoint/2010/main" val="2065236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digitaljournal.com/photo/060817avianflubirdfluvirus.jpg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http://1918.pandemicflu.gov/pics/photos/Iowa_Flu2.jpg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google.com/url?sa=i&amp;rct=j&amp;q=&amp;esrc=s&amp;source=images&amp;cd=&amp;cad=rja&amp;uact=8&amp;ved=0ahUKEwjN4Nv3yp3UAhUJSCYKHeTvBhcQjRwIBw&amp;url=http://blikkruzs.blikk.hu/test-es-lelek/egeszseg/lassan-mar-a-natha-is-megolhet-mindket/gm8mbn8&amp;psig=AFQjCNFJNiP43oitAkXXdjSrOJT3zgVR6A&amp;ust=1496438553376338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google.com/url?sa=i&amp;rct=j&amp;q=&amp;esrc=s&amp;source=images&amp;cd=&amp;cad=rja&amp;uact=8&amp;ved=0ahUKEwizloX8x53UAhXFMyYKHcKIDhQQjRwIBw&amp;url=http://www.davidmixner.com/history/page/23/&amp;psig=AFQjCNFKb1dYFCUlmCWsahNYG04fqhDrhQ&amp;ust=1496437955443311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www.google.com/url?sa=i&amp;rct=j&amp;q=&amp;esrc=s&amp;source=images&amp;cd=&amp;cad=rja&amp;uact=8&amp;ved=0ahUKEwjgpPOCyZ3UAhXF5iYKHb8jBgAQjRwIBw&amp;url=http://confessionsofamalenurse.com/&amp;psig=AFQjCNHv3mReuoJqogv6kVgCfwVwNsuHew&amp;ust=1496438137590297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://www.digitaljournal.com/photo/060817avianflubirdfluvirus.jpg" TargetMode="Externa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http://1918.pandemicflu.gov/pics/photos/Postal_Carrier_with_a_Mask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5" name="Rectangle 5">
            <a:hlinkClick r:id="rId2"/>
          </p:cNvPr>
          <p:cNvSpPr>
            <a:spLocks noChangeArrowheads="1"/>
          </p:cNvSpPr>
          <p:nvPr/>
        </p:nvSpPr>
        <p:spPr bwMode="auto">
          <a:xfrm>
            <a:off x="3490913" y="2166938"/>
            <a:ext cx="9144000" cy="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35DB2893-082E-4B29-9063-065711EC29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55" y="5306470"/>
            <a:ext cx="9067800" cy="702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1918 Influenza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8EE5738-9568-4300-B824-9E534B4B680E}"/>
              </a:ext>
            </a:extLst>
          </p:cNvPr>
          <p:cNvSpPr txBox="1"/>
          <p:nvPr/>
        </p:nvSpPr>
        <p:spPr>
          <a:xfrm>
            <a:off x="453590" y="6016875"/>
            <a:ext cx="8153400" cy="584775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E375CD-3A98-4B99-A841-357B1ED96FF2}"/>
              </a:ext>
            </a:extLst>
          </p:cNvPr>
          <p:cNvSpPr txBox="1"/>
          <p:nvPr/>
        </p:nvSpPr>
        <p:spPr>
          <a:xfrm>
            <a:off x="15433" y="1102505"/>
            <a:ext cx="89928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anose="03010101010201010101" pitchFamily="66" charset="0"/>
                <a:ea typeface="+mn-ea"/>
                <a:cs typeface="+mn-cs"/>
              </a:rPr>
              <a:t>Ministering to the Community in a Time of Crisis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A248633-89C7-4B93-0BCB-D1B8014B8689}"/>
              </a:ext>
            </a:extLst>
          </p:cNvPr>
          <p:cNvSpPr txBox="1"/>
          <p:nvPr/>
        </p:nvSpPr>
        <p:spPr>
          <a:xfrm>
            <a:off x="298367" y="497544"/>
            <a:ext cx="845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Pandemic Plan for the Church</a:t>
            </a:r>
          </a:p>
        </p:txBody>
      </p:sp>
      <p:pic>
        <p:nvPicPr>
          <p:cNvPr id="8" name="Picture 5" descr="http://1918.pandemicflu.gov/pics/photos/Iowa_Flu2.jpg">
            <a:extLst>
              <a:ext uri="{FF2B5EF4-FFF2-40B4-BE49-F238E27FC236}">
                <a16:creationId xmlns:a16="http://schemas.microsoft.com/office/drawing/2014/main" id="{27E9B823-6A46-FF99-D4B7-78F2A0A04E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 cstate="print">
            <a:lum bright="12000" contrast="12000"/>
          </a:blip>
          <a:srcRect/>
          <a:stretch>
            <a:fillRect/>
          </a:stretch>
        </p:blipFill>
        <p:spPr bwMode="auto">
          <a:xfrm>
            <a:off x="2077430" y="1830576"/>
            <a:ext cx="4780569" cy="3272719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639683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1918 Influenza</a:t>
            </a:r>
          </a:p>
        </p:txBody>
      </p:sp>
      <p:sp>
        <p:nvSpPr>
          <p:cNvPr id="366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52600"/>
            <a:ext cx="9067800" cy="4114800"/>
          </a:xfrm>
        </p:spPr>
        <p:txBody>
          <a:bodyPr/>
          <a:lstStyle/>
          <a:p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Social Distancing</a:t>
            </a:r>
          </a:p>
          <a:p>
            <a:pPr lvl="1"/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Philadelphia</a:t>
            </a:r>
          </a:p>
          <a:p>
            <a:pPr lvl="2"/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Did not put into place social distancing measures</a:t>
            </a:r>
          </a:p>
          <a:p>
            <a:pPr lvl="3"/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Allowed public gatherings</a:t>
            </a:r>
          </a:p>
          <a:p>
            <a:pPr lvl="3"/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Highest death rate</a:t>
            </a:r>
          </a:p>
          <a:p>
            <a:pPr lvl="3"/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Highest rate of disruption</a:t>
            </a:r>
          </a:p>
          <a:p>
            <a:pPr marL="457200" lvl="1" indent="0">
              <a:buNone/>
            </a:pPr>
            <a:endParaRPr lang="en-US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marL="0" indent="0">
              <a:buNone/>
            </a:pP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endParaRPr lang="en-US" sz="3600" dirty="0"/>
          </a:p>
          <a:p>
            <a:pPr>
              <a:buFont typeface="Wingdings" pitchFamily="2" charset="2"/>
              <a:buNone/>
            </a:pPr>
            <a:endParaRPr lang="en-US" sz="2800" dirty="0"/>
          </a:p>
          <a:p>
            <a:pPr lvl="1"/>
            <a:endParaRPr lang="en-US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BBE5C1-E88B-3ACA-FBDE-AB187F0EFC37}"/>
              </a:ext>
            </a:extLst>
          </p:cNvPr>
          <p:cNvSpPr txBox="1"/>
          <p:nvPr/>
        </p:nvSpPr>
        <p:spPr>
          <a:xfrm>
            <a:off x="4876800" y="6396335"/>
            <a:ext cx="45858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8339317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1918 Influenza</a:t>
            </a:r>
          </a:p>
        </p:txBody>
      </p:sp>
      <p:sp>
        <p:nvSpPr>
          <p:cNvPr id="366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52600"/>
            <a:ext cx="4400550" cy="4114800"/>
          </a:xfrm>
        </p:spPr>
        <p:txBody>
          <a:bodyPr/>
          <a:lstStyle/>
          <a:p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Social Distancing</a:t>
            </a:r>
          </a:p>
          <a:p>
            <a:pPr lvl="1"/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Philadelphia – September 28, 1918</a:t>
            </a:r>
          </a:p>
          <a:p>
            <a:pPr lvl="2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Liberty Loan parade</a:t>
            </a:r>
          </a:p>
          <a:p>
            <a:pPr lvl="2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Prompted huge outbreak of flu in the city</a:t>
            </a:r>
          </a:p>
          <a:p>
            <a:pPr lvl="2"/>
            <a:endParaRPr lang="en-US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marL="457200" lvl="1" indent="0">
              <a:buNone/>
            </a:pPr>
            <a:endParaRPr lang="en-US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marL="0" indent="0">
              <a:buNone/>
            </a:pP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endParaRPr lang="en-US" sz="3600" dirty="0"/>
          </a:p>
          <a:p>
            <a:pPr>
              <a:buFont typeface="Wingdings" pitchFamily="2" charset="2"/>
              <a:buNone/>
            </a:pPr>
            <a:endParaRPr lang="en-US" sz="2800" dirty="0"/>
          </a:p>
          <a:p>
            <a:pPr lvl="1"/>
            <a:endParaRPr lang="en-US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E9E2AA9-3B3C-415D-8E0E-94969835B9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70"/>
          <a:stretch/>
        </p:blipFill>
        <p:spPr>
          <a:xfrm>
            <a:off x="4427982" y="2274615"/>
            <a:ext cx="4400550" cy="2522190"/>
          </a:xfrm>
          <a:prstGeom prst="rect">
            <a:avLst/>
          </a:prstGeom>
          <a:solidFill>
            <a:srgbClr val="000000"/>
          </a:solidFill>
          <a:ln w="57150">
            <a:solidFill>
              <a:srgbClr val="000000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3623E2F-EF64-60C2-A257-A00B87655D7C}"/>
              </a:ext>
            </a:extLst>
          </p:cNvPr>
          <p:cNvSpPr txBox="1"/>
          <p:nvPr/>
        </p:nvSpPr>
        <p:spPr>
          <a:xfrm>
            <a:off x="4876800" y="6396335"/>
            <a:ext cx="45858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23006420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1918 Influenza</a:t>
            </a:r>
          </a:p>
        </p:txBody>
      </p:sp>
      <p:sp>
        <p:nvSpPr>
          <p:cNvPr id="366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52600"/>
            <a:ext cx="9067800" cy="4114800"/>
          </a:xfrm>
        </p:spPr>
        <p:txBody>
          <a:bodyPr/>
          <a:lstStyle/>
          <a:p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Social Distancing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New Laws Enforced</a:t>
            </a:r>
          </a:p>
          <a:p>
            <a:pPr lvl="2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Had to wear masks</a:t>
            </a:r>
          </a:p>
          <a:p>
            <a:pPr lvl="2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No spitting</a:t>
            </a:r>
          </a:p>
          <a:p>
            <a:pPr lvl="2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No holding of hands</a:t>
            </a:r>
          </a:p>
          <a:p>
            <a:pPr lvl="2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No public gatherings</a:t>
            </a:r>
          </a:p>
          <a:p>
            <a:pPr lvl="2"/>
            <a:endParaRPr lang="en-US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marL="457200" lvl="1" indent="0">
              <a:buNone/>
            </a:pPr>
            <a:endParaRPr lang="en-US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marL="0" indent="0">
              <a:buNone/>
            </a:pP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endParaRPr lang="en-US" sz="3600" dirty="0"/>
          </a:p>
          <a:p>
            <a:pPr>
              <a:buFont typeface="Wingdings" pitchFamily="2" charset="2"/>
              <a:buNone/>
            </a:pPr>
            <a:endParaRPr lang="en-US" sz="2800" dirty="0"/>
          </a:p>
          <a:p>
            <a:pPr lvl="1"/>
            <a:endParaRPr lang="en-US" sz="3200" dirty="0"/>
          </a:p>
        </p:txBody>
      </p:sp>
      <p:pic>
        <p:nvPicPr>
          <p:cNvPr id="5" name="irc_mi" descr="Image result for 1918 influenza">
            <a:extLst>
              <a:ext uri="{FF2B5EF4-FFF2-40B4-BE49-F238E27FC236}">
                <a16:creationId xmlns:a16="http://schemas.microsoft.com/office/drawing/2014/main" id="{E4658739-46B7-46A0-87D9-A4E205B2251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771650"/>
            <a:ext cx="3886200" cy="4286250"/>
          </a:xfrm>
          <a:prstGeom prst="rect">
            <a:avLst/>
          </a:prstGeom>
          <a:noFill/>
          <a:ln w="57150">
            <a:solidFill>
              <a:schemeClr val="bg2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3013C12-455C-B822-678C-59460A12A38A}"/>
              </a:ext>
            </a:extLst>
          </p:cNvPr>
          <p:cNvSpPr txBox="1"/>
          <p:nvPr/>
        </p:nvSpPr>
        <p:spPr>
          <a:xfrm>
            <a:off x="4876800" y="6396335"/>
            <a:ext cx="45858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27822498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1918 Influenza</a:t>
            </a:r>
          </a:p>
        </p:txBody>
      </p:sp>
      <p:sp>
        <p:nvSpPr>
          <p:cNvPr id="366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52600"/>
            <a:ext cx="9067800" cy="4114800"/>
          </a:xfrm>
        </p:spPr>
        <p:txBody>
          <a:bodyPr/>
          <a:lstStyle/>
          <a:p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Society Devastated</a:t>
            </a:r>
          </a:p>
          <a:p>
            <a:pPr lvl="1"/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Everyday life was disrupted</a:t>
            </a:r>
          </a:p>
          <a:p>
            <a:pPr lvl="2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Stores were closed</a:t>
            </a:r>
          </a:p>
          <a:p>
            <a:pPr lvl="2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Deliveries were not taking place</a:t>
            </a:r>
          </a:p>
          <a:p>
            <a:pPr lvl="2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Schools were closed</a:t>
            </a:r>
          </a:p>
          <a:p>
            <a:pPr lvl="2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People were out of work</a:t>
            </a:r>
          </a:p>
          <a:p>
            <a:pPr lvl="2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Emergency services were overwhelmed</a:t>
            </a:r>
          </a:p>
          <a:p>
            <a:pPr marL="457200" lvl="1" indent="0">
              <a:buNone/>
            </a:pPr>
            <a:endParaRPr lang="en-US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marL="0" indent="0">
              <a:buNone/>
            </a:pP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endParaRPr lang="en-US" sz="3600" dirty="0"/>
          </a:p>
          <a:p>
            <a:pPr>
              <a:buFont typeface="Wingdings" pitchFamily="2" charset="2"/>
              <a:buNone/>
            </a:pPr>
            <a:endParaRPr lang="en-US" sz="2800" dirty="0"/>
          </a:p>
          <a:p>
            <a:pPr lvl="1"/>
            <a:endParaRPr lang="en-US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D587B6-1F7C-4C1A-AFDA-39536BE435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762000"/>
            <a:ext cx="2998119" cy="2252663"/>
          </a:xfrm>
          <a:prstGeom prst="rect">
            <a:avLst/>
          </a:prstGeom>
          <a:ln w="38100">
            <a:solidFill>
              <a:srgbClr val="000000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0CC4D04-A072-8829-3A69-BA2B2CE9029A}"/>
              </a:ext>
            </a:extLst>
          </p:cNvPr>
          <p:cNvSpPr txBox="1"/>
          <p:nvPr/>
        </p:nvSpPr>
        <p:spPr>
          <a:xfrm>
            <a:off x="4876800" y="6396335"/>
            <a:ext cx="45858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19899033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1918 Influenza</a:t>
            </a:r>
          </a:p>
        </p:txBody>
      </p:sp>
      <p:sp>
        <p:nvSpPr>
          <p:cNvPr id="366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52600"/>
            <a:ext cx="9067800" cy="4114800"/>
          </a:xfrm>
        </p:spPr>
        <p:txBody>
          <a:bodyPr/>
          <a:lstStyle/>
          <a:p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Society Devastated</a:t>
            </a:r>
          </a:p>
          <a:p>
            <a:pPr lvl="1"/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Everyday life was disrupted</a:t>
            </a:r>
          </a:p>
          <a:p>
            <a:pPr lvl="2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Basic services were hindered</a:t>
            </a:r>
          </a:p>
          <a:p>
            <a:pPr lvl="3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Garbage collection</a:t>
            </a:r>
          </a:p>
          <a:p>
            <a:pPr lvl="3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Mail delivery</a:t>
            </a:r>
          </a:p>
          <a:p>
            <a:pPr lvl="3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Not enough farmers to harvest crops</a:t>
            </a:r>
          </a:p>
          <a:p>
            <a:pPr lvl="3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State and local health department closed</a:t>
            </a:r>
          </a:p>
          <a:p>
            <a:pPr lvl="4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Hampering efforts to chronicle spread of virus</a:t>
            </a:r>
          </a:p>
          <a:p>
            <a:pPr marL="457200" lvl="1" indent="0">
              <a:buNone/>
            </a:pPr>
            <a:endParaRPr lang="en-US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marL="0" indent="0">
              <a:buNone/>
            </a:pP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endParaRPr lang="en-US" sz="3600" dirty="0"/>
          </a:p>
          <a:p>
            <a:pPr>
              <a:buFont typeface="Wingdings" pitchFamily="2" charset="2"/>
              <a:buNone/>
            </a:pPr>
            <a:endParaRPr lang="en-US" sz="2800" dirty="0"/>
          </a:p>
          <a:p>
            <a:pPr lvl="1"/>
            <a:endParaRPr lang="en-US" sz="3200" dirty="0"/>
          </a:p>
        </p:txBody>
      </p:sp>
      <p:pic>
        <p:nvPicPr>
          <p:cNvPr id="4" name="irc_mi" descr="Image result for 1918 influenza">
            <a:extLst>
              <a:ext uri="{FF2B5EF4-FFF2-40B4-BE49-F238E27FC236}">
                <a16:creationId xmlns:a16="http://schemas.microsoft.com/office/drawing/2014/main" id="{FEE8065A-ACF6-4580-BA0F-79641024577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914400"/>
            <a:ext cx="2552700" cy="3246315"/>
          </a:xfrm>
          <a:prstGeom prst="rect">
            <a:avLst/>
          </a:prstGeom>
          <a:noFill/>
          <a:ln w="57150">
            <a:solidFill>
              <a:schemeClr val="bg2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E4F8D75-5A58-72A5-895A-D4AE8B9FB9A2}"/>
              </a:ext>
            </a:extLst>
          </p:cNvPr>
          <p:cNvSpPr txBox="1"/>
          <p:nvPr/>
        </p:nvSpPr>
        <p:spPr>
          <a:xfrm>
            <a:off x="4876800" y="6396335"/>
            <a:ext cx="45858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1178985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1918 Influenza</a:t>
            </a:r>
          </a:p>
        </p:txBody>
      </p:sp>
      <p:sp>
        <p:nvSpPr>
          <p:cNvPr id="366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52600"/>
            <a:ext cx="4953000" cy="4114800"/>
          </a:xfrm>
        </p:spPr>
        <p:txBody>
          <a:bodyPr/>
          <a:lstStyle/>
          <a:p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Society Devastated</a:t>
            </a:r>
          </a:p>
          <a:p>
            <a:pPr lvl="1"/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High levels of death</a:t>
            </a:r>
          </a:p>
          <a:p>
            <a:pPr lvl="2"/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Catastrophic effects upon urban populations</a:t>
            </a:r>
          </a:p>
          <a:p>
            <a:pPr lvl="2"/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There were no funeral services</a:t>
            </a:r>
          </a:p>
          <a:p>
            <a:pPr lvl="2"/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Difficult to keep up with burials</a:t>
            </a:r>
          </a:p>
          <a:p>
            <a:pPr marL="0" indent="0">
              <a:buNone/>
            </a:pP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endParaRPr lang="en-US" sz="3600" dirty="0"/>
          </a:p>
          <a:p>
            <a:pPr>
              <a:buFont typeface="Wingdings" pitchFamily="2" charset="2"/>
              <a:buNone/>
            </a:pPr>
            <a:endParaRPr lang="en-US" sz="2800" dirty="0"/>
          </a:p>
          <a:p>
            <a:pPr lvl="1"/>
            <a:endParaRPr lang="en-US" sz="3200" dirty="0"/>
          </a:p>
        </p:txBody>
      </p:sp>
      <p:pic>
        <p:nvPicPr>
          <p:cNvPr id="5" name="irc_mi" descr="Image result for 1918 influenza">
            <a:extLst>
              <a:ext uri="{FF2B5EF4-FFF2-40B4-BE49-F238E27FC236}">
                <a16:creationId xmlns:a16="http://schemas.microsoft.com/office/drawing/2014/main" id="{1C384093-2F93-4973-8161-24CD69F79DF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959864"/>
            <a:ext cx="4081463" cy="3174404"/>
          </a:xfrm>
          <a:prstGeom prst="rect">
            <a:avLst/>
          </a:prstGeom>
          <a:noFill/>
          <a:ln w="57150">
            <a:solidFill>
              <a:srgbClr val="000000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939EF9C-58B5-F65C-8C97-79A292B1D5B5}"/>
              </a:ext>
            </a:extLst>
          </p:cNvPr>
          <p:cNvSpPr txBox="1"/>
          <p:nvPr/>
        </p:nvSpPr>
        <p:spPr>
          <a:xfrm>
            <a:off x="4876800" y="6396335"/>
            <a:ext cx="45858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2855717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1918 Influenza</a:t>
            </a:r>
          </a:p>
        </p:txBody>
      </p:sp>
      <p:sp>
        <p:nvSpPr>
          <p:cNvPr id="366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52600"/>
            <a:ext cx="4718540" cy="1676400"/>
          </a:xfrm>
        </p:spPr>
        <p:txBody>
          <a:bodyPr/>
          <a:lstStyle/>
          <a:p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Society Devastated</a:t>
            </a:r>
          </a:p>
          <a:p>
            <a:pPr lvl="1"/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Entire families were wiped out</a:t>
            </a:r>
          </a:p>
          <a:p>
            <a:pPr lvl="2"/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Countless widows</a:t>
            </a:r>
          </a:p>
          <a:p>
            <a:pPr lvl="2"/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Countless orphans</a:t>
            </a:r>
          </a:p>
          <a:p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endParaRPr lang="en-US" sz="3600" dirty="0"/>
          </a:p>
          <a:p>
            <a:pPr>
              <a:buFont typeface="Wingdings" pitchFamily="2" charset="2"/>
              <a:buNone/>
            </a:pPr>
            <a:endParaRPr lang="en-US" sz="2800" dirty="0"/>
          </a:p>
          <a:p>
            <a:pPr lvl="1"/>
            <a:endParaRPr lang="en-US" sz="3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6E018A-9C6E-4AA9-BE8B-4A9BAC5C4B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425231"/>
            <a:ext cx="4263406" cy="2998137"/>
          </a:xfrm>
          <a:prstGeom prst="rect">
            <a:avLst/>
          </a:prstGeom>
          <a:ln w="28575">
            <a:solidFill>
              <a:srgbClr val="000000"/>
            </a:solidFill>
          </a:ln>
          <a:effectLst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0F347DD-D7CF-F9F5-EA64-26C21848D0D8}"/>
              </a:ext>
            </a:extLst>
          </p:cNvPr>
          <p:cNvSpPr txBox="1"/>
          <p:nvPr/>
        </p:nvSpPr>
        <p:spPr>
          <a:xfrm>
            <a:off x="4876800" y="6396335"/>
            <a:ext cx="45858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36786358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1918 Influenza</a:t>
            </a:r>
          </a:p>
        </p:txBody>
      </p:sp>
      <p:sp>
        <p:nvSpPr>
          <p:cNvPr id="366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52600"/>
            <a:ext cx="8686800" cy="1676400"/>
          </a:xfrm>
        </p:spPr>
        <p:txBody>
          <a:bodyPr/>
          <a:lstStyle/>
          <a:p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Society Devastated</a:t>
            </a:r>
          </a:p>
          <a:p>
            <a:pPr lvl="1"/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People were dying sometimes two in a bed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endParaRPr lang="en-US" sz="3600" dirty="0"/>
          </a:p>
          <a:p>
            <a:pPr>
              <a:buFont typeface="Wingdings" pitchFamily="2" charset="2"/>
              <a:buNone/>
            </a:pPr>
            <a:endParaRPr lang="en-US" sz="2800" dirty="0"/>
          </a:p>
          <a:p>
            <a:pPr lvl="1"/>
            <a:endParaRPr lang="en-US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6F385A-2921-491C-B956-C149ACFD7B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933812"/>
            <a:ext cx="4487251" cy="3276825"/>
          </a:xfrm>
          <a:prstGeom prst="rect">
            <a:avLst/>
          </a:prstGeom>
          <a:ln w="28575">
            <a:solidFill>
              <a:srgbClr val="000000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6A494A0-7E02-A9F9-D6CD-1F5AD5E4CA4E}"/>
              </a:ext>
            </a:extLst>
          </p:cNvPr>
          <p:cNvSpPr txBox="1"/>
          <p:nvPr/>
        </p:nvSpPr>
        <p:spPr>
          <a:xfrm>
            <a:off x="4876800" y="6396335"/>
            <a:ext cx="45858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16712637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1918 Influenza</a:t>
            </a:r>
          </a:p>
        </p:txBody>
      </p:sp>
      <p:sp>
        <p:nvSpPr>
          <p:cNvPr id="366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52600"/>
            <a:ext cx="4419600" cy="4114800"/>
          </a:xfrm>
        </p:spPr>
        <p:txBody>
          <a:bodyPr/>
          <a:lstStyle/>
          <a:p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Society Devastated</a:t>
            </a:r>
          </a:p>
          <a:p>
            <a:pPr lvl="1"/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High levels of death</a:t>
            </a:r>
          </a:p>
          <a:p>
            <a:pPr lvl="2"/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Funeral parlors were overwhelmed</a:t>
            </a:r>
          </a:p>
          <a:p>
            <a:pPr lvl="2"/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Not enough grave diggers</a:t>
            </a:r>
          </a:p>
          <a:p>
            <a:pPr marL="914400" lvl="2" indent="0">
              <a:buNone/>
            </a:pP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marL="457200" lvl="1" indent="0">
              <a:buNone/>
            </a:pPr>
            <a:endParaRPr lang="en-US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marL="0" indent="0">
              <a:buNone/>
            </a:pP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endParaRPr lang="en-US" sz="3600" dirty="0"/>
          </a:p>
          <a:p>
            <a:pPr>
              <a:buFont typeface="Wingdings" pitchFamily="2" charset="2"/>
              <a:buNone/>
            </a:pPr>
            <a:endParaRPr lang="en-US" sz="2800" dirty="0"/>
          </a:p>
          <a:p>
            <a:pPr lvl="1"/>
            <a:endParaRPr lang="en-US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1B792C-076B-0116-E612-BE03738D20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8264" y="1829569"/>
            <a:ext cx="4602074" cy="3198862"/>
          </a:xfrm>
          <a:prstGeom prst="rect">
            <a:avLst/>
          </a:prstGeom>
          <a:ln w="127000" cap="sq">
            <a:noFill/>
            <a:miter lim="800000"/>
          </a:ln>
          <a:effectLst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3CFEB7C-5188-0BC5-8F06-FDD7D56B0A86}"/>
              </a:ext>
            </a:extLst>
          </p:cNvPr>
          <p:cNvSpPr txBox="1"/>
          <p:nvPr/>
        </p:nvSpPr>
        <p:spPr>
          <a:xfrm>
            <a:off x="4876800" y="6396335"/>
            <a:ext cx="45858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13721524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1918 Influenza</a:t>
            </a:r>
          </a:p>
        </p:txBody>
      </p:sp>
      <p:sp>
        <p:nvSpPr>
          <p:cNvPr id="366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52600"/>
            <a:ext cx="9067800" cy="4114800"/>
          </a:xfrm>
        </p:spPr>
        <p:txBody>
          <a:bodyPr/>
          <a:lstStyle/>
          <a:p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Society Devastated</a:t>
            </a:r>
          </a:p>
          <a:p>
            <a:pPr lvl="1"/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High levels of death</a:t>
            </a:r>
          </a:p>
          <a:p>
            <a:pPr marL="457200" lvl="1" indent="0">
              <a:buNone/>
            </a:pPr>
            <a:endParaRPr lang="en-US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marL="0" indent="0">
              <a:buNone/>
            </a:pP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endParaRPr lang="en-US" sz="3600" dirty="0"/>
          </a:p>
          <a:p>
            <a:pPr>
              <a:buFont typeface="Wingdings" pitchFamily="2" charset="2"/>
              <a:buNone/>
            </a:pPr>
            <a:endParaRPr lang="en-US" sz="2800" dirty="0"/>
          </a:p>
          <a:p>
            <a:pPr lvl="1"/>
            <a:endParaRPr lang="en-US" sz="3200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7DCB410B-C567-4F61-8A22-39CAC84E9E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2990850"/>
            <a:ext cx="746760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r>
              <a:rPr lang="en-US" sz="3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Some had to dig graves for their own family members</a:t>
            </a:r>
          </a:p>
          <a:p>
            <a:pPr marL="914400" lvl="2" indent="0">
              <a:buFont typeface="Wingdings" pitchFamily="2" charset="2"/>
              <a:buNone/>
            </a:pPr>
            <a:endParaRPr lang="en-US" sz="30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marL="457200" lvl="1" indent="0">
              <a:buFont typeface="Wingdings" pitchFamily="2" charset="2"/>
              <a:buNone/>
            </a:pPr>
            <a:endParaRPr lang="en-US" sz="26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marL="0" indent="0">
              <a:buFont typeface="Wingdings" pitchFamily="2" charset="2"/>
              <a:buNone/>
            </a:pPr>
            <a:endParaRPr lang="en-US" sz="30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endParaRPr lang="en-US" sz="3600" kern="0" dirty="0"/>
          </a:p>
          <a:p>
            <a:pPr>
              <a:buFont typeface="Wingdings" pitchFamily="2" charset="2"/>
              <a:buNone/>
            </a:pPr>
            <a:endParaRPr lang="en-US" sz="2800" kern="0" dirty="0"/>
          </a:p>
          <a:p>
            <a:pPr lvl="1"/>
            <a:endParaRPr lang="en-US" sz="3200" kern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8098A8-223B-45DC-B6B6-7590BCD39D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680" y="4249544"/>
            <a:ext cx="5567039" cy="1638300"/>
          </a:xfrm>
          <a:prstGeom prst="rect">
            <a:avLst/>
          </a:prstGeom>
          <a:ln w="28575">
            <a:solidFill>
              <a:srgbClr val="000000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CAC3C8E-02AD-7650-8563-33D32BAFCC0F}"/>
              </a:ext>
            </a:extLst>
          </p:cNvPr>
          <p:cNvSpPr txBox="1"/>
          <p:nvPr/>
        </p:nvSpPr>
        <p:spPr>
          <a:xfrm>
            <a:off x="4876800" y="6396335"/>
            <a:ext cx="45858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3300254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Objectives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752600"/>
            <a:ext cx="8458200" cy="41148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following topics will be discussed</a:t>
            </a:r>
          </a:p>
          <a:p>
            <a:pPr lvl="1"/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was the 1918 Influenza</a:t>
            </a:r>
          </a:p>
          <a:p>
            <a:pPr lvl="1"/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 levels of death</a:t>
            </a:r>
          </a:p>
          <a:p>
            <a:pPr lvl="1"/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Social Distancing</a:t>
            </a:r>
          </a:p>
          <a:p>
            <a:pPr lvl="1"/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Society devastated</a:t>
            </a:r>
          </a:p>
          <a:p>
            <a:pPr lvl="1"/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Healthcare overwhelmed</a:t>
            </a:r>
          </a:p>
          <a:p>
            <a:pPr lvl="1"/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1918 Influenza genome</a:t>
            </a:r>
          </a:p>
          <a:p>
            <a:pPr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C9481E-F57F-4DBE-B469-FE713FA519D9}"/>
              </a:ext>
            </a:extLst>
          </p:cNvPr>
          <p:cNvSpPr txBox="1"/>
          <p:nvPr/>
        </p:nvSpPr>
        <p:spPr>
          <a:xfrm>
            <a:off x="4876800" y="6396335"/>
            <a:ext cx="45858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28496371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1918 Influenza</a:t>
            </a:r>
          </a:p>
        </p:txBody>
      </p:sp>
      <p:sp>
        <p:nvSpPr>
          <p:cNvPr id="366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52600"/>
            <a:ext cx="5410200" cy="4114800"/>
          </a:xfrm>
        </p:spPr>
        <p:txBody>
          <a:bodyPr/>
          <a:lstStyle/>
          <a:p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Society Devastated</a:t>
            </a:r>
          </a:p>
          <a:p>
            <a:pPr lvl="1"/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Pounding of boards for coffins became a normal sound in cities</a:t>
            </a:r>
          </a:p>
          <a:p>
            <a:pPr marL="0" indent="0">
              <a:buNone/>
            </a:pP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endParaRPr lang="en-US" sz="3600" dirty="0"/>
          </a:p>
          <a:p>
            <a:pPr>
              <a:buFont typeface="Wingdings" pitchFamily="2" charset="2"/>
              <a:buNone/>
            </a:pPr>
            <a:endParaRPr lang="en-US" sz="2800" dirty="0"/>
          </a:p>
          <a:p>
            <a:pPr lvl="1"/>
            <a:endParaRPr lang="en-US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064AE3-94FE-4369-84B8-52F077CE9FE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205"/>
          <a:stretch/>
        </p:blipFill>
        <p:spPr>
          <a:xfrm>
            <a:off x="5440680" y="2044675"/>
            <a:ext cx="3089994" cy="3692194"/>
          </a:xfrm>
          <a:prstGeom prst="rect">
            <a:avLst/>
          </a:prstGeom>
          <a:ln w="38100">
            <a:solidFill>
              <a:schemeClr val="bg2">
                <a:lumMod val="50000"/>
              </a:schemeClr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7E93ADF-90EA-FE19-E720-98936C2DF0A3}"/>
              </a:ext>
            </a:extLst>
          </p:cNvPr>
          <p:cNvSpPr txBox="1"/>
          <p:nvPr/>
        </p:nvSpPr>
        <p:spPr>
          <a:xfrm>
            <a:off x="4876800" y="6396335"/>
            <a:ext cx="45858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11605467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1918 Influenza</a:t>
            </a:r>
          </a:p>
        </p:txBody>
      </p:sp>
      <p:sp>
        <p:nvSpPr>
          <p:cNvPr id="366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52600"/>
            <a:ext cx="9067800" cy="4114800"/>
          </a:xfrm>
        </p:spPr>
        <p:txBody>
          <a:bodyPr/>
          <a:lstStyle/>
          <a:p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Civil groups formed to dig mass graves</a:t>
            </a:r>
          </a:p>
          <a:p>
            <a:pPr marL="0" indent="0">
              <a:buNone/>
            </a:pP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endParaRPr lang="en-US" sz="3600" dirty="0"/>
          </a:p>
          <a:p>
            <a:pPr>
              <a:buFont typeface="Wingdings" pitchFamily="2" charset="2"/>
              <a:buNone/>
            </a:pPr>
            <a:endParaRPr lang="en-US" sz="2800" dirty="0"/>
          </a:p>
          <a:p>
            <a:pPr lvl="1"/>
            <a:endParaRPr lang="en-US" sz="3200" dirty="0"/>
          </a:p>
        </p:txBody>
      </p:sp>
      <p:pic>
        <p:nvPicPr>
          <p:cNvPr id="6" name="irc_mi" descr="Related image">
            <a:extLst>
              <a:ext uri="{FF2B5EF4-FFF2-40B4-BE49-F238E27FC236}">
                <a16:creationId xmlns:a16="http://schemas.microsoft.com/office/drawing/2014/main" id="{21025375-D73E-4A78-9AF0-F9F2A653173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438400"/>
            <a:ext cx="5562600" cy="3810000"/>
          </a:xfrm>
          <a:prstGeom prst="rect">
            <a:avLst/>
          </a:prstGeom>
          <a:noFill/>
          <a:ln w="57150">
            <a:solidFill>
              <a:srgbClr val="000000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ED874A1-1A9D-4C5E-918D-1317AAD01E33}"/>
              </a:ext>
            </a:extLst>
          </p:cNvPr>
          <p:cNvSpPr txBox="1"/>
          <p:nvPr/>
        </p:nvSpPr>
        <p:spPr>
          <a:xfrm>
            <a:off x="4876800" y="6396335"/>
            <a:ext cx="45858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40147158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1918 Influenza</a:t>
            </a:r>
          </a:p>
        </p:txBody>
      </p:sp>
      <p:sp>
        <p:nvSpPr>
          <p:cNvPr id="366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52600"/>
            <a:ext cx="9067800" cy="4114800"/>
          </a:xfrm>
        </p:spPr>
        <p:txBody>
          <a:bodyPr/>
          <a:lstStyle/>
          <a:p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Society Devastated</a:t>
            </a:r>
          </a:p>
          <a:p>
            <a:pPr lvl="1"/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High levels of death</a:t>
            </a:r>
          </a:p>
          <a:p>
            <a:pPr lvl="2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Children in remote Alaskan village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Nushagak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survived – however, their parents did not</a:t>
            </a:r>
          </a:p>
          <a:p>
            <a:pPr marL="457200" lvl="1" indent="0">
              <a:buNone/>
            </a:pPr>
            <a:endParaRPr lang="en-US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marL="0" indent="0">
              <a:buNone/>
            </a:pP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endParaRPr lang="en-US" sz="3600" dirty="0"/>
          </a:p>
          <a:p>
            <a:pPr>
              <a:buFont typeface="Wingdings" pitchFamily="2" charset="2"/>
              <a:buNone/>
            </a:pPr>
            <a:endParaRPr lang="en-US" sz="2800" dirty="0"/>
          </a:p>
          <a:p>
            <a:pPr lvl="1"/>
            <a:endParaRPr lang="en-US" sz="3200" dirty="0"/>
          </a:p>
        </p:txBody>
      </p:sp>
      <p:pic>
        <p:nvPicPr>
          <p:cNvPr id="2050" name="Picture 2" descr="Unfortunately we are unable to provide accessible alternative text for this. If you require assistance to access this image, or to obtain a text description, please contact npg@nature.com">
            <a:extLst>
              <a:ext uri="{FF2B5EF4-FFF2-40B4-BE49-F238E27FC236}">
                <a16:creationId xmlns:a16="http://schemas.microsoft.com/office/drawing/2014/main" id="{1FFFB03D-EBB0-4394-B2FE-C530057B8C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" t="31584" r="-831" b="7453"/>
          <a:stretch/>
        </p:blipFill>
        <p:spPr bwMode="auto">
          <a:xfrm>
            <a:off x="1804094" y="3855720"/>
            <a:ext cx="5535811" cy="2590800"/>
          </a:xfrm>
          <a:prstGeom prst="rect">
            <a:avLst/>
          </a:prstGeom>
          <a:noFill/>
          <a:ln w="57150"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FA07C59-5442-3B30-4E62-A0C5A6C913EB}"/>
              </a:ext>
            </a:extLst>
          </p:cNvPr>
          <p:cNvSpPr txBox="1"/>
          <p:nvPr/>
        </p:nvSpPr>
        <p:spPr>
          <a:xfrm>
            <a:off x="4876800" y="6396335"/>
            <a:ext cx="45858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25307967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1918 Influenza</a:t>
            </a:r>
          </a:p>
        </p:txBody>
      </p:sp>
      <p:sp>
        <p:nvSpPr>
          <p:cNvPr id="366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52600"/>
            <a:ext cx="9067800" cy="4114800"/>
          </a:xfrm>
        </p:spPr>
        <p:txBody>
          <a:bodyPr/>
          <a:lstStyle/>
          <a:p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Healthcare Overwhelmed</a:t>
            </a:r>
          </a:p>
          <a:p>
            <a:pPr lvl="2"/>
            <a:endParaRPr lang="en-US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marL="457200" lvl="1" indent="0">
              <a:buNone/>
            </a:pPr>
            <a:endParaRPr lang="en-US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marL="0" indent="0">
              <a:buNone/>
            </a:pP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endParaRPr lang="en-US" sz="3600" dirty="0"/>
          </a:p>
          <a:p>
            <a:pPr>
              <a:buFont typeface="Wingdings" pitchFamily="2" charset="2"/>
              <a:buNone/>
            </a:pPr>
            <a:endParaRPr lang="en-US" sz="2800" dirty="0"/>
          </a:p>
          <a:p>
            <a:pPr lvl="1"/>
            <a:endParaRPr lang="en-US" sz="3200" dirty="0"/>
          </a:p>
        </p:txBody>
      </p:sp>
      <p:pic>
        <p:nvPicPr>
          <p:cNvPr id="6" name="Picture 5" descr="Related image">
            <a:extLst>
              <a:ext uri="{FF2B5EF4-FFF2-40B4-BE49-F238E27FC236}">
                <a16:creationId xmlns:a16="http://schemas.microsoft.com/office/drawing/2014/main" id="{DAF4992F-66DB-4422-85D3-25F7DDDC035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438400"/>
            <a:ext cx="6629400" cy="3810000"/>
          </a:xfrm>
          <a:prstGeom prst="rect">
            <a:avLst/>
          </a:prstGeom>
          <a:noFill/>
          <a:ln w="57150">
            <a:solidFill>
              <a:schemeClr val="bg2"/>
            </a:solidFill>
          </a:ln>
          <a:effectLst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664AA7F-9A44-9B1B-40CB-FFEE0309603E}"/>
              </a:ext>
            </a:extLst>
          </p:cNvPr>
          <p:cNvSpPr txBox="1"/>
          <p:nvPr/>
        </p:nvSpPr>
        <p:spPr>
          <a:xfrm>
            <a:off x="4876800" y="6396335"/>
            <a:ext cx="45858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1520455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1918 Influenza</a:t>
            </a:r>
          </a:p>
        </p:txBody>
      </p:sp>
      <p:sp>
        <p:nvSpPr>
          <p:cNvPr id="366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52600"/>
            <a:ext cx="9067800" cy="4114800"/>
          </a:xfrm>
        </p:spPr>
        <p:txBody>
          <a:bodyPr/>
          <a:lstStyle/>
          <a:p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Healthcare Overwhelmed</a:t>
            </a:r>
          </a:p>
          <a:p>
            <a:pPr lvl="1"/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High levels of death</a:t>
            </a:r>
          </a:p>
          <a:p>
            <a:pPr lvl="3"/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Large numbers frightened</a:t>
            </a:r>
          </a:p>
          <a:p>
            <a:pPr lvl="3"/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Critically ill overwhelmed healthcare providers</a:t>
            </a:r>
          </a:p>
          <a:p>
            <a:pPr lvl="3"/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Bodies piled up</a:t>
            </a:r>
          </a:p>
          <a:p>
            <a:pPr lvl="3"/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Mortuaries and cemeteries overwhelmed</a:t>
            </a:r>
          </a:p>
          <a:p>
            <a:pPr lvl="3"/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Many corpses remained unburied at home</a:t>
            </a:r>
          </a:p>
          <a:p>
            <a:pPr marL="457200" lvl="1" indent="0">
              <a:buNone/>
            </a:pPr>
            <a:endParaRPr lang="en-US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marL="0" indent="0">
              <a:buNone/>
            </a:pP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endParaRPr lang="en-US" sz="3600" dirty="0"/>
          </a:p>
          <a:p>
            <a:pPr>
              <a:buFont typeface="Wingdings" pitchFamily="2" charset="2"/>
              <a:buNone/>
            </a:pPr>
            <a:endParaRPr lang="en-US" sz="2800" dirty="0"/>
          </a:p>
          <a:p>
            <a:pPr lvl="1"/>
            <a:endParaRPr lang="en-US" sz="3200" dirty="0"/>
          </a:p>
        </p:txBody>
      </p:sp>
      <p:pic>
        <p:nvPicPr>
          <p:cNvPr id="4" name="irc_mi" descr="Related image">
            <a:hlinkClick r:id="rId2"/>
            <a:extLst>
              <a:ext uri="{FF2B5EF4-FFF2-40B4-BE49-F238E27FC236}">
                <a16:creationId xmlns:a16="http://schemas.microsoft.com/office/drawing/2014/main" id="{1841A1D2-ACCF-4EB8-A672-1E9F8046AD6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306" y="506413"/>
            <a:ext cx="3971925" cy="2339975"/>
          </a:xfrm>
          <a:prstGeom prst="rect">
            <a:avLst/>
          </a:prstGeom>
          <a:noFill/>
          <a:ln w="57150">
            <a:solidFill>
              <a:schemeClr val="bg2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9C49419-CC31-EDF3-3613-9600649340C6}"/>
              </a:ext>
            </a:extLst>
          </p:cNvPr>
          <p:cNvSpPr txBox="1"/>
          <p:nvPr/>
        </p:nvSpPr>
        <p:spPr>
          <a:xfrm>
            <a:off x="4876800" y="6396335"/>
            <a:ext cx="45858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26406084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1918 Influenza</a:t>
            </a:r>
          </a:p>
        </p:txBody>
      </p:sp>
      <p:sp>
        <p:nvSpPr>
          <p:cNvPr id="366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52600"/>
            <a:ext cx="9067800" cy="4114800"/>
          </a:xfrm>
        </p:spPr>
        <p:txBody>
          <a:bodyPr/>
          <a:lstStyle/>
          <a:p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Healthcare Overwhelmed</a:t>
            </a:r>
          </a:p>
          <a:p>
            <a:pPr lvl="1"/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Many doctors and nurses were serving in war effort</a:t>
            </a:r>
          </a:p>
          <a:p>
            <a:pPr lvl="1"/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Limited scientific knowledge </a:t>
            </a:r>
          </a:p>
          <a:p>
            <a:pPr lvl="2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Effective treatment and prevention methods not fully utilized</a:t>
            </a:r>
          </a:p>
          <a:p>
            <a:pPr lvl="1"/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Many cities and public health officials were ill equipped to deal with the health crisis</a:t>
            </a:r>
          </a:p>
          <a:p>
            <a:pPr lvl="2"/>
            <a:endParaRPr lang="en-US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marL="457200" lvl="1" indent="0">
              <a:buNone/>
            </a:pPr>
            <a:endParaRPr lang="en-US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marL="0" indent="0">
              <a:buNone/>
            </a:pP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endParaRPr lang="en-US" sz="3600" dirty="0"/>
          </a:p>
          <a:p>
            <a:pPr>
              <a:buFont typeface="Wingdings" pitchFamily="2" charset="2"/>
              <a:buNone/>
            </a:pPr>
            <a:endParaRPr lang="en-US" sz="2800" dirty="0"/>
          </a:p>
          <a:p>
            <a:pPr lvl="1"/>
            <a:endParaRPr lang="en-US" sz="3200" dirty="0"/>
          </a:p>
        </p:txBody>
      </p:sp>
      <p:pic>
        <p:nvPicPr>
          <p:cNvPr id="4" name="Picture 3" descr="Image result for 1918 influenza">
            <a:extLst>
              <a:ext uri="{FF2B5EF4-FFF2-40B4-BE49-F238E27FC236}">
                <a16:creationId xmlns:a16="http://schemas.microsoft.com/office/drawing/2014/main" id="{3ED60E1E-9B58-4DDA-B959-5A8A20E84E0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04800"/>
            <a:ext cx="2990850" cy="1989455"/>
          </a:xfrm>
          <a:prstGeom prst="rect">
            <a:avLst/>
          </a:prstGeom>
          <a:noFill/>
          <a:ln w="57150">
            <a:solidFill>
              <a:schemeClr val="bg2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BFC98AD-BDD6-1248-7718-988E4110E470}"/>
              </a:ext>
            </a:extLst>
          </p:cNvPr>
          <p:cNvSpPr txBox="1"/>
          <p:nvPr/>
        </p:nvSpPr>
        <p:spPr>
          <a:xfrm>
            <a:off x="4876800" y="6396335"/>
            <a:ext cx="45858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22752143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1918 Influenza</a:t>
            </a:r>
          </a:p>
        </p:txBody>
      </p:sp>
      <p:sp>
        <p:nvSpPr>
          <p:cNvPr id="366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52600"/>
            <a:ext cx="9067800" cy="4114800"/>
          </a:xfrm>
        </p:spPr>
        <p:txBody>
          <a:bodyPr/>
          <a:lstStyle/>
          <a:p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Healthcare Overwhelmed</a:t>
            </a:r>
          </a:p>
          <a:p>
            <a:pPr lvl="1"/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The healthcare providers who remained</a:t>
            </a:r>
          </a:p>
          <a:p>
            <a:pPr lvl="2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Became ill themselves treating the sick, and some died</a:t>
            </a:r>
          </a:p>
          <a:p>
            <a:pPr lvl="2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Stayed home in fear and to care for their own families</a:t>
            </a:r>
          </a:p>
          <a:p>
            <a:pPr lvl="2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Medical students were engaged</a:t>
            </a:r>
          </a:p>
          <a:p>
            <a:pPr lvl="2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Some hospitals had beds available, but no nurses</a:t>
            </a:r>
          </a:p>
          <a:p>
            <a:pPr lvl="2"/>
            <a:endParaRPr lang="en-US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marL="457200" lvl="1" indent="0">
              <a:buNone/>
            </a:pPr>
            <a:endParaRPr lang="en-US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marL="0" indent="0">
              <a:buNone/>
            </a:pP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endParaRPr lang="en-US" sz="3600" dirty="0"/>
          </a:p>
          <a:p>
            <a:pPr>
              <a:buFont typeface="Wingdings" pitchFamily="2" charset="2"/>
              <a:buNone/>
            </a:pPr>
            <a:endParaRPr lang="en-US" sz="2800" dirty="0"/>
          </a:p>
          <a:p>
            <a:pPr lvl="1"/>
            <a:endParaRPr lang="en-US" sz="3200" dirty="0"/>
          </a:p>
        </p:txBody>
      </p:sp>
      <p:pic>
        <p:nvPicPr>
          <p:cNvPr id="4" name="irc_mi" descr="Related image">
            <a:extLst>
              <a:ext uri="{FF2B5EF4-FFF2-40B4-BE49-F238E27FC236}">
                <a16:creationId xmlns:a16="http://schemas.microsoft.com/office/drawing/2014/main" id="{05060BD9-86A7-47F8-884E-63A02AEA787B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78" b="14709"/>
          <a:stretch/>
        </p:blipFill>
        <p:spPr bwMode="auto">
          <a:xfrm>
            <a:off x="4876800" y="422030"/>
            <a:ext cx="3581400" cy="1863969"/>
          </a:xfrm>
          <a:prstGeom prst="rect">
            <a:avLst/>
          </a:prstGeom>
          <a:noFill/>
          <a:ln w="19050">
            <a:solidFill>
              <a:schemeClr val="bg2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4C6E84A-192D-96B6-2C0A-A989F617379E}"/>
              </a:ext>
            </a:extLst>
          </p:cNvPr>
          <p:cNvSpPr txBox="1"/>
          <p:nvPr/>
        </p:nvSpPr>
        <p:spPr>
          <a:xfrm>
            <a:off x="4876800" y="6396335"/>
            <a:ext cx="45858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11798333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1918 Influenza</a:t>
            </a:r>
          </a:p>
        </p:txBody>
      </p:sp>
      <p:sp>
        <p:nvSpPr>
          <p:cNvPr id="366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52600"/>
            <a:ext cx="9067800" cy="4114800"/>
          </a:xfrm>
        </p:spPr>
        <p:txBody>
          <a:bodyPr/>
          <a:lstStyle/>
          <a:p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Healthcare Overwhelmed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Stressed doctors did not register cases quickly</a:t>
            </a:r>
          </a:p>
          <a:p>
            <a:pPr lvl="2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Paperwork was not maintained properly</a:t>
            </a:r>
          </a:p>
          <a:p>
            <a:pPr lvl="2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Cause of death not always correct on death certificate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Shortage of basic supplies (linens, mattresses, bedpans, etc.)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Gymnasiums, churches, other spaces served as emergency hospitals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Many people languished at home</a:t>
            </a:r>
          </a:p>
          <a:p>
            <a:pPr lvl="1"/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lvl="2"/>
            <a:endParaRPr lang="en-US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marL="457200" lvl="1" indent="0">
              <a:buNone/>
            </a:pPr>
            <a:endParaRPr lang="en-US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marL="0" indent="0">
              <a:buNone/>
            </a:pP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endParaRPr lang="en-US" sz="3600" dirty="0"/>
          </a:p>
          <a:p>
            <a:pPr>
              <a:buFont typeface="Wingdings" pitchFamily="2" charset="2"/>
              <a:buNone/>
            </a:pPr>
            <a:endParaRPr lang="en-US" sz="2800" dirty="0"/>
          </a:p>
          <a:p>
            <a:pPr lvl="1"/>
            <a:endParaRPr lang="en-US" sz="3200" dirty="0"/>
          </a:p>
        </p:txBody>
      </p:sp>
      <p:pic>
        <p:nvPicPr>
          <p:cNvPr id="5" name="irc_mi" descr="Image result for 1918 influenza">
            <a:hlinkClick r:id="rId2"/>
            <a:extLst>
              <a:ext uri="{FF2B5EF4-FFF2-40B4-BE49-F238E27FC236}">
                <a16:creationId xmlns:a16="http://schemas.microsoft.com/office/drawing/2014/main" id="{ABBFD7FC-29EB-4DF9-B0CA-92BEEAD4A9A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2246" y="228600"/>
            <a:ext cx="2362200" cy="1933903"/>
          </a:xfrm>
          <a:prstGeom prst="rect">
            <a:avLst/>
          </a:prstGeom>
          <a:noFill/>
          <a:ln w="57150">
            <a:solidFill>
              <a:schemeClr val="bg2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16B6F86-81C3-E008-C21C-99B87847FF54}"/>
              </a:ext>
            </a:extLst>
          </p:cNvPr>
          <p:cNvSpPr txBox="1"/>
          <p:nvPr/>
        </p:nvSpPr>
        <p:spPr>
          <a:xfrm>
            <a:off x="4876800" y="6396335"/>
            <a:ext cx="45858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21674669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1918 Influenza</a:t>
            </a:r>
          </a:p>
        </p:txBody>
      </p:sp>
      <p:sp>
        <p:nvSpPr>
          <p:cNvPr id="366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52600"/>
            <a:ext cx="9067800" cy="4114800"/>
          </a:xfrm>
        </p:spPr>
        <p:txBody>
          <a:bodyPr/>
          <a:lstStyle/>
          <a:p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Healthcare Overwhelmed</a:t>
            </a:r>
          </a:p>
          <a:p>
            <a:pPr lvl="1"/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Hospitals inundated with patients</a:t>
            </a:r>
          </a:p>
          <a:p>
            <a:pPr lvl="2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Frequently turned people away</a:t>
            </a:r>
          </a:p>
          <a:p>
            <a:pPr lvl="2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Lengthened staff hours</a:t>
            </a:r>
          </a:p>
          <a:p>
            <a:pPr lvl="2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Tasked students with professional duties</a:t>
            </a:r>
          </a:p>
          <a:p>
            <a:pPr lvl="2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Discharged the ill</a:t>
            </a:r>
          </a:p>
          <a:p>
            <a:pPr lvl="2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Accepted only urgent admissions</a:t>
            </a:r>
          </a:p>
          <a:p>
            <a:pPr lvl="2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Makeshift accommodations (hallways, porches, offices,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etc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…)</a:t>
            </a:r>
          </a:p>
          <a:p>
            <a:pPr marL="914400" lvl="2" indent="0">
              <a:buNone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lvl="2"/>
            <a:endParaRPr lang="en-US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marL="457200" lvl="1" indent="0">
              <a:buNone/>
            </a:pPr>
            <a:endParaRPr lang="en-US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marL="0" indent="0">
              <a:buNone/>
            </a:pP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endParaRPr lang="en-US" sz="3600" dirty="0"/>
          </a:p>
          <a:p>
            <a:pPr>
              <a:buFont typeface="Wingdings" pitchFamily="2" charset="2"/>
              <a:buNone/>
            </a:pPr>
            <a:endParaRPr lang="en-US" sz="2800" dirty="0"/>
          </a:p>
          <a:p>
            <a:pPr lvl="1"/>
            <a:endParaRPr lang="en-US" sz="3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07A670-81C2-45C1-8FB8-F2DE460D47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741" y="384717"/>
            <a:ext cx="3715215" cy="1950488"/>
          </a:xfrm>
          <a:prstGeom prst="rect">
            <a:avLst/>
          </a:prstGeom>
          <a:ln w="28575">
            <a:solidFill>
              <a:srgbClr val="000000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CF67C49-D9FC-5513-2E66-8312F7574CAD}"/>
              </a:ext>
            </a:extLst>
          </p:cNvPr>
          <p:cNvSpPr txBox="1"/>
          <p:nvPr/>
        </p:nvSpPr>
        <p:spPr>
          <a:xfrm>
            <a:off x="4876800" y="6396335"/>
            <a:ext cx="45858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6124308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1918 Influenza</a:t>
            </a:r>
          </a:p>
        </p:txBody>
      </p:sp>
      <p:sp>
        <p:nvSpPr>
          <p:cNvPr id="366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52600"/>
            <a:ext cx="9067800" cy="4114800"/>
          </a:xfrm>
        </p:spPr>
        <p:txBody>
          <a:bodyPr/>
          <a:lstStyle/>
          <a:p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Healthcare Overwhelmed</a:t>
            </a:r>
          </a:p>
          <a:p>
            <a:pPr lvl="1"/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Many people died for want of good, basic nursing care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marL="457200" lvl="1" indent="0">
              <a:buNone/>
            </a:pPr>
            <a:endParaRPr lang="en-US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marL="0" indent="0">
              <a:buNone/>
            </a:pP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endParaRPr lang="en-US" sz="3600" dirty="0"/>
          </a:p>
          <a:p>
            <a:pPr>
              <a:buFont typeface="Wingdings" pitchFamily="2" charset="2"/>
              <a:buNone/>
            </a:pPr>
            <a:endParaRPr lang="en-US" sz="2800" dirty="0"/>
          </a:p>
          <a:p>
            <a:pPr lvl="1"/>
            <a:endParaRPr lang="en-US" sz="3200" dirty="0"/>
          </a:p>
        </p:txBody>
      </p:sp>
      <p:pic>
        <p:nvPicPr>
          <p:cNvPr id="5" name="irc_mi" descr="Image result for 1918 influenza">
            <a:extLst>
              <a:ext uri="{FF2B5EF4-FFF2-40B4-BE49-F238E27FC236}">
                <a16:creationId xmlns:a16="http://schemas.microsoft.com/office/drawing/2014/main" id="{E9FA9457-2C25-47B2-BA3A-F22C82A4EB29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55" t="8475" r="12472" b="5084"/>
          <a:stretch/>
        </p:blipFill>
        <p:spPr bwMode="auto">
          <a:xfrm>
            <a:off x="3086100" y="3349752"/>
            <a:ext cx="2895600" cy="2895600"/>
          </a:xfrm>
          <a:prstGeom prst="rect">
            <a:avLst/>
          </a:prstGeom>
          <a:noFill/>
          <a:ln w="57150">
            <a:solidFill>
              <a:srgbClr val="000000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9EFA6F3-5936-870F-8AD3-9EFE8DBDB995}"/>
              </a:ext>
            </a:extLst>
          </p:cNvPr>
          <p:cNvSpPr txBox="1"/>
          <p:nvPr/>
        </p:nvSpPr>
        <p:spPr>
          <a:xfrm>
            <a:off x="4876800" y="6396335"/>
            <a:ext cx="45858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266972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1918 Influenza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752600"/>
            <a:ext cx="8458200" cy="41148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Avian flu first hosted in birds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Known as the 1918 Spanish Influenza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Due to early news reports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Severity in Spain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H1N1 – Influenza A virus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similar strain to H5N1 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Killed via cytokine storm</a:t>
            </a:r>
          </a:p>
          <a:p>
            <a:pPr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F1D25A-3137-89B7-EEEC-E71F7262188C}"/>
              </a:ext>
            </a:extLst>
          </p:cNvPr>
          <p:cNvSpPr txBox="1"/>
          <p:nvPr/>
        </p:nvSpPr>
        <p:spPr>
          <a:xfrm>
            <a:off x="4876800" y="6396335"/>
            <a:ext cx="45858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38709244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1918 Influenza</a:t>
            </a:r>
          </a:p>
        </p:txBody>
      </p:sp>
      <p:sp>
        <p:nvSpPr>
          <p:cNvPr id="366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52600"/>
            <a:ext cx="6858000" cy="4114800"/>
          </a:xfrm>
        </p:spPr>
        <p:txBody>
          <a:bodyPr/>
          <a:lstStyle/>
          <a:p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Healthcare Overwhelmed</a:t>
            </a:r>
          </a:p>
          <a:p>
            <a:pPr lvl="1"/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 call to volunteers</a:t>
            </a:r>
          </a:p>
          <a:p>
            <a:pPr lvl="2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Civilian doctors unable to serve oversees</a:t>
            </a:r>
          </a:p>
          <a:p>
            <a:pPr lvl="2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Dentists authorized to practice as physicians</a:t>
            </a:r>
          </a:p>
          <a:p>
            <a:pPr lvl="2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Medical students graduated early</a:t>
            </a:r>
          </a:p>
          <a:p>
            <a:pPr lvl="2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Retired doctors/nurses called upon</a:t>
            </a:r>
          </a:p>
          <a:p>
            <a:pPr lvl="2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Student nurses</a:t>
            </a:r>
          </a:p>
          <a:p>
            <a:pPr lvl="2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Lay people instructed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lvl="2"/>
            <a:endParaRPr lang="en-US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marL="457200" lvl="1" indent="0">
              <a:buNone/>
            </a:pPr>
            <a:endParaRPr lang="en-US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marL="0" indent="0">
              <a:buNone/>
            </a:pP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endParaRPr lang="en-US" sz="3600" dirty="0"/>
          </a:p>
          <a:p>
            <a:pPr>
              <a:buFont typeface="Wingdings" pitchFamily="2" charset="2"/>
              <a:buNone/>
            </a:pPr>
            <a:endParaRPr lang="en-US" sz="2800" dirty="0"/>
          </a:p>
          <a:p>
            <a:pPr lvl="1"/>
            <a:endParaRPr lang="en-US" sz="3200" dirty="0"/>
          </a:p>
        </p:txBody>
      </p:sp>
      <p:pic>
        <p:nvPicPr>
          <p:cNvPr id="4" name="irc_mi" descr="Image result for 1918 influenza">
            <a:extLst>
              <a:ext uri="{FF2B5EF4-FFF2-40B4-BE49-F238E27FC236}">
                <a16:creationId xmlns:a16="http://schemas.microsoft.com/office/drawing/2014/main" id="{AFE3D9C5-A244-4DEF-A6D2-BC529F4A82C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81000"/>
            <a:ext cx="2667000" cy="32766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EFE2628-92AF-C54D-B578-92E252A6D288}"/>
              </a:ext>
            </a:extLst>
          </p:cNvPr>
          <p:cNvSpPr txBox="1"/>
          <p:nvPr/>
        </p:nvSpPr>
        <p:spPr>
          <a:xfrm>
            <a:off x="4876800" y="6396335"/>
            <a:ext cx="45858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35124175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1918 Influenza</a:t>
            </a:r>
          </a:p>
        </p:txBody>
      </p:sp>
      <p:sp>
        <p:nvSpPr>
          <p:cNvPr id="366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52600"/>
            <a:ext cx="9067800" cy="4114800"/>
          </a:xfrm>
        </p:spPr>
        <p:txBody>
          <a:bodyPr/>
          <a:lstStyle/>
          <a:p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Healthcare Overwhelmed</a:t>
            </a:r>
          </a:p>
          <a:p>
            <a:pPr lvl="1"/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 call to volunteers</a:t>
            </a:r>
          </a:p>
          <a:p>
            <a:pPr lvl="2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Many women rose to the challenge</a:t>
            </a:r>
          </a:p>
          <a:p>
            <a:pPr lvl="2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Put their lives on the line</a:t>
            </a:r>
          </a:p>
          <a:p>
            <a:pPr marL="457200" lvl="1" indent="0">
              <a:buNone/>
            </a:pPr>
            <a:endParaRPr lang="en-US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marL="0" indent="0">
              <a:buNone/>
            </a:pP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endParaRPr lang="en-US" sz="3600" dirty="0"/>
          </a:p>
          <a:p>
            <a:pPr>
              <a:buFont typeface="Wingdings" pitchFamily="2" charset="2"/>
              <a:buNone/>
            </a:pPr>
            <a:endParaRPr lang="en-US" sz="2800" dirty="0"/>
          </a:p>
          <a:p>
            <a:pPr lvl="1"/>
            <a:endParaRPr lang="en-US" sz="3200" dirty="0"/>
          </a:p>
        </p:txBody>
      </p:sp>
      <p:pic>
        <p:nvPicPr>
          <p:cNvPr id="6" name="irc_mi" descr="Related image">
            <a:extLst>
              <a:ext uri="{FF2B5EF4-FFF2-40B4-BE49-F238E27FC236}">
                <a16:creationId xmlns:a16="http://schemas.microsoft.com/office/drawing/2014/main" id="{26C26A3B-E74D-4C73-BFAB-3E95014C884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886199"/>
            <a:ext cx="3581400" cy="2510135"/>
          </a:xfrm>
          <a:prstGeom prst="rect">
            <a:avLst/>
          </a:prstGeom>
          <a:noFill/>
          <a:ln w="57150">
            <a:solidFill>
              <a:schemeClr val="bg2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6C60EA2-6053-96DE-91D9-A1358421DF73}"/>
              </a:ext>
            </a:extLst>
          </p:cNvPr>
          <p:cNvSpPr txBox="1"/>
          <p:nvPr/>
        </p:nvSpPr>
        <p:spPr>
          <a:xfrm>
            <a:off x="4876800" y="6396335"/>
            <a:ext cx="45858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6097566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1918 Influenza</a:t>
            </a:r>
          </a:p>
        </p:txBody>
      </p:sp>
      <p:sp>
        <p:nvSpPr>
          <p:cNvPr id="366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52600"/>
            <a:ext cx="9067800" cy="4114800"/>
          </a:xfrm>
        </p:spPr>
        <p:txBody>
          <a:bodyPr/>
          <a:lstStyle/>
          <a:p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Healthcare Overwhelmed</a:t>
            </a:r>
          </a:p>
          <a:p>
            <a:pPr lvl="1"/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 call to volunteers</a:t>
            </a:r>
          </a:p>
          <a:p>
            <a:pPr lvl="1"/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Local chapters of American Red Cross</a:t>
            </a:r>
          </a:p>
          <a:p>
            <a:pPr lvl="2"/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Established kitchens</a:t>
            </a:r>
          </a:p>
          <a:p>
            <a:pPr lvl="2"/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Houses for convalescence</a:t>
            </a:r>
          </a:p>
          <a:p>
            <a:pPr lvl="2"/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Transported the sick</a:t>
            </a:r>
          </a:p>
          <a:p>
            <a:pPr lvl="2"/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Transported supplies</a:t>
            </a:r>
          </a:p>
          <a:p>
            <a:pPr lvl="2"/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Transported bodies</a:t>
            </a:r>
          </a:p>
          <a:p>
            <a:pPr lvl="2"/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Recruited more than 18,000 nurses and volunteers</a:t>
            </a:r>
          </a:p>
          <a:p>
            <a:pPr lvl="2"/>
            <a:endParaRPr lang="en-US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marL="457200" lvl="1" indent="0">
              <a:buNone/>
            </a:pPr>
            <a:endParaRPr lang="en-US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marL="0" indent="0">
              <a:buNone/>
            </a:pP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endParaRPr lang="en-US" sz="3600" dirty="0"/>
          </a:p>
          <a:p>
            <a:pPr>
              <a:buFont typeface="Wingdings" pitchFamily="2" charset="2"/>
              <a:buNone/>
            </a:pPr>
            <a:endParaRPr lang="en-US" sz="2800" dirty="0"/>
          </a:p>
          <a:p>
            <a:pPr lvl="1"/>
            <a:endParaRPr lang="en-US" sz="3200" dirty="0"/>
          </a:p>
        </p:txBody>
      </p:sp>
      <p:pic>
        <p:nvPicPr>
          <p:cNvPr id="5" name="irc_mi" descr="Related image">
            <a:hlinkClick r:id="rId2"/>
            <a:extLst>
              <a:ext uri="{FF2B5EF4-FFF2-40B4-BE49-F238E27FC236}">
                <a16:creationId xmlns:a16="http://schemas.microsoft.com/office/drawing/2014/main" id="{B6479668-D53D-4E94-8A71-D3A1FB55165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417426"/>
            <a:ext cx="3581400" cy="2297574"/>
          </a:xfrm>
          <a:prstGeom prst="rect">
            <a:avLst/>
          </a:prstGeom>
          <a:noFill/>
          <a:ln w="57150">
            <a:solidFill>
              <a:schemeClr val="bg2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F4D1B5B-F5E6-E1F5-4871-B609E22966EA}"/>
              </a:ext>
            </a:extLst>
          </p:cNvPr>
          <p:cNvSpPr txBox="1"/>
          <p:nvPr/>
        </p:nvSpPr>
        <p:spPr>
          <a:xfrm>
            <a:off x="4876800" y="6396335"/>
            <a:ext cx="45858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23192027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1918 Influenza</a:t>
            </a:r>
          </a:p>
        </p:txBody>
      </p:sp>
      <p:sp>
        <p:nvSpPr>
          <p:cNvPr id="366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52600"/>
            <a:ext cx="9067800" cy="4114800"/>
          </a:xfrm>
        </p:spPr>
        <p:txBody>
          <a:bodyPr/>
          <a:lstStyle/>
          <a:p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Healthcare Overwhelmed</a:t>
            </a:r>
          </a:p>
          <a:p>
            <a:pPr lvl="1"/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 call to volunteers</a:t>
            </a:r>
          </a:p>
          <a:p>
            <a:pPr lvl="1"/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Local chapters of American Red Cross</a:t>
            </a:r>
          </a:p>
          <a:p>
            <a:pPr lvl="2"/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Distributed pamphlets and circulars on prevention and care</a:t>
            </a:r>
          </a:p>
          <a:p>
            <a:pPr lvl="2"/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Directed chapters to form committees to work with local authorities</a:t>
            </a:r>
          </a:p>
          <a:p>
            <a:pPr lvl="2"/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Provided more than $2 million in equipment and supplies to hospitals</a:t>
            </a:r>
          </a:p>
          <a:p>
            <a:pPr marL="457200" lvl="1" indent="0">
              <a:buNone/>
            </a:pPr>
            <a:endParaRPr lang="en-US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marL="0" indent="0">
              <a:buNone/>
            </a:pP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endParaRPr lang="en-US" sz="3600" dirty="0"/>
          </a:p>
          <a:p>
            <a:pPr>
              <a:buFont typeface="Wingdings" pitchFamily="2" charset="2"/>
              <a:buNone/>
            </a:pPr>
            <a:endParaRPr lang="en-US" sz="2800" dirty="0"/>
          </a:p>
          <a:p>
            <a:pPr lvl="1"/>
            <a:endParaRPr lang="en-US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6AC282-C08D-8317-7BAC-7623EB7C4B7F}"/>
              </a:ext>
            </a:extLst>
          </p:cNvPr>
          <p:cNvSpPr txBox="1"/>
          <p:nvPr/>
        </p:nvSpPr>
        <p:spPr>
          <a:xfrm>
            <a:off x="4876800" y="6396335"/>
            <a:ext cx="45858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8899530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1918 Influenza</a:t>
            </a:r>
          </a:p>
        </p:txBody>
      </p:sp>
      <p:sp>
        <p:nvSpPr>
          <p:cNvPr id="366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828800"/>
            <a:ext cx="8839200" cy="4114800"/>
          </a:xfrm>
        </p:spPr>
        <p:txBody>
          <a:bodyPr/>
          <a:lstStyle/>
          <a:p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1918 Influenza Genome</a:t>
            </a:r>
          </a:p>
          <a:p>
            <a:pPr lvl="1"/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Jeffery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Taubenberger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, MD, PhD, NIAID</a:t>
            </a:r>
          </a:p>
          <a:p>
            <a:pPr lvl="2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American virologist</a:t>
            </a:r>
          </a:p>
          <a:p>
            <a:pPr lvl="2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Sequenced entire genome</a:t>
            </a:r>
          </a:p>
          <a:p>
            <a:pPr lvl="2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Took ten years</a:t>
            </a:r>
          </a:p>
          <a:p>
            <a:pPr lvl="2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Very “bird like virus”</a:t>
            </a:r>
          </a:p>
          <a:p>
            <a:pPr lvl="2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Similar to H5N1 virus today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1A03C2-08B3-4EC0-B856-03CE88D1D0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3408528"/>
            <a:ext cx="2717800" cy="2717800"/>
          </a:xfrm>
          <a:prstGeom prst="rect">
            <a:avLst/>
          </a:prstGeom>
          <a:ln w="38100">
            <a:solidFill>
              <a:schemeClr val="bg2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995E55F-EF2D-AB89-7C5D-898ECD273E36}"/>
              </a:ext>
            </a:extLst>
          </p:cNvPr>
          <p:cNvSpPr txBox="1"/>
          <p:nvPr/>
        </p:nvSpPr>
        <p:spPr>
          <a:xfrm>
            <a:off x="4876800" y="6396335"/>
            <a:ext cx="45858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19769316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1918 Influenza</a:t>
            </a:r>
          </a:p>
        </p:txBody>
      </p:sp>
      <p:sp>
        <p:nvSpPr>
          <p:cNvPr id="366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828800"/>
            <a:ext cx="7924800" cy="4114800"/>
          </a:xfrm>
        </p:spPr>
        <p:txBody>
          <a:bodyPr/>
          <a:lstStyle/>
          <a:p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1918 Influenza Genome</a:t>
            </a:r>
          </a:p>
          <a:p>
            <a:pPr lvl="1"/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Jeffery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Taubenberger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, MD, PhD, NIAID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4D4EED-3BEF-4DC6-8F75-EADF1456C3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3352800"/>
            <a:ext cx="2619375" cy="2466975"/>
          </a:xfrm>
          <a:prstGeom prst="rect">
            <a:avLst/>
          </a:prstGeom>
          <a:ln w="57150">
            <a:solidFill>
              <a:schemeClr val="bg2"/>
            </a:solidFill>
          </a:ln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2B7355B3-7B1F-4A7E-905B-9F2905E218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2986087"/>
            <a:ext cx="54864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pPr lvl="2"/>
            <a:r>
              <a:rPr lang="en-US" sz="2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Sequenced genome from specimens dug up from below the permafrost in 1997</a:t>
            </a:r>
          </a:p>
          <a:p>
            <a:pPr lvl="2"/>
            <a:r>
              <a:rPr lang="en-US" sz="2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Specimen from an obese woman whose extra fat protected lungs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F6B636-060B-01F5-006D-0A794B5995FE}"/>
              </a:ext>
            </a:extLst>
          </p:cNvPr>
          <p:cNvSpPr txBox="1"/>
          <p:nvPr/>
        </p:nvSpPr>
        <p:spPr>
          <a:xfrm>
            <a:off x="4876800" y="6396335"/>
            <a:ext cx="45858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9142732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1918 Influenza</a:t>
            </a:r>
          </a:p>
        </p:txBody>
      </p:sp>
      <p:sp>
        <p:nvSpPr>
          <p:cNvPr id="366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828800"/>
            <a:ext cx="9067800" cy="4114800"/>
          </a:xfrm>
        </p:spPr>
        <p:txBody>
          <a:bodyPr/>
          <a:lstStyle/>
          <a:p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1918 Influenza Pandemic has been cited as the most devastating epidemic in recorded world history</a:t>
            </a:r>
          </a:p>
        </p:txBody>
      </p:sp>
      <p:pic>
        <p:nvPicPr>
          <p:cNvPr id="6" name="irc_mi" descr="Related image">
            <a:extLst>
              <a:ext uri="{FF2B5EF4-FFF2-40B4-BE49-F238E27FC236}">
                <a16:creationId xmlns:a16="http://schemas.microsoft.com/office/drawing/2014/main" id="{558D561A-CBB5-43DA-991C-173BABEE95E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604" y="3200400"/>
            <a:ext cx="5343196" cy="3048000"/>
          </a:xfrm>
          <a:prstGeom prst="rect">
            <a:avLst/>
          </a:prstGeom>
          <a:noFill/>
          <a:ln w="57150">
            <a:solidFill>
              <a:schemeClr val="bg2"/>
            </a:solidFill>
          </a:ln>
          <a:effectLst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4E1794D-EE0A-86E6-E1BD-0ADA8F419AD0}"/>
              </a:ext>
            </a:extLst>
          </p:cNvPr>
          <p:cNvSpPr txBox="1"/>
          <p:nvPr/>
        </p:nvSpPr>
        <p:spPr>
          <a:xfrm>
            <a:off x="4876800" y="6396335"/>
            <a:ext cx="45858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31049565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1918 Influenza</a:t>
            </a:r>
          </a:p>
        </p:txBody>
      </p:sp>
      <p:sp>
        <p:nvSpPr>
          <p:cNvPr id="366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828800"/>
            <a:ext cx="9067800" cy="4114800"/>
          </a:xfrm>
        </p:spPr>
        <p:txBody>
          <a:bodyPr/>
          <a:lstStyle/>
          <a:p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Think About It</a:t>
            </a:r>
          </a:p>
          <a:p>
            <a:pPr lvl="1">
              <a:spcAft>
                <a:spcPts val="1200"/>
              </a:spcAft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The circulating Avian Influenza – HPAI H5N1 has been said to be similar in virulence to the 1918 Influenza</a:t>
            </a:r>
          </a:p>
          <a:p>
            <a:pPr lvl="1">
              <a:spcAft>
                <a:spcPts val="1200"/>
              </a:spcAft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The death rate of COVID-19 at its height was 1.2%</a:t>
            </a:r>
          </a:p>
          <a:p>
            <a:pPr lvl="1">
              <a:spcAft>
                <a:spcPts val="1200"/>
              </a:spcAft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The death rate of HPAI H5N1 globally January 1, 2003, to July 19, 2024, is 52%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316335-7C4D-A1D2-3E13-EB1D8A893F9F}"/>
              </a:ext>
            </a:extLst>
          </p:cNvPr>
          <p:cNvSpPr txBox="1"/>
          <p:nvPr/>
        </p:nvSpPr>
        <p:spPr>
          <a:xfrm>
            <a:off x="4876800" y="6396335"/>
            <a:ext cx="45858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59870412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pic>
        <p:nvPicPr>
          <p:cNvPr id="4098" name="Picture 2" descr="http://saphanatutorial.com/wp-content/uploads/2013/12/SAP-HANA-Question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87234" cy="6858000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14ED06B-82DA-3655-56D6-886692B6C127}"/>
              </a:ext>
            </a:extLst>
          </p:cNvPr>
          <p:cNvSpPr txBox="1"/>
          <p:nvPr/>
        </p:nvSpPr>
        <p:spPr>
          <a:xfrm>
            <a:off x="4876800" y="6396335"/>
            <a:ext cx="45858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387958575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5" name="Rectangle 5">
            <a:hlinkClick r:id="rId2"/>
          </p:cNvPr>
          <p:cNvSpPr>
            <a:spLocks noChangeArrowheads="1"/>
          </p:cNvSpPr>
          <p:nvPr/>
        </p:nvSpPr>
        <p:spPr bwMode="auto">
          <a:xfrm>
            <a:off x="3490913" y="2166938"/>
            <a:ext cx="9144000" cy="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35DB2893-082E-4B29-9063-065711EC29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1289" y="1305238"/>
            <a:ext cx="9067800" cy="1560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For more presentations like this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or for more information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please visit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outrunningthehorses.com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FBE375A-669E-4902-887A-279F7BD398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1596" y="3193109"/>
            <a:ext cx="4380807" cy="2899751"/>
          </a:xfrm>
          <a:prstGeom prst="rect">
            <a:avLst/>
          </a:prstGeom>
          <a:ln w="28575">
            <a:solidFill>
              <a:srgbClr val="000000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BF76DBA-E88A-28F3-8ABB-F562BB189A9A}"/>
              </a:ext>
            </a:extLst>
          </p:cNvPr>
          <p:cNvSpPr txBox="1"/>
          <p:nvPr/>
        </p:nvSpPr>
        <p:spPr>
          <a:xfrm>
            <a:off x="4876800" y="6396335"/>
            <a:ext cx="45858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3513651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1918 Influenza</a:t>
            </a:r>
          </a:p>
        </p:txBody>
      </p:sp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896979"/>
            <a:ext cx="35814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Swept the United States, Europe and Asia in three convulsive waves</a:t>
            </a:r>
          </a:p>
          <a:p>
            <a:pPr>
              <a:lnSpc>
                <a:spcPct val="90000"/>
              </a:lnSpc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Pandemic lasted 18 months</a:t>
            </a:r>
            <a:endParaRPr lang="en-US" dirty="0">
              <a:solidFill>
                <a:srgbClr val="11111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en-US" sz="3600" dirty="0"/>
          </a:p>
        </p:txBody>
      </p:sp>
      <p:pic>
        <p:nvPicPr>
          <p:cNvPr id="372740" name="Picture 4" descr="http://1918.pandemicflu.gov/pics/photos/Postal_Carrier_with_a_Mask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4343400" y="647700"/>
            <a:ext cx="4176712" cy="5562600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C8A4E3E-7829-3E58-D8A9-E1EC01C5B430}"/>
              </a:ext>
            </a:extLst>
          </p:cNvPr>
          <p:cNvSpPr txBox="1"/>
          <p:nvPr/>
        </p:nvSpPr>
        <p:spPr>
          <a:xfrm>
            <a:off x="4876800" y="6396335"/>
            <a:ext cx="45858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1918 Influenza</a:t>
            </a:r>
          </a:p>
        </p:txBody>
      </p:sp>
      <p:sp>
        <p:nvSpPr>
          <p:cNvPr id="286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308" y="1752600"/>
            <a:ext cx="8458200" cy="4876800"/>
          </a:xfrm>
        </p:spPr>
        <p:txBody>
          <a:bodyPr/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H1N1</a:t>
            </a:r>
          </a:p>
          <a:p>
            <a:pPr lvl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Hemagglutinins (H) and  Neuraminidases (N) mutated to be transmitted to humans</a:t>
            </a:r>
          </a:p>
          <a:p>
            <a:pPr lvl="1">
              <a:buFont typeface="Wingdings" pitchFamily="2" charset="2"/>
              <a:buNone/>
            </a:pP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Further mutation allowed it to be transmitted human-to-human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A3A4F0-DDDD-6ACA-2FD3-02F83C21C6F2}"/>
              </a:ext>
            </a:extLst>
          </p:cNvPr>
          <p:cNvSpPr txBox="1"/>
          <p:nvPr/>
        </p:nvSpPr>
        <p:spPr>
          <a:xfrm>
            <a:off x="4876800" y="6396335"/>
            <a:ext cx="45858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1918 Influenza</a:t>
            </a:r>
          </a:p>
        </p:txBody>
      </p:sp>
      <p:sp>
        <p:nvSpPr>
          <p:cNvPr id="284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52600"/>
            <a:ext cx="8763000" cy="48768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 to 100 million people worldwide were killed</a:t>
            </a:r>
          </a:p>
          <a:p>
            <a:pPr lvl="1"/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Population only 1/3 of what it is today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Nearly 20% of the world population effected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Many died within days of the first symptoms</a:t>
            </a:r>
          </a:p>
          <a:p>
            <a:pPr lvl="1"/>
            <a:endParaRPr lang="en-US" sz="3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25290F-A1E4-0F9C-5FD8-631EB332EF7E}"/>
              </a:ext>
            </a:extLst>
          </p:cNvPr>
          <p:cNvSpPr txBox="1"/>
          <p:nvPr/>
        </p:nvSpPr>
        <p:spPr>
          <a:xfrm>
            <a:off x="4876800" y="6396335"/>
            <a:ext cx="45858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1918 Influenza</a:t>
            </a:r>
          </a:p>
        </p:txBody>
      </p:sp>
      <p:sp>
        <p:nvSpPr>
          <p:cNvPr id="366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52600"/>
            <a:ext cx="8458200" cy="4114800"/>
          </a:xfrm>
        </p:spPr>
        <p:txBody>
          <a:bodyPr/>
          <a:lstStyle/>
          <a:p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Killed more people than World War I</a:t>
            </a:r>
          </a:p>
          <a:p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More died in one year than in the four years of the Black Death of the Bubonic Plague from 1347 to 1351 </a:t>
            </a:r>
          </a:p>
          <a:p>
            <a:pPr>
              <a:buFont typeface="Wingdings" pitchFamily="2" charset="2"/>
              <a:buNone/>
            </a:pPr>
            <a:endParaRPr lang="en-US" sz="3600" dirty="0"/>
          </a:p>
          <a:p>
            <a:pPr>
              <a:buFont typeface="Wingdings" pitchFamily="2" charset="2"/>
              <a:buNone/>
            </a:pPr>
            <a:endParaRPr lang="en-US" sz="2800" dirty="0"/>
          </a:p>
          <a:p>
            <a:pPr lvl="1"/>
            <a:endParaRPr lang="en-US" sz="3200" dirty="0"/>
          </a:p>
        </p:txBody>
      </p:sp>
      <p:pic>
        <p:nvPicPr>
          <p:cNvPr id="4" name="irc_mi" descr="Related image">
            <a:extLst>
              <a:ext uri="{FF2B5EF4-FFF2-40B4-BE49-F238E27FC236}">
                <a16:creationId xmlns:a16="http://schemas.microsoft.com/office/drawing/2014/main" id="{CEB5EB3E-4FE6-4B28-92C2-3C16B9BF00A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934968"/>
            <a:ext cx="4648200" cy="2286000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E2D43D7-E9A4-EA7F-4EFA-88F68923C9A2}"/>
              </a:ext>
            </a:extLst>
          </p:cNvPr>
          <p:cNvSpPr txBox="1"/>
          <p:nvPr/>
        </p:nvSpPr>
        <p:spPr>
          <a:xfrm>
            <a:off x="4876800" y="6396335"/>
            <a:ext cx="45858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1918 Influenza</a:t>
            </a:r>
          </a:p>
        </p:txBody>
      </p:sp>
      <p:sp>
        <p:nvSpPr>
          <p:cNvPr id="374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446" y="1752600"/>
            <a:ext cx="8739554" cy="41148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Most succumbed to severe respiratory complications secondary to rapidly progressing pneumonia</a:t>
            </a:r>
          </a:p>
          <a:p>
            <a:pPr>
              <a:buFont typeface="Wingdings" pitchFamily="2" charset="2"/>
              <a:buNone/>
            </a:pPr>
            <a:endParaRPr lang="en-US" dirty="0"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FBAEC7-2CE3-4B05-B3FE-486ED890E0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3429000"/>
            <a:ext cx="4419600" cy="2891680"/>
          </a:xfrm>
          <a:prstGeom prst="rect">
            <a:avLst/>
          </a:prstGeom>
          <a:ln w="57150">
            <a:solidFill>
              <a:schemeClr val="bg2"/>
            </a:solidFill>
          </a:ln>
          <a:effectLst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0EED891-0958-F587-6A53-B084A15525AD}"/>
              </a:ext>
            </a:extLst>
          </p:cNvPr>
          <p:cNvSpPr txBox="1"/>
          <p:nvPr/>
        </p:nvSpPr>
        <p:spPr>
          <a:xfrm>
            <a:off x="4876800" y="6396335"/>
            <a:ext cx="45858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3657135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4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4787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63EBBD2-7CD2-4F78-9E4A-5138E2A18EA5}"/>
              </a:ext>
            </a:extLst>
          </p:cNvPr>
          <p:cNvSpPr/>
          <p:nvPr/>
        </p:nvSpPr>
        <p:spPr>
          <a:xfrm>
            <a:off x="381000" y="579358"/>
            <a:ext cx="838200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“As their lungs filled … the patients became short of breath and increasingly cyanotic. After gasping for several hours they became delirious and incontinent, and many died struggling to clear their airways of a blood-tinged froth that sometimes gushed from their nose and mouth. It was a dreadful business.”</a:t>
            </a:r>
          </a:p>
          <a:p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--Isaac Starr, 3rd year medical student,</a:t>
            </a:r>
          </a:p>
          <a:p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University of Pennsylvania, 1918. (The Influenza)</a:t>
            </a:r>
            <a:endParaRPr lang="en-US" sz="2000" dirty="0"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F5829A-3353-8B57-EBC4-88AD74943D73}"/>
              </a:ext>
            </a:extLst>
          </p:cNvPr>
          <p:cNvSpPr txBox="1"/>
          <p:nvPr/>
        </p:nvSpPr>
        <p:spPr>
          <a:xfrm>
            <a:off x="4876800" y="6396335"/>
            <a:ext cx="45858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hirlpool">
  <a:themeElements>
    <a:clrScheme name="">
      <a:dk1>
        <a:srgbClr val="FFFFFF"/>
      </a:dk1>
      <a:lt1>
        <a:srgbClr val="FFFFFF"/>
      </a:lt1>
      <a:dk2>
        <a:srgbClr val="CCFFFF"/>
      </a:dk2>
      <a:lt2>
        <a:srgbClr val="000066"/>
      </a:lt2>
      <a:accent1>
        <a:srgbClr val="CC99FF"/>
      </a:accent1>
      <a:accent2>
        <a:srgbClr val="9999FF"/>
      </a:accent2>
      <a:accent3>
        <a:srgbClr val="FFFFFF"/>
      </a:accent3>
      <a:accent4>
        <a:srgbClr val="DADADA"/>
      </a:accent4>
      <a:accent5>
        <a:srgbClr val="E2CAFF"/>
      </a:accent5>
      <a:accent6>
        <a:srgbClr val="8A8AE7"/>
      </a:accent6>
      <a:hlink>
        <a:srgbClr val="99CCFF"/>
      </a:hlink>
      <a:folHlink>
        <a:srgbClr val="0066FF"/>
      </a:folHlink>
    </a:clrScheme>
    <a:fontScheme name="Whirlpool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Whirlpool 1">
        <a:dk1>
          <a:srgbClr val="000066"/>
        </a:dk1>
        <a:lt1>
          <a:srgbClr val="FFFFFF"/>
        </a:lt1>
        <a:dk2>
          <a:srgbClr val="6699FF"/>
        </a:dk2>
        <a:lt2>
          <a:srgbClr val="CCFFFF"/>
        </a:lt2>
        <a:accent1>
          <a:srgbClr val="CC99FF"/>
        </a:accent1>
        <a:accent2>
          <a:srgbClr val="9999FF"/>
        </a:accent2>
        <a:accent3>
          <a:srgbClr val="B8CAFF"/>
        </a:accent3>
        <a:accent4>
          <a:srgbClr val="DADADA"/>
        </a:accent4>
        <a:accent5>
          <a:srgbClr val="E2CAFF"/>
        </a:accent5>
        <a:accent6>
          <a:srgbClr val="8A8AE7"/>
        </a:accent6>
        <a:hlink>
          <a:srgbClr val="99CCFF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rlpool 2">
        <a:dk1>
          <a:srgbClr val="393939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868686"/>
        </a:accent2>
        <a:accent3>
          <a:srgbClr val="AAAAAA"/>
        </a:accent3>
        <a:accent4>
          <a:srgbClr val="DADADA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rlpool 3">
        <a:dk1>
          <a:srgbClr val="000066"/>
        </a:dk1>
        <a:lt1>
          <a:srgbClr val="FFFFFF"/>
        </a:lt1>
        <a:dk2>
          <a:srgbClr val="0000CC"/>
        </a:dk2>
        <a:lt2>
          <a:srgbClr val="CCFFFF"/>
        </a:lt2>
        <a:accent1>
          <a:srgbClr val="CC99FF"/>
        </a:accent1>
        <a:accent2>
          <a:srgbClr val="9999FF"/>
        </a:accent2>
        <a:accent3>
          <a:srgbClr val="AAAAE2"/>
        </a:accent3>
        <a:accent4>
          <a:srgbClr val="DADADA"/>
        </a:accent4>
        <a:accent5>
          <a:srgbClr val="E2CAFF"/>
        </a:accent5>
        <a:accent6>
          <a:srgbClr val="8A8AE7"/>
        </a:accent6>
        <a:hlink>
          <a:srgbClr val="99CCFF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Whirlpool">
  <a:themeElements>
    <a:clrScheme name="">
      <a:dk1>
        <a:srgbClr val="FFFFFF"/>
      </a:dk1>
      <a:lt1>
        <a:srgbClr val="FFFFFF"/>
      </a:lt1>
      <a:dk2>
        <a:srgbClr val="CCFFFF"/>
      </a:dk2>
      <a:lt2>
        <a:srgbClr val="000066"/>
      </a:lt2>
      <a:accent1>
        <a:srgbClr val="CC99FF"/>
      </a:accent1>
      <a:accent2>
        <a:srgbClr val="9999FF"/>
      </a:accent2>
      <a:accent3>
        <a:srgbClr val="FFFFFF"/>
      </a:accent3>
      <a:accent4>
        <a:srgbClr val="DADADA"/>
      </a:accent4>
      <a:accent5>
        <a:srgbClr val="E2CAFF"/>
      </a:accent5>
      <a:accent6>
        <a:srgbClr val="8A8AE7"/>
      </a:accent6>
      <a:hlink>
        <a:srgbClr val="99CCFF"/>
      </a:hlink>
      <a:folHlink>
        <a:srgbClr val="0066FF"/>
      </a:folHlink>
    </a:clrScheme>
    <a:fontScheme name="Whirlpool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Whirlpool 1">
        <a:dk1>
          <a:srgbClr val="000066"/>
        </a:dk1>
        <a:lt1>
          <a:srgbClr val="FFFFFF"/>
        </a:lt1>
        <a:dk2>
          <a:srgbClr val="6699FF"/>
        </a:dk2>
        <a:lt2>
          <a:srgbClr val="CCFFFF"/>
        </a:lt2>
        <a:accent1>
          <a:srgbClr val="CC99FF"/>
        </a:accent1>
        <a:accent2>
          <a:srgbClr val="9999FF"/>
        </a:accent2>
        <a:accent3>
          <a:srgbClr val="B8CAFF"/>
        </a:accent3>
        <a:accent4>
          <a:srgbClr val="DADADA"/>
        </a:accent4>
        <a:accent5>
          <a:srgbClr val="E2CAFF"/>
        </a:accent5>
        <a:accent6>
          <a:srgbClr val="8A8AE7"/>
        </a:accent6>
        <a:hlink>
          <a:srgbClr val="99CCFF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rlpool 2">
        <a:dk1>
          <a:srgbClr val="393939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868686"/>
        </a:accent2>
        <a:accent3>
          <a:srgbClr val="AAAAAA"/>
        </a:accent3>
        <a:accent4>
          <a:srgbClr val="DADADA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rlpool 3">
        <a:dk1>
          <a:srgbClr val="000066"/>
        </a:dk1>
        <a:lt1>
          <a:srgbClr val="FFFFFF"/>
        </a:lt1>
        <a:dk2>
          <a:srgbClr val="0000CC"/>
        </a:dk2>
        <a:lt2>
          <a:srgbClr val="CCFFFF"/>
        </a:lt2>
        <a:accent1>
          <a:srgbClr val="CC99FF"/>
        </a:accent1>
        <a:accent2>
          <a:srgbClr val="9999FF"/>
        </a:accent2>
        <a:accent3>
          <a:srgbClr val="AAAAE2"/>
        </a:accent3>
        <a:accent4>
          <a:srgbClr val="DADADA"/>
        </a:accent4>
        <a:accent5>
          <a:srgbClr val="E2CAFF"/>
        </a:accent5>
        <a:accent6>
          <a:srgbClr val="8A8AE7"/>
        </a:accent6>
        <a:hlink>
          <a:srgbClr val="99CCFF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4509</TotalTime>
  <Words>1189</Words>
  <Application>Microsoft Office PowerPoint</Application>
  <PresentationFormat>On-screen Show (4:3)</PresentationFormat>
  <Paragraphs>335</Paragraphs>
  <Slides>39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47" baseType="lpstr">
      <vt:lpstr>Calibri</vt:lpstr>
      <vt:lpstr>Monotype Corsiva</vt:lpstr>
      <vt:lpstr>Tahoma</vt:lpstr>
      <vt:lpstr>Times New Roman</vt:lpstr>
      <vt:lpstr>Verdana</vt:lpstr>
      <vt:lpstr>Wingdings</vt:lpstr>
      <vt:lpstr>Whirlpool</vt:lpstr>
      <vt:lpstr>1_Whirlpool</vt:lpstr>
      <vt:lpstr>PowerPoint Presentation</vt:lpstr>
      <vt:lpstr>Objectives</vt:lpstr>
      <vt:lpstr>1918 Influenza</vt:lpstr>
      <vt:lpstr>1918 Influenza</vt:lpstr>
      <vt:lpstr> 1918 Influenza</vt:lpstr>
      <vt:lpstr> 1918 Influenza</vt:lpstr>
      <vt:lpstr> 1918 Influenza</vt:lpstr>
      <vt:lpstr> 1918 Influenza</vt:lpstr>
      <vt:lpstr>PowerPoint Presentation</vt:lpstr>
      <vt:lpstr> 1918 Influenza</vt:lpstr>
      <vt:lpstr> 1918 Influenza</vt:lpstr>
      <vt:lpstr> 1918 Influenza</vt:lpstr>
      <vt:lpstr> 1918 Influenza</vt:lpstr>
      <vt:lpstr> 1918 Influenza</vt:lpstr>
      <vt:lpstr> 1918 Influenza</vt:lpstr>
      <vt:lpstr> 1918 Influenza</vt:lpstr>
      <vt:lpstr> 1918 Influenza</vt:lpstr>
      <vt:lpstr> 1918 Influenza</vt:lpstr>
      <vt:lpstr> 1918 Influenza</vt:lpstr>
      <vt:lpstr> 1918 Influenza</vt:lpstr>
      <vt:lpstr> 1918 Influenza</vt:lpstr>
      <vt:lpstr> 1918 Influenza</vt:lpstr>
      <vt:lpstr> 1918 Influenza</vt:lpstr>
      <vt:lpstr> 1918 Influenza</vt:lpstr>
      <vt:lpstr> 1918 Influenza</vt:lpstr>
      <vt:lpstr> 1918 Influenza</vt:lpstr>
      <vt:lpstr> 1918 Influenza</vt:lpstr>
      <vt:lpstr> 1918 Influenza</vt:lpstr>
      <vt:lpstr> 1918 Influenza</vt:lpstr>
      <vt:lpstr> 1918 Influenza</vt:lpstr>
      <vt:lpstr> 1918 Influenza</vt:lpstr>
      <vt:lpstr> 1918 Influenza</vt:lpstr>
      <vt:lpstr> 1918 Influenza</vt:lpstr>
      <vt:lpstr> 1918 Influenza</vt:lpstr>
      <vt:lpstr> 1918 Influenza</vt:lpstr>
      <vt:lpstr> 1918 Influenza</vt:lpstr>
      <vt:lpstr> 1918 Influenza</vt:lpstr>
      <vt:lpstr>Questions?</vt:lpstr>
      <vt:lpstr>PowerPoint Presentation</vt:lpstr>
    </vt:vector>
  </TitlesOfParts>
  <Company>Dell Computer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Avian Flu And the EMS Healthcare Provider</dc:title>
  <dc:creator>Marcus Gade</dc:creator>
  <cp:lastModifiedBy>mw gade</cp:lastModifiedBy>
  <cp:revision>285</cp:revision>
  <cp:lastPrinted>1601-01-01T00:00:00Z</cp:lastPrinted>
  <dcterms:created xsi:type="dcterms:W3CDTF">2006-10-31T00:26:40Z</dcterms:created>
  <dcterms:modified xsi:type="dcterms:W3CDTF">2024-11-09T20:56:48Z</dcterms:modified>
</cp:coreProperties>
</file>