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54"/>
  </p:notesMasterIdLst>
  <p:sldIdLst>
    <p:sldId id="256" r:id="rId2"/>
    <p:sldId id="850" r:id="rId3"/>
    <p:sldId id="896" r:id="rId4"/>
    <p:sldId id="897" r:id="rId5"/>
    <p:sldId id="898" r:id="rId6"/>
    <p:sldId id="746" r:id="rId7"/>
    <p:sldId id="899" r:id="rId8"/>
    <p:sldId id="900" r:id="rId9"/>
    <p:sldId id="901" r:id="rId10"/>
    <p:sldId id="903" r:id="rId11"/>
    <p:sldId id="902" r:id="rId12"/>
    <p:sldId id="904" r:id="rId13"/>
    <p:sldId id="905" r:id="rId14"/>
    <p:sldId id="906" r:id="rId15"/>
    <p:sldId id="907" r:id="rId16"/>
    <p:sldId id="908" r:id="rId17"/>
    <p:sldId id="909" r:id="rId18"/>
    <p:sldId id="911" r:id="rId19"/>
    <p:sldId id="910" r:id="rId20"/>
    <p:sldId id="912" r:id="rId21"/>
    <p:sldId id="913" r:id="rId22"/>
    <p:sldId id="914" r:id="rId23"/>
    <p:sldId id="915" r:id="rId24"/>
    <p:sldId id="916" r:id="rId25"/>
    <p:sldId id="918" r:id="rId26"/>
    <p:sldId id="919" r:id="rId27"/>
    <p:sldId id="920" r:id="rId28"/>
    <p:sldId id="922" r:id="rId29"/>
    <p:sldId id="921" r:id="rId30"/>
    <p:sldId id="924" r:id="rId31"/>
    <p:sldId id="925" r:id="rId32"/>
    <p:sldId id="930" r:id="rId33"/>
    <p:sldId id="931" r:id="rId34"/>
    <p:sldId id="926" r:id="rId35"/>
    <p:sldId id="927" r:id="rId36"/>
    <p:sldId id="928" r:id="rId37"/>
    <p:sldId id="929" r:id="rId38"/>
    <p:sldId id="932" r:id="rId39"/>
    <p:sldId id="935" r:id="rId40"/>
    <p:sldId id="933" r:id="rId41"/>
    <p:sldId id="934" r:id="rId42"/>
    <p:sldId id="936" r:id="rId43"/>
    <p:sldId id="937" r:id="rId44"/>
    <p:sldId id="939" r:id="rId45"/>
    <p:sldId id="938" r:id="rId46"/>
    <p:sldId id="941" r:id="rId47"/>
    <p:sldId id="940" r:id="rId48"/>
    <p:sldId id="942" r:id="rId49"/>
    <p:sldId id="943" r:id="rId50"/>
    <p:sldId id="686" r:id="rId51"/>
    <p:sldId id="895" r:id="rId52"/>
    <p:sldId id="842"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831B96B-AED3-4779-87F2-106C2C88D186}">
          <p14:sldIdLst>
            <p14:sldId id="256"/>
            <p14:sldId id="850"/>
            <p14:sldId id="896"/>
            <p14:sldId id="897"/>
            <p14:sldId id="898"/>
            <p14:sldId id="746"/>
            <p14:sldId id="899"/>
            <p14:sldId id="900"/>
            <p14:sldId id="901"/>
            <p14:sldId id="903"/>
            <p14:sldId id="902"/>
            <p14:sldId id="904"/>
            <p14:sldId id="905"/>
            <p14:sldId id="906"/>
            <p14:sldId id="907"/>
            <p14:sldId id="908"/>
            <p14:sldId id="909"/>
            <p14:sldId id="911"/>
            <p14:sldId id="910"/>
            <p14:sldId id="912"/>
            <p14:sldId id="913"/>
            <p14:sldId id="914"/>
            <p14:sldId id="915"/>
            <p14:sldId id="916"/>
            <p14:sldId id="918"/>
            <p14:sldId id="919"/>
            <p14:sldId id="920"/>
            <p14:sldId id="922"/>
            <p14:sldId id="921"/>
            <p14:sldId id="924"/>
            <p14:sldId id="925"/>
            <p14:sldId id="930"/>
            <p14:sldId id="931"/>
            <p14:sldId id="926"/>
            <p14:sldId id="927"/>
            <p14:sldId id="928"/>
            <p14:sldId id="929"/>
            <p14:sldId id="932"/>
            <p14:sldId id="935"/>
            <p14:sldId id="933"/>
            <p14:sldId id="934"/>
            <p14:sldId id="936"/>
            <p14:sldId id="937"/>
            <p14:sldId id="939"/>
            <p14:sldId id="938"/>
            <p14:sldId id="941"/>
            <p14:sldId id="940"/>
            <p14:sldId id="942"/>
            <p14:sldId id="943"/>
            <p14:sldId id="686"/>
            <p14:sldId id="895"/>
            <p14:sldId id="842"/>
          </p14:sldIdLst>
        </p14:section>
        <p14:section name="Untitled Section" id="{A149817D-FF64-4E86-8A54-E4CDDB83333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snapToGrid="0">
      <p:cViewPr varScale="1">
        <p:scale>
          <a:sx n="57" d="100"/>
          <a:sy n="57" d="100"/>
        </p:scale>
        <p:origin x="72" y="10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E924A2-D37B-43EF-9CA2-673D85F4B2C0}" type="datetimeFigureOut">
              <a:rPr lang="en-US" smtClean="0"/>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ACA0FC-EA41-4004-BC55-9557216578E1}" type="slidenum">
              <a:rPr lang="en-US" smtClean="0"/>
              <a:t>‹#›</a:t>
            </a:fld>
            <a:endParaRPr lang="en-US"/>
          </a:p>
        </p:txBody>
      </p:sp>
    </p:spTree>
    <p:extLst>
      <p:ext uri="{BB962C8B-B14F-4D97-AF65-F5344CB8AC3E}">
        <p14:creationId xmlns:p14="http://schemas.microsoft.com/office/powerpoint/2010/main" val="1506782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103F59-0F7F-49C8-B03A-242FA644F431}"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19939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0" y="0"/>
            <a:ext cx="1100667" cy="6858000"/>
          </a:xfrm>
          <a:prstGeom prst="rect">
            <a:avLst/>
          </a:prstGeom>
          <a:solidFill>
            <a:schemeClr val="tx2">
              <a:alpha val="50000"/>
            </a:schemeClr>
          </a:solidFill>
          <a:ln w="9525">
            <a:noFill/>
            <a:miter lim="800000"/>
            <a:headEnd/>
            <a:tailEnd/>
          </a:ln>
        </p:spPr>
        <p:txBody>
          <a:bodyPr wrap="none" anchor="ctr"/>
          <a:lstStyle/>
          <a:p>
            <a:endParaRPr kumimoji="1" lang="en-US" sz="1800"/>
          </a:p>
        </p:txBody>
      </p:sp>
      <p:sp>
        <p:nvSpPr>
          <p:cNvPr id="3075" name="Rectangle 3"/>
          <p:cNvSpPr>
            <a:spLocks noGrp="1" noChangeArrowheads="1"/>
          </p:cNvSpPr>
          <p:nvPr>
            <p:ph type="ctrTitle"/>
          </p:nvPr>
        </p:nvSpPr>
        <p:spPr>
          <a:xfrm>
            <a:off x="1320800" y="1152942"/>
            <a:ext cx="9956800" cy="2123658"/>
          </a:xfrm>
        </p:spPr>
        <p:txBody>
          <a:bodyPr>
            <a:spAutoFit/>
          </a:bodyPr>
          <a:lstStyle>
            <a:lvl1pPr>
              <a:defRPr sz="6600">
                <a:solidFill>
                  <a:srgbClr val="CCFFFF"/>
                </a:solidFill>
              </a:defRPr>
            </a:lvl1pPr>
          </a:lstStyle>
          <a:p>
            <a:r>
              <a:rPr lang="en-US"/>
              <a:t>Click to edit Master title style</a:t>
            </a:r>
          </a:p>
        </p:txBody>
      </p:sp>
      <p:sp>
        <p:nvSpPr>
          <p:cNvPr id="3076" name="Rectangle 4"/>
          <p:cNvSpPr>
            <a:spLocks noGrp="1" noChangeArrowheads="1"/>
          </p:cNvSpPr>
          <p:nvPr>
            <p:ph type="subTitle" idx="1"/>
          </p:nvPr>
        </p:nvSpPr>
        <p:spPr>
          <a:xfrm>
            <a:off x="1930400" y="3886200"/>
            <a:ext cx="8534400" cy="1752600"/>
          </a:xfrm>
        </p:spPr>
        <p:txBody>
          <a:bodyPr/>
          <a:lstStyle>
            <a:lvl1pPr marL="0" indent="0" algn="ctr">
              <a:buFont typeface="Wingdings" pitchFamily="2" charset="2"/>
              <a:buNone/>
              <a:defRPr sz="4000">
                <a:solidFill>
                  <a:srgbClr val="CCECFF"/>
                </a:solidFill>
              </a:defRPr>
            </a:lvl1pPr>
          </a:lstStyle>
          <a:p>
            <a:r>
              <a:rPr lang="en-US"/>
              <a:t>Click to edit Master subtitle style</a:t>
            </a:r>
          </a:p>
        </p:txBody>
      </p:sp>
      <p:sp>
        <p:nvSpPr>
          <p:cNvPr id="3077" name="Rectangle 5"/>
          <p:cNvSpPr>
            <a:spLocks noGrp="1" noChangeArrowheads="1"/>
          </p:cNvSpPr>
          <p:nvPr>
            <p:ph type="dt" sz="half" idx="2"/>
          </p:nvPr>
        </p:nvSpPr>
        <p:spPr>
          <a:xfrm>
            <a:off x="1117600" y="6248400"/>
            <a:ext cx="2336800" cy="457200"/>
          </a:xfrm>
        </p:spPr>
        <p:txBody>
          <a:bodyPr/>
          <a:lstStyle>
            <a:lvl1pPr>
              <a:defRPr>
                <a:solidFill>
                  <a:srgbClr val="CCECFF"/>
                </a:solidFill>
              </a:defRPr>
            </a:lvl1pPr>
          </a:lstStyle>
          <a:p>
            <a:endParaRPr lang="en-US"/>
          </a:p>
        </p:txBody>
      </p:sp>
      <p:sp>
        <p:nvSpPr>
          <p:cNvPr id="3078" name="Rectangle 6"/>
          <p:cNvSpPr>
            <a:spLocks noGrp="1" noChangeArrowheads="1"/>
          </p:cNvSpPr>
          <p:nvPr>
            <p:ph type="ftr" sz="quarter" idx="3"/>
          </p:nvPr>
        </p:nvSpPr>
        <p:spPr>
          <a:xfrm>
            <a:off x="4368800" y="6248400"/>
            <a:ext cx="3860800" cy="457200"/>
          </a:xfrm>
        </p:spPr>
        <p:txBody>
          <a:bodyPr/>
          <a:lstStyle>
            <a:lvl1pPr>
              <a:defRPr>
                <a:solidFill>
                  <a:srgbClr val="CCECFF"/>
                </a:solidFill>
              </a:defRPr>
            </a:lvl1pPr>
          </a:lstStyle>
          <a:p>
            <a:endParaRPr lang="en-US"/>
          </a:p>
        </p:txBody>
      </p:sp>
      <p:sp>
        <p:nvSpPr>
          <p:cNvPr id="3079" name="Rectangle 7"/>
          <p:cNvSpPr>
            <a:spLocks noGrp="1" noChangeArrowheads="1"/>
          </p:cNvSpPr>
          <p:nvPr>
            <p:ph type="sldNum" sz="quarter" idx="4"/>
          </p:nvPr>
        </p:nvSpPr>
        <p:spPr>
          <a:xfrm>
            <a:off x="9245600" y="6248400"/>
            <a:ext cx="2540000" cy="457200"/>
          </a:xfrm>
        </p:spPr>
        <p:txBody>
          <a:bodyPr/>
          <a:lstStyle>
            <a:lvl1pPr>
              <a:defRPr>
                <a:solidFill>
                  <a:srgbClr val="CCECFF"/>
                </a:solidFill>
              </a:defRPr>
            </a:lvl1pPr>
          </a:lstStyle>
          <a:p>
            <a:fld id="{1A76D3A1-0BF0-403A-B275-F93F38D20466}" type="slidenum">
              <a:rPr lang="en-US"/>
              <a:pPr/>
              <a:t>‹#›</a:t>
            </a:fld>
            <a:endParaRPr lang="en-US"/>
          </a:p>
        </p:txBody>
      </p:sp>
      <p:sp>
        <p:nvSpPr>
          <p:cNvPr id="3080" name="Rectangle 8"/>
          <p:cNvSpPr>
            <a:spLocks noChangeArrowheads="1"/>
          </p:cNvSpPr>
          <p:nvPr/>
        </p:nvSpPr>
        <p:spPr bwMode="ltGray">
          <a:xfrm>
            <a:off x="1" y="3543300"/>
            <a:ext cx="4457700" cy="122238"/>
          </a:xfrm>
          <a:prstGeom prst="rect">
            <a:avLst/>
          </a:prstGeom>
          <a:solidFill>
            <a:schemeClr val="bg2">
              <a:alpha val="50000"/>
            </a:schemeClr>
          </a:solidFill>
          <a:ln w="9525">
            <a:noFill/>
            <a:miter lim="800000"/>
            <a:headEnd/>
            <a:tailEnd/>
          </a:ln>
        </p:spPr>
        <p:txBody>
          <a:bodyPr wrap="none" anchor="ctr"/>
          <a:lstStyle/>
          <a:p>
            <a:endParaRPr kumimoji="1" lang="en-US" sz="1800"/>
          </a:p>
        </p:txBody>
      </p:sp>
    </p:spTree>
    <p:extLst>
      <p:ext uri="{BB962C8B-B14F-4D97-AF65-F5344CB8AC3E}">
        <p14:creationId xmlns:p14="http://schemas.microsoft.com/office/powerpoint/2010/main" val="175489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88585D-1DF0-4164-8F03-2C5A85F1D144}" type="slidenum">
              <a:rPr lang="en-US"/>
              <a:pPr/>
              <a:t>‹#›</a:t>
            </a:fld>
            <a:endParaRPr lang="en-US"/>
          </a:p>
        </p:txBody>
      </p:sp>
    </p:spTree>
    <p:extLst>
      <p:ext uri="{BB962C8B-B14F-4D97-AF65-F5344CB8AC3E}">
        <p14:creationId xmlns:p14="http://schemas.microsoft.com/office/powerpoint/2010/main" val="665800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0" y="457200"/>
            <a:ext cx="27432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457200"/>
            <a:ext cx="8026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E591CC1-8415-41E5-B0EE-37A6440E1C95}" type="slidenum">
              <a:rPr lang="en-US"/>
              <a:pPr/>
              <a:t>‹#›</a:t>
            </a:fld>
            <a:endParaRPr lang="en-US"/>
          </a:p>
        </p:txBody>
      </p:sp>
    </p:spTree>
    <p:extLst>
      <p:ext uri="{BB962C8B-B14F-4D97-AF65-F5344CB8AC3E}">
        <p14:creationId xmlns:p14="http://schemas.microsoft.com/office/powerpoint/2010/main" val="3196908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4757C2-A93C-409E-9101-80FA26F018F0}" type="slidenum">
              <a:rPr lang="en-US"/>
              <a:pPr/>
              <a:t>‹#›</a:t>
            </a:fld>
            <a:endParaRPr lang="en-US"/>
          </a:p>
        </p:txBody>
      </p:sp>
    </p:spTree>
    <p:extLst>
      <p:ext uri="{BB962C8B-B14F-4D97-AF65-F5344CB8AC3E}">
        <p14:creationId xmlns:p14="http://schemas.microsoft.com/office/powerpoint/2010/main" val="3272610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6FE5F9-BA70-4861-99C3-42698580DC47}" type="slidenum">
              <a:rPr lang="en-US"/>
              <a:pPr/>
              <a:t>‹#›</a:t>
            </a:fld>
            <a:endParaRPr lang="en-US"/>
          </a:p>
        </p:txBody>
      </p:sp>
    </p:spTree>
    <p:extLst>
      <p:ext uri="{BB962C8B-B14F-4D97-AF65-F5344CB8AC3E}">
        <p14:creationId xmlns:p14="http://schemas.microsoft.com/office/powerpoint/2010/main" val="3769256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F569175-7F14-4369-A54E-8AE53F1210EF}" type="slidenum">
              <a:rPr lang="en-US"/>
              <a:pPr/>
              <a:t>‹#›</a:t>
            </a:fld>
            <a:endParaRPr lang="en-US"/>
          </a:p>
        </p:txBody>
      </p:sp>
    </p:spTree>
    <p:extLst>
      <p:ext uri="{BB962C8B-B14F-4D97-AF65-F5344CB8AC3E}">
        <p14:creationId xmlns:p14="http://schemas.microsoft.com/office/powerpoint/2010/main" val="3747437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B02B04D-81FB-476A-AE40-DF484C8B66E4}" type="slidenum">
              <a:rPr lang="en-US"/>
              <a:pPr/>
              <a:t>‹#›</a:t>
            </a:fld>
            <a:endParaRPr lang="en-US"/>
          </a:p>
        </p:txBody>
      </p:sp>
    </p:spTree>
    <p:extLst>
      <p:ext uri="{BB962C8B-B14F-4D97-AF65-F5344CB8AC3E}">
        <p14:creationId xmlns:p14="http://schemas.microsoft.com/office/powerpoint/2010/main" val="3579007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806F848-656A-48D5-9DC6-28CA6BEEB46B}" type="slidenum">
              <a:rPr lang="en-US"/>
              <a:pPr/>
              <a:t>‹#›</a:t>
            </a:fld>
            <a:endParaRPr lang="en-US"/>
          </a:p>
        </p:txBody>
      </p:sp>
    </p:spTree>
    <p:extLst>
      <p:ext uri="{BB962C8B-B14F-4D97-AF65-F5344CB8AC3E}">
        <p14:creationId xmlns:p14="http://schemas.microsoft.com/office/powerpoint/2010/main" val="3232501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1E911D8-10B5-403B-8054-DFADA8808CF4}" type="slidenum">
              <a:rPr lang="en-US"/>
              <a:pPr/>
              <a:t>‹#›</a:t>
            </a:fld>
            <a:endParaRPr lang="en-US"/>
          </a:p>
        </p:txBody>
      </p:sp>
    </p:spTree>
    <p:extLst>
      <p:ext uri="{BB962C8B-B14F-4D97-AF65-F5344CB8AC3E}">
        <p14:creationId xmlns:p14="http://schemas.microsoft.com/office/powerpoint/2010/main" val="3759550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369C51B-C7B6-4EED-91E2-DE34589861C3}" type="slidenum">
              <a:rPr lang="en-US"/>
              <a:pPr/>
              <a:t>‹#›</a:t>
            </a:fld>
            <a:endParaRPr lang="en-US"/>
          </a:p>
        </p:txBody>
      </p:sp>
    </p:spTree>
    <p:extLst>
      <p:ext uri="{BB962C8B-B14F-4D97-AF65-F5344CB8AC3E}">
        <p14:creationId xmlns:p14="http://schemas.microsoft.com/office/powerpoint/2010/main" val="275533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854EADC-78A4-4DC5-9611-818AD6156B1E}" type="slidenum">
              <a:rPr lang="en-US"/>
              <a:pPr/>
              <a:t>‹#›</a:t>
            </a:fld>
            <a:endParaRPr lang="en-US"/>
          </a:p>
        </p:txBody>
      </p:sp>
    </p:spTree>
    <p:extLst>
      <p:ext uri="{BB962C8B-B14F-4D97-AF65-F5344CB8AC3E}">
        <p14:creationId xmlns:p14="http://schemas.microsoft.com/office/powerpoint/2010/main" val="180456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4800" y="457200"/>
            <a:ext cx="10363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a:lvl1pPr>
          </a:lstStyle>
          <a:p>
            <a:endParaRPr lang="en-US"/>
          </a:p>
        </p:txBody>
      </p:sp>
      <p:sp>
        <p:nvSpPr>
          <p:cNvPr id="205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vl1pPr>
          </a:lstStyle>
          <a:p>
            <a:endParaRPr lang="en-US"/>
          </a:p>
        </p:txBody>
      </p:sp>
      <p:sp>
        <p:nvSpPr>
          <p:cNvPr id="205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fld id="{5F7EE7F0-78D0-4114-8839-71C1B34B5C1F}" type="slidenum">
              <a:rPr lang="en-US"/>
              <a:pPr/>
              <a:t>‹#›</a:t>
            </a:fld>
            <a:endParaRPr lang="en-US"/>
          </a:p>
        </p:txBody>
      </p:sp>
      <p:sp>
        <p:nvSpPr>
          <p:cNvPr id="2055" name="Rectangle 7"/>
          <p:cNvSpPr>
            <a:spLocks noChangeArrowheads="1"/>
          </p:cNvSpPr>
          <p:nvPr/>
        </p:nvSpPr>
        <p:spPr bwMode="gray">
          <a:xfrm>
            <a:off x="1" y="1638300"/>
            <a:ext cx="4457700" cy="122238"/>
          </a:xfrm>
          <a:prstGeom prst="rect">
            <a:avLst/>
          </a:prstGeom>
          <a:solidFill>
            <a:schemeClr val="bg2">
              <a:alpha val="50000"/>
            </a:schemeClr>
          </a:solidFill>
          <a:ln w="9525">
            <a:noFill/>
            <a:miter lim="800000"/>
            <a:headEnd/>
            <a:tailEnd/>
          </a:ln>
        </p:spPr>
        <p:txBody>
          <a:bodyPr wrap="none" anchor="ctr"/>
          <a:lstStyle/>
          <a:p>
            <a:endParaRPr kumimoji="1" lang="en-US" sz="1800"/>
          </a:p>
        </p:txBody>
      </p:sp>
    </p:spTree>
    <p:extLst>
      <p:ext uri="{BB962C8B-B14F-4D97-AF65-F5344CB8AC3E}">
        <p14:creationId xmlns:p14="http://schemas.microsoft.com/office/powerpoint/2010/main" val="38684765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rtl="0" fontAlgn="base">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2pPr>
      <a:lvl3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3pPr>
      <a:lvl4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4pPr>
      <a:lvl5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9pPr>
    </p:titleStyle>
    <p:body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digitaljournal.com/photo/060817avianflubirdfluvirus.jpg" TargetMode="Externa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digitaljournal.com/photo/060817avianflubirdfluvirus.jpg" TargetMode="Externa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27A8F0-73E6-55CF-62A8-1E7AA84BA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5229D50C-B27B-2DE1-0DFC-77E2C2E20AA2}"/>
              </a:ext>
            </a:extLst>
          </p:cNvPr>
          <p:cNvSpPr txBox="1"/>
          <p:nvPr/>
        </p:nvSpPr>
        <p:spPr>
          <a:xfrm>
            <a:off x="-15433" y="497544"/>
            <a:ext cx="12192000" cy="707886"/>
          </a:xfrm>
          <a:prstGeom prst="rect">
            <a:avLst/>
          </a:prstGeom>
          <a:noFill/>
        </p:spPr>
        <p:txBody>
          <a:bodyPr wrap="square" rtlCol="0">
            <a:spAutoFit/>
          </a:bodyPr>
          <a:lstStyle/>
          <a:p>
            <a:pPr algn="ct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Pandemic Plan for the Church</a:t>
            </a:r>
          </a:p>
        </p:txBody>
      </p:sp>
      <p:sp>
        <p:nvSpPr>
          <p:cNvPr id="10" name="TextBox 9">
            <a:extLst>
              <a:ext uri="{FF2B5EF4-FFF2-40B4-BE49-F238E27FC236}">
                <a16:creationId xmlns:a16="http://schemas.microsoft.com/office/drawing/2014/main" id="{3F48E7AE-C732-F798-B8A5-2778AF6A25EB}"/>
              </a:ext>
            </a:extLst>
          </p:cNvPr>
          <p:cNvSpPr txBox="1"/>
          <p:nvPr/>
        </p:nvSpPr>
        <p:spPr>
          <a:xfrm>
            <a:off x="15433" y="1102505"/>
            <a:ext cx="12161134"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11" name="Rectangle 2">
            <a:extLst>
              <a:ext uri="{FF2B5EF4-FFF2-40B4-BE49-F238E27FC236}">
                <a16:creationId xmlns:a16="http://schemas.microsoft.com/office/drawing/2014/main" id="{4763D2EE-4C59-2453-6B22-0AA4CDD083CE}"/>
              </a:ext>
            </a:extLst>
          </p:cNvPr>
          <p:cNvSpPr txBox="1">
            <a:spLocks noChangeArrowheads="1"/>
          </p:cNvSpPr>
          <p:nvPr/>
        </p:nvSpPr>
        <p:spPr bwMode="auto">
          <a:xfrm>
            <a:off x="135235" y="5404290"/>
            <a:ext cx="12158240" cy="70240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2pPr>
            <a:lvl3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3pPr>
            <a:lvl4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4pPr>
            <a:lvl5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9pPr>
          </a:lstStyle>
          <a:p>
            <a:pPr algn="ctr"/>
            <a:endParaRPr lang="en-US" sz="4000" kern="0" dirty="0">
              <a:solidFill>
                <a:schemeClr val="bg1"/>
              </a:solidFill>
              <a:effectLst>
                <a:outerShdw blurRad="38100" dist="38100" dir="2700000" algn="tl">
                  <a:srgbClr val="000000">
                    <a:alpha val="43137"/>
                  </a:srgbClr>
                </a:outerShdw>
              </a:effectLst>
            </a:endParaRPr>
          </a:p>
          <a:p>
            <a:pPr algn="ctr"/>
            <a:endParaRPr lang="en-US" sz="4800" kern="0" dirty="0">
              <a:solidFill>
                <a:schemeClr val="bg1"/>
              </a:solidFill>
              <a:effectLst>
                <a:outerShdw blurRad="38100" dist="38100" dir="2700000" algn="tl">
                  <a:srgbClr val="000000">
                    <a:alpha val="43137"/>
                  </a:srgbClr>
                </a:outerShdw>
              </a:effectLst>
            </a:endParaRPr>
          </a:p>
          <a:p>
            <a:pPr algn="ctr"/>
            <a:endParaRPr lang="en-US" sz="4800" kern="0" dirty="0">
              <a:solidFill>
                <a:schemeClr val="bg1"/>
              </a:solidFill>
              <a:effectLst>
                <a:outerShdw blurRad="38100" dist="38100" dir="2700000" algn="tl">
                  <a:srgbClr val="000000">
                    <a:alpha val="43137"/>
                  </a:srgbClr>
                </a:outerShdw>
              </a:effectLst>
            </a:endParaRPr>
          </a:p>
          <a:p>
            <a:pPr algn="ctr"/>
            <a:r>
              <a:rPr lang="en-US" sz="4600" kern="0" dirty="0">
                <a:solidFill>
                  <a:schemeClr val="bg1"/>
                </a:solidFill>
                <a:effectLst>
                  <a:outerShdw blurRad="38100" dist="38100" dir="2700000" algn="tl">
                    <a:srgbClr val="000000">
                      <a:alpha val="43137"/>
                    </a:srgbClr>
                  </a:outerShdw>
                </a:effectLst>
              </a:rPr>
              <a:t>Ministers of Grace</a:t>
            </a:r>
          </a:p>
          <a:p>
            <a:pPr algn="ctr"/>
            <a:r>
              <a:rPr lang="en-US" sz="4000" kern="0" dirty="0">
                <a:solidFill>
                  <a:schemeClr val="bg1"/>
                </a:solidFill>
                <a:effectLst>
                  <a:outerShdw blurRad="38100" dist="38100" dir="2700000" algn="tl">
                    <a:srgbClr val="000000">
                      <a:alpha val="43137"/>
                    </a:srgbClr>
                  </a:outerShdw>
                </a:effectLst>
              </a:rPr>
              <a:t>Part One</a:t>
            </a:r>
          </a:p>
        </p:txBody>
      </p:sp>
      <p:sp>
        <p:nvSpPr>
          <p:cNvPr id="12" name="TextBox 11">
            <a:extLst>
              <a:ext uri="{FF2B5EF4-FFF2-40B4-BE49-F238E27FC236}">
                <a16:creationId xmlns:a16="http://schemas.microsoft.com/office/drawing/2014/main" id="{81DEFDCC-DA30-7F49-8644-A71F9672D587}"/>
              </a:ext>
            </a:extLst>
          </p:cNvPr>
          <p:cNvSpPr txBox="1"/>
          <p:nvPr/>
        </p:nvSpPr>
        <p:spPr>
          <a:xfrm>
            <a:off x="453589" y="6016875"/>
            <a:ext cx="11521533" cy="584775"/>
          </a:xfrm>
          <a:prstGeom prst="rect">
            <a:avLst/>
          </a:prstGeom>
          <a:noFill/>
          <a:ln w="12700">
            <a:noFill/>
          </a:ln>
        </p:spPr>
        <p:txBody>
          <a:bodyPr wrap="square" rtlCol="0">
            <a:spAutoFit/>
          </a:bodyPr>
          <a:lstStyle/>
          <a:p>
            <a:pPr algn="ctr"/>
            <a:r>
              <a:rPr lang="en-US" sz="3200" dirty="0">
                <a:solidFill>
                  <a:schemeClr val="bg2">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3" name="Picture 2">
            <a:extLst>
              <a:ext uri="{FF2B5EF4-FFF2-40B4-BE49-F238E27FC236}">
                <a16:creationId xmlns:a16="http://schemas.microsoft.com/office/drawing/2014/main" id="{F5CF670B-C1C6-80FC-0E86-053F26D3D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3717" y="1810391"/>
            <a:ext cx="4944566" cy="27782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72645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7DF8D6D-EBD0-E53C-08FF-8778C52F1394}"/>
            </a:ext>
          </a:extLst>
        </p:cNvPr>
        <p:cNvGrpSpPr/>
        <p:nvPr/>
      </p:nvGrpSpPr>
      <p:grpSpPr>
        <a:xfrm>
          <a:off x="0" y="0"/>
          <a:ext cx="0" cy="0"/>
          <a:chOff x="0" y="0"/>
          <a:chExt cx="0" cy="0"/>
        </a:xfrm>
      </p:grpSpPr>
      <p:pic>
        <p:nvPicPr>
          <p:cNvPr id="6" name="Picture 5" descr="A close up of a paper&#10;&#10;AI-generated content may be incorrect.">
            <a:extLst>
              <a:ext uri="{FF2B5EF4-FFF2-40B4-BE49-F238E27FC236}">
                <a16:creationId xmlns:a16="http://schemas.microsoft.com/office/drawing/2014/main" id="{6C8D87B9-7136-E2A9-AC3F-9451B32B97DB}"/>
              </a:ext>
            </a:extLst>
          </p:cNvPr>
          <p:cNvPicPr>
            <a:picLocks noChangeAspect="1"/>
          </p:cNvPicPr>
          <p:nvPr/>
        </p:nvPicPr>
        <p:blipFill>
          <a:blip r:embed="rId2">
            <a:extLst>
              <a:ext uri="{28A0092B-C50C-407E-A947-70E740481C1C}">
                <a14:useLocalDpi xmlns:a14="http://schemas.microsoft.com/office/drawing/2010/main" val="0"/>
              </a:ext>
            </a:extLst>
          </a:blip>
          <a:srcRect l="10549" t="16772" r="11372" b="11921"/>
          <a:stretch>
            <a:fillRect/>
          </a:stretch>
        </p:blipFill>
        <p:spPr>
          <a:xfrm>
            <a:off x="212712" y="118533"/>
            <a:ext cx="11575166" cy="6277804"/>
          </a:xfrm>
          <a:prstGeom prst="rect">
            <a:avLst/>
          </a:prstGeom>
        </p:spPr>
      </p:pic>
      <p:sp>
        <p:nvSpPr>
          <p:cNvPr id="229379" name="Rectangle 3">
            <a:extLst>
              <a:ext uri="{FF2B5EF4-FFF2-40B4-BE49-F238E27FC236}">
                <a16:creationId xmlns:a16="http://schemas.microsoft.com/office/drawing/2014/main" id="{385B6EB7-4B37-A83D-16D9-D788544E9AFB}"/>
              </a:ext>
            </a:extLst>
          </p:cNvPr>
          <p:cNvSpPr>
            <a:spLocks noGrp="1" noChangeArrowheads="1"/>
          </p:cNvSpPr>
          <p:nvPr>
            <p:ph idx="1"/>
          </p:nvPr>
        </p:nvSpPr>
        <p:spPr>
          <a:xfrm>
            <a:off x="1148368" y="1214830"/>
            <a:ext cx="9703853" cy="4428340"/>
          </a:xfrm>
        </p:spPr>
        <p:txBody>
          <a:bodyPr/>
          <a:lstStyle/>
          <a:p>
            <a:pPr marL="0" indent="0" algn="ctr">
              <a:spcBef>
                <a:spcPts val="0"/>
              </a:spcBef>
              <a:buNone/>
            </a:pPr>
            <a:r>
              <a:rPr lang="en-US" sz="2900" b="1" dirty="0">
                <a:solidFill>
                  <a:srgbClr val="000000"/>
                </a:solidFill>
                <a:effectLst>
                  <a:outerShdw blurRad="38100" dist="38100" dir="2700000" algn="tl">
                    <a:srgbClr val="000000">
                      <a:alpha val="43137"/>
                    </a:srgbClr>
                  </a:outerShdw>
                </a:effectLst>
                <a:latin typeface="Papyrus" panose="03070502060502030205" pitchFamily="66" charset="0"/>
              </a:rPr>
              <a:t>But I thought it necessary to send to you Epaphroditus,</a:t>
            </a:r>
          </a:p>
          <a:p>
            <a:pPr marL="0" indent="0" algn="ctr">
              <a:spcBef>
                <a:spcPts val="0"/>
              </a:spcBef>
              <a:buNone/>
            </a:pPr>
            <a:r>
              <a:rPr lang="en-US" sz="2900" b="1" dirty="0">
                <a:solidFill>
                  <a:srgbClr val="000000"/>
                </a:solidFill>
                <a:effectLst>
                  <a:outerShdw blurRad="38100" dist="38100" dir="2700000" algn="tl">
                    <a:srgbClr val="000000">
                      <a:alpha val="43137"/>
                    </a:srgbClr>
                  </a:outerShdw>
                </a:effectLst>
                <a:latin typeface="Papyrus" panose="03070502060502030205" pitchFamily="66" charset="0"/>
              </a:rPr>
              <a:t>my brother and fellow worker and fellow soldier, </a:t>
            </a:r>
          </a:p>
          <a:p>
            <a:pPr marL="0" indent="0" algn="ctr">
              <a:spcBef>
                <a:spcPts val="0"/>
              </a:spcBef>
              <a:buNone/>
            </a:pPr>
            <a:r>
              <a:rPr lang="en-US" sz="2900" b="1" dirty="0">
                <a:solidFill>
                  <a:srgbClr val="000000"/>
                </a:solidFill>
                <a:effectLst>
                  <a:outerShdw blurRad="38100" dist="38100" dir="2700000" algn="tl">
                    <a:srgbClr val="000000">
                      <a:alpha val="43137"/>
                    </a:srgbClr>
                  </a:outerShdw>
                </a:effectLst>
                <a:latin typeface="Papyrus" panose="03070502060502030205" pitchFamily="66" charset="0"/>
              </a:rPr>
              <a:t>who is also your messenger and minister to my need.</a:t>
            </a:r>
          </a:p>
          <a:p>
            <a:pPr marL="0" indent="0" algn="ctr">
              <a:spcBef>
                <a:spcPts val="0"/>
              </a:spcBef>
              <a:buNone/>
            </a:pPr>
            <a:r>
              <a:rPr lang="en-US" sz="2900" b="1" dirty="0">
                <a:solidFill>
                  <a:srgbClr val="000000"/>
                </a:solidFill>
                <a:effectLst>
                  <a:outerShdw blurRad="38100" dist="38100" dir="2700000" algn="tl">
                    <a:srgbClr val="000000">
                      <a:alpha val="43137"/>
                    </a:srgbClr>
                  </a:outerShdw>
                </a:effectLst>
                <a:latin typeface="Papyrus" panose="03070502060502030205" pitchFamily="66" charset="0"/>
              </a:rPr>
              <a:t>Receive him then in the Lord with all joy, </a:t>
            </a:r>
          </a:p>
          <a:p>
            <a:pPr marL="0" indent="0" algn="ctr">
              <a:spcBef>
                <a:spcPts val="0"/>
              </a:spcBef>
              <a:buNone/>
            </a:pPr>
            <a:r>
              <a:rPr lang="en-US" sz="2900" b="1" dirty="0">
                <a:solidFill>
                  <a:srgbClr val="000000"/>
                </a:solidFill>
                <a:effectLst>
                  <a:outerShdw blurRad="38100" dist="38100" dir="2700000" algn="tl">
                    <a:srgbClr val="000000">
                      <a:alpha val="43137"/>
                    </a:srgbClr>
                  </a:outerShdw>
                </a:effectLst>
                <a:latin typeface="Papyrus" panose="03070502060502030205" pitchFamily="66" charset="0"/>
              </a:rPr>
              <a:t>and hold people like him in high regard, </a:t>
            </a:r>
          </a:p>
          <a:p>
            <a:pPr marL="0" indent="0" algn="ctr">
              <a:spcBef>
                <a:spcPts val="0"/>
              </a:spcBef>
              <a:buNone/>
            </a:pPr>
            <a:r>
              <a:rPr lang="en-US" sz="2900" b="1" dirty="0">
                <a:solidFill>
                  <a:srgbClr val="000000"/>
                </a:solidFill>
                <a:effectLst>
                  <a:outerShdw blurRad="38100" dist="38100" dir="2700000" algn="tl">
                    <a:srgbClr val="000000">
                      <a:alpha val="43137"/>
                    </a:srgbClr>
                  </a:outerShdw>
                </a:effectLst>
                <a:latin typeface="Papyrus" panose="03070502060502030205" pitchFamily="66" charset="0"/>
              </a:rPr>
              <a:t>because he came close to death for the work of Christ, </a:t>
            </a:r>
          </a:p>
          <a:p>
            <a:pPr marL="0" indent="0" algn="ctr">
              <a:spcBef>
                <a:spcPts val="0"/>
              </a:spcBef>
              <a:buNone/>
            </a:pPr>
            <a:r>
              <a:rPr lang="en-US" sz="2900" b="1" dirty="0">
                <a:solidFill>
                  <a:srgbClr val="000000"/>
                </a:solidFill>
                <a:effectLst>
                  <a:outerShdw blurRad="38100" dist="38100" dir="2700000" algn="tl">
                    <a:srgbClr val="000000">
                      <a:alpha val="43137"/>
                    </a:srgbClr>
                  </a:outerShdw>
                </a:effectLst>
                <a:latin typeface="Papyrus" panose="03070502060502030205" pitchFamily="66" charset="0"/>
              </a:rPr>
              <a:t>risking his life to compensate </a:t>
            </a:r>
          </a:p>
          <a:p>
            <a:pPr marL="0" indent="0" algn="ctr">
              <a:spcBef>
                <a:spcPts val="0"/>
              </a:spcBef>
              <a:buNone/>
            </a:pPr>
            <a:r>
              <a:rPr lang="en-US" sz="2900" b="1" dirty="0">
                <a:solidFill>
                  <a:srgbClr val="000000"/>
                </a:solidFill>
                <a:effectLst>
                  <a:outerShdw blurRad="38100" dist="38100" dir="2700000" algn="tl">
                    <a:srgbClr val="000000">
                      <a:alpha val="43137"/>
                    </a:srgbClr>
                  </a:outerShdw>
                </a:effectLst>
                <a:latin typeface="Papyrus" panose="03070502060502030205" pitchFamily="66" charset="0"/>
              </a:rPr>
              <a:t>for your absence in your service to me.” </a:t>
            </a:r>
          </a:p>
          <a:p>
            <a:pPr marL="0" indent="0" algn="ctr">
              <a:spcBef>
                <a:spcPts val="0"/>
              </a:spcBef>
              <a:buNone/>
            </a:pPr>
            <a:r>
              <a:rPr lang="en-US" sz="2800" b="1" dirty="0">
                <a:solidFill>
                  <a:srgbClr val="000000"/>
                </a:solidFill>
                <a:effectLst>
                  <a:outerShdw blurRad="38100" dist="38100" dir="2700000" algn="tl">
                    <a:srgbClr val="000000">
                      <a:alpha val="43137"/>
                    </a:srgbClr>
                  </a:outerShdw>
                </a:effectLst>
                <a:latin typeface="Papyrus" panose="03070502060502030205" pitchFamily="66" charset="0"/>
              </a:rPr>
              <a:t>Philippians 2:25, 29-30</a:t>
            </a:r>
          </a:p>
          <a:p>
            <a:r>
              <a:rPr lang="en-US" dirty="0">
                <a:effectLst>
                  <a:outerShdw blurRad="38100" dist="38100" dir="2700000" algn="tl">
                    <a:srgbClr val="000000">
                      <a:alpha val="43137"/>
                    </a:srgbClr>
                  </a:outerShdw>
                </a:effectLst>
              </a:rPr>
              <a:t>, </a:t>
            </a:r>
          </a:p>
        </p:txBody>
      </p:sp>
      <p:sp>
        <p:nvSpPr>
          <p:cNvPr id="8" name="TextBox 7">
            <a:extLst>
              <a:ext uri="{FF2B5EF4-FFF2-40B4-BE49-F238E27FC236}">
                <a16:creationId xmlns:a16="http://schemas.microsoft.com/office/drawing/2014/main" id="{0D8EAE03-AABA-DA10-D324-EBE39A733C4D}"/>
              </a:ext>
            </a:extLst>
          </p:cNvPr>
          <p:cNvSpPr txBox="1"/>
          <p:nvPr/>
        </p:nvSpPr>
        <p:spPr>
          <a:xfrm>
            <a:off x="6477000" y="6396336"/>
            <a:ext cx="4588042"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66">
                    <a:lumMod val="40000"/>
                    <a:lumOff val="60000"/>
                  </a:srgbClr>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1794644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EF61-84FB-D0A2-265E-4CD58EC66956}"/>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A03FAF7B-64CF-68F9-3663-3ABCB8157C57}"/>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Biblical Times</a:t>
            </a:r>
          </a:p>
        </p:txBody>
      </p:sp>
      <p:sp>
        <p:nvSpPr>
          <p:cNvPr id="229379" name="Rectangle 3">
            <a:extLst>
              <a:ext uri="{FF2B5EF4-FFF2-40B4-BE49-F238E27FC236}">
                <a16:creationId xmlns:a16="http://schemas.microsoft.com/office/drawing/2014/main" id="{0DB099EB-0222-DBDD-0952-2931765A246F}"/>
              </a:ext>
            </a:extLst>
          </p:cNvPr>
          <p:cNvSpPr>
            <a:spLocks noGrp="1" noChangeArrowheads="1"/>
          </p:cNvSpPr>
          <p:nvPr>
            <p:ph idx="1"/>
          </p:nvPr>
        </p:nvSpPr>
        <p:spPr>
          <a:xfrm>
            <a:off x="304800" y="1752600"/>
            <a:ext cx="6824133" cy="4114800"/>
          </a:xfrm>
        </p:spPr>
        <p:txBody>
          <a:bodyPr/>
          <a:lstStyle/>
          <a:p>
            <a:r>
              <a:rPr lang="en-US" dirty="0">
                <a:effectLst>
                  <a:outerShdw blurRad="38100" dist="38100" dir="2700000" algn="tl">
                    <a:srgbClr val="000000">
                      <a:alpha val="43137"/>
                    </a:srgbClr>
                  </a:outerShdw>
                </a:effectLst>
              </a:rPr>
              <a:t>Luke</a:t>
            </a:r>
          </a:p>
          <a:p>
            <a:pPr lvl="1"/>
            <a:r>
              <a:rPr lang="en-US" dirty="0">
                <a:effectLst>
                  <a:outerShdw blurRad="38100" dist="38100" dir="2700000" algn="tl">
                    <a:srgbClr val="000000">
                      <a:alpha val="43137"/>
                    </a:srgbClr>
                  </a:outerShdw>
                </a:effectLst>
              </a:rPr>
              <a:t>Paul’s final letter before his death</a:t>
            </a:r>
          </a:p>
          <a:p>
            <a:pPr lvl="1"/>
            <a:r>
              <a:rPr lang="en-US" dirty="0">
                <a:effectLst>
                  <a:outerShdw blurRad="38100" dist="38100" dir="2700000" algn="tl">
                    <a:srgbClr val="000000">
                      <a:alpha val="43137"/>
                    </a:srgbClr>
                  </a:outerShdw>
                </a:effectLst>
              </a:rPr>
              <a:t>Tells how he was deserted</a:t>
            </a:r>
          </a:p>
          <a:p>
            <a:pPr lvl="1"/>
            <a:r>
              <a:rPr lang="en-US" dirty="0">
                <a:effectLst>
                  <a:outerShdw blurRad="38100" dist="38100" dir="2700000" algn="tl">
                    <a:srgbClr val="000000">
                      <a:alpha val="43137"/>
                    </a:srgbClr>
                  </a:outerShdw>
                </a:effectLst>
              </a:rPr>
              <a:t>Implores for Timothy to come</a:t>
            </a:r>
          </a:p>
          <a:p>
            <a:pPr lvl="1"/>
            <a:r>
              <a:rPr lang="en-US" dirty="0">
                <a:effectLst>
                  <a:outerShdw blurRad="38100" dist="38100" dir="2700000" algn="tl">
                    <a:srgbClr val="000000">
                      <a:alpha val="43137"/>
                    </a:srgbClr>
                  </a:outerShdw>
                </a:effectLst>
              </a:rPr>
              <a:t>He stated only Luke (the physician) was with him</a:t>
            </a:r>
          </a:p>
          <a:p>
            <a:endParaRPr lang="en-US"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4F4F93C9-5C22-24B9-6897-637637FC800D}"/>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5" name="Picture 4">
            <a:extLst>
              <a:ext uri="{FF2B5EF4-FFF2-40B4-BE49-F238E27FC236}">
                <a16:creationId xmlns:a16="http://schemas.microsoft.com/office/drawing/2014/main" id="{5AFBC1DA-73E8-6DA1-1DD8-B9B0A6945B86}"/>
              </a:ext>
            </a:extLst>
          </p:cNvPr>
          <p:cNvPicPr>
            <a:picLocks noChangeAspect="1"/>
          </p:cNvPicPr>
          <p:nvPr/>
        </p:nvPicPr>
        <p:blipFill>
          <a:blip r:embed="rId2"/>
          <a:stretch>
            <a:fillRect/>
          </a:stretch>
        </p:blipFill>
        <p:spPr>
          <a:xfrm>
            <a:off x="7484802" y="1247130"/>
            <a:ext cx="3724795" cy="4620270"/>
          </a:xfrm>
          <a:prstGeom prst="rect">
            <a:avLst/>
          </a:prstGeom>
          <a:ln w="38100">
            <a:solidFill>
              <a:srgbClr val="000000"/>
            </a:solidFill>
          </a:ln>
        </p:spPr>
      </p:pic>
    </p:spTree>
    <p:extLst>
      <p:ext uri="{BB962C8B-B14F-4D97-AF65-F5344CB8AC3E}">
        <p14:creationId xmlns:p14="http://schemas.microsoft.com/office/powerpoint/2010/main" val="225888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0E7BFE1-9322-2EF1-EFB0-7B4FD5B94FE6}"/>
            </a:ext>
          </a:extLst>
        </p:cNvPr>
        <p:cNvGrpSpPr/>
        <p:nvPr/>
      </p:nvGrpSpPr>
      <p:grpSpPr>
        <a:xfrm>
          <a:off x="0" y="0"/>
          <a:ext cx="0" cy="0"/>
          <a:chOff x="0" y="0"/>
          <a:chExt cx="0" cy="0"/>
        </a:xfrm>
      </p:grpSpPr>
      <p:pic>
        <p:nvPicPr>
          <p:cNvPr id="6" name="Picture 5" descr="A close up of a paper&#10;&#10;AI-generated content may be incorrect.">
            <a:extLst>
              <a:ext uri="{FF2B5EF4-FFF2-40B4-BE49-F238E27FC236}">
                <a16:creationId xmlns:a16="http://schemas.microsoft.com/office/drawing/2014/main" id="{079E81F8-8C22-AA3F-4285-E9F78B19D130}"/>
              </a:ext>
            </a:extLst>
          </p:cNvPr>
          <p:cNvPicPr>
            <a:picLocks noChangeAspect="1"/>
          </p:cNvPicPr>
          <p:nvPr/>
        </p:nvPicPr>
        <p:blipFill>
          <a:blip r:embed="rId2">
            <a:extLst>
              <a:ext uri="{28A0092B-C50C-407E-A947-70E740481C1C}">
                <a14:useLocalDpi xmlns:a14="http://schemas.microsoft.com/office/drawing/2010/main" val="0"/>
              </a:ext>
            </a:extLst>
          </a:blip>
          <a:srcRect l="10549" t="16772" r="11372" b="11921"/>
          <a:stretch>
            <a:fillRect/>
          </a:stretch>
        </p:blipFill>
        <p:spPr>
          <a:xfrm>
            <a:off x="308416" y="649700"/>
            <a:ext cx="11575166" cy="5515804"/>
          </a:xfrm>
          <a:prstGeom prst="rect">
            <a:avLst/>
          </a:prstGeom>
        </p:spPr>
      </p:pic>
      <p:sp>
        <p:nvSpPr>
          <p:cNvPr id="229379" name="Rectangle 3">
            <a:extLst>
              <a:ext uri="{FF2B5EF4-FFF2-40B4-BE49-F238E27FC236}">
                <a16:creationId xmlns:a16="http://schemas.microsoft.com/office/drawing/2014/main" id="{A7F488E6-23D3-B456-1D62-50AC8D0D9DDD}"/>
              </a:ext>
            </a:extLst>
          </p:cNvPr>
          <p:cNvSpPr>
            <a:spLocks noGrp="1" noChangeArrowheads="1"/>
          </p:cNvSpPr>
          <p:nvPr>
            <p:ph idx="1"/>
          </p:nvPr>
        </p:nvSpPr>
        <p:spPr>
          <a:xfrm>
            <a:off x="1244072" y="2161750"/>
            <a:ext cx="9703853" cy="2985983"/>
          </a:xfrm>
        </p:spPr>
        <p:txBody>
          <a:bodyPr/>
          <a:lstStyle/>
          <a:p>
            <a:pPr marL="0" indent="0" algn="ctr">
              <a:spcBef>
                <a:spcPts val="0"/>
              </a:spcBef>
              <a:buNone/>
            </a:pPr>
            <a:r>
              <a:rPr lang="en-US" b="1" dirty="0">
                <a:solidFill>
                  <a:srgbClr val="000000"/>
                </a:solidFill>
                <a:effectLst>
                  <a:outerShdw blurRad="38100" dist="38100" dir="2700000" algn="tl">
                    <a:srgbClr val="000000">
                      <a:alpha val="43137"/>
                    </a:srgbClr>
                  </a:outerShdw>
                </a:effectLst>
                <a:latin typeface="Papyrus" panose="03070502060502030205" pitchFamily="66" charset="0"/>
              </a:rPr>
              <a:t>“For I am already being poured out as a drink offering, </a:t>
            </a:r>
          </a:p>
          <a:p>
            <a:pPr marL="0" indent="0" algn="ctr">
              <a:spcBef>
                <a:spcPts val="0"/>
              </a:spcBef>
              <a:buNone/>
            </a:pPr>
            <a:r>
              <a:rPr lang="en-US" b="1" dirty="0">
                <a:solidFill>
                  <a:srgbClr val="000000"/>
                </a:solidFill>
                <a:effectLst>
                  <a:outerShdw blurRad="38100" dist="38100" dir="2700000" algn="tl">
                    <a:srgbClr val="000000">
                      <a:alpha val="43137"/>
                    </a:srgbClr>
                  </a:outerShdw>
                </a:effectLst>
                <a:latin typeface="Papyrus" panose="03070502060502030205" pitchFamily="66" charset="0"/>
              </a:rPr>
              <a:t>and the time of my departure has come. </a:t>
            </a:r>
          </a:p>
          <a:p>
            <a:pPr marL="0" indent="0" algn="ctr">
              <a:spcBef>
                <a:spcPts val="0"/>
              </a:spcBef>
              <a:buNone/>
            </a:pPr>
            <a:r>
              <a:rPr lang="en-US" b="1" dirty="0">
                <a:solidFill>
                  <a:srgbClr val="000000"/>
                </a:solidFill>
                <a:effectLst>
                  <a:outerShdw blurRad="38100" dist="38100" dir="2700000" algn="tl">
                    <a:srgbClr val="000000">
                      <a:alpha val="43137"/>
                    </a:srgbClr>
                  </a:outerShdw>
                </a:effectLst>
                <a:latin typeface="Papyrus" panose="03070502060502030205" pitchFamily="66" charset="0"/>
              </a:rPr>
              <a:t>Make every effort to come to me soon. </a:t>
            </a:r>
          </a:p>
          <a:p>
            <a:pPr marL="0" indent="0" algn="ctr">
              <a:spcBef>
                <a:spcPts val="0"/>
              </a:spcBef>
              <a:buNone/>
            </a:pPr>
            <a:r>
              <a:rPr lang="en-US" b="1" dirty="0">
                <a:solidFill>
                  <a:srgbClr val="000000"/>
                </a:solidFill>
                <a:effectLst>
                  <a:outerShdw blurRad="38100" dist="38100" dir="2700000" algn="tl">
                    <a:srgbClr val="000000">
                      <a:alpha val="43137"/>
                    </a:srgbClr>
                  </a:outerShdw>
                </a:effectLst>
                <a:latin typeface="Papyrus" panose="03070502060502030205" pitchFamily="66" charset="0"/>
              </a:rPr>
              <a:t>Only Luke is with me.” </a:t>
            </a:r>
          </a:p>
          <a:p>
            <a:pPr marL="0" indent="0" algn="ctr">
              <a:spcBef>
                <a:spcPts val="0"/>
              </a:spcBef>
              <a:buNone/>
            </a:pPr>
            <a:r>
              <a:rPr lang="en-US" sz="2800" b="1" dirty="0">
                <a:solidFill>
                  <a:srgbClr val="000000"/>
                </a:solidFill>
                <a:effectLst>
                  <a:outerShdw blurRad="38100" dist="38100" dir="2700000" algn="tl">
                    <a:srgbClr val="000000">
                      <a:alpha val="43137"/>
                    </a:srgbClr>
                  </a:outerShdw>
                </a:effectLst>
                <a:latin typeface="Papyrus" panose="03070502060502030205" pitchFamily="66" charset="0"/>
              </a:rPr>
              <a:t>2 Timothy 4: 6,9,11</a:t>
            </a:r>
          </a:p>
          <a:p>
            <a:r>
              <a:rPr lang="en-US" dirty="0">
                <a:effectLst>
                  <a:outerShdw blurRad="38100" dist="38100" dir="2700000" algn="tl">
                    <a:srgbClr val="000000">
                      <a:alpha val="43137"/>
                    </a:srgbClr>
                  </a:outerShdw>
                </a:effectLst>
              </a:rPr>
              <a:t>, </a:t>
            </a:r>
          </a:p>
        </p:txBody>
      </p:sp>
      <p:sp>
        <p:nvSpPr>
          <p:cNvPr id="8" name="TextBox 7">
            <a:extLst>
              <a:ext uri="{FF2B5EF4-FFF2-40B4-BE49-F238E27FC236}">
                <a16:creationId xmlns:a16="http://schemas.microsoft.com/office/drawing/2014/main" id="{1EFB525B-7FDE-21D0-F3E8-6D6C91B68607}"/>
              </a:ext>
            </a:extLst>
          </p:cNvPr>
          <p:cNvSpPr txBox="1"/>
          <p:nvPr/>
        </p:nvSpPr>
        <p:spPr>
          <a:xfrm>
            <a:off x="6477000" y="6396336"/>
            <a:ext cx="4588042"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66">
                    <a:lumMod val="40000"/>
                    <a:lumOff val="60000"/>
                  </a:srgbClr>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1182287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B048D-2607-D296-AA83-CE23772EC113}"/>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0A2DF6B9-B3D8-F732-B13B-1C29E906F6E7}"/>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Florence Nightingale</a:t>
            </a:r>
          </a:p>
        </p:txBody>
      </p:sp>
      <p:sp>
        <p:nvSpPr>
          <p:cNvPr id="229379" name="Rectangle 3">
            <a:extLst>
              <a:ext uri="{FF2B5EF4-FFF2-40B4-BE49-F238E27FC236}">
                <a16:creationId xmlns:a16="http://schemas.microsoft.com/office/drawing/2014/main" id="{6FB0962B-C305-8C5C-F6E5-B4A881694A1C}"/>
              </a:ext>
            </a:extLst>
          </p:cNvPr>
          <p:cNvSpPr>
            <a:spLocks noGrp="1" noChangeArrowheads="1"/>
          </p:cNvSpPr>
          <p:nvPr>
            <p:ph idx="1"/>
          </p:nvPr>
        </p:nvSpPr>
        <p:spPr>
          <a:xfrm>
            <a:off x="304800" y="1752600"/>
            <a:ext cx="7247467" cy="4114800"/>
          </a:xfrm>
        </p:spPr>
        <p:txBody>
          <a:bodyPr/>
          <a:lstStyle/>
          <a:p>
            <a:r>
              <a:rPr lang="en-US" dirty="0">
                <a:effectLst>
                  <a:outerShdw blurRad="38100" dist="38100" dir="2700000" algn="tl">
                    <a:srgbClr val="000000">
                      <a:alpha val="43137"/>
                    </a:srgbClr>
                  </a:outerShdw>
                </a:effectLst>
              </a:rPr>
              <a:t>Florence Nightingale</a:t>
            </a:r>
          </a:p>
          <a:p>
            <a:pPr lvl="1">
              <a:spcAft>
                <a:spcPts val="600"/>
              </a:spcAft>
            </a:pPr>
            <a:r>
              <a:rPr lang="en-US" dirty="0">
                <a:effectLst>
                  <a:outerShdw blurRad="38100" dist="38100" dir="2700000" algn="tl">
                    <a:srgbClr val="000000">
                      <a:alpha val="43137"/>
                    </a:srgbClr>
                  </a:outerShdw>
                </a:effectLst>
              </a:rPr>
              <a:t>Felt faith should manifest in active care and love for others</a:t>
            </a:r>
          </a:p>
          <a:p>
            <a:pPr lvl="1">
              <a:spcAft>
                <a:spcPts val="600"/>
              </a:spcAft>
            </a:pPr>
            <a:r>
              <a:rPr lang="en-US" dirty="0">
                <a:effectLst>
                  <a:outerShdw blurRad="38100" dist="38100" dir="2700000" algn="tl">
                    <a:srgbClr val="000000">
                      <a:alpha val="43137"/>
                    </a:srgbClr>
                  </a:outerShdw>
                </a:effectLst>
              </a:rPr>
              <a:t>Reports of the conditions for the wounded at the military hospital in Scutari during the Crimean War got back to Britain</a:t>
            </a:r>
          </a:p>
          <a:p>
            <a:pPr lvl="1">
              <a:spcAft>
                <a:spcPts val="600"/>
              </a:spcAft>
            </a:pPr>
            <a:r>
              <a:rPr lang="en-US" dirty="0">
                <a:effectLst>
                  <a:outerShdw blurRad="38100" dist="38100" dir="2700000" algn="tl">
                    <a:srgbClr val="000000">
                      <a:alpha val="43137"/>
                    </a:srgbClr>
                  </a:outerShdw>
                </a:effectLst>
              </a:rPr>
              <a:t>Florence Nightingale petitioned the government to allow her to go</a:t>
            </a:r>
          </a:p>
        </p:txBody>
      </p:sp>
      <p:sp>
        <p:nvSpPr>
          <p:cNvPr id="8" name="TextBox 7">
            <a:extLst>
              <a:ext uri="{FF2B5EF4-FFF2-40B4-BE49-F238E27FC236}">
                <a16:creationId xmlns:a16="http://schemas.microsoft.com/office/drawing/2014/main" id="{1C6645F7-94B0-3FF8-9D45-8B1F821F9F6B}"/>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3" name="Picture 2">
            <a:extLst>
              <a:ext uri="{FF2B5EF4-FFF2-40B4-BE49-F238E27FC236}">
                <a16:creationId xmlns:a16="http://schemas.microsoft.com/office/drawing/2014/main" id="{F394D371-9FB5-C452-18D0-2690671E174B}"/>
              </a:ext>
            </a:extLst>
          </p:cNvPr>
          <p:cNvPicPr>
            <a:picLocks noChangeAspect="1"/>
          </p:cNvPicPr>
          <p:nvPr/>
        </p:nvPicPr>
        <p:blipFill>
          <a:blip r:embed="rId2"/>
          <a:stretch>
            <a:fillRect/>
          </a:stretch>
        </p:blipFill>
        <p:spPr>
          <a:xfrm>
            <a:off x="7812369" y="1333154"/>
            <a:ext cx="3543795" cy="4953691"/>
          </a:xfrm>
          <a:prstGeom prst="rect">
            <a:avLst/>
          </a:prstGeom>
          <a:ln w="38100">
            <a:solidFill>
              <a:srgbClr val="000000"/>
            </a:solidFill>
          </a:ln>
        </p:spPr>
      </p:pic>
    </p:spTree>
    <p:extLst>
      <p:ext uri="{BB962C8B-B14F-4D97-AF65-F5344CB8AC3E}">
        <p14:creationId xmlns:p14="http://schemas.microsoft.com/office/powerpoint/2010/main" val="168862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193AB-184F-A0E5-08CE-0C1972D41DDB}"/>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6E047077-2904-87E6-79A2-95A901B2FABE}"/>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Florence Nightingale</a:t>
            </a:r>
          </a:p>
        </p:txBody>
      </p:sp>
      <p:sp>
        <p:nvSpPr>
          <p:cNvPr id="229379" name="Rectangle 3">
            <a:extLst>
              <a:ext uri="{FF2B5EF4-FFF2-40B4-BE49-F238E27FC236}">
                <a16:creationId xmlns:a16="http://schemas.microsoft.com/office/drawing/2014/main" id="{DC6DA815-FD57-2F49-CE38-1BC049B8B4C2}"/>
              </a:ext>
            </a:extLst>
          </p:cNvPr>
          <p:cNvSpPr>
            <a:spLocks noGrp="1" noChangeArrowheads="1"/>
          </p:cNvSpPr>
          <p:nvPr>
            <p:ph idx="1"/>
          </p:nvPr>
        </p:nvSpPr>
        <p:spPr>
          <a:xfrm>
            <a:off x="304800" y="1752600"/>
            <a:ext cx="11514667" cy="4114800"/>
          </a:xfrm>
        </p:spPr>
        <p:txBody>
          <a:bodyPr/>
          <a:lstStyle/>
          <a:p>
            <a:pPr lvl="1"/>
            <a:r>
              <a:rPr lang="en-US" dirty="0">
                <a:effectLst>
                  <a:outerShdw blurRad="38100" dist="38100" dir="2700000" algn="tl">
                    <a:srgbClr val="000000">
                      <a:alpha val="43137"/>
                    </a:srgbClr>
                  </a:outerShdw>
                </a:effectLst>
              </a:rPr>
              <a:t>She brought with her a staff of 38 women volunteer nurses including 15 Catholic nuns</a:t>
            </a:r>
          </a:p>
        </p:txBody>
      </p:sp>
      <p:sp>
        <p:nvSpPr>
          <p:cNvPr id="8" name="TextBox 7">
            <a:extLst>
              <a:ext uri="{FF2B5EF4-FFF2-40B4-BE49-F238E27FC236}">
                <a16:creationId xmlns:a16="http://schemas.microsoft.com/office/drawing/2014/main" id="{E077491A-D2CA-7B95-DA40-6BDE1D42B0EB}"/>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6" name="Picture 5">
            <a:extLst>
              <a:ext uri="{FF2B5EF4-FFF2-40B4-BE49-F238E27FC236}">
                <a16:creationId xmlns:a16="http://schemas.microsoft.com/office/drawing/2014/main" id="{D8C6555E-89FA-00E0-7F31-133AF5E80C28}"/>
              </a:ext>
            </a:extLst>
          </p:cNvPr>
          <p:cNvPicPr>
            <a:picLocks noChangeAspect="1"/>
          </p:cNvPicPr>
          <p:nvPr/>
        </p:nvPicPr>
        <p:blipFill>
          <a:blip r:embed="rId2"/>
          <a:stretch>
            <a:fillRect/>
          </a:stretch>
        </p:blipFill>
        <p:spPr>
          <a:xfrm>
            <a:off x="3008401" y="2834213"/>
            <a:ext cx="4955997" cy="3562123"/>
          </a:xfrm>
          <a:prstGeom prst="rect">
            <a:avLst/>
          </a:prstGeom>
          <a:ln w="38100">
            <a:solidFill>
              <a:schemeClr val="tx1"/>
            </a:solidFill>
          </a:ln>
        </p:spPr>
      </p:pic>
    </p:spTree>
    <p:extLst>
      <p:ext uri="{BB962C8B-B14F-4D97-AF65-F5344CB8AC3E}">
        <p14:creationId xmlns:p14="http://schemas.microsoft.com/office/powerpoint/2010/main" val="161688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4A578-6211-E128-095E-953D0A0F702F}"/>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54683F1F-5E76-D863-17ED-96856CAF39C5}"/>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Florence Nightingale</a:t>
            </a:r>
          </a:p>
        </p:txBody>
      </p:sp>
      <p:sp>
        <p:nvSpPr>
          <p:cNvPr id="229379" name="Rectangle 3">
            <a:extLst>
              <a:ext uri="{FF2B5EF4-FFF2-40B4-BE49-F238E27FC236}">
                <a16:creationId xmlns:a16="http://schemas.microsoft.com/office/drawing/2014/main" id="{5C47D21D-B07C-E08E-C6FB-9DF8234FFB51}"/>
              </a:ext>
            </a:extLst>
          </p:cNvPr>
          <p:cNvSpPr>
            <a:spLocks noGrp="1" noChangeArrowheads="1"/>
          </p:cNvSpPr>
          <p:nvPr>
            <p:ph idx="1"/>
          </p:nvPr>
        </p:nvSpPr>
        <p:spPr>
          <a:xfrm>
            <a:off x="304800" y="1752600"/>
            <a:ext cx="11514667" cy="4114800"/>
          </a:xfrm>
        </p:spPr>
        <p:txBody>
          <a:bodyPr/>
          <a:lstStyle/>
          <a:p>
            <a:r>
              <a:rPr lang="en-US" dirty="0">
                <a:effectLst>
                  <a:outerShdw blurRad="38100" dist="38100" dir="2700000" algn="tl">
                    <a:srgbClr val="000000">
                      <a:alpha val="43137"/>
                    </a:srgbClr>
                  </a:outerShdw>
                </a:effectLst>
              </a:rPr>
              <a:t>The army hospital was filthy and rat infested</a:t>
            </a:r>
          </a:p>
          <a:p>
            <a:pPr lvl="1"/>
            <a:r>
              <a:rPr lang="en-US" dirty="0">
                <a:effectLst>
                  <a:outerShdw blurRad="38100" dist="38100" dir="2700000" algn="tl">
                    <a:srgbClr val="000000">
                      <a:alpha val="43137"/>
                    </a:srgbClr>
                  </a:outerShdw>
                </a:effectLst>
              </a:rPr>
              <a:t>It was severely overcrowded with 2,000 to 4,000 soldiers crammed into the building</a:t>
            </a:r>
          </a:p>
          <a:p>
            <a:pPr lvl="1"/>
            <a:r>
              <a:rPr lang="en-US" dirty="0">
                <a:effectLst>
                  <a:outerShdw blurRad="38100" dist="38100" dir="2700000" algn="tl">
                    <a:srgbClr val="000000">
                      <a:alpha val="43137"/>
                    </a:srgbClr>
                  </a:outerShdw>
                </a:effectLst>
              </a:rPr>
              <a:t>Conditions were catastrophic</a:t>
            </a:r>
          </a:p>
          <a:p>
            <a:pPr lvl="1"/>
            <a:r>
              <a:rPr lang="en-US" dirty="0">
                <a:effectLst>
                  <a:outerShdw blurRad="38100" dist="38100" dir="2700000" algn="tl">
                    <a:srgbClr val="000000">
                      <a:alpha val="43137"/>
                    </a:srgbClr>
                  </a:outerShdw>
                </a:effectLst>
              </a:rPr>
              <a:t>Medical staff were overwhelmed</a:t>
            </a:r>
          </a:p>
          <a:p>
            <a:pPr lvl="1"/>
            <a:r>
              <a:rPr lang="en-US" dirty="0">
                <a:effectLst>
                  <a:outerShdw blurRad="38100" dist="38100" dir="2700000" algn="tl">
                    <a:srgbClr val="000000">
                      <a:alpha val="43137"/>
                    </a:srgbClr>
                  </a:outerShdw>
                </a:effectLst>
              </a:rPr>
              <a:t>Medicines were in short supply</a:t>
            </a:r>
          </a:p>
          <a:p>
            <a:pPr lvl="1"/>
            <a:r>
              <a:rPr lang="en-US" dirty="0">
                <a:effectLst>
                  <a:outerShdw blurRad="38100" dist="38100" dir="2700000" algn="tl">
                    <a:srgbClr val="000000">
                      <a:alpha val="43137"/>
                    </a:srgbClr>
                  </a:outerShdw>
                </a:effectLst>
              </a:rPr>
              <a:t>Hygiene was neglected</a:t>
            </a:r>
          </a:p>
          <a:p>
            <a:pPr lvl="1"/>
            <a:r>
              <a:rPr lang="en-US" dirty="0">
                <a:effectLst>
                  <a:outerShdw blurRad="38100" dist="38100" dir="2700000" algn="tl">
                    <a:srgbClr val="000000">
                      <a:alpha val="43137"/>
                    </a:srgbClr>
                  </a:outerShdw>
                </a:effectLst>
              </a:rPr>
              <a:t>Many died from infections</a:t>
            </a:r>
          </a:p>
          <a:p>
            <a:pPr lvl="1"/>
            <a:endParaRPr lang="en-US"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DFE1725A-67CB-DF20-D107-D12D3E065449}"/>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3" name="Picture 2">
            <a:extLst>
              <a:ext uri="{FF2B5EF4-FFF2-40B4-BE49-F238E27FC236}">
                <a16:creationId xmlns:a16="http://schemas.microsoft.com/office/drawing/2014/main" id="{6970F248-2F85-BB8A-41DB-1337F6B1642E}"/>
              </a:ext>
            </a:extLst>
          </p:cNvPr>
          <p:cNvPicPr>
            <a:picLocks noChangeAspect="1"/>
          </p:cNvPicPr>
          <p:nvPr/>
        </p:nvPicPr>
        <p:blipFill>
          <a:blip r:embed="rId2"/>
          <a:stretch>
            <a:fillRect/>
          </a:stretch>
        </p:blipFill>
        <p:spPr>
          <a:xfrm>
            <a:off x="6477000" y="3005022"/>
            <a:ext cx="4876799" cy="3262312"/>
          </a:xfrm>
          <a:prstGeom prst="rect">
            <a:avLst/>
          </a:prstGeom>
          <a:ln w="38100">
            <a:solidFill>
              <a:srgbClr val="000000"/>
            </a:solidFill>
          </a:ln>
        </p:spPr>
      </p:pic>
    </p:spTree>
    <p:extLst>
      <p:ext uri="{BB962C8B-B14F-4D97-AF65-F5344CB8AC3E}">
        <p14:creationId xmlns:p14="http://schemas.microsoft.com/office/powerpoint/2010/main" val="947019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CEB53-0E3E-25D2-D7A9-F7E52790C56E}"/>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BB60C805-66A6-D638-9F61-3B7A5AFC0763}"/>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Florence Nightingale</a:t>
            </a:r>
          </a:p>
        </p:txBody>
      </p:sp>
      <p:sp>
        <p:nvSpPr>
          <p:cNvPr id="229379" name="Rectangle 3">
            <a:extLst>
              <a:ext uri="{FF2B5EF4-FFF2-40B4-BE49-F238E27FC236}">
                <a16:creationId xmlns:a16="http://schemas.microsoft.com/office/drawing/2014/main" id="{DE52B2E7-CD6A-ED9E-9269-AFE0D92A5A20}"/>
              </a:ext>
            </a:extLst>
          </p:cNvPr>
          <p:cNvSpPr>
            <a:spLocks noGrp="1" noChangeArrowheads="1"/>
          </p:cNvSpPr>
          <p:nvPr>
            <p:ph idx="1"/>
          </p:nvPr>
        </p:nvSpPr>
        <p:spPr>
          <a:xfrm>
            <a:off x="304800" y="1752600"/>
            <a:ext cx="5266267" cy="4114800"/>
          </a:xfrm>
        </p:spPr>
        <p:txBody>
          <a:bodyPr/>
          <a:lstStyle/>
          <a:p>
            <a:r>
              <a:rPr lang="en-US" dirty="0">
                <a:effectLst>
                  <a:outerShdw blurRad="38100" dist="38100" dir="2700000" algn="tl">
                    <a:srgbClr val="000000">
                      <a:alpha val="43137"/>
                    </a:srgbClr>
                  </a:outerShdw>
                </a:effectLst>
              </a:rPr>
              <a:t>She and her team got right to work</a:t>
            </a:r>
          </a:p>
          <a:p>
            <a:pPr lvl="1">
              <a:spcAft>
                <a:spcPts val="600"/>
              </a:spcAft>
            </a:pPr>
            <a:r>
              <a:rPr lang="en-US" dirty="0">
                <a:effectLst>
                  <a:outerShdw blurRad="38100" dist="38100" dir="2700000" algn="tl">
                    <a:srgbClr val="000000">
                      <a:alpha val="43137"/>
                    </a:srgbClr>
                  </a:outerShdw>
                </a:effectLst>
              </a:rPr>
              <a:t>Cleaning</a:t>
            </a:r>
          </a:p>
          <a:p>
            <a:pPr lvl="1">
              <a:spcAft>
                <a:spcPts val="600"/>
              </a:spcAft>
            </a:pPr>
            <a:r>
              <a:rPr lang="en-US" dirty="0">
                <a:effectLst>
                  <a:outerShdw blurRad="38100" dist="38100" dir="2700000" algn="tl">
                    <a:srgbClr val="000000">
                      <a:alpha val="43137"/>
                    </a:srgbClr>
                  </a:outerShdw>
                </a:effectLst>
              </a:rPr>
              <a:t>Improving ventilation</a:t>
            </a:r>
          </a:p>
          <a:p>
            <a:pPr lvl="1">
              <a:spcAft>
                <a:spcPts val="600"/>
              </a:spcAft>
            </a:pPr>
            <a:r>
              <a:rPr lang="en-US" dirty="0">
                <a:effectLst>
                  <a:outerShdw blurRad="38100" dist="38100" dir="2700000" algn="tl">
                    <a:srgbClr val="000000">
                      <a:alpha val="43137"/>
                    </a:srgbClr>
                  </a:outerShdw>
                </a:effectLst>
              </a:rPr>
              <a:t>Caring properly for the wounded</a:t>
            </a:r>
          </a:p>
          <a:p>
            <a:pPr lvl="1">
              <a:spcAft>
                <a:spcPts val="600"/>
              </a:spcAft>
            </a:pPr>
            <a:r>
              <a:rPr lang="en-US" dirty="0">
                <a:effectLst>
                  <a:outerShdw blurRad="38100" dist="38100" dir="2700000" algn="tl">
                    <a:srgbClr val="000000">
                      <a:alpha val="43137"/>
                    </a:srgbClr>
                  </a:outerShdw>
                </a:effectLst>
              </a:rPr>
              <a:t>The death rate went from 50% to 1 %</a:t>
            </a:r>
          </a:p>
        </p:txBody>
      </p:sp>
      <p:sp>
        <p:nvSpPr>
          <p:cNvPr id="8" name="TextBox 7">
            <a:extLst>
              <a:ext uri="{FF2B5EF4-FFF2-40B4-BE49-F238E27FC236}">
                <a16:creationId xmlns:a16="http://schemas.microsoft.com/office/drawing/2014/main" id="{CC1522CE-0BD6-2BD8-9FEF-B38546943CBA}"/>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4" name="Picture 3">
            <a:extLst>
              <a:ext uri="{FF2B5EF4-FFF2-40B4-BE49-F238E27FC236}">
                <a16:creationId xmlns:a16="http://schemas.microsoft.com/office/drawing/2014/main" id="{2159C460-E450-84B3-EABF-CAC8E70BEE90}"/>
              </a:ext>
            </a:extLst>
          </p:cNvPr>
          <p:cNvPicPr>
            <a:picLocks noChangeAspect="1"/>
          </p:cNvPicPr>
          <p:nvPr/>
        </p:nvPicPr>
        <p:blipFill>
          <a:blip r:embed="rId2"/>
          <a:stretch>
            <a:fillRect/>
          </a:stretch>
        </p:blipFill>
        <p:spPr>
          <a:xfrm>
            <a:off x="5572829" y="1811867"/>
            <a:ext cx="6052151" cy="4207933"/>
          </a:xfrm>
          <a:prstGeom prst="rect">
            <a:avLst/>
          </a:prstGeom>
          <a:ln w="38100">
            <a:solidFill>
              <a:srgbClr val="000000"/>
            </a:solidFill>
          </a:ln>
        </p:spPr>
      </p:pic>
    </p:spTree>
    <p:extLst>
      <p:ext uri="{BB962C8B-B14F-4D97-AF65-F5344CB8AC3E}">
        <p14:creationId xmlns:p14="http://schemas.microsoft.com/office/powerpoint/2010/main" val="211459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A0D94-59C0-3296-19D0-4E1BB3DCD50B}"/>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D4D0EA9A-44FE-CED2-BD31-0B747ABAA5B4}"/>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1918 Influenza</a:t>
            </a:r>
          </a:p>
        </p:txBody>
      </p:sp>
      <p:sp>
        <p:nvSpPr>
          <p:cNvPr id="229379" name="Rectangle 3">
            <a:extLst>
              <a:ext uri="{FF2B5EF4-FFF2-40B4-BE49-F238E27FC236}">
                <a16:creationId xmlns:a16="http://schemas.microsoft.com/office/drawing/2014/main" id="{01C531FE-409F-E595-6BAE-926A7330D188}"/>
              </a:ext>
            </a:extLst>
          </p:cNvPr>
          <p:cNvSpPr>
            <a:spLocks noGrp="1" noChangeArrowheads="1"/>
          </p:cNvSpPr>
          <p:nvPr>
            <p:ph idx="1"/>
          </p:nvPr>
        </p:nvSpPr>
        <p:spPr>
          <a:xfrm>
            <a:off x="289535" y="2501669"/>
            <a:ext cx="5791200" cy="4114800"/>
          </a:xfrm>
        </p:spPr>
        <p:txBody>
          <a:bodyPr/>
          <a:lstStyle/>
          <a:p>
            <a:pPr lvl="1"/>
            <a:r>
              <a:rPr lang="en-US" dirty="0">
                <a:effectLst>
                  <a:outerShdw blurRad="38100" dist="38100" dir="2700000" algn="tl">
                    <a:srgbClr val="000000">
                      <a:alpha val="43137"/>
                    </a:srgbClr>
                  </a:outerShdw>
                </a:effectLst>
              </a:rPr>
              <a:t>Enquire of the worst cases</a:t>
            </a:r>
          </a:p>
          <a:p>
            <a:pPr lvl="1"/>
            <a:r>
              <a:rPr lang="en-US" dirty="0">
                <a:effectLst>
                  <a:outerShdw blurRad="38100" dist="38100" dir="2700000" algn="tl">
                    <a:srgbClr val="000000">
                      <a:alpha val="43137"/>
                    </a:srgbClr>
                  </a:outerShdw>
                </a:effectLst>
              </a:rPr>
              <a:t>Go to their fellowship halls in their church buildings</a:t>
            </a:r>
          </a:p>
          <a:p>
            <a:pPr lvl="1"/>
            <a:r>
              <a:rPr lang="en-US" dirty="0">
                <a:effectLst>
                  <a:outerShdw blurRad="38100" dist="38100" dir="2700000" algn="tl">
                    <a:srgbClr val="000000">
                      <a:alpha val="43137"/>
                    </a:srgbClr>
                  </a:outerShdw>
                </a:effectLst>
              </a:rPr>
              <a:t>Cook meals and deliver them</a:t>
            </a:r>
          </a:p>
          <a:p>
            <a:pPr lvl="1"/>
            <a:r>
              <a:rPr lang="en-US" dirty="0">
                <a:effectLst>
                  <a:outerShdw blurRad="38100" dist="38100" dir="2700000" algn="tl">
                    <a:srgbClr val="000000">
                      <a:alpha val="43137"/>
                    </a:srgbClr>
                  </a:outerShdw>
                </a:effectLst>
              </a:rPr>
              <a:t>It was determined these efforts saved many lives</a:t>
            </a:r>
          </a:p>
        </p:txBody>
      </p:sp>
      <p:sp>
        <p:nvSpPr>
          <p:cNvPr id="8" name="TextBox 7">
            <a:extLst>
              <a:ext uri="{FF2B5EF4-FFF2-40B4-BE49-F238E27FC236}">
                <a16:creationId xmlns:a16="http://schemas.microsoft.com/office/drawing/2014/main" id="{DC27451A-FD9B-CF13-8F00-1F29E43B2980}"/>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2" name="Picture 1">
            <a:extLst>
              <a:ext uri="{FF2B5EF4-FFF2-40B4-BE49-F238E27FC236}">
                <a16:creationId xmlns:a16="http://schemas.microsoft.com/office/drawing/2014/main" id="{41EC28F9-5B23-323B-0835-7E6DBE82579D}"/>
              </a:ext>
            </a:extLst>
          </p:cNvPr>
          <p:cNvPicPr>
            <a:picLocks noChangeAspect="1"/>
          </p:cNvPicPr>
          <p:nvPr/>
        </p:nvPicPr>
        <p:blipFill>
          <a:blip r:embed="rId2"/>
          <a:stretch>
            <a:fillRect/>
          </a:stretch>
        </p:blipFill>
        <p:spPr>
          <a:xfrm>
            <a:off x="6080735" y="2643601"/>
            <a:ext cx="5748116" cy="32144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3">
            <a:extLst>
              <a:ext uri="{FF2B5EF4-FFF2-40B4-BE49-F238E27FC236}">
                <a16:creationId xmlns:a16="http://schemas.microsoft.com/office/drawing/2014/main" id="{EF57283D-E0F9-A1BE-47FD-F47289F190B7}"/>
              </a:ext>
            </a:extLst>
          </p:cNvPr>
          <p:cNvSpPr txBox="1">
            <a:spLocks noChangeArrowheads="1"/>
          </p:cNvSpPr>
          <p:nvPr/>
        </p:nvSpPr>
        <p:spPr bwMode="auto">
          <a:xfrm>
            <a:off x="289535" y="1731433"/>
            <a:ext cx="8769798" cy="7809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defTabSz="914400"/>
            <a:r>
              <a:rPr lang="en-US" kern="0" dirty="0">
                <a:effectLst>
                  <a:outerShdw blurRad="38100" dist="38100" dir="2700000" algn="tl">
                    <a:srgbClr val="000000">
                      <a:alpha val="43137"/>
                    </a:srgbClr>
                  </a:outerShdw>
                </a:effectLst>
              </a:rPr>
              <a:t>Women from various churches daily would: </a:t>
            </a:r>
          </a:p>
        </p:txBody>
      </p:sp>
    </p:spTree>
    <p:extLst>
      <p:ext uri="{BB962C8B-B14F-4D97-AF65-F5344CB8AC3E}">
        <p14:creationId xmlns:p14="http://schemas.microsoft.com/office/powerpoint/2010/main" val="1680745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06CB9-B31A-D659-E9C3-540B9FB81305}"/>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3673355A-D366-EC57-6B11-09355064FE77}"/>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1918 Influenza</a:t>
            </a:r>
          </a:p>
        </p:txBody>
      </p:sp>
      <p:sp>
        <p:nvSpPr>
          <p:cNvPr id="8" name="TextBox 7">
            <a:extLst>
              <a:ext uri="{FF2B5EF4-FFF2-40B4-BE49-F238E27FC236}">
                <a16:creationId xmlns:a16="http://schemas.microsoft.com/office/drawing/2014/main" id="{A2761642-44D4-F8A7-C7F8-1139F7CB8DE0}"/>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
        <p:nvSpPr>
          <p:cNvPr id="3" name="Rectangle 3">
            <a:extLst>
              <a:ext uri="{FF2B5EF4-FFF2-40B4-BE49-F238E27FC236}">
                <a16:creationId xmlns:a16="http://schemas.microsoft.com/office/drawing/2014/main" id="{0C772B50-E18B-324D-EB89-7727EF8548AD}"/>
              </a:ext>
            </a:extLst>
          </p:cNvPr>
          <p:cNvSpPr txBox="1">
            <a:spLocks noChangeArrowheads="1"/>
          </p:cNvSpPr>
          <p:nvPr/>
        </p:nvSpPr>
        <p:spPr bwMode="auto">
          <a:xfrm>
            <a:off x="289534" y="1731433"/>
            <a:ext cx="10124465" cy="7809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defTabSz="914400"/>
            <a:r>
              <a:rPr lang="en-US" kern="0" dirty="0">
                <a:effectLst>
                  <a:outerShdw blurRad="38100" dist="38100" dir="2700000" algn="tl">
                    <a:srgbClr val="000000">
                      <a:alpha val="43137"/>
                    </a:srgbClr>
                  </a:outerShdw>
                </a:effectLst>
              </a:rPr>
              <a:t>It was determined these efforts saved many lives</a:t>
            </a:r>
          </a:p>
        </p:txBody>
      </p:sp>
      <p:pic>
        <p:nvPicPr>
          <p:cNvPr id="7" name="Content Placeholder 6">
            <a:extLst>
              <a:ext uri="{FF2B5EF4-FFF2-40B4-BE49-F238E27FC236}">
                <a16:creationId xmlns:a16="http://schemas.microsoft.com/office/drawing/2014/main" id="{D53BB86F-FA1D-0E00-3EEC-814FBB660374}"/>
              </a:ext>
            </a:extLst>
          </p:cNvPr>
          <p:cNvPicPr>
            <a:picLocks noGrp="1" noChangeAspect="1"/>
          </p:cNvPicPr>
          <p:nvPr>
            <p:ph idx="1"/>
          </p:nvPr>
        </p:nvPicPr>
        <p:blipFill>
          <a:blip r:embed="rId2"/>
          <a:stretch>
            <a:fillRect/>
          </a:stretch>
        </p:blipFill>
        <p:spPr bwMode="auto">
          <a:xfrm>
            <a:off x="2761025" y="2512368"/>
            <a:ext cx="5689153" cy="3614439"/>
          </a:xfrm>
          <a:prstGeom prst="rect">
            <a:avLst/>
          </a:prstGeom>
          <a:noFill/>
          <a:ln w="9525">
            <a:noFill/>
            <a:miter lim="800000"/>
            <a:headEnd/>
            <a:tailEnd/>
          </a:ln>
        </p:spPr>
      </p:pic>
    </p:spTree>
    <p:extLst>
      <p:ext uri="{BB962C8B-B14F-4D97-AF65-F5344CB8AC3E}">
        <p14:creationId xmlns:p14="http://schemas.microsoft.com/office/powerpoint/2010/main" val="2784267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D579F-29B1-4F45-3F5C-90B063B55264}"/>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21BBAFEC-086B-5685-4096-ACD79B9FB2C1}"/>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1918 Influenza</a:t>
            </a:r>
          </a:p>
        </p:txBody>
      </p:sp>
      <p:sp>
        <p:nvSpPr>
          <p:cNvPr id="229379" name="Rectangle 3">
            <a:extLst>
              <a:ext uri="{FF2B5EF4-FFF2-40B4-BE49-F238E27FC236}">
                <a16:creationId xmlns:a16="http://schemas.microsoft.com/office/drawing/2014/main" id="{73BC3D08-E339-0282-4D14-B09ED86F7DF8}"/>
              </a:ext>
            </a:extLst>
          </p:cNvPr>
          <p:cNvSpPr>
            <a:spLocks noGrp="1" noChangeArrowheads="1"/>
          </p:cNvSpPr>
          <p:nvPr>
            <p:ph idx="1"/>
          </p:nvPr>
        </p:nvSpPr>
        <p:spPr>
          <a:xfrm>
            <a:off x="289534" y="2288233"/>
            <a:ext cx="7787665" cy="4114800"/>
          </a:xfrm>
        </p:spPr>
        <p:txBody>
          <a:bodyPr/>
          <a:lstStyle/>
          <a:p>
            <a:pPr lvl="1"/>
            <a:r>
              <a:rPr lang="en-US" dirty="0">
                <a:effectLst>
                  <a:outerShdw blurRad="38100" dist="38100" dir="2700000" algn="tl">
                    <a:srgbClr val="000000">
                      <a:alpha val="43137"/>
                    </a:srgbClr>
                  </a:outerShdw>
                </a:effectLst>
              </a:rPr>
              <a:t>There was a growing demand for nursing care within homes</a:t>
            </a:r>
          </a:p>
          <a:p>
            <a:pPr lvl="1"/>
            <a:r>
              <a:rPr lang="en-US" dirty="0">
                <a:effectLst>
                  <a:outerShdw blurRad="38100" dist="38100" dir="2700000" algn="tl">
                    <a:srgbClr val="000000">
                      <a:alpha val="43137"/>
                    </a:srgbClr>
                  </a:outerShdw>
                </a:effectLst>
              </a:rPr>
              <a:t>Began a lecture series to train women in basic patient care</a:t>
            </a:r>
          </a:p>
          <a:p>
            <a:pPr lvl="1"/>
            <a:r>
              <a:rPr lang="en-US" dirty="0">
                <a:effectLst>
                  <a:outerShdw blurRad="38100" dist="38100" dir="2700000" algn="tl">
                    <a:srgbClr val="000000">
                      <a:alpha val="43137"/>
                    </a:srgbClr>
                  </a:outerShdw>
                </a:effectLst>
              </a:rPr>
              <a:t>Volunteers packed the auditorium</a:t>
            </a:r>
          </a:p>
          <a:p>
            <a:pPr lvl="1"/>
            <a:r>
              <a:rPr lang="en-US" dirty="0">
                <a:effectLst>
                  <a:outerShdw blurRad="38100" dist="38100" dir="2700000" algn="tl">
                    <a:srgbClr val="000000">
                      <a:alpha val="43137"/>
                    </a:srgbClr>
                  </a:outerShdw>
                </a:effectLst>
              </a:rPr>
              <a:t>Many listened in adjacent corridors</a:t>
            </a:r>
          </a:p>
          <a:p>
            <a:pPr lvl="1"/>
            <a:r>
              <a:rPr lang="en-US" dirty="0">
                <a:effectLst>
                  <a:outerShdw blurRad="38100" dist="38100" dir="2700000" algn="tl">
                    <a:srgbClr val="000000">
                      <a:alpha val="43137"/>
                    </a:srgbClr>
                  </a:outerShdw>
                </a:effectLst>
              </a:rPr>
              <a:t>Four lectures delivered to over 1,000 female volunteers </a:t>
            </a:r>
          </a:p>
        </p:txBody>
      </p:sp>
      <p:sp>
        <p:nvSpPr>
          <p:cNvPr id="8" name="TextBox 7">
            <a:extLst>
              <a:ext uri="{FF2B5EF4-FFF2-40B4-BE49-F238E27FC236}">
                <a16:creationId xmlns:a16="http://schemas.microsoft.com/office/drawing/2014/main" id="{5AB8BF6E-3603-F4D7-D710-28EF9E0A43A0}"/>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
        <p:nvSpPr>
          <p:cNvPr id="3" name="Rectangle 3">
            <a:extLst>
              <a:ext uri="{FF2B5EF4-FFF2-40B4-BE49-F238E27FC236}">
                <a16:creationId xmlns:a16="http://schemas.microsoft.com/office/drawing/2014/main" id="{BDF88E03-75C3-6337-AD6D-BB5CD5349FC2}"/>
              </a:ext>
            </a:extLst>
          </p:cNvPr>
          <p:cNvSpPr txBox="1">
            <a:spLocks noChangeArrowheads="1"/>
          </p:cNvSpPr>
          <p:nvPr/>
        </p:nvSpPr>
        <p:spPr bwMode="auto">
          <a:xfrm>
            <a:off x="289535" y="1731433"/>
            <a:ext cx="8769798" cy="7809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defTabSz="914400"/>
            <a:r>
              <a:rPr lang="en-US" kern="0" dirty="0">
                <a:effectLst>
                  <a:outerShdw blurRad="38100" dist="38100" dir="2700000" algn="tl">
                    <a:srgbClr val="000000">
                      <a:alpha val="43137"/>
                    </a:srgbClr>
                  </a:outerShdw>
                </a:effectLst>
              </a:rPr>
              <a:t>Dr. Margaret Patterson</a:t>
            </a:r>
          </a:p>
        </p:txBody>
      </p:sp>
      <p:pic>
        <p:nvPicPr>
          <p:cNvPr id="4" name="Picture 3">
            <a:extLst>
              <a:ext uri="{FF2B5EF4-FFF2-40B4-BE49-F238E27FC236}">
                <a16:creationId xmlns:a16="http://schemas.microsoft.com/office/drawing/2014/main" id="{D35C7E7B-20B3-F8CC-1A06-453FDB0568DE}"/>
              </a:ext>
            </a:extLst>
          </p:cNvPr>
          <p:cNvPicPr>
            <a:picLocks noChangeAspect="1"/>
          </p:cNvPicPr>
          <p:nvPr/>
        </p:nvPicPr>
        <p:blipFill>
          <a:blip r:embed="rId2"/>
          <a:stretch>
            <a:fillRect/>
          </a:stretch>
        </p:blipFill>
        <p:spPr>
          <a:xfrm>
            <a:off x="7991973" y="757636"/>
            <a:ext cx="3319494" cy="5581896"/>
          </a:xfrm>
          <a:prstGeom prst="rect">
            <a:avLst/>
          </a:prstGeom>
          <a:ln w="38100">
            <a:solidFill>
              <a:schemeClr val="tx1"/>
            </a:solidFill>
          </a:ln>
        </p:spPr>
      </p:pic>
    </p:spTree>
    <p:extLst>
      <p:ext uri="{BB962C8B-B14F-4D97-AF65-F5344CB8AC3E}">
        <p14:creationId xmlns:p14="http://schemas.microsoft.com/office/powerpoint/2010/main" val="223724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5235F-8A53-EFCA-92B9-8D41949AD164}"/>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384D1B80-403C-D563-83AE-E28C3A1ACD5D}"/>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p>
        </p:txBody>
      </p:sp>
      <p:sp>
        <p:nvSpPr>
          <p:cNvPr id="229379" name="Rectangle 3">
            <a:extLst>
              <a:ext uri="{FF2B5EF4-FFF2-40B4-BE49-F238E27FC236}">
                <a16:creationId xmlns:a16="http://schemas.microsoft.com/office/drawing/2014/main" id="{8EFE2BF8-CCE3-2B4B-CA97-190A419B3A8A}"/>
              </a:ext>
            </a:extLst>
          </p:cNvPr>
          <p:cNvSpPr>
            <a:spLocks noGrp="1" noChangeArrowheads="1"/>
          </p:cNvSpPr>
          <p:nvPr>
            <p:ph idx="1"/>
          </p:nvPr>
        </p:nvSpPr>
        <p:spPr>
          <a:xfrm>
            <a:off x="304800" y="1752600"/>
            <a:ext cx="10760242" cy="4114800"/>
          </a:xfrm>
        </p:spPr>
        <p:txBody>
          <a:bodyPr/>
          <a:lstStyle/>
          <a:p>
            <a:pPr marL="0" indent="0" algn="ctr">
              <a:buNone/>
            </a:pPr>
            <a:r>
              <a:rPr lang="en-US" sz="2800" i="1" dirty="0">
                <a:effectLst>
                  <a:outerShdw blurRad="38100" dist="38100" dir="2700000" algn="tl">
                    <a:srgbClr val="000000">
                      <a:alpha val="43137"/>
                    </a:srgbClr>
                  </a:outerShdw>
                </a:effectLst>
              </a:rPr>
              <a:t>“For I was hungry, and you gave Me something to eat; </a:t>
            </a:r>
            <a:endParaRPr lang="en-US" sz="2800" dirty="0">
              <a:effectLst>
                <a:outerShdw blurRad="38100" dist="38100" dir="2700000" algn="tl">
                  <a:srgbClr val="000000">
                    <a:alpha val="43137"/>
                  </a:srgbClr>
                </a:outerShdw>
              </a:effectLst>
            </a:endParaRPr>
          </a:p>
          <a:p>
            <a:pPr marL="0" indent="0" algn="ctr">
              <a:buNone/>
            </a:pPr>
            <a:r>
              <a:rPr lang="en-US" sz="2800" i="1" dirty="0">
                <a:effectLst>
                  <a:outerShdw blurRad="38100" dist="38100" dir="2700000" algn="tl">
                    <a:srgbClr val="000000">
                      <a:alpha val="43137"/>
                    </a:srgbClr>
                  </a:outerShdw>
                </a:effectLst>
              </a:rPr>
              <a:t>I was thirsty, and you gave Me something to drink; </a:t>
            </a:r>
          </a:p>
          <a:p>
            <a:pPr marL="0" indent="0" algn="ctr">
              <a:buNone/>
            </a:pPr>
            <a:r>
              <a:rPr lang="en-US" sz="2800" i="1" dirty="0">
                <a:effectLst>
                  <a:outerShdw blurRad="38100" dist="38100" dir="2700000" algn="tl">
                    <a:srgbClr val="000000">
                      <a:alpha val="43137"/>
                    </a:srgbClr>
                  </a:outerShdw>
                </a:effectLst>
              </a:rPr>
              <a:t>I was a stranger, and you invited Me in; </a:t>
            </a:r>
          </a:p>
          <a:p>
            <a:pPr marL="0" indent="0" algn="ctr">
              <a:buNone/>
            </a:pPr>
            <a:r>
              <a:rPr lang="en-US" sz="2800" i="1" dirty="0">
                <a:effectLst>
                  <a:outerShdw blurRad="38100" dist="38100" dir="2700000" algn="tl">
                    <a:srgbClr val="000000">
                      <a:alpha val="43137"/>
                    </a:srgbClr>
                  </a:outerShdw>
                </a:effectLst>
              </a:rPr>
              <a:t>naked, and you clothed Me; I was sick, and you visited Me; </a:t>
            </a:r>
          </a:p>
          <a:p>
            <a:pPr marL="0" indent="0" algn="ctr">
              <a:buNone/>
            </a:pPr>
            <a:r>
              <a:rPr lang="en-US" sz="2800" i="1" dirty="0">
                <a:effectLst>
                  <a:outerShdw blurRad="38100" dist="38100" dir="2700000" algn="tl">
                    <a:srgbClr val="000000">
                      <a:alpha val="43137"/>
                    </a:srgbClr>
                  </a:outerShdw>
                </a:effectLst>
              </a:rPr>
              <a:t>I was in prison, and you came to Me. </a:t>
            </a:r>
            <a:endParaRPr lang="en-US" sz="2800" dirty="0">
              <a:effectLst>
                <a:outerShdw blurRad="38100" dist="38100" dir="2700000" algn="tl">
                  <a:srgbClr val="000000">
                    <a:alpha val="43137"/>
                  </a:srgbClr>
                </a:outerShdw>
              </a:effectLst>
            </a:endParaRPr>
          </a:p>
          <a:p>
            <a:pPr marL="0" indent="0" algn="ctr">
              <a:buNone/>
            </a:pPr>
            <a:r>
              <a:rPr lang="en-US" sz="2800" i="1" dirty="0">
                <a:effectLst>
                  <a:outerShdw blurRad="38100" dist="38100" dir="2700000" algn="tl">
                    <a:srgbClr val="000000">
                      <a:alpha val="43137"/>
                    </a:srgbClr>
                  </a:outerShdw>
                </a:effectLst>
              </a:rPr>
              <a:t>Truly I say to you, to the extent</a:t>
            </a:r>
          </a:p>
          <a:p>
            <a:pPr marL="0" indent="0" algn="ctr">
              <a:buNone/>
            </a:pPr>
            <a:r>
              <a:rPr lang="en-US" sz="2800" i="1" dirty="0">
                <a:effectLst>
                  <a:outerShdw blurRad="38100" dist="38100" dir="2700000" algn="tl">
                    <a:srgbClr val="000000">
                      <a:alpha val="43137"/>
                    </a:srgbClr>
                  </a:outerShdw>
                </a:effectLst>
              </a:rPr>
              <a:t> that you did it for one of the least of these </a:t>
            </a:r>
          </a:p>
          <a:p>
            <a:pPr marL="0" indent="0" algn="ctr">
              <a:buNone/>
            </a:pPr>
            <a:r>
              <a:rPr lang="en-US" sz="2800" i="1" dirty="0">
                <a:effectLst>
                  <a:outerShdw blurRad="38100" dist="38100" dir="2700000" algn="tl">
                    <a:srgbClr val="000000">
                      <a:alpha val="43137"/>
                    </a:srgbClr>
                  </a:outerShdw>
                </a:effectLst>
              </a:rPr>
              <a:t>brothers or sisters of Mine, you did it for Me.”</a:t>
            </a:r>
          </a:p>
          <a:p>
            <a:pPr marL="0" indent="0" algn="ctr">
              <a:buNone/>
            </a:pPr>
            <a:r>
              <a:rPr lang="en-US" sz="2800" dirty="0">
                <a:effectLst>
                  <a:outerShdw blurRad="38100" dist="38100" dir="2700000" algn="tl">
                    <a:srgbClr val="000000">
                      <a:alpha val="43137"/>
                    </a:srgbClr>
                  </a:outerShdw>
                </a:effectLst>
              </a:rPr>
              <a:t>Matthew 25:35,36,40</a:t>
            </a:r>
          </a:p>
        </p:txBody>
      </p:sp>
      <p:sp>
        <p:nvSpPr>
          <p:cNvPr id="8" name="TextBox 7">
            <a:extLst>
              <a:ext uri="{FF2B5EF4-FFF2-40B4-BE49-F238E27FC236}">
                <a16:creationId xmlns:a16="http://schemas.microsoft.com/office/drawing/2014/main" id="{C07B7086-A375-B10D-62AA-D35985852B5A}"/>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3228998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FE322-C524-3CD7-FC66-2C4D6772D3A6}"/>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9B719F2C-1C99-EF7D-A5BA-A584E3005C6A}"/>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1918 Influenza</a:t>
            </a:r>
          </a:p>
        </p:txBody>
      </p:sp>
      <p:sp>
        <p:nvSpPr>
          <p:cNvPr id="229379" name="Rectangle 3">
            <a:extLst>
              <a:ext uri="{FF2B5EF4-FFF2-40B4-BE49-F238E27FC236}">
                <a16:creationId xmlns:a16="http://schemas.microsoft.com/office/drawing/2014/main" id="{65B76AF3-FBF1-BA84-9CEA-176A784B3743}"/>
              </a:ext>
            </a:extLst>
          </p:cNvPr>
          <p:cNvSpPr>
            <a:spLocks noGrp="1" noChangeArrowheads="1"/>
          </p:cNvSpPr>
          <p:nvPr>
            <p:ph idx="1"/>
          </p:nvPr>
        </p:nvSpPr>
        <p:spPr>
          <a:xfrm>
            <a:off x="289534" y="2288233"/>
            <a:ext cx="5425467" cy="4114800"/>
          </a:xfrm>
        </p:spPr>
        <p:txBody>
          <a:bodyPr/>
          <a:lstStyle/>
          <a:p>
            <a:pPr lvl="1"/>
            <a:r>
              <a:rPr lang="en-US" dirty="0">
                <a:effectLst>
                  <a:outerShdw blurRad="38100" dist="38100" dir="2700000" algn="tl">
                    <a:srgbClr val="000000">
                      <a:alpha val="43137"/>
                    </a:srgbClr>
                  </a:outerShdw>
                </a:effectLst>
              </a:rPr>
              <a:t>Graduates called “Sisters of Service”</a:t>
            </a:r>
          </a:p>
          <a:p>
            <a:pPr lvl="1"/>
            <a:r>
              <a:rPr lang="en-US" dirty="0">
                <a:effectLst>
                  <a:outerShdw blurRad="38100" dist="38100" dir="2700000" algn="tl">
                    <a:srgbClr val="000000">
                      <a:alpha val="43137"/>
                    </a:srgbClr>
                  </a:outerShdw>
                </a:effectLst>
              </a:rPr>
              <a:t>This program proved effective</a:t>
            </a:r>
          </a:p>
          <a:p>
            <a:pPr lvl="1"/>
            <a:r>
              <a:rPr lang="en-US" dirty="0">
                <a:effectLst>
                  <a:outerShdw blurRad="38100" dist="38100" dir="2700000" algn="tl">
                    <a:srgbClr val="000000">
                      <a:alpha val="43137"/>
                    </a:srgbClr>
                  </a:outerShdw>
                </a:effectLst>
              </a:rPr>
              <a:t>In Toronto care was provided to over 1,000 families </a:t>
            </a:r>
          </a:p>
        </p:txBody>
      </p:sp>
      <p:sp>
        <p:nvSpPr>
          <p:cNvPr id="8" name="TextBox 7">
            <a:extLst>
              <a:ext uri="{FF2B5EF4-FFF2-40B4-BE49-F238E27FC236}">
                <a16:creationId xmlns:a16="http://schemas.microsoft.com/office/drawing/2014/main" id="{52FF0B5A-42AB-D594-F8C2-0029616533F8}"/>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
        <p:nvSpPr>
          <p:cNvPr id="3" name="Rectangle 3">
            <a:extLst>
              <a:ext uri="{FF2B5EF4-FFF2-40B4-BE49-F238E27FC236}">
                <a16:creationId xmlns:a16="http://schemas.microsoft.com/office/drawing/2014/main" id="{C2C2249B-6A89-C4B8-FA8C-4A6CBEC92DD4}"/>
              </a:ext>
            </a:extLst>
          </p:cNvPr>
          <p:cNvSpPr txBox="1">
            <a:spLocks noChangeArrowheads="1"/>
          </p:cNvSpPr>
          <p:nvPr/>
        </p:nvSpPr>
        <p:spPr bwMode="auto">
          <a:xfrm>
            <a:off x="289535" y="1731433"/>
            <a:ext cx="8769798" cy="7809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defTabSz="914400"/>
            <a:r>
              <a:rPr lang="en-US" kern="0" dirty="0">
                <a:effectLst>
                  <a:outerShdw blurRad="38100" dist="38100" dir="2700000" algn="tl">
                    <a:srgbClr val="000000">
                      <a:alpha val="43137"/>
                    </a:srgbClr>
                  </a:outerShdw>
                </a:effectLst>
              </a:rPr>
              <a:t>Dr. Margaret Patterson</a:t>
            </a:r>
          </a:p>
        </p:txBody>
      </p:sp>
      <p:pic>
        <p:nvPicPr>
          <p:cNvPr id="2" name="Picture 1">
            <a:extLst>
              <a:ext uri="{FF2B5EF4-FFF2-40B4-BE49-F238E27FC236}">
                <a16:creationId xmlns:a16="http://schemas.microsoft.com/office/drawing/2014/main" id="{CDF21150-C91F-F47A-8F40-7FAF3F46A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4381" y="2121900"/>
            <a:ext cx="5553279" cy="3905209"/>
          </a:xfrm>
          <a:prstGeom prst="rect">
            <a:avLst/>
          </a:prstGeom>
          <a:ln w="28575">
            <a:solidFill>
              <a:srgbClr val="000000"/>
            </a:solidFill>
          </a:ln>
          <a:effectLst/>
        </p:spPr>
      </p:pic>
    </p:spTree>
    <p:extLst>
      <p:ext uri="{BB962C8B-B14F-4D97-AF65-F5344CB8AC3E}">
        <p14:creationId xmlns:p14="http://schemas.microsoft.com/office/powerpoint/2010/main" val="4082451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CB9FC-D1D8-27DC-85E9-E4F70C20D938}"/>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E853675A-AECF-6DD2-9E2B-1AF3949164E7}"/>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1918 Influenza</a:t>
            </a:r>
          </a:p>
        </p:txBody>
      </p:sp>
      <p:sp>
        <p:nvSpPr>
          <p:cNvPr id="229379" name="Rectangle 3">
            <a:extLst>
              <a:ext uri="{FF2B5EF4-FFF2-40B4-BE49-F238E27FC236}">
                <a16:creationId xmlns:a16="http://schemas.microsoft.com/office/drawing/2014/main" id="{744CB145-BC2C-3056-1F14-E91D569CDB2F}"/>
              </a:ext>
            </a:extLst>
          </p:cNvPr>
          <p:cNvSpPr>
            <a:spLocks noGrp="1" noChangeArrowheads="1"/>
          </p:cNvSpPr>
          <p:nvPr>
            <p:ph idx="1"/>
          </p:nvPr>
        </p:nvSpPr>
        <p:spPr>
          <a:xfrm>
            <a:off x="289534" y="2288233"/>
            <a:ext cx="5425467" cy="4114800"/>
          </a:xfrm>
        </p:spPr>
        <p:txBody>
          <a:bodyPr/>
          <a:lstStyle/>
          <a:p>
            <a:pPr lvl="1"/>
            <a:r>
              <a:rPr lang="en-US" dirty="0">
                <a:effectLst>
                  <a:outerShdw blurRad="38100" dist="38100" dir="2700000" algn="tl">
                    <a:srgbClr val="000000">
                      <a:alpha val="43137"/>
                    </a:srgbClr>
                  </a:outerShdw>
                </a:effectLst>
              </a:rPr>
              <a:t>Sisters of Service provided care to approximately 1000 families in need</a:t>
            </a:r>
          </a:p>
        </p:txBody>
      </p:sp>
      <p:sp>
        <p:nvSpPr>
          <p:cNvPr id="8" name="TextBox 7">
            <a:extLst>
              <a:ext uri="{FF2B5EF4-FFF2-40B4-BE49-F238E27FC236}">
                <a16:creationId xmlns:a16="http://schemas.microsoft.com/office/drawing/2014/main" id="{1819CFE7-E6BF-B7EE-563D-08CEEBD008E8}"/>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
        <p:nvSpPr>
          <p:cNvPr id="3" name="Rectangle 3">
            <a:extLst>
              <a:ext uri="{FF2B5EF4-FFF2-40B4-BE49-F238E27FC236}">
                <a16:creationId xmlns:a16="http://schemas.microsoft.com/office/drawing/2014/main" id="{800C3B01-D323-EB4C-3987-BDED4C8DA240}"/>
              </a:ext>
            </a:extLst>
          </p:cNvPr>
          <p:cNvSpPr txBox="1">
            <a:spLocks noChangeArrowheads="1"/>
          </p:cNvSpPr>
          <p:nvPr/>
        </p:nvSpPr>
        <p:spPr bwMode="auto">
          <a:xfrm>
            <a:off x="289535" y="1731433"/>
            <a:ext cx="8769798" cy="7809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defTabSz="914400"/>
            <a:r>
              <a:rPr lang="en-US" kern="0" dirty="0">
                <a:effectLst>
                  <a:outerShdw blurRad="38100" dist="38100" dir="2700000" algn="tl">
                    <a:srgbClr val="000000">
                      <a:alpha val="43137"/>
                    </a:srgbClr>
                  </a:outerShdw>
                </a:effectLst>
              </a:rPr>
              <a:t>Dr. Margaret Patterson</a:t>
            </a:r>
          </a:p>
        </p:txBody>
      </p:sp>
      <p:pic>
        <p:nvPicPr>
          <p:cNvPr id="5" name="Picture 4">
            <a:extLst>
              <a:ext uri="{FF2B5EF4-FFF2-40B4-BE49-F238E27FC236}">
                <a16:creationId xmlns:a16="http://schemas.microsoft.com/office/drawing/2014/main" id="{4B30D2EB-CEB1-BDDE-0B36-82FE1DBD83E6}"/>
              </a:ext>
            </a:extLst>
          </p:cNvPr>
          <p:cNvPicPr>
            <a:picLocks noChangeAspect="1"/>
          </p:cNvPicPr>
          <p:nvPr/>
        </p:nvPicPr>
        <p:blipFill>
          <a:blip r:embed="rId2"/>
          <a:stretch>
            <a:fillRect/>
          </a:stretch>
        </p:blipFill>
        <p:spPr>
          <a:xfrm>
            <a:off x="5715001" y="1754745"/>
            <a:ext cx="5944115" cy="4487045"/>
          </a:xfrm>
          <a:prstGeom prst="rect">
            <a:avLst/>
          </a:prstGeom>
        </p:spPr>
      </p:pic>
    </p:spTree>
    <p:extLst>
      <p:ext uri="{BB962C8B-B14F-4D97-AF65-F5344CB8AC3E}">
        <p14:creationId xmlns:p14="http://schemas.microsoft.com/office/powerpoint/2010/main" val="590375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CAEF8-D858-649E-B947-407D10BA76E3}"/>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6C5F4F41-9EDA-BE04-0C2C-67322A166A82}"/>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Mother Teresa</a:t>
            </a:r>
          </a:p>
        </p:txBody>
      </p:sp>
      <p:sp>
        <p:nvSpPr>
          <p:cNvPr id="229379" name="Rectangle 3">
            <a:extLst>
              <a:ext uri="{FF2B5EF4-FFF2-40B4-BE49-F238E27FC236}">
                <a16:creationId xmlns:a16="http://schemas.microsoft.com/office/drawing/2014/main" id="{1622500F-0B27-3F82-B074-8D65FFC8971D}"/>
              </a:ext>
            </a:extLst>
          </p:cNvPr>
          <p:cNvSpPr>
            <a:spLocks noGrp="1" noChangeArrowheads="1"/>
          </p:cNvSpPr>
          <p:nvPr>
            <p:ph idx="1"/>
          </p:nvPr>
        </p:nvSpPr>
        <p:spPr>
          <a:xfrm>
            <a:off x="289534" y="2288233"/>
            <a:ext cx="6187466" cy="4114800"/>
          </a:xfrm>
        </p:spPr>
        <p:txBody>
          <a:bodyPr/>
          <a:lstStyle/>
          <a:p>
            <a:pPr lvl="1"/>
            <a:r>
              <a:rPr lang="en-US" dirty="0">
                <a:effectLst>
                  <a:outerShdw blurRad="38100" dist="38100" dir="2700000" algn="tl">
                    <a:srgbClr val="000000">
                      <a:alpha val="43137"/>
                    </a:srgbClr>
                  </a:outerShdw>
                </a:effectLst>
              </a:rPr>
              <a:t>Responded to a “Call within a Call”</a:t>
            </a:r>
          </a:p>
          <a:p>
            <a:pPr lvl="1"/>
            <a:r>
              <a:rPr lang="en-US" dirty="0">
                <a:effectLst>
                  <a:outerShdw blurRad="38100" dist="38100" dir="2700000" algn="tl">
                    <a:srgbClr val="000000">
                      <a:alpha val="43137"/>
                    </a:srgbClr>
                  </a:outerShdw>
                </a:effectLst>
              </a:rPr>
              <a:t>She went to the slums and:</a:t>
            </a:r>
          </a:p>
          <a:p>
            <a:pPr lvl="2"/>
            <a:r>
              <a:rPr lang="en-US" sz="2800" dirty="0">
                <a:effectLst>
                  <a:outerShdw blurRad="38100" dist="38100" dir="2700000" algn="tl">
                    <a:srgbClr val="000000">
                      <a:alpha val="43137"/>
                    </a:srgbClr>
                  </a:outerShdw>
                </a:effectLst>
              </a:rPr>
              <a:t>Visited families</a:t>
            </a:r>
          </a:p>
          <a:p>
            <a:pPr lvl="2"/>
            <a:r>
              <a:rPr lang="en-US" sz="2800" dirty="0">
                <a:effectLst>
                  <a:outerShdw blurRad="38100" dist="38100" dir="2700000" algn="tl">
                    <a:srgbClr val="000000">
                      <a:alpha val="43137"/>
                    </a:srgbClr>
                  </a:outerShdw>
                </a:effectLst>
              </a:rPr>
              <a:t>Washed sores of children</a:t>
            </a:r>
          </a:p>
          <a:p>
            <a:pPr lvl="2"/>
            <a:r>
              <a:rPr lang="en-US" sz="2800" dirty="0">
                <a:effectLst>
                  <a:outerShdw blurRad="38100" dist="38100" dir="2700000" algn="tl">
                    <a:srgbClr val="000000">
                      <a:alpha val="43137"/>
                    </a:srgbClr>
                  </a:outerShdw>
                </a:effectLst>
              </a:rPr>
              <a:t>Cared for those lying sick in the road</a:t>
            </a:r>
          </a:p>
          <a:p>
            <a:pPr lvl="2"/>
            <a:r>
              <a:rPr lang="en-US" sz="2800" dirty="0">
                <a:effectLst>
                  <a:outerShdw blurRad="38100" dist="38100" dir="2700000" algn="tl">
                    <a:srgbClr val="000000">
                      <a:alpha val="43137"/>
                    </a:srgbClr>
                  </a:outerShdw>
                </a:effectLst>
              </a:rPr>
              <a:t>Nursed those dying of hunger</a:t>
            </a:r>
          </a:p>
          <a:p>
            <a:pPr lvl="2"/>
            <a:endParaRPr lang="en-US"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82B2BD67-4421-B033-86BA-74B84B75BA85}"/>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
        <p:nvSpPr>
          <p:cNvPr id="3" name="Rectangle 3">
            <a:extLst>
              <a:ext uri="{FF2B5EF4-FFF2-40B4-BE49-F238E27FC236}">
                <a16:creationId xmlns:a16="http://schemas.microsoft.com/office/drawing/2014/main" id="{BB9A3877-C4CD-9CFC-90CB-A3E3CF27952B}"/>
              </a:ext>
            </a:extLst>
          </p:cNvPr>
          <p:cNvSpPr txBox="1">
            <a:spLocks noChangeArrowheads="1"/>
          </p:cNvSpPr>
          <p:nvPr/>
        </p:nvSpPr>
        <p:spPr bwMode="auto">
          <a:xfrm>
            <a:off x="289535" y="1731433"/>
            <a:ext cx="8769798" cy="7809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defTabSz="914400"/>
            <a:r>
              <a:rPr lang="en-US" kern="0" dirty="0">
                <a:effectLst>
                  <a:outerShdw blurRad="38100" dist="38100" dir="2700000" algn="tl">
                    <a:srgbClr val="000000">
                      <a:alpha val="43137"/>
                    </a:srgbClr>
                  </a:outerShdw>
                </a:effectLst>
              </a:rPr>
              <a:t>Mother Teresa</a:t>
            </a:r>
          </a:p>
        </p:txBody>
      </p:sp>
      <p:pic>
        <p:nvPicPr>
          <p:cNvPr id="4" name="Picture 3">
            <a:extLst>
              <a:ext uri="{FF2B5EF4-FFF2-40B4-BE49-F238E27FC236}">
                <a16:creationId xmlns:a16="http://schemas.microsoft.com/office/drawing/2014/main" id="{7729EA94-8108-923C-62A4-08B10AF76424}"/>
              </a:ext>
            </a:extLst>
          </p:cNvPr>
          <p:cNvPicPr>
            <a:picLocks noChangeAspect="1"/>
          </p:cNvPicPr>
          <p:nvPr/>
        </p:nvPicPr>
        <p:blipFill>
          <a:blip r:embed="rId2"/>
          <a:stretch>
            <a:fillRect/>
          </a:stretch>
        </p:blipFill>
        <p:spPr>
          <a:xfrm>
            <a:off x="7019386" y="1474666"/>
            <a:ext cx="3106747" cy="4706000"/>
          </a:xfrm>
          <a:prstGeom prst="rect">
            <a:avLst/>
          </a:prstGeom>
          <a:ln w="38100">
            <a:solidFill>
              <a:srgbClr val="000000"/>
            </a:solidFill>
          </a:ln>
        </p:spPr>
      </p:pic>
    </p:spTree>
    <p:extLst>
      <p:ext uri="{BB962C8B-B14F-4D97-AF65-F5344CB8AC3E}">
        <p14:creationId xmlns:p14="http://schemas.microsoft.com/office/powerpoint/2010/main" val="3431632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81781-923B-EC86-6615-A7B502E7CF57}"/>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0BD164E5-4EDF-2221-9E4A-DE38B5177FC4}"/>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Mother Teresa</a:t>
            </a:r>
          </a:p>
        </p:txBody>
      </p:sp>
      <p:sp>
        <p:nvSpPr>
          <p:cNvPr id="229379" name="Rectangle 3">
            <a:extLst>
              <a:ext uri="{FF2B5EF4-FFF2-40B4-BE49-F238E27FC236}">
                <a16:creationId xmlns:a16="http://schemas.microsoft.com/office/drawing/2014/main" id="{4E06051F-CE19-E418-16C7-05F3EACEFAF0}"/>
              </a:ext>
            </a:extLst>
          </p:cNvPr>
          <p:cNvSpPr>
            <a:spLocks noGrp="1" noChangeArrowheads="1"/>
          </p:cNvSpPr>
          <p:nvPr>
            <p:ph idx="1"/>
          </p:nvPr>
        </p:nvSpPr>
        <p:spPr>
          <a:xfrm>
            <a:off x="289534" y="2288233"/>
            <a:ext cx="4578742" cy="4114800"/>
          </a:xfrm>
        </p:spPr>
        <p:txBody>
          <a:bodyPr/>
          <a:lstStyle/>
          <a:p>
            <a:pPr lvl="1">
              <a:spcAft>
                <a:spcPts val="600"/>
              </a:spcAft>
            </a:pPr>
            <a:r>
              <a:rPr lang="en-US" dirty="0">
                <a:effectLst>
                  <a:outerShdw blurRad="38100" dist="38100" dir="2700000" algn="tl">
                    <a:srgbClr val="000000">
                      <a:alpha val="43137"/>
                    </a:srgbClr>
                  </a:outerShdw>
                </a:effectLst>
              </a:rPr>
              <a:t>Believed that by serving these she was serving Jesus</a:t>
            </a:r>
          </a:p>
          <a:p>
            <a:pPr lvl="1">
              <a:spcAft>
                <a:spcPts val="600"/>
              </a:spcAft>
            </a:pPr>
            <a:r>
              <a:rPr lang="en-US" sz="2800" dirty="0">
                <a:effectLst>
                  <a:outerShdw blurRad="38100" dist="38100" dir="2700000" algn="tl">
                    <a:srgbClr val="000000">
                      <a:alpha val="43137"/>
                    </a:srgbClr>
                  </a:outerShdw>
                </a:effectLst>
              </a:rPr>
              <a:t>Other</a:t>
            </a:r>
            <a:r>
              <a:rPr lang="en-US" dirty="0">
                <a:effectLst>
                  <a:outerShdw blurRad="38100" dist="38100" dir="2700000" algn="tl">
                    <a:srgbClr val="000000">
                      <a:alpha val="43137"/>
                    </a:srgbClr>
                  </a:outerShdw>
                </a:effectLst>
              </a:rPr>
              <a:t>s joined her one by one</a:t>
            </a:r>
          </a:p>
          <a:p>
            <a:pPr lvl="1">
              <a:spcAft>
                <a:spcPts val="600"/>
              </a:spcAft>
            </a:pPr>
            <a:r>
              <a:rPr lang="en-US" dirty="0">
                <a:effectLst>
                  <a:outerShdw blurRad="38100" dist="38100" dir="2700000" algn="tl">
                    <a:srgbClr val="000000">
                      <a:alpha val="43137"/>
                    </a:srgbClr>
                  </a:outerShdw>
                </a:effectLst>
              </a:rPr>
              <a:t>Established Missionaries of Charity</a:t>
            </a:r>
          </a:p>
          <a:p>
            <a:pPr lvl="1"/>
            <a:endParaRPr lang="en-US" sz="2800" dirty="0">
              <a:effectLst>
                <a:outerShdw blurRad="38100" dist="38100" dir="2700000" algn="tl">
                  <a:srgbClr val="000000">
                    <a:alpha val="43137"/>
                  </a:srgbClr>
                </a:outerShdw>
              </a:effectLst>
            </a:endParaRPr>
          </a:p>
          <a:p>
            <a:pPr lvl="2"/>
            <a:endParaRPr lang="en-US"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01AA2F70-B515-EA4A-AFB7-845E2C279124}"/>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
        <p:nvSpPr>
          <p:cNvPr id="3" name="Rectangle 3">
            <a:extLst>
              <a:ext uri="{FF2B5EF4-FFF2-40B4-BE49-F238E27FC236}">
                <a16:creationId xmlns:a16="http://schemas.microsoft.com/office/drawing/2014/main" id="{9055748F-8C33-8B5C-5CF1-84E800FC26CC}"/>
              </a:ext>
            </a:extLst>
          </p:cNvPr>
          <p:cNvSpPr txBox="1">
            <a:spLocks noChangeArrowheads="1"/>
          </p:cNvSpPr>
          <p:nvPr/>
        </p:nvSpPr>
        <p:spPr bwMode="auto">
          <a:xfrm>
            <a:off x="289535" y="1731433"/>
            <a:ext cx="8769798" cy="7809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defTabSz="914400"/>
            <a:r>
              <a:rPr lang="en-US" kern="0" dirty="0">
                <a:effectLst>
                  <a:outerShdw blurRad="38100" dist="38100" dir="2700000" algn="tl">
                    <a:srgbClr val="000000">
                      <a:alpha val="43137"/>
                    </a:srgbClr>
                  </a:outerShdw>
                </a:effectLst>
              </a:rPr>
              <a:t>Mother Teresa</a:t>
            </a:r>
          </a:p>
        </p:txBody>
      </p:sp>
      <p:pic>
        <p:nvPicPr>
          <p:cNvPr id="5" name="Picture 4">
            <a:extLst>
              <a:ext uri="{FF2B5EF4-FFF2-40B4-BE49-F238E27FC236}">
                <a16:creationId xmlns:a16="http://schemas.microsoft.com/office/drawing/2014/main" id="{51DA4DCF-64FE-DDD4-8A42-5CA25F44C72D}"/>
              </a:ext>
            </a:extLst>
          </p:cNvPr>
          <p:cNvPicPr>
            <a:picLocks noChangeAspect="1"/>
          </p:cNvPicPr>
          <p:nvPr/>
        </p:nvPicPr>
        <p:blipFill>
          <a:blip r:embed="rId2"/>
          <a:stretch>
            <a:fillRect/>
          </a:stretch>
        </p:blipFill>
        <p:spPr>
          <a:xfrm>
            <a:off x="5257743" y="2121900"/>
            <a:ext cx="6196766" cy="3850257"/>
          </a:xfrm>
          <a:prstGeom prst="rect">
            <a:avLst/>
          </a:prstGeom>
          <a:ln w="38100">
            <a:solidFill>
              <a:srgbClr val="000000"/>
            </a:solidFill>
          </a:ln>
        </p:spPr>
      </p:pic>
    </p:spTree>
    <p:extLst>
      <p:ext uri="{BB962C8B-B14F-4D97-AF65-F5344CB8AC3E}">
        <p14:creationId xmlns:p14="http://schemas.microsoft.com/office/powerpoint/2010/main" val="1629303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93E5F-CE06-9AB3-90EA-8290C5598886}"/>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9EF089C8-AB0B-D670-030C-5C5C7C6CAD2B}"/>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Mother Teresa</a:t>
            </a:r>
          </a:p>
        </p:txBody>
      </p:sp>
      <p:sp>
        <p:nvSpPr>
          <p:cNvPr id="229379" name="Rectangle 3">
            <a:extLst>
              <a:ext uri="{FF2B5EF4-FFF2-40B4-BE49-F238E27FC236}">
                <a16:creationId xmlns:a16="http://schemas.microsoft.com/office/drawing/2014/main" id="{C6835A38-5C76-667B-8E1B-3A751FDF49E1}"/>
              </a:ext>
            </a:extLst>
          </p:cNvPr>
          <p:cNvSpPr>
            <a:spLocks noGrp="1" noChangeArrowheads="1"/>
          </p:cNvSpPr>
          <p:nvPr>
            <p:ph idx="1"/>
          </p:nvPr>
        </p:nvSpPr>
        <p:spPr>
          <a:xfrm>
            <a:off x="289533" y="2288233"/>
            <a:ext cx="5425467" cy="4114800"/>
          </a:xfrm>
        </p:spPr>
        <p:txBody>
          <a:bodyPr/>
          <a:lstStyle/>
          <a:p>
            <a:pPr lvl="1">
              <a:spcAft>
                <a:spcPts val="600"/>
              </a:spcAft>
            </a:pPr>
            <a:r>
              <a:rPr lang="en-US" dirty="0">
                <a:effectLst>
                  <a:outerShdw blurRad="38100" dist="38100" dir="2700000" algn="tl">
                    <a:srgbClr val="000000">
                      <a:alpha val="43137"/>
                    </a:srgbClr>
                  </a:outerShdw>
                </a:effectLst>
              </a:rPr>
              <a:t>By the time of her death in 1997, Missionaries of Charity grew from a single school to a large international network </a:t>
            </a:r>
          </a:p>
          <a:p>
            <a:pPr lvl="1"/>
            <a:r>
              <a:rPr lang="en-US" dirty="0">
                <a:effectLst>
                  <a:outerShdw blurRad="38100" dist="38100" dir="2700000" algn="tl">
                    <a:srgbClr val="000000">
                      <a:alpha val="43137"/>
                    </a:srgbClr>
                  </a:outerShdw>
                </a:effectLst>
              </a:rPr>
              <a:t>Today over 5,000 nuns, 300 brothers, and over 100,000 lay volunteers</a:t>
            </a:r>
          </a:p>
          <a:p>
            <a:pPr lvl="1"/>
            <a:endParaRPr lang="en-US" sz="2800" dirty="0">
              <a:effectLst>
                <a:outerShdw blurRad="38100" dist="38100" dir="2700000" algn="tl">
                  <a:srgbClr val="000000">
                    <a:alpha val="43137"/>
                  </a:srgbClr>
                </a:outerShdw>
              </a:effectLst>
            </a:endParaRPr>
          </a:p>
          <a:p>
            <a:pPr lvl="2"/>
            <a:endParaRPr lang="en-US"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2EDECABF-F73D-8465-FA94-A985E2B4A7C9}"/>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
        <p:nvSpPr>
          <p:cNvPr id="3" name="Rectangle 3">
            <a:extLst>
              <a:ext uri="{FF2B5EF4-FFF2-40B4-BE49-F238E27FC236}">
                <a16:creationId xmlns:a16="http://schemas.microsoft.com/office/drawing/2014/main" id="{E5B269E4-62C2-431E-67D0-CC223A530BE8}"/>
              </a:ext>
            </a:extLst>
          </p:cNvPr>
          <p:cNvSpPr txBox="1">
            <a:spLocks noChangeArrowheads="1"/>
          </p:cNvSpPr>
          <p:nvPr/>
        </p:nvSpPr>
        <p:spPr bwMode="auto">
          <a:xfrm>
            <a:off x="289535" y="1731433"/>
            <a:ext cx="8769798" cy="7809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defTabSz="914400"/>
            <a:r>
              <a:rPr lang="en-US" kern="0" dirty="0">
                <a:effectLst>
                  <a:outerShdw blurRad="38100" dist="38100" dir="2700000" algn="tl">
                    <a:srgbClr val="000000">
                      <a:alpha val="43137"/>
                    </a:srgbClr>
                  </a:outerShdw>
                </a:effectLst>
              </a:rPr>
              <a:t>Mother Teresa</a:t>
            </a:r>
          </a:p>
        </p:txBody>
      </p:sp>
      <p:pic>
        <p:nvPicPr>
          <p:cNvPr id="4" name="Picture 3">
            <a:extLst>
              <a:ext uri="{FF2B5EF4-FFF2-40B4-BE49-F238E27FC236}">
                <a16:creationId xmlns:a16="http://schemas.microsoft.com/office/drawing/2014/main" id="{9C20BC31-E285-D882-EB57-CC7D6A0B742B}"/>
              </a:ext>
            </a:extLst>
          </p:cNvPr>
          <p:cNvPicPr>
            <a:picLocks noChangeAspect="1"/>
          </p:cNvPicPr>
          <p:nvPr/>
        </p:nvPicPr>
        <p:blipFill>
          <a:blip r:embed="rId2"/>
          <a:stretch>
            <a:fillRect/>
          </a:stretch>
        </p:blipFill>
        <p:spPr>
          <a:xfrm>
            <a:off x="5872403" y="2408387"/>
            <a:ext cx="5192639" cy="3179762"/>
          </a:xfrm>
          <a:prstGeom prst="rect">
            <a:avLst/>
          </a:prstGeom>
          <a:ln w="38100">
            <a:solidFill>
              <a:srgbClr val="000000"/>
            </a:solidFill>
          </a:ln>
        </p:spPr>
      </p:pic>
    </p:spTree>
    <p:extLst>
      <p:ext uri="{BB962C8B-B14F-4D97-AF65-F5344CB8AC3E}">
        <p14:creationId xmlns:p14="http://schemas.microsoft.com/office/powerpoint/2010/main" val="352227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2ABCA-2CC9-BDCF-8803-6FF751B4E48D}"/>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1A5D13A2-0B1F-DDF7-E74F-0B613430E393}"/>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p>
        </p:txBody>
      </p:sp>
      <p:sp>
        <p:nvSpPr>
          <p:cNvPr id="229379" name="Rectangle 3">
            <a:extLst>
              <a:ext uri="{FF2B5EF4-FFF2-40B4-BE49-F238E27FC236}">
                <a16:creationId xmlns:a16="http://schemas.microsoft.com/office/drawing/2014/main" id="{C2711C36-5B2D-F6E2-1024-733DADB56911}"/>
              </a:ext>
            </a:extLst>
          </p:cNvPr>
          <p:cNvSpPr>
            <a:spLocks noGrp="1" noChangeArrowheads="1"/>
          </p:cNvSpPr>
          <p:nvPr>
            <p:ph idx="1"/>
          </p:nvPr>
        </p:nvSpPr>
        <p:spPr>
          <a:xfrm>
            <a:off x="304800" y="1752600"/>
            <a:ext cx="10760242" cy="4114800"/>
          </a:xfrm>
        </p:spPr>
        <p:txBody>
          <a:bodyPr/>
          <a:lstStyle/>
          <a:p>
            <a:r>
              <a:rPr lang="en-US" dirty="0">
                <a:effectLst>
                  <a:outerShdw blurRad="38100" dist="38100" dir="2700000" algn="tl">
                    <a:srgbClr val="000000">
                      <a:alpha val="43137"/>
                    </a:srgbClr>
                  </a:outerShdw>
                </a:effectLst>
              </a:rPr>
              <a:t>Mission</a:t>
            </a:r>
          </a:p>
          <a:p>
            <a:pPr lvl="1">
              <a:spcAft>
                <a:spcPts val="600"/>
              </a:spcAft>
            </a:pPr>
            <a:r>
              <a:rPr lang="en-US" dirty="0">
                <a:effectLst>
                  <a:outerShdw blurRad="38100" dist="38100" dir="2700000" algn="tl">
                    <a:srgbClr val="000000">
                      <a:alpha val="43137"/>
                    </a:srgbClr>
                  </a:outerShdw>
                </a:effectLst>
              </a:rPr>
              <a:t>The purpose of this ministry is to train and equip those willing to stand in the gap and be able to care for themselves and their community in the event of a devastating pandemic, bringing the gospel into the crisis</a:t>
            </a:r>
          </a:p>
          <a:p>
            <a:pPr marL="457200" lvl="1" indent="0">
              <a:spcAft>
                <a:spcPts val="600"/>
              </a:spcAft>
              <a:buNone/>
            </a:pPr>
            <a:endParaRPr lang="en-US" dirty="0">
              <a:effectLst>
                <a:outerShdw blurRad="38100" dist="38100" dir="2700000" algn="tl">
                  <a:srgbClr val="000000">
                    <a:alpha val="43137"/>
                  </a:srgbClr>
                </a:outerShdw>
              </a:effectLst>
            </a:endParaRPr>
          </a:p>
          <a:p>
            <a:pPr lvl="1">
              <a:spcAft>
                <a:spcPts val="600"/>
              </a:spcAft>
            </a:pPr>
            <a:endParaRPr lang="en-US"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DB7E8A08-ED11-18BE-3AFF-0801D47BBB8A}"/>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2601644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34378-8096-B54A-1BDA-37C733819AE3}"/>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A561F800-6AEE-351D-5CAD-A7D344D8E3DA}"/>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Education and Training</a:t>
            </a:r>
          </a:p>
        </p:txBody>
      </p:sp>
      <p:sp>
        <p:nvSpPr>
          <p:cNvPr id="229379" name="Rectangle 3">
            <a:extLst>
              <a:ext uri="{FF2B5EF4-FFF2-40B4-BE49-F238E27FC236}">
                <a16:creationId xmlns:a16="http://schemas.microsoft.com/office/drawing/2014/main" id="{6B6F2464-1359-AA52-1351-EE635D02B509}"/>
              </a:ext>
            </a:extLst>
          </p:cNvPr>
          <p:cNvSpPr>
            <a:spLocks noGrp="1" noChangeArrowheads="1"/>
          </p:cNvSpPr>
          <p:nvPr>
            <p:ph idx="1"/>
          </p:nvPr>
        </p:nvSpPr>
        <p:spPr>
          <a:xfrm>
            <a:off x="304800" y="1752600"/>
            <a:ext cx="10760242" cy="4114800"/>
          </a:xfrm>
        </p:spPr>
        <p:txBody>
          <a:bodyPr/>
          <a:lstStyle/>
          <a:p>
            <a:pPr>
              <a:spcAft>
                <a:spcPts val="600"/>
              </a:spcAft>
            </a:pPr>
            <a:r>
              <a:rPr lang="en-US" dirty="0">
                <a:effectLst>
                  <a:outerShdw blurRad="38100" dist="38100" dir="2700000" algn="tl">
                    <a:srgbClr val="000000">
                      <a:alpha val="43137"/>
                    </a:srgbClr>
                  </a:outerShdw>
                </a:effectLst>
              </a:rPr>
              <a:t>April 24, 2013, China – H7N9 outbreak</a:t>
            </a:r>
          </a:p>
          <a:p>
            <a:pPr lvl="1">
              <a:spcAft>
                <a:spcPts val="600"/>
              </a:spcAft>
            </a:pPr>
            <a:r>
              <a:rPr lang="en-US" dirty="0">
                <a:effectLst>
                  <a:outerShdw blurRad="38100" dist="38100" dir="2700000" algn="tl">
                    <a:srgbClr val="000000">
                      <a:alpha val="43137"/>
                    </a:srgbClr>
                  </a:outerShdw>
                </a:effectLst>
              </a:rPr>
              <a:t>A hospital employee broke the news of a fatality of the novel flu</a:t>
            </a:r>
          </a:p>
          <a:p>
            <a:pPr lvl="1">
              <a:spcAft>
                <a:spcPts val="600"/>
              </a:spcAft>
            </a:pPr>
            <a:r>
              <a:rPr lang="en-US" dirty="0">
                <a:effectLst>
                  <a:outerShdw blurRad="38100" dist="38100" dir="2700000" algn="tl">
                    <a:srgbClr val="000000">
                      <a:alpha val="43137"/>
                    </a:srgbClr>
                  </a:outerShdw>
                </a:effectLst>
              </a:rPr>
              <a:t>Expressing fear, he stated the hospital did not warn the employees, nor did they supply the staff with the proper equipment or precautions </a:t>
            </a:r>
          </a:p>
          <a:p>
            <a:pPr lvl="1">
              <a:spcAft>
                <a:spcPts val="600"/>
              </a:spcAft>
            </a:pPr>
            <a:r>
              <a:rPr lang="en-US" dirty="0">
                <a:effectLst>
                  <a:outerShdw blurRad="38100" dist="38100" dir="2700000" algn="tl">
                    <a:srgbClr val="000000">
                      <a:alpha val="43137"/>
                    </a:srgbClr>
                  </a:outerShdw>
                </a:effectLst>
              </a:rPr>
              <a:t>The employee expressed fear for catching the mystery disease. </a:t>
            </a:r>
          </a:p>
        </p:txBody>
      </p:sp>
      <p:sp>
        <p:nvSpPr>
          <p:cNvPr id="8" name="TextBox 7">
            <a:extLst>
              <a:ext uri="{FF2B5EF4-FFF2-40B4-BE49-F238E27FC236}">
                <a16:creationId xmlns:a16="http://schemas.microsoft.com/office/drawing/2014/main" id="{D4B6642A-4CD1-42C2-F224-D31827B351F6}"/>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2783418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3D08F-F2E4-315E-43BC-D751AE1FD11E}"/>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353DABFA-48DF-C504-44C7-0CC8949EA059}"/>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Education and Training</a:t>
            </a:r>
          </a:p>
        </p:txBody>
      </p:sp>
      <p:sp>
        <p:nvSpPr>
          <p:cNvPr id="229379" name="Rectangle 3">
            <a:extLst>
              <a:ext uri="{FF2B5EF4-FFF2-40B4-BE49-F238E27FC236}">
                <a16:creationId xmlns:a16="http://schemas.microsoft.com/office/drawing/2014/main" id="{CAA36905-4C49-111B-AA83-D31594B4F8E4}"/>
              </a:ext>
            </a:extLst>
          </p:cNvPr>
          <p:cNvSpPr>
            <a:spLocks noGrp="1" noChangeArrowheads="1"/>
          </p:cNvSpPr>
          <p:nvPr>
            <p:ph idx="1"/>
          </p:nvPr>
        </p:nvSpPr>
        <p:spPr>
          <a:xfrm>
            <a:off x="304800" y="1752600"/>
            <a:ext cx="10760242" cy="4114800"/>
          </a:xfrm>
        </p:spPr>
        <p:txBody>
          <a:bodyPr/>
          <a:lstStyle/>
          <a:p>
            <a:r>
              <a:rPr lang="en-US" dirty="0">
                <a:effectLst>
                  <a:outerShdw blurRad="38100" dist="38100" dir="2700000" algn="tl">
                    <a:srgbClr val="000000">
                      <a:alpha val="43137"/>
                    </a:srgbClr>
                  </a:outerShdw>
                </a:effectLst>
              </a:rPr>
              <a:t>Education and Training</a:t>
            </a:r>
          </a:p>
          <a:p>
            <a:pPr lvl="1">
              <a:spcAft>
                <a:spcPts val="600"/>
              </a:spcAft>
            </a:pPr>
            <a:r>
              <a:rPr lang="en-US" dirty="0">
                <a:effectLst>
                  <a:outerShdw blurRad="38100" dist="38100" dir="2700000" algn="tl">
                    <a:srgbClr val="000000">
                      <a:alpha val="43137"/>
                    </a:srgbClr>
                  </a:outerShdw>
                </a:effectLst>
              </a:rPr>
              <a:t>Employee became known as ‘Hospital No. 5 employee’ </a:t>
            </a:r>
          </a:p>
          <a:p>
            <a:pPr marL="457200" lvl="1" indent="0">
              <a:spcAft>
                <a:spcPts val="600"/>
              </a:spcAft>
              <a:buNone/>
            </a:pPr>
            <a:endParaRPr lang="en-US"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C16D631A-B791-B0B1-67FA-DE37F3906417}"/>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3" name="Picture 2">
            <a:extLst>
              <a:ext uri="{FF2B5EF4-FFF2-40B4-BE49-F238E27FC236}">
                <a16:creationId xmlns:a16="http://schemas.microsoft.com/office/drawing/2014/main" id="{757EA977-1675-0447-5A10-173C96745560}"/>
              </a:ext>
            </a:extLst>
          </p:cNvPr>
          <p:cNvPicPr>
            <a:picLocks noChangeAspect="1"/>
          </p:cNvPicPr>
          <p:nvPr/>
        </p:nvPicPr>
        <p:blipFill>
          <a:blip r:embed="rId2"/>
          <a:stretch>
            <a:fillRect/>
          </a:stretch>
        </p:blipFill>
        <p:spPr>
          <a:xfrm>
            <a:off x="6675521" y="3174039"/>
            <a:ext cx="4588042" cy="3055635"/>
          </a:xfrm>
          <a:prstGeom prst="rect">
            <a:avLst/>
          </a:prstGeom>
          <a:ln w="38100">
            <a:solidFill>
              <a:srgbClr val="000000"/>
            </a:solidFill>
          </a:ln>
        </p:spPr>
      </p:pic>
      <p:sp>
        <p:nvSpPr>
          <p:cNvPr id="4" name="Rectangle 3">
            <a:extLst>
              <a:ext uri="{FF2B5EF4-FFF2-40B4-BE49-F238E27FC236}">
                <a16:creationId xmlns:a16="http://schemas.microsoft.com/office/drawing/2014/main" id="{CBFCEF78-0E8D-46AB-AB26-484D78A758C5}"/>
              </a:ext>
            </a:extLst>
          </p:cNvPr>
          <p:cNvSpPr txBox="1">
            <a:spLocks noChangeArrowheads="1"/>
          </p:cNvSpPr>
          <p:nvPr/>
        </p:nvSpPr>
        <p:spPr bwMode="auto">
          <a:xfrm>
            <a:off x="106279" y="2904067"/>
            <a:ext cx="6370721"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lvl="2" defTabSz="914400">
              <a:spcAft>
                <a:spcPts val="600"/>
              </a:spcAft>
            </a:pPr>
            <a:r>
              <a:rPr lang="en-US" sz="2800" kern="0" dirty="0">
                <a:effectLst>
                  <a:outerShdw blurRad="38100" dist="38100" dir="2700000" algn="tl">
                    <a:srgbClr val="000000">
                      <a:alpha val="43137"/>
                    </a:srgbClr>
                  </a:outerShdw>
                </a:effectLst>
              </a:rPr>
              <a:t>A good example of what can occur if you are not watching circumspectly for an outbreak of a “mystery disease” </a:t>
            </a:r>
          </a:p>
          <a:p>
            <a:pPr lvl="2" defTabSz="914400">
              <a:spcAft>
                <a:spcPts val="600"/>
              </a:spcAft>
            </a:pPr>
            <a:r>
              <a:rPr lang="en-US" sz="2800" kern="0" dirty="0">
                <a:effectLst>
                  <a:outerShdw blurRad="38100" dist="38100" dir="2700000" algn="tl">
                    <a:srgbClr val="000000">
                      <a:alpha val="43137"/>
                    </a:srgbClr>
                  </a:outerShdw>
                </a:effectLst>
              </a:rPr>
              <a:t>And are you properly prepared for it</a:t>
            </a:r>
          </a:p>
          <a:p>
            <a:pPr lvl="1" defTabSz="914400">
              <a:spcAft>
                <a:spcPts val="600"/>
              </a:spcAft>
            </a:pPr>
            <a:endParaRPr lang="en-US"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04402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431EC-B227-9E71-FB17-4812C564699B}"/>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C24C2EC3-B6CF-402D-8CCB-F680ABC6D115}"/>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Education and Training</a:t>
            </a:r>
          </a:p>
        </p:txBody>
      </p:sp>
      <p:sp>
        <p:nvSpPr>
          <p:cNvPr id="229379" name="Rectangle 3">
            <a:extLst>
              <a:ext uri="{FF2B5EF4-FFF2-40B4-BE49-F238E27FC236}">
                <a16:creationId xmlns:a16="http://schemas.microsoft.com/office/drawing/2014/main" id="{C63A9C42-AFE6-1B62-7363-8551AA449B76}"/>
              </a:ext>
            </a:extLst>
          </p:cNvPr>
          <p:cNvSpPr>
            <a:spLocks noGrp="1" noChangeArrowheads="1"/>
          </p:cNvSpPr>
          <p:nvPr>
            <p:ph idx="1"/>
          </p:nvPr>
        </p:nvSpPr>
        <p:spPr>
          <a:xfrm>
            <a:off x="304800" y="1752600"/>
            <a:ext cx="10760242" cy="4114800"/>
          </a:xfrm>
        </p:spPr>
        <p:txBody>
          <a:bodyPr/>
          <a:lstStyle/>
          <a:p>
            <a:r>
              <a:rPr lang="en-US" dirty="0">
                <a:effectLst>
                  <a:outerShdw blurRad="38100" dist="38100" dir="2700000" algn="tl">
                    <a:srgbClr val="000000">
                      <a:alpha val="43137"/>
                    </a:srgbClr>
                  </a:outerShdw>
                </a:effectLst>
              </a:rPr>
              <a:t>2002-2003 International SARS Outbreak</a:t>
            </a:r>
          </a:p>
          <a:p>
            <a:pPr lvl="1">
              <a:spcAft>
                <a:spcPts val="600"/>
              </a:spcAft>
            </a:pPr>
            <a:r>
              <a:rPr lang="en-US" dirty="0">
                <a:effectLst>
                  <a:outerShdw blurRad="38100" dist="38100" dir="2700000" algn="tl">
                    <a:srgbClr val="000000">
                      <a:alpha val="43137"/>
                    </a:srgbClr>
                  </a:outerShdw>
                </a:effectLst>
              </a:rPr>
              <a:t>Despite infection control many healthcare workers became ill</a:t>
            </a:r>
          </a:p>
          <a:p>
            <a:pPr marL="457200" lvl="1" indent="0">
              <a:spcAft>
                <a:spcPts val="600"/>
              </a:spcAft>
              <a:buNone/>
            </a:pPr>
            <a:endParaRPr lang="en-US"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2B481906-6B44-4876-A787-0D62A3C2A6F2}"/>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
        <p:nvSpPr>
          <p:cNvPr id="4" name="Rectangle 3">
            <a:extLst>
              <a:ext uri="{FF2B5EF4-FFF2-40B4-BE49-F238E27FC236}">
                <a16:creationId xmlns:a16="http://schemas.microsoft.com/office/drawing/2014/main" id="{7E66022B-8444-39AC-8512-590790EB806E}"/>
              </a:ext>
            </a:extLst>
          </p:cNvPr>
          <p:cNvSpPr txBox="1">
            <a:spLocks noChangeArrowheads="1"/>
          </p:cNvSpPr>
          <p:nvPr/>
        </p:nvSpPr>
        <p:spPr bwMode="auto">
          <a:xfrm>
            <a:off x="106279" y="2904067"/>
            <a:ext cx="683638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lvl="2" defTabSz="914400">
              <a:spcAft>
                <a:spcPts val="600"/>
              </a:spcAft>
            </a:pPr>
            <a:r>
              <a:rPr lang="en-US" sz="2800" kern="0" dirty="0">
                <a:effectLst>
                  <a:outerShdw blurRad="38100" dist="38100" dir="2700000" algn="tl">
                    <a:srgbClr val="000000">
                      <a:alpha val="43137"/>
                    </a:srgbClr>
                  </a:outerShdw>
                </a:effectLst>
              </a:rPr>
              <a:t>It was determined that those having less than two hours of training and understanding the disease and its transmission and proper procedures were more likely to become infected with the disease</a:t>
            </a:r>
          </a:p>
          <a:p>
            <a:pPr lvl="1" defTabSz="914400">
              <a:spcAft>
                <a:spcPts val="600"/>
              </a:spcAft>
            </a:pPr>
            <a:endParaRPr lang="en-US" kern="0" dirty="0">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C6ECCE60-B3C9-44EA-A441-4CE4FD1E1630}"/>
              </a:ext>
            </a:extLst>
          </p:cNvPr>
          <p:cNvPicPr>
            <a:picLocks noChangeAspect="1"/>
          </p:cNvPicPr>
          <p:nvPr/>
        </p:nvPicPr>
        <p:blipFill>
          <a:blip r:embed="rId2"/>
          <a:stretch>
            <a:fillRect/>
          </a:stretch>
        </p:blipFill>
        <p:spPr>
          <a:xfrm>
            <a:off x="7103040" y="2961217"/>
            <a:ext cx="3801629" cy="3058583"/>
          </a:xfrm>
          <a:prstGeom prst="rect">
            <a:avLst/>
          </a:prstGeom>
          <a:ln w="38100">
            <a:solidFill>
              <a:srgbClr val="000000"/>
            </a:solidFill>
          </a:ln>
        </p:spPr>
      </p:pic>
    </p:spTree>
    <p:extLst>
      <p:ext uri="{BB962C8B-B14F-4D97-AF65-F5344CB8AC3E}">
        <p14:creationId xmlns:p14="http://schemas.microsoft.com/office/powerpoint/2010/main" val="690776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3E73E-CF42-690E-9AA2-22DD3A0B808B}"/>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4C9C81EF-C52F-07EF-AD3F-B1468BF7B8A4}"/>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Education and Training</a:t>
            </a:r>
          </a:p>
        </p:txBody>
      </p:sp>
      <p:sp>
        <p:nvSpPr>
          <p:cNvPr id="229379" name="Rectangle 3">
            <a:extLst>
              <a:ext uri="{FF2B5EF4-FFF2-40B4-BE49-F238E27FC236}">
                <a16:creationId xmlns:a16="http://schemas.microsoft.com/office/drawing/2014/main" id="{2B82D62F-8533-8B44-41DC-1C9EB71E85D2}"/>
              </a:ext>
            </a:extLst>
          </p:cNvPr>
          <p:cNvSpPr>
            <a:spLocks noGrp="1" noChangeArrowheads="1"/>
          </p:cNvSpPr>
          <p:nvPr>
            <p:ph idx="1"/>
          </p:nvPr>
        </p:nvSpPr>
        <p:spPr>
          <a:xfrm>
            <a:off x="304800" y="1752600"/>
            <a:ext cx="10760242" cy="4114800"/>
          </a:xfrm>
        </p:spPr>
        <p:txBody>
          <a:bodyPr/>
          <a:lstStyle/>
          <a:p>
            <a:r>
              <a:rPr lang="en-US" dirty="0">
                <a:effectLst>
                  <a:outerShdw blurRad="38100" dist="38100" dir="2700000" algn="tl">
                    <a:srgbClr val="000000">
                      <a:alpha val="43137"/>
                    </a:srgbClr>
                  </a:outerShdw>
                </a:effectLst>
              </a:rPr>
              <a:t>During a pandemic event</a:t>
            </a:r>
          </a:p>
          <a:p>
            <a:pPr lvl="1"/>
            <a:r>
              <a:rPr lang="en-US" dirty="0">
                <a:effectLst>
                  <a:outerShdw blurRad="38100" dist="38100" dir="2700000" algn="tl">
                    <a:srgbClr val="000000">
                      <a:alpha val="43137"/>
                    </a:srgbClr>
                  </a:outerShdw>
                </a:effectLst>
              </a:rPr>
              <a:t>The internet becomes a source of information for the public </a:t>
            </a:r>
          </a:p>
          <a:p>
            <a:pPr lvl="1"/>
            <a:r>
              <a:rPr lang="en-US" dirty="0">
                <a:effectLst>
                  <a:outerShdw blurRad="38100" dist="38100" dir="2700000" algn="tl">
                    <a:srgbClr val="000000">
                      <a:alpha val="43137"/>
                    </a:srgbClr>
                  </a:outerShdw>
                </a:effectLst>
              </a:rPr>
              <a:t>In addition to the panic and confusion, discerning and proper information can be difficult </a:t>
            </a:r>
          </a:p>
          <a:p>
            <a:pPr lvl="1"/>
            <a:r>
              <a:rPr lang="en-US" dirty="0">
                <a:effectLst>
                  <a:outerShdw blurRad="38100" dist="38100" dir="2700000" algn="tl">
                    <a:srgbClr val="000000">
                      <a:alpha val="43137"/>
                    </a:srgbClr>
                  </a:outerShdw>
                </a:effectLst>
              </a:rPr>
              <a:t>It is best to educate yourself before such an event </a:t>
            </a:r>
          </a:p>
          <a:p>
            <a:pPr lvl="2"/>
            <a:r>
              <a:rPr lang="en-US" sz="2800" dirty="0">
                <a:effectLst>
                  <a:outerShdw blurRad="38100" dist="38100" dir="2700000" algn="tl">
                    <a:srgbClr val="000000">
                      <a:alpha val="43137"/>
                    </a:srgbClr>
                  </a:outerShdw>
                </a:effectLst>
              </a:rPr>
              <a:t>You will be well informed </a:t>
            </a:r>
          </a:p>
          <a:p>
            <a:pPr lvl="2"/>
            <a:r>
              <a:rPr lang="en-US" sz="2800" dirty="0">
                <a:effectLst>
                  <a:outerShdw blurRad="38100" dist="38100" dir="2700000" algn="tl">
                    <a:srgbClr val="000000">
                      <a:alpha val="43137"/>
                    </a:srgbClr>
                  </a:outerShdw>
                </a:effectLst>
              </a:rPr>
              <a:t>Able to distinguish what is reliable information </a:t>
            </a:r>
          </a:p>
          <a:p>
            <a:pPr lvl="1"/>
            <a:r>
              <a:rPr lang="en-US" dirty="0">
                <a:effectLst>
                  <a:outerShdw blurRad="38100" dist="38100" dir="2700000" algn="tl">
                    <a:srgbClr val="000000">
                      <a:alpha val="43137"/>
                    </a:srgbClr>
                  </a:outerShdw>
                </a:effectLst>
              </a:rPr>
              <a:t>It is proven that education and training before the crisis is vital to ensure safety and the provision of effective care </a:t>
            </a:r>
          </a:p>
        </p:txBody>
      </p:sp>
      <p:sp>
        <p:nvSpPr>
          <p:cNvPr id="8" name="TextBox 7">
            <a:extLst>
              <a:ext uri="{FF2B5EF4-FFF2-40B4-BE49-F238E27FC236}">
                <a16:creationId xmlns:a16="http://schemas.microsoft.com/office/drawing/2014/main" id="{DD4459F6-F3B5-F30A-847A-D67CEE699ED0}"/>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22293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5431B-9AEC-4597-A8FD-9DF40AD653D3}"/>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CA312A8D-28B0-8285-8EF4-43DD9EC96FDB}"/>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p>
        </p:txBody>
      </p:sp>
      <p:sp>
        <p:nvSpPr>
          <p:cNvPr id="229379" name="Rectangle 3">
            <a:extLst>
              <a:ext uri="{FF2B5EF4-FFF2-40B4-BE49-F238E27FC236}">
                <a16:creationId xmlns:a16="http://schemas.microsoft.com/office/drawing/2014/main" id="{830D402B-E6F8-BE6A-4555-C542F48D475F}"/>
              </a:ext>
            </a:extLst>
          </p:cNvPr>
          <p:cNvSpPr>
            <a:spLocks noGrp="1" noChangeArrowheads="1"/>
          </p:cNvSpPr>
          <p:nvPr>
            <p:ph idx="1"/>
          </p:nvPr>
        </p:nvSpPr>
        <p:spPr>
          <a:xfrm>
            <a:off x="304800" y="1752600"/>
            <a:ext cx="5537200" cy="4114800"/>
          </a:xfrm>
        </p:spPr>
        <p:txBody>
          <a:bodyPr/>
          <a:lstStyle/>
          <a:p>
            <a:r>
              <a:rPr lang="en-US" dirty="0">
                <a:effectLst>
                  <a:outerShdw blurRad="38100" dist="38100" dir="2700000" algn="tl">
                    <a:srgbClr val="000000">
                      <a:alpha val="43137"/>
                    </a:srgbClr>
                  </a:outerShdw>
                </a:effectLst>
              </a:rPr>
              <a:t>Introduction</a:t>
            </a:r>
          </a:p>
          <a:p>
            <a:pPr lvl="1">
              <a:spcAft>
                <a:spcPts val="600"/>
              </a:spcAft>
            </a:pPr>
            <a:r>
              <a:rPr lang="en-US" dirty="0">
                <a:effectLst>
                  <a:outerShdw blurRad="38100" dist="38100" dir="2700000" algn="tl">
                    <a:srgbClr val="000000">
                      <a:alpha val="43137"/>
                    </a:srgbClr>
                  </a:outerShdw>
                </a:effectLst>
              </a:rPr>
              <a:t>Caring for the sick is a ministry that Christ exemplified and calls us to perform</a:t>
            </a:r>
          </a:p>
          <a:p>
            <a:pPr lvl="1">
              <a:spcAft>
                <a:spcPts val="600"/>
              </a:spcAft>
            </a:pPr>
            <a:r>
              <a:rPr lang="en-US" dirty="0">
                <a:effectLst>
                  <a:outerShdw blurRad="38100" dist="38100" dir="2700000" algn="tl">
                    <a:srgbClr val="000000">
                      <a:alpha val="43137"/>
                    </a:srgbClr>
                  </a:outerShdw>
                </a:effectLst>
              </a:rPr>
              <a:t>Jesus said caring for one of these is as though caring for Him personally</a:t>
            </a:r>
          </a:p>
        </p:txBody>
      </p:sp>
      <p:sp>
        <p:nvSpPr>
          <p:cNvPr id="8" name="TextBox 7">
            <a:extLst>
              <a:ext uri="{FF2B5EF4-FFF2-40B4-BE49-F238E27FC236}">
                <a16:creationId xmlns:a16="http://schemas.microsoft.com/office/drawing/2014/main" id="{8739A668-2F11-9571-2EB8-24CE562F56C4}"/>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3" name="Picture 2">
            <a:extLst>
              <a:ext uri="{FF2B5EF4-FFF2-40B4-BE49-F238E27FC236}">
                <a16:creationId xmlns:a16="http://schemas.microsoft.com/office/drawing/2014/main" id="{866AB973-BEEE-FC48-9EB2-DFA27448CB03}"/>
              </a:ext>
            </a:extLst>
          </p:cNvPr>
          <p:cNvPicPr>
            <a:picLocks noChangeAspect="1"/>
          </p:cNvPicPr>
          <p:nvPr/>
        </p:nvPicPr>
        <p:blipFill>
          <a:blip r:embed="rId2"/>
          <a:stretch>
            <a:fillRect/>
          </a:stretch>
        </p:blipFill>
        <p:spPr>
          <a:xfrm>
            <a:off x="6702536" y="1219199"/>
            <a:ext cx="3965464" cy="4787827"/>
          </a:xfrm>
          <a:prstGeom prst="rect">
            <a:avLst/>
          </a:prstGeom>
          <a:ln w="38100">
            <a:solidFill>
              <a:srgbClr val="000000"/>
            </a:solidFill>
          </a:ln>
        </p:spPr>
      </p:pic>
    </p:spTree>
    <p:extLst>
      <p:ext uri="{BB962C8B-B14F-4D97-AF65-F5344CB8AC3E}">
        <p14:creationId xmlns:p14="http://schemas.microsoft.com/office/powerpoint/2010/main" val="3658992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26207-1AA7-2A19-632F-C81F83989913}"/>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6162480A-32EA-F832-6638-24C1A46E9E62}"/>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Education and Training</a:t>
            </a:r>
          </a:p>
        </p:txBody>
      </p:sp>
      <p:sp>
        <p:nvSpPr>
          <p:cNvPr id="229379" name="Rectangle 3">
            <a:extLst>
              <a:ext uri="{FF2B5EF4-FFF2-40B4-BE49-F238E27FC236}">
                <a16:creationId xmlns:a16="http://schemas.microsoft.com/office/drawing/2014/main" id="{93D5266C-25FE-4BB7-3718-CE07B9D94E95}"/>
              </a:ext>
            </a:extLst>
          </p:cNvPr>
          <p:cNvSpPr>
            <a:spLocks noGrp="1" noChangeArrowheads="1"/>
          </p:cNvSpPr>
          <p:nvPr>
            <p:ph idx="1"/>
          </p:nvPr>
        </p:nvSpPr>
        <p:spPr>
          <a:xfrm>
            <a:off x="304800" y="1752600"/>
            <a:ext cx="10760242" cy="4114800"/>
          </a:xfrm>
        </p:spPr>
        <p:txBody>
          <a:bodyPr/>
          <a:lstStyle/>
          <a:p>
            <a:r>
              <a:rPr lang="en-US" dirty="0">
                <a:effectLst>
                  <a:outerShdw blurRad="38100" dist="38100" dir="2700000" algn="tl">
                    <a:srgbClr val="000000">
                      <a:alpha val="43137"/>
                    </a:srgbClr>
                  </a:outerShdw>
                </a:effectLst>
              </a:rPr>
              <a:t>Information and training are provided by this ministry for the highly pathogenic avian influenza (HPAI) H5N1 virus</a:t>
            </a:r>
          </a:p>
          <a:p>
            <a:pPr lvl="1"/>
            <a:r>
              <a:rPr lang="en-US" dirty="0">
                <a:effectLst>
                  <a:outerShdw blurRad="38100" dist="38100" dir="2700000" algn="tl">
                    <a:srgbClr val="000000">
                      <a:alpha val="43137"/>
                    </a:srgbClr>
                  </a:outerShdw>
                </a:effectLst>
              </a:rPr>
              <a:t>Awareness of the pathophysiology (process of the disease) of the disease in the human body</a:t>
            </a:r>
          </a:p>
          <a:p>
            <a:pPr lvl="1"/>
            <a:r>
              <a:rPr lang="en-US" dirty="0">
                <a:effectLst>
                  <a:outerShdw blurRad="38100" dist="38100" dir="2700000" algn="tl">
                    <a:srgbClr val="000000">
                      <a:alpha val="43137"/>
                    </a:srgbClr>
                  </a:outerShdw>
                </a:effectLst>
              </a:rPr>
              <a:t>How it transmits</a:t>
            </a:r>
          </a:p>
          <a:p>
            <a:pPr lvl="1"/>
            <a:r>
              <a:rPr lang="en-US" dirty="0">
                <a:effectLst>
                  <a:outerShdw blurRad="38100" dist="38100" dir="2700000" algn="tl">
                    <a:srgbClr val="000000">
                      <a:alpha val="43137"/>
                    </a:srgbClr>
                  </a:outerShdw>
                </a:effectLst>
              </a:rPr>
              <a:t>How to properly protect yourself</a:t>
            </a:r>
          </a:p>
          <a:p>
            <a:pPr lvl="1"/>
            <a:r>
              <a:rPr lang="en-US" dirty="0">
                <a:effectLst>
                  <a:outerShdw blurRad="38100" dist="38100" dir="2700000" algn="tl">
                    <a:srgbClr val="000000">
                      <a:alpha val="43137"/>
                    </a:srgbClr>
                  </a:outerShdw>
                </a:effectLst>
              </a:rPr>
              <a:t>How to effectively care for the sick </a:t>
            </a:r>
          </a:p>
          <a:p>
            <a:pPr marL="457200" lvl="1" indent="0">
              <a:buNone/>
            </a:pPr>
            <a:endParaRPr lang="en-US"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54B89991-AD5F-7482-C7B2-B4A3D9EC6BCC}"/>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3417664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B7E5D-8FEA-B002-ADD9-69A61D1CE53F}"/>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154CCDB7-8910-828F-6599-18122FA2947C}"/>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Education and Training</a:t>
            </a:r>
          </a:p>
        </p:txBody>
      </p:sp>
      <p:sp>
        <p:nvSpPr>
          <p:cNvPr id="229379" name="Rectangle 3">
            <a:extLst>
              <a:ext uri="{FF2B5EF4-FFF2-40B4-BE49-F238E27FC236}">
                <a16:creationId xmlns:a16="http://schemas.microsoft.com/office/drawing/2014/main" id="{CBB1FEB7-D93D-AF89-0D33-A10F28437241}"/>
              </a:ext>
            </a:extLst>
          </p:cNvPr>
          <p:cNvSpPr>
            <a:spLocks noGrp="1" noChangeArrowheads="1"/>
          </p:cNvSpPr>
          <p:nvPr>
            <p:ph idx="1"/>
          </p:nvPr>
        </p:nvSpPr>
        <p:spPr>
          <a:xfrm>
            <a:off x="304800" y="1752600"/>
            <a:ext cx="10760242" cy="4114800"/>
          </a:xfrm>
        </p:spPr>
        <p:txBody>
          <a:bodyPr/>
          <a:lstStyle/>
          <a:p>
            <a:r>
              <a:rPr lang="en-US" dirty="0">
                <a:effectLst>
                  <a:outerShdw blurRad="38100" dist="38100" dir="2700000" algn="tl">
                    <a:srgbClr val="000000">
                      <a:alpha val="43137"/>
                    </a:srgbClr>
                  </a:outerShdw>
                </a:effectLst>
              </a:rPr>
              <a:t>Requirements for the Volunteer</a:t>
            </a:r>
          </a:p>
          <a:p>
            <a:pPr lvl="1"/>
            <a:r>
              <a:rPr lang="en-US" dirty="0">
                <a:effectLst>
                  <a:outerShdw blurRad="38100" dist="38100" dir="2700000" algn="tl">
                    <a:srgbClr val="000000">
                      <a:alpha val="43137"/>
                    </a:srgbClr>
                  </a:outerShdw>
                </a:effectLst>
              </a:rPr>
              <a:t>To safely and effectively serve in this ministry all leaders and volunteers must participate in the training for their respective levels</a:t>
            </a:r>
          </a:p>
          <a:p>
            <a:pPr marL="457200" lvl="1" indent="0">
              <a:buNone/>
            </a:pPr>
            <a:endParaRPr lang="en-US"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BFFB21D7-F4FE-4856-5305-58F536E4ACB9}"/>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3" name="Picture 2">
            <a:extLst>
              <a:ext uri="{FF2B5EF4-FFF2-40B4-BE49-F238E27FC236}">
                <a16:creationId xmlns:a16="http://schemas.microsoft.com/office/drawing/2014/main" id="{A8FBDECE-BD9A-2712-3D16-28EE7231D888}"/>
              </a:ext>
            </a:extLst>
          </p:cNvPr>
          <p:cNvPicPr>
            <a:picLocks noChangeAspect="1"/>
          </p:cNvPicPr>
          <p:nvPr/>
        </p:nvPicPr>
        <p:blipFill>
          <a:blip r:embed="rId2"/>
          <a:stretch>
            <a:fillRect/>
          </a:stretch>
        </p:blipFill>
        <p:spPr>
          <a:xfrm>
            <a:off x="2653936" y="3843867"/>
            <a:ext cx="5571898" cy="2175933"/>
          </a:xfrm>
          <a:prstGeom prst="rect">
            <a:avLst/>
          </a:prstGeom>
          <a:ln w="38100">
            <a:solidFill>
              <a:srgbClr val="000000"/>
            </a:solidFill>
          </a:ln>
        </p:spPr>
      </p:pic>
    </p:spTree>
    <p:extLst>
      <p:ext uri="{BB962C8B-B14F-4D97-AF65-F5344CB8AC3E}">
        <p14:creationId xmlns:p14="http://schemas.microsoft.com/office/powerpoint/2010/main" val="3132227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F2579-7F82-B782-0BAF-7736070A2E04}"/>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B3406F67-64A4-9AB7-2534-3748C18268EE}"/>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Education and Training</a:t>
            </a:r>
          </a:p>
        </p:txBody>
      </p:sp>
      <p:sp>
        <p:nvSpPr>
          <p:cNvPr id="229379" name="Rectangle 3">
            <a:extLst>
              <a:ext uri="{FF2B5EF4-FFF2-40B4-BE49-F238E27FC236}">
                <a16:creationId xmlns:a16="http://schemas.microsoft.com/office/drawing/2014/main" id="{9331B0E5-B7BB-0FF6-49C8-DE6653BB49AF}"/>
              </a:ext>
            </a:extLst>
          </p:cNvPr>
          <p:cNvSpPr>
            <a:spLocks noGrp="1" noChangeArrowheads="1"/>
          </p:cNvSpPr>
          <p:nvPr>
            <p:ph idx="1"/>
          </p:nvPr>
        </p:nvSpPr>
        <p:spPr>
          <a:xfrm>
            <a:off x="304800" y="1752600"/>
            <a:ext cx="10760242" cy="4114800"/>
          </a:xfrm>
        </p:spPr>
        <p:txBody>
          <a:bodyPr/>
          <a:lstStyle/>
          <a:p>
            <a:r>
              <a:rPr lang="en-US" dirty="0">
                <a:effectLst>
                  <a:outerShdw blurRad="38100" dist="38100" dir="2700000" algn="tl">
                    <a:srgbClr val="000000">
                      <a:alpha val="43137"/>
                    </a:srgbClr>
                  </a:outerShdw>
                </a:effectLst>
              </a:rPr>
              <a:t>Requirements for the Volunteer</a:t>
            </a:r>
          </a:p>
          <a:p>
            <a:pPr lvl="1"/>
            <a:r>
              <a:rPr lang="en-US" dirty="0">
                <a:effectLst>
                  <a:outerShdw blurRad="38100" dist="38100" dir="2700000" algn="tl">
                    <a:srgbClr val="000000">
                      <a:alpha val="43137"/>
                    </a:srgbClr>
                  </a:outerShdw>
                </a:effectLst>
              </a:rPr>
              <a:t>Background Checks</a:t>
            </a:r>
          </a:p>
          <a:p>
            <a:pPr lvl="2"/>
            <a:r>
              <a:rPr lang="en-US" sz="2800" dirty="0">
                <a:effectLst>
                  <a:outerShdw blurRad="38100" dist="38100" dir="2700000" algn="tl">
                    <a:srgbClr val="000000">
                      <a:alpha val="43137"/>
                    </a:srgbClr>
                  </a:outerShdw>
                </a:effectLst>
              </a:rPr>
              <a:t>Volunteers would be going into the homes of those needing care</a:t>
            </a:r>
          </a:p>
          <a:p>
            <a:pPr lvl="2"/>
            <a:r>
              <a:rPr lang="en-US" sz="2800" dirty="0">
                <a:effectLst>
                  <a:outerShdw blurRad="38100" dist="38100" dir="2700000" algn="tl">
                    <a:srgbClr val="000000">
                      <a:alpha val="43137"/>
                    </a:srgbClr>
                  </a:outerShdw>
                </a:effectLst>
              </a:rPr>
              <a:t>Screenings would verify:</a:t>
            </a:r>
          </a:p>
          <a:p>
            <a:pPr lvl="3"/>
            <a:r>
              <a:rPr lang="en-US" sz="2800" dirty="0">
                <a:effectLst>
                  <a:outerShdw blurRad="38100" dist="38100" dir="2700000" algn="tl">
                    <a:srgbClr val="000000">
                      <a:alpha val="43137"/>
                    </a:srgbClr>
                  </a:outerShdw>
                </a:effectLst>
              </a:rPr>
              <a:t>Trustworthiness</a:t>
            </a:r>
          </a:p>
          <a:p>
            <a:pPr lvl="3"/>
            <a:r>
              <a:rPr lang="en-US" sz="2800" dirty="0">
                <a:effectLst>
                  <a:outerShdw blurRad="38100" dist="38100" dir="2700000" algn="tl">
                    <a:srgbClr val="000000">
                      <a:alpha val="43137"/>
                    </a:srgbClr>
                  </a:outerShdw>
                </a:effectLst>
              </a:rPr>
              <a:t>Protect against sexual predators, violent offenders, financial misconduct</a:t>
            </a:r>
          </a:p>
        </p:txBody>
      </p:sp>
      <p:sp>
        <p:nvSpPr>
          <p:cNvPr id="8" name="TextBox 7">
            <a:extLst>
              <a:ext uri="{FF2B5EF4-FFF2-40B4-BE49-F238E27FC236}">
                <a16:creationId xmlns:a16="http://schemas.microsoft.com/office/drawing/2014/main" id="{8698BA92-D288-ECEE-2D51-0501D6238A31}"/>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2235582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D75F4-1A90-E083-12A6-80D1EF5F51EC}"/>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66420300-5F63-9EFE-2958-343DAC2042D9}"/>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Education and Training</a:t>
            </a:r>
          </a:p>
        </p:txBody>
      </p:sp>
      <p:sp>
        <p:nvSpPr>
          <p:cNvPr id="229379" name="Rectangle 3">
            <a:extLst>
              <a:ext uri="{FF2B5EF4-FFF2-40B4-BE49-F238E27FC236}">
                <a16:creationId xmlns:a16="http://schemas.microsoft.com/office/drawing/2014/main" id="{7734BB1C-9E1F-8D49-4ED4-38C8F8D6CC1D}"/>
              </a:ext>
            </a:extLst>
          </p:cNvPr>
          <p:cNvSpPr>
            <a:spLocks noGrp="1" noChangeArrowheads="1"/>
          </p:cNvSpPr>
          <p:nvPr>
            <p:ph idx="1"/>
          </p:nvPr>
        </p:nvSpPr>
        <p:spPr>
          <a:xfrm>
            <a:off x="304800" y="1752600"/>
            <a:ext cx="10760242" cy="4114800"/>
          </a:xfrm>
        </p:spPr>
        <p:txBody>
          <a:bodyPr/>
          <a:lstStyle/>
          <a:p>
            <a:r>
              <a:rPr lang="en-US" dirty="0">
                <a:effectLst>
                  <a:outerShdw blurRad="38100" dist="38100" dir="2700000" algn="tl">
                    <a:srgbClr val="000000">
                      <a:alpha val="43137"/>
                    </a:srgbClr>
                  </a:outerShdw>
                </a:effectLst>
              </a:rPr>
              <a:t>Requirements for the Volunteer</a:t>
            </a:r>
          </a:p>
          <a:p>
            <a:pPr lvl="1"/>
            <a:r>
              <a:rPr lang="en-US" dirty="0">
                <a:effectLst>
                  <a:outerShdw blurRad="38100" dist="38100" dir="2700000" algn="tl">
                    <a:srgbClr val="000000">
                      <a:alpha val="43137"/>
                    </a:srgbClr>
                  </a:outerShdw>
                </a:effectLst>
              </a:rPr>
              <a:t>Background Checks</a:t>
            </a:r>
          </a:p>
          <a:p>
            <a:pPr lvl="2"/>
            <a:r>
              <a:rPr lang="en-US" sz="2800" dirty="0">
                <a:effectLst>
                  <a:outerShdw blurRad="38100" dist="38100" dir="2700000" algn="tl">
                    <a:srgbClr val="000000">
                      <a:alpha val="43137"/>
                    </a:srgbClr>
                  </a:outerShdw>
                </a:effectLst>
              </a:rPr>
              <a:t>Ensures the safety of children</a:t>
            </a:r>
          </a:p>
          <a:p>
            <a:pPr lvl="2"/>
            <a:r>
              <a:rPr lang="en-US" sz="2800" dirty="0">
                <a:effectLst>
                  <a:outerShdw blurRad="38100" dist="38100" dir="2700000" algn="tl">
                    <a:srgbClr val="000000">
                      <a:alpha val="43137"/>
                    </a:srgbClr>
                  </a:outerShdw>
                </a:effectLst>
              </a:rPr>
              <a:t>Vulnerable adults</a:t>
            </a:r>
          </a:p>
          <a:p>
            <a:pPr lvl="2"/>
            <a:r>
              <a:rPr lang="en-US" sz="2800" dirty="0">
                <a:effectLst>
                  <a:outerShdw blurRad="38100" dist="38100" dir="2700000" algn="tl">
                    <a:srgbClr val="000000">
                      <a:alpha val="43137"/>
                    </a:srgbClr>
                  </a:outerShdw>
                </a:effectLst>
              </a:rPr>
              <a:t>Helps to mitigate any legal liability for negligence</a:t>
            </a:r>
          </a:p>
          <a:p>
            <a:pPr lvl="1"/>
            <a:r>
              <a:rPr lang="en-US" dirty="0">
                <a:effectLst>
                  <a:outerShdw blurRad="38100" dist="38100" dir="2700000" algn="tl">
                    <a:srgbClr val="000000">
                      <a:alpha val="43137"/>
                    </a:srgbClr>
                  </a:outerShdw>
                </a:effectLst>
              </a:rPr>
              <a:t>Unless the Church chooses to pay for the background check, the participant will be responsible for the cost</a:t>
            </a:r>
          </a:p>
        </p:txBody>
      </p:sp>
      <p:sp>
        <p:nvSpPr>
          <p:cNvPr id="8" name="TextBox 7">
            <a:extLst>
              <a:ext uri="{FF2B5EF4-FFF2-40B4-BE49-F238E27FC236}">
                <a16:creationId xmlns:a16="http://schemas.microsoft.com/office/drawing/2014/main" id="{52769228-9086-F5E9-7E1B-B22176C3E8FA}"/>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2143015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D0E9E-D4A5-E674-9D8A-C006260B00B7}"/>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B333C306-DC39-C1BE-5C92-768B9408FC66}"/>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Education and Training</a:t>
            </a:r>
          </a:p>
        </p:txBody>
      </p:sp>
      <p:sp>
        <p:nvSpPr>
          <p:cNvPr id="229379" name="Rectangle 3">
            <a:extLst>
              <a:ext uri="{FF2B5EF4-FFF2-40B4-BE49-F238E27FC236}">
                <a16:creationId xmlns:a16="http://schemas.microsoft.com/office/drawing/2014/main" id="{B50008AB-EC91-D960-ED77-A15D7A99180F}"/>
              </a:ext>
            </a:extLst>
          </p:cNvPr>
          <p:cNvSpPr>
            <a:spLocks noGrp="1" noChangeArrowheads="1"/>
          </p:cNvSpPr>
          <p:nvPr>
            <p:ph idx="1"/>
          </p:nvPr>
        </p:nvSpPr>
        <p:spPr>
          <a:xfrm>
            <a:off x="304800" y="1752600"/>
            <a:ext cx="10760242" cy="4114800"/>
          </a:xfrm>
        </p:spPr>
        <p:txBody>
          <a:bodyPr/>
          <a:lstStyle/>
          <a:p>
            <a:r>
              <a:rPr lang="en-US" dirty="0">
                <a:effectLst>
                  <a:outerShdw blurRad="38100" dist="38100" dir="2700000" algn="tl">
                    <a:srgbClr val="000000">
                      <a:alpha val="43137"/>
                    </a:srgbClr>
                  </a:outerShdw>
                </a:effectLst>
              </a:rPr>
              <a:t>Levels </a:t>
            </a:r>
            <a:r>
              <a:rPr lang="en-US" sz="2800" dirty="0">
                <a:effectLst>
                  <a:outerShdw blurRad="38100" dist="38100" dir="2700000" algn="tl">
                    <a:srgbClr val="000000">
                      <a:alpha val="43137"/>
                    </a:srgbClr>
                  </a:outerShdw>
                </a:effectLst>
              </a:rPr>
              <a:t>of Participation</a:t>
            </a:r>
          </a:p>
          <a:p>
            <a:pPr lvl="1">
              <a:spcAft>
                <a:spcPts val="600"/>
              </a:spcAft>
            </a:pPr>
            <a:r>
              <a:rPr lang="en-US" dirty="0">
                <a:effectLst>
                  <a:outerShdw blurRad="38100" dist="38100" dir="2700000" algn="tl">
                    <a:srgbClr val="000000">
                      <a:alpha val="43137"/>
                    </a:srgbClr>
                  </a:outerShdw>
                </a:effectLst>
              </a:rPr>
              <a:t>This ministry has many facets </a:t>
            </a:r>
          </a:p>
          <a:p>
            <a:pPr lvl="2">
              <a:spcAft>
                <a:spcPts val="600"/>
              </a:spcAft>
            </a:pPr>
            <a:r>
              <a:rPr lang="en-US" sz="2800" dirty="0">
                <a:effectLst>
                  <a:outerShdw blurRad="38100" dist="38100" dir="2700000" algn="tl">
                    <a:srgbClr val="000000">
                      <a:alpha val="43137"/>
                    </a:srgbClr>
                  </a:outerShdw>
                </a:effectLst>
              </a:rPr>
              <a:t>Delineate levels of participation </a:t>
            </a:r>
          </a:p>
          <a:p>
            <a:pPr lvl="3">
              <a:spcAft>
                <a:spcPts val="600"/>
              </a:spcAft>
            </a:pPr>
            <a:r>
              <a:rPr lang="en-US" sz="2800" dirty="0">
                <a:effectLst>
                  <a:outerShdw blurRad="38100" dist="38100" dir="2700000" algn="tl">
                    <a:srgbClr val="000000">
                      <a:alpha val="43137"/>
                    </a:srgbClr>
                  </a:outerShdw>
                </a:effectLst>
              </a:rPr>
              <a:t>Ensures:</a:t>
            </a:r>
          </a:p>
          <a:p>
            <a:pPr lvl="4">
              <a:spcAft>
                <a:spcPts val="600"/>
              </a:spcAft>
            </a:pPr>
            <a:r>
              <a:rPr lang="en-US" sz="2800" dirty="0">
                <a:effectLst>
                  <a:outerShdw blurRad="38100" dist="38100" dir="2700000" algn="tl">
                    <a:srgbClr val="000000">
                      <a:alpha val="43137"/>
                    </a:srgbClr>
                  </a:outerShdw>
                </a:effectLst>
              </a:rPr>
              <a:t>Anyone with a heart for this ministry can participate at their level of knowledge, experience, and capability</a:t>
            </a:r>
          </a:p>
          <a:p>
            <a:pPr lvl="4"/>
            <a:r>
              <a:rPr lang="en-US" sz="2800" dirty="0">
                <a:effectLst>
                  <a:outerShdw blurRad="38100" dist="38100" dir="2700000" algn="tl">
                    <a:srgbClr val="000000">
                      <a:alpha val="43137"/>
                    </a:srgbClr>
                  </a:outerShdw>
                </a:effectLst>
              </a:rPr>
              <a:t>The safety and well-being of all parties are protected</a:t>
            </a:r>
          </a:p>
        </p:txBody>
      </p:sp>
      <p:sp>
        <p:nvSpPr>
          <p:cNvPr id="8" name="TextBox 7">
            <a:extLst>
              <a:ext uri="{FF2B5EF4-FFF2-40B4-BE49-F238E27FC236}">
                <a16:creationId xmlns:a16="http://schemas.microsoft.com/office/drawing/2014/main" id="{4EEAC2BA-9194-9457-98AC-FF21E54A5503}"/>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4169664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F3E5D-1F31-CC6F-032B-5C19351E64B7}"/>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53186165-F6C8-CC90-0646-71A97FD82C0D}"/>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Education and Training</a:t>
            </a:r>
          </a:p>
        </p:txBody>
      </p:sp>
      <p:sp>
        <p:nvSpPr>
          <p:cNvPr id="229379" name="Rectangle 3">
            <a:extLst>
              <a:ext uri="{FF2B5EF4-FFF2-40B4-BE49-F238E27FC236}">
                <a16:creationId xmlns:a16="http://schemas.microsoft.com/office/drawing/2014/main" id="{440A62DA-BA1F-7168-BB79-46523A0477C4}"/>
              </a:ext>
            </a:extLst>
          </p:cNvPr>
          <p:cNvSpPr>
            <a:spLocks noGrp="1" noChangeArrowheads="1"/>
          </p:cNvSpPr>
          <p:nvPr>
            <p:ph idx="1"/>
          </p:nvPr>
        </p:nvSpPr>
        <p:spPr>
          <a:xfrm>
            <a:off x="304800" y="1752600"/>
            <a:ext cx="10760242" cy="4114800"/>
          </a:xfrm>
        </p:spPr>
        <p:txBody>
          <a:bodyPr/>
          <a:lstStyle/>
          <a:p>
            <a:r>
              <a:rPr lang="en-US" dirty="0">
                <a:effectLst>
                  <a:outerShdw blurRad="38100" dist="38100" dir="2700000" algn="tl">
                    <a:srgbClr val="000000">
                      <a:alpha val="43137"/>
                    </a:srgbClr>
                  </a:outerShdw>
                </a:effectLst>
              </a:rPr>
              <a:t>Levels </a:t>
            </a:r>
            <a:r>
              <a:rPr lang="en-US" sz="2800" dirty="0">
                <a:effectLst>
                  <a:outerShdw blurRad="38100" dist="38100" dir="2700000" algn="tl">
                    <a:srgbClr val="000000">
                      <a:alpha val="43137"/>
                    </a:srgbClr>
                  </a:outerShdw>
                </a:effectLst>
              </a:rPr>
              <a:t>of Participation</a:t>
            </a:r>
          </a:p>
          <a:p>
            <a:pPr lvl="1">
              <a:spcAft>
                <a:spcPts val="600"/>
              </a:spcAft>
            </a:pPr>
            <a:r>
              <a:rPr lang="en-US" dirty="0">
                <a:effectLst>
                  <a:outerShdw blurRad="38100" dist="38100" dir="2700000" algn="tl">
                    <a:srgbClr val="000000">
                      <a:alpha val="43137"/>
                    </a:srgbClr>
                  </a:outerShdw>
                </a:effectLst>
              </a:rPr>
              <a:t>Administrator/Leader</a:t>
            </a:r>
          </a:p>
          <a:p>
            <a:pPr lvl="2">
              <a:spcAft>
                <a:spcPts val="600"/>
              </a:spcAft>
            </a:pPr>
            <a:r>
              <a:rPr lang="en-US" sz="2800" dirty="0">
                <a:effectLst>
                  <a:outerShdw blurRad="38100" dist="38100" dir="2700000" algn="tl">
                    <a:srgbClr val="000000">
                      <a:alpha val="43137"/>
                    </a:srgbClr>
                  </a:outerShdw>
                </a:effectLst>
              </a:rPr>
              <a:t>A person who oversees the Ministry of Grace volunteers,</a:t>
            </a:r>
          </a:p>
          <a:p>
            <a:pPr lvl="2">
              <a:spcAft>
                <a:spcPts val="600"/>
              </a:spcAft>
            </a:pPr>
            <a:r>
              <a:rPr lang="en-US" sz="2800" dirty="0">
                <a:effectLst>
                  <a:outerShdw blurRad="38100" dist="38100" dir="2700000" algn="tl">
                    <a:srgbClr val="000000">
                      <a:alpha val="43137"/>
                    </a:srgbClr>
                  </a:outerShdw>
                </a:effectLst>
              </a:rPr>
              <a:t>Keeps records of volunteers, training, visits</a:t>
            </a:r>
          </a:p>
          <a:p>
            <a:pPr lvl="2">
              <a:spcAft>
                <a:spcPts val="600"/>
              </a:spcAft>
            </a:pPr>
            <a:r>
              <a:rPr lang="en-US" sz="2800" dirty="0">
                <a:effectLst>
                  <a:outerShdw blurRad="38100" dist="38100" dir="2700000" algn="tl">
                    <a:srgbClr val="000000">
                      <a:alpha val="43137"/>
                    </a:srgbClr>
                  </a:outerShdw>
                </a:effectLst>
              </a:rPr>
              <a:t>Determines those who need a visit and/or a meal. </a:t>
            </a:r>
          </a:p>
          <a:p>
            <a:pPr lvl="2">
              <a:spcAft>
                <a:spcPts val="600"/>
              </a:spcAft>
            </a:pPr>
            <a:r>
              <a:rPr lang="en-US" sz="2800" dirty="0">
                <a:effectLst>
                  <a:outerShdw blurRad="38100" dist="38100" dir="2700000" algn="tl">
                    <a:srgbClr val="000000">
                      <a:alpha val="43137"/>
                    </a:srgbClr>
                  </a:outerShdw>
                </a:effectLst>
              </a:rPr>
              <a:t>This person may be a leader in the Church</a:t>
            </a:r>
          </a:p>
          <a:p>
            <a:pPr lvl="2"/>
            <a:r>
              <a:rPr lang="en-US" sz="2800" dirty="0">
                <a:effectLst>
                  <a:outerShdw blurRad="38100" dist="38100" dir="2700000" algn="tl">
                    <a:srgbClr val="000000">
                      <a:alpha val="43137"/>
                    </a:srgbClr>
                  </a:outerShdw>
                </a:effectLst>
              </a:rPr>
              <a:t>May not even have contact with the sick </a:t>
            </a:r>
          </a:p>
        </p:txBody>
      </p:sp>
      <p:sp>
        <p:nvSpPr>
          <p:cNvPr id="8" name="TextBox 7">
            <a:extLst>
              <a:ext uri="{FF2B5EF4-FFF2-40B4-BE49-F238E27FC236}">
                <a16:creationId xmlns:a16="http://schemas.microsoft.com/office/drawing/2014/main" id="{E9F233B1-56F8-2B2A-24E3-41973E6DD6BD}"/>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1994493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246C0-E190-5CEB-C128-73674AEE40AF}"/>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EAFD5616-7AE7-31A9-2AD6-65D3EB5F3F55}"/>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Education and Training</a:t>
            </a:r>
          </a:p>
        </p:txBody>
      </p:sp>
      <p:sp>
        <p:nvSpPr>
          <p:cNvPr id="229379" name="Rectangle 3">
            <a:extLst>
              <a:ext uri="{FF2B5EF4-FFF2-40B4-BE49-F238E27FC236}">
                <a16:creationId xmlns:a16="http://schemas.microsoft.com/office/drawing/2014/main" id="{BA46515A-66C7-0F42-835B-24CD509ED89B}"/>
              </a:ext>
            </a:extLst>
          </p:cNvPr>
          <p:cNvSpPr>
            <a:spLocks noGrp="1" noChangeArrowheads="1"/>
          </p:cNvSpPr>
          <p:nvPr>
            <p:ph idx="1"/>
          </p:nvPr>
        </p:nvSpPr>
        <p:spPr>
          <a:xfrm>
            <a:off x="304800" y="1752600"/>
            <a:ext cx="10760242" cy="4114800"/>
          </a:xfrm>
        </p:spPr>
        <p:txBody>
          <a:bodyPr/>
          <a:lstStyle/>
          <a:p>
            <a:r>
              <a:rPr lang="en-US" dirty="0">
                <a:effectLst>
                  <a:outerShdw blurRad="38100" dist="38100" dir="2700000" algn="tl">
                    <a:srgbClr val="000000">
                      <a:alpha val="43137"/>
                    </a:srgbClr>
                  </a:outerShdw>
                </a:effectLst>
              </a:rPr>
              <a:t>Levels </a:t>
            </a:r>
            <a:r>
              <a:rPr lang="en-US" sz="2800" dirty="0">
                <a:effectLst>
                  <a:outerShdw blurRad="38100" dist="38100" dir="2700000" algn="tl">
                    <a:srgbClr val="000000">
                      <a:alpha val="43137"/>
                    </a:srgbClr>
                  </a:outerShdw>
                </a:effectLst>
              </a:rPr>
              <a:t>of Participation</a:t>
            </a:r>
          </a:p>
          <a:p>
            <a:pPr lvl="1"/>
            <a:r>
              <a:rPr lang="en-US" dirty="0">
                <a:effectLst>
                  <a:outerShdw blurRad="38100" dist="38100" dir="2700000" algn="tl">
                    <a:srgbClr val="000000">
                      <a:alpha val="43137"/>
                    </a:srgbClr>
                  </a:outerShdw>
                </a:effectLst>
              </a:rPr>
              <a:t>Level One</a:t>
            </a:r>
          </a:p>
          <a:p>
            <a:pPr lvl="2">
              <a:spcAft>
                <a:spcPts val="600"/>
              </a:spcAft>
            </a:pPr>
            <a:r>
              <a:rPr lang="en-US" sz="2800" dirty="0">
                <a:effectLst>
                  <a:outerShdw blurRad="38100" dist="38100" dir="2700000" algn="tl">
                    <a:srgbClr val="000000">
                      <a:alpha val="43137"/>
                    </a:srgbClr>
                  </a:outerShdw>
                </a:effectLst>
              </a:rPr>
              <a:t>A person who has attended and participated in all required training</a:t>
            </a:r>
          </a:p>
          <a:p>
            <a:pPr lvl="2">
              <a:spcAft>
                <a:spcPts val="600"/>
              </a:spcAft>
            </a:pPr>
            <a:r>
              <a:rPr lang="en-US" sz="2800" dirty="0">
                <a:effectLst>
                  <a:outerShdw blurRad="38100" dist="38100" dir="2700000" algn="tl">
                    <a:srgbClr val="000000">
                      <a:alpha val="43137"/>
                    </a:srgbClr>
                  </a:outerShdw>
                </a:effectLst>
              </a:rPr>
              <a:t>They are prepared and equipped to safely and effectively visit and care for the sick and share the gospel of Jesus Christ</a:t>
            </a:r>
          </a:p>
        </p:txBody>
      </p:sp>
      <p:sp>
        <p:nvSpPr>
          <p:cNvPr id="8" name="TextBox 7">
            <a:extLst>
              <a:ext uri="{FF2B5EF4-FFF2-40B4-BE49-F238E27FC236}">
                <a16:creationId xmlns:a16="http://schemas.microsoft.com/office/drawing/2014/main" id="{881E2127-D3ED-6A7C-7B54-E084FC48E1AB}"/>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2254856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C21A6-7201-F476-F6CC-C261B2A478C3}"/>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05852EF0-509A-2EC0-8837-199E86F1860B}"/>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Education and Training</a:t>
            </a:r>
          </a:p>
        </p:txBody>
      </p:sp>
      <p:sp>
        <p:nvSpPr>
          <p:cNvPr id="229379" name="Rectangle 3">
            <a:extLst>
              <a:ext uri="{FF2B5EF4-FFF2-40B4-BE49-F238E27FC236}">
                <a16:creationId xmlns:a16="http://schemas.microsoft.com/office/drawing/2014/main" id="{FCC49E23-5849-C61E-4BB5-E933A75D1E01}"/>
              </a:ext>
            </a:extLst>
          </p:cNvPr>
          <p:cNvSpPr>
            <a:spLocks noGrp="1" noChangeArrowheads="1"/>
          </p:cNvSpPr>
          <p:nvPr>
            <p:ph idx="1"/>
          </p:nvPr>
        </p:nvSpPr>
        <p:spPr>
          <a:xfrm>
            <a:off x="304800" y="1752600"/>
            <a:ext cx="10760242" cy="4114800"/>
          </a:xfrm>
        </p:spPr>
        <p:txBody>
          <a:bodyPr/>
          <a:lstStyle/>
          <a:p>
            <a:r>
              <a:rPr lang="en-US" dirty="0">
                <a:effectLst>
                  <a:outerShdw blurRad="38100" dist="38100" dir="2700000" algn="tl">
                    <a:srgbClr val="000000">
                      <a:alpha val="43137"/>
                    </a:srgbClr>
                  </a:outerShdw>
                </a:effectLst>
              </a:rPr>
              <a:t>Levels </a:t>
            </a:r>
            <a:r>
              <a:rPr lang="en-US" sz="2800" dirty="0">
                <a:effectLst>
                  <a:outerShdw blurRad="38100" dist="38100" dir="2700000" algn="tl">
                    <a:srgbClr val="000000">
                      <a:alpha val="43137"/>
                    </a:srgbClr>
                  </a:outerShdw>
                </a:effectLst>
              </a:rPr>
              <a:t>of Participation</a:t>
            </a:r>
          </a:p>
          <a:p>
            <a:pPr lvl="1">
              <a:spcAft>
                <a:spcPts val="600"/>
              </a:spcAft>
            </a:pPr>
            <a:r>
              <a:rPr lang="en-US" dirty="0">
                <a:effectLst>
                  <a:outerShdw blurRad="38100" dist="38100" dir="2700000" algn="tl">
                    <a:srgbClr val="000000">
                      <a:alpha val="43137"/>
                    </a:srgbClr>
                  </a:outerShdw>
                </a:effectLst>
              </a:rPr>
              <a:t>Level Two</a:t>
            </a:r>
          </a:p>
          <a:p>
            <a:pPr lvl="2">
              <a:spcAft>
                <a:spcPts val="600"/>
              </a:spcAft>
            </a:pPr>
            <a:r>
              <a:rPr lang="en-US" sz="2800" dirty="0">
                <a:effectLst>
                  <a:outerShdw blurRad="38100" dist="38100" dir="2700000" algn="tl">
                    <a:srgbClr val="000000">
                      <a:alpha val="43137"/>
                    </a:srgbClr>
                  </a:outerShdw>
                </a:effectLst>
              </a:rPr>
              <a:t>A person who has the desire to participate in the ministry but is unable to meet requirements of Level One, or is in the process of completing the training</a:t>
            </a:r>
          </a:p>
          <a:p>
            <a:pPr lvl="2">
              <a:spcAft>
                <a:spcPts val="600"/>
              </a:spcAft>
            </a:pPr>
            <a:r>
              <a:rPr lang="en-US" sz="2800" dirty="0">
                <a:effectLst>
                  <a:outerShdw blurRad="38100" dist="38100" dir="2700000" algn="tl">
                    <a:srgbClr val="000000">
                      <a:alpha val="43137"/>
                    </a:srgbClr>
                  </a:outerShdw>
                </a:effectLst>
              </a:rPr>
              <a:t>They can prepare and deliver meals, make telephone calls, and write and send cards</a:t>
            </a:r>
          </a:p>
        </p:txBody>
      </p:sp>
      <p:sp>
        <p:nvSpPr>
          <p:cNvPr id="8" name="TextBox 7">
            <a:extLst>
              <a:ext uri="{FF2B5EF4-FFF2-40B4-BE49-F238E27FC236}">
                <a16:creationId xmlns:a16="http://schemas.microsoft.com/office/drawing/2014/main" id="{C8D53E5B-11F7-E2E9-F34A-E47EAEFB8BCD}"/>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3767990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54119-8080-7303-C636-7398C33C5CD5}"/>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88800767-9E05-06FE-DA1E-5ACF468112B7}"/>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Education and Training</a:t>
            </a:r>
          </a:p>
        </p:txBody>
      </p:sp>
      <p:sp>
        <p:nvSpPr>
          <p:cNvPr id="229379" name="Rectangle 3">
            <a:extLst>
              <a:ext uri="{FF2B5EF4-FFF2-40B4-BE49-F238E27FC236}">
                <a16:creationId xmlns:a16="http://schemas.microsoft.com/office/drawing/2014/main" id="{C65AA7E3-0855-27FE-DF25-871E9F5756D6}"/>
              </a:ext>
            </a:extLst>
          </p:cNvPr>
          <p:cNvSpPr>
            <a:spLocks noGrp="1" noChangeArrowheads="1"/>
          </p:cNvSpPr>
          <p:nvPr>
            <p:ph idx="1"/>
          </p:nvPr>
        </p:nvSpPr>
        <p:spPr>
          <a:xfrm>
            <a:off x="304800" y="1752600"/>
            <a:ext cx="10760242" cy="4114800"/>
          </a:xfrm>
        </p:spPr>
        <p:txBody>
          <a:bodyPr/>
          <a:lstStyle/>
          <a:p>
            <a:r>
              <a:rPr lang="en-US" dirty="0">
                <a:effectLst>
                  <a:outerShdw blurRad="38100" dist="38100" dir="2700000" algn="tl">
                    <a:srgbClr val="000000">
                      <a:alpha val="43137"/>
                    </a:srgbClr>
                  </a:outerShdw>
                </a:effectLst>
              </a:rPr>
              <a:t>Training and Equipping Resources</a:t>
            </a:r>
          </a:p>
          <a:p>
            <a:pPr lvl="1"/>
            <a:r>
              <a:rPr lang="en-US" dirty="0">
                <a:effectLst>
                  <a:outerShdw blurRad="38100" dist="38100" dir="2700000" algn="tl">
                    <a:srgbClr val="000000">
                      <a:alpha val="43137"/>
                    </a:srgbClr>
                  </a:outerShdw>
                </a:effectLst>
              </a:rPr>
              <a:t>Available for free on website www.outrunningthehorses.com</a:t>
            </a:r>
          </a:p>
          <a:p>
            <a:pPr lvl="1">
              <a:spcAft>
                <a:spcPts val="600"/>
              </a:spcAft>
            </a:pPr>
            <a:r>
              <a:rPr lang="en-US" sz="2800" dirty="0">
                <a:effectLst>
                  <a:outerShdw blurRad="38100" dist="38100" dir="2700000" algn="tl">
                    <a:srgbClr val="000000">
                      <a:alpha val="43137"/>
                    </a:srgbClr>
                  </a:outerShdw>
                </a:effectLst>
              </a:rPr>
              <a:t>PDF documents</a:t>
            </a:r>
          </a:p>
          <a:p>
            <a:pPr lvl="1">
              <a:spcAft>
                <a:spcPts val="600"/>
              </a:spcAft>
            </a:pPr>
            <a:r>
              <a:rPr lang="en-US" dirty="0">
                <a:effectLst>
                  <a:outerShdw blurRad="38100" dist="38100" dir="2700000" algn="tl">
                    <a:srgbClr val="000000">
                      <a:alpha val="43137"/>
                    </a:srgbClr>
                  </a:outerShdw>
                </a:effectLst>
              </a:rPr>
              <a:t>Coordinating PowerPoint Presentations</a:t>
            </a:r>
          </a:p>
          <a:p>
            <a:pPr>
              <a:spcAft>
                <a:spcPts val="600"/>
              </a:spcAft>
            </a:pPr>
            <a:r>
              <a:rPr lang="en-US" dirty="0">
                <a:effectLst>
                  <a:outerShdw blurRad="38100" dist="38100" dir="2700000" algn="tl">
                    <a:srgbClr val="000000">
                      <a:alpha val="43137"/>
                    </a:srgbClr>
                  </a:outerShdw>
                </a:effectLst>
              </a:rPr>
              <a:t>Actual training should be performed by a professional</a:t>
            </a:r>
          </a:p>
          <a:p>
            <a:pPr lvl="1">
              <a:spcAft>
                <a:spcPts val="600"/>
              </a:spcAft>
            </a:pPr>
            <a:r>
              <a:rPr lang="en-US" dirty="0">
                <a:effectLst>
                  <a:outerShdw blurRad="38100" dist="38100" dir="2700000" algn="tl">
                    <a:srgbClr val="000000">
                      <a:alpha val="43137"/>
                    </a:srgbClr>
                  </a:outerShdw>
                </a:effectLst>
              </a:rPr>
              <a:t>Doctor, physician assistant, nurse practitioner, nurse, or paramedic</a:t>
            </a:r>
          </a:p>
          <a:p>
            <a:pPr lvl="1">
              <a:spcAft>
                <a:spcPts val="600"/>
              </a:spcAft>
            </a:pPr>
            <a:r>
              <a:rPr lang="en-US" dirty="0">
                <a:effectLst>
                  <a:outerShdw blurRad="38100" dist="38100" dir="2700000" algn="tl">
                    <a:srgbClr val="000000">
                      <a:alpha val="43137"/>
                    </a:srgbClr>
                  </a:outerShdw>
                </a:effectLst>
              </a:rPr>
              <a:t>For more information on Train the Trainer please see that section</a:t>
            </a:r>
          </a:p>
        </p:txBody>
      </p:sp>
      <p:sp>
        <p:nvSpPr>
          <p:cNvPr id="8" name="TextBox 7">
            <a:extLst>
              <a:ext uri="{FF2B5EF4-FFF2-40B4-BE49-F238E27FC236}">
                <a16:creationId xmlns:a16="http://schemas.microsoft.com/office/drawing/2014/main" id="{A7220DEC-AD29-5F7D-F177-B6533AD987E9}"/>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3278022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06206-264B-2CA3-4AAF-649CC0A2DC08}"/>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9CEBB947-D83D-480F-9136-659F0E4663D0}"/>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Education and Training</a:t>
            </a:r>
          </a:p>
        </p:txBody>
      </p:sp>
      <p:sp>
        <p:nvSpPr>
          <p:cNvPr id="229379" name="Rectangle 3">
            <a:extLst>
              <a:ext uri="{FF2B5EF4-FFF2-40B4-BE49-F238E27FC236}">
                <a16:creationId xmlns:a16="http://schemas.microsoft.com/office/drawing/2014/main" id="{8780A46E-B77E-184B-E61C-205FA6FB3972}"/>
              </a:ext>
            </a:extLst>
          </p:cNvPr>
          <p:cNvSpPr>
            <a:spLocks noGrp="1" noChangeArrowheads="1"/>
          </p:cNvSpPr>
          <p:nvPr>
            <p:ph idx="1"/>
          </p:nvPr>
        </p:nvSpPr>
        <p:spPr>
          <a:xfrm>
            <a:off x="304800" y="1752600"/>
            <a:ext cx="10760242" cy="4114800"/>
          </a:xfrm>
        </p:spPr>
        <p:txBody>
          <a:bodyPr/>
          <a:lstStyle/>
          <a:p>
            <a:pPr>
              <a:spcAft>
                <a:spcPts val="600"/>
              </a:spcAft>
            </a:pPr>
            <a:r>
              <a:rPr lang="en-US" dirty="0">
                <a:effectLst>
                  <a:outerShdw blurRad="38100" dist="38100" dir="2700000" algn="tl">
                    <a:srgbClr val="000000">
                      <a:alpha val="43137"/>
                    </a:srgbClr>
                  </a:outerShdw>
                </a:effectLst>
              </a:rPr>
              <a:t>Training and Equipping Resources</a:t>
            </a:r>
          </a:p>
          <a:p>
            <a:pPr lvl="1">
              <a:spcAft>
                <a:spcPts val="600"/>
              </a:spcAft>
            </a:pPr>
            <a:r>
              <a:rPr lang="en-US" dirty="0">
                <a:effectLst>
                  <a:outerShdw blurRad="38100" dist="38100" dir="2700000" algn="tl">
                    <a:srgbClr val="000000">
                      <a:alpha val="43137"/>
                    </a:srgbClr>
                  </a:outerShdw>
                </a:effectLst>
              </a:rPr>
              <a:t>Each training section should take approximately 1 – 1 ½ hours</a:t>
            </a:r>
          </a:p>
          <a:p>
            <a:pPr lvl="1">
              <a:spcAft>
                <a:spcPts val="600"/>
              </a:spcAft>
            </a:pPr>
            <a:r>
              <a:rPr lang="en-US" dirty="0">
                <a:effectLst>
                  <a:outerShdw blurRad="38100" dist="38100" dir="2700000" algn="tl">
                    <a:srgbClr val="000000">
                      <a:alpha val="43137"/>
                    </a:srgbClr>
                  </a:outerShdw>
                </a:effectLst>
              </a:rPr>
              <a:t>Please take the training sessions as a means of properly being prepared to safely and effectively care for the sick in the event of a lethal pandemic such as occurred in 1918</a:t>
            </a:r>
          </a:p>
        </p:txBody>
      </p:sp>
      <p:sp>
        <p:nvSpPr>
          <p:cNvPr id="8" name="TextBox 7">
            <a:extLst>
              <a:ext uri="{FF2B5EF4-FFF2-40B4-BE49-F238E27FC236}">
                <a16:creationId xmlns:a16="http://schemas.microsoft.com/office/drawing/2014/main" id="{5658CAB2-D831-5982-8415-5E8523E295FC}"/>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3153702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8D30B-3141-76E2-F57E-8294C7716B88}"/>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1704F8DD-425A-BA24-CD1D-23068A6A3749}"/>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p>
        </p:txBody>
      </p:sp>
      <p:sp>
        <p:nvSpPr>
          <p:cNvPr id="229379" name="Rectangle 3">
            <a:extLst>
              <a:ext uri="{FF2B5EF4-FFF2-40B4-BE49-F238E27FC236}">
                <a16:creationId xmlns:a16="http://schemas.microsoft.com/office/drawing/2014/main" id="{6C5FF508-8297-730B-EEF7-072F631A7E59}"/>
              </a:ext>
            </a:extLst>
          </p:cNvPr>
          <p:cNvSpPr>
            <a:spLocks noGrp="1" noChangeArrowheads="1"/>
          </p:cNvSpPr>
          <p:nvPr>
            <p:ph idx="1"/>
          </p:nvPr>
        </p:nvSpPr>
        <p:spPr>
          <a:xfrm>
            <a:off x="304800" y="1752600"/>
            <a:ext cx="10760242" cy="4114800"/>
          </a:xfrm>
        </p:spPr>
        <p:txBody>
          <a:bodyPr/>
          <a:lstStyle/>
          <a:p>
            <a:r>
              <a:rPr lang="en-US" dirty="0">
                <a:effectLst>
                  <a:outerShdw blurRad="38100" dist="38100" dir="2700000" algn="tl">
                    <a:srgbClr val="000000">
                      <a:alpha val="43137"/>
                    </a:srgbClr>
                  </a:outerShdw>
                </a:effectLst>
              </a:rPr>
              <a:t>Introduction</a:t>
            </a:r>
          </a:p>
          <a:p>
            <a:pPr lvl="1">
              <a:spcAft>
                <a:spcPts val="600"/>
              </a:spcAft>
            </a:pPr>
            <a:r>
              <a:rPr lang="en-US" dirty="0">
                <a:effectLst>
                  <a:outerShdw blurRad="38100" dist="38100" dir="2700000" algn="tl">
                    <a:srgbClr val="000000">
                      <a:alpha val="43137"/>
                    </a:srgbClr>
                  </a:outerShdw>
                </a:effectLst>
              </a:rPr>
              <a:t>Church history tells us that Christianity grew and thrived during difficult times such as persecution and plagues</a:t>
            </a:r>
          </a:p>
          <a:p>
            <a:pPr lvl="1">
              <a:spcAft>
                <a:spcPts val="600"/>
              </a:spcAft>
            </a:pPr>
            <a:r>
              <a:rPr lang="en-US" dirty="0">
                <a:effectLst>
                  <a:outerShdw blurRad="38100" dist="38100" dir="2700000" algn="tl">
                    <a:srgbClr val="000000">
                      <a:alpha val="43137"/>
                    </a:srgbClr>
                  </a:outerShdw>
                </a:effectLst>
              </a:rPr>
              <a:t>During pandemics Christians offered a more satisfactory explanation of the catastrophic events</a:t>
            </a:r>
          </a:p>
          <a:p>
            <a:pPr lvl="1">
              <a:spcAft>
                <a:spcPts val="600"/>
              </a:spcAft>
            </a:pPr>
            <a:r>
              <a:rPr lang="en-US" dirty="0">
                <a:effectLst>
                  <a:outerShdw blurRad="38100" dist="38100" dir="2700000" algn="tl">
                    <a:srgbClr val="000000">
                      <a:alpha val="43137"/>
                    </a:srgbClr>
                  </a:outerShdw>
                </a:effectLst>
              </a:rPr>
              <a:t>Christian values of love and charity were expressed by the practices of social service in the times of crisis, thereby creating a network of medical care</a:t>
            </a:r>
          </a:p>
        </p:txBody>
      </p:sp>
      <p:sp>
        <p:nvSpPr>
          <p:cNvPr id="8" name="TextBox 7">
            <a:extLst>
              <a:ext uri="{FF2B5EF4-FFF2-40B4-BE49-F238E27FC236}">
                <a16:creationId xmlns:a16="http://schemas.microsoft.com/office/drawing/2014/main" id="{D35E8ABB-33E7-31B6-2413-C1F2B47AB019}"/>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25835824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7109D-1F6A-8391-82C4-9E2343B62E14}"/>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3EB74B6B-BF97-5B3B-BF4B-683C51C31865}"/>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Education and Training</a:t>
            </a:r>
          </a:p>
        </p:txBody>
      </p:sp>
      <p:sp>
        <p:nvSpPr>
          <p:cNvPr id="229379" name="Rectangle 3">
            <a:extLst>
              <a:ext uri="{FF2B5EF4-FFF2-40B4-BE49-F238E27FC236}">
                <a16:creationId xmlns:a16="http://schemas.microsoft.com/office/drawing/2014/main" id="{CFE0FA23-1F6E-8D65-262B-220696A57E81}"/>
              </a:ext>
            </a:extLst>
          </p:cNvPr>
          <p:cNvSpPr>
            <a:spLocks noGrp="1" noChangeArrowheads="1"/>
          </p:cNvSpPr>
          <p:nvPr>
            <p:ph idx="1"/>
          </p:nvPr>
        </p:nvSpPr>
        <p:spPr>
          <a:xfrm>
            <a:off x="304800" y="1752600"/>
            <a:ext cx="10760242" cy="4114800"/>
          </a:xfrm>
        </p:spPr>
        <p:txBody>
          <a:bodyPr/>
          <a:lstStyle/>
          <a:p>
            <a:pPr>
              <a:spcAft>
                <a:spcPts val="600"/>
              </a:spcAft>
            </a:pPr>
            <a:r>
              <a:rPr lang="en-US" dirty="0">
                <a:effectLst>
                  <a:outerShdw blurRad="38100" dist="38100" dir="2700000" algn="tl">
                    <a:srgbClr val="000000">
                      <a:alpha val="43137"/>
                    </a:srgbClr>
                  </a:outerShdw>
                </a:effectLst>
              </a:rPr>
              <a:t>Required sections for a Leader/Administrator</a:t>
            </a:r>
          </a:p>
          <a:p>
            <a:pPr lvl="1">
              <a:spcAft>
                <a:spcPts val="600"/>
              </a:spcAft>
            </a:pPr>
            <a:r>
              <a:rPr lang="en-US" dirty="0">
                <a:effectLst>
                  <a:outerShdw blurRad="38100" dist="38100" dir="2700000" algn="tl">
                    <a:srgbClr val="000000">
                      <a:alpha val="43137"/>
                    </a:srgbClr>
                  </a:outerShdw>
                </a:effectLst>
              </a:rPr>
              <a:t>The Role of the Church in a Pandemic</a:t>
            </a:r>
          </a:p>
          <a:p>
            <a:pPr lvl="1">
              <a:spcAft>
                <a:spcPts val="600"/>
              </a:spcAft>
            </a:pPr>
            <a:r>
              <a:rPr lang="en-US" dirty="0">
                <a:effectLst>
                  <a:outerShdw blurRad="38100" dist="38100" dir="2700000" algn="tl">
                    <a:srgbClr val="000000">
                      <a:alpha val="43137"/>
                    </a:srgbClr>
                  </a:outerShdw>
                </a:effectLst>
              </a:rPr>
              <a:t>1918 Influenza Pandemic</a:t>
            </a:r>
          </a:p>
          <a:p>
            <a:pPr lvl="1">
              <a:spcAft>
                <a:spcPts val="600"/>
              </a:spcAft>
            </a:pPr>
            <a:r>
              <a:rPr lang="en-US" dirty="0">
                <a:effectLst>
                  <a:outerShdw blurRad="38100" dist="38100" dir="2700000" algn="tl">
                    <a:srgbClr val="000000">
                      <a:alpha val="43137"/>
                    </a:srgbClr>
                  </a:outerShdw>
                </a:effectLst>
              </a:rPr>
              <a:t>Avian Influenza</a:t>
            </a:r>
          </a:p>
          <a:p>
            <a:pPr lvl="1">
              <a:spcAft>
                <a:spcPts val="600"/>
              </a:spcAft>
            </a:pPr>
            <a:r>
              <a:rPr lang="en-US" dirty="0">
                <a:effectLst>
                  <a:outerShdw blurRad="38100" dist="38100" dir="2700000" algn="tl">
                    <a:srgbClr val="000000">
                      <a:alpha val="43137"/>
                    </a:srgbClr>
                  </a:outerShdw>
                </a:effectLst>
              </a:rPr>
              <a:t>Caring for the Sick – Part One</a:t>
            </a:r>
          </a:p>
          <a:p>
            <a:pPr lvl="1">
              <a:spcAft>
                <a:spcPts val="600"/>
              </a:spcAft>
            </a:pPr>
            <a:r>
              <a:rPr lang="en-US" dirty="0">
                <a:effectLst>
                  <a:outerShdw blurRad="38100" dist="38100" dir="2700000" algn="tl">
                    <a:srgbClr val="000000">
                      <a:alpha val="43137"/>
                    </a:srgbClr>
                  </a:outerShdw>
                </a:effectLst>
              </a:rPr>
              <a:t>Infection Control – PPE</a:t>
            </a:r>
          </a:p>
          <a:p>
            <a:pPr marL="457200" lvl="1" indent="0">
              <a:buNone/>
            </a:pPr>
            <a:endParaRPr lang="en-US"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E8C41A0D-2440-9C22-5B7E-AC015FFC53CD}"/>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33755288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83E93-3587-6364-760A-F9D75482D9C8}"/>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421DDD0A-C2DF-868D-1462-6CE5529290C1}"/>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Education and Training</a:t>
            </a:r>
          </a:p>
        </p:txBody>
      </p:sp>
      <p:sp>
        <p:nvSpPr>
          <p:cNvPr id="229379" name="Rectangle 3">
            <a:extLst>
              <a:ext uri="{FF2B5EF4-FFF2-40B4-BE49-F238E27FC236}">
                <a16:creationId xmlns:a16="http://schemas.microsoft.com/office/drawing/2014/main" id="{A83972FE-7C76-701B-0175-2610F68BBE78}"/>
              </a:ext>
            </a:extLst>
          </p:cNvPr>
          <p:cNvSpPr>
            <a:spLocks noGrp="1" noChangeArrowheads="1"/>
          </p:cNvSpPr>
          <p:nvPr>
            <p:ph idx="1"/>
          </p:nvPr>
        </p:nvSpPr>
        <p:spPr>
          <a:xfrm>
            <a:off x="304799" y="1752600"/>
            <a:ext cx="11062855" cy="4114800"/>
          </a:xfrm>
        </p:spPr>
        <p:txBody>
          <a:bodyPr/>
          <a:lstStyle/>
          <a:p>
            <a:pPr>
              <a:spcAft>
                <a:spcPts val="600"/>
              </a:spcAft>
            </a:pPr>
            <a:r>
              <a:rPr lang="en-US" dirty="0">
                <a:effectLst>
                  <a:outerShdw blurRad="38100" dist="38100" dir="2700000" algn="tl">
                    <a:srgbClr val="000000">
                      <a:alpha val="43137"/>
                    </a:srgbClr>
                  </a:outerShdw>
                </a:effectLst>
              </a:rPr>
              <a:t>Required sections for a Leader/Administrator (Continued)</a:t>
            </a:r>
          </a:p>
          <a:p>
            <a:pPr lvl="1">
              <a:spcAft>
                <a:spcPts val="600"/>
              </a:spcAft>
            </a:pPr>
            <a:r>
              <a:rPr lang="en-US" dirty="0">
                <a:effectLst>
                  <a:outerShdw blurRad="38100" dist="38100" dir="2700000" algn="tl">
                    <a:srgbClr val="000000">
                      <a:alpha val="43137"/>
                    </a:srgbClr>
                  </a:outerShdw>
                </a:effectLst>
              </a:rPr>
              <a:t>Ministering to Vulnerable People</a:t>
            </a:r>
          </a:p>
          <a:p>
            <a:pPr lvl="1">
              <a:spcAft>
                <a:spcPts val="600"/>
              </a:spcAft>
            </a:pPr>
            <a:r>
              <a:rPr lang="en-US" dirty="0">
                <a:effectLst>
                  <a:outerShdw blurRad="38100" dist="38100" dir="2700000" algn="tl">
                    <a:srgbClr val="000000">
                      <a:alpha val="43137"/>
                    </a:srgbClr>
                  </a:outerShdw>
                </a:effectLst>
              </a:rPr>
              <a:t>Government Mitigations</a:t>
            </a:r>
          </a:p>
          <a:p>
            <a:pPr lvl="1">
              <a:spcAft>
                <a:spcPts val="600"/>
              </a:spcAft>
            </a:pPr>
            <a:r>
              <a:rPr lang="en-US" dirty="0">
                <a:effectLst>
                  <a:outerShdw blurRad="38100" dist="38100" dir="2700000" algn="tl">
                    <a:srgbClr val="000000">
                      <a:alpha val="43137"/>
                    </a:srgbClr>
                  </a:outerShdw>
                </a:effectLst>
              </a:rPr>
              <a:t>Church and Community Mitigation Strategies</a:t>
            </a:r>
          </a:p>
          <a:p>
            <a:pPr lvl="1"/>
            <a:r>
              <a:rPr lang="en-US" dirty="0">
                <a:effectLst>
                  <a:outerShdw blurRad="38100" dist="38100" dir="2700000" algn="tl">
                    <a:srgbClr val="000000">
                      <a:alpha val="43137"/>
                    </a:srgbClr>
                  </a:outerShdw>
                </a:effectLst>
              </a:rPr>
              <a:t>Caring for the Worker</a:t>
            </a:r>
          </a:p>
          <a:p>
            <a:pPr lvl="1"/>
            <a:endParaRPr lang="en-US"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29C56EE1-033D-4F9B-81DB-386F57341D4C}"/>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25510428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442C8-696D-1B9D-82AF-7CE92055F21D}"/>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F337AFA7-52B8-088E-672D-23C0A4A0BE47}"/>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Education and Training</a:t>
            </a:r>
          </a:p>
        </p:txBody>
      </p:sp>
      <p:sp>
        <p:nvSpPr>
          <p:cNvPr id="229379" name="Rectangle 3">
            <a:extLst>
              <a:ext uri="{FF2B5EF4-FFF2-40B4-BE49-F238E27FC236}">
                <a16:creationId xmlns:a16="http://schemas.microsoft.com/office/drawing/2014/main" id="{3222AF11-C55E-3902-6269-F50B35A9E427}"/>
              </a:ext>
            </a:extLst>
          </p:cNvPr>
          <p:cNvSpPr>
            <a:spLocks noGrp="1" noChangeArrowheads="1"/>
          </p:cNvSpPr>
          <p:nvPr>
            <p:ph idx="1"/>
          </p:nvPr>
        </p:nvSpPr>
        <p:spPr>
          <a:xfrm>
            <a:off x="304800" y="1752600"/>
            <a:ext cx="10760242" cy="4114800"/>
          </a:xfrm>
        </p:spPr>
        <p:txBody>
          <a:bodyPr/>
          <a:lstStyle/>
          <a:p>
            <a:pPr>
              <a:spcAft>
                <a:spcPts val="600"/>
              </a:spcAft>
            </a:pPr>
            <a:r>
              <a:rPr lang="en-US" dirty="0">
                <a:effectLst>
                  <a:outerShdw blurRad="38100" dist="38100" dir="2700000" algn="tl">
                    <a:srgbClr val="000000">
                      <a:alpha val="43137"/>
                    </a:srgbClr>
                  </a:outerShdw>
                </a:effectLst>
              </a:rPr>
              <a:t>Required sections for a Level One Volunteer</a:t>
            </a:r>
          </a:p>
          <a:p>
            <a:pPr lvl="1">
              <a:spcAft>
                <a:spcPts val="600"/>
              </a:spcAft>
            </a:pPr>
            <a:r>
              <a:rPr lang="en-US" dirty="0">
                <a:effectLst>
                  <a:outerShdw blurRad="38100" dist="38100" dir="2700000" algn="tl">
                    <a:srgbClr val="000000">
                      <a:alpha val="43137"/>
                    </a:srgbClr>
                  </a:outerShdw>
                </a:effectLst>
              </a:rPr>
              <a:t>The Role of the Church in a Pandemic</a:t>
            </a:r>
          </a:p>
          <a:p>
            <a:pPr lvl="1">
              <a:spcAft>
                <a:spcPts val="600"/>
              </a:spcAft>
            </a:pPr>
            <a:r>
              <a:rPr lang="en-US" dirty="0">
                <a:effectLst>
                  <a:outerShdw blurRad="38100" dist="38100" dir="2700000" algn="tl">
                    <a:srgbClr val="000000">
                      <a:alpha val="43137"/>
                    </a:srgbClr>
                  </a:outerShdw>
                </a:effectLst>
              </a:rPr>
              <a:t>1918 Influenza Pandemic</a:t>
            </a:r>
          </a:p>
          <a:p>
            <a:pPr lvl="1">
              <a:spcAft>
                <a:spcPts val="600"/>
              </a:spcAft>
            </a:pPr>
            <a:r>
              <a:rPr lang="en-US" dirty="0">
                <a:effectLst>
                  <a:outerShdw blurRad="38100" dist="38100" dir="2700000" algn="tl">
                    <a:srgbClr val="000000">
                      <a:alpha val="43137"/>
                    </a:srgbClr>
                  </a:outerShdw>
                </a:effectLst>
              </a:rPr>
              <a:t>Avian Influenza</a:t>
            </a:r>
          </a:p>
          <a:p>
            <a:pPr lvl="1">
              <a:spcAft>
                <a:spcPts val="600"/>
              </a:spcAft>
            </a:pPr>
            <a:r>
              <a:rPr lang="en-US" dirty="0">
                <a:effectLst>
                  <a:outerShdw blurRad="38100" dist="38100" dir="2700000" algn="tl">
                    <a:srgbClr val="000000">
                      <a:alpha val="43137"/>
                    </a:srgbClr>
                  </a:outerShdw>
                </a:effectLst>
              </a:rPr>
              <a:t>Respiratory Anatomy and Physiology</a:t>
            </a:r>
          </a:p>
          <a:p>
            <a:pPr lvl="1">
              <a:spcAft>
                <a:spcPts val="600"/>
              </a:spcAft>
            </a:pPr>
            <a:r>
              <a:rPr lang="en-US" dirty="0">
                <a:effectLst>
                  <a:outerShdw blurRad="38100" dist="38100" dir="2700000" algn="tl">
                    <a:srgbClr val="000000">
                      <a:alpha val="43137"/>
                    </a:srgbClr>
                  </a:outerShdw>
                </a:effectLst>
              </a:rPr>
              <a:t>Influenza Viruses and the Pathogenesis of Viral Diseases</a:t>
            </a:r>
          </a:p>
          <a:p>
            <a:pPr lvl="1">
              <a:spcAft>
                <a:spcPts val="600"/>
              </a:spcAft>
            </a:pPr>
            <a:r>
              <a:rPr lang="en-US" dirty="0">
                <a:effectLst>
                  <a:outerShdw blurRad="38100" dist="38100" dir="2700000" algn="tl">
                    <a:srgbClr val="000000">
                      <a:alpha val="43137"/>
                    </a:srgbClr>
                  </a:outerShdw>
                </a:effectLst>
              </a:rPr>
              <a:t>Pathophysiology of H5N1 and 1918 Influenza</a:t>
            </a:r>
          </a:p>
          <a:p>
            <a:pPr lvl="1"/>
            <a:endParaRPr lang="en-US"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2A0BA3CF-8061-D3DB-60A5-F4B7CC143BE6}"/>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15779505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58CFE-A1A0-2C04-57EF-60B8DF6E522C}"/>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F15A0E0E-F2AC-AF78-50C8-089391143DDB}"/>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Education and Training</a:t>
            </a:r>
          </a:p>
        </p:txBody>
      </p:sp>
      <p:sp>
        <p:nvSpPr>
          <p:cNvPr id="229379" name="Rectangle 3">
            <a:extLst>
              <a:ext uri="{FF2B5EF4-FFF2-40B4-BE49-F238E27FC236}">
                <a16:creationId xmlns:a16="http://schemas.microsoft.com/office/drawing/2014/main" id="{3CD90CD5-0393-DF91-2F7A-596C072037CA}"/>
              </a:ext>
            </a:extLst>
          </p:cNvPr>
          <p:cNvSpPr>
            <a:spLocks noGrp="1" noChangeArrowheads="1"/>
          </p:cNvSpPr>
          <p:nvPr>
            <p:ph idx="1"/>
          </p:nvPr>
        </p:nvSpPr>
        <p:spPr>
          <a:xfrm>
            <a:off x="304800" y="1752600"/>
            <a:ext cx="10760242" cy="4114800"/>
          </a:xfrm>
        </p:spPr>
        <p:txBody>
          <a:bodyPr/>
          <a:lstStyle/>
          <a:p>
            <a:pPr>
              <a:spcAft>
                <a:spcPts val="600"/>
              </a:spcAft>
            </a:pPr>
            <a:r>
              <a:rPr lang="en-US" dirty="0">
                <a:effectLst>
                  <a:outerShdw blurRad="38100" dist="38100" dir="2700000" algn="tl">
                    <a:srgbClr val="000000">
                      <a:alpha val="43137"/>
                    </a:srgbClr>
                  </a:outerShdw>
                </a:effectLst>
              </a:rPr>
              <a:t>Required sections for a Level One Volunteer (Continued)</a:t>
            </a:r>
          </a:p>
          <a:p>
            <a:pPr lvl="1">
              <a:spcAft>
                <a:spcPts val="600"/>
              </a:spcAft>
            </a:pPr>
            <a:r>
              <a:rPr lang="en-US" dirty="0">
                <a:effectLst>
                  <a:outerShdw blurRad="38100" dist="38100" dir="2700000" algn="tl">
                    <a:srgbClr val="000000">
                      <a:alpha val="43137"/>
                    </a:srgbClr>
                  </a:outerShdw>
                </a:effectLst>
              </a:rPr>
              <a:t>Caring for the Sick – Part One</a:t>
            </a:r>
          </a:p>
          <a:p>
            <a:pPr lvl="1">
              <a:spcAft>
                <a:spcPts val="600"/>
              </a:spcAft>
            </a:pPr>
            <a:r>
              <a:rPr lang="en-US" dirty="0">
                <a:effectLst>
                  <a:outerShdw blurRad="38100" dist="38100" dir="2700000" algn="tl">
                    <a:srgbClr val="000000">
                      <a:alpha val="43137"/>
                    </a:srgbClr>
                  </a:outerShdw>
                </a:effectLst>
              </a:rPr>
              <a:t>Caring for the Sick – Part Two</a:t>
            </a:r>
          </a:p>
          <a:p>
            <a:pPr lvl="1">
              <a:spcAft>
                <a:spcPts val="600"/>
              </a:spcAft>
            </a:pPr>
            <a:r>
              <a:rPr lang="en-US" dirty="0">
                <a:effectLst>
                  <a:outerShdw blurRad="38100" dist="38100" dir="2700000" algn="tl">
                    <a:srgbClr val="000000">
                      <a:alpha val="43137"/>
                    </a:srgbClr>
                  </a:outerShdw>
                </a:effectLst>
              </a:rPr>
              <a:t>How to Prevent ARDS</a:t>
            </a:r>
          </a:p>
          <a:p>
            <a:pPr lvl="1">
              <a:spcAft>
                <a:spcPts val="600"/>
              </a:spcAft>
            </a:pPr>
            <a:r>
              <a:rPr lang="en-US" dirty="0">
                <a:effectLst>
                  <a:outerShdw blurRad="38100" dist="38100" dir="2700000" algn="tl">
                    <a:srgbClr val="000000">
                      <a:alpha val="43137"/>
                    </a:srgbClr>
                  </a:outerShdw>
                </a:effectLst>
              </a:rPr>
              <a:t>Infection Control – Personal Protection Equipment (PPE)</a:t>
            </a:r>
          </a:p>
          <a:p>
            <a:pPr lvl="1">
              <a:spcAft>
                <a:spcPts val="600"/>
              </a:spcAft>
            </a:pPr>
            <a:r>
              <a:rPr lang="en-US" dirty="0">
                <a:effectLst>
                  <a:outerShdw blurRad="38100" dist="38100" dir="2700000" algn="tl">
                    <a:srgbClr val="000000">
                      <a:alpha val="43137"/>
                    </a:srgbClr>
                  </a:outerShdw>
                </a:effectLst>
              </a:rPr>
              <a:t>Disinfecting Surfaces</a:t>
            </a:r>
          </a:p>
          <a:p>
            <a:pPr lvl="1">
              <a:spcAft>
                <a:spcPts val="600"/>
              </a:spcAft>
            </a:pPr>
            <a:r>
              <a:rPr lang="en-US" dirty="0">
                <a:effectLst>
                  <a:outerShdw blurRad="38100" dist="38100" dir="2700000" algn="tl">
                    <a:srgbClr val="000000">
                      <a:alpha val="43137"/>
                    </a:srgbClr>
                  </a:outerShdw>
                </a:effectLst>
              </a:rPr>
              <a:t>Using Bleach as a Disinfectant</a:t>
            </a:r>
          </a:p>
          <a:p>
            <a:pPr marL="457200" lvl="1" indent="0">
              <a:buNone/>
            </a:pPr>
            <a:endParaRPr lang="en-US"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DF7C23BB-6162-9A3B-B68D-9040FCDAEF21}"/>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31069803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9C115-265F-E488-C4BC-C755A1005AF0}"/>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848F5E3D-053A-D83E-98D3-891DAC8AC9DB}"/>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Education and Training</a:t>
            </a:r>
          </a:p>
        </p:txBody>
      </p:sp>
      <p:sp>
        <p:nvSpPr>
          <p:cNvPr id="229379" name="Rectangle 3">
            <a:extLst>
              <a:ext uri="{FF2B5EF4-FFF2-40B4-BE49-F238E27FC236}">
                <a16:creationId xmlns:a16="http://schemas.microsoft.com/office/drawing/2014/main" id="{A040638E-FCC8-D72D-7C4E-662A195139E1}"/>
              </a:ext>
            </a:extLst>
          </p:cNvPr>
          <p:cNvSpPr>
            <a:spLocks noGrp="1" noChangeArrowheads="1"/>
          </p:cNvSpPr>
          <p:nvPr>
            <p:ph idx="1"/>
          </p:nvPr>
        </p:nvSpPr>
        <p:spPr>
          <a:xfrm>
            <a:off x="304800" y="1752600"/>
            <a:ext cx="10760242" cy="4114800"/>
          </a:xfrm>
        </p:spPr>
        <p:txBody>
          <a:bodyPr/>
          <a:lstStyle/>
          <a:p>
            <a:pPr>
              <a:spcAft>
                <a:spcPts val="600"/>
              </a:spcAft>
            </a:pPr>
            <a:r>
              <a:rPr lang="en-US" dirty="0">
                <a:effectLst>
                  <a:outerShdw blurRad="38100" dist="38100" dir="2700000" algn="tl">
                    <a:srgbClr val="000000">
                      <a:alpha val="43137"/>
                    </a:srgbClr>
                  </a:outerShdw>
                </a:effectLst>
              </a:rPr>
              <a:t>Required sections for a Level One Volunteer (Continued)</a:t>
            </a:r>
          </a:p>
          <a:p>
            <a:pPr lvl="1">
              <a:spcAft>
                <a:spcPts val="600"/>
              </a:spcAft>
            </a:pPr>
            <a:r>
              <a:rPr lang="en-US" dirty="0">
                <a:effectLst>
                  <a:outerShdw blurRad="38100" dist="38100" dir="2700000" algn="tl">
                    <a:srgbClr val="000000">
                      <a:alpha val="43137"/>
                    </a:srgbClr>
                  </a:outerShdw>
                </a:effectLst>
              </a:rPr>
              <a:t>Ministers of Grace</a:t>
            </a:r>
          </a:p>
          <a:p>
            <a:pPr lvl="1">
              <a:spcAft>
                <a:spcPts val="600"/>
              </a:spcAft>
            </a:pPr>
            <a:r>
              <a:rPr lang="en-US" dirty="0">
                <a:effectLst>
                  <a:outerShdw blurRad="38100" dist="38100" dir="2700000" algn="tl">
                    <a:srgbClr val="000000">
                      <a:alpha val="43137"/>
                    </a:srgbClr>
                  </a:outerShdw>
                </a:effectLst>
              </a:rPr>
              <a:t>Sharing the Hope of Jesus</a:t>
            </a:r>
          </a:p>
          <a:p>
            <a:pPr lvl="1"/>
            <a:endParaRPr lang="en-US"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A5645E9A-C616-0B22-7892-4697E78E3BB3}"/>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37414602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F6372-4C36-120C-BC93-9FCA6D8C994A}"/>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E584F7CF-71D6-39F8-DC1A-2DAC22109495}"/>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Education and Training</a:t>
            </a:r>
          </a:p>
        </p:txBody>
      </p:sp>
      <p:sp>
        <p:nvSpPr>
          <p:cNvPr id="229379" name="Rectangle 3">
            <a:extLst>
              <a:ext uri="{FF2B5EF4-FFF2-40B4-BE49-F238E27FC236}">
                <a16:creationId xmlns:a16="http://schemas.microsoft.com/office/drawing/2014/main" id="{9D7F4B2F-2A7C-B29D-84E9-90FC8D5D8E45}"/>
              </a:ext>
            </a:extLst>
          </p:cNvPr>
          <p:cNvSpPr>
            <a:spLocks noGrp="1" noChangeArrowheads="1"/>
          </p:cNvSpPr>
          <p:nvPr>
            <p:ph idx="1"/>
          </p:nvPr>
        </p:nvSpPr>
        <p:spPr>
          <a:xfrm>
            <a:off x="304800" y="1752600"/>
            <a:ext cx="10760242" cy="4114800"/>
          </a:xfrm>
        </p:spPr>
        <p:txBody>
          <a:bodyPr/>
          <a:lstStyle/>
          <a:p>
            <a:pPr>
              <a:spcAft>
                <a:spcPts val="600"/>
              </a:spcAft>
            </a:pPr>
            <a:r>
              <a:rPr lang="en-US" dirty="0">
                <a:effectLst>
                  <a:outerShdw blurRad="38100" dist="38100" dir="2700000" algn="tl">
                    <a:srgbClr val="000000">
                      <a:alpha val="43137"/>
                    </a:srgbClr>
                  </a:outerShdw>
                </a:effectLst>
              </a:rPr>
              <a:t>Required sections for a Level Two Volunteer</a:t>
            </a:r>
          </a:p>
          <a:p>
            <a:pPr lvl="1">
              <a:spcAft>
                <a:spcPts val="600"/>
              </a:spcAft>
            </a:pPr>
            <a:r>
              <a:rPr lang="en-US" dirty="0">
                <a:effectLst>
                  <a:outerShdw blurRad="38100" dist="38100" dir="2700000" algn="tl">
                    <a:srgbClr val="000000">
                      <a:alpha val="43137"/>
                    </a:srgbClr>
                  </a:outerShdw>
                </a:effectLst>
              </a:rPr>
              <a:t>The Role of the Church in a Pandemic</a:t>
            </a:r>
          </a:p>
          <a:p>
            <a:pPr lvl="1">
              <a:spcAft>
                <a:spcPts val="600"/>
              </a:spcAft>
            </a:pPr>
            <a:r>
              <a:rPr lang="en-US" dirty="0">
                <a:effectLst>
                  <a:outerShdw blurRad="38100" dist="38100" dir="2700000" algn="tl">
                    <a:srgbClr val="000000">
                      <a:alpha val="43137"/>
                    </a:srgbClr>
                  </a:outerShdw>
                </a:effectLst>
              </a:rPr>
              <a:t>1918 Influenza Pandemic</a:t>
            </a:r>
          </a:p>
          <a:p>
            <a:pPr lvl="1">
              <a:spcAft>
                <a:spcPts val="600"/>
              </a:spcAft>
            </a:pPr>
            <a:r>
              <a:rPr lang="en-US" dirty="0">
                <a:effectLst>
                  <a:outerShdw blurRad="38100" dist="38100" dir="2700000" algn="tl">
                    <a:srgbClr val="000000">
                      <a:alpha val="43137"/>
                    </a:srgbClr>
                  </a:outerShdw>
                </a:effectLst>
              </a:rPr>
              <a:t>Avian Influenza</a:t>
            </a:r>
          </a:p>
          <a:p>
            <a:pPr lvl="1">
              <a:spcAft>
                <a:spcPts val="600"/>
              </a:spcAft>
            </a:pPr>
            <a:r>
              <a:rPr lang="en-US" dirty="0">
                <a:effectLst>
                  <a:outerShdw blurRad="38100" dist="38100" dir="2700000" algn="tl">
                    <a:srgbClr val="000000">
                      <a:alpha val="43137"/>
                    </a:srgbClr>
                  </a:outerShdw>
                </a:effectLst>
              </a:rPr>
              <a:t>Ministers of Grace</a:t>
            </a:r>
          </a:p>
          <a:p>
            <a:pPr lvl="1">
              <a:spcAft>
                <a:spcPts val="600"/>
              </a:spcAft>
            </a:pPr>
            <a:r>
              <a:rPr lang="en-US" dirty="0">
                <a:effectLst>
                  <a:outerShdw blurRad="38100" dist="38100" dir="2700000" algn="tl">
                    <a:srgbClr val="000000">
                      <a:alpha val="43137"/>
                    </a:srgbClr>
                  </a:outerShdw>
                </a:effectLst>
              </a:rPr>
              <a:t>Sharing the Hope of Jesus</a:t>
            </a:r>
          </a:p>
          <a:p>
            <a:pPr lvl="1"/>
            <a:endParaRPr lang="en-US"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293F8E25-DE3C-257F-368D-4CA23D1A5FE5}"/>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29549387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ADB86-0196-CB0C-65DC-34F0E204EBA2}"/>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4C869CAD-4B7D-0807-3FF5-AE847F6AEAA5}"/>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Education and Training</a:t>
            </a:r>
          </a:p>
        </p:txBody>
      </p:sp>
      <p:sp>
        <p:nvSpPr>
          <p:cNvPr id="229379" name="Rectangle 3">
            <a:extLst>
              <a:ext uri="{FF2B5EF4-FFF2-40B4-BE49-F238E27FC236}">
                <a16:creationId xmlns:a16="http://schemas.microsoft.com/office/drawing/2014/main" id="{E986FD28-76D1-4353-41A6-C6EB6F21DCD3}"/>
              </a:ext>
            </a:extLst>
          </p:cNvPr>
          <p:cNvSpPr>
            <a:spLocks noGrp="1" noChangeArrowheads="1"/>
          </p:cNvSpPr>
          <p:nvPr>
            <p:ph idx="1"/>
          </p:nvPr>
        </p:nvSpPr>
        <p:spPr>
          <a:xfrm>
            <a:off x="304800" y="1752600"/>
            <a:ext cx="10760242" cy="4114800"/>
          </a:xfrm>
        </p:spPr>
        <p:txBody>
          <a:bodyPr/>
          <a:lstStyle/>
          <a:p>
            <a:pPr>
              <a:spcAft>
                <a:spcPts val="600"/>
              </a:spcAft>
            </a:pPr>
            <a:r>
              <a:rPr lang="en-US" dirty="0">
                <a:effectLst>
                  <a:outerShdw blurRad="38100" dist="38100" dir="2700000" algn="tl">
                    <a:srgbClr val="000000">
                      <a:alpha val="43137"/>
                    </a:srgbClr>
                  </a:outerShdw>
                </a:effectLst>
              </a:rPr>
              <a:t>Completion of Training</a:t>
            </a:r>
          </a:p>
          <a:p>
            <a:pPr lvl="1">
              <a:spcAft>
                <a:spcPts val="600"/>
              </a:spcAft>
            </a:pPr>
            <a:r>
              <a:rPr lang="en-US" dirty="0">
                <a:effectLst>
                  <a:outerShdw blurRad="38100" dist="38100" dir="2700000" algn="tl">
                    <a:srgbClr val="000000">
                      <a:alpha val="43137"/>
                    </a:srgbClr>
                  </a:outerShdw>
                </a:effectLst>
              </a:rPr>
              <a:t>Upon completion of training</a:t>
            </a:r>
          </a:p>
          <a:p>
            <a:pPr lvl="2">
              <a:spcAft>
                <a:spcPts val="600"/>
              </a:spcAft>
            </a:pPr>
            <a:r>
              <a:rPr lang="en-US" sz="2800" dirty="0">
                <a:effectLst>
                  <a:outerShdw blurRad="38100" dist="38100" dir="2700000" algn="tl">
                    <a:srgbClr val="000000">
                      <a:alpha val="43137"/>
                    </a:srgbClr>
                  </a:outerShdw>
                </a:effectLst>
              </a:rPr>
              <a:t>Level One participant will receive a diploma</a:t>
            </a:r>
          </a:p>
          <a:p>
            <a:pPr lvl="2">
              <a:spcAft>
                <a:spcPts val="600"/>
              </a:spcAft>
            </a:pPr>
            <a:r>
              <a:rPr lang="en-US" sz="2800" dirty="0">
                <a:effectLst>
                  <a:outerShdw blurRad="38100" dist="38100" dir="2700000" algn="tl">
                    <a:srgbClr val="000000">
                      <a:alpha val="43137"/>
                    </a:srgbClr>
                  </a:outerShdw>
                </a:effectLst>
              </a:rPr>
              <a:t>Level Two participant will receive a certificate of completion</a:t>
            </a:r>
          </a:p>
          <a:p>
            <a:pPr lvl="2">
              <a:spcAft>
                <a:spcPts val="600"/>
              </a:spcAft>
            </a:pPr>
            <a:r>
              <a:rPr lang="en-US" sz="2800" dirty="0">
                <a:effectLst>
                  <a:outerShdw blurRad="38100" dist="38100" dir="2700000" algn="tl">
                    <a:srgbClr val="000000">
                      <a:alpha val="43137"/>
                    </a:srgbClr>
                  </a:outerShdw>
                </a:effectLst>
              </a:rPr>
              <a:t>Both will be inducted into the ministry as a “Minister of Grace”</a:t>
            </a:r>
          </a:p>
          <a:p>
            <a:pPr lvl="1"/>
            <a:endParaRPr lang="en-US"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C9567295-3177-8A2F-C6AF-3930A1768B2A}"/>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6419595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BC520-B143-9492-3032-480AB9EC3DA4}"/>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CA7337AA-628E-EB37-622F-BFA932624E28}"/>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Education and Training</a:t>
            </a:r>
          </a:p>
        </p:txBody>
      </p:sp>
      <p:sp>
        <p:nvSpPr>
          <p:cNvPr id="229379" name="Rectangle 3">
            <a:extLst>
              <a:ext uri="{FF2B5EF4-FFF2-40B4-BE49-F238E27FC236}">
                <a16:creationId xmlns:a16="http://schemas.microsoft.com/office/drawing/2014/main" id="{70249616-DF18-3F90-4DC2-AE66224F6ECD}"/>
              </a:ext>
            </a:extLst>
          </p:cNvPr>
          <p:cNvSpPr>
            <a:spLocks noGrp="1" noChangeArrowheads="1"/>
          </p:cNvSpPr>
          <p:nvPr>
            <p:ph idx="1"/>
          </p:nvPr>
        </p:nvSpPr>
        <p:spPr>
          <a:xfrm>
            <a:off x="304800" y="1752600"/>
            <a:ext cx="10760242" cy="4114800"/>
          </a:xfrm>
        </p:spPr>
        <p:txBody>
          <a:bodyPr/>
          <a:lstStyle/>
          <a:p>
            <a:pPr>
              <a:spcAft>
                <a:spcPts val="600"/>
              </a:spcAft>
            </a:pPr>
            <a:r>
              <a:rPr lang="en-US" dirty="0">
                <a:effectLst>
                  <a:outerShdw blurRad="38100" dist="38100" dir="2700000" algn="tl">
                    <a:srgbClr val="000000">
                      <a:alpha val="43137"/>
                    </a:srgbClr>
                  </a:outerShdw>
                </a:effectLst>
              </a:rPr>
              <a:t>Continuing Education</a:t>
            </a:r>
          </a:p>
          <a:p>
            <a:pPr lvl="1">
              <a:spcAft>
                <a:spcPts val="600"/>
              </a:spcAft>
            </a:pPr>
            <a:r>
              <a:rPr lang="en-US" dirty="0">
                <a:effectLst>
                  <a:outerShdw blurRad="38100" dist="38100" dir="2700000" algn="tl">
                    <a:srgbClr val="000000">
                      <a:alpha val="43137"/>
                    </a:srgbClr>
                  </a:outerShdw>
                </a:effectLst>
              </a:rPr>
              <a:t>Due to the high level of training and the brevity and amount of information presented</a:t>
            </a:r>
          </a:p>
          <a:p>
            <a:pPr lvl="1">
              <a:spcAft>
                <a:spcPts val="600"/>
              </a:spcAft>
            </a:pPr>
            <a:r>
              <a:rPr lang="en-US" dirty="0">
                <a:effectLst>
                  <a:outerShdw blurRad="38100" dist="38100" dir="2700000" algn="tl">
                    <a:srgbClr val="000000">
                      <a:alpha val="43137"/>
                    </a:srgbClr>
                  </a:outerShdw>
                </a:effectLst>
              </a:rPr>
              <a:t>Regular monthly meetings are to be held to review information or present new information</a:t>
            </a:r>
          </a:p>
          <a:p>
            <a:pPr lvl="1">
              <a:spcAft>
                <a:spcPts val="600"/>
              </a:spcAft>
            </a:pPr>
            <a:r>
              <a:rPr lang="en-US" dirty="0">
                <a:effectLst>
                  <a:outerShdw blurRad="38100" dist="38100" dir="2700000" algn="tl">
                    <a:srgbClr val="000000">
                      <a:alpha val="43137"/>
                    </a:srgbClr>
                  </a:outerShdw>
                </a:effectLst>
              </a:rPr>
              <a:t>These meetings should be required to maintain the Level One status for a volunteer to be named a “Minister of Grace”</a:t>
            </a:r>
          </a:p>
        </p:txBody>
      </p:sp>
      <p:sp>
        <p:nvSpPr>
          <p:cNvPr id="8" name="TextBox 7">
            <a:extLst>
              <a:ext uri="{FF2B5EF4-FFF2-40B4-BE49-F238E27FC236}">
                <a16:creationId xmlns:a16="http://schemas.microsoft.com/office/drawing/2014/main" id="{0C4B62AF-10E8-B34F-5773-515E53E473EC}"/>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3915003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095C2-1EB1-D317-AF1D-BF0801A33E0D}"/>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A73B4BDA-43A8-CAE8-7B22-4C87DFFF25C1}"/>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p>
        </p:txBody>
      </p:sp>
      <p:sp>
        <p:nvSpPr>
          <p:cNvPr id="229379" name="Rectangle 3">
            <a:extLst>
              <a:ext uri="{FF2B5EF4-FFF2-40B4-BE49-F238E27FC236}">
                <a16:creationId xmlns:a16="http://schemas.microsoft.com/office/drawing/2014/main" id="{105CFF70-B205-4781-1CA0-25A9F65CFC65}"/>
              </a:ext>
            </a:extLst>
          </p:cNvPr>
          <p:cNvSpPr>
            <a:spLocks noGrp="1" noChangeArrowheads="1"/>
          </p:cNvSpPr>
          <p:nvPr>
            <p:ph idx="1"/>
          </p:nvPr>
        </p:nvSpPr>
        <p:spPr>
          <a:xfrm>
            <a:off x="304800" y="1752600"/>
            <a:ext cx="10760242" cy="4114800"/>
          </a:xfrm>
        </p:spPr>
        <p:txBody>
          <a:bodyPr/>
          <a:lstStyle/>
          <a:p>
            <a:pPr>
              <a:spcAft>
                <a:spcPts val="600"/>
              </a:spcAft>
            </a:pPr>
            <a:r>
              <a:rPr lang="en-US" dirty="0">
                <a:effectLst>
                  <a:outerShdw blurRad="38100" dist="38100" dir="2700000" algn="tl">
                    <a:srgbClr val="000000">
                      <a:alpha val="43137"/>
                    </a:srgbClr>
                  </a:outerShdw>
                </a:effectLst>
              </a:rPr>
              <a:t>Conclusion</a:t>
            </a:r>
          </a:p>
          <a:p>
            <a:pPr lvl="1">
              <a:spcAft>
                <a:spcPts val="600"/>
              </a:spcAft>
            </a:pPr>
            <a:r>
              <a:rPr lang="en-US" dirty="0">
                <a:effectLst>
                  <a:outerShdw blurRad="38100" dist="38100" dir="2700000" algn="tl">
                    <a:srgbClr val="000000">
                      <a:alpha val="43137"/>
                    </a:srgbClr>
                  </a:outerShdw>
                </a:effectLst>
              </a:rPr>
              <a:t>With the re-emergence of the HPAI H5N1, scientists are watching and some expecting it will cause a pandemic in 2026</a:t>
            </a:r>
          </a:p>
          <a:p>
            <a:pPr lvl="1">
              <a:spcAft>
                <a:spcPts val="600"/>
              </a:spcAft>
            </a:pPr>
            <a:r>
              <a:rPr lang="en-US" dirty="0">
                <a:effectLst>
                  <a:outerShdw blurRad="38100" dist="38100" dir="2700000" algn="tl">
                    <a:srgbClr val="000000">
                      <a:alpha val="43137"/>
                    </a:srgbClr>
                  </a:outerShdw>
                </a:effectLst>
              </a:rPr>
              <a:t>The pathophysiology of this virus is very similar to that of the one that caused the 1918 Influenza</a:t>
            </a:r>
          </a:p>
          <a:p>
            <a:pPr lvl="1">
              <a:spcAft>
                <a:spcPts val="600"/>
              </a:spcAft>
            </a:pPr>
            <a:r>
              <a:rPr lang="en-US" dirty="0">
                <a:effectLst>
                  <a:outerShdw blurRad="38100" dist="38100" dir="2700000" algn="tl">
                    <a:srgbClr val="000000">
                      <a:alpha val="43137"/>
                    </a:srgbClr>
                  </a:outerShdw>
                </a:effectLst>
              </a:rPr>
              <a:t>This mission of this ministry is to train and equip the Body of Christ to minister to the community in a pandemic similar to the 1918 Influenza</a:t>
            </a:r>
          </a:p>
        </p:txBody>
      </p:sp>
      <p:sp>
        <p:nvSpPr>
          <p:cNvPr id="8" name="TextBox 7">
            <a:extLst>
              <a:ext uri="{FF2B5EF4-FFF2-40B4-BE49-F238E27FC236}">
                <a16:creationId xmlns:a16="http://schemas.microsoft.com/office/drawing/2014/main" id="{2A35B0A9-B063-D0E6-B3BE-DCBFCDC5737F}"/>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1311314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193B3-77C1-0772-E7B9-A65374D9CD53}"/>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1D64BAD0-8513-1FC9-8FB3-DCDEE7F7D67E}"/>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p>
        </p:txBody>
      </p:sp>
      <p:sp>
        <p:nvSpPr>
          <p:cNvPr id="229379" name="Rectangle 3">
            <a:extLst>
              <a:ext uri="{FF2B5EF4-FFF2-40B4-BE49-F238E27FC236}">
                <a16:creationId xmlns:a16="http://schemas.microsoft.com/office/drawing/2014/main" id="{7647B336-C2B7-2596-3DFF-FBFDFD54126F}"/>
              </a:ext>
            </a:extLst>
          </p:cNvPr>
          <p:cNvSpPr>
            <a:spLocks noGrp="1" noChangeArrowheads="1"/>
          </p:cNvSpPr>
          <p:nvPr>
            <p:ph idx="1"/>
          </p:nvPr>
        </p:nvSpPr>
        <p:spPr>
          <a:xfrm>
            <a:off x="304800" y="1752600"/>
            <a:ext cx="10760242" cy="4114800"/>
          </a:xfrm>
        </p:spPr>
        <p:txBody>
          <a:bodyPr/>
          <a:lstStyle/>
          <a:p>
            <a:pPr>
              <a:spcAft>
                <a:spcPts val="600"/>
              </a:spcAft>
            </a:pPr>
            <a:r>
              <a:rPr lang="en-US" dirty="0">
                <a:effectLst>
                  <a:outerShdw blurRad="38100" dist="38100" dir="2700000" algn="tl">
                    <a:srgbClr val="000000">
                      <a:alpha val="43137"/>
                    </a:srgbClr>
                  </a:outerShdw>
                </a:effectLst>
              </a:rPr>
              <a:t>Conclusion</a:t>
            </a:r>
          </a:p>
          <a:p>
            <a:pPr lvl="1">
              <a:spcAft>
                <a:spcPts val="600"/>
              </a:spcAft>
            </a:pPr>
            <a:r>
              <a:rPr lang="en-US" dirty="0">
                <a:effectLst>
                  <a:outerShdw blurRad="38100" dist="38100" dir="2700000" algn="tl">
                    <a:srgbClr val="000000">
                      <a:alpha val="43137"/>
                    </a:srgbClr>
                  </a:outerShdw>
                </a:effectLst>
              </a:rPr>
              <a:t>After completing the training courses provided, a participant will learn to safely and effectively care for the sick</a:t>
            </a:r>
          </a:p>
          <a:p>
            <a:pPr lvl="1" algn="ctr">
              <a:spcAft>
                <a:spcPts val="600"/>
              </a:spcAft>
            </a:pPr>
            <a:r>
              <a:rPr lang="en-US" dirty="0">
                <a:effectLst>
                  <a:outerShdw blurRad="38100" dist="38100" dir="2700000" algn="tl">
                    <a:srgbClr val="000000">
                      <a:alpha val="43137"/>
                    </a:srgbClr>
                  </a:outerShdw>
                </a:effectLst>
              </a:rPr>
              <a:t>The resources for these trainings are available on the website: www.outrunningthehorses.com</a:t>
            </a:r>
          </a:p>
        </p:txBody>
      </p:sp>
      <p:sp>
        <p:nvSpPr>
          <p:cNvPr id="8" name="TextBox 7">
            <a:extLst>
              <a:ext uri="{FF2B5EF4-FFF2-40B4-BE49-F238E27FC236}">
                <a16:creationId xmlns:a16="http://schemas.microsoft.com/office/drawing/2014/main" id="{0A0DC505-3F9B-174F-B4A4-2E6DA2FF58DB}"/>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2769099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E5EAF-2B0D-888A-A119-FD2DD90EBB9D}"/>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9F65EDF7-1049-FCDA-27F7-1A1F3D015B05}"/>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p>
        </p:txBody>
      </p:sp>
      <p:sp>
        <p:nvSpPr>
          <p:cNvPr id="229379" name="Rectangle 3">
            <a:extLst>
              <a:ext uri="{FF2B5EF4-FFF2-40B4-BE49-F238E27FC236}">
                <a16:creationId xmlns:a16="http://schemas.microsoft.com/office/drawing/2014/main" id="{D9D64FB1-38B1-EC43-A8C7-1BE4F4CB89A5}"/>
              </a:ext>
            </a:extLst>
          </p:cNvPr>
          <p:cNvSpPr>
            <a:spLocks noGrp="1" noChangeArrowheads="1"/>
          </p:cNvSpPr>
          <p:nvPr>
            <p:ph idx="1"/>
          </p:nvPr>
        </p:nvSpPr>
        <p:spPr>
          <a:xfrm>
            <a:off x="304800" y="1752600"/>
            <a:ext cx="6718112" cy="4114800"/>
          </a:xfrm>
        </p:spPr>
        <p:txBody>
          <a:bodyPr/>
          <a:lstStyle/>
          <a:p>
            <a:r>
              <a:rPr lang="en-US" dirty="0">
                <a:effectLst>
                  <a:outerShdw blurRad="38100" dist="38100" dir="2700000" algn="tl">
                    <a:srgbClr val="000000">
                      <a:alpha val="43137"/>
                    </a:srgbClr>
                  </a:outerShdw>
                </a:effectLst>
              </a:rPr>
              <a:t>Introduction</a:t>
            </a:r>
          </a:p>
          <a:p>
            <a:pPr lvl="1">
              <a:spcAft>
                <a:spcPts val="600"/>
              </a:spcAft>
            </a:pPr>
            <a:r>
              <a:rPr lang="en-US" dirty="0">
                <a:effectLst>
                  <a:outerShdw blurRad="38100" dist="38100" dir="2700000" algn="tl">
                    <a:srgbClr val="000000">
                      <a:alpha val="43137"/>
                    </a:srgbClr>
                  </a:outerShdw>
                </a:effectLst>
              </a:rPr>
              <a:t>With even minimal medical attention, the survival rate among the Christians (and any of their pagan neighbors whom they treated) was substantially higher than that in the general population</a:t>
            </a:r>
          </a:p>
        </p:txBody>
      </p:sp>
      <p:sp>
        <p:nvSpPr>
          <p:cNvPr id="8" name="TextBox 7">
            <a:extLst>
              <a:ext uri="{FF2B5EF4-FFF2-40B4-BE49-F238E27FC236}">
                <a16:creationId xmlns:a16="http://schemas.microsoft.com/office/drawing/2014/main" id="{E5D19E9B-7A8C-3551-F34D-24B9D708A604}"/>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2" name="Picture 1">
            <a:extLst>
              <a:ext uri="{FF2B5EF4-FFF2-40B4-BE49-F238E27FC236}">
                <a16:creationId xmlns:a16="http://schemas.microsoft.com/office/drawing/2014/main" id="{BD4EA79F-1992-6B9E-259F-0298DA593160}"/>
              </a:ext>
            </a:extLst>
          </p:cNvPr>
          <p:cNvPicPr>
            <a:picLocks noChangeAspect="1"/>
          </p:cNvPicPr>
          <p:nvPr/>
        </p:nvPicPr>
        <p:blipFill>
          <a:blip r:embed="rId2"/>
          <a:srcRect t="1984" r="1441"/>
          <a:stretch>
            <a:fillRect/>
          </a:stretch>
        </p:blipFill>
        <p:spPr>
          <a:xfrm>
            <a:off x="7022912" y="2094239"/>
            <a:ext cx="4588042" cy="2548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3">
            <a:extLst>
              <a:ext uri="{FF2B5EF4-FFF2-40B4-BE49-F238E27FC236}">
                <a16:creationId xmlns:a16="http://schemas.microsoft.com/office/drawing/2014/main" id="{56D3E80B-862A-393F-5557-B2CE764BDC74}"/>
              </a:ext>
            </a:extLst>
          </p:cNvPr>
          <p:cNvSpPr txBox="1">
            <a:spLocks noChangeArrowheads="1"/>
          </p:cNvSpPr>
          <p:nvPr/>
        </p:nvSpPr>
        <p:spPr bwMode="auto">
          <a:xfrm>
            <a:off x="376045" y="5136734"/>
            <a:ext cx="10515475" cy="11958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lvl="1" defTabSz="914400">
              <a:spcAft>
                <a:spcPts val="600"/>
              </a:spcAft>
            </a:pPr>
            <a:r>
              <a:rPr lang="en-US" kern="0" dirty="0">
                <a:effectLst>
                  <a:outerShdw blurRad="38100" dist="38100" dir="2700000" algn="tl">
                    <a:srgbClr val="000000">
                      <a:alpha val="43137"/>
                    </a:srgbClr>
                  </a:outerShdw>
                </a:effectLst>
              </a:rPr>
              <a:t>Over time, the proportion of Christians in the total population was thereby dramatically increased</a:t>
            </a:r>
          </a:p>
        </p:txBody>
      </p:sp>
    </p:spTree>
    <p:extLst>
      <p:ext uri="{BB962C8B-B14F-4D97-AF65-F5344CB8AC3E}">
        <p14:creationId xmlns:p14="http://schemas.microsoft.com/office/powerpoint/2010/main" val="7952863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http://saphanatutorial.com/wp-content/uploads/2013/12/SAP-HANA-Questions.jpg"/>
          <p:cNvPicPr>
            <a:picLocks noChangeAspect="1" noChangeArrowheads="1"/>
          </p:cNvPicPr>
          <p:nvPr/>
        </p:nvPicPr>
        <p:blipFill>
          <a:blip r:embed="rId3" cstate="print"/>
          <a:srcRect/>
          <a:stretch>
            <a:fillRect/>
          </a:stretch>
        </p:blipFill>
        <p:spPr bwMode="auto">
          <a:xfrm>
            <a:off x="1524000" y="0"/>
            <a:ext cx="9187234" cy="6858000"/>
          </a:xfrm>
          <a:prstGeom prst="rect">
            <a:avLst/>
          </a:prstGeom>
          <a:noFill/>
        </p:spPr>
      </p:pic>
      <p:sp>
        <p:nvSpPr>
          <p:cNvPr id="2" name="TextBox 1">
            <a:extLst>
              <a:ext uri="{FF2B5EF4-FFF2-40B4-BE49-F238E27FC236}">
                <a16:creationId xmlns:a16="http://schemas.microsoft.com/office/drawing/2014/main" id="{A83011DC-DE37-BF82-B9D2-B52FFAF310BD}"/>
              </a:ext>
            </a:extLst>
          </p:cNvPr>
          <p:cNvSpPr txBox="1"/>
          <p:nvPr/>
        </p:nvSpPr>
        <p:spPr>
          <a:xfrm>
            <a:off x="7848600" y="6488668"/>
            <a:ext cx="2819400" cy="369332"/>
          </a:xfrm>
          <a:prstGeom prst="rect">
            <a:avLst/>
          </a:prstGeom>
          <a:noFill/>
        </p:spPr>
        <p:txBody>
          <a:bodyPr wrap="square">
            <a:spAutoFit/>
          </a:bodyPr>
          <a:lstStyle/>
          <a:p>
            <a:pPr algn="ctr" defTabSz="914400" fontAlgn="base">
              <a:spcBef>
                <a:spcPct val="0"/>
              </a:spcBef>
              <a:spcAft>
                <a:spcPct val="0"/>
              </a:spcAft>
              <a:defRPr/>
            </a:pPr>
            <a:r>
              <a:rPr lang="en-US"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38795857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C6A64E9-2022-A126-6716-1C132746AC78}"/>
            </a:ext>
          </a:extLst>
        </p:cNvPr>
        <p:cNvGrpSpPr/>
        <p:nvPr/>
      </p:nvGrpSpPr>
      <p:grpSpPr>
        <a:xfrm>
          <a:off x="0" y="0"/>
          <a:ext cx="0" cy="0"/>
          <a:chOff x="0" y="0"/>
          <a:chExt cx="0" cy="0"/>
        </a:xfrm>
      </p:grpSpPr>
      <p:sp>
        <p:nvSpPr>
          <p:cNvPr id="450565" name="Rectangle 5">
            <a:hlinkClick r:id="rId2"/>
            <a:extLst>
              <a:ext uri="{FF2B5EF4-FFF2-40B4-BE49-F238E27FC236}">
                <a16:creationId xmlns:a16="http://schemas.microsoft.com/office/drawing/2014/main" id="{4873C19C-8DBE-74A3-D6FE-1E54893DD438}"/>
              </a:ext>
            </a:extLst>
          </p:cNvPr>
          <p:cNvSpPr>
            <a:spLocks noChangeArrowheads="1"/>
          </p:cNvSpPr>
          <p:nvPr/>
        </p:nvSpPr>
        <p:spPr bwMode="auto">
          <a:xfrm>
            <a:off x="5014913" y="2166938"/>
            <a:ext cx="9144000" cy="369332"/>
          </a:xfrm>
          <a:prstGeom prst="rect">
            <a:avLst/>
          </a:prstGeom>
          <a:noFill/>
          <a:ln w="6350">
            <a:noFill/>
            <a:miter lim="800000"/>
            <a:headEnd/>
            <a:tailEnd/>
          </a:ln>
          <a:effectLst/>
        </p:spPr>
        <p:txBody>
          <a:bodyPr>
            <a:spAutoFit/>
          </a:bodyPr>
          <a:lstStyle/>
          <a:p>
            <a:endParaRPr lang="en-US" dirty="0"/>
          </a:p>
        </p:txBody>
      </p:sp>
      <p:sp>
        <p:nvSpPr>
          <p:cNvPr id="6" name="Rectangle 2">
            <a:extLst>
              <a:ext uri="{FF2B5EF4-FFF2-40B4-BE49-F238E27FC236}">
                <a16:creationId xmlns:a16="http://schemas.microsoft.com/office/drawing/2014/main" id="{EF5DEB9F-AECA-07A1-90D6-3E75DF552582}"/>
              </a:ext>
            </a:extLst>
          </p:cNvPr>
          <p:cNvSpPr txBox="1">
            <a:spLocks noChangeArrowheads="1"/>
          </p:cNvSpPr>
          <p:nvPr/>
        </p:nvSpPr>
        <p:spPr bwMode="auto">
          <a:xfrm>
            <a:off x="371960" y="1305239"/>
            <a:ext cx="11391254" cy="156077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2pPr>
            <a:lvl3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3pPr>
            <a:lvl4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4pPr>
            <a:lvl5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9pPr>
          </a:lstStyle>
          <a:p>
            <a:pPr algn="ctr"/>
            <a:r>
              <a:rPr lang="en-US" sz="3000" i="1" dirty="0">
                <a:solidFill>
                  <a:schemeClr val="bg1"/>
                </a:solidFill>
                <a:effectLst>
                  <a:outerShdw blurRad="38100" dist="38100" dir="2700000" algn="tl">
                    <a:srgbClr val="000000">
                      <a:alpha val="43137"/>
                    </a:srgbClr>
                  </a:outerShdw>
                </a:effectLst>
              </a:rPr>
              <a:t>“If you have run with footmen, and they have tired you out, </a:t>
            </a:r>
            <a:endParaRPr lang="en-US" sz="3000" dirty="0">
              <a:solidFill>
                <a:schemeClr val="bg1"/>
              </a:solidFill>
              <a:effectLst>
                <a:outerShdw blurRad="38100" dist="38100" dir="2700000" algn="tl">
                  <a:srgbClr val="000000">
                    <a:alpha val="43137"/>
                  </a:srgbClr>
                </a:outerShdw>
              </a:effectLst>
            </a:endParaRPr>
          </a:p>
          <a:p>
            <a:pPr algn="ctr"/>
            <a:r>
              <a:rPr lang="en-US" sz="3000" i="1" dirty="0">
                <a:solidFill>
                  <a:schemeClr val="bg1"/>
                </a:solidFill>
                <a:effectLst>
                  <a:outerShdw blurRad="38100" dist="38100" dir="2700000" algn="tl">
                    <a:srgbClr val="000000">
                      <a:alpha val="43137"/>
                    </a:srgbClr>
                  </a:outerShdw>
                </a:effectLst>
              </a:rPr>
              <a:t>then how can you compete with horses? </a:t>
            </a:r>
            <a:endParaRPr lang="en-US" sz="3000" dirty="0">
              <a:solidFill>
                <a:schemeClr val="bg1"/>
              </a:solidFill>
              <a:effectLst>
                <a:outerShdw blurRad="38100" dist="38100" dir="2700000" algn="tl">
                  <a:srgbClr val="000000">
                    <a:alpha val="43137"/>
                  </a:srgbClr>
                </a:outerShdw>
              </a:effectLst>
            </a:endParaRPr>
          </a:p>
          <a:p>
            <a:pPr algn="ctr"/>
            <a:r>
              <a:rPr lang="en-US" sz="3000" i="1" dirty="0">
                <a:solidFill>
                  <a:schemeClr val="bg1"/>
                </a:solidFill>
                <a:effectLst>
                  <a:outerShdw blurRad="38100" dist="38100" dir="2700000" algn="tl">
                    <a:srgbClr val="000000">
                      <a:alpha val="43137"/>
                    </a:srgbClr>
                  </a:outerShdw>
                </a:effectLst>
              </a:rPr>
              <a:t>If you fall down in a land of peace, </a:t>
            </a:r>
            <a:endParaRPr lang="en-US" sz="3000" dirty="0">
              <a:solidFill>
                <a:schemeClr val="bg1"/>
              </a:solidFill>
              <a:effectLst>
                <a:outerShdw blurRad="38100" dist="38100" dir="2700000" algn="tl">
                  <a:srgbClr val="000000">
                    <a:alpha val="43137"/>
                  </a:srgbClr>
                </a:outerShdw>
              </a:effectLst>
            </a:endParaRPr>
          </a:p>
          <a:p>
            <a:pPr algn="ctr"/>
            <a:r>
              <a:rPr lang="en-US" sz="3000" i="1" dirty="0">
                <a:solidFill>
                  <a:schemeClr val="bg1"/>
                </a:solidFill>
                <a:effectLst>
                  <a:outerShdw blurRad="38100" dist="38100" dir="2700000" algn="tl">
                    <a:srgbClr val="000000">
                      <a:alpha val="43137"/>
                    </a:srgbClr>
                  </a:outerShdw>
                </a:effectLst>
              </a:rPr>
              <a:t>how will you do in the thicket by the Jordan?”</a:t>
            </a:r>
            <a:endParaRPr lang="en-US" sz="3000" dirty="0">
              <a:solidFill>
                <a:schemeClr val="bg1"/>
              </a:solidFill>
              <a:effectLst>
                <a:outerShdw blurRad="38100" dist="38100" dir="2700000" algn="tl">
                  <a:srgbClr val="000000">
                    <a:alpha val="43137"/>
                  </a:srgbClr>
                </a:outerShdw>
              </a:effectLst>
            </a:endParaRPr>
          </a:p>
          <a:p>
            <a:pPr algn="ctr"/>
            <a:r>
              <a:rPr lang="en-US" sz="3000" dirty="0">
                <a:solidFill>
                  <a:schemeClr val="bg1"/>
                </a:solidFill>
                <a:effectLst>
                  <a:outerShdw blurRad="38100" dist="38100" dir="2700000" algn="tl">
                    <a:srgbClr val="000000">
                      <a:alpha val="43137"/>
                    </a:srgbClr>
                  </a:outerShdw>
                </a:effectLst>
              </a:rPr>
              <a:t>Jeremiah 12:5</a:t>
            </a:r>
          </a:p>
        </p:txBody>
      </p:sp>
      <p:pic>
        <p:nvPicPr>
          <p:cNvPr id="5" name="Picture 4">
            <a:extLst>
              <a:ext uri="{FF2B5EF4-FFF2-40B4-BE49-F238E27FC236}">
                <a16:creationId xmlns:a16="http://schemas.microsoft.com/office/drawing/2014/main" id="{BBA9F49D-B899-DC33-0FED-88305667CCCF}"/>
              </a:ext>
            </a:extLst>
          </p:cNvPr>
          <p:cNvPicPr>
            <a:picLocks noChangeAspect="1"/>
          </p:cNvPicPr>
          <p:nvPr/>
        </p:nvPicPr>
        <p:blipFill>
          <a:blip r:embed="rId3"/>
          <a:stretch>
            <a:fillRect/>
          </a:stretch>
        </p:blipFill>
        <p:spPr>
          <a:xfrm>
            <a:off x="8001000" y="6431244"/>
            <a:ext cx="2542252" cy="426757"/>
          </a:xfrm>
          <a:prstGeom prst="rect">
            <a:avLst/>
          </a:prstGeom>
        </p:spPr>
      </p:pic>
      <p:pic>
        <p:nvPicPr>
          <p:cNvPr id="2" name="Picture 1">
            <a:extLst>
              <a:ext uri="{FF2B5EF4-FFF2-40B4-BE49-F238E27FC236}">
                <a16:creationId xmlns:a16="http://schemas.microsoft.com/office/drawing/2014/main" id="{7714C0ED-46C2-36AD-4D16-6D227DA154DD}"/>
              </a:ext>
            </a:extLst>
          </p:cNvPr>
          <p:cNvPicPr>
            <a:picLocks noChangeAspect="1"/>
          </p:cNvPicPr>
          <p:nvPr/>
        </p:nvPicPr>
        <p:blipFill>
          <a:blip r:embed="rId4"/>
          <a:stretch>
            <a:fillRect/>
          </a:stretch>
        </p:blipFill>
        <p:spPr>
          <a:xfrm>
            <a:off x="3905597" y="3193110"/>
            <a:ext cx="4380807" cy="2899751"/>
          </a:xfrm>
          <a:prstGeom prst="rect">
            <a:avLst/>
          </a:prstGeom>
          <a:ln w="28575">
            <a:solidFill>
              <a:srgbClr val="000000"/>
            </a:solidFill>
          </a:ln>
        </p:spPr>
      </p:pic>
    </p:spTree>
    <p:extLst>
      <p:ext uri="{BB962C8B-B14F-4D97-AF65-F5344CB8AC3E}">
        <p14:creationId xmlns:p14="http://schemas.microsoft.com/office/powerpoint/2010/main" val="27206548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65" name="Rectangle 5">
            <a:hlinkClick r:id="rId2"/>
          </p:cNvPr>
          <p:cNvSpPr>
            <a:spLocks noChangeArrowheads="1"/>
          </p:cNvSpPr>
          <p:nvPr/>
        </p:nvSpPr>
        <p:spPr bwMode="auto">
          <a:xfrm>
            <a:off x="5014913" y="2166938"/>
            <a:ext cx="9144000" cy="369332"/>
          </a:xfrm>
          <a:prstGeom prst="rect">
            <a:avLst/>
          </a:prstGeom>
          <a:noFill/>
          <a:ln w="6350">
            <a:noFill/>
            <a:miter lim="800000"/>
            <a:headEnd/>
            <a:tailEnd/>
          </a:ln>
          <a:effectLst/>
        </p:spPr>
        <p:txBody>
          <a:bodyPr>
            <a:spAutoFit/>
          </a:bodyPr>
          <a:lstStyle/>
          <a:p>
            <a:endParaRPr lang="en-US" dirty="0"/>
          </a:p>
        </p:txBody>
      </p:sp>
      <p:sp>
        <p:nvSpPr>
          <p:cNvPr id="6" name="Rectangle 2">
            <a:extLst>
              <a:ext uri="{FF2B5EF4-FFF2-40B4-BE49-F238E27FC236}">
                <a16:creationId xmlns:a16="http://schemas.microsoft.com/office/drawing/2014/main" id="{35DB2893-082E-4B29-9063-065711EC291B}"/>
              </a:ext>
            </a:extLst>
          </p:cNvPr>
          <p:cNvSpPr txBox="1">
            <a:spLocks noChangeArrowheads="1"/>
          </p:cNvSpPr>
          <p:nvPr/>
        </p:nvSpPr>
        <p:spPr bwMode="auto">
          <a:xfrm>
            <a:off x="1512711" y="1305239"/>
            <a:ext cx="9067800" cy="156077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2pPr>
            <a:lvl3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3pPr>
            <a:lvl4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4pPr>
            <a:lvl5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9pPr>
          </a:lstStyle>
          <a:p>
            <a:pPr algn="ctr"/>
            <a:r>
              <a:rPr lang="en-US" sz="3600" kern="0" dirty="0">
                <a:solidFill>
                  <a:schemeClr val="bg1"/>
                </a:solidFill>
                <a:effectLst>
                  <a:outerShdw blurRad="38100" dist="38100" dir="2700000" algn="tl">
                    <a:srgbClr val="000000">
                      <a:alpha val="43137"/>
                    </a:srgbClr>
                  </a:outerShdw>
                </a:effectLst>
              </a:rPr>
              <a:t>For more presentations like this </a:t>
            </a:r>
          </a:p>
          <a:p>
            <a:pPr algn="ctr"/>
            <a:r>
              <a:rPr lang="en-US" sz="3600" kern="0" dirty="0">
                <a:solidFill>
                  <a:schemeClr val="bg1"/>
                </a:solidFill>
                <a:effectLst>
                  <a:outerShdw blurRad="38100" dist="38100" dir="2700000" algn="tl">
                    <a:srgbClr val="000000">
                      <a:alpha val="43137"/>
                    </a:srgbClr>
                  </a:outerShdw>
                </a:effectLst>
              </a:rPr>
              <a:t>or for more information</a:t>
            </a:r>
          </a:p>
          <a:p>
            <a:pPr algn="ctr"/>
            <a:r>
              <a:rPr lang="en-US" sz="3600" kern="0" dirty="0">
                <a:solidFill>
                  <a:schemeClr val="bg1"/>
                </a:solidFill>
                <a:effectLst>
                  <a:outerShdw blurRad="38100" dist="38100" dir="2700000" algn="tl">
                    <a:srgbClr val="000000">
                      <a:alpha val="43137"/>
                    </a:srgbClr>
                  </a:outerShdw>
                </a:effectLst>
              </a:rPr>
              <a:t>please visit </a:t>
            </a:r>
          </a:p>
          <a:p>
            <a:pPr algn="ctr"/>
            <a:r>
              <a:rPr lang="en-US" sz="3600" kern="0" dirty="0">
                <a:solidFill>
                  <a:schemeClr val="bg1"/>
                </a:solidFill>
                <a:effectLst>
                  <a:outerShdw blurRad="38100" dist="38100" dir="2700000" algn="tl">
                    <a:srgbClr val="000000">
                      <a:alpha val="43137"/>
                    </a:srgbClr>
                  </a:outerShdw>
                </a:effectLst>
              </a:rPr>
              <a:t>outrunningthehorses.com</a:t>
            </a:r>
          </a:p>
        </p:txBody>
      </p:sp>
      <p:pic>
        <p:nvPicPr>
          <p:cNvPr id="5" name="Picture 4">
            <a:extLst>
              <a:ext uri="{FF2B5EF4-FFF2-40B4-BE49-F238E27FC236}">
                <a16:creationId xmlns:a16="http://schemas.microsoft.com/office/drawing/2014/main" id="{3F48F078-51CA-43AE-B44A-0E94240E0FFF}"/>
              </a:ext>
            </a:extLst>
          </p:cNvPr>
          <p:cNvPicPr>
            <a:picLocks noChangeAspect="1"/>
          </p:cNvPicPr>
          <p:nvPr/>
        </p:nvPicPr>
        <p:blipFill>
          <a:blip r:embed="rId3"/>
          <a:stretch>
            <a:fillRect/>
          </a:stretch>
        </p:blipFill>
        <p:spPr>
          <a:xfrm>
            <a:off x="8001000" y="6431244"/>
            <a:ext cx="2542252" cy="426757"/>
          </a:xfrm>
          <a:prstGeom prst="rect">
            <a:avLst/>
          </a:prstGeom>
        </p:spPr>
      </p:pic>
      <p:pic>
        <p:nvPicPr>
          <p:cNvPr id="2" name="Picture 1">
            <a:extLst>
              <a:ext uri="{FF2B5EF4-FFF2-40B4-BE49-F238E27FC236}">
                <a16:creationId xmlns:a16="http://schemas.microsoft.com/office/drawing/2014/main" id="{AFBE375A-669E-4902-887A-279F7BD39885}"/>
              </a:ext>
            </a:extLst>
          </p:cNvPr>
          <p:cNvPicPr>
            <a:picLocks noChangeAspect="1"/>
          </p:cNvPicPr>
          <p:nvPr/>
        </p:nvPicPr>
        <p:blipFill>
          <a:blip r:embed="rId4"/>
          <a:stretch>
            <a:fillRect/>
          </a:stretch>
        </p:blipFill>
        <p:spPr>
          <a:xfrm>
            <a:off x="3905597" y="3193110"/>
            <a:ext cx="4380807" cy="2899751"/>
          </a:xfrm>
          <a:prstGeom prst="rect">
            <a:avLst/>
          </a:prstGeom>
          <a:ln w="28575">
            <a:solidFill>
              <a:srgbClr val="000000"/>
            </a:solidFill>
          </a:ln>
        </p:spPr>
      </p:pic>
    </p:spTree>
    <p:extLst>
      <p:ext uri="{BB962C8B-B14F-4D97-AF65-F5344CB8AC3E}">
        <p14:creationId xmlns:p14="http://schemas.microsoft.com/office/powerpoint/2010/main" val="3513651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close up of a paper&#10;&#10;AI-generated content may be incorrect.">
            <a:extLst>
              <a:ext uri="{FF2B5EF4-FFF2-40B4-BE49-F238E27FC236}">
                <a16:creationId xmlns:a16="http://schemas.microsoft.com/office/drawing/2014/main" id="{C716C0F5-AD28-9706-3BF7-5DE0324E5318}"/>
              </a:ext>
            </a:extLst>
          </p:cNvPr>
          <p:cNvPicPr>
            <a:picLocks noChangeAspect="1"/>
          </p:cNvPicPr>
          <p:nvPr/>
        </p:nvPicPr>
        <p:blipFill>
          <a:blip r:embed="rId2">
            <a:extLst>
              <a:ext uri="{28A0092B-C50C-407E-A947-70E740481C1C}">
                <a14:useLocalDpi xmlns:a14="http://schemas.microsoft.com/office/drawing/2010/main" val="0"/>
              </a:ext>
            </a:extLst>
          </a:blip>
          <a:srcRect l="10549" t="16772" r="11372" b="11921"/>
          <a:stretch>
            <a:fillRect/>
          </a:stretch>
        </p:blipFill>
        <p:spPr>
          <a:xfrm>
            <a:off x="212712" y="540775"/>
            <a:ext cx="11575166" cy="5855562"/>
          </a:xfrm>
          <a:prstGeom prst="rect">
            <a:avLst/>
          </a:prstGeom>
        </p:spPr>
      </p:pic>
      <p:sp>
        <p:nvSpPr>
          <p:cNvPr id="229379" name="Rectangle 3"/>
          <p:cNvSpPr>
            <a:spLocks noGrp="1" noChangeArrowheads="1"/>
          </p:cNvSpPr>
          <p:nvPr>
            <p:ph idx="1"/>
          </p:nvPr>
        </p:nvSpPr>
        <p:spPr>
          <a:xfrm>
            <a:off x="1160205" y="1725561"/>
            <a:ext cx="9703853" cy="3701845"/>
          </a:xfrm>
        </p:spPr>
        <p:txBody>
          <a:bodyPr/>
          <a:lstStyle/>
          <a:p>
            <a:pPr marL="0" indent="0" algn="ctr">
              <a:buNone/>
            </a:pPr>
            <a:r>
              <a:rPr lang="en-US" sz="3600" b="1" dirty="0">
                <a:solidFill>
                  <a:srgbClr val="000000"/>
                </a:solidFill>
                <a:effectLst>
                  <a:outerShdw blurRad="38100" dist="38100" dir="2700000" algn="tl">
                    <a:srgbClr val="000000">
                      <a:alpha val="43137"/>
                    </a:srgbClr>
                  </a:outerShdw>
                </a:effectLst>
                <a:latin typeface="Papyrus" panose="03070502060502030205" pitchFamily="66" charset="0"/>
              </a:rPr>
              <a:t>“It is our care of the helpless, </a:t>
            </a:r>
          </a:p>
          <a:p>
            <a:pPr marL="0" indent="0" algn="ctr">
              <a:buNone/>
            </a:pPr>
            <a:r>
              <a:rPr lang="en-US" sz="3600" b="1" dirty="0">
                <a:solidFill>
                  <a:srgbClr val="000000"/>
                </a:solidFill>
                <a:effectLst>
                  <a:outerShdw blurRad="38100" dist="38100" dir="2700000" algn="tl">
                    <a:srgbClr val="000000">
                      <a:alpha val="43137"/>
                    </a:srgbClr>
                  </a:outerShdw>
                </a:effectLst>
                <a:latin typeface="Papyrus" panose="03070502060502030205" pitchFamily="66" charset="0"/>
              </a:rPr>
              <a:t>our practice of loving kindness that brands us </a:t>
            </a:r>
          </a:p>
          <a:p>
            <a:pPr marL="0" indent="0" algn="ctr">
              <a:buNone/>
            </a:pPr>
            <a:r>
              <a:rPr lang="en-US" sz="3600" b="1" dirty="0">
                <a:solidFill>
                  <a:srgbClr val="000000"/>
                </a:solidFill>
                <a:effectLst>
                  <a:outerShdw blurRad="38100" dist="38100" dir="2700000" algn="tl">
                    <a:srgbClr val="000000">
                      <a:alpha val="43137"/>
                    </a:srgbClr>
                  </a:outerShdw>
                </a:effectLst>
                <a:latin typeface="Papyrus" panose="03070502060502030205" pitchFamily="66" charset="0"/>
              </a:rPr>
              <a:t>in the eyes of many of our opponents.</a:t>
            </a:r>
          </a:p>
          <a:p>
            <a:pPr marL="0" indent="0" algn="ctr">
              <a:buNone/>
            </a:pPr>
            <a:r>
              <a:rPr lang="en-US" sz="3600" b="1" dirty="0">
                <a:solidFill>
                  <a:srgbClr val="000000"/>
                </a:solidFill>
                <a:effectLst>
                  <a:outerShdw blurRad="38100" dist="38100" dir="2700000" algn="tl">
                    <a:srgbClr val="000000">
                      <a:alpha val="43137"/>
                    </a:srgbClr>
                  </a:outerShdw>
                </a:effectLst>
                <a:latin typeface="Papyrus" panose="03070502060502030205" pitchFamily="66" charset="0"/>
              </a:rPr>
              <a:t> ‘Only look,’ they say, ‘look how they love one another!’” </a:t>
            </a:r>
          </a:p>
          <a:p>
            <a:pPr marL="0" indent="0" algn="r">
              <a:spcBef>
                <a:spcPts val="0"/>
              </a:spcBef>
              <a:buNone/>
            </a:pPr>
            <a:r>
              <a:rPr lang="en-US" sz="3600" b="1" dirty="0">
                <a:solidFill>
                  <a:srgbClr val="000000"/>
                </a:solidFill>
                <a:effectLst>
                  <a:outerShdw blurRad="38100" dist="38100" dir="2700000" algn="tl">
                    <a:srgbClr val="000000">
                      <a:alpha val="43137"/>
                    </a:srgbClr>
                  </a:outerShdw>
                </a:effectLst>
                <a:latin typeface="Papyrus" panose="03070502060502030205" pitchFamily="66" charset="0"/>
              </a:rPr>
              <a:t>Tertullian </a:t>
            </a:r>
          </a:p>
          <a:p>
            <a:endParaRPr lang="en-US"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337E10C0-D87A-A414-6FBB-370B0FB70CDB}"/>
              </a:ext>
            </a:extLst>
          </p:cNvPr>
          <p:cNvSpPr txBox="1"/>
          <p:nvPr/>
        </p:nvSpPr>
        <p:spPr>
          <a:xfrm>
            <a:off x="6477000" y="6396336"/>
            <a:ext cx="4588042"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66">
                    <a:lumMod val="40000"/>
                    <a:lumOff val="60000"/>
                  </a:srgbClr>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1611274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9AFF7-2ED3-5AA0-013D-955BF6BE8656}"/>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C58DC2EF-4E19-91B2-3384-B5CCF4AD5972}"/>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p>
        </p:txBody>
      </p:sp>
      <p:sp>
        <p:nvSpPr>
          <p:cNvPr id="229379" name="Rectangle 3">
            <a:extLst>
              <a:ext uri="{FF2B5EF4-FFF2-40B4-BE49-F238E27FC236}">
                <a16:creationId xmlns:a16="http://schemas.microsoft.com/office/drawing/2014/main" id="{57A76705-BCE1-2CEA-F043-5D2A4ABC1A3C}"/>
              </a:ext>
            </a:extLst>
          </p:cNvPr>
          <p:cNvSpPr>
            <a:spLocks noGrp="1" noChangeArrowheads="1"/>
          </p:cNvSpPr>
          <p:nvPr>
            <p:ph idx="1"/>
          </p:nvPr>
        </p:nvSpPr>
        <p:spPr>
          <a:xfrm>
            <a:off x="304800" y="1752600"/>
            <a:ext cx="10760242" cy="4114800"/>
          </a:xfrm>
        </p:spPr>
        <p:txBody>
          <a:bodyPr/>
          <a:lstStyle/>
          <a:p>
            <a:r>
              <a:rPr lang="en-US" dirty="0">
                <a:effectLst>
                  <a:outerShdw blurRad="38100" dist="38100" dir="2700000" algn="tl">
                    <a:srgbClr val="000000">
                      <a:alpha val="43137"/>
                    </a:srgbClr>
                  </a:outerShdw>
                </a:effectLst>
              </a:rPr>
              <a:t>Introduction</a:t>
            </a:r>
          </a:p>
          <a:p>
            <a:pPr lvl="1">
              <a:spcAft>
                <a:spcPts val="600"/>
              </a:spcAft>
            </a:pPr>
            <a:r>
              <a:rPr lang="en-US" dirty="0">
                <a:effectLst>
                  <a:outerShdw blurRad="38100" dist="38100" dir="2700000" algn="tl">
                    <a:srgbClr val="000000">
                      <a:alpha val="43137"/>
                    </a:srgbClr>
                  </a:outerShdw>
                </a:effectLst>
              </a:rPr>
              <a:t>Studies have shown that even basic health care such as adequate water, food, and warmth can result in a much higher percentage rate of survival from a disease</a:t>
            </a:r>
          </a:p>
          <a:p>
            <a:pPr lvl="1">
              <a:spcAft>
                <a:spcPts val="600"/>
              </a:spcAft>
            </a:pPr>
            <a:r>
              <a:rPr lang="en-US" dirty="0">
                <a:effectLst>
                  <a:outerShdw blurRad="38100" dist="38100" dir="2700000" algn="tl">
                    <a:srgbClr val="000000">
                      <a:alpha val="43137"/>
                    </a:srgbClr>
                  </a:outerShdw>
                </a:effectLst>
              </a:rPr>
              <a:t>During the 1918 Influenza, it was determined that many died simply because there was no one to look after the sick and provide them these basic essential needs </a:t>
            </a:r>
          </a:p>
        </p:txBody>
      </p:sp>
      <p:sp>
        <p:nvSpPr>
          <p:cNvPr id="8" name="TextBox 7">
            <a:extLst>
              <a:ext uri="{FF2B5EF4-FFF2-40B4-BE49-F238E27FC236}">
                <a16:creationId xmlns:a16="http://schemas.microsoft.com/office/drawing/2014/main" id="{596D212E-D17F-7036-DA00-46A2ABE1E58C}"/>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3536546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565B7-1EF2-1248-F53C-B949ABA55286}"/>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F170CF59-59C8-B368-FBC3-8A7DBE75E081}"/>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p>
        </p:txBody>
      </p:sp>
      <p:sp>
        <p:nvSpPr>
          <p:cNvPr id="229379" name="Rectangle 3">
            <a:extLst>
              <a:ext uri="{FF2B5EF4-FFF2-40B4-BE49-F238E27FC236}">
                <a16:creationId xmlns:a16="http://schemas.microsoft.com/office/drawing/2014/main" id="{778FEF2D-8EC3-1616-A60A-2729179B1051}"/>
              </a:ext>
            </a:extLst>
          </p:cNvPr>
          <p:cNvSpPr>
            <a:spLocks noGrp="1" noChangeArrowheads="1"/>
          </p:cNvSpPr>
          <p:nvPr>
            <p:ph idx="1"/>
          </p:nvPr>
        </p:nvSpPr>
        <p:spPr>
          <a:xfrm>
            <a:off x="304800" y="1752600"/>
            <a:ext cx="10760242" cy="4114800"/>
          </a:xfrm>
        </p:spPr>
        <p:txBody>
          <a:bodyPr/>
          <a:lstStyle/>
          <a:p>
            <a:r>
              <a:rPr lang="en-US" dirty="0">
                <a:effectLst>
                  <a:outerShdw blurRad="38100" dist="38100" dir="2700000" algn="tl">
                    <a:srgbClr val="000000">
                      <a:alpha val="43137"/>
                    </a:srgbClr>
                  </a:outerShdw>
                </a:effectLst>
              </a:rPr>
              <a:t>Introduction</a:t>
            </a:r>
          </a:p>
          <a:p>
            <a:pPr lvl="1">
              <a:spcAft>
                <a:spcPts val="600"/>
              </a:spcAft>
            </a:pPr>
            <a:r>
              <a:rPr lang="en-US" dirty="0">
                <a:effectLst>
                  <a:outerShdw blurRad="38100" dist="38100" dir="2700000" algn="tl">
                    <a:srgbClr val="000000">
                      <a:alpha val="43137"/>
                    </a:srgbClr>
                  </a:outerShdw>
                </a:effectLst>
              </a:rPr>
              <a:t>The purpose of this ministry is to train and equip the Body of Christ to safely and effectively care for the sick in the event of a lethal pandemic such as the one that occurred in 1918</a:t>
            </a:r>
          </a:p>
          <a:p>
            <a:pPr lvl="1">
              <a:spcAft>
                <a:spcPts val="600"/>
              </a:spcAft>
            </a:pPr>
            <a:r>
              <a:rPr lang="en-US" dirty="0">
                <a:effectLst>
                  <a:outerShdw blurRad="38100" dist="38100" dir="2700000" algn="tl">
                    <a:srgbClr val="000000">
                      <a:alpha val="43137"/>
                    </a:srgbClr>
                  </a:outerShdw>
                </a:effectLst>
              </a:rPr>
              <a:t>In doing so, we will be enabled to share the hope of our Lord, Jesus Christ, with those who are hurting.</a:t>
            </a:r>
          </a:p>
        </p:txBody>
      </p:sp>
      <p:sp>
        <p:nvSpPr>
          <p:cNvPr id="8" name="TextBox 7">
            <a:extLst>
              <a:ext uri="{FF2B5EF4-FFF2-40B4-BE49-F238E27FC236}">
                <a16:creationId xmlns:a16="http://schemas.microsoft.com/office/drawing/2014/main" id="{72B97BDA-3DEE-471B-9CF3-8389E59F8428}"/>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2552330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7CC9E-AC7E-E259-91E2-7D03CCB40892}"/>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17391B67-3F74-9E16-869D-AE6923283184}"/>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Ministers of Grace</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Biblical Times</a:t>
            </a:r>
          </a:p>
        </p:txBody>
      </p:sp>
      <p:sp>
        <p:nvSpPr>
          <p:cNvPr id="229379" name="Rectangle 3">
            <a:extLst>
              <a:ext uri="{FF2B5EF4-FFF2-40B4-BE49-F238E27FC236}">
                <a16:creationId xmlns:a16="http://schemas.microsoft.com/office/drawing/2014/main" id="{CEED538D-4642-C309-9F81-B87380605965}"/>
              </a:ext>
            </a:extLst>
          </p:cNvPr>
          <p:cNvSpPr>
            <a:spLocks noGrp="1" noChangeArrowheads="1"/>
          </p:cNvSpPr>
          <p:nvPr>
            <p:ph idx="1"/>
          </p:nvPr>
        </p:nvSpPr>
        <p:spPr>
          <a:xfrm>
            <a:off x="304800" y="1752600"/>
            <a:ext cx="10760242" cy="4114800"/>
          </a:xfrm>
        </p:spPr>
        <p:txBody>
          <a:bodyPr/>
          <a:lstStyle/>
          <a:p>
            <a:r>
              <a:rPr lang="en-US" dirty="0" err="1">
                <a:effectLst>
                  <a:outerShdw blurRad="38100" dist="38100" dir="2700000" algn="tl">
                    <a:srgbClr val="000000">
                      <a:alpha val="43137"/>
                    </a:srgbClr>
                  </a:outerShdw>
                </a:effectLst>
              </a:rPr>
              <a:t>Epaphrodititus</a:t>
            </a:r>
            <a:endParaRPr lang="en-US" dirty="0">
              <a:effectLst>
                <a:outerShdw blurRad="38100" dist="38100" dir="2700000" algn="tl">
                  <a:srgbClr val="000000">
                    <a:alpha val="43137"/>
                  </a:srgbClr>
                </a:outerShdw>
              </a:effectLst>
            </a:endParaRPr>
          </a:p>
          <a:p>
            <a:pPr lvl="1"/>
            <a:r>
              <a:rPr lang="en-US" dirty="0">
                <a:effectLst>
                  <a:outerShdw blurRad="38100" dist="38100" dir="2700000" algn="tl">
                    <a:srgbClr val="000000">
                      <a:alpha val="43137"/>
                    </a:srgbClr>
                  </a:outerShdw>
                </a:effectLst>
              </a:rPr>
              <a:t>Epaphroditus had become sick to the point of death, risking his life in his service to Paul and for the work of Christ</a:t>
            </a:r>
          </a:p>
        </p:txBody>
      </p:sp>
      <p:sp>
        <p:nvSpPr>
          <p:cNvPr id="8" name="TextBox 7">
            <a:extLst>
              <a:ext uri="{FF2B5EF4-FFF2-40B4-BE49-F238E27FC236}">
                <a16:creationId xmlns:a16="http://schemas.microsoft.com/office/drawing/2014/main" id="{46F3B715-75D7-2951-7299-DF385E238E54}"/>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2" name="Picture 1">
            <a:extLst>
              <a:ext uri="{FF2B5EF4-FFF2-40B4-BE49-F238E27FC236}">
                <a16:creationId xmlns:a16="http://schemas.microsoft.com/office/drawing/2014/main" id="{C67028D4-3516-56EC-F59B-5BF8FB9A6D6A}"/>
              </a:ext>
            </a:extLst>
          </p:cNvPr>
          <p:cNvPicPr>
            <a:picLocks noChangeAspect="1"/>
          </p:cNvPicPr>
          <p:nvPr/>
        </p:nvPicPr>
        <p:blipFill>
          <a:blip r:embed="rId2"/>
          <a:stretch>
            <a:fillRect/>
          </a:stretch>
        </p:blipFill>
        <p:spPr>
          <a:xfrm>
            <a:off x="3041542" y="3422535"/>
            <a:ext cx="5286757" cy="2973801"/>
          </a:xfrm>
          <a:prstGeom prst="rect">
            <a:avLst/>
          </a:prstGeom>
          <a:ln w="38100">
            <a:solidFill>
              <a:srgbClr val="000000"/>
            </a:solidFill>
          </a:ln>
        </p:spPr>
      </p:pic>
    </p:spTree>
    <p:extLst>
      <p:ext uri="{BB962C8B-B14F-4D97-AF65-F5344CB8AC3E}">
        <p14:creationId xmlns:p14="http://schemas.microsoft.com/office/powerpoint/2010/main" val="1002266776"/>
      </p:ext>
    </p:extLst>
  </p:cSld>
  <p:clrMapOvr>
    <a:masterClrMapping/>
  </p:clrMapOvr>
</p:sld>
</file>

<file path=ppt/theme/theme1.xml><?xml version="1.0" encoding="utf-8"?>
<a:theme xmlns:a="http://schemas.openxmlformats.org/drawingml/2006/main" name="Whirlpool">
  <a:themeElements>
    <a:clrScheme name="">
      <a:dk1>
        <a:srgbClr val="FFFFFF"/>
      </a:dk1>
      <a:lt1>
        <a:srgbClr val="FFFFFF"/>
      </a:lt1>
      <a:dk2>
        <a:srgbClr val="CCFFFF"/>
      </a:dk2>
      <a:lt2>
        <a:srgbClr val="000066"/>
      </a:lt2>
      <a:accent1>
        <a:srgbClr val="CC99FF"/>
      </a:accent1>
      <a:accent2>
        <a:srgbClr val="9999FF"/>
      </a:accent2>
      <a:accent3>
        <a:srgbClr val="FFFFFF"/>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Whirlpool 1">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
      <a:clrScheme name="Whirlpool 3">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2041</TotalTime>
  <Words>2479</Words>
  <Application>Microsoft Office PowerPoint</Application>
  <PresentationFormat>Widescreen</PresentationFormat>
  <Paragraphs>334</Paragraphs>
  <Slides>52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Aptos</vt:lpstr>
      <vt:lpstr>Calibri</vt:lpstr>
      <vt:lpstr>Monotype Corsiva</vt:lpstr>
      <vt:lpstr>Papyrus</vt:lpstr>
      <vt:lpstr>Tahoma</vt:lpstr>
      <vt:lpstr>Times New Roman</vt:lpstr>
      <vt:lpstr>Wingdings</vt:lpstr>
      <vt:lpstr>Whirlpool</vt:lpstr>
      <vt:lpstr>PowerPoint Presentation</vt:lpstr>
      <vt:lpstr>Ministers of Grace</vt:lpstr>
      <vt:lpstr>Ministers of Grace</vt:lpstr>
      <vt:lpstr>Ministers of Grace</vt:lpstr>
      <vt:lpstr>Ministers of Grace</vt:lpstr>
      <vt:lpstr>PowerPoint Presentation</vt:lpstr>
      <vt:lpstr>Ministers of Grace</vt:lpstr>
      <vt:lpstr>Ministers of Grace</vt:lpstr>
      <vt:lpstr>Ministers of Grace Biblical Times</vt:lpstr>
      <vt:lpstr>PowerPoint Presentation</vt:lpstr>
      <vt:lpstr>Ministers of Grace Biblical Times</vt:lpstr>
      <vt:lpstr>PowerPoint Presentation</vt:lpstr>
      <vt:lpstr>Ministers of Grace Florence Nightingale</vt:lpstr>
      <vt:lpstr>Ministers of Grace Florence Nightingale</vt:lpstr>
      <vt:lpstr>Ministers of Grace Florence Nightingale</vt:lpstr>
      <vt:lpstr>Ministers of Grace Florence Nightingale</vt:lpstr>
      <vt:lpstr>Ministers of Grace 1918 Influenza</vt:lpstr>
      <vt:lpstr>Ministers of Grace 1918 Influenza</vt:lpstr>
      <vt:lpstr>Ministers of Grace 1918 Influenza</vt:lpstr>
      <vt:lpstr>Ministers of Grace 1918 Influenza</vt:lpstr>
      <vt:lpstr>Ministers of Grace 1918 Influenza</vt:lpstr>
      <vt:lpstr>Ministers of Grace Mother Teresa</vt:lpstr>
      <vt:lpstr>Ministers of Grace Mother Teresa</vt:lpstr>
      <vt:lpstr>Ministers of Grace Mother Teresa</vt:lpstr>
      <vt:lpstr>Ministers of Grace</vt:lpstr>
      <vt:lpstr>Ministers of Grace Education and Training</vt:lpstr>
      <vt:lpstr>Ministers of Grace Education and Training</vt:lpstr>
      <vt:lpstr>Ministers of Grace Education and Training</vt:lpstr>
      <vt:lpstr>Ministers of Grace Education and Training</vt:lpstr>
      <vt:lpstr>Ministers of Grace Education and Training</vt:lpstr>
      <vt:lpstr>Ministers of Grace Education and Training</vt:lpstr>
      <vt:lpstr>Ministers of Grace Education and Training</vt:lpstr>
      <vt:lpstr>Ministers of Grace Education and Training</vt:lpstr>
      <vt:lpstr>Ministers of Grace Education and Training</vt:lpstr>
      <vt:lpstr>Ministers of Grace Education and Training</vt:lpstr>
      <vt:lpstr>Ministers of Grace Education and Training</vt:lpstr>
      <vt:lpstr>Ministers of Grace Education and Training</vt:lpstr>
      <vt:lpstr>Ministers of Grace Education and Training</vt:lpstr>
      <vt:lpstr>Ministers of Grace Education and Training</vt:lpstr>
      <vt:lpstr>Ministers of Grace Education and Training</vt:lpstr>
      <vt:lpstr>Ministers of Grace Education and Training</vt:lpstr>
      <vt:lpstr>Ministers of Grace Education and Training</vt:lpstr>
      <vt:lpstr>Ministers of Grace Education and Training</vt:lpstr>
      <vt:lpstr>Ministers of Grace Education and Training</vt:lpstr>
      <vt:lpstr>Ministers of Grace Education and Training</vt:lpstr>
      <vt:lpstr>Ministers of Grace Education and Training</vt:lpstr>
      <vt:lpstr>Ministers of Grace Education and Training</vt:lpstr>
      <vt:lpstr>Ministers of Grace</vt:lpstr>
      <vt:lpstr>Ministers of Grace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mw gade</dc:creator>
  <cp:lastModifiedBy>mw gade</cp:lastModifiedBy>
  <cp:revision>29</cp:revision>
  <dcterms:created xsi:type="dcterms:W3CDTF">2025-07-16T21:51:30Z</dcterms:created>
  <dcterms:modified xsi:type="dcterms:W3CDTF">2026-04-09T16:14:11Z</dcterms:modified>
</cp:coreProperties>
</file>