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D75D9-798C-DE8C-F033-120ADE80B2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CEB9295-6899-3EFE-2907-9B33CCB69D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1A9B8AD-3B05-267B-F24E-884B6A1F2AFA}"/>
              </a:ext>
            </a:extLst>
          </p:cNvPr>
          <p:cNvSpPr>
            <a:spLocks noGrp="1"/>
          </p:cNvSpPr>
          <p:nvPr>
            <p:ph type="dt" sz="half" idx="10"/>
          </p:nvPr>
        </p:nvSpPr>
        <p:spPr/>
        <p:txBody>
          <a:bodyPr/>
          <a:lstStyle/>
          <a:p>
            <a:fld id="{B8752992-8140-47DD-B324-F0B71FDD6E57}" type="datetimeFigureOut">
              <a:rPr lang="en-US" smtClean="0"/>
              <a:t>4/24/2025</a:t>
            </a:fld>
            <a:endParaRPr lang="en-US"/>
          </a:p>
        </p:txBody>
      </p:sp>
      <p:sp>
        <p:nvSpPr>
          <p:cNvPr id="5" name="Footer Placeholder 4">
            <a:extLst>
              <a:ext uri="{FF2B5EF4-FFF2-40B4-BE49-F238E27FC236}">
                <a16:creationId xmlns:a16="http://schemas.microsoft.com/office/drawing/2014/main" id="{4617FD2C-FFE6-F953-3F0A-BABFAE2991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DBE03-AB32-966A-2B6E-90F93A0F574B}"/>
              </a:ext>
            </a:extLst>
          </p:cNvPr>
          <p:cNvSpPr>
            <a:spLocks noGrp="1"/>
          </p:cNvSpPr>
          <p:nvPr>
            <p:ph type="sldNum" sz="quarter" idx="12"/>
          </p:nvPr>
        </p:nvSpPr>
        <p:spPr/>
        <p:txBody>
          <a:bodyPr/>
          <a:lstStyle/>
          <a:p>
            <a:fld id="{6566EA8F-EE6D-42F6-B4F7-2527DCB45C5D}" type="slidenum">
              <a:rPr lang="en-US" smtClean="0"/>
              <a:t>‹#›</a:t>
            </a:fld>
            <a:endParaRPr lang="en-US"/>
          </a:p>
        </p:txBody>
      </p:sp>
    </p:spTree>
    <p:extLst>
      <p:ext uri="{BB962C8B-B14F-4D97-AF65-F5344CB8AC3E}">
        <p14:creationId xmlns:p14="http://schemas.microsoft.com/office/powerpoint/2010/main" val="3460909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7C1C1-967B-4907-3446-F4083164EF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54FCF1-94F5-6FB6-FC36-6BE1B48147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666F69-899E-C366-7476-35936AF3DAE7}"/>
              </a:ext>
            </a:extLst>
          </p:cNvPr>
          <p:cNvSpPr>
            <a:spLocks noGrp="1"/>
          </p:cNvSpPr>
          <p:nvPr>
            <p:ph type="dt" sz="half" idx="10"/>
          </p:nvPr>
        </p:nvSpPr>
        <p:spPr/>
        <p:txBody>
          <a:bodyPr/>
          <a:lstStyle/>
          <a:p>
            <a:fld id="{B8752992-8140-47DD-B324-F0B71FDD6E57}" type="datetimeFigureOut">
              <a:rPr lang="en-US" smtClean="0"/>
              <a:t>4/24/2025</a:t>
            </a:fld>
            <a:endParaRPr lang="en-US"/>
          </a:p>
        </p:txBody>
      </p:sp>
      <p:sp>
        <p:nvSpPr>
          <p:cNvPr id="5" name="Footer Placeholder 4">
            <a:extLst>
              <a:ext uri="{FF2B5EF4-FFF2-40B4-BE49-F238E27FC236}">
                <a16:creationId xmlns:a16="http://schemas.microsoft.com/office/drawing/2014/main" id="{A861F586-0F91-486F-E09E-A113A4900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932398-11A2-64C7-5C62-92D70BE55A69}"/>
              </a:ext>
            </a:extLst>
          </p:cNvPr>
          <p:cNvSpPr>
            <a:spLocks noGrp="1"/>
          </p:cNvSpPr>
          <p:nvPr>
            <p:ph type="sldNum" sz="quarter" idx="12"/>
          </p:nvPr>
        </p:nvSpPr>
        <p:spPr/>
        <p:txBody>
          <a:bodyPr/>
          <a:lstStyle/>
          <a:p>
            <a:fld id="{6566EA8F-EE6D-42F6-B4F7-2527DCB45C5D}" type="slidenum">
              <a:rPr lang="en-US" smtClean="0"/>
              <a:t>‹#›</a:t>
            </a:fld>
            <a:endParaRPr lang="en-US"/>
          </a:p>
        </p:txBody>
      </p:sp>
    </p:spTree>
    <p:extLst>
      <p:ext uri="{BB962C8B-B14F-4D97-AF65-F5344CB8AC3E}">
        <p14:creationId xmlns:p14="http://schemas.microsoft.com/office/powerpoint/2010/main" val="1480630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B40178-88BE-148C-7CF8-7EBD5BDC22C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CEDFA8A-1480-7282-CF63-40E6E36D8E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3F7CF7-544C-A8DE-0F04-9ED422D9798A}"/>
              </a:ext>
            </a:extLst>
          </p:cNvPr>
          <p:cNvSpPr>
            <a:spLocks noGrp="1"/>
          </p:cNvSpPr>
          <p:nvPr>
            <p:ph type="dt" sz="half" idx="10"/>
          </p:nvPr>
        </p:nvSpPr>
        <p:spPr/>
        <p:txBody>
          <a:bodyPr/>
          <a:lstStyle/>
          <a:p>
            <a:fld id="{B8752992-8140-47DD-B324-F0B71FDD6E57}" type="datetimeFigureOut">
              <a:rPr lang="en-US" smtClean="0"/>
              <a:t>4/24/2025</a:t>
            </a:fld>
            <a:endParaRPr lang="en-US"/>
          </a:p>
        </p:txBody>
      </p:sp>
      <p:sp>
        <p:nvSpPr>
          <p:cNvPr id="5" name="Footer Placeholder 4">
            <a:extLst>
              <a:ext uri="{FF2B5EF4-FFF2-40B4-BE49-F238E27FC236}">
                <a16:creationId xmlns:a16="http://schemas.microsoft.com/office/drawing/2014/main" id="{9A201274-5D75-819C-1397-B707470100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E4A681-8296-5866-8AC9-7093FCC14AE6}"/>
              </a:ext>
            </a:extLst>
          </p:cNvPr>
          <p:cNvSpPr>
            <a:spLocks noGrp="1"/>
          </p:cNvSpPr>
          <p:nvPr>
            <p:ph type="sldNum" sz="quarter" idx="12"/>
          </p:nvPr>
        </p:nvSpPr>
        <p:spPr/>
        <p:txBody>
          <a:bodyPr/>
          <a:lstStyle/>
          <a:p>
            <a:fld id="{6566EA8F-EE6D-42F6-B4F7-2527DCB45C5D}" type="slidenum">
              <a:rPr lang="en-US" smtClean="0"/>
              <a:t>‹#›</a:t>
            </a:fld>
            <a:endParaRPr lang="en-US"/>
          </a:p>
        </p:txBody>
      </p:sp>
    </p:spTree>
    <p:extLst>
      <p:ext uri="{BB962C8B-B14F-4D97-AF65-F5344CB8AC3E}">
        <p14:creationId xmlns:p14="http://schemas.microsoft.com/office/powerpoint/2010/main" val="2913629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2D21A-0F0B-9A5C-AE66-2B15945039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5DDDEE-20E7-AE5D-D9B6-4AA514EA78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EC616B-CB52-12B2-4A76-215D87485D4A}"/>
              </a:ext>
            </a:extLst>
          </p:cNvPr>
          <p:cNvSpPr>
            <a:spLocks noGrp="1"/>
          </p:cNvSpPr>
          <p:nvPr>
            <p:ph type="dt" sz="half" idx="10"/>
          </p:nvPr>
        </p:nvSpPr>
        <p:spPr/>
        <p:txBody>
          <a:bodyPr/>
          <a:lstStyle/>
          <a:p>
            <a:fld id="{B8752992-8140-47DD-B324-F0B71FDD6E57}" type="datetimeFigureOut">
              <a:rPr lang="en-US" smtClean="0"/>
              <a:t>4/24/2025</a:t>
            </a:fld>
            <a:endParaRPr lang="en-US"/>
          </a:p>
        </p:txBody>
      </p:sp>
      <p:sp>
        <p:nvSpPr>
          <p:cNvPr id="5" name="Footer Placeholder 4">
            <a:extLst>
              <a:ext uri="{FF2B5EF4-FFF2-40B4-BE49-F238E27FC236}">
                <a16:creationId xmlns:a16="http://schemas.microsoft.com/office/drawing/2014/main" id="{236903E0-86BC-4F3E-FF61-610A2B020D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C69CFC-A832-CB81-E064-314F86CFB070}"/>
              </a:ext>
            </a:extLst>
          </p:cNvPr>
          <p:cNvSpPr>
            <a:spLocks noGrp="1"/>
          </p:cNvSpPr>
          <p:nvPr>
            <p:ph type="sldNum" sz="quarter" idx="12"/>
          </p:nvPr>
        </p:nvSpPr>
        <p:spPr/>
        <p:txBody>
          <a:bodyPr/>
          <a:lstStyle/>
          <a:p>
            <a:fld id="{6566EA8F-EE6D-42F6-B4F7-2527DCB45C5D}" type="slidenum">
              <a:rPr lang="en-US" smtClean="0"/>
              <a:t>‹#›</a:t>
            </a:fld>
            <a:endParaRPr lang="en-US"/>
          </a:p>
        </p:txBody>
      </p:sp>
    </p:spTree>
    <p:extLst>
      <p:ext uri="{BB962C8B-B14F-4D97-AF65-F5344CB8AC3E}">
        <p14:creationId xmlns:p14="http://schemas.microsoft.com/office/powerpoint/2010/main" val="3053949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A47E9-0F1D-332E-7A18-273606EC2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38CE34-0AF4-CBCE-9A73-250DF91841C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205EC3-9D7D-D4E6-FF5E-F59B167C30CD}"/>
              </a:ext>
            </a:extLst>
          </p:cNvPr>
          <p:cNvSpPr>
            <a:spLocks noGrp="1"/>
          </p:cNvSpPr>
          <p:nvPr>
            <p:ph type="dt" sz="half" idx="10"/>
          </p:nvPr>
        </p:nvSpPr>
        <p:spPr/>
        <p:txBody>
          <a:bodyPr/>
          <a:lstStyle/>
          <a:p>
            <a:fld id="{B8752992-8140-47DD-B324-F0B71FDD6E57}" type="datetimeFigureOut">
              <a:rPr lang="en-US" smtClean="0"/>
              <a:t>4/24/2025</a:t>
            </a:fld>
            <a:endParaRPr lang="en-US"/>
          </a:p>
        </p:txBody>
      </p:sp>
      <p:sp>
        <p:nvSpPr>
          <p:cNvPr id="5" name="Footer Placeholder 4">
            <a:extLst>
              <a:ext uri="{FF2B5EF4-FFF2-40B4-BE49-F238E27FC236}">
                <a16:creationId xmlns:a16="http://schemas.microsoft.com/office/drawing/2014/main" id="{893D171B-8598-1595-2DB3-192B5BD077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A224BE-9E8C-14E4-0B84-143C728E0534}"/>
              </a:ext>
            </a:extLst>
          </p:cNvPr>
          <p:cNvSpPr>
            <a:spLocks noGrp="1"/>
          </p:cNvSpPr>
          <p:nvPr>
            <p:ph type="sldNum" sz="quarter" idx="12"/>
          </p:nvPr>
        </p:nvSpPr>
        <p:spPr/>
        <p:txBody>
          <a:bodyPr/>
          <a:lstStyle/>
          <a:p>
            <a:fld id="{6566EA8F-EE6D-42F6-B4F7-2527DCB45C5D}" type="slidenum">
              <a:rPr lang="en-US" smtClean="0"/>
              <a:t>‹#›</a:t>
            </a:fld>
            <a:endParaRPr lang="en-US"/>
          </a:p>
        </p:txBody>
      </p:sp>
    </p:spTree>
    <p:extLst>
      <p:ext uri="{BB962C8B-B14F-4D97-AF65-F5344CB8AC3E}">
        <p14:creationId xmlns:p14="http://schemas.microsoft.com/office/powerpoint/2010/main" val="200706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EC9C0-7896-C7FA-E947-1E7366A823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A429FE-3F25-9E37-992E-0C1CAED0E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B18D647-3ED9-F4FF-9B73-9066A2CA60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DC5127F-E080-C121-14F4-36AE1B8744FE}"/>
              </a:ext>
            </a:extLst>
          </p:cNvPr>
          <p:cNvSpPr>
            <a:spLocks noGrp="1"/>
          </p:cNvSpPr>
          <p:nvPr>
            <p:ph type="dt" sz="half" idx="10"/>
          </p:nvPr>
        </p:nvSpPr>
        <p:spPr/>
        <p:txBody>
          <a:bodyPr/>
          <a:lstStyle/>
          <a:p>
            <a:fld id="{B8752992-8140-47DD-B324-F0B71FDD6E57}" type="datetimeFigureOut">
              <a:rPr lang="en-US" smtClean="0"/>
              <a:t>4/24/2025</a:t>
            </a:fld>
            <a:endParaRPr lang="en-US"/>
          </a:p>
        </p:txBody>
      </p:sp>
      <p:sp>
        <p:nvSpPr>
          <p:cNvPr id="6" name="Footer Placeholder 5">
            <a:extLst>
              <a:ext uri="{FF2B5EF4-FFF2-40B4-BE49-F238E27FC236}">
                <a16:creationId xmlns:a16="http://schemas.microsoft.com/office/drawing/2014/main" id="{781CD0F7-257B-5CC7-41F9-F76A99D628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B20E7E-1BB0-2A39-327D-AFEA20AA173A}"/>
              </a:ext>
            </a:extLst>
          </p:cNvPr>
          <p:cNvSpPr>
            <a:spLocks noGrp="1"/>
          </p:cNvSpPr>
          <p:nvPr>
            <p:ph type="sldNum" sz="quarter" idx="12"/>
          </p:nvPr>
        </p:nvSpPr>
        <p:spPr/>
        <p:txBody>
          <a:bodyPr/>
          <a:lstStyle/>
          <a:p>
            <a:fld id="{6566EA8F-EE6D-42F6-B4F7-2527DCB45C5D}" type="slidenum">
              <a:rPr lang="en-US" smtClean="0"/>
              <a:t>‹#›</a:t>
            </a:fld>
            <a:endParaRPr lang="en-US"/>
          </a:p>
        </p:txBody>
      </p:sp>
    </p:spTree>
    <p:extLst>
      <p:ext uri="{BB962C8B-B14F-4D97-AF65-F5344CB8AC3E}">
        <p14:creationId xmlns:p14="http://schemas.microsoft.com/office/powerpoint/2010/main" val="2445121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3F481-1876-292B-8D0C-E1EED4D34F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EB90A3C-B3E8-99FC-CBD0-272AD1076F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E76BFC-451B-E8C5-3A70-7A4CEC063C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0D769A-4117-71A1-87D1-73F0E0478F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BCDDBC-1B30-A1C9-C5E3-9F680D54D4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6A9C4E-CC41-BD3E-0D73-A6EE651F7F13}"/>
              </a:ext>
            </a:extLst>
          </p:cNvPr>
          <p:cNvSpPr>
            <a:spLocks noGrp="1"/>
          </p:cNvSpPr>
          <p:nvPr>
            <p:ph type="dt" sz="half" idx="10"/>
          </p:nvPr>
        </p:nvSpPr>
        <p:spPr/>
        <p:txBody>
          <a:bodyPr/>
          <a:lstStyle/>
          <a:p>
            <a:fld id="{B8752992-8140-47DD-B324-F0B71FDD6E57}" type="datetimeFigureOut">
              <a:rPr lang="en-US" smtClean="0"/>
              <a:t>4/24/2025</a:t>
            </a:fld>
            <a:endParaRPr lang="en-US"/>
          </a:p>
        </p:txBody>
      </p:sp>
      <p:sp>
        <p:nvSpPr>
          <p:cNvPr id="8" name="Footer Placeholder 7">
            <a:extLst>
              <a:ext uri="{FF2B5EF4-FFF2-40B4-BE49-F238E27FC236}">
                <a16:creationId xmlns:a16="http://schemas.microsoft.com/office/drawing/2014/main" id="{6A1A216A-7ED4-B6AF-23FE-C5F5B73A118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174ABD-ECB1-1EC8-7CB3-BB58AA7BF4B1}"/>
              </a:ext>
            </a:extLst>
          </p:cNvPr>
          <p:cNvSpPr>
            <a:spLocks noGrp="1"/>
          </p:cNvSpPr>
          <p:nvPr>
            <p:ph type="sldNum" sz="quarter" idx="12"/>
          </p:nvPr>
        </p:nvSpPr>
        <p:spPr/>
        <p:txBody>
          <a:bodyPr/>
          <a:lstStyle/>
          <a:p>
            <a:fld id="{6566EA8F-EE6D-42F6-B4F7-2527DCB45C5D}" type="slidenum">
              <a:rPr lang="en-US" smtClean="0"/>
              <a:t>‹#›</a:t>
            </a:fld>
            <a:endParaRPr lang="en-US"/>
          </a:p>
        </p:txBody>
      </p:sp>
    </p:spTree>
    <p:extLst>
      <p:ext uri="{BB962C8B-B14F-4D97-AF65-F5344CB8AC3E}">
        <p14:creationId xmlns:p14="http://schemas.microsoft.com/office/powerpoint/2010/main" val="3912647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DBBA-C394-7B16-E7C8-E3D42097BDE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73E4B88-BBD5-8FCC-6209-17E62DFF265A}"/>
              </a:ext>
            </a:extLst>
          </p:cNvPr>
          <p:cNvSpPr>
            <a:spLocks noGrp="1"/>
          </p:cNvSpPr>
          <p:nvPr>
            <p:ph type="dt" sz="half" idx="10"/>
          </p:nvPr>
        </p:nvSpPr>
        <p:spPr/>
        <p:txBody>
          <a:bodyPr/>
          <a:lstStyle/>
          <a:p>
            <a:fld id="{B8752992-8140-47DD-B324-F0B71FDD6E57}" type="datetimeFigureOut">
              <a:rPr lang="en-US" smtClean="0"/>
              <a:t>4/24/2025</a:t>
            </a:fld>
            <a:endParaRPr lang="en-US"/>
          </a:p>
        </p:txBody>
      </p:sp>
      <p:sp>
        <p:nvSpPr>
          <p:cNvPr id="4" name="Footer Placeholder 3">
            <a:extLst>
              <a:ext uri="{FF2B5EF4-FFF2-40B4-BE49-F238E27FC236}">
                <a16:creationId xmlns:a16="http://schemas.microsoft.com/office/drawing/2014/main" id="{E0FE475B-84AA-9348-0BBD-60F15A51C35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5788ED2-993A-5A30-613F-4E42D93169C7}"/>
              </a:ext>
            </a:extLst>
          </p:cNvPr>
          <p:cNvSpPr>
            <a:spLocks noGrp="1"/>
          </p:cNvSpPr>
          <p:nvPr>
            <p:ph type="sldNum" sz="quarter" idx="12"/>
          </p:nvPr>
        </p:nvSpPr>
        <p:spPr/>
        <p:txBody>
          <a:bodyPr/>
          <a:lstStyle/>
          <a:p>
            <a:fld id="{6566EA8F-EE6D-42F6-B4F7-2527DCB45C5D}" type="slidenum">
              <a:rPr lang="en-US" smtClean="0"/>
              <a:t>‹#›</a:t>
            </a:fld>
            <a:endParaRPr lang="en-US"/>
          </a:p>
        </p:txBody>
      </p:sp>
    </p:spTree>
    <p:extLst>
      <p:ext uri="{BB962C8B-B14F-4D97-AF65-F5344CB8AC3E}">
        <p14:creationId xmlns:p14="http://schemas.microsoft.com/office/powerpoint/2010/main" val="1170763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C68DA9-1DC5-65FA-9F00-097FD6784CF0}"/>
              </a:ext>
            </a:extLst>
          </p:cNvPr>
          <p:cNvSpPr>
            <a:spLocks noGrp="1"/>
          </p:cNvSpPr>
          <p:nvPr>
            <p:ph type="dt" sz="half" idx="10"/>
          </p:nvPr>
        </p:nvSpPr>
        <p:spPr/>
        <p:txBody>
          <a:bodyPr/>
          <a:lstStyle/>
          <a:p>
            <a:fld id="{B8752992-8140-47DD-B324-F0B71FDD6E57}" type="datetimeFigureOut">
              <a:rPr lang="en-US" smtClean="0"/>
              <a:t>4/24/2025</a:t>
            </a:fld>
            <a:endParaRPr lang="en-US"/>
          </a:p>
        </p:txBody>
      </p:sp>
      <p:sp>
        <p:nvSpPr>
          <p:cNvPr id="3" name="Footer Placeholder 2">
            <a:extLst>
              <a:ext uri="{FF2B5EF4-FFF2-40B4-BE49-F238E27FC236}">
                <a16:creationId xmlns:a16="http://schemas.microsoft.com/office/drawing/2014/main" id="{383B5587-2FCD-C0A2-D2CC-2335CDBAC4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F7014F-56F4-F723-0645-53209AAE8EEE}"/>
              </a:ext>
            </a:extLst>
          </p:cNvPr>
          <p:cNvSpPr>
            <a:spLocks noGrp="1"/>
          </p:cNvSpPr>
          <p:nvPr>
            <p:ph type="sldNum" sz="quarter" idx="12"/>
          </p:nvPr>
        </p:nvSpPr>
        <p:spPr/>
        <p:txBody>
          <a:bodyPr/>
          <a:lstStyle/>
          <a:p>
            <a:fld id="{6566EA8F-EE6D-42F6-B4F7-2527DCB45C5D}" type="slidenum">
              <a:rPr lang="en-US" smtClean="0"/>
              <a:t>‹#›</a:t>
            </a:fld>
            <a:endParaRPr lang="en-US"/>
          </a:p>
        </p:txBody>
      </p:sp>
    </p:spTree>
    <p:extLst>
      <p:ext uri="{BB962C8B-B14F-4D97-AF65-F5344CB8AC3E}">
        <p14:creationId xmlns:p14="http://schemas.microsoft.com/office/powerpoint/2010/main" val="2398495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0CF00-A845-B110-7C57-C8752A58E5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CE79B5-BCD7-224C-BAA0-9C7547335C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139AC45-12A4-CAF6-6AD7-C135B811CD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C0A4E6-5451-D76D-8866-B49440608EAA}"/>
              </a:ext>
            </a:extLst>
          </p:cNvPr>
          <p:cNvSpPr>
            <a:spLocks noGrp="1"/>
          </p:cNvSpPr>
          <p:nvPr>
            <p:ph type="dt" sz="half" idx="10"/>
          </p:nvPr>
        </p:nvSpPr>
        <p:spPr/>
        <p:txBody>
          <a:bodyPr/>
          <a:lstStyle/>
          <a:p>
            <a:fld id="{B8752992-8140-47DD-B324-F0B71FDD6E57}" type="datetimeFigureOut">
              <a:rPr lang="en-US" smtClean="0"/>
              <a:t>4/24/2025</a:t>
            </a:fld>
            <a:endParaRPr lang="en-US"/>
          </a:p>
        </p:txBody>
      </p:sp>
      <p:sp>
        <p:nvSpPr>
          <p:cNvPr id="6" name="Footer Placeholder 5">
            <a:extLst>
              <a:ext uri="{FF2B5EF4-FFF2-40B4-BE49-F238E27FC236}">
                <a16:creationId xmlns:a16="http://schemas.microsoft.com/office/drawing/2014/main" id="{30983E4F-AE2D-3158-0F10-C26632399D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267EE6-597C-B861-0693-F95FD5F5274A}"/>
              </a:ext>
            </a:extLst>
          </p:cNvPr>
          <p:cNvSpPr>
            <a:spLocks noGrp="1"/>
          </p:cNvSpPr>
          <p:nvPr>
            <p:ph type="sldNum" sz="quarter" idx="12"/>
          </p:nvPr>
        </p:nvSpPr>
        <p:spPr/>
        <p:txBody>
          <a:bodyPr/>
          <a:lstStyle/>
          <a:p>
            <a:fld id="{6566EA8F-EE6D-42F6-B4F7-2527DCB45C5D}" type="slidenum">
              <a:rPr lang="en-US" smtClean="0"/>
              <a:t>‹#›</a:t>
            </a:fld>
            <a:endParaRPr lang="en-US"/>
          </a:p>
        </p:txBody>
      </p:sp>
    </p:spTree>
    <p:extLst>
      <p:ext uri="{BB962C8B-B14F-4D97-AF65-F5344CB8AC3E}">
        <p14:creationId xmlns:p14="http://schemas.microsoft.com/office/powerpoint/2010/main" val="533253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95A0E-5029-A10C-F92B-7C5650AB57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6728ED-D386-27AE-E610-4023D021FB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AB9CD2-56BE-317E-A52C-059AAB4BCE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22757F-17CF-3878-A213-A310A93F8E9A}"/>
              </a:ext>
            </a:extLst>
          </p:cNvPr>
          <p:cNvSpPr>
            <a:spLocks noGrp="1"/>
          </p:cNvSpPr>
          <p:nvPr>
            <p:ph type="dt" sz="half" idx="10"/>
          </p:nvPr>
        </p:nvSpPr>
        <p:spPr/>
        <p:txBody>
          <a:bodyPr/>
          <a:lstStyle/>
          <a:p>
            <a:fld id="{B8752992-8140-47DD-B324-F0B71FDD6E57}" type="datetimeFigureOut">
              <a:rPr lang="en-US" smtClean="0"/>
              <a:t>4/24/2025</a:t>
            </a:fld>
            <a:endParaRPr lang="en-US"/>
          </a:p>
        </p:txBody>
      </p:sp>
      <p:sp>
        <p:nvSpPr>
          <p:cNvPr id="6" name="Footer Placeholder 5">
            <a:extLst>
              <a:ext uri="{FF2B5EF4-FFF2-40B4-BE49-F238E27FC236}">
                <a16:creationId xmlns:a16="http://schemas.microsoft.com/office/drawing/2014/main" id="{C757B924-7C4C-685F-C7FF-CE7F3BABFA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ABE524-74AC-5B66-94C2-4B75316F8225}"/>
              </a:ext>
            </a:extLst>
          </p:cNvPr>
          <p:cNvSpPr>
            <a:spLocks noGrp="1"/>
          </p:cNvSpPr>
          <p:nvPr>
            <p:ph type="sldNum" sz="quarter" idx="12"/>
          </p:nvPr>
        </p:nvSpPr>
        <p:spPr/>
        <p:txBody>
          <a:bodyPr/>
          <a:lstStyle/>
          <a:p>
            <a:fld id="{6566EA8F-EE6D-42F6-B4F7-2527DCB45C5D}" type="slidenum">
              <a:rPr lang="en-US" smtClean="0"/>
              <a:t>‹#›</a:t>
            </a:fld>
            <a:endParaRPr lang="en-US"/>
          </a:p>
        </p:txBody>
      </p:sp>
    </p:spTree>
    <p:extLst>
      <p:ext uri="{BB962C8B-B14F-4D97-AF65-F5344CB8AC3E}">
        <p14:creationId xmlns:p14="http://schemas.microsoft.com/office/powerpoint/2010/main" val="4107298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A22EB1-69B5-49B4-996C-FAC1E8E81D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B5A2DC-DAF8-1196-BAE2-2F0C4DFA30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081AE4-3A16-292F-B644-456C1100A5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8752992-8140-47DD-B324-F0B71FDD6E57}" type="datetimeFigureOut">
              <a:rPr lang="en-US" smtClean="0"/>
              <a:t>4/24/2025</a:t>
            </a:fld>
            <a:endParaRPr lang="en-US"/>
          </a:p>
        </p:txBody>
      </p:sp>
      <p:sp>
        <p:nvSpPr>
          <p:cNvPr id="5" name="Footer Placeholder 4">
            <a:extLst>
              <a:ext uri="{FF2B5EF4-FFF2-40B4-BE49-F238E27FC236}">
                <a16:creationId xmlns:a16="http://schemas.microsoft.com/office/drawing/2014/main" id="{C8D0BEB1-DB73-769C-8231-55908EB3D7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E84FB0B-3D95-1204-511E-958BEE09A5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566EA8F-EE6D-42F6-B4F7-2527DCB45C5D}" type="slidenum">
              <a:rPr lang="en-US" smtClean="0"/>
              <a:t>‹#›</a:t>
            </a:fld>
            <a:endParaRPr lang="en-US"/>
          </a:p>
        </p:txBody>
      </p:sp>
      <p:pic>
        <p:nvPicPr>
          <p:cNvPr id="7" name="Picture 2">
            <a:extLst>
              <a:ext uri="{FF2B5EF4-FFF2-40B4-BE49-F238E27FC236}">
                <a16:creationId xmlns:a16="http://schemas.microsoft.com/office/drawing/2014/main" id="{6F020EF6-32FF-01A0-0371-1D8432E9B88B}"/>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928231" y="5581741"/>
            <a:ext cx="1190444" cy="1190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9131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merican Legion Post TH01 &amp; the Tawanchai Foundation (TFC) - Part III ...">
            <a:extLst>
              <a:ext uri="{FF2B5EF4-FFF2-40B4-BE49-F238E27FC236}">
                <a16:creationId xmlns:a16="http://schemas.microsoft.com/office/drawing/2014/main" id="{41DAAA97-AC0D-90A4-22E0-F6B490F656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0003" y="98724"/>
            <a:ext cx="7693098" cy="402508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6646F804-825D-36FC-955F-ADC8C681941C}"/>
              </a:ext>
            </a:extLst>
          </p:cNvPr>
          <p:cNvSpPr/>
          <p:nvPr/>
        </p:nvSpPr>
        <p:spPr>
          <a:xfrm>
            <a:off x="181896" y="3274254"/>
            <a:ext cx="12083845" cy="3170099"/>
          </a:xfrm>
          <a:prstGeom prst="rect">
            <a:avLst/>
          </a:prstGeom>
          <a:noFill/>
        </p:spPr>
        <p:txBody>
          <a:bodyPr wrap="square" lIns="91440" tIns="45720" rIns="91440" bIns="45720">
            <a:spAutoFit/>
          </a:bodyPr>
          <a:lstStyle/>
          <a:p>
            <a:pPr algn="ctr"/>
            <a:r>
              <a:rPr lang="en-US" sz="10000" cap="none" spc="0" dirty="0">
                <a:ln w="9525">
                  <a:solidFill>
                    <a:schemeClr val="bg1"/>
                  </a:solidFill>
                  <a:prstDash val="solid"/>
                </a:ln>
                <a:solidFill>
                  <a:srgbClr val="FF0000"/>
                </a:solidFill>
                <a:effectLst>
                  <a:outerShdw blurRad="38100" dist="38100" dir="2700000" algn="tl">
                    <a:srgbClr val="000000">
                      <a:alpha val="43137"/>
                    </a:srgbClr>
                  </a:outerShdw>
                </a:effectLst>
              </a:rPr>
              <a:t>Children &amp;</a:t>
            </a:r>
          </a:p>
          <a:p>
            <a:pPr algn="ctr"/>
            <a:r>
              <a:rPr lang="en-US" sz="10000" dirty="0">
                <a:ln w="9525">
                  <a:solidFill>
                    <a:schemeClr val="bg1"/>
                  </a:solidFill>
                  <a:prstDash val="solid"/>
                </a:ln>
                <a:solidFill>
                  <a:srgbClr val="FF0000"/>
                </a:solidFill>
                <a:effectLst>
                  <a:outerShdw blurRad="38100" dist="38100" dir="2700000" algn="tl">
                    <a:srgbClr val="000000">
                      <a:alpha val="43137"/>
                    </a:srgbClr>
                  </a:outerShdw>
                </a:effectLst>
              </a:rPr>
              <a:t>Youth</a:t>
            </a:r>
            <a:endParaRPr lang="en-US" sz="7200" cap="none" spc="0" dirty="0">
              <a:ln w="9525">
                <a:solidFill>
                  <a:schemeClr val="bg1"/>
                </a:solidFill>
                <a:prstDash val="solid"/>
              </a:ln>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18941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5D2D6-300D-CAC0-0524-21F5095C15D3}"/>
              </a:ext>
            </a:extLst>
          </p:cNvPr>
          <p:cNvSpPr>
            <a:spLocks noGrp="1"/>
          </p:cNvSpPr>
          <p:nvPr>
            <p:ph type="title"/>
          </p:nvPr>
        </p:nvSpPr>
        <p:spPr/>
        <p:txBody>
          <a:bodyPr/>
          <a:lstStyle/>
          <a:p>
            <a:r>
              <a:rPr lang="en-US" dirty="0"/>
              <a:t>Legislation</a:t>
            </a:r>
          </a:p>
        </p:txBody>
      </p:sp>
      <p:sp>
        <p:nvSpPr>
          <p:cNvPr id="3" name="Content Placeholder 2">
            <a:extLst>
              <a:ext uri="{FF2B5EF4-FFF2-40B4-BE49-F238E27FC236}">
                <a16:creationId xmlns:a16="http://schemas.microsoft.com/office/drawing/2014/main" id="{ACF87563-798F-AED3-E5CA-19BC68040BF5}"/>
              </a:ext>
            </a:extLst>
          </p:cNvPr>
          <p:cNvSpPr>
            <a:spLocks noGrp="1"/>
          </p:cNvSpPr>
          <p:nvPr>
            <p:ph idx="1"/>
          </p:nvPr>
        </p:nvSpPr>
        <p:spPr/>
        <p:txBody>
          <a:bodyPr/>
          <a:lstStyle/>
          <a:p>
            <a:r>
              <a:rPr lang="en-US" dirty="0"/>
              <a:t>The American Legion supports appropriate state and federal legislation restricting the excessive use of violence and vulgarity in movies, TV programs, news, video games and the Internet.</a:t>
            </a:r>
          </a:p>
          <a:p>
            <a:r>
              <a:rPr lang="en-US" dirty="0"/>
              <a:t>The American Legion supports adequate funding for border, state, federal and military drug-trafficking prevention programs.</a:t>
            </a:r>
          </a:p>
          <a:p>
            <a:r>
              <a:rPr lang="en-US" dirty="0"/>
              <a:t>The American Legion supports appropriate legislation aimed at the prevention, investigation and prosecution of child sexual exploitation.</a:t>
            </a:r>
          </a:p>
        </p:txBody>
      </p:sp>
    </p:spTree>
    <p:extLst>
      <p:ext uri="{BB962C8B-B14F-4D97-AF65-F5344CB8AC3E}">
        <p14:creationId xmlns:p14="http://schemas.microsoft.com/office/powerpoint/2010/main" val="1819596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3F111-EC18-6571-73FD-70DF01869798}"/>
              </a:ext>
            </a:extLst>
          </p:cNvPr>
          <p:cNvSpPr>
            <a:spLocks noGrp="1"/>
          </p:cNvSpPr>
          <p:nvPr>
            <p:ph type="title"/>
          </p:nvPr>
        </p:nvSpPr>
        <p:spPr/>
        <p:txBody>
          <a:bodyPr/>
          <a:lstStyle/>
          <a:p>
            <a:r>
              <a:rPr lang="en-US" dirty="0"/>
              <a:t>Child Safety</a:t>
            </a:r>
          </a:p>
        </p:txBody>
      </p:sp>
      <p:sp>
        <p:nvSpPr>
          <p:cNvPr id="3" name="Content Placeholder 2">
            <a:extLst>
              <a:ext uri="{FF2B5EF4-FFF2-40B4-BE49-F238E27FC236}">
                <a16:creationId xmlns:a16="http://schemas.microsoft.com/office/drawing/2014/main" id="{24B0446E-1F10-613A-A5E1-ED30F697E2BD}"/>
              </a:ext>
            </a:extLst>
          </p:cNvPr>
          <p:cNvSpPr>
            <a:spLocks noGrp="1"/>
          </p:cNvSpPr>
          <p:nvPr>
            <p:ph idx="1"/>
          </p:nvPr>
        </p:nvSpPr>
        <p:spPr/>
        <p:txBody>
          <a:bodyPr/>
          <a:lstStyle/>
          <a:p>
            <a:r>
              <a:rPr lang="en-US" dirty="0"/>
              <a:t>To promote child safety, the Americanism Commission's Committee on Children &amp; Youth publishes several educational brochures for parents and children. Click on a brochure to learn more about it. Visit www.legion.org/publications to find the portfolio of brochures</a:t>
            </a:r>
          </a:p>
        </p:txBody>
      </p:sp>
    </p:spTree>
    <p:extLst>
      <p:ext uri="{BB962C8B-B14F-4D97-AF65-F5344CB8AC3E}">
        <p14:creationId xmlns:p14="http://schemas.microsoft.com/office/powerpoint/2010/main" val="3844018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D711E-AAEB-C93E-1C80-83E7ACDC09A1}"/>
              </a:ext>
            </a:extLst>
          </p:cNvPr>
          <p:cNvSpPr>
            <a:spLocks noGrp="1"/>
          </p:cNvSpPr>
          <p:nvPr>
            <p:ph type="title"/>
          </p:nvPr>
        </p:nvSpPr>
        <p:spPr/>
        <p:txBody>
          <a:bodyPr/>
          <a:lstStyle/>
          <a:p>
            <a:r>
              <a:rPr lang="en-US" dirty="0"/>
              <a:t>National Family Week</a:t>
            </a:r>
          </a:p>
        </p:txBody>
      </p:sp>
      <p:sp>
        <p:nvSpPr>
          <p:cNvPr id="3" name="Content Placeholder 2">
            <a:extLst>
              <a:ext uri="{FF2B5EF4-FFF2-40B4-BE49-F238E27FC236}">
                <a16:creationId xmlns:a16="http://schemas.microsoft.com/office/drawing/2014/main" id="{B59FF1FB-8A6B-C02E-BE71-DE6121396289}"/>
              </a:ext>
            </a:extLst>
          </p:cNvPr>
          <p:cNvSpPr>
            <a:spLocks noGrp="1"/>
          </p:cNvSpPr>
          <p:nvPr>
            <p:ph idx="1"/>
          </p:nvPr>
        </p:nvSpPr>
        <p:spPr/>
        <p:txBody>
          <a:bodyPr>
            <a:normAutofit lnSpcReduction="10000"/>
          </a:bodyPr>
          <a:lstStyle/>
          <a:p>
            <a:r>
              <a:rPr lang="en-US" dirty="0"/>
              <a:t>The American Legion recognizes families as the foundation of a strong community, and supports legislation that would establish Thanksgiving week as National Family Week. In 1968, Sam Wiley, a basketball coach and high school principal in Indianapolis, founded National Family Week. He believed the support of a strong family was vital for young people to have happy and productive lives. The Alliance for Children and Families has promoted the observance for more than 40 years, with the Legion's help. The American Legion encourages posts to organize and participate in local family activities, conduct military family appreciation events, and urge local and state governments to proclaim and observe National Family Week</a:t>
            </a:r>
          </a:p>
        </p:txBody>
      </p:sp>
    </p:spTree>
    <p:extLst>
      <p:ext uri="{BB962C8B-B14F-4D97-AF65-F5344CB8AC3E}">
        <p14:creationId xmlns:p14="http://schemas.microsoft.com/office/powerpoint/2010/main" val="2076283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74AD8-1B16-ED08-5F2D-8C25B0E1CF9C}"/>
              </a:ext>
            </a:extLst>
          </p:cNvPr>
          <p:cNvSpPr>
            <a:spLocks noGrp="1"/>
          </p:cNvSpPr>
          <p:nvPr>
            <p:ph type="title"/>
          </p:nvPr>
        </p:nvSpPr>
        <p:spPr>
          <a:xfrm>
            <a:off x="749708" y="119319"/>
            <a:ext cx="10515600" cy="1325563"/>
          </a:xfrm>
        </p:spPr>
        <p:txBody>
          <a:bodyPr/>
          <a:lstStyle/>
          <a:p>
            <a:r>
              <a:rPr lang="en-US" dirty="0"/>
              <a:t>How do I fit in?</a:t>
            </a:r>
          </a:p>
        </p:txBody>
      </p:sp>
      <p:sp>
        <p:nvSpPr>
          <p:cNvPr id="3" name="Content Placeholder 2">
            <a:extLst>
              <a:ext uri="{FF2B5EF4-FFF2-40B4-BE49-F238E27FC236}">
                <a16:creationId xmlns:a16="http://schemas.microsoft.com/office/drawing/2014/main" id="{D9E98A4A-B9A7-60FA-7058-928F3F6E6457}"/>
              </a:ext>
            </a:extLst>
          </p:cNvPr>
          <p:cNvSpPr>
            <a:spLocks noGrp="1"/>
          </p:cNvSpPr>
          <p:nvPr>
            <p:ph idx="1"/>
          </p:nvPr>
        </p:nvSpPr>
        <p:spPr>
          <a:xfrm>
            <a:off x="0" y="1071716"/>
            <a:ext cx="11552904" cy="5506065"/>
          </a:xfrm>
        </p:spPr>
        <p:txBody>
          <a:bodyPr>
            <a:normAutofit fontScale="47500" lnSpcReduction="20000"/>
          </a:bodyPr>
          <a:lstStyle/>
          <a:p>
            <a:r>
              <a:rPr lang="en-US" dirty="0"/>
              <a:t>American Legion posts are essential to the organization's continued care and support for the nation's youth. If not for a local post, a veteran may not know that cash assistance is available to help pay a utility bill or buy groceries. If not for a local post, the Family Support Network is of little help to a military family struggling during a parent's deployment. Without a post, a community might never celebrate National Family Week or donate to the Child Welfare Foundation. Quite simply, Legion posts are the hands, feet and hearts of these forms of community service.</a:t>
            </a:r>
          </a:p>
          <a:p>
            <a:endParaRPr lang="en-US" dirty="0"/>
          </a:p>
          <a:p>
            <a:r>
              <a:rPr lang="en-US" dirty="0"/>
              <a:t>The American Legion Family recognizes Children &amp; Youth Month in April, and posts with active programs can strengthen them by promoting what they do in the media. The Legion encourages posts without active Children &amp; Youth programs to build them up, because every community has children in need.</a:t>
            </a:r>
          </a:p>
          <a:p>
            <a:endParaRPr lang="en-US" dirty="0"/>
          </a:p>
          <a:p>
            <a:r>
              <a:rPr lang="en-US" dirty="0"/>
              <a:t>Where these programs exist, Legionnaires have been extremely generous. The organization's most robust forms of financial aid – Temporary Financial Assistance and grants from the Child Welfare Foundation – have grown dollar by dollar even in tough economic times. For those eager to make lasting differences in the lives of children, such programs are a perfect combination of charity and service to America.</a:t>
            </a:r>
          </a:p>
          <a:p>
            <a:endParaRPr lang="en-US" dirty="0"/>
          </a:p>
          <a:p>
            <a:r>
              <a:rPr lang="en-US" dirty="0"/>
              <a:t>Legionnaires can provide direct help by conducting fundraisers for the Child Welfare Foundation or the American Legion Veterans &amp; Children's Foundation. All contributions go to grants; not a single penny is applied to overhead costs. They can also notify local nonprofit organizations with worthwhile programs that CWF grants can help them spread the word about the services they provide.</a:t>
            </a:r>
          </a:p>
          <a:p>
            <a:endParaRPr lang="en-US" dirty="0"/>
          </a:p>
          <a:p>
            <a:r>
              <a:rPr lang="en-US" dirty="0"/>
              <a:t>Most often, it is also the local Legionnaire who learns firsthand about families that are struggling. That Legionnaire can help with the application process for TFA funds or volunteer to serve in the Family Support Network.</a:t>
            </a:r>
          </a:p>
          <a:p>
            <a:endParaRPr lang="en-US" dirty="0"/>
          </a:p>
          <a:p>
            <a:r>
              <a:rPr lang="en-US" dirty="0"/>
              <a:t>Programs associated with the Children &amp; Youth pillar reach deep into the core values of The American Legion. After World War I, the Legion's founders knew they had to step up for the children of their fallen comrades and for the families of veterans who had become disabled in the service. This sense of obligation continues nearly a century later, a hand extended not only to the children of those who have served, but to all young people, upon whom the future depends.</a:t>
            </a:r>
          </a:p>
        </p:txBody>
      </p:sp>
    </p:spTree>
    <p:extLst>
      <p:ext uri="{BB962C8B-B14F-4D97-AF65-F5344CB8AC3E}">
        <p14:creationId xmlns:p14="http://schemas.microsoft.com/office/powerpoint/2010/main" val="1798645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E416B92-A1C8-7786-7D63-7186F0EE4BB3}"/>
              </a:ext>
            </a:extLst>
          </p:cNvPr>
          <p:cNvSpPr>
            <a:spLocks noGrp="1"/>
          </p:cNvSpPr>
          <p:nvPr>
            <p:ph type="subTitle" idx="1"/>
          </p:nvPr>
        </p:nvSpPr>
        <p:spPr>
          <a:xfrm>
            <a:off x="943897" y="825910"/>
            <a:ext cx="9763432" cy="5919019"/>
          </a:xfrm>
        </p:spPr>
        <p:txBody>
          <a:bodyPr>
            <a:normAutofit fontScale="62500" lnSpcReduction="20000"/>
          </a:bodyPr>
          <a:lstStyle/>
          <a:p>
            <a:pPr marL="342900" indent="-342900" algn="l">
              <a:buFont typeface="Arial" panose="020B0604020202020204" pitchFamily="34" charset="0"/>
              <a:buChar char="•"/>
            </a:pPr>
            <a:r>
              <a:rPr lang="en-US" dirty="0"/>
              <a:t>The children of our buddies are our children, too.  We feel that every opportunity, every possible care and comfort should be given them.  Children must not be penalized nor denied the opportunities of a normal American upbringing because their fathers or mothers served our nation in uniform and came home drastically changed by the experience, or did not come home at all.</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Military service demands much of troops and their families: multiple deployments, frequent moves, the challenge of finding a job after hanging up the uniform and, in some cases, combat-related illness or death. The American Legion's commitment to veterans is also a commitment to their children, in every difficulty or hardship. Whether they're making household repairs, covering unanticipated medical expenses or rescuing a family from foreclosure, Legionnaires help maintain a stable home environment for the children of their comrades.</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The American Legion works to improve the lives of all children by awarding grants to agencies and organizations that serve children and youth, promoting child safety, and championing the family as the center of a healthy community. The Legion has devoted millions of dollars to meet the needs of young people, so they might have normal childhoods and realize their full potential – what early Legionnaires called "a square deal for every child.“</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Child welfare has been a concern of The American Legion from the beginning. World War I devastated American families. Thousands of soldiers killed in action had children at home or on the way. Many veterans returned shell shocked or disabled, and the responsibility for their children kept them from seeking the medical care they needed.</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The fledgling American Legion responded by establishing several children's homes, or billets, around the country but soon realized that it would serve more children, and serve them better, by cooperating with existing local and state child welfare agencies when foster care was needed. Wherever possible, though, the Legion would make every attempt to save the home</a:t>
            </a:r>
          </a:p>
        </p:txBody>
      </p:sp>
    </p:spTree>
    <p:extLst>
      <p:ext uri="{BB962C8B-B14F-4D97-AF65-F5344CB8AC3E}">
        <p14:creationId xmlns:p14="http://schemas.microsoft.com/office/powerpoint/2010/main" val="1044557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E50E02-E490-7794-F1A3-D1BD82A56745}"/>
              </a:ext>
            </a:extLst>
          </p:cNvPr>
          <p:cNvSpPr>
            <a:spLocks noGrp="1"/>
          </p:cNvSpPr>
          <p:nvPr>
            <p:ph idx="1"/>
          </p:nvPr>
        </p:nvSpPr>
        <p:spPr>
          <a:xfrm>
            <a:off x="838200" y="1098038"/>
            <a:ext cx="10515600" cy="4351338"/>
          </a:xfrm>
        </p:spPr>
        <p:txBody>
          <a:bodyPr>
            <a:normAutofit fontScale="70000" lnSpcReduction="20000"/>
          </a:bodyPr>
          <a:lstStyle/>
          <a:p>
            <a:r>
              <a:rPr lang="en-US" dirty="0"/>
              <a:t>In 1924, Legionnaires elected James Drain of Washington national commander and charged him with raising a $5 million endowment fund to aid disabled veterans and orphans. More than 900,000 Legionnaires, American Legion Auxiliary members and citizens contributed to the campaign, which reached its goal almost entirely through small gifts. Today, the Legion's Temporary Financial Assistance (TFA) program provides direct aid to veterans' children through earnings from that endowment, now named The American Legion Veterans &amp; Children Foundation.</a:t>
            </a:r>
          </a:p>
          <a:p>
            <a:endParaRPr lang="en-US" dirty="0"/>
          </a:p>
          <a:p>
            <a:r>
              <a:rPr lang="en-US" dirty="0"/>
              <a:t>Under the direction of Drain and the Legion's director of Child Welfare, Emma </a:t>
            </a:r>
            <a:r>
              <a:rPr lang="en-US" dirty="0" err="1"/>
              <a:t>Puschner</a:t>
            </a:r>
            <a:r>
              <a:rPr lang="en-US" dirty="0"/>
              <a:t>, the organization developed the "Whole Child" plan, which declared that the child of every veteran should have "a home, health, education, character and opportunity."</a:t>
            </a:r>
          </a:p>
          <a:p>
            <a:endParaRPr lang="en-US" dirty="0"/>
          </a:p>
          <a:p>
            <a:r>
              <a:rPr lang="en-US" dirty="0"/>
              <a:t>Aware that the children of war veterans would eventually make up 25 percent of the nation's youth population – a decade after World War II, they'd represent nearly half – the Legion saw the need to help all children, not just those of veterans. Since then, only in direct aid and casework has the Legion limited itself to the children of veterans.</a:t>
            </a:r>
          </a:p>
        </p:txBody>
      </p:sp>
    </p:spTree>
    <p:extLst>
      <p:ext uri="{BB962C8B-B14F-4D97-AF65-F5344CB8AC3E}">
        <p14:creationId xmlns:p14="http://schemas.microsoft.com/office/powerpoint/2010/main" val="3890145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A6FB9-FAE3-9042-BFA6-F8B012651599}"/>
              </a:ext>
            </a:extLst>
          </p:cNvPr>
          <p:cNvSpPr>
            <a:spLocks noGrp="1"/>
          </p:cNvSpPr>
          <p:nvPr>
            <p:ph type="title"/>
          </p:nvPr>
        </p:nvSpPr>
        <p:spPr>
          <a:xfrm>
            <a:off x="749710" y="866570"/>
            <a:ext cx="10515600" cy="1325563"/>
          </a:xfrm>
        </p:spPr>
        <p:txBody>
          <a:bodyPr>
            <a:normAutofit fontScale="90000"/>
          </a:bodyPr>
          <a:lstStyle/>
          <a:p>
            <a:r>
              <a:rPr lang="en-US" dirty="0"/>
              <a:t>In 1947, The American Legion's Child Welfare Committee became a commission, and in 1970, its name was changed to the National Commission on Children &amp; Youth. In 2014, it returned to committee status</a:t>
            </a:r>
          </a:p>
        </p:txBody>
      </p:sp>
      <p:sp>
        <p:nvSpPr>
          <p:cNvPr id="3" name="Content Placeholder 2">
            <a:extLst>
              <a:ext uri="{FF2B5EF4-FFF2-40B4-BE49-F238E27FC236}">
                <a16:creationId xmlns:a16="http://schemas.microsoft.com/office/drawing/2014/main" id="{54AF608F-D6CC-ACFE-0BBD-31039D1367CD}"/>
              </a:ext>
            </a:extLst>
          </p:cNvPr>
          <p:cNvSpPr>
            <a:spLocks noGrp="1"/>
          </p:cNvSpPr>
          <p:nvPr>
            <p:ph idx="1"/>
          </p:nvPr>
        </p:nvSpPr>
        <p:spPr>
          <a:xfrm>
            <a:off x="749710" y="2808851"/>
            <a:ext cx="10515600" cy="4351338"/>
          </a:xfrm>
        </p:spPr>
        <p:txBody>
          <a:bodyPr>
            <a:normAutofit fontScale="92500" lnSpcReduction="20000"/>
          </a:bodyPr>
          <a:lstStyle/>
          <a:p>
            <a:r>
              <a:rPr lang="en-US" dirty="0"/>
              <a:t>This committee has three objectives:</a:t>
            </a:r>
          </a:p>
          <a:p>
            <a:endParaRPr lang="en-US" dirty="0"/>
          </a:p>
          <a:p>
            <a:r>
              <a:rPr lang="en-US" dirty="0"/>
              <a:t>To strengthen the family unit in an increasingly more complex society</a:t>
            </a:r>
          </a:p>
          <a:p>
            <a:r>
              <a:rPr lang="en-US" dirty="0"/>
              <a:t>To support organizations and agencies that provide services for children and youth</a:t>
            </a:r>
          </a:p>
          <a:p>
            <a:r>
              <a:rPr lang="en-US" dirty="0"/>
              <a:t>To provide communities with well-rounded programs that meet the physical, educational, emotional and spiritual needs of young people</a:t>
            </a:r>
          </a:p>
          <a:p>
            <a:r>
              <a:rPr lang="en-US" dirty="0"/>
              <a:t>While The American Legion has always had a special interest in helping the families of military personnel and veterans, it works on behalf of all the nation's children. Through a broad set of programs, the Legion touches millions of young lives, believing they are America's greatest natural resource.</a:t>
            </a:r>
          </a:p>
        </p:txBody>
      </p:sp>
    </p:spTree>
    <p:extLst>
      <p:ext uri="{BB962C8B-B14F-4D97-AF65-F5344CB8AC3E}">
        <p14:creationId xmlns:p14="http://schemas.microsoft.com/office/powerpoint/2010/main" val="3239630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7419-8772-6F76-064A-698BC063096D}"/>
              </a:ext>
            </a:extLst>
          </p:cNvPr>
          <p:cNvSpPr>
            <a:spLocks noGrp="1"/>
          </p:cNvSpPr>
          <p:nvPr>
            <p:ph type="title"/>
          </p:nvPr>
        </p:nvSpPr>
        <p:spPr/>
        <p:txBody>
          <a:bodyPr/>
          <a:lstStyle/>
          <a:p>
            <a:r>
              <a:rPr lang="en-US" dirty="0"/>
              <a:t>Temporary Financial Assistance</a:t>
            </a:r>
          </a:p>
        </p:txBody>
      </p:sp>
      <p:sp>
        <p:nvSpPr>
          <p:cNvPr id="3" name="Content Placeholder 2">
            <a:extLst>
              <a:ext uri="{FF2B5EF4-FFF2-40B4-BE49-F238E27FC236}">
                <a16:creationId xmlns:a16="http://schemas.microsoft.com/office/drawing/2014/main" id="{84525C20-0875-C9D5-3FBB-2550145936C3}"/>
              </a:ext>
            </a:extLst>
          </p:cNvPr>
          <p:cNvSpPr>
            <a:spLocks noGrp="1"/>
          </p:cNvSpPr>
          <p:nvPr>
            <p:ph idx="1"/>
          </p:nvPr>
        </p:nvSpPr>
        <p:spPr/>
        <p:txBody>
          <a:bodyPr>
            <a:normAutofit fontScale="70000" lnSpcReduction="20000"/>
          </a:bodyPr>
          <a:lstStyle/>
          <a:p>
            <a:r>
              <a:rPr lang="en-US" dirty="0"/>
              <a:t>The American Legion is a service driven organization dedicated to supporting servicemembers, veterans and their families.  Through the Temporary Financial Assistance (TFA) program, an American Legion post can call upon the national organization to provide a cash grant targeted for helping meet the cost of basic needs for minor children of veterans and servicemembers experiencing temporary financial difficulties, thereby supporting a more stable home environment.  TFA may assist with costs of things such as shelter, food, utilities and health expenses, for the minor children of:</a:t>
            </a:r>
          </a:p>
          <a:p>
            <a:endParaRPr lang="en-US" dirty="0"/>
          </a:p>
          <a:p>
            <a:r>
              <a:rPr lang="en-US" dirty="0"/>
              <a:t>American Legion members, which includes those deceased veterans whose service would have qualified them for membership in The American Legion; OR</a:t>
            </a:r>
          </a:p>
          <a:p>
            <a:r>
              <a:rPr lang="en-US" dirty="0"/>
              <a:t>Members of the US Armed Forces who are serving on federal orders for active duty that are current under Title 10 of the United States Code – assistance to active duty servicemembers is provided regardless of their membership in The American Legion.</a:t>
            </a:r>
          </a:p>
          <a:p>
            <a:r>
              <a:rPr lang="en-US" dirty="0"/>
              <a:t>The TFA program provides a non-repayable, one-time cash grant that is awarded to eligible families when it's been demonstrated that a minor child is in need and that all other resources have been exhausted.</a:t>
            </a:r>
          </a:p>
        </p:txBody>
      </p:sp>
    </p:spTree>
    <p:extLst>
      <p:ext uri="{BB962C8B-B14F-4D97-AF65-F5344CB8AC3E}">
        <p14:creationId xmlns:p14="http://schemas.microsoft.com/office/powerpoint/2010/main" val="3593395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CBAB0-96C1-CC89-1258-D83A6E3CE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97EB41-5C48-3F54-AE58-BF9258B8473B}"/>
              </a:ext>
            </a:extLst>
          </p:cNvPr>
          <p:cNvSpPr>
            <a:spLocks noGrp="1"/>
          </p:cNvSpPr>
          <p:nvPr>
            <p:ph type="title"/>
          </p:nvPr>
        </p:nvSpPr>
        <p:spPr/>
        <p:txBody>
          <a:bodyPr/>
          <a:lstStyle/>
          <a:p>
            <a:r>
              <a:rPr lang="en-US" dirty="0"/>
              <a:t>Temporary Financial Assistance</a:t>
            </a:r>
          </a:p>
        </p:txBody>
      </p:sp>
      <p:sp>
        <p:nvSpPr>
          <p:cNvPr id="3" name="Content Placeholder 2">
            <a:extLst>
              <a:ext uri="{FF2B5EF4-FFF2-40B4-BE49-F238E27FC236}">
                <a16:creationId xmlns:a16="http://schemas.microsoft.com/office/drawing/2014/main" id="{6563A38D-8FB7-BE0B-44C9-4254209FFAA5}"/>
              </a:ext>
            </a:extLst>
          </p:cNvPr>
          <p:cNvSpPr>
            <a:spLocks noGrp="1"/>
          </p:cNvSpPr>
          <p:nvPr>
            <p:ph idx="1"/>
          </p:nvPr>
        </p:nvSpPr>
        <p:spPr/>
        <p:txBody>
          <a:bodyPr>
            <a:normAutofit fontScale="92500" lnSpcReduction="20000"/>
          </a:bodyPr>
          <a:lstStyle/>
          <a:p>
            <a:r>
              <a:rPr lang="en-US" dirty="0"/>
              <a:t>All TFA applications originate at the post level. A local investigator visits with the family to determine the children's needs. The application is forwarded to the department Children &amp; Youth chairman or department adjutant. Once approved, the application is forwarded to The American Legion National Headquarters. Upon approval by the national adjutant, a check is sent to the department adjutant for delivery to the post or family.</a:t>
            </a:r>
          </a:p>
          <a:p>
            <a:endParaRPr lang="en-US" dirty="0"/>
          </a:p>
          <a:p>
            <a:r>
              <a:rPr lang="en-US" dirty="0"/>
              <a:t>Funds for the Temporary Financial Assistance program come from a share of earnings of The American Legion Endowment Fund, which is a separate 501(c)(3) organization, now doing business as the American Legion Veterans &amp; Children Foundation. Thus, contributions are tax-deductible. Since 1925, the Legion has awarded nearly $30 million in TFA grants.</a:t>
            </a:r>
          </a:p>
        </p:txBody>
      </p:sp>
    </p:spTree>
    <p:extLst>
      <p:ext uri="{BB962C8B-B14F-4D97-AF65-F5344CB8AC3E}">
        <p14:creationId xmlns:p14="http://schemas.microsoft.com/office/powerpoint/2010/main" val="78932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3C35C-D0D7-D901-9DDB-E125E07973E1}"/>
              </a:ext>
            </a:extLst>
          </p:cNvPr>
          <p:cNvSpPr>
            <a:spLocks noGrp="1"/>
          </p:cNvSpPr>
          <p:nvPr>
            <p:ph type="title"/>
          </p:nvPr>
        </p:nvSpPr>
        <p:spPr/>
        <p:txBody>
          <a:bodyPr/>
          <a:lstStyle/>
          <a:p>
            <a:r>
              <a:rPr lang="en-US" dirty="0"/>
              <a:t>Family Support Network</a:t>
            </a:r>
          </a:p>
        </p:txBody>
      </p:sp>
      <p:sp>
        <p:nvSpPr>
          <p:cNvPr id="3" name="Content Placeholder 2">
            <a:extLst>
              <a:ext uri="{FF2B5EF4-FFF2-40B4-BE49-F238E27FC236}">
                <a16:creationId xmlns:a16="http://schemas.microsoft.com/office/drawing/2014/main" id="{6F999F22-AE79-1A83-66DF-A5DD01F25AE1}"/>
              </a:ext>
            </a:extLst>
          </p:cNvPr>
          <p:cNvSpPr>
            <a:spLocks noGrp="1"/>
          </p:cNvSpPr>
          <p:nvPr>
            <p:ph idx="1"/>
          </p:nvPr>
        </p:nvSpPr>
        <p:spPr/>
        <p:txBody>
          <a:bodyPr>
            <a:normAutofit fontScale="70000" lnSpcReduction="20000"/>
          </a:bodyPr>
          <a:lstStyle/>
          <a:p>
            <a:r>
              <a:rPr lang="en-US" dirty="0"/>
              <a:t>Through The American Legion's Family Support Network, Legionnaires assist families of deployed military personnel in various ways: child care, yard work, car repairs, grocery shopping and routine household jobs. During the Persian Gulf War, National Guard and reserve units were activated without much notice, and the military wasn't prepared to deal with the needs of families left behind.</a:t>
            </a:r>
          </a:p>
          <a:p>
            <a:endParaRPr lang="en-US" dirty="0"/>
          </a:p>
          <a:p>
            <a:r>
              <a:rPr lang="en-US" dirty="0"/>
              <a:t>So they wouldn't have to shoulder the burden alone, The American Legion established a free telephone number for families to call for assistance, and local posts responded to their needs. This mirrors the "community" post of the Legion's early days, when members provided a network of comrades and friends.</a:t>
            </a:r>
          </a:p>
          <a:p>
            <a:pPr marL="0" indent="0">
              <a:buNone/>
            </a:pPr>
            <a:endParaRPr lang="en-US" dirty="0"/>
          </a:p>
          <a:p>
            <a:r>
              <a:rPr lang="en-US" dirty="0"/>
              <a:t>Military and veteran families call the FSN number, 1-800-504-4098, or ask for assistance online at www.legion.org/familysupport. Requests are referred to the department, which in turn refers calls to local American Legion posts. The posts contact the families and, if able, provide assistance. If a post is unable to help, it refers the family to other local agencies. In cases of financial need, the post provides the necessary funds or helps the family apply for Temporary Financial Assistance if minor children are in the home.</a:t>
            </a:r>
          </a:p>
        </p:txBody>
      </p:sp>
    </p:spTree>
    <p:extLst>
      <p:ext uri="{BB962C8B-B14F-4D97-AF65-F5344CB8AC3E}">
        <p14:creationId xmlns:p14="http://schemas.microsoft.com/office/powerpoint/2010/main" val="1194036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1AAAF-00E1-4A75-AE09-87CE2F846DF6}"/>
              </a:ext>
            </a:extLst>
          </p:cNvPr>
          <p:cNvSpPr>
            <a:spLocks noGrp="1"/>
          </p:cNvSpPr>
          <p:nvPr>
            <p:ph type="title"/>
          </p:nvPr>
        </p:nvSpPr>
        <p:spPr/>
        <p:txBody>
          <a:bodyPr/>
          <a:lstStyle/>
          <a:p>
            <a:r>
              <a:rPr lang="en-US" dirty="0"/>
              <a:t>Child Welfare Foundation</a:t>
            </a:r>
          </a:p>
        </p:txBody>
      </p:sp>
      <p:sp>
        <p:nvSpPr>
          <p:cNvPr id="3" name="Content Placeholder 2">
            <a:extLst>
              <a:ext uri="{FF2B5EF4-FFF2-40B4-BE49-F238E27FC236}">
                <a16:creationId xmlns:a16="http://schemas.microsoft.com/office/drawing/2014/main" id="{7CE54F5D-B3E9-963A-030A-984B9EA4C849}"/>
              </a:ext>
            </a:extLst>
          </p:cNvPr>
          <p:cNvSpPr>
            <a:spLocks noGrp="1"/>
          </p:cNvSpPr>
          <p:nvPr>
            <p:ph idx="1"/>
          </p:nvPr>
        </p:nvSpPr>
        <p:spPr/>
        <p:txBody>
          <a:bodyPr>
            <a:normAutofit fontScale="62500" lnSpcReduction="20000"/>
          </a:bodyPr>
          <a:lstStyle/>
          <a:p>
            <a:r>
              <a:rPr lang="en-US" dirty="0"/>
              <a:t>Every year, The American Legion Child Welfare Foundation (CWF) awards hundreds of thousands of dollars in grants to help nonprofit youth service organizations improve the lives of children and youth. From juvenile diabetes to rare brain disorders, the projects funded by CWF educate families on the special needs of children. The entire American Legion family – the Legion, the American Legion Auxiliary and Sons of The American Legion – are the foundation's primary contributors.</a:t>
            </a:r>
          </a:p>
          <a:p>
            <a:pPr marL="0" indent="0">
              <a:buNone/>
            </a:pPr>
            <a:endParaRPr lang="en-US" dirty="0"/>
          </a:p>
          <a:p>
            <a:r>
              <a:rPr lang="en-US" dirty="0"/>
              <a:t>In 1952, Dr. Garland Murphy Jr., department commander of Arkansas, told The American Legion he was willing to make a large contribution if its sole purpose was to serve children. With the National Executive Committee's approval, the Legion established CWF as a separate 501(c)(3) organization in 1954. At that time, Murphy assigned CWF fractional rights to nearly 10,000 acres of land in the oil-rich Williston Basin in Montana and North Dakota. In 1955, CWF awarded its first three grants, totaling $22,500, to the Delinquency Control Institute, the National Association for Retarded Children, and the National Society for the Prevention of Blindness</a:t>
            </a:r>
          </a:p>
          <a:p>
            <a:pPr marL="0" indent="0">
              <a:buNone/>
            </a:pPr>
            <a:endParaRPr lang="en-US" dirty="0"/>
          </a:p>
          <a:p>
            <a:r>
              <a:rPr lang="en-US" dirty="0"/>
              <a:t>Since then, CWF has granted more than $11 million to hundreds of deserving organizations that contribute to the physical, mental, emotional and spiritual welfare of children and youth. These include the Children's Organ Transplant Association, the Make-a-Wish Foundation, the National Children's Cancer Society, the National Autism Association, the MY HERO Project, and the Tragedy Assistance Program for Survivors (TAPS).</a:t>
            </a:r>
          </a:p>
        </p:txBody>
      </p:sp>
    </p:spTree>
    <p:extLst>
      <p:ext uri="{BB962C8B-B14F-4D97-AF65-F5344CB8AC3E}">
        <p14:creationId xmlns:p14="http://schemas.microsoft.com/office/powerpoint/2010/main" val="4137611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A8F71-7EE3-2557-4170-843A528CE813}"/>
              </a:ext>
            </a:extLst>
          </p:cNvPr>
          <p:cNvSpPr>
            <a:spLocks noGrp="1"/>
          </p:cNvSpPr>
          <p:nvPr>
            <p:ph type="title"/>
          </p:nvPr>
        </p:nvSpPr>
        <p:spPr/>
        <p:txBody>
          <a:bodyPr/>
          <a:lstStyle/>
          <a:p>
            <a:r>
              <a:rPr lang="en-US" dirty="0"/>
              <a:t>Legislation</a:t>
            </a:r>
          </a:p>
        </p:txBody>
      </p:sp>
      <p:sp>
        <p:nvSpPr>
          <p:cNvPr id="3" name="Content Placeholder 2">
            <a:extLst>
              <a:ext uri="{FF2B5EF4-FFF2-40B4-BE49-F238E27FC236}">
                <a16:creationId xmlns:a16="http://schemas.microsoft.com/office/drawing/2014/main" id="{21A2B930-4D97-1C14-406E-151E835C6132}"/>
              </a:ext>
            </a:extLst>
          </p:cNvPr>
          <p:cNvSpPr>
            <a:spLocks noGrp="1"/>
          </p:cNvSpPr>
          <p:nvPr>
            <p:ph idx="1"/>
          </p:nvPr>
        </p:nvSpPr>
        <p:spPr/>
        <p:txBody>
          <a:bodyPr>
            <a:normAutofit fontScale="77500" lnSpcReduction="20000"/>
          </a:bodyPr>
          <a:lstStyle/>
          <a:p>
            <a:r>
              <a:rPr lang="en-US" dirty="0"/>
              <a:t>The American Legion has clear positions on the challenges facing today's youth:</a:t>
            </a:r>
          </a:p>
          <a:p>
            <a:endParaRPr lang="en-US" dirty="0"/>
          </a:p>
          <a:p>
            <a:r>
              <a:rPr lang="en-US" dirty="0"/>
              <a:t>The Legion opposes any attempts to weaken U.S. laws governing the production, sale and distribution of pornographic materials, especially that which depicts children.</a:t>
            </a:r>
          </a:p>
          <a:p>
            <a:r>
              <a:rPr lang="en-US" dirty="0"/>
              <a:t>The Legion supports enacting legislation that would financially assist families facing the catastrophic illnesses of their children.</a:t>
            </a:r>
          </a:p>
          <a:p>
            <a:r>
              <a:rPr lang="en-US" dirty="0"/>
              <a:t>The Legion supports continuing research, and early intervention efforts, to prevent intellectual disabilities, including research on the function of the nervous system, fetal treatments and gene therapy to prevent abnormalities produced by defective genes, and early intervention programs with high-risk infants and children.</a:t>
            </a:r>
          </a:p>
          <a:p>
            <a:r>
              <a:rPr lang="en-US" dirty="0"/>
              <a:t>The Legion urges federal funding for state and local health agencies to ensure that indigent children have the opportunity to receive necessary vaccines and treatments.</a:t>
            </a:r>
          </a:p>
        </p:txBody>
      </p:sp>
    </p:spTree>
    <p:extLst>
      <p:ext uri="{BB962C8B-B14F-4D97-AF65-F5344CB8AC3E}">
        <p14:creationId xmlns:p14="http://schemas.microsoft.com/office/powerpoint/2010/main" val="42720125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TotalTime>
  <Words>2357</Words>
  <Application>Microsoft Office PowerPoint</Application>
  <PresentationFormat>Widescreen</PresentationFormat>
  <Paragraphs>72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PowerPoint Presentation</vt:lpstr>
      <vt:lpstr>PowerPoint Presentation</vt:lpstr>
      <vt:lpstr>PowerPoint Presentation</vt:lpstr>
      <vt:lpstr>In 1947, The American Legion's Child Welfare Committee became a commission, and in 1970, its name was changed to the National Commission on Children &amp; Youth. In 2014, it returned to committee status</vt:lpstr>
      <vt:lpstr>Temporary Financial Assistance</vt:lpstr>
      <vt:lpstr>Temporary Financial Assistance</vt:lpstr>
      <vt:lpstr>Family Support Network</vt:lpstr>
      <vt:lpstr>Child Welfare Foundation</vt:lpstr>
      <vt:lpstr>Legislation</vt:lpstr>
      <vt:lpstr>Legislation</vt:lpstr>
      <vt:lpstr>Child Safety</vt:lpstr>
      <vt:lpstr>National Family Week</vt:lpstr>
      <vt:lpstr>How do I fit 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Travis Biswell</dc:creator>
  <cp:lastModifiedBy>Travis Biswell</cp:lastModifiedBy>
  <cp:revision>1</cp:revision>
  <dcterms:created xsi:type="dcterms:W3CDTF">2025-04-24T13:15:59Z</dcterms:created>
  <dcterms:modified xsi:type="dcterms:W3CDTF">2025-04-24T13:39:01Z</dcterms:modified>
</cp:coreProperties>
</file>