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50" r:id="rId4"/>
  </p:sldMasterIdLst>
  <p:notesMasterIdLst>
    <p:notesMasterId r:id="rId8"/>
  </p:notesMasterIdLst>
  <p:sldIdLst>
    <p:sldId id="256" r:id="rId5"/>
    <p:sldId id="259" r:id="rId6"/>
    <p:sldId id="260" r:id="rId7"/>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autoAdjust="0"/>
  </p:normalViewPr>
  <p:slideViewPr>
    <p:cSldViewPr snapToGrid="0">
      <p:cViewPr>
        <p:scale>
          <a:sx n="76" d="100"/>
          <a:sy n="76" d="100"/>
        </p:scale>
        <p:origin x="-504" y="-7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1562972E-2172-4C64-B571-6EEF10CCFB37}" type="datetimeFigureOut">
              <a:rPr lang="en-US" smtClean="0"/>
              <a:t>2/3/2021</a:t>
            </a:fld>
            <a:endParaRPr lang="en-US"/>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45442CAC-25FF-4341-BB28-21AC1A85C544}" type="slidenum">
              <a:rPr lang="en-US" smtClean="0"/>
              <a:t>‹#›</a:t>
            </a:fld>
            <a:endParaRPr lang="en-US"/>
          </a:p>
        </p:txBody>
      </p:sp>
    </p:spTree>
    <p:extLst>
      <p:ext uri="{BB962C8B-B14F-4D97-AF65-F5344CB8AC3E}">
        <p14:creationId xmlns:p14="http://schemas.microsoft.com/office/powerpoint/2010/main" val="34507751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n-US"/>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3C12378-5B9F-4347-B027-06425EBA99E1}" type="datetime1">
              <a:rPr lang="en-US" smtClean="0"/>
              <a:t>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EDDA587A-2759-4D62-BA09-73B834112FDC}" type="slidenum">
              <a:rPr lang="en-US" smtClean="0"/>
              <a:t>‹#›</a:t>
            </a:fld>
            <a:endParaRPr lang="en-US"/>
          </a:p>
        </p:txBody>
      </p:sp>
    </p:spTree>
    <p:extLst>
      <p:ext uri="{BB962C8B-B14F-4D97-AF65-F5344CB8AC3E}">
        <p14:creationId xmlns:p14="http://schemas.microsoft.com/office/powerpoint/2010/main" val="3101085037"/>
      </p:ext>
    </p:extLst>
  </p:cSld>
  <p:clrMapOvr>
    <a:masterClrMapping/>
  </p:clrMapOvr>
  <p:extLst mod="1">
    <p:ext uri="{DCECCB84-F9BA-43D5-87BE-67443E8EF086}">
      <p15:sldGuideLst xmlns:p15="http://schemas.microsoft.com/office/powerpoint/2012/main" xmlns=""/>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4329AE1-9C91-42E7-9EE6-044FD5E7330D}" type="datetime1">
              <a:rPr lang="en-US" smtClean="0"/>
              <a:t>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DA587A-2759-4D62-BA09-73B834112FDC}" type="slidenum">
              <a:rPr lang="en-US" smtClean="0"/>
              <a:t>‹#›</a:t>
            </a:fld>
            <a:endParaRPr lang="en-US"/>
          </a:p>
        </p:txBody>
      </p:sp>
    </p:spTree>
    <p:extLst>
      <p:ext uri="{BB962C8B-B14F-4D97-AF65-F5344CB8AC3E}">
        <p14:creationId xmlns:p14="http://schemas.microsoft.com/office/powerpoint/2010/main" val="20474703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325AF42-FBDC-4464-B762-9ED021E83C79}" type="datetime1">
              <a:rPr lang="en-US" smtClean="0"/>
              <a:t>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DA587A-2759-4D62-BA09-73B834112FDC}" type="slidenum">
              <a:rPr lang="en-US" smtClean="0"/>
              <a:t>‹#›</a:t>
            </a:fld>
            <a:endParaRPr lang="en-US"/>
          </a:p>
        </p:txBody>
      </p:sp>
    </p:spTree>
    <p:extLst>
      <p:ext uri="{BB962C8B-B14F-4D97-AF65-F5344CB8AC3E}">
        <p14:creationId xmlns:p14="http://schemas.microsoft.com/office/powerpoint/2010/main" val="6089047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8E342C5-5592-4041-9678-5FD0FF4C64DF}" type="datetime1">
              <a:rPr lang="en-US" smtClean="0"/>
              <a:t>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DA587A-2759-4D62-BA09-73B834112FDC}" type="slidenum">
              <a:rPr lang="en-US" smtClean="0"/>
              <a:t>‹#›</a:t>
            </a:fld>
            <a:endParaRPr lang="en-US"/>
          </a:p>
        </p:txBody>
      </p:sp>
    </p:spTree>
    <p:extLst>
      <p:ext uri="{BB962C8B-B14F-4D97-AF65-F5344CB8AC3E}">
        <p14:creationId xmlns:p14="http://schemas.microsoft.com/office/powerpoint/2010/main" val="16016976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n-US"/>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593667" y="6272784"/>
            <a:ext cx="2644309" cy="365125"/>
          </a:xfrm>
        </p:spPr>
        <p:txBody>
          <a:bodyPr/>
          <a:lstStyle/>
          <a:p>
            <a:fld id="{52257E06-EFC5-4A22-B7B0-C89C86C58BB7}" type="datetime1">
              <a:rPr lang="en-US" smtClean="0"/>
              <a:t>2/3/2021</a:t>
            </a:fld>
            <a:endParaRPr lang="en-US"/>
          </a:p>
        </p:txBody>
      </p:sp>
      <p:sp>
        <p:nvSpPr>
          <p:cNvPr id="5" name="Footer Placeholder 4"/>
          <p:cNvSpPr>
            <a:spLocks noGrp="1"/>
          </p:cNvSpPr>
          <p:nvPr>
            <p:ph type="ftr" sz="quarter" idx="11"/>
          </p:nvPr>
        </p:nvSpPr>
        <p:spPr>
          <a:xfrm>
            <a:off x="2182708" y="6272784"/>
            <a:ext cx="6327648" cy="365125"/>
          </a:xfrm>
        </p:spPr>
        <p:txBody>
          <a:bodyPr/>
          <a:lstStyle/>
          <a:p>
            <a:endParaRPr lang="en-US"/>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EDDA587A-2759-4D62-BA09-73B834112FDC}" type="slidenum">
              <a:rPr lang="en-US" smtClean="0"/>
              <a:t>‹#›</a:t>
            </a:fld>
            <a:endParaRPr lang="en-US"/>
          </a:p>
        </p:txBody>
      </p:sp>
    </p:spTree>
    <p:extLst>
      <p:ext uri="{BB962C8B-B14F-4D97-AF65-F5344CB8AC3E}">
        <p14:creationId xmlns:p14="http://schemas.microsoft.com/office/powerpoint/2010/main" val="20050920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2E0908F-9617-4C20-81D7-0E2F3B8C05DC}" type="datetime1">
              <a:rPr lang="en-US" smtClean="0"/>
              <a:t>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DA587A-2759-4D62-BA09-73B834112FDC}" type="slidenum">
              <a:rPr lang="en-US" smtClean="0"/>
              <a:t>‹#›</a:t>
            </a:fld>
            <a:endParaRPr lang="en-US"/>
          </a:p>
        </p:txBody>
      </p:sp>
    </p:spTree>
    <p:extLst>
      <p:ext uri="{BB962C8B-B14F-4D97-AF65-F5344CB8AC3E}">
        <p14:creationId xmlns:p14="http://schemas.microsoft.com/office/powerpoint/2010/main" val="18599742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8FE42BB-1037-44C3-86D6-F80D09E56DE8}" type="datetime1">
              <a:rPr lang="en-US" smtClean="0"/>
              <a:t>2/3/2021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DDA587A-2759-4D62-BA09-73B834112FDC}" type="slidenum">
              <a:rPr lang="en-US" smtClean="0"/>
              <a:t>‹#›</a:t>
            </a:fld>
            <a:endParaRPr lang="en-US"/>
          </a:p>
        </p:txBody>
      </p:sp>
    </p:spTree>
    <p:extLst>
      <p:ext uri="{BB962C8B-B14F-4D97-AF65-F5344CB8AC3E}">
        <p14:creationId xmlns:p14="http://schemas.microsoft.com/office/powerpoint/2010/main" val="27375727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41F5C5F-B0C6-4CF8-9D2B-5BD27F55B0D1}" type="datetime1">
              <a:rPr lang="en-US" smtClean="0"/>
              <a:t>2/3/2021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DDA587A-2759-4D62-BA09-73B834112FDC}" type="slidenum">
              <a:rPr lang="en-US" smtClean="0"/>
              <a:t>‹#›</a:t>
            </a:fld>
            <a:endParaRPr lang="en-US"/>
          </a:p>
        </p:txBody>
      </p:sp>
    </p:spTree>
    <p:extLst>
      <p:ext uri="{BB962C8B-B14F-4D97-AF65-F5344CB8AC3E}">
        <p14:creationId xmlns:p14="http://schemas.microsoft.com/office/powerpoint/2010/main" val="13498224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DC66953-434E-4BCB-B3A1-E4ADC5381C5E}" type="datetime1">
              <a:rPr lang="en-US" smtClean="0"/>
              <a:t>2/3/2021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DDA587A-2759-4D62-BA09-73B834112FDC}" type="slidenum">
              <a:rPr lang="en-US" smtClean="0"/>
              <a:t>‹#›</a:t>
            </a:fld>
            <a:endParaRPr lang="en-US"/>
          </a:p>
        </p:txBody>
      </p:sp>
    </p:spTree>
    <p:extLst>
      <p:ext uri="{BB962C8B-B14F-4D97-AF65-F5344CB8AC3E}">
        <p14:creationId xmlns:p14="http://schemas.microsoft.com/office/powerpoint/2010/main" val="4169790297"/>
      </p:ext>
    </p:extLst>
  </p:cSld>
  <p:clrMapOvr>
    <a:masterClrMapping/>
  </p:clrMapOvr>
  <p:extLst mod="1">
    <p:ext uri="{DCECCB84-F9BA-43D5-87BE-67443E8EF086}">
      <p15:sldGuideLst xmlns:p15="http://schemas.microsoft.com/office/powerpoint/2012/main" xmlns=""/>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B75BA0C-3493-4744-8FE7-2726766E2CAE}" type="datetime1">
              <a:rPr lang="en-US" smtClean="0"/>
              <a:t>2/3/2021</a:t>
            </a:fld>
            <a:endParaRPr lang="en-US"/>
          </a:p>
        </p:txBody>
      </p:sp>
      <p:sp>
        <p:nvSpPr>
          <p:cNvPr id="6" name="Footer Placeholder 5"/>
          <p:cNvSpPr>
            <a:spLocks noGrp="1"/>
          </p:cNvSpPr>
          <p:nvPr>
            <p:ph type="ftr" sz="quarter" idx="11"/>
          </p:nvPr>
        </p:nvSpPr>
        <p:spPr/>
        <p:txBody>
          <a:bodyPr/>
          <a:lstStyle/>
          <a:p>
            <a:endParaRPr lang="en-US"/>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EDDA587A-2759-4D62-BA09-73B834112FDC}" type="slidenum">
              <a:rPr lang="en-US" smtClean="0"/>
              <a:t>‹#›</a:t>
            </a:fld>
            <a:endParaRPr lang="en-US"/>
          </a:p>
        </p:txBody>
      </p:sp>
    </p:spTree>
    <p:extLst>
      <p:ext uri="{BB962C8B-B14F-4D97-AF65-F5344CB8AC3E}">
        <p14:creationId xmlns:p14="http://schemas.microsoft.com/office/powerpoint/2010/main" val="3068128187"/>
      </p:ext>
    </p:extLst>
  </p:cSld>
  <p:clrMapOvr>
    <a:masterClrMapping/>
  </p:clrMapOvr>
  <p:extLst mod="1">
    <p:ext uri="{DCECCB84-F9BA-43D5-87BE-67443E8EF086}">
      <p15:sldGuideLst xmlns:p15="http://schemas.microsoft.com/office/powerpoint/2012/main" xmlns=""/>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350B9FE-320B-4464-9782-BA9B643D08BD}" type="datetime1">
              <a:rPr lang="en-US" smtClean="0"/>
              <a:t>2/3/2021</a:t>
            </a:fld>
            <a:endParaRPr lang="en-US"/>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EDDA587A-2759-4D62-BA09-73B834112FDC}" type="slidenum">
              <a:rPr lang="en-US" smtClean="0"/>
              <a:t>‹#›</a:t>
            </a:fld>
            <a:endParaRPr lang="en-US"/>
          </a:p>
        </p:txBody>
      </p:sp>
    </p:spTree>
    <p:extLst>
      <p:ext uri="{BB962C8B-B14F-4D97-AF65-F5344CB8AC3E}">
        <p14:creationId xmlns:p14="http://schemas.microsoft.com/office/powerpoint/2010/main" val="6737748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FD04D57C-4644-4E4E-9E86-12029F686F0B}" type="datetime1">
              <a:rPr lang="en-US" smtClean="0"/>
              <a:t>2/3/2021</a:t>
            </a:fld>
            <a:endParaRPr lang="en-US"/>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EDDA587A-2759-4D62-BA09-73B834112FDC}" type="slidenum">
              <a:rPr lang="en-US" smtClean="0"/>
              <a:t>‹#›</a:t>
            </a:fld>
            <a:endParaRPr lang="en-US"/>
          </a:p>
        </p:txBody>
      </p:sp>
    </p:spTree>
    <p:extLst>
      <p:ext uri="{BB962C8B-B14F-4D97-AF65-F5344CB8AC3E}">
        <p14:creationId xmlns:p14="http://schemas.microsoft.com/office/powerpoint/2010/main" val="57523514"/>
      </p:ext>
    </p:extLst>
  </p:cSld>
  <p:clrMap bg1="lt1" tx1="dk1" bg2="lt2" tx2="dk2" accent1="accent1" accent2="accent2" accent3="accent3" accent4="accent4" accent5="accent5" accent6="accent6" hlink="hlink" folHlink="folHlink"/>
  <p:sldLayoutIdLst>
    <p:sldLayoutId id="2147484051" r:id="rId1"/>
    <p:sldLayoutId id="2147484052" r:id="rId2"/>
    <p:sldLayoutId id="2147484053" r:id="rId3"/>
    <p:sldLayoutId id="2147484054" r:id="rId4"/>
    <p:sldLayoutId id="2147484055" r:id="rId5"/>
    <p:sldLayoutId id="2147484056" r:id="rId6"/>
    <p:sldLayoutId id="2147484057" r:id="rId7"/>
    <p:sldLayoutId id="2147484058" r:id="rId8"/>
    <p:sldLayoutId id="2147484059" r:id="rId9"/>
    <p:sldLayoutId id="2147484060" r:id="rId10"/>
    <p:sldLayoutId id="2147484061" r:id="rId11"/>
  </p:sldLayoutIdLst>
  <p:hf hdr="0" dt="0"/>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7.xml"/><Relationship Id="rId4" Type="http://schemas.openxmlformats.org/officeDocument/2006/relationships/image" Target="../media/image7.JPG"/></Relationships>
</file>

<file path=ppt/slides/_rels/slide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7.xml"/><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4052" y="315532"/>
            <a:ext cx="10238704" cy="1918952"/>
          </a:xfrm>
          <a:solidFill>
            <a:schemeClr val="accent6">
              <a:lumMod val="20000"/>
              <a:lumOff val="80000"/>
            </a:schemeClr>
          </a:solidFill>
        </p:spPr>
        <p:txBody>
          <a:bodyPr>
            <a:noAutofit/>
          </a:bodyPr>
          <a:lstStyle/>
          <a:p>
            <a:pPr algn="ctr">
              <a:lnSpc>
                <a:spcPct val="100000"/>
              </a:lnSpc>
            </a:pPr>
            <a:r>
              <a:rPr lang="en-US" sz="4400" dirty="0">
                <a:solidFill>
                  <a:schemeClr val="tx1"/>
                </a:solidFill>
                <a:latin typeface="Arial Black" panose="020B0A04020102020204" pitchFamily="34" charset="0"/>
              </a:rPr>
              <a:t>HOA/PROPERTY MANAGEMENT</a:t>
            </a:r>
            <a:br>
              <a:rPr lang="en-US" sz="4400" dirty="0">
                <a:solidFill>
                  <a:schemeClr val="tx1"/>
                </a:solidFill>
                <a:latin typeface="Arial Black" panose="020B0A04020102020204" pitchFamily="34" charset="0"/>
              </a:rPr>
            </a:br>
            <a:r>
              <a:rPr lang="en-US" sz="4400" dirty="0">
                <a:solidFill>
                  <a:schemeClr val="tx1"/>
                </a:solidFill>
                <a:latin typeface="Arial Black" panose="020B0A04020102020204" pitchFamily="34" charset="0"/>
              </a:rPr>
              <a:t>NOTIFICATION FOR NETWORK </a:t>
            </a:r>
            <a:br>
              <a:rPr lang="en-US" sz="4400" dirty="0">
                <a:solidFill>
                  <a:schemeClr val="tx1"/>
                </a:solidFill>
                <a:latin typeface="Arial Black" panose="020B0A04020102020204" pitchFamily="34" charset="0"/>
              </a:rPr>
            </a:br>
            <a:r>
              <a:rPr lang="en-US" sz="4400" dirty="0">
                <a:solidFill>
                  <a:schemeClr val="tx1"/>
                </a:solidFill>
                <a:latin typeface="Arial Black" panose="020B0A04020102020204" pitchFamily="34" charset="0"/>
              </a:rPr>
              <a:t>UPGRADES BY AT&amp;T </a:t>
            </a:r>
          </a:p>
        </p:txBody>
      </p:sp>
      <p:sp>
        <p:nvSpPr>
          <p:cNvPr id="4" name="Rectangle 3"/>
          <p:cNvSpPr/>
          <p:nvPr/>
        </p:nvSpPr>
        <p:spPr>
          <a:xfrm>
            <a:off x="3862598" y="2981641"/>
            <a:ext cx="3358227" cy="646331"/>
          </a:xfrm>
          <a:prstGeom prst="rect">
            <a:avLst/>
          </a:prstGeom>
        </p:spPr>
        <p:txBody>
          <a:bodyPr wrap="none">
            <a:spAutoFit/>
          </a:bodyPr>
          <a:lstStyle/>
          <a:p>
            <a:r>
              <a:rPr lang="en-US" sz="3600" dirty="0"/>
              <a:t>Materials Used</a:t>
            </a:r>
          </a:p>
        </p:txBody>
      </p:sp>
      <p:sp>
        <p:nvSpPr>
          <p:cNvPr id="5" name="TextBox 4"/>
          <p:cNvSpPr txBox="1"/>
          <p:nvPr/>
        </p:nvSpPr>
        <p:spPr>
          <a:xfrm>
            <a:off x="3862598" y="3753233"/>
            <a:ext cx="5663923" cy="1938992"/>
          </a:xfrm>
          <a:prstGeom prst="rect">
            <a:avLst/>
          </a:prstGeom>
          <a:noFill/>
        </p:spPr>
        <p:txBody>
          <a:bodyPr wrap="none" rtlCol="0">
            <a:spAutoFit/>
          </a:bodyPr>
          <a:lstStyle/>
          <a:p>
            <a:pPr marL="342900" indent="-342900">
              <a:lnSpc>
                <a:spcPct val="100000"/>
              </a:lnSpc>
              <a:buFont typeface="Wingdings" panose="05000000000000000000" pitchFamily="2" charset="2"/>
              <a:buChar char="§"/>
            </a:pPr>
            <a:r>
              <a:rPr lang="en-US" sz="2400" dirty="0">
                <a:latin typeface="Calibri" panose="020F0502020204030204" pitchFamily="34" charset="0"/>
              </a:rPr>
              <a:t>Fiber Optic Cable</a:t>
            </a:r>
          </a:p>
          <a:p>
            <a:pPr marL="342900" indent="-342900">
              <a:lnSpc>
                <a:spcPct val="100000"/>
              </a:lnSpc>
              <a:buFont typeface="Wingdings" panose="05000000000000000000" pitchFamily="2" charset="2"/>
              <a:buChar char="§"/>
            </a:pPr>
            <a:r>
              <a:rPr lang="en-US" sz="2400" dirty="0">
                <a:latin typeface="Calibri" panose="020F0502020204030204" pitchFamily="34" charset="0"/>
              </a:rPr>
              <a:t>1.5” Orange Pipe (</a:t>
            </a:r>
            <a:r>
              <a:rPr lang="en-US" sz="2400" dirty="0" err="1">
                <a:latin typeface="Calibri" panose="020F0502020204030204" pitchFamily="34" charset="0"/>
              </a:rPr>
              <a:t>Innerduct</a:t>
            </a:r>
            <a:r>
              <a:rPr lang="en-US" sz="2400" dirty="0">
                <a:latin typeface="Calibri" panose="020F0502020204030204" pitchFamily="34" charset="0"/>
              </a:rPr>
              <a:t>)</a:t>
            </a:r>
          </a:p>
          <a:p>
            <a:pPr marL="342900" indent="-342900">
              <a:lnSpc>
                <a:spcPct val="100000"/>
              </a:lnSpc>
              <a:buFont typeface="Wingdings" panose="05000000000000000000" pitchFamily="2" charset="2"/>
              <a:buChar char="§"/>
            </a:pPr>
            <a:r>
              <a:rPr lang="en-US" sz="2400" dirty="0">
                <a:latin typeface="Calibri" panose="020F0502020204030204" pitchFamily="34" charset="0"/>
              </a:rPr>
              <a:t>10”x 15” </a:t>
            </a:r>
            <a:r>
              <a:rPr lang="en-US" sz="2400" dirty="0" err="1">
                <a:latin typeface="Calibri" panose="020F0502020204030204" pitchFamily="34" charset="0"/>
              </a:rPr>
              <a:t>Handholes</a:t>
            </a:r>
            <a:r>
              <a:rPr lang="en-US" sz="2400" dirty="0">
                <a:latin typeface="Calibri" panose="020F0502020204030204" pitchFamily="34" charset="0"/>
              </a:rPr>
              <a:t> (Water Meter Boxes)</a:t>
            </a:r>
          </a:p>
          <a:p>
            <a:pPr marL="342900" indent="-342900">
              <a:lnSpc>
                <a:spcPct val="100000"/>
              </a:lnSpc>
              <a:buFont typeface="Wingdings" panose="05000000000000000000" pitchFamily="2" charset="2"/>
              <a:buChar char="§"/>
            </a:pPr>
            <a:r>
              <a:rPr lang="en-US" sz="2400" dirty="0">
                <a:latin typeface="Calibri" panose="020F0502020204030204" pitchFamily="34" charset="0"/>
              </a:rPr>
              <a:t>17”x 30” </a:t>
            </a:r>
            <a:r>
              <a:rPr lang="en-US" sz="2400" dirty="0" err="1">
                <a:latin typeface="Calibri" panose="020F0502020204030204" pitchFamily="34" charset="0"/>
              </a:rPr>
              <a:t>Handholes</a:t>
            </a:r>
            <a:endParaRPr lang="en-US" sz="2400" dirty="0">
              <a:latin typeface="Calibri" panose="020F0502020204030204" pitchFamily="34" charset="0"/>
            </a:endParaRPr>
          </a:p>
          <a:p>
            <a:pPr marL="342900" indent="-342900">
              <a:lnSpc>
                <a:spcPct val="100000"/>
              </a:lnSpc>
              <a:buFont typeface="Wingdings" panose="05000000000000000000" pitchFamily="2" charset="2"/>
              <a:buChar char="§"/>
            </a:pPr>
            <a:r>
              <a:rPr lang="en-US" sz="2400" dirty="0">
                <a:latin typeface="Calibri" panose="020F0502020204030204" pitchFamily="34" charset="0"/>
              </a:rPr>
              <a:t>30”x 48” </a:t>
            </a:r>
            <a:r>
              <a:rPr lang="en-US" sz="2400" dirty="0" err="1">
                <a:latin typeface="Calibri" panose="020F0502020204030204" pitchFamily="34" charset="0"/>
              </a:rPr>
              <a:t>Handholes</a:t>
            </a:r>
            <a:endParaRPr lang="en-US" sz="2400" dirty="0">
              <a:latin typeface="Calibri" panose="020F0502020204030204" pitchFamily="34" charset="0"/>
            </a:endParaRPr>
          </a:p>
        </p:txBody>
      </p:sp>
      <p:sp>
        <p:nvSpPr>
          <p:cNvPr id="8" name="Slide Number Placeholder 7"/>
          <p:cNvSpPr>
            <a:spLocks noGrp="1"/>
          </p:cNvSpPr>
          <p:nvPr>
            <p:ph type="sldNum" sz="quarter" idx="12"/>
          </p:nvPr>
        </p:nvSpPr>
        <p:spPr/>
        <p:txBody>
          <a:bodyPr/>
          <a:lstStyle/>
          <a:p>
            <a:fld id="{EDDA587A-2759-4D62-BA09-73B834112FDC}" type="slidenum">
              <a:rPr lang="en-US" smtClean="0"/>
              <a:t>1</a:t>
            </a:fld>
            <a:endParaRPr lang="en-US"/>
          </a:p>
        </p:txBody>
      </p:sp>
    </p:spTree>
    <p:extLst>
      <p:ext uri="{BB962C8B-B14F-4D97-AF65-F5344CB8AC3E}">
        <p14:creationId xmlns:p14="http://schemas.microsoft.com/office/powerpoint/2010/main" val="1789141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47700" y="4953000"/>
            <a:ext cx="10572750" cy="1477328"/>
          </a:xfrm>
          <a:prstGeom prst="rect">
            <a:avLst/>
          </a:prstGeom>
          <a:noFill/>
        </p:spPr>
        <p:txBody>
          <a:bodyPr wrap="square" numCol="1" rtlCol="0">
            <a:spAutoFit/>
          </a:bodyPr>
          <a:lstStyle/>
          <a:p>
            <a:r>
              <a:rPr lang="en-US" dirty="0">
                <a:latin typeface="Calibri" panose="020F0502020204030204" pitchFamily="34" charset="0"/>
              </a:rPr>
              <a:t>The fiber optic cables and pipe that is placed is done with a process called “stitch boring” or “missile boring”.  Our contractor will dig 15” wide x 72” long x 27” deep holes every 20 to 50 feet depending upon conditions and will drill holes between the holes to pull in the cable and pipe.  When they dig the holes they first cut the sod and set it aside to save. Then they spread a tarp on the ground to protect the grass from the dirt as the hole is dug out.  All of the dirt removed from the hole is placed on the tarp.  </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1845552"/>
            <a:ext cx="3784960" cy="283872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71122" y="1849744"/>
            <a:ext cx="3792247" cy="2844186"/>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28221" y="1829220"/>
            <a:ext cx="3784958" cy="2838719"/>
          </a:xfrm>
          <a:prstGeom prst="rect">
            <a:avLst/>
          </a:prstGeom>
        </p:spPr>
      </p:pic>
      <p:sp>
        <p:nvSpPr>
          <p:cNvPr id="3" name="TextBox 2"/>
          <p:cNvSpPr txBox="1"/>
          <p:nvPr/>
        </p:nvSpPr>
        <p:spPr>
          <a:xfrm>
            <a:off x="0" y="314325"/>
            <a:ext cx="12192000" cy="1107996"/>
          </a:xfrm>
          <a:prstGeom prst="rect">
            <a:avLst/>
          </a:prstGeom>
          <a:noFill/>
        </p:spPr>
        <p:txBody>
          <a:bodyPr wrap="square" rtlCol="0">
            <a:spAutoFit/>
          </a:bodyPr>
          <a:lstStyle/>
          <a:p>
            <a:pPr algn="ctr"/>
            <a:r>
              <a:rPr lang="en-US" sz="6600" cap="all" dirty="0">
                <a:latin typeface="Rockwell Condensed" panose="02060603050405020104"/>
                <a:ea typeface="+mj-ea"/>
                <a:cs typeface="+mj-cs"/>
              </a:rPr>
              <a:t>STITCH BORING - MISSILE BORING</a:t>
            </a:r>
            <a:endParaRPr lang="en-US" sz="1200" dirty="0"/>
          </a:p>
        </p:txBody>
      </p:sp>
      <p:sp>
        <p:nvSpPr>
          <p:cNvPr id="9" name="Slide Number Placeholder 8"/>
          <p:cNvSpPr>
            <a:spLocks noGrp="1"/>
          </p:cNvSpPr>
          <p:nvPr>
            <p:ph type="sldNum" sz="quarter" idx="12"/>
          </p:nvPr>
        </p:nvSpPr>
        <p:spPr/>
        <p:txBody>
          <a:bodyPr/>
          <a:lstStyle/>
          <a:p>
            <a:fld id="{EDDA587A-2759-4D62-BA09-73B834112FDC}" type="slidenum">
              <a:rPr lang="en-US" smtClean="0"/>
              <a:t>2</a:t>
            </a:fld>
            <a:endParaRPr lang="en-US"/>
          </a:p>
        </p:txBody>
      </p:sp>
    </p:spTree>
    <p:extLst>
      <p:ext uri="{BB962C8B-B14F-4D97-AF65-F5344CB8AC3E}">
        <p14:creationId xmlns:p14="http://schemas.microsoft.com/office/powerpoint/2010/main" val="16738583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714" t="25085" r="49329" b="32060"/>
          <a:stretch/>
        </p:blipFill>
        <p:spPr>
          <a:xfrm rot="5400000">
            <a:off x="9015344" y="1930235"/>
            <a:ext cx="3768435" cy="2422566"/>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042" y="1257300"/>
            <a:ext cx="4307955" cy="3784613"/>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15562" y="1257300"/>
            <a:ext cx="5046150" cy="3784613"/>
          </a:xfrm>
          <a:prstGeom prst="rect">
            <a:avLst/>
          </a:prstGeom>
        </p:spPr>
      </p:pic>
      <p:sp>
        <p:nvSpPr>
          <p:cNvPr id="5" name="TextBox 4"/>
          <p:cNvSpPr txBox="1"/>
          <p:nvPr/>
        </p:nvSpPr>
        <p:spPr>
          <a:xfrm>
            <a:off x="857249" y="5520066"/>
            <a:ext cx="10510293" cy="646331"/>
          </a:xfrm>
          <a:prstGeom prst="rect">
            <a:avLst/>
          </a:prstGeom>
          <a:noFill/>
        </p:spPr>
        <p:txBody>
          <a:bodyPr wrap="square" rtlCol="0">
            <a:spAutoFit/>
          </a:bodyPr>
          <a:lstStyle/>
          <a:p>
            <a:r>
              <a:rPr lang="en-US" dirty="0">
                <a:latin typeface="Calibri" panose="020F0502020204030204" pitchFamily="34" charset="0"/>
              </a:rPr>
              <a:t>Once all of the cable is placed the holes are filled in and tamped.  Then the sod is replaced. In the areas around the </a:t>
            </a:r>
            <a:r>
              <a:rPr lang="en-US" dirty="0" err="1">
                <a:latin typeface="Calibri" panose="020F0502020204030204" pitchFamily="34" charset="0"/>
              </a:rPr>
              <a:t>handholes</a:t>
            </a:r>
            <a:r>
              <a:rPr lang="en-US" dirty="0">
                <a:latin typeface="Calibri" panose="020F0502020204030204" pitchFamily="34" charset="0"/>
              </a:rPr>
              <a:t> we will also place grass seed and straw if necessary.   </a:t>
            </a:r>
          </a:p>
        </p:txBody>
      </p:sp>
      <p:sp>
        <p:nvSpPr>
          <p:cNvPr id="6" name="TextBox 5"/>
          <p:cNvSpPr txBox="1"/>
          <p:nvPr/>
        </p:nvSpPr>
        <p:spPr>
          <a:xfrm>
            <a:off x="1765435" y="5153954"/>
            <a:ext cx="939168" cy="369332"/>
          </a:xfrm>
          <a:prstGeom prst="rect">
            <a:avLst/>
          </a:prstGeom>
          <a:noFill/>
        </p:spPr>
        <p:txBody>
          <a:bodyPr wrap="none" rtlCol="0">
            <a:spAutoFit/>
          </a:bodyPr>
          <a:lstStyle/>
          <a:p>
            <a:r>
              <a:rPr lang="en-US" dirty="0">
                <a:latin typeface="Calibri" panose="020F0502020204030204" pitchFamily="34" charset="0"/>
              </a:rPr>
              <a:t>30”x48”</a:t>
            </a:r>
          </a:p>
        </p:txBody>
      </p:sp>
      <p:sp>
        <p:nvSpPr>
          <p:cNvPr id="7" name="TextBox 6"/>
          <p:cNvSpPr txBox="1"/>
          <p:nvPr/>
        </p:nvSpPr>
        <p:spPr>
          <a:xfrm>
            <a:off x="10431580" y="5132055"/>
            <a:ext cx="935962" cy="369332"/>
          </a:xfrm>
          <a:prstGeom prst="rect">
            <a:avLst/>
          </a:prstGeom>
          <a:noFill/>
        </p:spPr>
        <p:txBody>
          <a:bodyPr wrap="none" rtlCol="0">
            <a:spAutoFit/>
          </a:bodyPr>
          <a:lstStyle/>
          <a:p>
            <a:r>
              <a:rPr lang="en-US" dirty="0">
                <a:latin typeface="Calibri" panose="020F0502020204030204" pitchFamily="34" charset="0"/>
              </a:rPr>
              <a:t>10”x15”</a:t>
            </a:r>
          </a:p>
        </p:txBody>
      </p:sp>
      <p:sp>
        <p:nvSpPr>
          <p:cNvPr id="8" name="TextBox 7"/>
          <p:cNvSpPr txBox="1"/>
          <p:nvPr/>
        </p:nvSpPr>
        <p:spPr>
          <a:xfrm>
            <a:off x="6570656" y="5147302"/>
            <a:ext cx="935962" cy="369332"/>
          </a:xfrm>
          <a:prstGeom prst="rect">
            <a:avLst/>
          </a:prstGeom>
          <a:noFill/>
        </p:spPr>
        <p:txBody>
          <a:bodyPr wrap="none" rtlCol="0">
            <a:spAutoFit/>
          </a:bodyPr>
          <a:lstStyle/>
          <a:p>
            <a:r>
              <a:rPr lang="en-US" dirty="0">
                <a:latin typeface="Calibri" panose="020F0502020204030204" pitchFamily="34" charset="0"/>
              </a:rPr>
              <a:t>17”x30”</a:t>
            </a:r>
          </a:p>
        </p:txBody>
      </p:sp>
      <p:cxnSp>
        <p:nvCxnSpPr>
          <p:cNvPr id="11" name="Straight Connector 10"/>
          <p:cNvCxnSpPr/>
          <p:nvPr/>
        </p:nvCxnSpPr>
        <p:spPr>
          <a:xfrm>
            <a:off x="81042" y="5137777"/>
            <a:ext cx="1202980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042" y="1165852"/>
            <a:ext cx="1202980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3126592" y="57856"/>
            <a:ext cx="5845575" cy="1107996"/>
          </a:xfrm>
          <a:prstGeom prst="rect">
            <a:avLst/>
          </a:prstGeom>
        </p:spPr>
        <p:txBody>
          <a:bodyPr wrap="none">
            <a:spAutoFit/>
          </a:bodyPr>
          <a:lstStyle/>
          <a:p>
            <a:r>
              <a:rPr lang="en-US" sz="6600" cap="all" dirty="0">
                <a:latin typeface="Rockwell Condensed" panose="02060603050405020104"/>
              </a:rPr>
              <a:t>PLACED HANDHOLES</a:t>
            </a:r>
            <a:endParaRPr lang="en-US" sz="6600" dirty="0"/>
          </a:p>
        </p:txBody>
      </p:sp>
      <p:sp>
        <p:nvSpPr>
          <p:cNvPr id="14" name="Slide Number Placeholder 13"/>
          <p:cNvSpPr>
            <a:spLocks noGrp="1"/>
          </p:cNvSpPr>
          <p:nvPr>
            <p:ph type="sldNum" sz="quarter" idx="12"/>
          </p:nvPr>
        </p:nvSpPr>
        <p:spPr/>
        <p:txBody>
          <a:bodyPr/>
          <a:lstStyle/>
          <a:p>
            <a:fld id="{EDDA587A-2759-4D62-BA09-73B834112FDC}" type="slidenum">
              <a:rPr lang="en-US" smtClean="0"/>
              <a:t>3</a:t>
            </a:fld>
            <a:endParaRPr lang="en-US"/>
          </a:p>
        </p:txBody>
      </p:sp>
    </p:spTree>
    <p:extLst>
      <p:ext uri="{BB962C8B-B14F-4D97-AF65-F5344CB8AC3E}">
        <p14:creationId xmlns:p14="http://schemas.microsoft.com/office/powerpoint/2010/main" val="410329198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xmlns="" name="Wood Type" id="{7ACABC62-BF99-48CF-A9DC-4DB89C7B13DC}" vid="{142A1326-48AB-42A9-8428-CB14AA30176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7997E88580A8F4184E0DF444336DA38" ma:contentTypeVersion="0" ma:contentTypeDescription="Create a new document." ma:contentTypeScope="" ma:versionID="8229d17500ec1e58d2a0376421c8b499">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8205998-DC35-4C7E-B77A-2BA1F234F73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EB9702D1-CDD4-41CB-ADC9-752C456E30B3}">
  <ds:schemaRefs>
    <ds:schemaRef ds:uri="http://schemas.microsoft.com/office/infopath/2007/PartnerControls"/>
    <ds:schemaRef ds:uri="http://schemas.microsoft.com/office/2006/metadata/properties"/>
    <ds:schemaRef ds:uri="http://purl.org/dc/dcmitype/"/>
    <ds:schemaRef ds:uri="http://purl.org/dc/elements/1.1/"/>
    <ds:schemaRef ds:uri="http://schemas.microsoft.com/office/2006/documentManagement/types"/>
    <ds:schemaRef ds:uri="http://schemas.openxmlformats.org/package/2006/metadata/core-properties"/>
    <ds:schemaRef ds:uri="http://www.w3.org/XML/1998/namespace"/>
    <ds:schemaRef ds:uri="http://purl.org/dc/terms/"/>
  </ds:schemaRefs>
</ds:datastoreItem>
</file>

<file path=customXml/itemProps3.xml><?xml version="1.0" encoding="utf-8"?>
<ds:datastoreItem xmlns:ds="http://schemas.openxmlformats.org/officeDocument/2006/customXml" ds:itemID="{DDA8E642-45EB-46A9-8E29-CBC11DF15E6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TM03090434[[fn=Wood Type]]</Template>
  <TotalTime>322</TotalTime>
  <Words>201</Words>
  <Application>Microsoft Office PowerPoint</Application>
  <PresentationFormat>Custom</PresentationFormat>
  <Paragraphs>17</Paragraphs>
  <Slides>3</Slides>
  <Notes>0</Notes>
  <HiddenSlides>0</HiddenSlides>
  <MMClips>0</MMClips>
  <ScaleCrop>false</ScaleCrop>
  <HeadingPairs>
    <vt:vector size="4" baseType="variant">
      <vt:variant>
        <vt:lpstr>Theme</vt:lpstr>
      </vt:variant>
      <vt:variant>
        <vt:i4>1</vt:i4>
      </vt:variant>
      <vt:variant>
        <vt:lpstr>Slide Titles</vt:lpstr>
      </vt:variant>
      <vt:variant>
        <vt:i4>3</vt:i4>
      </vt:variant>
    </vt:vector>
  </HeadingPairs>
  <TitlesOfParts>
    <vt:vector size="4" baseType="lpstr">
      <vt:lpstr>Wood Type</vt:lpstr>
      <vt:lpstr>HOA/PROPERTY MANAGEMENT NOTIFICATION FOR NETWORK  UPGRADES BY AT&amp;T </vt:lpstr>
      <vt:lpstr>PowerPoint Presentation</vt:lpstr>
      <vt:lpstr>PowerPoint Presentation</vt:lpstr>
    </vt:vector>
  </TitlesOfParts>
  <Company>AT&amp;T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HOA/Property Management Notification for Network Upgrades by AT&amp;T</dc:title>
  <dc:creator>HIGHT, CRAIG R</dc:creator>
  <cp:lastModifiedBy>James</cp:lastModifiedBy>
  <cp:revision>38</cp:revision>
  <cp:lastPrinted>2021-02-03T17:12:45Z</cp:lastPrinted>
  <dcterms:created xsi:type="dcterms:W3CDTF">2016-07-09T12:46:52Z</dcterms:created>
  <dcterms:modified xsi:type="dcterms:W3CDTF">2021-02-03T17:16:32Z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0x010100A7997E88580A8F4184E0DF444336DA38</vt:lpwstr>
  </property>
</Properties>
</file>