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9" r:id="rId3"/>
    <p:sldId id="262" r:id="rId4"/>
    <p:sldId id="261" r:id="rId5"/>
    <p:sldId id="263" r:id="rId6"/>
    <p:sldId id="264" r:id="rId7"/>
    <p:sldId id="265" r:id="rId8"/>
    <p:sldId id="266" r:id="rId9"/>
    <p:sldId id="268" r:id="rId10"/>
    <p:sldId id="267" r:id="rId11"/>
    <p:sldId id="269" r:id="rId12"/>
    <p:sldId id="270" r:id="rId13"/>
    <p:sldId id="271" r:id="rId14"/>
    <p:sldId id="260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8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2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16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57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7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53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6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35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9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2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2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9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4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1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6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7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C1C8861-C319-4F94-ACF9-413C7187EB63}" type="datetimeFigureOut">
              <a:rPr lang="en-US" smtClean="0"/>
              <a:t>1/19/25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DB09E07-2AC7-460F-A949-2236081F6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5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arappa.education/harappa-diaries/teamwork-and-its-importance/" TargetMode="External"/><Relationship Id="rId2" Type="http://schemas.openxmlformats.org/officeDocument/2006/relationships/hyperlink" Target="https://harappa.education/harappa-diaries/types-of-attitude/#:~:text=A%20positive%20attitude%20involves%20having,in%20academic%20and%20professional%20succes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CC55-1ECF-9964-7494-9AA614F4F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713703"/>
            <a:ext cx="8825658" cy="953729"/>
          </a:xfrm>
        </p:spPr>
        <p:txBody>
          <a:bodyPr>
            <a:normAutofit/>
          </a:bodyPr>
          <a:lstStyle/>
          <a:p>
            <a:r>
              <a:rPr lang="en-US" sz="4000" dirty="0"/>
              <a:t>INTERACTIVE ATTITUDINAL NURSING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E8D53-A7C7-2318-D941-52CC15255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By Mabel Okungbowa, RN, MSN, CRNA</a:t>
            </a:r>
          </a:p>
        </p:txBody>
      </p:sp>
    </p:spTree>
    <p:extLst>
      <p:ext uri="{BB962C8B-B14F-4D97-AF65-F5344CB8AC3E}">
        <p14:creationId xmlns:p14="http://schemas.microsoft.com/office/powerpoint/2010/main" val="231844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2EFA-F91B-FFFA-850F-493B420E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kern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type of attitude is </a:t>
            </a:r>
            <a:r>
              <a:rPr lang="en-US" sz="4400" kern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best?</a:t>
            </a:r>
            <a:br>
              <a:rPr lang="en-US" sz="44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56F30-DE9B-57B5-5A7C-B29EFF09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positive attitude </a:t>
            </a:r>
          </a:p>
          <a:p>
            <a:r>
              <a:rPr lang="en-US" sz="3600" kern="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involves having a positive mindset </a:t>
            </a:r>
            <a:endParaRPr lang="en-US" sz="3600" kern="0" dirty="0">
              <a:solidFill>
                <a:srgbClr val="1F1F1F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3600" kern="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thinking about the greater good irrespective of what the situation is. </a:t>
            </a:r>
          </a:p>
          <a:p>
            <a:r>
              <a:rPr lang="en-US" sz="3600" kern="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helps you to accept your strengths and weaknesses and stay resilient.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088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B65A7-2FCE-D479-1FBF-D9D97E87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BENEFITS OF DEVELOPING POSITIVE ATTITUDE IN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09CE-4C1E-C466-82B0-FB08CDE41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You take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r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esponsibility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f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eaning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i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our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w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ork, so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our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p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roductivity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i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ncreases.</a:t>
            </a:r>
          </a:p>
          <a:p>
            <a:pPr marL="0" indent="0" algn="l" rtl="0">
              <a:buNone/>
            </a:pPr>
            <a:endParaRPr lang="en-US" i="0" dirty="0">
              <a:solidFill>
                <a:srgbClr val="4A4A4A"/>
              </a:solidFill>
              <a:effectLst/>
              <a:highlight>
                <a:srgbClr val="FFFFFF"/>
              </a:highlight>
              <a:latin typeface="Jost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You appreciate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d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iverse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v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iewpoints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e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nthusiastic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bout 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TEAMWORK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, so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ou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s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killed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c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ollaborator.</a:t>
            </a:r>
          </a:p>
          <a:p>
            <a:pPr marL="0" indent="0" algn="l" rtl="0">
              <a:buNone/>
            </a:pPr>
            <a:endParaRPr lang="en-US" i="0" dirty="0">
              <a:solidFill>
                <a:srgbClr val="4A4A4A"/>
              </a:solidFill>
              <a:effectLst/>
              <a:highlight>
                <a:srgbClr val="FFFFFF"/>
              </a:highlight>
              <a:latin typeface="Jost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You focus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o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o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pportunities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l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ess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o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istakes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s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ou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l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earn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f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rom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f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ailure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otivated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ove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f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orward.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4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8060-8C70-346F-908C-C8FEB2EBD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WAYS TO EMBRACE POSITIVE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9E78A-6251-458E-224E-4079FA991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Self-identification to want to change: Evaluate yourself and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p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inpoint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e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xactly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w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here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ou’d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l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ike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i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mprove. 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00"/>
                </a:highlight>
              </a:rPr>
              <a:t>(first crucial step).</a:t>
            </a:r>
          </a:p>
          <a:p>
            <a:pPr marL="0" indent="0" algn="l" rtl="0">
              <a:buNone/>
            </a:pPr>
            <a:endParaRPr lang="en-US" i="0" dirty="0">
              <a:solidFill>
                <a:srgbClr val="4A4A4A"/>
              </a:solidFill>
              <a:effectLst/>
              <a:highlight>
                <a:srgbClr val="FFFF00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Reduce interaction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w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ith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p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eople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w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h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ave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Pessimistic Outlook </a:t>
            </a:r>
            <a:r>
              <a:rPr lang="en-US" b="1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alk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n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egatively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bout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hings. Choose the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r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ight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c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ompany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o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r look for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Role Model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w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h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Positive Outlook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0" indent="0" algn="l" rtl="0">
              <a:buNone/>
            </a:pPr>
            <a:endParaRPr lang="en-US" i="0" dirty="0">
              <a:solidFill>
                <a:srgbClr val="4A4A4A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Believe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that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ou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h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ave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c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apacity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c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hange. 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Think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about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h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ow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y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our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ttitude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c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an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b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e improved and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m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ake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a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00"/>
                </a:highlight>
              </a:rPr>
              <a:t>Conscious Effort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 to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d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o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</a:rPr>
              <a:t>i</a:t>
            </a:r>
            <a:r>
              <a:rPr lang="en-US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86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9DF0-AAF9-BB01-8A07-EF484EF6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CULTURE IN NIGERIA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C10F5-C18E-3F44-0AA2-C3E66848B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Since external factors influence various types of attitudes, it’s</a:t>
            </a:r>
          </a:p>
          <a:p>
            <a:pPr marL="0" indent="0">
              <a:buNone/>
            </a:pPr>
            <a:endParaRPr lang="en-US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Jost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beneficial to understand your environment before you start making</a:t>
            </a:r>
          </a:p>
          <a:p>
            <a:pPr marL="0" indent="0">
              <a:buNone/>
            </a:pPr>
            <a:endParaRPr lang="en-US" dirty="0">
              <a:solidFill>
                <a:srgbClr val="4A4A4A"/>
              </a:solidFill>
              <a:highlight>
                <a:srgbClr val="FFFFFF"/>
              </a:highlight>
              <a:latin typeface="Jost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changes.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9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D8C9-901E-3E2F-6C05-C9166F9F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 OF ATTITUDE IN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CBD44-516D-731F-4997-E17B4E0D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Attitudes are of crucial importance in nursing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Understands how people perceive issues and processes in care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Helps to determine what is deem important, good, relevant, and appropriate.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16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E5BEC-4FDD-420E-64AB-D39CFD94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SUMMARY: “TEAMWORK MAKES THE DREAM WORK.”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7CF4-C7E3-8059-0171-47FCC6F54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Teamwork is the process of collaborating and working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together in a group to achieve a 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Jost"/>
              </a:rPr>
              <a:t>common goal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. When a group of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people works cooperatively, they’re combining each of their personal</a:t>
            </a:r>
          </a:p>
          <a:p>
            <a:pPr marL="0" indent="0" algn="l" rtl="0">
              <a:buNone/>
            </a:pP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strengths to enhance their overall performance of the team.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POSITIVE ATTITUDE</a:t>
            </a:r>
            <a:r>
              <a:rPr lang="en-US" dirty="0"/>
              <a:t>: Forms the solid foundation for teamwork and great organizational outcome</a:t>
            </a:r>
          </a:p>
        </p:txBody>
      </p:sp>
    </p:spTree>
    <p:extLst>
      <p:ext uri="{BB962C8B-B14F-4D97-AF65-F5344CB8AC3E}">
        <p14:creationId xmlns:p14="http://schemas.microsoft.com/office/powerpoint/2010/main" val="3494973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3912-9164-B861-8EF5-8CF390AE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TEAMWORK: GREAT NURSES!!!</a:t>
            </a:r>
          </a:p>
        </p:txBody>
      </p:sp>
      <p:pic>
        <p:nvPicPr>
          <p:cNvPr id="4" name="Content Placeholder 3" descr="C:\Users\Owner\Downloads\FullSizeRender (4).jpg">
            <a:extLst>
              <a:ext uri="{FF2B5EF4-FFF2-40B4-BE49-F238E27FC236}">
                <a16:creationId xmlns:a16="http://schemas.microsoft.com/office/drawing/2014/main" id="{44BDEF26-0263-33AB-58D1-C215767546C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10" y="2603500"/>
            <a:ext cx="3792093" cy="341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7529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E031-6932-FE24-F4BD-90011FA9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3C833-557C-6F33-4A76-E8F32B6B5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Harappa: Types of Attitude in the Work place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https://harappa.education/harappa-diaries/types-of-attitude/#:~:text=A%20positive%20attitude%20involves%20having,in%20academic%20and%20professional%20success</a:t>
            </a: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Importance of Teamwork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hlinkClick r:id="rId3"/>
              </a:rPr>
              <a:t>https://harappa.education/harappa-diaries/teamwork-and-its-importance/</a:t>
            </a:r>
            <a:endParaRPr lang="en-US" sz="14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4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57783-B512-8646-44F0-4A176D94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an ATTITUDE?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DD35F-7E16-1189-60D0-9F6A7F2AE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feeling</a:t>
            </a:r>
            <a:r>
              <a:rPr lang="en-US" dirty="0"/>
              <a:t> or </a:t>
            </a:r>
            <a:r>
              <a:rPr lang="en-US" b="1" dirty="0"/>
              <a:t>opinion</a:t>
            </a:r>
            <a:r>
              <a:rPr lang="en-US" dirty="0"/>
              <a:t> about something or someone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way of behaving that is caused by something or someone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person’s attitude comprises of their beliefs, emotions, and behaviors towards an object, person, thing, or event</a:t>
            </a:r>
          </a:p>
        </p:txBody>
      </p:sp>
    </p:spTree>
    <p:extLst>
      <p:ext uri="{BB962C8B-B14F-4D97-AF65-F5344CB8AC3E}">
        <p14:creationId xmlns:p14="http://schemas.microsoft.com/office/powerpoint/2010/main" val="282939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E947-5304-EB71-F36C-C5F690B87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SHAPES OUR ATTITUDE?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C3D7-6F7D-6092-A865-C1D4F214C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experiences in life</a:t>
            </a:r>
          </a:p>
          <a:p>
            <a:endParaRPr lang="en-US" dirty="0"/>
          </a:p>
          <a:p>
            <a:r>
              <a:rPr lang="en-US" dirty="0"/>
              <a:t>Our upbringing</a:t>
            </a:r>
          </a:p>
          <a:p>
            <a:endParaRPr lang="en-US" dirty="0"/>
          </a:p>
          <a:p>
            <a:r>
              <a:rPr lang="en-US" dirty="0"/>
              <a:t>Social norms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FF234-3AFE-11E9-3703-A63BEA5B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PSYCHOLOGICAL COMPONENTS OF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9ACCA-24E0-8B7D-06EB-FECD9F733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Affective components: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How someone feels about an object, issue, event or person</a:t>
            </a:r>
          </a:p>
          <a:p>
            <a:pPr marL="0" indent="0">
              <a:buNone/>
            </a:pPr>
            <a:endParaRPr lang="en-US" dirty="0"/>
          </a:p>
          <a:p>
            <a:pPr algn="l" rtl="0"/>
            <a:r>
              <a:rPr lang="en-US" b="1" dirty="0"/>
              <a:t>Behavioral components: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How someone’s attitude towards something influences their behavior</a:t>
            </a:r>
            <a:br>
              <a:rPr lang="en-US" b="1" i="0" u="sng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</a:br>
            <a:endParaRPr lang="en-US" dirty="0"/>
          </a:p>
          <a:p>
            <a:r>
              <a:rPr lang="en-US" b="1" dirty="0"/>
              <a:t>Cognitive components: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How someone’s attitude helps them form thoughts and beliefs about something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5D847-0CD8-89A9-F9CD-BEA05B8F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DE7F6-C712-127C-2C85-2434035C8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Attitudes are not fixed. Changes with circumstances  and needs</a:t>
            </a:r>
          </a:p>
          <a:p>
            <a:pPr algn="l" rtl="0"/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A positive attitude: </a:t>
            </a:r>
          </a:p>
          <a:p>
            <a:pPr lvl="1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involves having a positive mindset and thinking about the greater good irrespective of what the situation is. </a:t>
            </a:r>
          </a:p>
          <a:p>
            <a:pPr lvl="1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It helps you to accept your strengths and weaknesses and stay resilient. When someone has a positive attitude, they often display confidence, optimism, happiness, reliability and flexibility.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</a:rPr>
              <a:t>For example, A manager gives constructive feedback on employee’s performance in a recent task. If the employee has a positive mindset, he will thank his manager and work on the areas that need improvement.</a:t>
            </a:r>
          </a:p>
          <a:p>
            <a:pPr marL="0" indent="0" algn="l" rtl="0">
              <a:buNone/>
            </a:pPr>
            <a:endParaRPr lang="en-US" b="1" i="0" u="sng" dirty="0">
              <a:solidFill>
                <a:srgbClr val="4A4A4A"/>
              </a:solidFill>
              <a:effectLst/>
              <a:highlight>
                <a:srgbClr val="FFFFFF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5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D86C-1AB8-66A9-CDA3-F223B68F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ATTITUDE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828C9-2901-AFA7-8F62-8E43B6BD7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Negative Attitude: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A negative attitude prevents people from looking at things with hope or happiness. 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It’s the opposite of having a positive mindset. </a:t>
            </a:r>
          </a:p>
          <a:p>
            <a:pPr algn="l" rtl="0"/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F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acing adverse circumstances makes people to adopt a negative attitude towards life. 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Constantly feeling negative can affect one’s mental and physical well-being.</a:t>
            </a:r>
          </a:p>
          <a:p>
            <a:pPr algn="l" rtl="0"/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Symptoms: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Anger, frustration and self-doubt. Reach out to a friend or consult a professional if you’re unable to resolve your negative feelings on your 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6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422C5-9CBC-E0BE-0E31-6B3B175E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ATTITUDE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291C7-85E0-ACEE-FC35-C0B03F8F5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Neutral Attitude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Characterized by complacency and self-satisfaction.</a:t>
            </a:r>
          </a:p>
          <a:p>
            <a:pPr algn="l" rtl="0"/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Symptoms: </a:t>
            </a:r>
          </a:p>
          <a:p>
            <a:pPr lvl="1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not showing emotions or reacting to situations</a:t>
            </a:r>
          </a:p>
          <a:p>
            <a:pPr lvl="1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letting things work out on their own</a:t>
            </a:r>
          </a:p>
          <a:p>
            <a:pPr lvl="1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being indifferent to challenges. </a:t>
            </a:r>
          </a:p>
          <a:p>
            <a:pPr algn="l" rtl="0"/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Advantage of Neutral attitude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: helps 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to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maintain stability in the face of setbacks.</a:t>
            </a:r>
          </a:p>
          <a:p>
            <a:pPr algn="l" rtl="0"/>
            <a:r>
              <a:rPr lang="en-US" b="1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Disadvantage</a:t>
            </a:r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: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makes you feel detached from other people and from your goals.</a:t>
            </a:r>
          </a:p>
          <a:p>
            <a:pPr algn="l" rtl="0"/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Jost"/>
              </a:rPr>
              <a:t>NOTE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: neutral attitude at work requires making an attitude change and embracing positivity.</a:t>
            </a:r>
          </a:p>
          <a:p>
            <a:pPr marL="0" indent="0">
              <a:buNone/>
            </a:pPr>
            <a:br>
              <a:rPr lang="en-US" b="1" i="0" u="sng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2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83AB-C257-2304-24DE-8FAC1012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ATTITUDE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955E6-D372-2476-8BA1-EB6D8FA3D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i="0" dirty="0" err="1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Sikken</a:t>
            </a:r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Attitude</a:t>
            </a:r>
          </a:p>
          <a:p>
            <a:pPr algn="l" rtl="0"/>
            <a:r>
              <a:rPr lang="en-US" b="0" i="0" dirty="0" err="1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Sikken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is one of the most complicated types of attitudes. 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It reflects a constant state of negativity and aggressiveness. 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It’s difficult to navigate this type of attitude since it’s rooted in one’s personality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It’s very tough for people to change their viewpoint substantially.</a:t>
            </a:r>
          </a:p>
          <a:p>
            <a:pPr algn="l" rtl="0"/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Still possible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to make constructive changes. </a:t>
            </a:r>
          </a:p>
          <a:p>
            <a:pPr algn="l" rtl="0"/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Someone with a </a:t>
            </a:r>
            <a:r>
              <a:rPr lang="en-US" b="0" i="0" dirty="0" err="1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sikken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 attitude: makes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00"/>
                </a:highlight>
                <a:latin typeface="Jost"/>
              </a:rPr>
              <a:t>conscious effort 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to change.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8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2899-86B4-4D2F-A81A-FB52C246A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+mn-lt"/>
              </a:rPr>
              <a:t>Importance Of Attitude In The 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+mn-lt"/>
              </a:rPr>
              <a:t>Workplace</a:t>
            </a:r>
            <a:b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04535-F782-3CBB-6645-0DE7C46D4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4A4A4A"/>
                </a:solidFill>
                <a:highlight>
                  <a:srgbClr val="FFFFFF"/>
                </a:highlight>
                <a:latin typeface="Jost"/>
              </a:rPr>
              <a:t>D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ifferent types of attitudes in organizational setting is a huge concern.</a:t>
            </a:r>
          </a:p>
          <a:p>
            <a:endParaRPr lang="en-US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Jost"/>
            </a:endParaRPr>
          </a:p>
          <a:p>
            <a:r>
              <a:rPr lang="en-US" b="1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GOOD NEWS</a:t>
            </a:r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: People’s attitudes are not permanent. </a:t>
            </a:r>
          </a:p>
          <a:p>
            <a:pPr marL="0" indent="0">
              <a:buNone/>
            </a:pPr>
            <a:endParaRPr lang="en-US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Jost"/>
            </a:endParaRPr>
          </a:p>
          <a:p>
            <a:r>
              <a:rPr lang="en-US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Jost"/>
              </a:rPr>
              <a:t>Even if circumstances have made someone adopt a negative outlook, they can always learn to embrace a positive attitude.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88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179</TotalTime>
  <Words>883</Words>
  <Application>Microsoft Macintosh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Century Gothic</vt:lpstr>
      <vt:lpstr>Jost</vt:lpstr>
      <vt:lpstr>Wingdings 3</vt:lpstr>
      <vt:lpstr>Ion Boardroom</vt:lpstr>
      <vt:lpstr>INTERACTIVE ATTITUDINAL NURSING</vt:lpstr>
      <vt:lpstr>What is an ATTITUDE?</vt:lpstr>
      <vt:lpstr>WHAT SHAPES OUR ATTITUDE?</vt:lpstr>
      <vt:lpstr>PSYCHOLOGICAL COMPONENTS OF ATTITUDE</vt:lpstr>
      <vt:lpstr>TYPES OF ATTITUDE</vt:lpstr>
      <vt:lpstr>TYPES OF ATTITUDE CONT.</vt:lpstr>
      <vt:lpstr>TYPES OF ATTITUDE CONT.</vt:lpstr>
      <vt:lpstr>TYPES OF ATTITUDE CONT.</vt:lpstr>
      <vt:lpstr>Importance Of Attitude In The Workplace </vt:lpstr>
      <vt:lpstr>Which type of attitude is best? </vt:lpstr>
      <vt:lpstr>BENEFITS OF DEVELOPING POSITIVE ATTITUDE IN WORKPLACE</vt:lpstr>
      <vt:lpstr>WAYS TO EMBRACE POSITIVE ATTITUDE</vt:lpstr>
      <vt:lpstr>WORKPLACE CULTURE IN NIGERIA</vt:lpstr>
      <vt:lpstr>CONCEPT OF ATTITUDE IN NURSING</vt:lpstr>
      <vt:lpstr>SUMMARY: “TEAMWORK MAKES THE DREAM WORK.”</vt:lpstr>
      <vt:lpstr>TEAMWORK: GREAT NURSES!!!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Mabel Okungbowa</dc:creator>
  <cp:lastModifiedBy>Carl Goodman</cp:lastModifiedBy>
  <cp:revision>7</cp:revision>
  <dcterms:created xsi:type="dcterms:W3CDTF">2024-04-17T18:57:43Z</dcterms:created>
  <dcterms:modified xsi:type="dcterms:W3CDTF">2025-01-19T20:06:51Z</dcterms:modified>
</cp:coreProperties>
</file>