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9" r:id="rId20"/>
    <p:sldId id="280" r:id="rId21"/>
    <p:sldId id="283" r:id="rId22"/>
    <p:sldId id="275" r:id="rId23"/>
    <p:sldId id="284" r:id="rId24"/>
    <p:sldId id="274" r:id="rId25"/>
    <p:sldId id="281" r:id="rId26"/>
    <p:sldId id="282" r:id="rId27"/>
    <p:sldId id="276" r:id="rId28"/>
    <p:sldId id="285" r:id="rId29"/>
    <p:sldId id="286" r:id="rId30"/>
    <p:sldId id="277" r:id="rId31"/>
    <p:sldId id="278"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8EDD4C-2071-4478-A0B4-1557EC02025A}" v="15" dt="2024-10-16T00:46:45.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1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17.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ata18.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30.png"/><Relationship Id="rId7" Type="http://schemas.openxmlformats.org/officeDocument/2006/relationships/image" Target="../media/image33.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2.svg"/><Relationship Id="rId5" Type="http://schemas.openxmlformats.org/officeDocument/2006/relationships/image" Target="../media/image3.png"/><Relationship Id="rId4" Type="http://schemas.openxmlformats.org/officeDocument/2006/relationships/image" Target="../media/image31.svg"/></Relationships>
</file>

<file path=ppt/diagrams/_rels/data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25.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17.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18.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30.png"/><Relationship Id="rId7" Type="http://schemas.openxmlformats.org/officeDocument/2006/relationships/image" Target="../media/image33.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2.svg"/><Relationship Id="rId5" Type="http://schemas.openxmlformats.org/officeDocument/2006/relationships/image" Target="../media/image3.png"/><Relationship Id="rId4" Type="http://schemas.openxmlformats.org/officeDocument/2006/relationships/image" Target="../media/image31.svg"/></Relationships>
</file>

<file path=ppt/diagrams/_rels/drawing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2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5C87B0-5E15-4763-8E7C-A2BF870D4CC1}"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E93A7CDD-54A5-4E98-B490-4992D1E8415D}">
      <dgm:prSet/>
      <dgm:spPr/>
      <dgm:t>
        <a:bodyPr/>
        <a:lstStyle/>
        <a:p>
          <a:r>
            <a:rPr lang="en-US"/>
            <a:t>Verbal Communication</a:t>
          </a:r>
        </a:p>
      </dgm:t>
    </dgm:pt>
    <dgm:pt modelId="{58B0C26E-2364-4027-8805-EF90B603C4CC}" type="parTrans" cxnId="{6884AF40-6CB0-4E8B-9454-D4C3B21734C7}">
      <dgm:prSet/>
      <dgm:spPr/>
      <dgm:t>
        <a:bodyPr/>
        <a:lstStyle/>
        <a:p>
          <a:endParaRPr lang="en-US"/>
        </a:p>
      </dgm:t>
    </dgm:pt>
    <dgm:pt modelId="{A092937D-F78C-467F-88FF-D24FA3AF28AC}" type="sibTrans" cxnId="{6884AF40-6CB0-4E8B-9454-D4C3B21734C7}">
      <dgm:prSet/>
      <dgm:spPr/>
      <dgm:t>
        <a:bodyPr/>
        <a:lstStyle/>
        <a:p>
          <a:endParaRPr lang="en-US"/>
        </a:p>
      </dgm:t>
    </dgm:pt>
    <dgm:pt modelId="{1E698581-6BF2-4271-840F-A81E15CB4759}">
      <dgm:prSet/>
      <dgm:spPr/>
      <dgm:t>
        <a:bodyPr/>
        <a:lstStyle/>
        <a:p>
          <a:r>
            <a:rPr lang="en-US"/>
            <a:t>NonVerbal Communication</a:t>
          </a:r>
        </a:p>
      </dgm:t>
    </dgm:pt>
    <dgm:pt modelId="{2F4B2820-57A9-4500-ABEB-04562F438694}" type="parTrans" cxnId="{1D8CC98B-28F2-4203-89E5-B370064B7533}">
      <dgm:prSet/>
      <dgm:spPr/>
      <dgm:t>
        <a:bodyPr/>
        <a:lstStyle/>
        <a:p>
          <a:endParaRPr lang="en-US"/>
        </a:p>
      </dgm:t>
    </dgm:pt>
    <dgm:pt modelId="{EB133A49-2371-4F14-BBFB-6126EE703FEE}" type="sibTrans" cxnId="{1D8CC98B-28F2-4203-89E5-B370064B7533}">
      <dgm:prSet/>
      <dgm:spPr/>
      <dgm:t>
        <a:bodyPr/>
        <a:lstStyle/>
        <a:p>
          <a:endParaRPr lang="en-US"/>
        </a:p>
      </dgm:t>
    </dgm:pt>
    <dgm:pt modelId="{4ABA17C8-7C0A-45FA-8AC9-70DB18B36CC7}">
      <dgm:prSet/>
      <dgm:spPr/>
      <dgm:t>
        <a:bodyPr/>
        <a:lstStyle/>
        <a:p>
          <a:r>
            <a:rPr lang="en-US"/>
            <a:t>Written Communication</a:t>
          </a:r>
        </a:p>
      </dgm:t>
    </dgm:pt>
    <dgm:pt modelId="{3D36FE87-D0EB-415E-87B9-E0A28900704F}" type="parTrans" cxnId="{82230AEA-4CF3-4F95-B942-3B39ADABF414}">
      <dgm:prSet/>
      <dgm:spPr/>
      <dgm:t>
        <a:bodyPr/>
        <a:lstStyle/>
        <a:p>
          <a:endParaRPr lang="en-US"/>
        </a:p>
      </dgm:t>
    </dgm:pt>
    <dgm:pt modelId="{A82ED826-2EAF-45E4-9400-00E8EE837425}" type="sibTrans" cxnId="{82230AEA-4CF3-4F95-B942-3B39ADABF414}">
      <dgm:prSet/>
      <dgm:spPr/>
      <dgm:t>
        <a:bodyPr/>
        <a:lstStyle/>
        <a:p>
          <a:endParaRPr lang="en-US"/>
        </a:p>
      </dgm:t>
    </dgm:pt>
    <dgm:pt modelId="{12993538-691F-4FA4-8B6B-C905CC9939C9}">
      <dgm:prSet/>
      <dgm:spPr/>
      <dgm:t>
        <a:bodyPr/>
        <a:lstStyle/>
        <a:p>
          <a:r>
            <a:rPr lang="en-US"/>
            <a:t>Visual Communication</a:t>
          </a:r>
        </a:p>
      </dgm:t>
    </dgm:pt>
    <dgm:pt modelId="{B642F82C-1FE2-47DB-A2A8-762173EAE203}" type="parTrans" cxnId="{DE433D71-D94B-4543-89AB-AFDCE6E7CC80}">
      <dgm:prSet/>
      <dgm:spPr/>
      <dgm:t>
        <a:bodyPr/>
        <a:lstStyle/>
        <a:p>
          <a:endParaRPr lang="en-US"/>
        </a:p>
      </dgm:t>
    </dgm:pt>
    <dgm:pt modelId="{91FA140A-2CF1-458F-8130-84664A3BED56}" type="sibTrans" cxnId="{DE433D71-D94B-4543-89AB-AFDCE6E7CC80}">
      <dgm:prSet/>
      <dgm:spPr/>
      <dgm:t>
        <a:bodyPr/>
        <a:lstStyle/>
        <a:p>
          <a:endParaRPr lang="en-US"/>
        </a:p>
      </dgm:t>
    </dgm:pt>
    <dgm:pt modelId="{B1A51989-02F3-4B0F-8F37-466EB5AAA492}">
      <dgm:prSet/>
      <dgm:spPr/>
      <dgm:t>
        <a:bodyPr/>
        <a:lstStyle/>
        <a:p>
          <a:r>
            <a:rPr lang="en-US"/>
            <a:t>Electronic Communication</a:t>
          </a:r>
        </a:p>
      </dgm:t>
    </dgm:pt>
    <dgm:pt modelId="{9D356752-AB67-4EE8-8616-20C1280CDC24}" type="parTrans" cxnId="{9265F571-FA0F-4FD2-A464-FB9F6836DD3F}">
      <dgm:prSet/>
      <dgm:spPr/>
      <dgm:t>
        <a:bodyPr/>
        <a:lstStyle/>
        <a:p>
          <a:endParaRPr lang="en-US"/>
        </a:p>
      </dgm:t>
    </dgm:pt>
    <dgm:pt modelId="{050B57AB-FC72-4344-BF91-78DBE5E29E67}" type="sibTrans" cxnId="{9265F571-FA0F-4FD2-A464-FB9F6836DD3F}">
      <dgm:prSet/>
      <dgm:spPr/>
      <dgm:t>
        <a:bodyPr/>
        <a:lstStyle/>
        <a:p>
          <a:endParaRPr lang="en-US"/>
        </a:p>
      </dgm:t>
    </dgm:pt>
    <dgm:pt modelId="{6074882E-AEC7-4DAD-A74A-6E0D87F3CAE7}" type="pres">
      <dgm:prSet presAssocID="{275C87B0-5E15-4763-8E7C-A2BF870D4CC1}" presName="linear" presStyleCnt="0">
        <dgm:presLayoutVars>
          <dgm:dir/>
          <dgm:animLvl val="lvl"/>
          <dgm:resizeHandles val="exact"/>
        </dgm:presLayoutVars>
      </dgm:prSet>
      <dgm:spPr/>
    </dgm:pt>
    <dgm:pt modelId="{2EAA0FDE-14A4-4000-AE0B-0996CCD9807D}" type="pres">
      <dgm:prSet presAssocID="{E93A7CDD-54A5-4E98-B490-4992D1E8415D}" presName="parentLin" presStyleCnt="0"/>
      <dgm:spPr/>
    </dgm:pt>
    <dgm:pt modelId="{99B0D71A-36D0-4659-B296-554C0515B5F7}" type="pres">
      <dgm:prSet presAssocID="{E93A7CDD-54A5-4E98-B490-4992D1E8415D}" presName="parentLeftMargin" presStyleLbl="node1" presStyleIdx="0" presStyleCnt="5"/>
      <dgm:spPr/>
    </dgm:pt>
    <dgm:pt modelId="{8247BE38-69B9-4714-B020-4040D68BA648}" type="pres">
      <dgm:prSet presAssocID="{E93A7CDD-54A5-4E98-B490-4992D1E8415D}" presName="parentText" presStyleLbl="node1" presStyleIdx="0" presStyleCnt="5">
        <dgm:presLayoutVars>
          <dgm:chMax val="0"/>
          <dgm:bulletEnabled val="1"/>
        </dgm:presLayoutVars>
      </dgm:prSet>
      <dgm:spPr/>
    </dgm:pt>
    <dgm:pt modelId="{C25121A5-0CF8-4EB6-BF14-4C3964460B74}" type="pres">
      <dgm:prSet presAssocID="{E93A7CDD-54A5-4E98-B490-4992D1E8415D}" presName="negativeSpace" presStyleCnt="0"/>
      <dgm:spPr/>
    </dgm:pt>
    <dgm:pt modelId="{CBDF8A09-4D52-4D52-A618-5292069D0020}" type="pres">
      <dgm:prSet presAssocID="{E93A7CDD-54A5-4E98-B490-4992D1E8415D}" presName="childText" presStyleLbl="conFgAcc1" presStyleIdx="0" presStyleCnt="5">
        <dgm:presLayoutVars>
          <dgm:bulletEnabled val="1"/>
        </dgm:presLayoutVars>
      </dgm:prSet>
      <dgm:spPr/>
    </dgm:pt>
    <dgm:pt modelId="{1DC5C9F1-DC08-40BA-A957-291BF77451C6}" type="pres">
      <dgm:prSet presAssocID="{A092937D-F78C-467F-88FF-D24FA3AF28AC}" presName="spaceBetweenRectangles" presStyleCnt="0"/>
      <dgm:spPr/>
    </dgm:pt>
    <dgm:pt modelId="{A6C1EA52-511A-4AC1-89CA-BE7F027CEECF}" type="pres">
      <dgm:prSet presAssocID="{1E698581-6BF2-4271-840F-A81E15CB4759}" presName="parentLin" presStyleCnt="0"/>
      <dgm:spPr/>
    </dgm:pt>
    <dgm:pt modelId="{BD1787E8-FCE4-4F52-B345-3BB340E3B22B}" type="pres">
      <dgm:prSet presAssocID="{1E698581-6BF2-4271-840F-A81E15CB4759}" presName="parentLeftMargin" presStyleLbl="node1" presStyleIdx="0" presStyleCnt="5"/>
      <dgm:spPr/>
    </dgm:pt>
    <dgm:pt modelId="{06A45454-9FD9-4E7F-9FBC-7836D4F8B52F}" type="pres">
      <dgm:prSet presAssocID="{1E698581-6BF2-4271-840F-A81E15CB4759}" presName="parentText" presStyleLbl="node1" presStyleIdx="1" presStyleCnt="5">
        <dgm:presLayoutVars>
          <dgm:chMax val="0"/>
          <dgm:bulletEnabled val="1"/>
        </dgm:presLayoutVars>
      </dgm:prSet>
      <dgm:spPr/>
    </dgm:pt>
    <dgm:pt modelId="{0549AAA4-99FD-462F-9786-ADB8F0224DEB}" type="pres">
      <dgm:prSet presAssocID="{1E698581-6BF2-4271-840F-A81E15CB4759}" presName="negativeSpace" presStyleCnt="0"/>
      <dgm:spPr/>
    </dgm:pt>
    <dgm:pt modelId="{7E4F7787-04C5-4CCE-9635-89C9CB94D89D}" type="pres">
      <dgm:prSet presAssocID="{1E698581-6BF2-4271-840F-A81E15CB4759}" presName="childText" presStyleLbl="conFgAcc1" presStyleIdx="1" presStyleCnt="5">
        <dgm:presLayoutVars>
          <dgm:bulletEnabled val="1"/>
        </dgm:presLayoutVars>
      </dgm:prSet>
      <dgm:spPr/>
    </dgm:pt>
    <dgm:pt modelId="{54C7A0FC-9BCA-42AC-AA4A-9BDF7943AAAA}" type="pres">
      <dgm:prSet presAssocID="{EB133A49-2371-4F14-BBFB-6126EE703FEE}" presName="spaceBetweenRectangles" presStyleCnt="0"/>
      <dgm:spPr/>
    </dgm:pt>
    <dgm:pt modelId="{396E5CDC-7B32-420F-A239-3E7CB14E8DBF}" type="pres">
      <dgm:prSet presAssocID="{4ABA17C8-7C0A-45FA-8AC9-70DB18B36CC7}" presName="parentLin" presStyleCnt="0"/>
      <dgm:spPr/>
    </dgm:pt>
    <dgm:pt modelId="{A216DE83-8423-416D-8B09-87237958183C}" type="pres">
      <dgm:prSet presAssocID="{4ABA17C8-7C0A-45FA-8AC9-70DB18B36CC7}" presName="parentLeftMargin" presStyleLbl="node1" presStyleIdx="1" presStyleCnt="5"/>
      <dgm:spPr/>
    </dgm:pt>
    <dgm:pt modelId="{F93E192A-426B-48DA-B60A-31F2898F02F2}" type="pres">
      <dgm:prSet presAssocID="{4ABA17C8-7C0A-45FA-8AC9-70DB18B36CC7}" presName="parentText" presStyleLbl="node1" presStyleIdx="2" presStyleCnt="5">
        <dgm:presLayoutVars>
          <dgm:chMax val="0"/>
          <dgm:bulletEnabled val="1"/>
        </dgm:presLayoutVars>
      </dgm:prSet>
      <dgm:spPr/>
    </dgm:pt>
    <dgm:pt modelId="{1B7806D2-0776-4345-89E9-704A41E82AA4}" type="pres">
      <dgm:prSet presAssocID="{4ABA17C8-7C0A-45FA-8AC9-70DB18B36CC7}" presName="negativeSpace" presStyleCnt="0"/>
      <dgm:spPr/>
    </dgm:pt>
    <dgm:pt modelId="{774F4FC8-F3F2-4E09-80CF-080D2B33408E}" type="pres">
      <dgm:prSet presAssocID="{4ABA17C8-7C0A-45FA-8AC9-70DB18B36CC7}" presName="childText" presStyleLbl="conFgAcc1" presStyleIdx="2" presStyleCnt="5">
        <dgm:presLayoutVars>
          <dgm:bulletEnabled val="1"/>
        </dgm:presLayoutVars>
      </dgm:prSet>
      <dgm:spPr/>
    </dgm:pt>
    <dgm:pt modelId="{A51461AA-2999-4110-9941-1BCC7D04D5D3}" type="pres">
      <dgm:prSet presAssocID="{A82ED826-2EAF-45E4-9400-00E8EE837425}" presName="spaceBetweenRectangles" presStyleCnt="0"/>
      <dgm:spPr/>
    </dgm:pt>
    <dgm:pt modelId="{87862201-1CF6-4222-BE7B-583D3559624C}" type="pres">
      <dgm:prSet presAssocID="{12993538-691F-4FA4-8B6B-C905CC9939C9}" presName="parentLin" presStyleCnt="0"/>
      <dgm:spPr/>
    </dgm:pt>
    <dgm:pt modelId="{20810095-B921-4853-83FF-3FEC7E692020}" type="pres">
      <dgm:prSet presAssocID="{12993538-691F-4FA4-8B6B-C905CC9939C9}" presName="parentLeftMargin" presStyleLbl="node1" presStyleIdx="2" presStyleCnt="5"/>
      <dgm:spPr/>
    </dgm:pt>
    <dgm:pt modelId="{79D270C1-2251-4997-8F30-2A17F06D9F77}" type="pres">
      <dgm:prSet presAssocID="{12993538-691F-4FA4-8B6B-C905CC9939C9}" presName="parentText" presStyleLbl="node1" presStyleIdx="3" presStyleCnt="5">
        <dgm:presLayoutVars>
          <dgm:chMax val="0"/>
          <dgm:bulletEnabled val="1"/>
        </dgm:presLayoutVars>
      </dgm:prSet>
      <dgm:spPr/>
    </dgm:pt>
    <dgm:pt modelId="{F8CA8836-EA83-471B-8E22-CFD71233253E}" type="pres">
      <dgm:prSet presAssocID="{12993538-691F-4FA4-8B6B-C905CC9939C9}" presName="negativeSpace" presStyleCnt="0"/>
      <dgm:spPr/>
    </dgm:pt>
    <dgm:pt modelId="{A9C7F393-B625-4319-BFA8-6323CB89B5AD}" type="pres">
      <dgm:prSet presAssocID="{12993538-691F-4FA4-8B6B-C905CC9939C9}" presName="childText" presStyleLbl="conFgAcc1" presStyleIdx="3" presStyleCnt="5">
        <dgm:presLayoutVars>
          <dgm:bulletEnabled val="1"/>
        </dgm:presLayoutVars>
      </dgm:prSet>
      <dgm:spPr/>
    </dgm:pt>
    <dgm:pt modelId="{A2A990C3-C770-4258-A113-2FF4F3FD072A}" type="pres">
      <dgm:prSet presAssocID="{91FA140A-2CF1-458F-8130-84664A3BED56}" presName="spaceBetweenRectangles" presStyleCnt="0"/>
      <dgm:spPr/>
    </dgm:pt>
    <dgm:pt modelId="{1141E9EF-1C52-4C3D-85E9-5C460AD1FE33}" type="pres">
      <dgm:prSet presAssocID="{B1A51989-02F3-4B0F-8F37-466EB5AAA492}" presName="parentLin" presStyleCnt="0"/>
      <dgm:spPr/>
    </dgm:pt>
    <dgm:pt modelId="{ABD2EB27-D2EE-4DA3-A792-91110D912F5E}" type="pres">
      <dgm:prSet presAssocID="{B1A51989-02F3-4B0F-8F37-466EB5AAA492}" presName="parentLeftMargin" presStyleLbl="node1" presStyleIdx="3" presStyleCnt="5"/>
      <dgm:spPr/>
    </dgm:pt>
    <dgm:pt modelId="{D2639C66-38C9-435B-A77E-B37AB7D1B1EF}" type="pres">
      <dgm:prSet presAssocID="{B1A51989-02F3-4B0F-8F37-466EB5AAA492}" presName="parentText" presStyleLbl="node1" presStyleIdx="4" presStyleCnt="5">
        <dgm:presLayoutVars>
          <dgm:chMax val="0"/>
          <dgm:bulletEnabled val="1"/>
        </dgm:presLayoutVars>
      </dgm:prSet>
      <dgm:spPr/>
    </dgm:pt>
    <dgm:pt modelId="{23432693-C70F-4B86-BE9E-8BC8B2C64986}" type="pres">
      <dgm:prSet presAssocID="{B1A51989-02F3-4B0F-8F37-466EB5AAA492}" presName="negativeSpace" presStyleCnt="0"/>
      <dgm:spPr/>
    </dgm:pt>
    <dgm:pt modelId="{3F1D8EF6-8834-40CF-840D-1D9EB71A0560}" type="pres">
      <dgm:prSet presAssocID="{B1A51989-02F3-4B0F-8F37-466EB5AAA492}" presName="childText" presStyleLbl="conFgAcc1" presStyleIdx="4" presStyleCnt="5">
        <dgm:presLayoutVars>
          <dgm:bulletEnabled val="1"/>
        </dgm:presLayoutVars>
      </dgm:prSet>
      <dgm:spPr/>
    </dgm:pt>
  </dgm:ptLst>
  <dgm:cxnLst>
    <dgm:cxn modelId="{6E301603-589B-49DA-A5D8-27755DAD1C57}" type="presOf" srcId="{4ABA17C8-7C0A-45FA-8AC9-70DB18B36CC7}" destId="{A216DE83-8423-416D-8B09-87237958183C}" srcOrd="0" destOrd="0" presId="urn:microsoft.com/office/officeart/2005/8/layout/list1"/>
    <dgm:cxn modelId="{4D41F909-59CF-4655-A9AF-D4FC32F09FB1}" type="presOf" srcId="{E93A7CDD-54A5-4E98-B490-4992D1E8415D}" destId="{99B0D71A-36D0-4659-B296-554C0515B5F7}" srcOrd="0" destOrd="0" presId="urn:microsoft.com/office/officeart/2005/8/layout/list1"/>
    <dgm:cxn modelId="{6884AF40-6CB0-4E8B-9454-D4C3B21734C7}" srcId="{275C87B0-5E15-4763-8E7C-A2BF870D4CC1}" destId="{E93A7CDD-54A5-4E98-B490-4992D1E8415D}" srcOrd="0" destOrd="0" parTransId="{58B0C26E-2364-4027-8805-EF90B603C4CC}" sibTransId="{A092937D-F78C-467F-88FF-D24FA3AF28AC}"/>
    <dgm:cxn modelId="{59B54E43-EA39-463D-BBB3-CD3951187147}" type="presOf" srcId="{1E698581-6BF2-4271-840F-A81E15CB4759}" destId="{BD1787E8-FCE4-4F52-B345-3BB340E3B22B}" srcOrd="0" destOrd="0" presId="urn:microsoft.com/office/officeart/2005/8/layout/list1"/>
    <dgm:cxn modelId="{4A01F663-02AB-4312-A233-8E10B38AE181}" type="presOf" srcId="{1E698581-6BF2-4271-840F-A81E15CB4759}" destId="{06A45454-9FD9-4E7F-9FBC-7836D4F8B52F}" srcOrd="1" destOrd="0" presId="urn:microsoft.com/office/officeart/2005/8/layout/list1"/>
    <dgm:cxn modelId="{DE433D71-D94B-4543-89AB-AFDCE6E7CC80}" srcId="{275C87B0-5E15-4763-8E7C-A2BF870D4CC1}" destId="{12993538-691F-4FA4-8B6B-C905CC9939C9}" srcOrd="3" destOrd="0" parTransId="{B642F82C-1FE2-47DB-A2A8-762173EAE203}" sibTransId="{91FA140A-2CF1-458F-8130-84664A3BED56}"/>
    <dgm:cxn modelId="{9265F571-FA0F-4FD2-A464-FB9F6836DD3F}" srcId="{275C87B0-5E15-4763-8E7C-A2BF870D4CC1}" destId="{B1A51989-02F3-4B0F-8F37-466EB5AAA492}" srcOrd="4" destOrd="0" parTransId="{9D356752-AB67-4EE8-8616-20C1280CDC24}" sibTransId="{050B57AB-FC72-4344-BF91-78DBE5E29E67}"/>
    <dgm:cxn modelId="{25AEA775-25A4-4EBA-A2BE-85CDE9742A1F}" type="presOf" srcId="{B1A51989-02F3-4B0F-8F37-466EB5AAA492}" destId="{ABD2EB27-D2EE-4DA3-A792-91110D912F5E}" srcOrd="0" destOrd="0" presId="urn:microsoft.com/office/officeart/2005/8/layout/list1"/>
    <dgm:cxn modelId="{E9FCEB7E-0400-4E4B-BB86-1690DEAAFBD2}" type="presOf" srcId="{275C87B0-5E15-4763-8E7C-A2BF870D4CC1}" destId="{6074882E-AEC7-4DAD-A74A-6E0D87F3CAE7}" srcOrd="0" destOrd="0" presId="urn:microsoft.com/office/officeart/2005/8/layout/list1"/>
    <dgm:cxn modelId="{E1952484-C726-4402-AA8D-2A8C022CC192}" type="presOf" srcId="{12993538-691F-4FA4-8B6B-C905CC9939C9}" destId="{79D270C1-2251-4997-8F30-2A17F06D9F77}" srcOrd="1" destOrd="0" presId="urn:microsoft.com/office/officeart/2005/8/layout/list1"/>
    <dgm:cxn modelId="{1D8CC98B-28F2-4203-89E5-B370064B7533}" srcId="{275C87B0-5E15-4763-8E7C-A2BF870D4CC1}" destId="{1E698581-6BF2-4271-840F-A81E15CB4759}" srcOrd="1" destOrd="0" parTransId="{2F4B2820-57A9-4500-ABEB-04562F438694}" sibTransId="{EB133A49-2371-4F14-BBFB-6126EE703FEE}"/>
    <dgm:cxn modelId="{3DF7BA8E-45ED-4491-A951-5CEF16E77FF6}" type="presOf" srcId="{E93A7CDD-54A5-4E98-B490-4992D1E8415D}" destId="{8247BE38-69B9-4714-B020-4040D68BA648}" srcOrd="1" destOrd="0" presId="urn:microsoft.com/office/officeart/2005/8/layout/list1"/>
    <dgm:cxn modelId="{C4567ED1-9DF6-42C6-A0B5-E5EAAF854B5E}" type="presOf" srcId="{B1A51989-02F3-4B0F-8F37-466EB5AAA492}" destId="{D2639C66-38C9-435B-A77E-B37AB7D1B1EF}" srcOrd="1" destOrd="0" presId="urn:microsoft.com/office/officeart/2005/8/layout/list1"/>
    <dgm:cxn modelId="{50E9AFD4-CDA2-4C86-9CF4-5801EDDBED87}" type="presOf" srcId="{12993538-691F-4FA4-8B6B-C905CC9939C9}" destId="{20810095-B921-4853-83FF-3FEC7E692020}" srcOrd="0" destOrd="0" presId="urn:microsoft.com/office/officeart/2005/8/layout/list1"/>
    <dgm:cxn modelId="{FA105FE8-F48D-40CE-924C-DFB618521C61}" type="presOf" srcId="{4ABA17C8-7C0A-45FA-8AC9-70DB18B36CC7}" destId="{F93E192A-426B-48DA-B60A-31F2898F02F2}" srcOrd="1" destOrd="0" presId="urn:microsoft.com/office/officeart/2005/8/layout/list1"/>
    <dgm:cxn modelId="{82230AEA-4CF3-4F95-B942-3B39ADABF414}" srcId="{275C87B0-5E15-4763-8E7C-A2BF870D4CC1}" destId="{4ABA17C8-7C0A-45FA-8AC9-70DB18B36CC7}" srcOrd="2" destOrd="0" parTransId="{3D36FE87-D0EB-415E-87B9-E0A28900704F}" sibTransId="{A82ED826-2EAF-45E4-9400-00E8EE837425}"/>
    <dgm:cxn modelId="{1EDF9076-1650-476E-A52A-581E094DBE2C}" type="presParOf" srcId="{6074882E-AEC7-4DAD-A74A-6E0D87F3CAE7}" destId="{2EAA0FDE-14A4-4000-AE0B-0996CCD9807D}" srcOrd="0" destOrd="0" presId="urn:microsoft.com/office/officeart/2005/8/layout/list1"/>
    <dgm:cxn modelId="{C586CEFF-8D6C-4F6A-854C-FCDA4DE28EBE}" type="presParOf" srcId="{2EAA0FDE-14A4-4000-AE0B-0996CCD9807D}" destId="{99B0D71A-36D0-4659-B296-554C0515B5F7}" srcOrd="0" destOrd="0" presId="urn:microsoft.com/office/officeart/2005/8/layout/list1"/>
    <dgm:cxn modelId="{6E692DBF-7074-4C20-B701-DE1293CCB67E}" type="presParOf" srcId="{2EAA0FDE-14A4-4000-AE0B-0996CCD9807D}" destId="{8247BE38-69B9-4714-B020-4040D68BA648}" srcOrd="1" destOrd="0" presId="urn:microsoft.com/office/officeart/2005/8/layout/list1"/>
    <dgm:cxn modelId="{E25E4B24-9DF2-4CAE-84CB-EB39D9EFED7D}" type="presParOf" srcId="{6074882E-AEC7-4DAD-A74A-6E0D87F3CAE7}" destId="{C25121A5-0CF8-4EB6-BF14-4C3964460B74}" srcOrd="1" destOrd="0" presId="urn:microsoft.com/office/officeart/2005/8/layout/list1"/>
    <dgm:cxn modelId="{E383287B-8BD8-4EC6-95BD-B2BDBEE04871}" type="presParOf" srcId="{6074882E-AEC7-4DAD-A74A-6E0D87F3CAE7}" destId="{CBDF8A09-4D52-4D52-A618-5292069D0020}" srcOrd="2" destOrd="0" presId="urn:microsoft.com/office/officeart/2005/8/layout/list1"/>
    <dgm:cxn modelId="{9A3AF889-91B6-46DF-A367-61ADBB437B8F}" type="presParOf" srcId="{6074882E-AEC7-4DAD-A74A-6E0D87F3CAE7}" destId="{1DC5C9F1-DC08-40BA-A957-291BF77451C6}" srcOrd="3" destOrd="0" presId="urn:microsoft.com/office/officeart/2005/8/layout/list1"/>
    <dgm:cxn modelId="{297C0251-05CB-46BF-B395-9AE26F80CE63}" type="presParOf" srcId="{6074882E-AEC7-4DAD-A74A-6E0D87F3CAE7}" destId="{A6C1EA52-511A-4AC1-89CA-BE7F027CEECF}" srcOrd="4" destOrd="0" presId="urn:microsoft.com/office/officeart/2005/8/layout/list1"/>
    <dgm:cxn modelId="{16CA2A89-1A42-4778-AA7C-D53B4E30BD5D}" type="presParOf" srcId="{A6C1EA52-511A-4AC1-89CA-BE7F027CEECF}" destId="{BD1787E8-FCE4-4F52-B345-3BB340E3B22B}" srcOrd="0" destOrd="0" presId="urn:microsoft.com/office/officeart/2005/8/layout/list1"/>
    <dgm:cxn modelId="{E781A0F0-2CD9-49C2-913D-50E42BE5EEFE}" type="presParOf" srcId="{A6C1EA52-511A-4AC1-89CA-BE7F027CEECF}" destId="{06A45454-9FD9-4E7F-9FBC-7836D4F8B52F}" srcOrd="1" destOrd="0" presId="urn:microsoft.com/office/officeart/2005/8/layout/list1"/>
    <dgm:cxn modelId="{AFDA6369-30E9-47DA-8DE2-4E9669CF7F80}" type="presParOf" srcId="{6074882E-AEC7-4DAD-A74A-6E0D87F3CAE7}" destId="{0549AAA4-99FD-462F-9786-ADB8F0224DEB}" srcOrd="5" destOrd="0" presId="urn:microsoft.com/office/officeart/2005/8/layout/list1"/>
    <dgm:cxn modelId="{189874E9-E168-455B-88BD-D764DCE2E039}" type="presParOf" srcId="{6074882E-AEC7-4DAD-A74A-6E0D87F3CAE7}" destId="{7E4F7787-04C5-4CCE-9635-89C9CB94D89D}" srcOrd="6" destOrd="0" presId="urn:microsoft.com/office/officeart/2005/8/layout/list1"/>
    <dgm:cxn modelId="{88A6E68F-B273-4968-848B-D2FD49F6299C}" type="presParOf" srcId="{6074882E-AEC7-4DAD-A74A-6E0D87F3CAE7}" destId="{54C7A0FC-9BCA-42AC-AA4A-9BDF7943AAAA}" srcOrd="7" destOrd="0" presId="urn:microsoft.com/office/officeart/2005/8/layout/list1"/>
    <dgm:cxn modelId="{5FFAC63C-AD2C-42B7-8EAC-0A0EEDF23FB8}" type="presParOf" srcId="{6074882E-AEC7-4DAD-A74A-6E0D87F3CAE7}" destId="{396E5CDC-7B32-420F-A239-3E7CB14E8DBF}" srcOrd="8" destOrd="0" presId="urn:microsoft.com/office/officeart/2005/8/layout/list1"/>
    <dgm:cxn modelId="{DFE03C2E-9C1B-4E1B-A983-54BBCD74CD5F}" type="presParOf" srcId="{396E5CDC-7B32-420F-A239-3E7CB14E8DBF}" destId="{A216DE83-8423-416D-8B09-87237958183C}" srcOrd="0" destOrd="0" presId="urn:microsoft.com/office/officeart/2005/8/layout/list1"/>
    <dgm:cxn modelId="{358291AA-922E-4FA2-A77C-7D35CA811CE1}" type="presParOf" srcId="{396E5CDC-7B32-420F-A239-3E7CB14E8DBF}" destId="{F93E192A-426B-48DA-B60A-31F2898F02F2}" srcOrd="1" destOrd="0" presId="urn:microsoft.com/office/officeart/2005/8/layout/list1"/>
    <dgm:cxn modelId="{23121CD7-93AA-4690-9002-F946A4E50D8F}" type="presParOf" srcId="{6074882E-AEC7-4DAD-A74A-6E0D87F3CAE7}" destId="{1B7806D2-0776-4345-89E9-704A41E82AA4}" srcOrd="9" destOrd="0" presId="urn:microsoft.com/office/officeart/2005/8/layout/list1"/>
    <dgm:cxn modelId="{6C580A96-5BD7-4E2D-A7E2-01B97B29F526}" type="presParOf" srcId="{6074882E-AEC7-4DAD-A74A-6E0D87F3CAE7}" destId="{774F4FC8-F3F2-4E09-80CF-080D2B33408E}" srcOrd="10" destOrd="0" presId="urn:microsoft.com/office/officeart/2005/8/layout/list1"/>
    <dgm:cxn modelId="{756CF287-69D2-4FB4-9B1C-286397279264}" type="presParOf" srcId="{6074882E-AEC7-4DAD-A74A-6E0D87F3CAE7}" destId="{A51461AA-2999-4110-9941-1BCC7D04D5D3}" srcOrd="11" destOrd="0" presId="urn:microsoft.com/office/officeart/2005/8/layout/list1"/>
    <dgm:cxn modelId="{DF7ADF3B-87BF-46BF-A1EA-C3329F2EDA1A}" type="presParOf" srcId="{6074882E-AEC7-4DAD-A74A-6E0D87F3CAE7}" destId="{87862201-1CF6-4222-BE7B-583D3559624C}" srcOrd="12" destOrd="0" presId="urn:microsoft.com/office/officeart/2005/8/layout/list1"/>
    <dgm:cxn modelId="{6114D323-969D-4301-8D5F-D7B2FB81E21C}" type="presParOf" srcId="{87862201-1CF6-4222-BE7B-583D3559624C}" destId="{20810095-B921-4853-83FF-3FEC7E692020}" srcOrd="0" destOrd="0" presId="urn:microsoft.com/office/officeart/2005/8/layout/list1"/>
    <dgm:cxn modelId="{386147C3-5A60-4124-A45F-96283764FD9E}" type="presParOf" srcId="{87862201-1CF6-4222-BE7B-583D3559624C}" destId="{79D270C1-2251-4997-8F30-2A17F06D9F77}" srcOrd="1" destOrd="0" presId="urn:microsoft.com/office/officeart/2005/8/layout/list1"/>
    <dgm:cxn modelId="{348C3C19-DFCE-4A07-A505-05E3D29A8AF1}" type="presParOf" srcId="{6074882E-AEC7-4DAD-A74A-6E0D87F3CAE7}" destId="{F8CA8836-EA83-471B-8E22-CFD71233253E}" srcOrd="13" destOrd="0" presId="urn:microsoft.com/office/officeart/2005/8/layout/list1"/>
    <dgm:cxn modelId="{7D2F4AA9-FD8D-4E08-B39E-F4970517599F}" type="presParOf" srcId="{6074882E-AEC7-4DAD-A74A-6E0D87F3CAE7}" destId="{A9C7F393-B625-4319-BFA8-6323CB89B5AD}" srcOrd="14" destOrd="0" presId="urn:microsoft.com/office/officeart/2005/8/layout/list1"/>
    <dgm:cxn modelId="{958146F3-8E7B-4A7C-8468-50865543850F}" type="presParOf" srcId="{6074882E-AEC7-4DAD-A74A-6E0D87F3CAE7}" destId="{A2A990C3-C770-4258-A113-2FF4F3FD072A}" srcOrd="15" destOrd="0" presId="urn:microsoft.com/office/officeart/2005/8/layout/list1"/>
    <dgm:cxn modelId="{4907ECD0-C429-48C7-925E-1FAA955B7E65}" type="presParOf" srcId="{6074882E-AEC7-4DAD-A74A-6E0D87F3CAE7}" destId="{1141E9EF-1C52-4C3D-85E9-5C460AD1FE33}" srcOrd="16" destOrd="0" presId="urn:microsoft.com/office/officeart/2005/8/layout/list1"/>
    <dgm:cxn modelId="{90C9E5C0-E6B3-4F2F-8F7D-57DDA14639FD}" type="presParOf" srcId="{1141E9EF-1C52-4C3D-85E9-5C460AD1FE33}" destId="{ABD2EB27-D2EE-4DA3-A792-91110D912F5E}" srcOrd="0" destOrd="0" presId="urn:microsoft.com/office/officeart/2005/8/layout/list1"/>
    <dgm:cxn modelId="{AD1A6EFF-61E5-4197-8C53-A2309AFCE0A0}" type="presParOf" srcId="{1141E9EF-1C52-4C3D-85E9-5C460AD1FE33}" destId="{D2639C66-38C9-435B-A77E-B37AB7D1B1EF}" srcOrd="1" destOrd="0" presId="urn:microsoft.com/office/officeart/2005/8/layout/list1"/>
    <dgm:cxn modelId="{AB525AF1-54A0-48FC-9D79-667ABFE13625}" type="presParOf" srcId="{6074882E-AEC7-4DAD-A74A-6E0D87F3CAE7}" destId="{23432693-C70F-4B86-BE9E-8BC8B2C64986}" srcOrd="17" destOrd="0" presId="urn:microsoft.com/office/officeart/2005/8/layout/list1"/>
    <dgm:cxn modelId="{DF76F7AB-B9E0-44AE-B9FE-4E4B15D0D5F5}" type="presParOf" srcId="{6074882E-AEC7-4DAD-A74A-6E0D87F3CAE7}" destId="{3F1D8EF6-8834-40CF-840D-1D9EB71A056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6DFA9A4-09CD-4DD4-BF91-070F75D9E507}"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0533F096-B39A-4501-8D4A-7F5E4C42C717}">
      <dgm:prSet/>
      <dgm:spPr/>
      <dgm:t>
        <a:bodyPr/>
        <a:lstStyle/>
        <a:p>
          <a:r>
            <a:rPr lang="en-US" b="1"/>
            <a:t>3.  Language Barriers</a:t>
          </a:r>
          <a:r>
            <a:rPr lang="en-US"/>
            <a:t>: Nurses frequently care for patients from diverse cultural backgrounds, and language differences can lead to misunderstandings or incomplete communication, especially in settings with limited access to interpreters.</a:t>
          </a:r>
        </a:p>
      </dgm:t>
    </dgm:pt>
    <dgm:pt modelId="{7479009A-84DC-4A74-A8B0-BDE1BB3697C1}" type="parTrans" cxnId="{30AD7D92-7BE5-4FDA-8AF4-22AF13BCA553}">
      <dgm:prSet/>
      <dgm:spPr/>
      <dgm:t>
        <a:bodyPr/>
        <a:lstStyle/>
        <a:p>
          <a:endParaRPr lang="en-US"/>
        </a:p>
      </dgm:t>
    </dgm:pt>
    <dgm:pt modelId="{6744DBBA-6A74-486C-B924-C97D5F9902F3}" type="sibTrans" cxnId="{30AD7D92-7BE5-4FDA-8AF4-22AF13BCA553}">
      <dgm:prSet/>
      <dgm:spPr/>
      <dgm:t>
        <a:bodyPr/>
        <a:lstStyle/>
        <a:p>
          <a:endParaRPr lang="en-US"/>
        </a:p>
      </dgm:t>
    </dgm:pt>
    <dgm:pt modelId="{E95F067F-9FE0-4B8F-AC9E-1B4E6B48571B}">
      <dgm:prSet/>
      <dgm:spPr/>
      <dgm:t>
        <a:bodyPr/>
        <a:lstStyle/>
        <a:p>
          <a:r>
            <a:rPr lang="en-US" b="1"/>
            <a:t>4.  Health Literacy</a:t>
          </a:r>
          <a:r>
            <a:rPr lang="en-US"/>
            <a:t>: Patients may have varying levels of health literacy, making it difficult for nurses to communicate medical information in a way that is understandable to all patients. Misunderstandings about instructions or treatment plans can result from this gap.</a:t>
          </a:r>
        </a:p>
      </dgm:t>
    </dgm:pt>
    <dgm:pt modelId="{0F636049-72C1-444B-B2F4-059B7F77844C}" type="parTrans" cxnId="{5F9B22B1-F112-499A-97DC-AE03FA9E882E}">
      <dgm:prSet/>
      <dgm:spPr/>
      <dgm:t>
        <a:bodyPr/>
        <a:lstStyle/>
        <a:p>
          <a:endParaRPr lang="en-US"/>
        </a:p>
      </dgm:t>
    </dgm:pt>
    <dgm:pt modelId="{549C84F5-890A-4FE4-8636-EE5FDAB7FF06}" type="sibTrans" cxnId="{5F9B22B1-F112-499A-97DC-AE03FA9E882E}">
      <dgm:prSet/>
      <dgm:spPr/>
      <dgm:t>
        <a:bodyPr/>
        <a:lstStyle/>
        <a:p>
          <a:endParaRPr lang="en-US"/>
        </a:p>
      </dgm:t>
    </dgm:pt>
    <dgm:pt modelId="{CC54EF7F-99E2-4236-B369-0843E56F9247}" type="pres">
      <dgm:prSet presAssocID="{C6DFA9A4-09CD-4DD4-BF91-070F75D9E507}" presName="Name0" presStyleCnt="0">
        <dgm:presLayoutVars>
          <dgm:dir/>
          <dgm:animLvl val="lvl"/>
          <dgm:resizeHandles val="exact"/>
        </dgm:presLayoutVars>
      </dgm:prSet>
      <dgm:spPr/>
    </dgm:pt>
    <dgm:pt modelId="{A4DB0DA3-98B1-484F-954E-4F702A68FC29}" type="pres">
      <dgm:prSet presAssocID="{E95F067F-9FE0-4B8F-AC9E-1B4E6B48571B}" presName="boxAndChildren" presStyleCnt="0"/>
      <dgm:spPr/>
    </dgm:pt>
    <dgm:pt modelId="{5434BCFE-BE04-47B4-A3CE-280D9905C58F}" type="pres">
      <dgm:prSet presAssocID="{E95F067F-9FE0-4B8F-AC9E-1B4E6B48571B}" presName="parentTextBox" presStyleLbl="node1" presStyleIdx="0" presStyleCnt="2"/>
      <dgm:spPr/>
    </dgm:pt>
    <dgm:pt modelId="{BB99E1EB-5C6D-4DC6-9A0E-5331368D22D9}" type="pres">
      <dgm:prSet presAssocID="{6744DBBA-6A74-486C-B924-C97D5F9902F3}" presName="sp" presStyleCnt="0"/>
      <dgm:spPr/>
    </dgm:pt>
    <dgm:pt modelId="{5E293CAB-648B-4514-A146-C570C2B619AE}" type="pres">
      <dgm:prSet presAssocID="{0533F096-B39A-4501-8D4A-7F5E4C42C717}" presName="arrowAndChildren" presStyleCnt="0"/>
      <dgm:spPr/>
    </dgm:pt>
    <dgm:pt modelId="{2629DA89-DD1B-417A-AF87-7154FDB34D72}" type="pres">
      <dgm:prSet presAssocID="{0533F096-B39A-4501-8D4A-7F5E4C42C717}" presName="parentTextArrow" presStyleLbl="node1" presStyleIdx="1" presStyleCnt="2"/>
      <dgm:spPr/>
    </dgm:pt>
  </dgm:ptLst>
  <dgm:cxnLst>
    <dgm:cxn modelId="{AB23D347-F7F1-434F-91B6-1803E9669DA2}" type="presOf" srcId="{0533F096-B39A-4501-8D4A-7F5E4C42C717}" destId="{2629DA89-DD1B-417A-AF87-7154FDB34D72}" srcOrd="0" destOrd="0" presId="urn:microsoft.com/office/officeart/2005/8/layout/process4"/>
    <dgm:cxn modelId="{B1208F6A-4319-40EB-90DB-8346CF41398F}" type="presOf" srcId="{C6DFA9A4-09CD-4DD4-BF91-070F75D9E507}" destId="{CC54EF7F-99E2-4236-B369-0843E56F9247}" srcOrd="0" destOrd="0" presId="urn:microsoft.com/office/officeart/2005/8/layout/process4"/>
    <dgm:cxn modelId="{30AD7D92-7BE5-4FDA-8AF4-22AF13BCA553}" srcId="{C6DFA9A4-09CD-4DD4-BF91-070F75D9E507}" destId="{0533F096-B39A-4501-8D4A-7F5E4C42C717}" srcOrd="0" destOrd="0" parTransId="{7479009A-84DC-4A74-A8B0-BDE1BB3697C1}" sibTransId="{6744DBBA-6A74-486C-B924-C97D5F9902F3}"/>
    <dgm:cxn modelId="{5F9B22B1-F112-499A-97DC-AE03FA9E882E}" srcId="{C6DFA9A4-09CD-4DD4-BF91-070F75D9E507}" destId="{E95F067F-9FE0-4B8F-AC9E-1B4E6B48571B}" srcOrd="1" destOrd="0" parTransId="{0F636049-72C1-444B-B2F4-059B7F77844C}" sibTransId="{549C84F5-890A-4FE4-8636-EE5FDAB7FF06}"/>
    <dgm:cxn modelId="{2F5BAAF6-4C47-4FEC-9D43-0BEA90366B35}" type="presOf" srcId="{E95F067F-9FE0-4B8F-AC9E-1B4E6B48571B}" destId="{5434BCFE-BE04-47B4-A3CE-280D9905C58F}" srcOrd="0" destOrd="0" presId="urn:microsoft.com/office/officeart/2005/8/layout/process4"/>
    <dgm:cxn modelId="{4EFA7A08-4139-4444-B1AA-8A188401BF63}" type="presParOf" srcId="{CC54EF7F-99E2-4236-B369-0843E56F9247}" destId="{A4DB0DA3-98B1-484F-954E-4F702A68FC29}" srcOrd="0" destOrd="0" presId="urn:microsoft.com/office/officeart/2005/8/layout/process4"/>
    <dgm:cxn modelId="{7778B829-4BFE-47DA-BA6B-CBE1B87769A3}" type="presParOf" srcId="{A4DB0DA3-98B1-484F-954E-4F702A68FC29}" destId="{5434BCFE-BE04-47B4-A3CE-280D9905C58F}" srcOrd="0" destOrd="0" presId="urn:microsoft.com/office/officeart/2005/8/layout/process4"/>
    <dgm:cxn modelId="{E64D8913-3091-4DE7-B230-50D4916A0AE3}" type="presParOf" srcId="{CC54EF7F-99E2-4236-B369-0843E56F9247}" destId="{BB99E1EB-5C6D-4DC6-9A0E-5331368D22D9}" srcOrd="1" destOrd="0" presId="urn:microsoft.com/office/officeart/2005/8/layout/process4"/>
    <dgm:cxn modelId="{D9CAC3A3-2CE6-4731-973E-16AFFA2A7ED0}" type="presParOf" srcId="{CC54EF7F-99E2-4236-B369-0843E56F9247}" destId="{5E293CAB-648B-4514-A146-C570C2B619AE}" srcOrd="2" destOrd="0" presId="urn:microsoft.com/office/officeart/2005/8/layout/process4"/>
    <dgm:cxn modelId="{0756902D-3980-4649-BAA5-5E3FB59554BC}" type="presParOf" srcId="{5E293CAB-648B-4514-A146-C570C2B619AE}" destId="{2629DA89-DD1B-417A-AF87-7154FDB34D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DE68ADB-2B4C-44EB-B741-ADB83ECC634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AA10300-94C0-40DC-A10A-17E7726C5DB0}">
      <dgm:prSet/>
      <dgm:spPr/>
      <dgm:t>
        <a:bodyPr/>
        <a:lstStyle/>
        <a:p>
          <a:r>
            <a:rPr lang="en-US" b="1"/>
            <a:t>Technology</a:t>
          </a:r>
          <a:r>
            <a:rPr lang="en-US"/>
            <a:t>: While electronic health records (EHRs) and communication tools are meant to streamline processes, they can also create barriers. Over-reliance on electronic communication can reduce face-to-face interaction, affecting the nurse-patient relationship.</a:t>
          </a:r>
        </a:p>
      </dgm:t>
    </dgm:pt>
    <dgm:pt modelId="{CA3E8C18-EB70-462F-A9A2-F585259D4173}" type="parTrans" cxnId="{D4A8A6CF-14BE-4318-8B76-F53CA5224163}">
      <dgm:prSet/>
      <dgm:spPr/>
      <dgm:t>
        <a:bodyPr/>
        <a:lstStyle/>
        <a:p>
          <a:endParaRPr lang="en-US"/>
        </a:p>
      </dgm:t>
    </dgm:pt>
    <dgm:pt modelId="{B45F6055-42DB-4AB2-A937-A85939AAB4ED}" type="sibTrans" cxnId="{D4A8A6CF-14BE-4318-8B76-F53CA5224163}">
      <dgm:prSet/>
      <dgm:spPr/>
      <dgm:t>
        <a:bodyPr/>
        <a:lstStyle/>
        <a:p>
          <a:endParaRPr lang="en-US"/>
        </a:p>
      </dgm:t>
    </dgm:pt>
    <dgm:pt modelId="{E3AB331E-1B7B-4CF0-BE82-ECC513ECD4ED}">
      <dgm:prSet/>
      <dgm:spPr/>
      <dgm:t>
        <a:bodyPr/>
        <a:lstStyle/>
        <a:p>
          <a:r>
            <a:rPr lang="en-US" b="1"/>
            <a:t>Interprofessional Communication</a:t>
          </a:r>
          <a:r>
            <a:rPr lang="en-US"/>
            <a:t>: Nurses often need to communicate with doctors, therapists, and other healthcare providers. Inconsistent communication styles or hierarchies within healthcare teams can lead to misunderstandings, errors, or delays in care.</a:t>
          </a:r>
        </a:p>
      </dgm:t>
    </dgm:pt>
    <dgm:pt modelId="{531B9266-CB4E-4EA5-A510-1F3549960A41}" type="parTrans" cxnId="{DC9A7C41-0A58-4777-8469-B2DAACD821BB}">
      <dgm:prSet/>
      <dgm:spPr/>
      <dgm:t>
        <a:bodyPr/>
        <a:lstStyle/>
        <a:p>
          <a:endParaRPr lang="en-US"/>
        </a:p>
      </dgm:t>
    </dgm:pt>
    <dgm:pt modelId="{1F86F880-F82F-4A52-92F6-5284BC34115E}" type="sibTrans" cxnId="{DC9A7C41-0A58-4777-8469-B2DAACD821BB}">
      <dgm:prSet/>
      <dgm:spPr/>
      <dgm:t>
        <a:bodyPr/>
        <a:lstStyle/>
        <a:p>
          <a:endParaRPr lang="en-US"/>
        </a:p>
      </dgm:t>
    </dgm:pt>
    <dgm:pt modelId="{40D62C0F-852F-4B8F-9F97-706CCA8DAEF5}">
      <dgm:prSet/>
      <dgm:spPr/>
      <dgm:t>
        <a:bodyPr/>
        <a:lstStyle/>
        <a:p>
          <a:r>
            <a:rPr lang="en-US" b="1"/>
            <a:t>7.  Personal Biases</a:t>
          </a:r>
          <a:r>
            <a:rPr lang="en-US"/>
            <a:t>: Implicit biases related to gender, race, age, or socioeconomic status can affect how nurses communicate with patients and colleagues, sometimes resulting in unequal care or misunderstanding of patient needs.</a:t>
          </a:r>
        </a:p>
      </dgm:t>
    </dgm:pt>
    <dgm:pt modelId="{C08B9DB1-D9BE-418C-A0E8-F19B805954B8}" type="parTrans" cxnId="{1065F249-E4B9-4A3F-893B-8F321A773597}">
      <dgm:prSet/>
      <dgm:spPr/>
      <dgm:t>
        <a:bodyPr/>
        <a:lstStyle/>
        <a:p>
          <a:endParaRPr lang="en-US"/>
        </a:p>
      </dgm:t>
    </dgm:pt>
    <dgm:pt modelId="{7C5FA05C-04B8-44D7-A304-43243814B489}" type="sibTrans" cxnId="{1065F249-E4B9-4A3F-893B-8F321A773597}">
      <dgm:prSet/>
      <dgm:spPr/>
      <dgm:t>
        <a:bodyPr/>
        <a:lstStyle/>
        <a:p>
          <a:endParaRPr lang="en-US"/>
        </a:p>
      </dgm:t>
    </dgm:pt>
    <dgm:pt modelId="{B4419A12-479E-40EA-95A7-100CE9AC2281}" type="pres">
      <dgm:prSet presAssocID="{0DE68ADB-2B4C-44EB-B741-ADB83ECC634C}" presName="linear" presStyleCnt="0">
        <dgm:presLayoutVars>
          <dgm:animLvl val="lvl"/>
          <dgm:resizeHandles val="exact"/>
        </dgm:presLayoutVars>
      </dgm:prSet>
      <dgm:spPr/>
    </dgm:pt>
    <dgm:pt modelId="{FB8ECE9C-31A5-474E-857D-D5BC871AC786}" type="pres">
      <dgm:prSet presAssocID="{7AA10300-94C0-40DC-A10A-17E7726C5DB0}" presName="parentText" presStyleLbl="node1" presStyleIdx="0" presStyleCnt="3">
        <dgm:presLayoutVars>
          <dgm:chMax val="0"/>
          <dgm:bulletEnabled val="1"/>
        </dgm:presLayoutVars>
      </dgm:prSet>
      <dgm:spPr/>
    </dgm:pt>
    <dgm:pt modelId="{720E2BC5-FCE4-4A22-AAF2-70FA716FC8A2}" type="pres">
      <dgm:prSet presAssocID="{B45F6055-42DB-4AB2-A937-A85939AAB4ED}" presName="spacer" presStyleCnt="0"/>
      <dgm:spPr/>
    </dgm:pt>
    <dgm:pt modelId="{92B338F3-E090-482A-BD73-211A7EFA8346}" type="pres">
      <dgm:prSet presAssocID="{E3AB331E-1B7B-4CF0-BE82-ECC513ECD4ED}" presName="parentText" presStyleLbl="node1" presStyleIdx="1" presStyleCnt="3">
        <dgm:presLayoutVars>
          <dgm:chMax val="0"/>
          <dgm:bulletEnabled val="1"/>
        </dgm:presLayoutVars>
      </dgm:prSet>
      <dgm:spPr/>
    </dgm:pt>
    <dgm:pt modelId="{DEE9FB43-78F1-41A0-8A5E-AFF34E75420C}" type="pres">
      <dgm:prSet presAssocID="{1F86F880-F82F-4A52-92F6-5284BC34115E}" presName="spacer" presStyleCnt="0"/>
      <dgm:spPr/>
    </dgm:pt>
    <dgm:pt modelId="{BA1FC29D-7C6B-470B-9D16-05FA24DB23EC}" type="pres">
      <dgm:prSet presAssocID="{40D62C0F-852F-4B8F-9F97-706CCA8DAEF5}" presName="parentText" presStyleLbl="node1" presStyleIdx="2" presStyleCnt="3">
        <dgm:presLayoutVars>
          <dgm:chMax val="0"/>
          <dgm:bulletEnabled val="1"/>
        </dgm:presLayoutVars>
      </dgm:prSet>
      <dgm:spPr/>
    </dgm:pt>
  </dgm:ptLst>
  <dgm:cxnLst>
    <dgm:cxn modelId="{DCC08A3D-2D57-4F07-B728-96DEEFBA2060}" type="presOf" srcId="{7AA10300-94C0-40DC-A10A-17E7726C5DB0}" destId="{FB8ECE9C-31A5-474E-857D-D5BC871AC786}" srcOrd="0" destOrd="0" presId="urn:microsoft.com/office/officeart/2005/8/layout/vList2"/>
    <dgm:cxn modelId="{DC9A7C41-0A58-4777-8469-B2DAACD821BB}" srcId="{0DE68ADB-2B4C-44EB-B741-ADB83ECC634C}" destId="{E3AB331E-1B7B-4CF0-BE82-ECC513ECD4ED}" srcOrd="1" destOrd="0" parTransId="{531B9266-CB4E-4EA5-A510-1F3549960A41}" sibTransId="{1F86F880-F82F-4A52-92F6-5284BC34115E}"/>
    <dgm:cxn modelId="{1065F249-E4B9-4A3F-893B-8F321A773597}" srcId="{0DE68ADB-2B4C-44EB-B741-ADB83ECC634C}" destId="{40D62C0F-852F-4B8F-9F97-706CCA8DAEF5}" srcOrd="2" destOrd="0" parTransId="{C08B9DB1-D9BE-418C-A0E8-F19B805954B8}" sibTransId="{7C5FA05C-04B8-44D7-A304-43243814B489}"/>
    <dgm:cxn modelId="{D485457E-498D-48DA-A947-CA9DC75B8AAC}" type="presOf" srcId="{E3AB331E-1B7B-4CF0-BE82-ECC513ECD4ED}" destId="{92B338F3-E090-482A-BD73-211A7EFA8346}" srcOrd="0" destOrd="0" presId="urn:microsoft.com/office/officeart/2005/8/layout/vList2"/>
    <dgm:cxn modelId="{B3E0C999-C166-4B39-A532-A7E9A513610D}" type="presOf" srcId="{0DE68ADB-2B4C-44EB-B741-ADB83ECC634C}" destId="{B4419A12-479E-40EA-95A7-100CE9AC2281}" srcOrd="0" destOrd="0" presId="urn:microsoft.com/office/officeart/2005/8/layout/vList2"/>
    <dgm:cxn modelId="{384260B2-9C05-4183-BBBE-92C28BE7B8AA}" type="presOf" srcId="{40D62C0F-852F-4B8F-9F97-706CCA8DAEF5}" destId="{BA1FC29D-7C6B-470B-9D16-05FA24DB23EC}" srcOrd="0" destOrd="0" presId="urn:microsoft.com/office/officeart/2005/8/layout/vList2"/>
    <dgm:cxn modelId="{D4A8A6CF-14BE-4318-8B76-F53CA5224163}" srcId="{0DE68ADB-2B4C-44EB-B741-ADB83ECC634C}" destId="{7AA10300-94C0-40DC-A10A-17E7726C5DB0}" srcOrd="0" destOrd="0" parTransId="{CA3E8C18-EB70-462F-A9A2-F585259D4173}" sibTransId="{B45F6055-42DB-4AB2-A937-A85939AAB4ED}"/>
    <dgm:cxn modelId="{E353C884-E3D1-46F8-B55B-E38D766DB2D8}" type="presParOf" srcId="{B4419A12-479E-40EA-95A7-100CE9AC2281}" destId="{FB8ECE9C-31A5-474E-857D-D5BC871AC786}" srcOrd="0" destOrd="0" presId="urn:microsoft.com/office/officeart/2005/8/layout/vList2"/>
    <dgm:cxn modelId="{42866BAB-2C33-4D65-8245-5BAA3E585970}" type="presParOf" srcId="{B4419A12-479E-40EA-95A7-100CE9AC2281}" destId="{720E2BC5-FCE4-4A22-AAF2-70FA716FC8A2}" srcOrd="1" destOrd="0" presId="urn:microsoft.com/office/officeart/2005/8/layout/vList2"/>
    <dgm:cxn modelId="{93B3FFFA-87B7-4B66-BC96-BFB8BABE61ED}" type="presParOf" srcId="{B4419A12-479E-40EA-95A7-100CE9AC2281}" destId="{92B338F3-E090-482A-BD73-211A7EFA8346}" srcOrd="2" destOrd="0" presId="urn:microsoft.com/office/officeart/2005/8/layout/vList2"/>
    <dgm:cxn modelId="{79413E80-C9FB-4465-A704-1CA965278741}" type="presParOf" srcId="{B4419A12-479E-40EA-95A7-100CE9AC2281}" destId="{DEE9FB43-78F1-41A0-8A5E-AFF34E75420C}" srcOrd="3" destOrd="0" presId="urn:microsoft.com/office/officeart/2005/8/layout/vList2"/>
    <dgm:cxn modelId="{C9AA07E1-6B07-4512-B6F7-377D166D0357}" type="presParOf" srcId="{B4419A12-479E-40EA-95A7-100CE9AC2281}" destId="{BA1FC29D-7C6B-470B-9D16-05FA24DB23E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45E894B-AD7D-4131-A38A-0F646191B082}"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C252141F-8DB1-452F-9BBE-4B6D42506D2B}">
      <dgm:prSet/>
      <dgm:spPr/>
      <dgm:t>
        <a:bodyPr/>
        <a:lstStyle/>
        <a:p>
          <a:r>
            <a:rPr lang="en-US"/>
            <a:t>Requires leadership engagement in the effort to establish patient-centered care as a top priority throughout the healthcare organization. </a:t>
          </a:r>
        </a:p>
      </dgm:t>
    </dgm:pt>
    <dgm:pt modelId="{039BF32F-94E0-4FF7-918F-E9FC1F4723E8}" type="parTrans" cxnId="{B62BC111-89ED-4FE7-B876-941E3A82E588}">
      <dgm:prSet/>
      <dgm:spPr/>
      <dgm:t>
        <a:bodyPr/>
        <a:lstStyle/>
        <a:p>
          <a:endParaRPr lang="en-US"/>
        </a:p>
      </dgm:t>
    </dgm:pt>
    <dgm:pt modelId="{3641ECBD-8734-4582-993D-386206E883FD}" type="sibTrans" cxnId="{B62BC111-89ED-4FE7-B876-941E3A82E588}">
      <dgm:prSet/>
      <dgm:spPr/>
      <dgm:t>
        <a:bodyPr/>
        <a:lstStyle/>
        <a:p>
          <a:endParaRPr lang="en-US"/>
        </a:p>
      </dgm:t>
    </dgm:pt>
    <dgm:pt modelId="{992DF720-82F2-474A-9A99-93CAC983393C}">
      <dgm:prSet/>
      <dgm:spPr/>
      <dgm:t>
        <a:bodyPr/>
        <a:lstStyle/>
        <a:p>
          <a:r>
            <a:rPr lang="en-US" dirty="0"/>
            <a:t>Adopting the following principles:</a:t>
          </a:r>
        </a:p>
      </dgm:t>
    </dgm:pt>
    <dgm:pt modelId="{45DB3CD1-6BE7-4D73-AF35-0052C0AB117A}" type="parTrans" cxnId="{90E6D75D-4D0E-41BC-91B9-27EA044AF16B}">
      <dgm:prSet/>
      <dgm:spPr/>
      <dgm:t>
        <a:bodyPr/>
        <a:lstStyle/>
        <a:p>
          <a:endParaRPr lang="en-US"/>
        </a:p>
      </dgm:t>
    </dgm:pt>
    <dgm:pt modelId="{5AA40955-7791-4203-B2E9-A8DC1A4BE7A7}" type="sibTrans" cxnId="{90E6D75D-4D0E-41BC-91B9-27EA044AF16B}">
      <dgm:prSet/>
      <dgm:spPr/>
      <dgm:t>
        <a:bodyPr/>
        <a:lstStyle/>
        <a:p>
          <a:endParaRPr lang="en-US"/>
        </a:p>
      </dgm:t>
    </dgm:pt>
    <dgm:pt modelId="{9DBB4A0F-0319-45E8-B8A6-AAC314B22926}">
      <dgm:prSet/>
      <dgm:spPr/>
      <dgm:t>
        <a:bodyPr/>
        <a:lstStyle/>
        <a:p>
          <a:r>
            <a:rPr lang="en-US"/>
            <a:t>• Patient safety guides all decision making. </a:t>
          </a:r>
        </a:p>
      </dgm:t>
    </dgm:pt>
    <dgm:pt modelId="{611DE05F-499E-47F8-AD49-34CB63DBE7CE}" type="parTrans" cxnId="{28D8EA42-AB55-45A6-BA91-B1FD70D3DF51}">
      <dgm:prSet/>
      <dgm:spPr/>
      <dgm:t>
        <a:bodyPr/>
        <a:lstStyle/>
        <a:p>
          <a:endParaRPr lang="en-US"/>
        </a:p>
      </dgm:t>
    </dgm:pt>
    <dgm:pt modelId="{402C032D-54AB-4391-8585-D3110DD0F99C}" type="sibTrans" cxnId="{28D8EA42-AB55-45A6-BA91-B1FD70D3DF51}">
      <dgm:prSet/>
      <dgm:spPr/>
      <dgm:t>
        <a:bodyPr/>
        <a:lstStyle/>
        <a:p>
          <a:endParaRPr lang="en-US"/>
        </a:p>
      </dgm:t>
    </dgm:pt>
    <dgm:pt modelId="{88D07A45-BC44-46CF-A8A3-8A5264E2D9F0}">
      <dgm:prSet/>
      <dgm:spPr/>
      <dgm:t>
        <a:bodyPr/>
        <a:lstStyle/>
        <a:p>
          <a:r>
            <a:rPr lang="en-US"/>
            <a:t>• Patients and families are partners at every level of care. </a:t>
          </a:r>
        </a:p>
      </dgm:t>
    </dgm:pt>
    <dgm:pt modelId="{777C1D64-F096-4A61-BA7F-4CD47DD76066}" type="parTrans" cxnId="{45F90A2F-14D2-413D-9DFF-1354EAC2EF88}">
      <dgm:prSet/>
      <dgm:spPr/>
      <dgm:t>
        <a:bodyPr/>
        <a:lstStyle/>
        <a:p>
          <a:endParaRPr lang="en-US"/>
        </a:p>
      </dgm:t>
    </dgm:pt>
    <dgm:pt modelId="{265C704D-A89B-4F03-8E5A-2A3BF7366A27}" type="sibTrans" cxnId="{45F90A2F-14D2-413D-9DFF-1354EAC2EF88}">
      <dgm:prSet/>
      <dgm:spPr/>
      <dgm:t>
        <a:bodyPr/>
        <a:lstStyle/>
        <a:p>
          <a:endParaRPr lang="en-US"/>
        </a:p>
      </dgm:t>
    </dgm:pt>
    <dgm:pt modelId="{B61990FC-EF17-4F8C-A9EC-66D29023D7A2}">
      <dgm:prSet/>
      <dgm:spPr/>
      <dgm:t>
        <a:bodyPr/>
        <a:lstStyle/>
        <a:p>
          <a:r>
            <a:rPr lang="en-US"/>
            <a:t>• Patient- and family-centered care is verifiable, rewarded and celebrated. </a:t>
          </a:r>
        </a:p>
      </dgm:t>
    </dgm:pt>
    <dgm:pt modelId="{E759198D-19C9-47AB-96AA-8F335A3D7CB5}" type="parTrans" cxnId="{62D28E85-A150-417A-8F12-12E4A5944052}">
      <dgm:prSet/>
      <dgm:spPr/>
      <dgm:t>
        <a:bodyPr/>
        <a:lstStyle/>
        <a:p>
          <a:endParaRPr lang="en-US"/>
        </a:p>
      </dgm:t>
    </dgm:pt>
    <dgm:pt modelId="{5925BCDF-9195-42C4-A4E8-60D7C0A9AAF0}" type="sibTrans" cxnId="{62D28E85-A150-417A-8F12-12E4A5944052}">
      <dgm:prSet/>
      <dgm:spPr/>
      <dgm:t>
        <a:bodyPr/>
        <a:lstStyle/>
        <a:p>
          <a:endParaRPr lang="en-US"/>
        </a:p>
      </dgm:t>
    </dgm:pt>
    <dgm:pt modelId="{E20CB6C6-DE37-496C-9896-D0F001E37D00}" type="pres">
      <dgm:prSet presAssocID="{C45E894B-AD7D-4131-A38A-0F646191B082}" presName="Name0" presStyleCnt="0">
        <dgm:presLayoutVars>
          <dgm:dir/>
          <dgm:resizeHandles val="exact"/>
        </dgm:presLayoutVars>
      </dgm:prSet>
      <dgm:spPr/>
    </dgm:pt>
    <dgm:pt modelId="{F24383D5-094D-41B8-B6E6-D024FADD681F}" type="pres">
      <dgm:prSet presAssocID="{C252141F-8DB1-452F-9BBE-4B6D42506D2B}" presName="node" presStyleLbl="node1" presStyleIdx="0" presStyleCnt="5">
        <dgm:presLayoutVars>
          <dgm:bulletEnabled val="1"/>
        </dgm:presLayoutVars>
      </dgm:prSet>
      <dgm:spPr/>
    </dgm:pt>
    <dgm:pt modelId="{BB171D1B-1AB8-449C-916C-6D455AF0A52A}" type="pres">
      <dgm:prSet presAssocID="{3641ECBD-8734-4582-993D-386206E883FD}" presName="sibTrans" presStyleLbl="sibTrans1D1" presStyleIdx="0" presStyleCnt="4"/>
      <dgm:spPr/>
    </dgm:pt>
    <dgm:pt modelId="{BDD25B41-1415-4F06-9E11-456B1BF13254}" type="pres">
      <dgm:prSet presAssocID="{3641ECBD-8734-4582-993D-386206E883FD}" presName="connectorText" presStyleLbl="sibTrans1D1" presStyleIdx="0" presStyleCnt="4"/>
      <dgm:spPr/>
    </dgm:pt>
    <dgm:pt modelId="{3090725A-5E0C-4C7B-921F-0917735DABE2}" type="pres">
      <dgm:prSet presAssocID="{992DF720-82F2-474A-9A99-93CAC983393C}" presName="node" presStyleLbl="node1" presStyleIdx="1" presStyleCnt="5">
        <dgm:presLayoutVars>
          <dgm:bulletEnabled val="1"/>
        </dgm:presLayoutVars>
      </dgm:prSet>
      <dgm:spPr/>
    </dgm:pt>
    <dgm:pt modelId="{CE493F1C-2566-4052-8179-CE0274C089F1}" type="pres">
      <dgm:prSet presAssocID="{5AA40955-7791-4203-B2E9-A8DC1A4BE7A7}" presName="sibTrans" presStyleLbl="sibTrans1D1" presStyleIdx="1" presStyleCnt="4"/>
      <dgm:spPr/>
    </dgm:pt>
    <dgm:pt modelId="{BEDFC4CB-29D0-4A70-B5AC-E5E3B1E12245}" type="pres">
      <dgm:prSet presAssocID="{5AA40955-7791-4203-B2E9-A8DC1A4BE7A7}" presName="connectorText" presStyleLbl="sibTrans1D1" presStyleIdx="1" presStyleCnt="4"/>
      <dgm:spPr/>
    </dgm:pt>
    <dgm:pt modelId="{CE3B3B09-40CC-4FE4-AFB6-C3F39AAC0BBD}" type="pres">
      <dgm:prSet presAssocID="{9DBB4A0F-0319-45E8-B8A6-AAC314B22926}" presName="node" presStyleLbl="node1" presStyleIdx="2" presStyleCnt="5">
        <dgm:presLayoutVars>
          <dgm:bulletEnabled val="1"/>
        </dgm:presLayoutVars>
      </dgm:prSet>
      <dgm:spPr/>
    </dgm:pt>
    <dgm:pt modelId="{4EB81CAD-01B2-4E6A-90C5-DFFA7A5991FD}" type="pres">
      <dgm:prSet presAssocID="{402C032D-54AB-4391-8585-D3110DD0F99C}" presName="sibTrans" presStyleLbl="sibTrans1D1" presStyleIdx="2" presStyleCnt="4"/>
      <dgm:spPr/>
    </dgm:pt>
    <dgm:pt modelId="{C35994CC-F224-4FF1-A058-89EB37FD1493}" type="pres">
      <dgm:prSet presAssocID="{402C032D-54AB-4391-8585-D3110DD0F99C}" presName="connectorText" presStyleLbl="sibTrans1D1" presStyleIdx="2" presStyleCnt="4"/>
      <dgm:spPr/>
    </dgm:pt>
    <dgm:pt modelId="{E20EF8B1-CCFC-4216-B34A-91EA2384B065}" type="pres">
      <dgm:prSet presAssocID="{88D07A45-BC44-46CF-A8A3-8A5264E2D9F0}" presName="node" presStyleLbl="node1" presStyleIdx="3" presStyleCnt="5">
        <dgm:presLayoutVars>
          <dgm:bulletEnabled val="1"/>
        </dgm:presLayoutVars>
      </dgm:prSet>
      <dgm:spPr/>
    </dgm:pt>
    <dgm:pt modelId="{D39EE063-52E8-4067-9B37-64CEADC3B451}" type="pres">
      <dgm:prSet presAssocID="{265C704D-A89B-4F03-8E5A-2A3BF7366A27}" presName="sibTrans" presStyleLbl="sibTrans1D1" presStyleIdx="3" presStyleCnt="4"/>
      <dgm:spPr/>
    </dgm:pt>
    <dgm:pt modelId="{66DA1211-E923-4230-BF29-F8EA0C7C144C}" type="pres">
      <dgm:prSet presAssocID="{265C704D-A89B-4F03-8E5A-2A3BF7366A27}" presName="connectorText" presStyleLbl="sibTrans1D1" presStyleIdx="3" presStyleCnt="4"/>
      <dgm:spPr/>
    </dgm:pt>
    <dgm:pt modelId="{9FD70C59-37E7-4B6A-851D-24836C9E755D}" type="pres">
      <dgm:prSet presAssocID="{B61990FC-EF17-4F8C-A9EC-66D29023D7A2}" presName="node" presStyleLbl="node1" presStyleIdx="4" presStyleCnt="5">
        <dgm:presLayoutVars>
          <dgm:bulletEnabled val="1"/>
        </dgm:presLayoutVars>
      </dgm:prSet>
      <dgm:spPr/>
    </dgm:pt>
  </dgm:ptLst>
  <dgm:cxnLst>
    <dgm:cxn modelId="{2A48FB01-079A-4F0E-8688-A9793B686358}" type="presOf" srcId="{5AA40955-7791-4203-B2E9-A8DC1A4BE7A7}" destId="{BEDFC4CB-29D0-4A70-B5AC-E5E3B1E12245}" srcOrd="1" destOrd="0" presId="urn:microsoft.com/office/officeart/2016/7/layout/RepeatingBendingProcessNew"/>
    <dgm:cxn modelId="{591A7907-2FBE-4BFB-A5D7-95C8DC186DF4}" type="presOf" srcId="{265C704D-A89B-4F03-8E5A-2A3BF7366A27}" destId="{D39EE063-52E8-4067-9B37-64CEADC3B451}" srcOrd="0" destOrd="0" presId="urn:microsoft.com/office/officeart/2016/7/layout/RepeatingBendingProcessNew"/>
    <dgm:cxn modelId="{B62BC111-89ED-4FE7-B876-941E3A82E588}" srcId="{C45E894B-AD7D-4131-A38A-0F646191B082}" destId="{C252141F-8DB1-452F-9BBE-4B6D42506D2B}" srcOrd="0" destOrd="0" parTransId="{039BF32F-94E0-4FF7-918F-E9FC1F4723E8}" sibTransId="{3641ECBD-8734-4582-993D-386206E883FD}"/>
    <dgm:cxn modelId="{07007C18-5049-4139-8ADF-20C7043A6DCD}" type="presOf" srcId="{3641ECBD-8734-4582-993D-386206E883FD}" destId="{BB171D1B-1AB8-449C-916C-6D455AF0A52A}" srcOrd="0" destOrd="0" presId="urn:microsoft.com/office/officeart/2016/7/layout/RepeatingBendingProcessNew"/>
    <dgm:cxn modelId="{45F90A2F-14D2-413D-9DFF-1354EAC2EF88}" srcId="{C45E894B-AD7D-4131-A38A-0F646191B082}" destId="{88D07A45-BC44-46CF-A8A3-8A5264E2D9F0}" srcOrd="3" destOrd="0" parTransId="{777C1D64-F096-4A61-BA7F-4CD47DD76066}" sibTransId="{265C704D-A89B-4F03-8E5A-2A3BF7366A27}"/>
    <dgm:cxn modelId="{433E993C-5D40-4883-9304-41BC83E995A8}" type="presOf" srcId="{3641ECBD-8734-4582-993D-386206E883FD}" destId="{BDD25B41-1415-4F06-9E11-456B1BF13254}" srcOrd="1" destOrd="0" presId="urn:microsoft.com/office/officeart/2016/7/layout/RepeatingBendingProcessNew"/>
    <dgm:cxn modelId="{90E6D75D-4D0E-41BC-91B9-27EA044AF16B}" srcId="{C45E894B-AD7D-4131-A38A-0F646191B082}" destId="{992DF720-82F2-474A-9A99-93CAC983393C}" srcOrd="1" destOrd="0" parTransId="{45DB3CD1-6BE7-4D73-AF35-0052C0AB117A}" sibTransId="{5AA40955-7791-4203-B2E9-A8DC1A4BE7A7}"/>
    <dgm:cxn modelId="{630AA942-2F8E-4418-92E0-DFD9509D7245}" type="presOf" srcId="{B61990FC-EF17-4F8C-A9EC-66D29023D7A2}" destId="{9FD70C59-37E7-4B6A-851D-24836C9E755D}" srcOrd="0" destOrd="0" presId="urn:microsoft.com/office/officeart/2016/7/layout/RepeatingBendingProcessNew"/>
    <dgm:cxn modelId="{28D8EA42-AB55-45A6-BA91-B1FD70D3DF51}" srcId="{C45E894B-AD7D-4131-A38A-0F646191B082}" destId="{9DBB4A0F-0319-45E8-B8A6-AAC314B22926}" srcOrd="2" destOrd="0" parTransId="{611DE05F-499E-47F8-AD49-34CB63DBE7CE}" sibTransId="{402C032D-54AB-4391-8585-D3110DD0F99C}"/>
    <dgm:cxn modelId="{1C6CD182-ABFB-4EAF-802A-722DDDB11CF6}" type="presOf" srcId="{5AA40955-7791-4203-B2E9-A8DC1A4BE7A7}" destId="{CE493F1C-2566-4052-8179-CE0274C089F1}" srcOrd="0" destOrd="0" presId="urn:microsoft.com/office/officeart/2016/7/layout/RepeatingBendingProcessNew"/>
    <dgm:cxn modelId="{62D28E85-A150-417A-8F12-12E4A5944052}" srcId="{C45E894B-AD7D-4131-A38A-0F646191B082}" destId="{B61990FC-EF17-4F8C-A9EC-66D29023D7A2}" srcOrd="4" destOrd="0" parTransId="{E759198D-19C9-47AB-96AA-8F335A3D7CB5}" sibTransId="{5925BCDF-9195-42C4-A4E8-60D7C0A9AAF0}"/>
    <dgm:cxn modelId="{F00B0EA1-2BDB-4F79-9B57-E364D6AE7264}" type="presOf" srcId="{C252141F-8DB1-452F-9BBE-4B6D42506D2B}" destId="{F24383D5-094D-41B8-B6E6-D024FADD681F}" srcOrd="0" destOrd="0" presId="urn:microsoft.com/office/officeart/2016/7/layout/RepeatingBendingProcessNew"/>
    <dgm:cxn modelId="{E2D7A6AE-2E69-457A-80B7-C9C8DF0A0244}" type="presOf" srcId="{402C032D-54AB-4391-8585-D3110DD0F99C}" destId="{4EB81CAD-01B2-4E6A-90C5-DFFA7A5991FD}" srcOrd="0" destOrd="0" presId="urn:microsoft.com/office/officeart/2016/7/layout/RepeatingBendingProcessNew"/>
    <dgm:cxn modelId="{9330B4CE-33DD-4A9C-B290-C5E55064BE41}" type="presOf" srcId="{992DF720-82F2-474A-9A99-93CAC983393C}" destId="{3090725A-5E0C-4C7B-921F-0917735DABE2}" srcOrd="0" destOrd="0" presId="urn:microsoft.com/office/officeart/2016/7/layout/RepeatingBendingProcessNew"/>
    <dgm:cxn modelId="{1D0F9ED3-9CCF-4E56-9681-5B17860E8B3B}" type="presOf" srcId="{C45E894B-AD7D-4131-A38A-0F646191B082}" destId="{E20CB6C6-DE37-496C-9896-D0F001E37D00}" srcOrd="0" destOrd="0" presId="urn:microsoft.com/office/officeart/2016/7/layout/RepeatingBendingProcessNew"/>
    <dgm:cxn modelId="{E7BEF6D8-F74A-4D64-90AA-E815CE1AA84A}" type="presOf" srcId="{88D07A45-BC44-46CF-A8A3-8A5264E2D9F0}" destId="{E20EF8B1-CCFC-4216-B34A-91EA2384B065}" srcOrd="0" destOrd="0" presId="urn:microsoft.com/office/officeart/2016/7/layout/RepeatingBendingProcessNew"/>
    <dgm:cxn modelId="{3496ACE6-4C85-4975-9127-5FF2FDE1EA6F}" type="presOf" srcId="{9DBB4A0F-0319-45E8-B8A6-AAC314B22926}" destId="{CE3B3B09-40CC-4FE4-AFB6-C3F39AAC0BBD}" srcOrd="0" destOrd="0" presId="urn:microsoft.com/office/officeart/2016/7/layout/RepeatingBendingProcessNew"/>
    <dgm:cxn modelId="{0546D5EE-DE5A-4C75-8281-CE9F007C91DA}" type="presOf" srcId="{402C032D-54AB-4391-8585-D3110DD0F99C}" destId="{C35994CC-F224-4FF1-A058-89EB37FD1493}" srcOrd="1" destOrd="0" presId="urn:microsoft.com/office/officeart/2016/7/layout/RepeatingBendingProcessNew"/>
    <dgm:cxn modelId="{BF6396F4-8C80-4AC9-9010-91582055E564}" type="presOf" srcId="{265C704D-A89B-4F03-8E5A-2A3BF7366A27}" destId="{66DA1211-E923-4230-BF29-F8EA0C7C144C}" srcOrd="1" destOrd="0" presId="urn:microsoft.com/office/officeart/2016/7/layout/RepeatingBendingProcessNew"/>
    <dgm:cxn modelId="{D3634962-704C-48BF-AE1E-67CC2138A5AA}" type="presParOf" srcId="{E20CB6C6-DE37-496C-9896-D0F001E37D00}" destId="{F24383D5-094D-41B8-B6E6-D024FADD681F}" srcOrd="0" destOrd="0" presId="urn:microsoft.com/office/officeart/2016/7/layout/RepeatingBendingProcessNew"/>
    <dgm:cxn modelId="{38665C40-628A-4E9F-AA59-500B98178DB1}" type="presParOf" srcId="{E20CB6C6-DE37-496C-9896-D0F001E37D00}" destId="{BB171D1B-1AB8-449C-916C-6D455AF0A52A}" srcOrd="1" destOrd="0" presId="urn:microsoft.com/office/officeart/2016/7/layout/RepeatingBendingProcessNew"/>
    <dgm:cxn modelId="{9134E9FA-66E3-405C-9A05-68FFCCB8325F}" type="presParOf" srcId="{BB171D1B-1AB8-449C-916C-6D455AF0A52A}" destId="{BDD25B41-1415-4F06-9E11-456B1BF13254}" srcOrd="0" destOrd="0" presId="urn:microsoft.com/office/officeart/2016/7/layout/RepeatingBendingProcessNew"/>
    <dgm:cxn modelId="{A6105CDD-DED2-45E0-A8AC-9893756D5830}" type="presParOf" srcId="{E20CB6C6-DE37-496C-9896-D0F001E37D00}" destId="{3090725A-5E0C-4C7B-921F-0917735DABE2}" srcOrd="2" destOrd="0" presId="urn:microsoft.com/office/officeart/2016/7/layout/RepeatingBendingProcessNew"/>
    <dgm:cxn modelId="{30BB74C7-D4F6-455E-AFBA-02420D78F88C}" type="presParOf" srcId="{E20CB6C6-DE37-496C-9896-D0F001E37D00}" destId="{CE493F1C-2566-4052-8179-CE0274C089F1}" srcOrd="3" destOrd="0" presId="urn:microsoft.com/office/officeart/2016/7/layout/RepeatingBendingProcessNew"/>
    <dgm:cxn modelId="{132DA9EF-0C69-442A-8A88-C2688E6EC5FC}" type="presParOf" srcId="{CE493F1C-2566-4052-8179-CE0274C089F1}" destId="{BEDFC4CB-29D0-4A70-B5AC-E5E3B1E12245}" srcOrd="0" destOrd="0" presId="urn:microsoft.com/office/officeart/2016/7/layout/RepeatingBendingProcessNew"/>
    <dgm:cxn modelId="{F4D9C19C-D89B-47AE-90CF-8E8D45B8CB9F}" type="presParOf" srcId="{E20CB6C6-DE37-496C-9896-D0F001E37D00}" destId="{CE3B3B09-40CC-4FE4-AFB6-C3F39AAC0BBD}" srcOrd="4" destOrd="0" presId="urn:microsoft.com/office/officeart/2016/7/layout/RepeatingBendingProcessNew"/>
    <dgm:cxn modelId="{C22041CC-D086-46D8-9A7C-922CEBCBD38A}" type="presParOf" srcId="{E20CB6C6-DE37-496C-9896-D0F001E37D00}" destId="{4EB81CAD-01B2-4E6A-90C5-DFFA7A5991FD}" srcOrd="5" destOrd="0" presId="urn:microsoft.com/office/officeart/2016/7/layout/RepeatingBendingProcessNew"/>
    <dgm:cxn modelId="{01372D44-C3A0-4D57-B18B-9768ECD5DE85}" type="presParOf" srcId="{4EB81CAD-01B2-4E6A-90C5-DFFA7A5991FD}" destId="{C35994CC-F224-4FF1-A058-89EB37FD1493}" srcOrd="0" destOrd="0" presId="urn:microsoft.com/office/officeart/2016/7/layout/RepeatingBendingProcessNew"/>
    <dgm:cxn modelId="{1E919FD3-20B9-4E64-8986-4D577F209D6A}" type="presParOf" srcId="{E20CB6C6-DE37-496C-9896-D0F001E37D00}" destId="{E20EF8B1-CCFC-4216-B34A-91EA2384B065}" srcOrd="6" destOrd="0" presId="urn:microsoft.com/office/officeart/2016/7/layout/RepeatingBendingProcessNew"/>
    <dgm:cxn modelId="{61596A1C-E0A0-4D6E-B124-6BA93364209D}" type="presParOf" srcId="{E20CB6C6-DE37-496C-9896-D0F001E37D00}" destId="{D39EE063-52E8-4067-9B37-64CEADC3B451}" srcOrd="7" destOrd="0" presId="urn:microsoft.com/office/officeart/2016/7/layout/RepeatingBendingProcessNew"/>
    <dgm:cxn modelId="{6F1D1124-4869-4E79-B2D4-A1C3EC9A7A82}" type="presParOf" srcId="{D39EE063-52E8-4067-9B37-64CEADC3B451}" destId="{66DA1211-E923-4230-BF29-F8EA0C7C144C}" srcOrd="0" destOrd="0" presId="urn:microsoft.com/office/officeart/2016/7/layout/RepeatingBendingProcessNew"/>
    <dgm:cxn modelId="{5F01CABA-3B93-4404-8D4E-BBA7909EA1C1}" type="presParOf" srcId="{E20CB6C6-DE37-496C-9896-D0F001E37D00}" destId="{9FD70C59-37E7-4B6A-851D-24836C9E755D}"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BB269F8-481A-45A3-B39A-4F7FE329F2F3}"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6B1494B-100A-4517-A04E-78A678A985BD}">
      <dgm:prSet/>
      <dgm:spPr/>
      <dgm:t>
        <a:bodyPr/>
        <a:lstStyle/>
        <a:p>
          <a:r>
            <a:rPr lang="en-US"/>
            <a:t>Licensed practitioner discloses to the patient and family any unanticipated outcomes of care, treatment and services. </a:t>
          </a:r>
        </a:p>
      </dgm:t>
    </dgm:pt>
    <dgm:pt modelId="{1383012E-BC82-492B-8C03-5CA49EC8A789}" type="parTrans" cxnId="{893A6C8B-382B-4B4A-BACA-CBF268013501}">
      <dgm:prSet/>
      <dgm:spPr/>
      <dgm:t>
        <a:bodyPr/>
        <a:lstStyle/>
        <a:p>
          <a:endParaRPr lang="en-US"/>
        </a:p>
      </dgm:t>
    </dgm:pt>
    <dgm:pt modelId="{679255B6-311F-419B-98BF-75D6C4342793}" type="sibTrans" cxnId="{893A6C8B-382B-4B4A-BACA-CBF268013501}">
      <dgm:prSet/>
      <dgm:spPr/>
      <dgm:t>
        <a:bodyPr/>
        <a:lstStyle/>
        <a:p>
          <a:endParaRPr lang="en-US"/>
        </a:p>
      </dgm:t>
    </dgm:pt>
    <dgm:pt modelId="{40AAB165-E4F7-4AC5-A84F-A3A939F3C52C}">
      <dgm:prSet/>
      <dgm:spPr/>
      <dgm:t>
        <a:bodyPr/>
        <a:lstStyle/>
        <a:p>
          <a:r>
            <a:rPr lang="en-US"/>
            <a:t>Though Joint Commission standards do not require apology, evidence suggests that patients benefit—and are less likely to pursue litigation—when </a:t>
          </a:r>
          <a:r>
            <a:rPr lang="en-US" b="1"/>
            <a:t>physicians disclose harm</a:t>
          </a:r>
          <a:r>
            <a:rPr lang="en-US"/>
            <a:t>, express sympathy and apologize. </a:t>
          </a:r>
        </a:p>
      </dgm:t>
    </dgm:pt>
    <dgm:pt modelId="{87EB8229-5130-4C56-BDF6-1CD132F4D8C1}" type="parTrans" cxnId="{8AC42F25-A5A4-4CF6-BFCC-41B76A37EA25}">
      <dgm:prSet/>
      <dgm:spPr/>
      <dgm:t>
        <a:bodyPr/>
        <a:lstStyle/>
        <a:p>
          <a:endParaRPr lang="en-US"/>
        </a:p>
      </dgm:t>
    </dgm:pt>
    <dgm:pt modelId="{64FAE734-6626-449F-9EAF-52C335AA3089}" type="sibTrans" cxnId="{8AC42F25-A5A4-4CF6-BFCC-41B76A37EA25}">
      <dgm:prSet/>
      <dgm:spPr/>
      <dgm:t>
        <a:bodyPr/>
        <a:lstStyle/>
        <a:p>
          <a:endParaRPr lang="en-US"/>
        </a:p>
      </dgm:t>
    </dgm:pt>
    <dgm:pt modelId="{8EFC75A4-B94B-4281-8DEF-AB94CC30ABC6}">
      <dgm:prSet/>
      <dgm:spPr/>
      <dgm:t>
        <a:bodyPr/>
        <a:lstStyle/>
        <a:p>
          <a:r>
            <a:rPr lang="en-US"/>
            <a:t>• The hospital has a focus on measurement, learning and improvement. </a:t>
          </a:r>
        </a:p>
      </dgm:t>
    </dgm:pt>
    <dgm:pt modelId="{95FFE166-5D98-4C1F-AD9E-B5E430DCBCF9}" type="parTrans" cxnId="{33B668AF-8316-430F-9668-B79A6ADB12BF}">
      <dgm:prSet/>
      <dgm:spPr/>
      <dgm:t>
        <a:bodyPr/>
        <a:lstStyle/>
        <a:p>
          <a:endParaRPr lang="en-US"/>
        </a:p>
      </dgm:t>
    </dgm:pt>
    <dgm:pt modelId="{26B04A4B-090C-44C2-A225-1A9FF9B7B020}" type="sibTrans" cxnId="{33B668AF-8316-430F-9668-B79A6ADB12BF}">
      <dgm:prSet/>
      <dgm:spPr/>
      <dgm:t>
        <a:bodyPr/>
        <a:lstStyle/>
        <a:p>
          <a:endParaRPr lang="en-US"/>
        </a:p>
      </dgm:t>
    </dgm:pt>
    <dgm:pt modelId="{880A7FD4-E7A8-4865-9776-281B92600A37}">
      <dgm:prSet/>
      <dgm:spPr/>
      <dgm:t>
        <a:bodyPr/>
        <a:lstStyle/>
        <a:p>
          <a:r>
            <a:rPr lang="en-US"/>
            <a:t>Staff and licensed independent practitioners must be fully engaged in patient- and family-centered care as demonstrated by their skills, knowledge and competence in compassionate communication. </a:t>
          </a:r>
        </a:p>
      </dgm:t>
    </dgm:pt>
    <dgm:pt modelId="{9A0A4F4B-2117-46FF-A683-023A12A78745}" type="parTrans" cxnId="{6A5E194F-5AC9-4413-8B49-5FF5CB9BB0AF}">
      <dgm:prSet/>
      <dgm:spPr/>
      <dgm:t>
        <a:bodyPr/>
        <a:lstStyle/>
        <a:p>
          <a:endParaRPr lang="en-US"/>
        </a:p>
      </dgm:t>
    </dgm:pt>
    <dgm:pt modelId="{2749681C-F103-4E58-AC11-EE9D6B59EF4A}" type="sibTrans" cxnId="{6A5E194F-5AC9-4413-8B49-5FF5CB9BB0AF}">
      <dgm:prSet/>
      <dgm:spPr/>
      <dgm:t>
        <a:bodyPr/>
        <a:lstStyle/>
        <a:p>
          <a:endParaRPr lang="en-US"/>
        </a:p>
      </dgm:t>
    </dgm:pt>
    <dgm:pt modelId="{030D3B58-892E-476A-9791-508085D0705E}" type="pres">
      <dgm:prSet presAssocID="{0BB269F8-481A-45A3-B39A-4F7FE329F2F3}" presName="root" presStyleCnt="0">
        <dgm:presLayoutVars>
          <dgm:dir/>
          <dgm:resizeHandles val="exact"/>
        </dgm:presLayoutVars>
      </dgm:prSet>
      <dgm:spPr/>
    </dgm:pt>
    <dgm:pt modelId="{656CD6F8-D03D-4BD6-85C9-311ABAED82A9}" type="pres">
      <dgm:prSet presAssocID="{0BB269F8-481A-45A3-B39A-4F7FE329F2F3}" presName="container" presStyleCnt="0">
        <dgm:presLayoutVars>
          <dgm:dir/>
          <dgm:resizeHandles val="exact"/>
        </dgm:presLayoutVars>
      </dgm:prSet>
      <dgm:spPr/>
    </dgm:pt>
    <dgm:pt modelId="{967B279E-AE3D-498A-AFF9-B403EC0F15EE}" type="pres">
      <dgm:prSet presAssocID="{66B1494B-100A-4517-A04E-78A678A985BD}" presName="compNode" presStyleCnt="0"/>
      <dgm:spPr/>
    </dgm:pt>
    <dgm:pt modelId="{D5A10718-3326-461B-8D01-B64280628E8E}" type="pres">
      <dgm:prSet presAssocID="{66B1494B-100A-4517-A04E-78A678A985BD}" presName="iconBgRect" presStyleLbl="bgShp" presStyleIdx="0" presStyleCnt="4"/>
      <dgm:spPr/>
    </dgm:pt>
    <dgm:pt modelId="{8E655486-13E1-4682-9A7A-67B5824A09C4}" type="pres">
      <dgm:prSet presAssocID="{66B1494B-100A-4517-A04E-78A678A985B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E3011E53-014F-4726-A1D8-F6F2752709AA}" type="pres">
      <dgm:prSet presAssocID="{66B1494B-100A-4517-A04E-78A678A985BD}" presName="spaceRect" presStyleCnt="0"/>
      <dgm:spPr/>
    </dgm:pt>
    <dgm:pt modelId="{4D155549-0884-4E97-A081-0C5C2A7D217C}" type="pres">
      <dgm:prSet presAssocID="{66B1494B-100A-4517-A04E-78A678A985BD}" presName="textRect" presStyleLbl="revTx" presStyleIdx="0" presStyleCnt="4">
        <dgm:presLayoutVars>
          <dgm:chMax val="1"/>
          <dgm:chPref val="1"/>
        </dgm:presLayoutVars>
      </dgm:prSet>
      <dgm:spPr/>
    </dgm:pt>
    <dgm:pt modelId="{F2CB2F01-F082-4CEA-B894-AF99DF87F300}" type="pres">
      <dgm:prSet presAssocID="{679255B6-311F-419B-98BF-75D6C4342793}" presName="sibTrans" presStyleLbl="sibTrans2D1" presStyleIdx="0" presStyleCnt="0"/>
      <dgm:spPr/>
    </dgm:pt>
    <dgm:pt modelId="{2FA47F2A-1A50-409C-A022-EA902664AEE5}" type="pres">
      <dgm:prSet presAssocID="{40AAB165-E4F7-4AC5-A84F-A3A939F3C52C}" presName="compNode" presStyleCnt="0"/>
      <dgm:spPr/>
    </dgm:pt>
    <dgm:pt modelId="{1A4EA333-7333-45D9-B589-3234D83E0EBD}" type="pres">
      <dgm:prSet presAssocID="{40AAB165-E4F7-4AC5-A84F-A3A939F3C52C}" presName="iconBgRect" presStyleLbl="bgShp" presStyleIdx="1" presStyleCnt="4"/>
      <dgm:spPr/>
    </dgm:pt>
    <dgm:pt modelId="{DBC08A49-013A-461F-BD50-F3DE1FE862E9}" type="pres">
      <dgm:prSet presAssocID="{40AAB165-E4F7-4AC5-A84F-A3A939F3C52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289913E7-5494-4A88-BE8F-08C94928C0AB}" type="pres">
      <dgm:prSet presAssocID="{40AAB165-E4F7-4AC5-A84F-A3A939F3C52C}" presName="spaceRect" presStyleCnt="0"/>
      <dgm:spPr/>
    </dgm:pt>
    <dgm:pt modelId="{DC3A8641-4B60-4436-B6B8-A48FC7ED96F7}" type="pres">
      <dgm:prSet presAssocID="{40AAB165-E4F7-4AC5-A84F-A3A939F3C52C}" presName="textRect" presStyleLbl="revTx" presStyleIdx="1" presStyleCnt="4">
        <dgm:presLayoutVars>
          <dgm:chMax val="1"/>
          <dgm:chPref val="1"/>
        </dgm:presLayoutVars>
      </dgm:prSet>
      <dgm:spPr/>
    </dgm:pt>
    <dgm:pt modelId="{B538972E-8DD2-44B1-82CD-D0F1F3D6C84F}" type="pres">
      <dgm:prSet presAssocID="{64FAE734-6626-449F-9EAF-52C335AA3089}" presName="sibTrans" presStyleLbl="sibTrans2D1" presStyleIdx="0" presStyleCnt="0"/>
      <dgm:spPr/>
    </dgm:pt>
    <dgm:pt modelId="{5662BD1F-171C-40CF-B9E4-FA0C72245718}" type="pres">
      <dgm:prSet presAssocID="{8EFC75A4-B94B-4281-8DEF-AB94CC30ABC6}" presName="compNode" presStyleCnt="0"/>
      <dgm:spPr/>
    </dgm:pt>
    <dgm:pt modelId="{EABB630E-9DCB-4775-BBBD-8C605711A06F}" type="pres">
      <dgm:prSet presAssocID="{8EFC75A4-B94B-4281-8DEF-AB94CC30ABC6}" presName="iconBgRect" presStyleLbl="bgShp" presStyleIdx="2" presStyleCnt="4"/>
      <dgm:spPr/>
    </dgm:pt>
    <dgm:pt modelId="{F3387582-7CAF-43E9-BFA6-1FB14C8043C2}" type="pres">
      <dgm:prSet presAssocID="{8EFC75A4-B94B-4281-8DEF-AB94CC30ABC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2672EAF2-6AE7-4B0F-ABF5-C83A5EA5967A}" type="pres">
      <dgm:prSet presAssocID="{8EFC75A4-B94B-4281-8DEF-AB94CC30ABC6}" presName="spaceRect" presStyleCnt="0"/>
      <dgm:spPr/>
    </dgm:pt>
    <dgm:pt modelId="{BE0E62D8-8E36-4200-8EB0-C638CBCD8B4D}" type="pres">
      <dgm:prSet presAssocID="{8EFC75A4-B94B-4281-8DEF-AB94CC30ABC6}" presName="textRect" presStyleLbl="revTx" presStyleIdx="2" presStyleCnt="4">
        <dgm:presLayoutVars>
          <dgm:chMax val="1"/>
          <dgm:chPref val="1"/>
        </dgm:presLayoutVars>
      </dgm:prSet>
      <dgm:spPr/>
    </dgm:pt>
    <dgm:pt modelId="{CDA0B105-64D4-4AE5-9836-4D5959AED901}" type="pres">
      <dgm:prSet presAssocID="{26B04A4B-090C-44C2-A225-1A9FF9B7B020}" presName="sibTrans" presStyleLbl="sibTrans2D1" presStyleIdx="0" presStyleCnt="0"/>
      <dgm:spPr/>
    </dgm:pt>
    <dgm:pt modelId="{17D6A29F-1A2F-4F3B-8CF3-125A999CD176}" type="pres">
      <dgm:prSet presAssocID="{880A7FD4-E7A8-4865-9776-281B92600A37}" presName="compNode" presStyleCnt="0"/>
      <dgm:spPr/>
    </dgm:pt>
    <dgm:pt modelId="{520D0FEF-43E0-4846-9A61-A17060D1DE3C}" type="pres">
      <dgm:prSet presAssocID="{880A7FD4-E7A8-4865-9776-281B92600A37}" presName="iconBgRect" presStyleLbl="bgShp" presStyleIdx="3" presStyleCnt="4"/>
      <dgm:spPr/>
    </dgm:pt>
    <dgm:pt modelId="{3926EFB7-17FB-42F2-B15C-4E69C5CE2892}" type="pres">
      <dgm:prSet presAssocID="{880A7FD4-E7A8-4865-9776-281B92600A3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Network"/>
        </a:ext>
      </dgm:extLst>
    </dgm:pt>
    <dgm:pt modelId="{D36705A8-5A49-4E15-8288-AF489AA7483A}" type="pres">
      <dgm:prSet presAssocID="{880A7FD4-E7A8-4865-9776-281B92600A37}" presName="spaceRect" presStyleCnt="0"/>
      <dgm:spPr/>
    </dgm:pt>
    <dgm:pt modelId="{6F87D6D1-1C74-46E7-BF5E-69EF1EEB61E1}" type="pres">
      <dgm:prSet presAssocID="{880A7FD4-E7A8-4865-9776-281B92600A37}" presName="textRect" presStyleLbl="revTx" presStyleIdx="3" presStyleCnt="4">
        <dgm:presLayoutVars>
          <dgm:chMax val="1"/>
          <dgm:chPref val="1"/>
        </dgm:presLayoutVars>
      </dgm:prSet>
      <dgm:spPr/>
    </dgm:pt>
  </dgm:ptLst>
  <dgm:cxnLst>
    <dgm:cxn modelId="{F47C3513-F6AD-4FA8-9324-246160248467}" type="presOf" srcId="{0BB269F8-481A-45A3-B39A-4F7FE329F2F3}" destId="{030D3B58-892E-476A-9791-508085D0705E}" srcOrd="0" destOrd="0" presId="urn:microsoft.com/office/officeart/2018/2/layout/IconCircleList"/>
    <dgm:cxn modelId="{8AC42F25-A5A4-4CF6-BFCC-41B76A37EA25}" srcId="{0BB269F8-481A-45A3-B39A-4F7FE329F2F3}" destId="{40AAB165-E4F7-4AC5-A84F-A3A939F3C52C}" srcOrd="1" destOrd="0" parTransId="{87EB8229-5130-4C56-BDF6-1CD132F4D8C1}" sibTransId="{64FAE734-6626-449F-9EAF-52C335AA3089}"/>
    <dgm:cxn modelId="{9EE39243-9265-4DDC-BCB0-33C3A7ABE4A5}" type="presOf" srcId="{64FAE734-6626-449F-9EAF-52C335AA3089}" destId="{B538972E-8DD2-44B1-82CD-D0F1F3D6C84F}" srcOrd="0" destOrd="0" presId="urn:microsoft.com/office/officeart/2018/2/layout/IconCircleList"/>
    <dgm:cxn modelId="{E8BBCA64-0FD1-4C3F-A92B-E0A7D9C91971}" type="presOf" srcId="{40AAB165-E4F7-4AC5-A84F-A3A939F3C52C}" destId="{DC3A8641-4B60-4436-B6B8-A48FC7ED96F7}" srcOrd="0" destOrd="0" presId="urn:microsoft.com/office/officeart/2018/2/layout/IconCircleList"/>
    <dgm:cxn modelId="{DED06267-0764-4254-846F-3612826FC8C4}" type="presOf" srcId="{26B04A4B-090C-44C2-A225-1A9FF9B7B020}" destId="{CDA0B105-64D4-4AE5-9836-4D5959AED901}" srcOrd="0" destOrd="0" presId="urn:microsoft.com/office/officeart/2018/2/layout/IconCircleList"/>
    <dgm:cxn modelId="{F06F5B4B-7EC0-4EFC-ACE1-2FA0EE336BBF}" type="presOf" srcId="{880A7FD4-E7A8-4865-9776-281B92600A37}" destId="{6F87D6D1-1C74-46E7-BF5E-69EF1EEB61E1}" srcOrd="0" destOrd="0" presId="urn:microsoft.com/office/officeart/2018/2/layout/IconCircleList"/>
    <dgm:cxn modelId="{6A5E194F-5AC9-4413-8B49-5FF5CB9BB0AF}" srcId="{0BB269F8-481A-45A3-B39A-4F7FE329F2F3}" destId="{880A7FD4-E7A8-4865-9776-281B92600A37}" srcOrd="3" destOrd="0" parTransId="{9A0A4F4B-2117-46FF-A683-023A12A78745}" sibTransId="{2749681C-F103-4E58-AC11-EE9D6B59EF4A}"/>
    <dgm:cxn modelId="{50C41688-AEC2-47E0-B999-7BD866EE2E48}" type="presOf" srcId="{66B1494B-100A-4517-A04E-78A678A985BD}" destId="{4D155549-0884-4E97-A081-0C5C2A7D217C}" srcOrd="0" destOrd="0" presId="urn:microsoft.com/office/officeart/2018/2/layout/IconCircleList"/>
    <dgm:cxn modelId="{893A6C8B-382B-4B4A-BACA-CBF268013501}" srcId="{0BB269F8-481A-45A3-B39A-4F7FE329F2F3}" destId="{66B1494B-100A-4517-A04E-78A678A985BD}" srcOrd="0" destOrd="0" parTransId="{1383012E-BC82-492B-8C03-5CA49EC8A789}" sibTransId="{679255B6-311F-419B-98BF-75D6C4342793}"/>
    <dgm:cxn modelId="{33B668AF-8316-430F-9668-B79A6ADB12BF}" srcId="{0BB269F8-481A-45A3-B39A-4F7FE329F2F3}" destId="{8EFC75A4-B94B-4281-8DEF-AB94CC30ABC6}" srcOrd="2" destOrd="0" parTransId="{95FFE166-5D98-4C1F-AD9E-B5E430DCBCF9}" sibTransId="{26B04A4B-090C-44C2-A225-1A9FF9B7B020}"/>
    <dgm:cxn modelId="{0FAB7DDB-C68E-4517-B2FD-3BE2755AFDE0}" type="presOf" srcId="{679255B6-311F-419B-98BF-75D6C4342793}" destId="{F2CB2F01-F082-4CEA-B894-AF99DF87F300}" srcOrd="0" destOrd="0" presId="urn:microsoft.com/office/officeart/2018/2/layout/IconCircleList"/>
    <dgm:cxn modelId="{4F17B5F6-8B13-4C3F-A4CC-11F4719F24F6}" type="presOf" srcId="{8EFC75A4-B94B-4281-8DEF-AB94CC30ABC6}" destId="{BE0E62D8-8E36-4200-8EB0-C638CBCD8B4D}" srcOrd="0" destOrd="0" presId="urn:microsoft.com/office/officeart/2018/2/layout/IconCircleList"/>
    <dgm:cxn modelId="{B23EA1BA-4C1B-476A-8D95-CCC3CD8F324B}" type="presParOf" srcId="{030D3B58-892E-476A-9791-508085D0705E}" destId="{656CD6F8-D03D-4BD6-85C9-311ABAED82A9}" srcOrd="0" destOrd="0" presId="urn:microsoft.com/office/officeart/2018/2/layout/IconCircleList"/>
    <dgm:cxn modelId="{768FD217-9A1A-4124-9896-05CCB8D06C1F}" type="presParOf" srcId="{656CD6F8-D03D-4BD6-85C9-311ABAED82A9}" destId="{967B279E-AE3D-498A-AFF9-B403EC0F15EE}" srcOrd="0" destOrd="0" presId="urn:microsoft.com/office/officeart/2018/2/layout/IconCircleList"/>
    <dgm:cxn modelId="{912021FD-DF2F-4B90-AED4-3B8388178F13}" type="presParOf" srcId="{967B279E-AE3D-498A-AFF9-B403EC0F15EE}" destId="{D5A10718-3326-461B-8D01-B64280628E8E}" srcOrd="0" destOrd="0" presId="urn:microsoft.com/office/officeart/2018/2/layout/IconCircleList"/>
    <dgm:cxn modelId="{2B565EF9-F1D9-4564-AEDC-A9CE6291B5BE}" type="presParOf" srcId="{967B279E-AE3D-498A-AFF9-B403EC0F15EE}" destId="{8E655486-13E1-4682-9A7A-67B5824A09C4}" srcOrd="1" destOrd="0" presId="urn:microsoft.com/office/officeart/2018/2/layout/IconCircleList"/>
    <dgm:cxn modelId="{F11F1178-CCF8-4A3A-B7BA-4C60BA20EE49}" type="presParOf" srcId="{967B279E-AE3D-498A-AFF9-B403EC0F15EE}" destId="{E3011E53-014F-4726-A1D8-F6F2752709AA}" srcOrd="2" destOrd="0" presId="urn:microsoft.com/office/officeart/2018/2/layout/IconCircleList"/>
    <dgm:cxn modelId="{28FE9929-AE93-449C-B08F-11B31CCBD6C4}" type="presParOf" srcId="{967B279E-AE3D-498A-AFF9-B403EC0F15EE}" destId="{4D155549-0884-4E97-A081-0C5C2A7D217C}" srcOrd="3" destOrd="0" presId="urn:microsoft.com/office/officeart/2018/2/layout/IconCircleList"/>
    <dgm:cxn modelId="{88FE3E28-C66E-432B-AE57-2CD040CD5B50}" type="presParOf" srcId="{656CD6F8-D03D-4BD6-85C9-311ABAED82A9}" destId="{F2CB2F01-F082-4CEA-B894-AF99DF87F300}" srcOrd="1" destOrd="0" presId="urn:microsoft.com/office/officeart/2018/2/layout/IconCircleList"/>
    <dgm:cxn modelId="{0574CB21-84EC-4983-B58F-1A58E398ABE6}" type="presParOf" srcId="{656CD6F8-D03D-4BD6-85C9-311ABAED82A9}" destId="{2FA47F2A-1A50-409C-A022-EA902664AEE5}" srcOrd="2" destOrd="0" presId="urn:microsoft.com/office/officeart/2018/2/layout/IconCircleList"/>
    <dgm:cxn modelId="{8F50DC44-252B-4076-B478-0D775D7D1A63}" type="presParOf" srcId="{2FA47F2A-1A50-409C-A022-EA902664AEE5}" destId="{1A4EA333-7333-45D9-B589-3234D83E0EBD}" srcOrd="0" destOrd="0" presId="urn:microsoft.com/office/officeart/2018/2/layout/IconCircleList"/>
    <dgm:cxn modelId="{EB046ED3-FFE7-4447-895C-83551ADBEE9D}" type="presParOf" srcId="{2FA47F2A-1A50-409C-A022-EA902664AEE5}" destId="{DBC08A49-013A-461F-BD50-F3DE1FE862E9}" srcOrd="1" destOrd="0" presId="urn:microsoft.com/office/officeart/2018/2/layout/IconCircleList"/>
    <dgm:cxn modelId="{164E31A4-441E-40E2-AE12-BC784FCBABE5}" type="presParOf" srcId="{2FA47F2A-1A50-409C-A022-EA902664AEE5}" destId="{289913E7-5494-4A88-BE8F-08C94928C0AB}" srcOrd="2" destOrd="0" presId="urn:microsoft.com/office/officeart/2018/2/layout/IconCircleList"/>
    <dgm:cxn modelId="{C4DC8F40-A24B-4781-8A01-AD6F36E2A9B0}" type="presParOf" srcId="{2FA47F2A-1A50-409C-A022-EA902664AEE5}" destId="{DC3A8641-4B60-4436-B6B8-A48FC7ED96F7}" srcOrd="3" destOrd="0" presId="urn:microsoft.com/office/officeart/2018/2/layout/IconCircleList"/>
    <dgm:cxn modelId="{C8DC07DE-F84D-4B5E-A772-725D2D636D50}" type="presParOf" srcId="{656CD6F8-D03D-4BD6-85C9-311ABAED82A9}" destId="{B538972E-8DD2-44B1-82CD-D0F1F3D6C84F}" srcOrd="3" destOrd="0" presId="urn:microsoft.com/office/officeart/2018/2/layout/IconCircleList"/>
    <dgm:cxn modelId="{0C963D37-CBCF-498B-B8BD-9B915B3AF448}" type="presParOf" srcId="{656CD6F8-D03D-4BD6-85C9-311ABAED82A9}" destId="{5662BD1F-171C-40CF-B9E4-FA0C72245718}" srcOrd="4" destOrd="0" presId="urn:microsoft.com/office/officeart/2018/2/layout/IconCircleList"/>
    <dgm:cxn modelId="{5410803F-07E3-4420-96F4-C44EB4335D15}" type="presParOf" srcId="{5662BD1F-171C-40CF-B9E4-FA0C72245718}" destId="{EABB630E-9DCB-4775-BBBD-8C605711A06F}" srcOrd="0" destOrd="0" presId="urn:microsoft.com/office/officeart/2018/2/layout/IconCircleList"/>
    <dgm:cxn modelId="{D51B6521-4D1F-4604-8502-3003AF3694A3}" type="presParOf" srcId="{5662BD1F-171C-40CF-B9E4-FA0C72245718}" destId="{F3387582-7CAF-43E9-BFA6-1FB14C8043C2}" srcOrd="1" destOrd="0" presId="urn:microsoft.com/office/officeart/2018/2/layout/IconCircleList"/>
    <dgm:cxn modelId="{58A31721-5A71-444C-B775-44AE5224E161}" type="presParOf" srcId="{5662BD1F-171C-40CF-B9E4-FA0C72245718}" destId="{2672EAF2-6AE7-4B0F-ABF5-C83A5EA5967A}" srcOrd="2" destOrd="0" presId="urn:microsoft.com/office/officeart/2018/2/layout/IconCircleList"/>
    <dgm:cxn modelId="{46862684-9492-4826-AE6D-43026D05531F}" type="presParOf" srcId="{5662BD1F-171C-40CF-B9E4-FA0C72245718}" destId="{BE0E62D8-8E36-4200-8EB0-C638CBCD8B4D}" srcOrd="3" destOrd="0" presId="urn:microsoft.com/office/officeart/2018/2/layout/IconCircleList"/>
    <dgm:cxn modelId="{412D4DA8-2EB3-46C7-8D8A-A158507D70AA}" type="presParOf" srcId="{656CD6F8-D03D-4BD6-85C9-311ABAED82A9}" destId="{CDA0B105-64D4-4AE5-9836-4D5959AED901}" srcOrd="5" destOrd="0" presId="urn:microsoft.com/office/officeart/2018/2/layout/IconCircleList"/>
    <dgm:cxn modelId="{3757CF14-C9EB-4CDC-A917-F117B6C363AF}" type="presParOf" srcId="{656CD6F8-D03D-4BD6-85C9-311ABAED82A9}" destId="{17D6A29F-1A2F-4F3B-8CF3-125A999CD176}" srcOrd="6" destOrd="0" presId="urn:microsoft.com/office/officeart/2018/2/layout/IconCircleList"/>
    <dgm:cxn modelId="{852889A2-033F-4A88-8467-F512F0533106}" type="presParOf" srcId="{17D6A29F-1A2F-4F3B-8CF3-125A999CD176}" destId="{520D0FEF-43E0-4846-9A61-A17060D1DE3C}" srcOrd="0" destOrd="0" presId="urn:microsoft.com/office/officeart/2018/2/layout/IconCircleList"/>
    <dgm:cxn modelId="{CD375DE2-FFBE-4596-AC73-074EBDB97415}" type="presParOf" srcId="{17D6A29F-1A2F-4F3B-8CF3-125A999CD176}" destId="{3926EFB7-17FB-42F2-B15C-4E69C5CE2892}" srcOrd="1" destOrd="0" presId="urn:microsoft.com/office/officeart/2018/2/layout/IconCircleList"/>
    <dgm:cxn modelId="{24C52E2D-A634-43E2-B747-9174A5BDA995}" type="presParOf" srcId="{17D6A29F-1A2F-4F3B-8CF3-125A999CD176}" destId="{D36705A8-5A49-4E15-8288-AF489AA7483A}" srcOrd="2" destOrd="0" presId="urn:microsoft.com/office/officeart/2018/2/layout/IconCircleList"/>
    <dgm:cxn modelId="{0CC62C19-4896-4A12-9525-B547729AA176}" type="presParOf" srcId="{17D6A29F-1A2F-4F3B-8CF3-125A999CD176}" destId="{6F87D6D1-1C74-46E7-BF5E-69EF1EEB61E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848F28F-A610-4308-80B4-E28381D1A27A}"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39E163D5-5856-4FBE-8076-38FE74F7B386}">
      <dgm:prSet/>
      <dgm:spPr/>
      <dgm:t>
        <a:bodyPr/>
        <a:lstStyle/>
        <a:p>
          <a:r>
            <a:rPr lang="en-US" b="1"/>
            <a:t>1.  Training and Education</a:t>
          </a:r>
          <a:r>
            <a:rPr lang="en-US"/>
            <a:t>: Continuous education in communication skills, cultural competence, and emotional intelligence can empower nurses to handle complex conversations effectively. Training programs should focus on active listening, empathy, and conflict resolution.</a:t>
          </a:r>
        </a:p>
      </dgm:t>
    </dgm:pt>
    <dgm:pt modelId="{F2BAD3E4-1E16-48A8-A829-2E54B813B540}" type="parTrans" cxnId="{79FF2231-E247-4051-AC63-E743D0C90556}">
      <dgm:prSet/>
      <dgm:spPr/>
      <dgm:t>
        <a:bodyPr/>
        <a:lstStyle/>
        <a:p>
          <a:endParaRPr lang="en-US"/>
        </a:p>
      </dgm:t>
    </dgm:pt>
    <dgm:pt modelId="{263FD506-57C8-46AB-A885-B8932FBFE4D0}" type="sibTrans" cxnId="{79FF2231-E247-4051-AC63-E743D0C90556}">
      <dgm:prSet/>
      <dgm:spPr/>
      <dgm:t>
        <a:bodyPr/>
        <a:lstStyle/>
        <a:p>
          <a:endParaRPr lang="en-US"/>
        </a:p>
      </dgm:t>
    </dgm:pt>
    <dgm:pt modelId="{3E519660-799A-47AF-8758-86F12712C437}">
      <dgm:prSet/>
      <dgm:spPr/>
      <dgm:t>
        <a:bodyPr/>
        <a:lstStyle/>
        <a:p>
          <a:r>
            <a:rPr lang="en-US" b="1"/>
            <a:t>2.  Promoting Team-Based Communication</a:t>
          </a:r>
          <a:r>
            <a:rPr lang="en-US"/>
            <a:t>: Encouraging interdisciplinary collaboration and clear, structured communication within healthcare teams can minimize errors and improve patient care. Implementing tools like SBAR (Situation, Background, Assessment, Recommendation) can standardize communication between team members.</a:t>
          </a:r>
        </a:p>
      </dgm:t>
    </dgm:pt>
    <dgm:pt modelId="{86339478-55FE-4B8D-B579-09A13A9BB6AB}" type="parTrans" cxnId="{0C60B983-9C0E-4456-A7E3-874B04C3DA05}">
      <dgm:prSet/>
      <dgm:spPr/>
      <dgm:t>
        <a:bodyPr/>
        <a:lstStyle/>
        <a:p>
          <a:endParaRPr lang="en-US"/>
        </a:p>
      </dgm:t>
    </dgm:pt>
    <dgm:pt modelId="{E308057E-D73E-497A-A755-0E7C6F5AAC9B}" type="sibTrans" cxnId="{0C60B983-9C0E-4456-A7E3-874B04C3DA05}">
      <dgm:prSet/>
      <dgm:spPr/>
      <dgm:t>
        <a:bodyPr/>
        <a:lstStyle/>
        <a:p>
          <a:endParaRPr lang="en-US"/>
        </a:p>
      </dgm:t>
    </dgm:pt>
    <dgm:pt modelId="{62BC58C1-9FB7-486B-B949-9E11AA5F65DD}" type="pres">
      <dgm:prSet presAssocID="{E848F28F-A610-4308-80B4-E28381D1A27A}" presName="hierChild1" presStyleCnt="0">
        <dgm:presLayoutVars>
          <dgm:chPref val="1"/>
          <dgm:dir/>
          <dgm:animOne val="branch"/>
          <dgm:animLvl val="lvl"/>
          <dgm:resizeHandles/>
        </dgm:presLayoutVars>
      </dgm:prSet>
      <dgm:spPr/>
    </dgm:pt>
    <dgm:pt modelId="{34D3936B-AD8E-4494-80F7-5BD9BE134F9D}" type="pres">
      <dgm:prSet presAssocID="{39E163D5-5856-4FBE-8076-38FE74F7B386}" presName="hierRoot1" presStyleCnt="0"/>
      <dgm:spPr/>
    </dgm:pt>
    <dgm:pt modelId="{8C48CCB9-2046-49BA-83D2-C5D113A22CC9}" type="pres">
      <dgm:prSet presAssocID="{39E163D5-5856-4FBE-8076-38FE74F7B386}" presName="composite" presStyleCnt="0"/>
      <dgm:spPr/>
    </dgm:pt>
    <dgm:pt modelId="{3B4737AE-7968-4EF2-A469-1D29C115BA92}" type="pres">
      <dgm:prSet presAssocID="{39E163D5-5856-4FBE-8076-38FE74F7B386}" presName="background" presStyleLbl="node0" presStyleIdx="0" presStyleCnt="2"/>
      <dgm:spPr/>
    </dgm:pt>
    <dgm:pt modelId="{049167FA-7A1A-4AEA-B940-9ED4D5FDED66}" type="pres">
      <dgm:prSet presAssocID="{39E163D5-5856-4FBE-8076-38FE74F7B386}" presName="text" presStyleLbl="fgAcc0" presStyleIdx="0" presStyleCnt="2">
        <dgm:presLayoutVars>
          <dgm:chPref val="3"/>
        </dgm:presLayoutVars>
      </dgm:prSet>
      <dgm:spPr/>
    </dgm:pt>
    <dgm:pt modelId="{22FAA8AD-ACC8-43DE-BAC1-3741DA981C60}" type="pres">
      <dgm:prSet presAssocID="{39E163D5-5856-4FBE-8076-38FE74F7B386}" presName="hierChild2" presStyleCnt="0"/>
      <dgm:spPr/>
    </dgm:pt>
    <dgm:pt modelId="{559A3C0A-8DB0-4C70-A4AC-1E2605FABA7B}" type="pres">
      <dgm:prSet presAssocID="{3E519660-799A-47AF-8758-86F12712C437}" presName="hierRoot1" presStyleCnt="0"/>
      <dgm:spPr/>
    </dgm:pt>
    <dgm:pt modelId="{EDDBDA85-9DFC-4400-85B1-791906A453BF}" type="pres">
      <dgm:prSet presAssocID="{3E519660-799A-47AF-8758-86F12712C437}" presName="composite" presStyleCnt="0"/>
      <dgm:spPr/>
    </dgm:pt>
    <dgm:pt modelId="{689DA67D-5DDB-4B6F-A852-242D929044CB}" type="pres">
      <dgm:prSet presAssocID="{3E519660-799A-47AF-8758-86F12712C437}" presName="background" presStyleLbl="node0" presStyleIdx="1" presStyleCnt="2"/>
      <dgm:spPr/>
    </dgm:pt>
    <dgm:pt modelId="{1D43EB4E-3940-4E00-BBDD-15E188859494}" type="pres">
      <dgm:prSet presAssocID="{3E519660-799A-47AF-8758-86F12712C437}" presName="text" presStyleLbl="fgAcc0" presStyleIdx="1" presStyleCnt="2">
        <dgm:presLayoutVars>
          <dgm:chPref val="3"/>
        </dgm:presLayoutVars>
      </dgm:prSet>
      <dgm:spPr/>
    </dgm:pt>
    <dgm:pt modelId="{DF372E7A-30DD-43DF-BB00-F89DAB926846}" type="pres">
      <dgm:prSet presAssocID="{3E519660-799A-47AF-8758-86F12712C437}" presName="hierChild2" presStyleCnt="0"/>
      <dgm:spPr/>
    </dgm:pt>
  </dgm:ptLst>
  <dgm:cxnLst>
    <dgm:cxn modelId="{79FF2231-E247-4051-AC63-E743D0C90556}" srcId="{E848F28F-A610-4308-80B4-E28381D1A27A}" destId="{39E163D5-5856-4FBE-8076-38FE74F7B386}" srcOrd="0" destOrd="0" parTransId="{F2BAD3E4-1E16-48A8-A829-2E54B813B540}" sibTransId="{263FD506-57C8-46AB-A885-B8932FBFE4D0}"/>
    <dgm:cxn modelId="{A8CE9A5E-73C8-4093-8418-65AAA9A250B2}" type="presOf" srcId="{E848F28F-A610-4308-80B4-E28381D1A27A}" destId="{62BC58C1-9FB7-486B-B949-9E11AA5F65DD}" srcOrd="0" destOrd="0" presId="urn:microsoft.com/office/officeart/2005/8/layout/hierarchy1"/>
    <dgm:cxn modelId="{0C60B983-9C0E-4456-A7E3-874B04C3DA05}" srcId="{E848F28F-A610-4308-80B4-E28381D1A27A}" destId="{3E519660-799A-47AF-8758-86F12712C437}" srcOrd="1" destOrd="0" parTransId="{86339478-55FE-4B8D-B579-09A13A9BB6AB}" sibTransId="{E308057E-D73E-497A-A755-0E7C6F5AAC9B}"/>
    <dgm:cxn modelId="{F6B8899F-049A-41C2-853C-361C4F7A2C62}" type="presOf" srcId="{39E163D5-5856-4FBE-8076-38FE74F7B386}" destId="{049167FA-7A1A-4AEA-B940-9ED4D5FDED66}" srcOrd="0" destOrd="0" presId="urn:microsoft.com/office/officeart/2005/8/layout/hierarchy1"/>
    <dgm:cxn modelId="{340CFEF4-EEE8-405C-861C-CECBF7D4BEE8}" type="presOf" srcId="{3E519660-799A-47AF-8758-86F12712C437}" destId="{1D43EB4E-3940-4E00-BBDD-15E188859494}" srcOrd="0" destOrd="0" presId="urn:microsoft.com/office/officeart/2005/8/layout/hierarchy1"/>
    <dgm:cxn modelId="{0FE94334-5536-409A-A541-AEE40E9474F3}" type="presParOf" srcId="{62BC58C1-9FB7-486B-B949-9E11AA5F65DD}" destId="{34D3936B-AD8E-4494-80F7-5BD9BE134F9D}" srcOrd="0" destOrd="0" presId="urn:microsoft.com/office/officeart/2005/8/layout/hierarchy1"/>
    <dgm:cxn modelId="{C7E4570C-93D8-4C46-8540-C71A155BF72A}" type="presParOf" srcId="{34D3936B-AD8E-4494-80F7-5BD9BE134F9D}" destId="{8C48CCB9-2046-49BA-83D2-C5D113A22CC9}" srcOrd="0" destOrd="0" presId="urn:microsoft.com/office/officeart/2005/8/layout/hierarchy1"/>
    <dgm:cxn modelId="{64348772-DB6A-40D4-8BC7-157210D6093E}" type="presParOf" srcId="{8C48CCB9-2046-49BA-83D2-C5D113A22CC9}" destId="{3B4737AE-7968-4EF2-A469-1D29C115BA92}" srcOrd="0" destOrd="0" presId="urn:microsoft.com/office/officeart/2005/8/layout/hierarchy1"/>
    <dgm:cxn modelId="{FD99113C-6855-4EE1-99EA-A170173F6E36}" type="presParOf" srcId="{8C48CCB9-2046-49BA-83D2-C5D113A22CC9}" destId="{049167FA-7A1A-4AEA-B940-9ED4D5FDED66}" srcOrd="1" destOrd="0" presId="urn:microsoft.com/office/officeart/2005/8/layout/hierarchy1"/>
    <dgm:cxn modelId="{C9339B8A-159F-43A2-83D9-AC2322DFE8BC}" type="presParOf" srcId="{34D3936B-AD8E-4494-80F7-5BD9BE134F9D}" destId="{22FAA8AD-ACC8-43DE-BAC1-3741DA981C60}" srcOrd="1" destOrd="0" presId="urn:microsoft.com/office/officeart/2005/8/layout/hierarchy1"/>
    <dgm:cxn modelId="{2A1CB5A3-3ADA-4BD8-BAE2-144D557C2186}" type="presParOf" srcId="{62BC58C1-9FB7-486B-B949-9E11AA5F65DD}" destId="{559A3C0A-8DB0-4C70-A4AC-1E2605FABA7B}" srcOrd="1" destOrd="0" presId="urn:microsoft.com/office/officeart/2005/8/layout/hierarchy1"/>
    <dgm:cxn modelId="{4FE55159-CFBC-4A8D-9BEE-269BA6E3D114}" type="presParOf" srcId="{559A3C0A-8DB0-4C70-A4AC-1E2605FABA7B}" destId="{EDDBDA85-9DFC-4400-85B1-791906A453BF}" srcOrd="0" destOrd="0" presId="urn:microsoft.com/office/officeart/2005/8/layout/hierarchy1"/>
    <dgm:cxn modelId="{27E7946B-2204-4187-A6F3-D0F0EEB6AD5F}" type="presParOf" srcId="{EDDBDA85-9DFC-4400-85B1-791906A453BF}" destId="{689DA67D-5DDB-4B6F-A852-242D929044CB}" srcOrd="0" destOrd="0" presId="urn:microsoft.com/office/officeart/2005/8/layout/hierarchy1"/>
    <dgm:cxn modelId="{D1911111-B92D-44D1-91AD-DE5BFF89F2C7}" type="presParOf" srcId="{EDDBDA85-9DFC-4400-85B1-791906A453BF}" destId="{1D43EB4E-3940-4E00-BBDD-15E188859494}" srcOrd="1" destOrd="0" presId="urn:microsoft.com/office/officeart/2005/8/layout/hierarchy1"/>
    <dgm:cxn modelId="{4E0B46B2-2C9E-45B7-918A-11477D34CA36}" type="presParOf" srcId="{559A3C0A-8DB0-4C70-A4AC-1E2605FABA7B}" destId="{DF372E7A-30DD-43DF-BB00-F89DAB92684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CBA068E-4BD3-409D-B646-A3ECCE6478BA}"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04602323-23DF-4A17-BB74-3B43A7581464}">
      <dgm:prSet/>
      <dgm:spPr/>
      <dgm:t>
        <a:bodyPr/>
        <a:lstStyle/>
        <a:p>
          <a:r>
            <a:rPr lang="en-US" b="1"/>
            <a:t>Creating Supportive Work Environments</a:t>
          </a:r>
          <a:r>
            <a:rPr lang="en-US"/>
            <a:t>: Addressing workload issues, providing emotional support, and promoting self-care among nurses can reduce stress and burnout, which in turn leads to clearer, more compassionate communication.</a:t>
          </a:r>
        </a:p>
      </dgm:t>
    </dgm:pt>
    <dgm:pt modelId="{7C2B6265-3D5D-4AC3-B67E-C1DE965D8953}" type="parTrans" cxnId="{261BEC2A-E454-4D40-A889-33A90BB28945}">
      <dgm:prSet/>
      <dgm:spPr/>
      <dgm:t>
        <a:bodyPr/>
        <a:lstStyle/>
        <a:p>
          <a:endParaRPr lang="en-US"/>
        </a:p>
      </dgm:t>
    </dgm:pt>
    <dgm:pt modelId="{79E03039-09DF-420C-AFDC-F6D14610030F}" type="sibTrans" cxnId="{261BEC2A-E454-4D40-A889-33A90BB28945}">
      <dgm:prSet/>
      <dgm:spPr/>
      <dgm:t>
        <a:bodyPr/>
        <a:lstStyle/>
        <a:p>
          <a:endParaRPr lang="en-US"/>
        </a:p>
      </dgm:t>
    </dgm:pt>
    <dgm:pt modelId="{FE1E9B94-1585-4135-AB88-08E08BB5F1A7}">
      <dgm:prSet/>
      <dgm:spPr/>
      <dgm:t>
        <a:bodyPr/>
        <a:lstStyle/>
        <a:p>
          <a:r>
            <a:rPr lang="en-US" b="1"/>
            <a:t>Encouraging Cultural Competence</a:t>
          </a:r>
          <a:r>
            <a:rPr lang="en-US"/>
            <a:t>: Providing nurses with training on cultural sensitivity and the use of appropriate language services will help mitigate communication challenges with patients from diverse backgrounds.</a:t>
          </a:r>
        </a:p>
      </dgm:t>
    </dgm:pt>
    <dgm:pt modelId="{D11092D1-F507-4A42-8860-3CE728C0834B}" type="parTrans" cxnId="{8C877115-8D59-4567-8084-874355A031E9}">
      <dgm:prSet/>
      <dgm:spPr/>
      <dgm:t>
        <a:bodyPr/>
        <a:lstStyle/>
        <a:p>
          <a:endParaRPr lang="en-US"/>
        </a:p>
      </dgm:t>
    </dgm:pt>
    <dgm:pt modelId="{4D4B017F-DEF6-4353-B9D3-444638438C9A}" type="sibTrans" cxnId="{8C877115-8D59-4567-8084-874355A031E9}">
      <dgm:prSet/>
      <dgm:spPr/>
      <dgm:t>
        <a:bodyPr/>
        <a:lstStyle/>
        <a:p>
          <a:endParaRPr lang="en-US"/>
        </a:p>
      </dgm:t>
    </dgm:pt>
    <dgm:pt modelId="{8576CA1B-2336-450F-B544-2D68322737C2}">
      <dgm:prSet/>
      <dgm:spPr/>
      <dgm:t>
        <a:bodyPr/>
        <a:lstStyle/>
        <a:p>
          <a:r>
            <a:rPr lang="en-US" b="1"/>
            <a:t>7.  Feedback and Reflection</a:t>
          </a:r>
          <a:r>
            <a:rPr lang="en-US"/>
            <a:t>: Regular feedback on communication styles and patient interactions, along with reflective practices, can help nurses continuously improve their communication skills.</a:t>
          </a:r>
        </a:p>
      </dgm:t>
    </dgm:pt>
    <dgm:pt modelId="{7D2203AF-A3E6-4B14-9233-000BD86E9632}" type="parTrans" cxnId="{ADBABDC6-B15D-42A4-9CF2-C527BB80E567}">
      <dgm:prSet/>
      <dgm:spPr/>
      <dgm:t>
        <a:bodyPr/>
        <a:lstStyle/>
        <a:p>
          <a:endParaRPr lang="en-US"/>
        </a:p>
      </dgm:t>
    </dgm:pt>
    <dgm:pt modelId="{7D4AB3EE-40D7-44ED-A73F-39844C9F7860}" type="sibTrans" cxnId="{ADBABDC6-B15D-42A4-9CF2-C527BB80E567}">
      <dgm:prSet/>
      <dgm:spPr/>
      <dgm:t>
        <a:bodyPr/>
        <a:lstStyle/>
        <a:p>
          <a:endParaRPr lang="en-US"/>
        </a:p>
      </dgm:t>
    </dgm:pt>
    <dgm:pt modelId="{0BD6BE78-9744-4615-98AB-2201FA962C36}" type="pres">
      <dgm:prSet presAssocID="{9CBA068E-4BD3-409D-B646-A3ECCE6478BA}" presName="outerComposite" presStyleCnt="0">
        <dgm:presLayoutVars>
          <dgm:chMax val="5"/>
          <dgm:dir/>
          <dgm:resizeHandles val="exact"/>
        </dgm:presLayoutVars>
      </dgm:prSet>
      <dgm:spPr/>
    </dgm:pt>
    <dgm:pt modelId="{88EA1F9F-60DC-4837-9762-D410373AC753}" type="pres">
      <dgm:prSet presAssocID="{9CBA068E-4BD3-409D-B646-A3ECCE6478BA}" presName="dummyMaxCanvas" presStyleCnt="0">
        <dgm:presLayoutVars/>
      </dgm:prSet>
      <dgm:spPr/>
    </dgm:pt>
    <dgm:pt modelId="{37C3FDCE-0CA7-40CE-A3DA-8B012BBAE6AB}" type="pres">
      <dgm:prSet presAssocID="{9CBA068E-4BD3-409D-B646-A3ECCE6478BA}" presName="ThreeNodes_1" presStyleLbl="node1" presStyleIdx="0" presStyleCnt="3">
        <dgm:presLayoutVars>
          <dgm:bulletEnabled val="1"/>
        </dgm:presLayoutVars>
      </dgm:prSet>
      <dgm:spPr/>
    </dgm:pt>
    <dgm:pt modelId="{51C0A404-20B5-4C6C-8451-409CDAC0A806}" type="pres">
      <dgm:prSet presAssocID="{9CBA068E-4BD3-409D-B646-A3ECCE6478BA}" presName="ThreeNodes_2" presStyleLbl="node1" presStyleIdx="1" presStyleCnt="3">
        <dgm:presLayoutVars>
          <dgm:bulletEnabled val="1"/>
        </dgm:presLayoutVars>
      </dgm:prSet>
      <dgm:spPr/>
    </dgm:pt>
    <dgm:pt modelId="{8C016CEA-0B14-4064-9334-827D4F21ECD3}" type="pres">
      <dgm:prSet presAssocID="{9CBA068E-4BD3-409D-B646-A3ECCE6478BA}" presName="ThreeNodes_3" presStyleLbl="node1" presStyleIdx="2" presStyleCnt="3">
        <dgm:presLayoutVars>
          <dgm:bulletEnabled val="1"/>
        </dgm:presLayoutVars>
      </dgm:prSet>
      <dgm:spPr/>
    </dgm:pt>
    <dgm:pt modelId="{CFEDA78A-897D-4F4C-BD84-7592BF19AA02}" type="pres">
      <dgm:prSet presAssocID="{9CBA068E-4BD3-409D-B646-A3ECCE6478BA}" presName="ThreeConn_1-2" presStyleLbl="fgAccFollowNode1" presStyleIdx="0" presStyleCnt="2">
        <dgm:presLayoutVars>
          <dgm:bulletEnabled val="1"/>
        </dgm:presLayoutVars>
      </dgm:prSet>
      <dgm:spPr/>
    </dgm:pt>
    <dgm:pt modelId="{6FEE896B-915C-4FDA-AA69-A708CE5545A8}" type="pres">
      <dgm:prSet presAssocID="{9CBA068E-4BD3-409D-B646-A3ECCE6478BA}" presName="ThreeConn_2-3" presStyleLbl="fgAccFollowNode1" presStyleIdx="1" presStyleCnt="2">
        <dgm:presLayoutVars>
          <dgm:bulletEnabled val="1"/>
        </dgm:presLayoutVars>
      </dgm:prSet>
      <dgm:spPr/>
    </dgm:pt>
    <dgm:pt modelId="{0A795421-F661-45B3-ADFA-9220D02D93ED}" type="pres">
      <dgm:prSet presAssocID="{9CBA068E-4BD3-409D-B646-A3ECCE6478BA}" presName="ThreeNodes_1_text" presStyleLbl="node1" presStyleIdx="2" presStyleCnt="3">
        <dgm:presLayoutVars>
          <dgm:bulletEnabled val="1"/>
        </dgm:presLayoutVars>
      </dgm:prSet>
      <dgm:spPr/>
    </dgm:pt>
    <dgm:pt modelId="{CB062BC2-98E1-4C27-884D-D4900756622A}" type="pres">
      <dgm:prSet presAssocID="{9CBA068E-4BD3-409D-B646-A3ECCE6478BA}" presName="ThreeNodes_2_text" presStyleLbl="node1" presStyleIdx="2" presStyleCnt="3">
        <dgm:presLayoutVars>
          <dgm:bulletEnabled val="1"/>
        </dgm:presLayoutVars>
      </dgm:prSet>
      <dgm:spPr/>
    </dgm:pt>
    <dgm:pt modelId="{7537CD43-3BBE-46F4-B84E-03FBE61D655C}" type="pres">
      <dgm:prSet presAssocID="{9CBA068E-4BD3-409D-B646-A3ECCE6478BA}" presName="ThreeNodes_3_text" presStyleLbl="node1" presStyleIdx="2" presStyleCnt="3">
        <dgm:presLayoutVars>
          <dgm:bulletEnabled val="1"/>
        </dgm:presLayoutVars>
      </dgm:prSet>
      <dgm:spPr/>
    </dgm:pt>
  </dgm:ptLst>
  <dgm:cxnLst>
    <dgm:cxn modelId="{BFD9100F-2434-4892-98D0-1194F424459A}" type="presOf" srcId="{79E03039-09DF-420C-AFDC-F6D14610030F}" destId="{CFEDA78A-897D-4F4C-BD84-7592BF19AA02}" srcOrd="0" destOrd="0" presId="urn:microsoft.com/office/officeart/2005/8/layout/vProcess5"/>
    <dgm:cxn modelId="{8C877115-8D59-4567-8084-874355A031E9}" srcId="{9CBA068E-4BD3-409D-B646-A3ECCE6478BA}" destId="{FE1E9B94-1585-4135-AB88-08E08BB5F1A7}" srcOrd="1" destOrd="0" parTransId="{D11092D1-F507-4A42-8860-3CE728C0834B}" sibTransId="{4D4B017F-DEF6-4353-B9D3-444638438C9A}"/>
    <dgm:cxn modelId="{D0D2531E-8B67-49FE-958E-389283CE583E}" type="presOf" srcId="{04602323-23DF-4A17-BB74-3B43A7581464}" destId="{0A795421-F661-45B3-ADFA-9220D02D93ED}" srcOrd="1" destOrd="0" presId="urn:microsoft.com/office/officeart/2005/8/layout/vProcess5"/>
    <dgm:cxn modelId="{7267D21E-F637-47B6-AD4D-99BAF53F70CC}" type="presOf" srcId="{9CBA068E-4BD3-409D-B646-A3ECCE6478BA}" destId="{0BD6BE78-9744-4615-98AB-2201FA962C36}" srcOrd="0" destOrd="0" presId="urn:microsoft.com/office/officeart/2005/8/layout/vProcess5"/>
    <dgm:cxn modelId="{261BEC2A-E454-4D40-A889-33A90BB28945}" srcId="{9CBA068E-4BD3-409D-B646-A3ECCE6478BA}" destId="{04602323-23DF-4A17-BB74-3B43A7581464}" srcOrd="0" destOrd="0" parTransId="{7C2B6265-3D5D-4AC3-B67E-C1DE965D8953}" sibTransId="{79E03039-09DF-420C-AFDC-F6D14610030F}"/>
    <dgm:cxn modelId="{CB023333-2FB1-429F-A5B5-F8A0FBC937B3}" type="presOf" srcId="{8576CA1B-2336-450F-B544-2D68322737C2}" destId="{7537CD43-3BBE-46F4-B84E-03FBE61D655C}" srcOrd="1" destOrd="0" presId="urn:microsoft.com/office/officeart/2005/8/layout/vProcess5"/>
    <dgm:cxn modelId="{B9FB4235-285A-42A0-A177-3544EEE94D3F}" type="presOf" srcId="{04602323-23DF-4A17-BB74-3B43A7581464}" destId="{37C3FDCE-0CA7-40CE-A3DA-8B012BBAE6AB}" srcOrd="0" destOrd="0" presId="urn:microsoft.com/office/officeart/2005/8/layout/vProcess5"/>
    <dgm:cxn modelId="{7A253966-544B-4A46-9B38-09676D990514}" type="presOf" srcId="{FE1E9B94-1585-4135-AB88-08E08BB5F1A7}" destId="{CB062BC2-98E1-4C27-884D-D4900756622A}" srcOrd="1" destOrd="0" presId="urn:microsoft.com/office/officeart/2005/8/layout/vProcess5"/>
    <dgm:cxn modelId="{54169574-DAD4-462E-B3F5-2E8093715680}" type="presOf" srcId="{4D4B017F-DEF6-4353-B9D3-444638438C9A}" destId="{6FEE896B-915C-4FDA-AA69-A708CE5545A8}" srcOrd="0" destOrd="0" presId="urn:microsoft.com/office/officeart/2005/8/layout/vProcess5"/>
    <dgm:cxn modelId="{ADBABDC6-B15D-42A4-9CF2-C527BB80E567}" srcId="{9CBA068E-4BD3-409D-B646-A3ECCE6478BA}" destId="{8576CA1B-2336-450F-B544-2D68322737C2}" srcOrd="2" destOrd="0" parTransId="{7D2203AF-A3E6-4B14-9233-000BD86E9632}" sibTransId="{7D4AB3EE-40D7-44ED-A73F-39844C9F7860}"/>
    <dgm:cxn modelId="{19D091D5-78E2-4066-8F0A-48DCE44CE364}" type="presOf" srcId="{8576CA1B-2336-450F-B544-2D68322737C2}" destId="{8C016CEA-0B14-4064-9334-827D4F21ECD3}" srcOrd="0" destOrd="0" presId="urn:microsoft.com/office/officeart/2005/8/layout/vProcess5"/>
    <dgm:cxn modelId="{9ED64FDE-E1D9-4CE2-B0B5-085C0EC6D987}" type="presOf" srcId="{FE1E9B94-1585-4135-AB88-08E08BB5F1A7}" destId="{51C0A404-20B5-4C6C-8451-409CDAC0A806}" srcOrd="0" destOrd="0" presId="urn:microsoft.com/office/officeart/2005/8/layout/vProcess5"/>
    <dgm:cxn modelId="{993C456E-43FC-4991-B5E3-F18E45B16B12}" type="presParOf" srcId="{0BD6BE78-9744-4615-98AB-2201FA962C36}" destId="{88EA1F9F-60DC-4837-9762-D410373AC753}" srcOrd="0" destOrd="0" presId="urn:microsoft.com/office/officeart/2005/8/layout/vProcess5"/>
    <dgm:cxn modelId="{F07B8E53-7D86-40DC-B26A-BBD345B38B0D}" type="presParOf" srcId="{0BD6BE78-9744-4615-98AB-2201FA962C36}" destId="{37C3FDCE-0CA7-40CE-A3DA-8B012BBAE6AB}" srcOrd="1" destOrd="0" presId="urn:microsoft.com/office/officeart/2005/8/layout/vProcess5"/>
    <dgm:cxn modelId="{A84E877D-CC4C-4A79-BC77-1A29CBB44018}" type="presParOf" srcId="{0BD6BE78-9744-4615-98AB-2201FA962C36}" destId="{51C0A404-20B5-4C6C-8451-409CDAC0A806}" srcOrd="2" destOrd="0" presId="urn:microsoft.com/office/officeart/2005/8/layout/vProcess5"/>
    <dgm:cxn modelId="{094183A1-16F7-46F0-9802-AC1E38023732}" type="presParOf" srcId="{0BD6BE78-9744-4615-98AB-2201FA962C36}" destId="{8C016CEA-0B14-4064-9334-827D4F21ECD3}" srcOrd="3" destOrd="0" presId="urn:microsoft.com/office/officeart/2005/8/layout/vProcess5"/>
    <dgm:cxn modelId="{6EA0179E-69B0-4AE2-B26A-A55FA388F71B}" type="presParOf" srcId="{0BD6BE78-9744-4615-98AB-2201FA962C36}" destId="{CFEDA78A-897D-4F4C-BD84-7592BF19AA02}" srcOrd="4" destOrd="0" presId="urn:microsoft.com/office/officeart/2005/8/layout/vProcess5"/>
    <dgm:cxn modelId="{63E9BF52-A78C-4AB0-AB01-34CC467AB71F}" type="presParOf" srcId="{0BD6BE78-9744-4615-98AB-2201FA962C36}" destId="{6FEE896B-915C-4FDA-AA69-A708CE5545A8}" srcOrd="5" destOrd="0" presId="urn:microsoft.com/office/officeart/2005/8/layout/vProcess5"/>
    <dgm:cxn modelId="{AA47641F-A2E5-4478-B116-4DC54CD8E70B}" type="presParOf" srcId="{0BD6BE78-9744-4615-98AB-2201FA962C36}" destId="{0A795421-F661-45B3-ADFA-9220D02D93ED}" srcOrd="6" destOrd="0" presId="urn:microsoft.com/office/officeart/2005/8/layout/vProcess5"/>
    <dgm:cxn modelId="{E4742ED2-5B3D-47CF-9BE5-40A45C0A4D51}" type="presParOf" srcId="{0BD6BE78-9744-4615-98AB-2201FA962C36}" destId="{CB062BC2-98E1-4C27-884D-D4900756622A}" srcOrd="7" destOrd="0" presId="urn:microsoft.com/office/officeart/2005/8/layout/vProcess5"/>
    <dgm:cxn modelId="{528DA073-4CF8-40EE-A577-53CEE6E3A5CD}" type="presParOf" srcId="{0BD6BE78-9744-4615-98AB-2201FA962C36}" destId="{7537CD43-3BBE-46F4-B84E-03FBE61D655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7C22005-9E9A-46B7-9734-89F816DC41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A13CA07-0D10-4477-9896-E41B3ABBF6C1}">
      <dgm:prSet/>
      <dgm:spPr/>
      <dgm:t>
        <a:bodyPr/>
        <a:lstStyle/>
        <a:p>
          <a:r>
            <a:rPr lang="en-US"/>
            <a:t>Organizations can create a clinician focus on patient-provider communication by obtaining a strong commitment from senior leadership, sustaining focus on staff satisfaction, committing to active measurement, supporting accountability, offering incentives and nurturing a culture that supports change and learning.</a:t>
          </a:r>
        </a:p>
      </dgm:t>
    </dgm:pt>
    <dgm:pt modelId="{C665547E-9947-4089-B678-2F37C4D8EAD0}" type="parTrans" cxnId="{1BF3878C-7C77-4AEA-AD07-0A332D34D520}">
      <dgm:prSet/>
      <dgm:spPr/>
      <dgm:t>
        <a:bodyPr/>
        <a:lstStyle/>
        <a:p>
          <a:endParaRPr lang="en-US"/>
        </a:p>
      </dgm:t>
    </dgm:pt>
    <dgm:pt modelId="{48115390-ED87-4D5D-B3CA-08F6E1314764}" type="sibTrans" cxnId="{1BF3878C-7C77-4AEA-AD07-0A332D34D520}">
      <dgm:prSet/>
      <dgm:spPr/>
      <dgm:t>
        <a:bodyPr/>
        <a:lstStyle/>
        <a:p>
          <a:endParaRPr lang="en-US"/>
        </a:p>
      </dgm:t>
    </dgm:pt>
    <dgm:pt modelId="{D783B84B-7F4B-43B1-838F-7B6D1A6B2D64}">
      <dgm:prSet/>
      <dgm:spPr/>
      <dgm:t>
        <a:bodyPr/>
        <a:lstStyle/>
        <a:p>
          <a:r>
            <a:rPr lang="en-US"/>
            <a:t>Healthcare organizations can take a number of actions to help improve patient-provider communication, including: </a:t>
          </a:r>
        </a:p>
      </dgm:t>
    </dgm:pt>
    <dgm:pt modelId="{03F289A4-C5A5-449E-9663-881E41204160}" type="parTrans" cxnId="{AEB96A63-65E7-4981-9323-91A9AB45F663}">
      <dgm:prSet/>
      <dgm:spPr/>
      <dgm:t>
        <a:bodyPr/>
        <a:lstStyle/>
        <a:p>
          <a:endParaRPr lang="en-US"/>
        </a:p>
      </dgm:t>
    </dgm:pt>
    <dgm:pt modelId="{BF9B9A2C-7012-4210-8684-9CA5E8CBB03F}" type="sibTrans" cxnId="{AEB96A63-65E7-4981-9323-91A9AB45F663}">
      <dgm:prSet/>
      <dgm:spPr/>
      <dgm:t>
        <a:bodyPr/>
        <a:lstStyle/>
        <a:p>
          <a:endParaRPr lang="en-US"/>
        </a:p>
      </dgm:t>
    </dgm:pt>
    <dgm:pt modelId="{45E49533-20DA-4B5A-8AD5-E12F99EF436F}" type="pres">
      <dgm:prSet presAssocID="{87C22005-9E9A-46B7-9734-89F816DC41B5}" presName="linear" presStyleCnt="0">
        <dgm:presLayoutVars>
          <dgm:animLvl val="lvl"/>
          <dgm:resizeHandles val="exact"/>
        </dgm:presLayoutVars>
      </dgm:prSet>
      <dgm:spPr/>
    </dgm:pt>
    <dgm:pt modelId="{16957FE7-EB72-4A18-8D1B-C4EE4A48FBB9}" type="pres">
      <dgm:prSet presAssocID="{5A13CA07-0D10-4477-9896-E41B3ABBF6C1}" presName="parentText" presStyleLbl="node1" presStyleIdx="0" presStyleCnt="2">
        <dgm:presLayoutVars>
          <dgm:chMax val="0"/>
          <dgm:bulletEnabled val="1"/>
        </dgm:presLayoutVars>
      </dgm:prSet>
      <dgm:spPr/>
    </dgm:pt>
    <dgm:pt modelId="{775B70AA-BBAA-4D1E-911F-9D5B430075CC}" type="pres">
      <dgm:prSet presAssocID="{48115390-ED87-4D5D-B3CA-08F6E1314764}" presName="spacer" presStyleCnt="0"/>
      <dgm:spPr/>
    </dgm:pt>
    <dgm:pt modelId="{46A7034C-C74A-4C6E-8907-24B08FC4EBEC}" type="pres">
      <dgm:prSet presAssocID="{D783B84B-7F4B-43B1-838F-7B6D1A6B2D64}" presName="parentText" presStyleLbl="node1" presStyleIdx="1" presStyleCnt="2">
        <dgm:presLayoutVars>
          <dgm:chMax val="0"/>
          <dgm:bulletEnabled val="1"/>
        </dgm:presLayoutVars>
      </dgm:prSet>
      <dgm:spPr/>
    </dgm:pt>
  </dgm:ptLst>
  <dgm:cxnLst>
    <dgm:cxn modelId="{A802970B-FCF5-4BCF-84B3-507543C58225}" type="presOf" srcId="{5A13CA07-0D10-4477-9896-E41B3ABBF6C1}" destId="{16957FE7-EB72-4A18-8D1B-C4EE4A48FBB9}" srcOrd="0" destOrd="0" presId="urn:microsoft.com/office/officeart/2005/8/layout/vList2"/>
    <dgm:cxn modelId="{111A4719-E161-4A69-A3E7-58594BEAE1F0}" type="presOf" srcId="{87C22005-9E9A-46B7-9734-89F816DC41B5}" destId="{45E49533-20DA-4B5A-8AD5-E12F99EF436F}" srcOrd="0" destOrd="0" presId="urn:microsoft.com/office/officeart/2005/8/layout/vList2"/>
    <dgm:cxn modelId="{7F4F525B-752A-4B2B-B6BF-21480D088E59}" type="presOf" srcId="{D783B84B-7F4B-43B1-838F-7B6D1A6B2D64}" destId="{46A7034C-C74A-4C6E-8907-24B08FC4EBEC}" srcOrd="0" destOrd="0" presId="urn:microsoft.com/office/officeart/2005/8/layout/vList2"/>
    <dgm:cxn modelId="{AEB96A63-65E7-4981-9323-91A9AB45F663}" srcId="{87C22005-9E9A-46B7-9734-89F816DC41B5}" destId="{D783B84B-7F4B-43B1-838F-7B6D1A6B2D64}" srcOrd="1" destOrd="0" parTransId="{03F289A4-C5A5-449E-9663-881E41204160}" sibTransId="{BF9B9A2C-7012-4210-8684-9CA5E8CBB03F}"/>
    <dgm:cxn modelId="{1BF3878C-7C77-4AEA-AD07-0A332D34D520}" srcId="{87C22005-9E9A-46B7-9734-89F816DC41B5}" destId="{5A13CA07-0D10-4477-9896-E41B3ABBF6C1}" srcOrd="0" destOrd="0" parTransId="{C665547E-9947-4089-B678-2F37C4D8EAD0}" sibTransId="{48115390-ED87-4D5D-B3CA-08F6E1314764}"/>
    <dgm:cxn modelId="{D528A4F9-4C45-4E96-B1AD-3EAE27862889}" type="presParOf" srcId="{45E49533-20DA-4B5A-8AD5-E12F99EF436F}" destId="{16957FE7-EB72-4A18-8D1B-C4EE4A48FBB9}" srcOrd="0" destOrd="0" presId="urn:microsoft.com/office/officeart/2005/8/layout/vList2"/>
    <dgm:cxn modelId="{E4919C5A-3A40-475E-83BA-E7740BDE324A}" type="presParOf" srcId="{45E49533-20DA-4B5A-8AD5-E12F99EF436F}" destId="{775B70AA-BBAA-4D1E-911F-9D5B430075CC}" srcOrd="1" destOrd="0" presId="urn:microsoft.com/office/officeart/2005/8/layout/vList2"/>
    <dgm:cxn modelId="{1B72FEB7-96A1-435C-ACE2-7BFE68ED59AD}" type="presParOf" srcId="{45E49533-20DA-4B5A-8AD5-E12F99EF436F}" destId="{46A7034C-C74A-4C6E-8907-24B08FC4EBE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01F6488-79E4-4DBD-93DC-264263DC7BE2}"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EC2565F-BA3F-4BCB-8E41-7FDB37C91888}">
      <dgm:prSet/>
      <dgm:spPr/>
      <dgm:t>
        <a:bodyPr/>
        <a:lstStyle/>
        <a:p>
          <a:pPr>
            <a:lnSpc>
              <a:spcPct val="100000"/>
            </a:lnSpc>
          </a:pPr>
          <a:r>
            <a:rPr lang="en-US"/>
            <a:t>Conducting an internal assessment of your organization’s current communication training programs and explicit institutional focus on the value of patient-provider communication. </a:t>
          </a:r>
        </a:p>
      </dgm:t>
    </dgm:pt>
    <dgm:pt modelId="{0244BAF6-B4C5-456D-A89F-1DB8F431DC88}" type="parTrans" cxnId="{FD809A5F-2A05-48BB-A02A-DC3B901F7993}">
      <dgm:prSet/>
      <dgm:spPr/>
      <dgm:t>
        <a:bodyPr/>
        <a:lstStyle/>
        <a:p>
          <a:endParaRPr lang="en-US"/>
        </a:p>
      </dgm:t>
    </dgm:pt>
    <dgm:pt modelId="{D7D370DF-7898-495E-B3C5-53199A7536C2}" type="sibTrans" cxnId="{FD809A5F-2A05-48BB-A02A-DC3B901F7993}">
      <dgm:prSet/>
      <dgm:spPr/>
      <dgm:t>
        <a:bodyPr/>
        <a:lstStyle/>
        <a:p>
          <a:endParaRPr lang="en-US"/>
        </a:p>
      </dgm:t>
    </dgm:pt>
    <dgm:pt modelId="{8CC1814A-C724-4D99-BC90-4D8A220E3AF3}">
      <dgm:prSet/>
      <dgm:spPr/>
      <dgm:t>
        <a:bodyPr/>
        <a:lstStyle/>
        <a:p>
          <a:pPr>
            <a:lnSpc>
              <a:spcPct val="100000"/>
            </a:lnSpc>
          </a:pPr>
          <a:r>
            <a:rPr lang="en-US"/>
            <a:t>Demonstrating clear institutional </a:t>
          </a:r>
          <a:r>
            <a:rPr lang="en-US" b="1"/>
            <a:t>commitment</a:t>
          </a:r>
          <a:r>
            <a:rPr lang="en-US"/>
            <a:t> to patient-provider communication. </a:t>
          </a:r>
        </a:p>
      </dgm:t>
    </dgm:pt>
    <dgm:pt modelId="{38128121-85E4-47DE-AC55-32BAAD1FEC0F}" type="parTrans" cxnId="{422A9F30-0434-4154-9906-90A9517BBA45}">
      <dgm:prSet/>
      <dgm:spPr/>
      <dgm:t>
        <a:bodyPr/>
        <a:lstStyle/>
        <a:p>
          <a:endParaRPr lang="en-US"/>
        </a:p>
      </dgm:t>
    </dgm:pt>
    <dgm:pt modelId="{D6BEC773-6C79-4817-9613-7FEDC0EAF1A3}" type="sibTrans" cxnId="{422A9F30-0434-4154-9906-90A9517BBA45}">
      <dgm:prSet/>
      <dgm:spPr/>
      <dgm:t>
        <a:bodyPr/>
        <a:lstStyle/>
        <a:p>
          <a:endParaRPr lang="en-US"/>
        </a:p>
      </dgm:t>
    </dgm:pt>
    <dgm:pt modelId="{0107E685-4399-4CAA-B41F-9C8DDCCCC76D}">
      <dgm:prSet/>
      <dgm:spPr/>
      <dgm:t>
        <a:bodyPr/>
        <a:lstStyle/>
        <a:p>
          <a:pPr>
            <a:lnSpc>
              <a:spcPct val="100000"/>
            </a:lnSpc>
          </a:pPr>
          <a:r>
            <a:rPr lang="en-US"/>
            <a:t>Providing </a:t>
          </a:r>
          <a:r>
            <a:rPr lang="en-US" b="1"/>
            <a:t>training</a:t>
          </a:r>
          <a:r>
            <a:rPr lang="en-US"/>
            <a:t> for frontline staff in communication skills and tactics. </a:t>
          </a:r>
        </a:p>
      </dgm:t>
    </dgm:pt>
    <dgm:pt modelId="{33C441C2-D3D1-409C-B554-0637042022E7}" type="parTrans" cxnId="{DF463EF4-9586-4B88-9ED9-D1C7A1DA894F}">
      <dgm:prSet/>
      <dgm:spPr/>
      <dgm:t>
        <a:bodyPr/>
        <a:lstStyle/>
        <a:p>
          <a:endParaRPr lang="en-US"/>
        </a:p>
      </dgm:t>
    </dgm:pt>
    <dgm:pt modelId="{6D568AB9-FE49-41F1-88DC-249B7E0F69D0}" type="sibTrans" cxnId="{DF463EF4-9586-4B88-9ED9-D1C7A1DA894F}">
      <dgm:prSet/>
      <dgm:spPr/>
      <dgm:t>
        <a:bodyPr/>
        <a:lstStyle/>
        <a:p>
          <a:endParaRPr lang="en-US"/>
        </a:p>
      </dgm:t>
    </dgm:pt>
    <dgm:pt modelId="{DD15E90B-6058-4B75-8073-5E6BF469B688}">
      <dgm:prSet/>
      <dgm:spPr/>
      <dgm:t>
        <a:bodyPr/>
        <a:lstStyle/>
        <a:p>
          <a:pPr>
            <a:lnSpc>
              <a:spcPct val="100000"/>
            </a:lnSpc>
          </a:pPr>
          <a:r>
            <a:rPr lang="en-US"/>
            <a:t>Measuring clinicians’ communication-focused skills using, for example, patient experience and scores related to communication competency. This information also can be used as a basis for determining goals to improve performance</a:t>
          </a:r>
        </a:p>
      </dgm:t>
    </dgm:pt>
    <dgm:pt modelId="{59F91D8C-BC1D-475A-BAC2-A34F4D327DAC}" type="parTrans" cxnId="{00999C57-42A4-49D6-9180-2A172B04A17C}">
      <dgm:prSet/>
      <dgm:spPr/>
      <dgm:t>
        <a:bodyPr/>
        <a:lstStyle/>
        <a:p>
          <a:endParaRPr lang="en-US"/>
        </a:p>
      </dgm:t>
    </dgm:pt>
    <dgm:pt modelId="{24CE9D1F-AC85-42C0-974E-4C3E3947535F}" type="sibTrans" cxnId="{00999C57-42A4-49D6-9180-2A172B04A17C}">
      <dgm:prSet/>
      <dgm:spPr/>
      <dgm:t>
        <a:bodyPr/>
        <a:lstStyle/>
        <a:p>
          <a:endParaRPr lang="en-US"/>
        </a:p>
      </dgm:t>
    </dgm:pt>
    <dgm:pt modelId="{15974A32-C546-4C2C-8FB0-77A6297991F0}" type="pres">
      <dgm:prSet presAssocID="{001F6488-79E4-4DBD-93DC-264263DC7BE2}" presName="root" presStyleCnt="0">
        <dgm:presLayoutVars>
          <dgm:dir/>
          <dgm:resizeHandles val="exact"/>
        </dgm:presLayoutVars>
      </dgm:prSet>
      <dgm:spPr/>
    </dgm:pt>
    <dgm:pt modelId="{37198D0C-B234-461B-A44A-ED823BDF1E3F}" type="pres">
      <dgm:prSet presAssocID="{DEC2565F-BA3F-4BCB-8E41-7FDB37C91888}" presName="compNode" presStyleCnt="0"/>
      <dgm:spPr/>
    </dgm:pt>
    <dgm:pt modelId="{8511859B-4E37-4354-A8CF-67777BAB889A}" type="pres">
      <dgm:prSet presAssocID="{DEC2565F-BA3F-4BCB-8E41-7FDB37C91888}" presName="bgRect" presStyleLbl="bgShp" presStyleIdx="0" presStyleCnt="4"/>
      <dgm:spPr/>
    </dgm:pt>
    <dgm:pt modelId="{A43EF6E3-894C-4488-88E1-A27D8AB99E8D}" type="pres">
      <dgm:prSet presAssocID="{DEC2565F-BA3F-4BCB-8E41-7FDB37C9188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at"/>
        </a:ext>
      </dgm:extLst>
    </dgm:pt>
    <dgm:pt modelId="{42B22C48-7665-42FB-AE26-4DE1ACA6D8C8}" type="pres">
      <dgm:prSet presAssocID="{DEC2565F-BA3F-4BCB-8E41-7FDB37C91888}" presName="spaceRect" presStyleCnt="0"/>
      <dgm:spPr/>
    </dgm:pt>
    <dgm:pt modelId="{3F253241-5515-48F8-AF51-1E326EB82BBC}" type="pres">
      <dgm:prSet presAssocID="{DEC2565F-BA3F-4BCB-8E41-7FDB37C91888}" presName="parTx" presStyleLbl="revTx" presStyleIdx="0" presStyleCnt="4">
        <dgm:presLayoutVars>
          <dgm:chMax val="0"/>
          <dgm:chPref val="0"/>
        </dgm:presLayoutVars>
      </dgm:prSet>
      <dgm:spPr/>
    </dgm:pt>
    <dgm:pt modelId="{E39B6729-D0C2-49F6-B847-1285B4CAD9C0}" type="pres">
      <dgm:prSet presAssocID="{D7D370DF-7898-495E-B3C5-53199A7536C2}" presName="sibTrans" presStyleCnt="0"/>
      <dgm:spPr/>
    </dgm:pt>
    <dgm:pt modelId="{F6CD7B24-88DF-4624-9039-CE5E4B3573C0}" type="pres">
      <dgm:prSet presAssocID="{8CC1814A-C724-4D99-BC90-4D8A220E3AF3}" presName="compNode" presStyleCnt="0"/>
      <dgm:spPr/>
    </dgm:pt>
    <dgm:pt modelId="{B1FEE49D-DEBC-40F6-A3D5-B3EEB819DCD6}" type="pres">
      <dgm:prSet presAssocID="{8CC1814A-C724-4D99-BC90-4D8A220E3AF3}" presName="bgRect" presStyleLbl="bgShp" presStyleIdx="1" presStyleCnt="4"/>
      <dgm:spPr/>
    </dgm:pt>
    <dgm:pt modelId="{50834107-E40E-468F-8425-B78454F6C400}" type="pres">
      <dgm:prSet presAssocID="{8CC1814A-C724-4D99-BC90-4D8A220E3AF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E0B26CA7-DFA1-4EF2-A2AE-09D12B9EF153}" type="pres">
      <dgm:prSet presAssocID="{8CC1814A-C724-4D99-BC90-4D8A220E3AF3}" presName="spaceRect" presStyleCnt="0"/>
      <dgm:spPr/>
    </dgm:pt>
    <dgm:pt modelId="{6ACF3D4D-138B-4679-B080-3A94D3B9C6EF}" type="pres">
      <dgm:prSet presAssocID="{8CC1814A-C724-4D99-BC90-4D8A220E3AF3}" presName="parTx" presStyleLbl="revTx" presStyleIdx="1" presStyleCnt="4">
        <dgm:presLayoutVars>
          <dgm:chMax val="0"/>
          <dgm:chPref val="0"/>
        </dgm:presLayoutVars>
      </dgm:prSet>
      <dgm:spPr/>
    </dgm:pt>
    <dgm:pt modelId="{5C33F6D8-417E-4E54-9656-827860504D1A}" type="pres">
      <dgm:prSet presAssocID="{D6BEC773-6C79-4817-9613-7FEDC0EAF1A3}" presName="sibTrans" presStyleCnt="0"/>
      <dgm:spPr/>
    </dgm:pt>
    <dgm:pt modelId="{564DBC2A-ABFD-42F4-AC77-03E7ED6C632C}" type="pres">
      <dgm:prSet presAssocID="{0107E685-4399-4CAA-B41F-9C8DDCCCC76D}" presName="compNode" presStyleCnt="0"/>
      <dgm:spPr/>
    </dgm:pt>
    <dgm:pt modelId="{74D275EC-1986-49BF-9E2E-6FE64F8A3FF2}" type="pres">
      <dgm:prSet presAssocID="{0107E685-4399-4CAA-B41F-9C8DDCCCC76D}" presName="bgRect" presStyleLbl="bgShp" presStyleIdx="2" presStyleCnt="4"/>
      <dgm:spPr/>
    </dgm:pt>
    <dgm:pt modelId="{757C2B54-EFB9-4391-8FD8-E823F94E47E9}" type="pres">
      <dgm:prSet presAssocID="{0107E685-4399-4CAA-B41F-9C8DDCCCC76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all center"/>
        </a:ext>
      </dgm:extLst>
    </dgm:pt>
    <dgm:pt modelId="{D74D120D-A2B0-45D2-AA57-D47995637EF6}" type="pres">
      <dgm:prSet presAssocID="{0107E685-4399-4CAA-B41F-9C8DDCCCC76D}" presName="spaceRect" presStyleCnt="0"/>
      <dgm:spPr/>
    </dgm:pt>
    <dgm:pt modelId="{0DCA12F8-36C0-4FDF-9DF9-E3F3D4C26EBE}" type="pres">
      <dgm:prSet presAssocID="{0107E685-4399-4CAA-B41F-9C8DDCCCC76D}" presName="parTx" presStyleLbl="revTx" presStyleIdx="2" presStyleCnt="4">
        <dgm:presLayoutVars>
          <dgm:chMax val="0"/>
          <dgm:chPref val="0"/>
        </dgm:presLayoutVars>
      </dgm:prSet>
      <dgm:spPr/>
    </dgm:pt>
    <dgm:pt modelId="{E943DB46-5C8E-4F96-B2F4-95AF913B0526}" type="pres">
      <dgm:prSet presAssocID="{6D568AB9-FE49-41F1-88DC-249B7E0F69D0}" presName="sibTrans" presStyleCnt="0"/>
      <dgm:spPr/>
    </dgm:pt>
    <dgm:pt modelId="{691E9281-9A7F-44EF-9D12-F7A79B38121A}" type="pres">
      <dgm:prSet presAssocID="{DD15E90B-6058-4B75-8073-5E6BF469B688}" presName="compNode" presStyleCnt="0"/>
      <dgm:spPr/>
    </dgm:pt>
    <dgm:pt modelId="{36B1349D-DC16-4AB7-B42F-325F06BE84A8}" type="pres">
      <dgm:prSet presAssocID="{DD15E90B-6058-4B75-8073-5E6BF469B688}" presName="bgRect" presStyleLbl="bgShp" presStyleIdx="3" presStyleCnt="4"/>
      <dgm:spPr/>
    </dgm:pt>
    <dgm:pt modelId="{6BF0F717-B3E1-4338-AEAA-3203779DB878}" type="pres">
      <dgm:prSet presAssocID="{DD15E90B-6058-4B75-8073-5E6BF469B68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octor"/>
        </a:ext>
      </dgm:extLst>
    </dgm:pt>
    <dgm:pt modelId="{E3BF6382-D687-4D08-BC04-AEF7F9195EA1}" type="pres">
      <dgm:prSet presAssocID="{DD15E90B-6058-4B75-8073-5E6BF469B688}" presName="spaceRect" presStyleCnt="0"/>
      <dgm:spPr/>
    </dgm:pt>
    <dgm:pt modelId="{C766557D-6598-47D7-86D4-2CE48573FD9A}" type="pres">
      <dgm:prSet presAssocID="{DD15E90B-6058-4B75-8073-5E6BF469B688}" presName="parTx" presStyleLbl="revTx" presStyleIdx="3" presStyleCnt="4">
        <dgm:presLayoutVars>
          <dgm:chMax val="0"/>
          <dgm:chPref val="0"/>
        </dgm:presLayoutVars>
      </dgm:prSet>
      <dgm:spPr/>
    </dgm:pt>
  </dgm:ptLst>
  <dgm:cxnLst>
    <dgm:cxn modelId="{422A9F30-0434-4154-9906-90A9517BBA45}" srcId="{001F6488-79E4-4DBD-93DC-264263DC7BE2}" destId="{8CC1814A-C724-4D99-BC90-4D8A220E3AF3}" srcOrd="1" destOrd="0" parTransId="{38128121-85E4-47DE-AC55-32BAAD1FEC0F}" sibTransId="{D6BEC773-6C79-4817-9613-7FEDC0EAF1A3}"/>
    <dgm:cxn modelId="{FD809A5F-2A05-48BB-A02A-DC3B901F7993}" srcId="{001F6488-79E4-4DBD-93DC-264263DC7BE2}" destId="{DEC2565F-BA3F-4BCB-8E41-7FDB37C91888}" srcOrd="0" destOrd="0" parTransId="{0244BAF6-B4C5-456D-A89F-1DB8F431DC88}" sibTransId="{D7D370DF-7898-495E-B3C5-53199A7536C2}"/>
    <dgm:cxn modelId="{AC3F934C-9C85-43A0-8C5D-95EB6A9531AF}" type="presOf" srcId="{001F6488-79E4-4DBD-93DC-264263DC7BE2}" destId="{15974A32-C546-4C2C-8FB0-77A6297991F0}" srcOrd="0" destOrd="0" presId="urn:microsoft.com/office/officeart/2018/2/layout/IconVerticalSolidList"/>
    <dgm:cxn modelId="{49AA9355-E92A-4DDD-942A-D7E853605BDA}" type="presOf" srcId="{DD15E90B-6058-4B75-8073-5E6BF469B688}" destId="{C766557D-6598-47D7-86D4-2CE48573FD9A}" srcOrd="0" destOrd="0" presId="urn:microsoft.com/office/officeart/2018/2/layout/IconVerticalSolidList"/>
    <dgm:cxn modelId="{00999C57-42A4-49D6-9180-2A172B04A17C}" srcId="{001F6488-79E4-4DBD-93DC-264263DC7BE2}" destId="{DD15E90B-6058-4B75-8073-5E6BF469B688}" srcOrd="3" destOrd="0" parTransId="{59F91D8C-BC1D-475A-BAC2-A34F4D327DAC}" sibTransId="{24CE9D1F-AC85-42C0-974E-4C3E3947535F}"/>
    <dgm:cxn modelId="{1E5A0287-7AC3-423A-8317-DAA9C410F529}" type="presOf" srcId="{8CC1814A-C724-4D99-BC90-4D8A220E3AF3}" destId="{6ACF3D4D-138B-4679-B080-3A94D3B9C6EF}" srcOrd="0" destOrd="0" presId="urn:microsoft.com/office/officeart/2018/2/layout/IconVerticalSolidList"/>
    <dgm:cxn modelId="{FDD3B498-EF2F-4EE6-A44F-9A9978442A7E}" type="presOf" srcId="{0107E685-4399-4CAA-B41F-9C8DDCCCC76D}" destId="{0DCA12F8-36C0-4FDF-9DF9-E3F3D4C26EBE}" srcOrd="0" destOrd="0" presId="urn:microsoft.com/office/officeart/2018/2/layout/IconVerticalSolidList"/>
    <dgm:cxn modelId="{43E4FAD7-25BA-450C-81C0-30BDC9AA6A71}" type="presOf" srcId="{DEC2565F-BA3F-4BCB-8E41-7FDB37C91888}" destId="{3F253241-5515-48F8-AF51-1E326EB82BBC}" srcOrd="0" destOrd="0" presId="urn:microsoft.com/office/officeart/2018/2/layout/IconVerticalSolidList"/>
    <dgm:cxn modelId="{DF463EF4-9586-4B88-9ED9-D1C7A1DA894F}" srcId="{001F6488-79E4-4DBD-93DC-264263DC7BE2}" destId="{0107E685-4399-4CAA-B41F-9C8DDCCCC76D}" srcOrd="2" destOrd="0" parTransId="{33C441C2-D3D1-409C-B554-0637042022E7}" sibTransId="{6D568AB9-FE49-41F1-88DC-249B7E0F69D0}"/>
    <dgm:cxn modelId="{104D8F05-E262-458D-92A0-910BF31C2F37}" type="presParOf" srcId="{15974A32-C546-4C2C-8FB0-77A6297991F0}" destId="{37198D0C-B234-461B-A44A-ED823BDF1E3F}" srcOrd="0" destOrd="0" presId="urn:microsoft.com/office/officeart/2018/2/layout/IconVerticalSolidList"/>
    <dgm:cxn modelId="{BED6CB78-0B54-4D00-97B1-2183C178C936}" type="presParOf" srcId="{37198D0C-B234-461B-A44A-ED823BDF1E3F}" destId="{8511859B-4E37-4354-A8CF-67777BAB889A}" srcOrd="0" destOrd="0" presId="urn:microsoft.com/office/officeart/2018/2/layout/IconVerticalSolidList"/>
    <dgm:cxn modelId="{3F42D877-ADFE-42A8-88DB-85E696582AA9}" type="presParOf" srcId="{37198D0C-B234-461B-A44A-ED823BDF1E3F}" destId="{A43EF6E3-894C-4488-88E1-A27D8AB99E8D}" srcOrd="1" destOrd="0" presId="urn:microsoft.com/office/officeart/2018/2/layout/IconVerticalSolidList"/>
    <dgm:cxn modelId="{D6BD6BC2-FF08-4085-8301-BEF0AE4770C9}" type="presParOf" srcId="{37198D0C-B234-461B-A44A-ED823BDF1E3F}" destId="{42B22C48-7665-42FB-AE26-4DE1ACA6D8C8}" srcOrd="2" destOrd="0" presId="urn:microsoft.com/office/officeart/2018/2/layout/IconVerticalSolidList"/>
    <dgm:cxn modelId="{3AFCD05C-6CE8-4330-842C-2E268326D9A3}" type="presParOf" srcId="{37198D0C-B234-461B-A44A-ED823BDF1E3F}" destId="{3F253241-5515-48F8-AF51-1E326EB82BBC}" srcOrd="3" destOrd="0" presId="urn:microsoft.com/office/officeart/2018/2/layout/IconVerticalSolidList"/>
    <dgm:cxn modelId="{600AE2F0-4D38-4199-8305-754099B8E5D5}" type="presParOf" srcId="{15974A32-C546-4C2C-8FB0-77A6297991F0}" destId="{E39B6729-D0C2-49F6-B847-1285B4CAD9C0}" srcOrd="1" destOrd="0" presId="urn:microsoft.com/office/officeart/2018/2/layout/IconVerticalSolidList"/>
    <dgm:cxn modelId="{D05AF06B-8514-46D1-B21D-E36313FFC6C7}" type="presParOf" srcId="{15974A32-C546-4C2C-8FB0-77A6297991F0}" destId="{F6CD7B24-88DF-4624-9039-CE5E4B3573C0}" srcOrd="2" destOrd="0" presId="urn:microsoft.com/office/officeart/2018/2/layout/IconVerticalSolidList"/>
    <dgm:cxn modelId="{65E860CD-2F76-4BEE-998E-84B9F702D2B2}" type="presParOf" srcId="{F6CD7B24-88DF-4624-9039-CE5E4B3573C0}" destId="{B1FEE49D-DEBC-40F6-A3D5-B3EEB819DCD6}" srcOrd="0" destOrd="0" presId="urn:microsoft.com/office/officeart/2018/2/layout/IconVerticalSolidList"/>
    <dgm:cxn modelId="{59D84AB3-CFC3-4659-AD60-0ACC3DC98AA7}" type="presParOf" srcId="{F6CD7B24-88DF-4624-9039-CE5E4B3573C0}" destId="{50834107-E40E-468F-8425-B78454F6C400}" srcOrd="1" destOrd="0" presId="urn:microsoft.com/office/officeart/2018/2/layout/IconVerticalSolidList"/>
    <dgm:cxn modelId="{47626C45-6618-4D54-ADB8-7ABEFAE04FA4}" type="presParOf" srcId="{F6CD7B24-88DF-4624-9039-CE5E4B3573C0}" destId="{E0B26CA7-DFA1-4EF2-A2AE-09D12B9EF153}" srcOrd="2" destOrd="0" presId="urn:microsoft.com/office/officeart/2018/2/layout/IconVerticalSolidList"/>
    <dgm:cxn modelId="{964A34DC-83A7-4F3B-8E2B-C81B7637A6AC}" type="presParOf" srcId="{F6CD7B24-88DF-4624-9039-CE5E4B3573C0}" destId="{6ACF3D4D-138B-4679-B080-3A94D3B9C6EF}" srcOrd="3" destOrd="0" presId="urn:microsoft.com/office/officeart/2018/2/layout/IconVerticalSolidList"/>
    <dgm:cxn modelId="{CF178110-04DC-40A1-B379-34969E665195}" type="presParOf" srcId="{15974A32-C546-4C2C-8FB0-77A6297991F0}" destId="{5C33F6D8-417E-4E54-9656-827860504D1A}" srcOrd="3" destOrd="0" presId="urn:microsoft.com/office/officeart/2018/2/layout/IconVerticalSolidList"/>
    <dgm:cxn modelId="{8F664224-1076-4104-9562-DD2212809CFD}" type="presParOf" srcId="{15974A32-C546-4C2C-8FB0-77A6297991F0}" destId="{564DBC2A-ABFD-42F4-AC77-03E7ED6C632C}" srcOrd="4" destOrd="0" presId="urn:microsoft.com/office/officeart/2018/2/layout/IconVerticalSolidList"/>
    <dgm:cxn modelId="{F181F6FE-50E7-4E40-97CC-3B71F67594C3}" type="presParOf" srcId="{564DBC2A-ABFD-42F4-AC77-03E7ED6C632C}" destId="{74D275EC-1986-49BF-9E2E-6FE64F8A3FF2}" srcOrd="0" destOrd="0" presId="urn:microsoft.com/office/officeart/2018/2/layout/IconVerticalSolidList"/>
    <dgm:cxn modelId="{8A54A7C8-51DF-46CE-BBBF-32E4FCC0FCD9}" type="presParOf" srcId="{564DBC2A-ABFD-42F4-AC77-03E7ED6C632C}" destId="{757C2B54-EFB9-4391-8FD8-E823F94E47E9}" srcOrd="1" destOrd="0" presId="urn:microsoft.com/office/officeart/2018/2/layout/IconVerticalSolidList"/>
    <dgm:cxn modelId="{3EA9CB26-4FD3-4F29-AD2B-70E1F9B0E80F}" type="presParOf" srcId="{564DBC2A-ABFD-42F4-AC77-03E7ED6C632C}" destId="{D74D120D-A2B0-45D2-AA57-D47995637EF6}" srcOrd="2" destOrd="0" presId="urn:microsoft.com/office/officeart/2018/2/layout/IconVerticalSolidList"/>
    <dgm:cxn modelId="{B62013E7-02E0-4CDC-9DF0-F65E65332F83}" type="presParOf" srcId="{564DBC2A-ABFD-42F4-AC77-03E7ED6C632C}" destId="{0DCA12F8-36C0-4FDF-9DF9-E3F3D4C26EBE}" srcOrd="3" destOrd="0" presId="urn:microsoft.com/office/officeart/2018/2/layout/IconVerticalSolidList"/>
    <dgm:cxn modelId="{2E2C438C-D143-48CB-BA68-5D0B140626AE}" type="presParOf" srcId="{15974A32-C546-4C2C-8FB0-77A6297991F0}" destId="{E943DB46-5C8E-4F96-B2F4-95AF913B0526}" srcOrd="5" destOrd="0" presId="urn:microsoft.com/office/officeart/2018/2/layout/IconVerticalSolidList"/>
    <dgm:cxn modelId="{E2C38521-9A0D-4B70-A590-420A3232F7EE}" type="presParOf" srcId="{15974A32-C546-4C2C-8FB0-77A6297991F0}" destId="{691E9281-9A7F-44EF-9D12-F7A79B38121A}" srcOrd="6" destOrd="0" presId="urn:microsoft.com/office/officeart/2018/2/layout/IconVerticalSolidList"/>
    <dgm:cxn modelId="{A2F457C8-D21C-4972-BEDF-61FE1249C06F}" type="presParOf" srcId="{691E9281-9A7F-44EF-9D12-F7A79B38121A}" destId="{36B1349D-DC16-4AB7-B42F-325F06BE84A8}" srcOrd="0" destOrd="0" presId="urn:microsoft.com/office/officeart/2018/2/layout/IconVerticalSolidList"/>
    <dgm:cxn modelId="{9B891FC2-B672-4B51-B27D-9A5A31B195DD}" type="presParOf" srcId="{691E9281-9A7F-44EF-9D12-F7A79B38121A}" destId="{6BF0F717-B3E1-4338-AEAA-3203779DB878}" srcOrd="1" destOrd="0" presId="urn:microsoft.com/office/officeart/2018/2/layout/IconVerticalSolidList"/>
    <dgm:cxn modelId="{7BF3D84F-55A9-4F45-B416-246EC2A0B065}" type="presParOf" srcId="{691E9281-9A7F-44EF-9D12-F7A79B38121A}" destId="{E3BF6382-D687-4D08-BC04-AEF7F9195EA1}" srcOrd="2" destOrd="0" presId="urn:microsoft.com/office/officeart/2018/2/layout/IconVerticalSolidList"/>
    <dgm:cxn modelId="{072A312A-33D7-4052-A1DA-4CF3715F4447}" type="presParOf" srcId="{691E9281-9A7F-44EF-9D12-F7A79B38121A}" destId="{C766557D-6598-47D7-86D4-2CE48573FD9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C46477C-06B8-419D-AB0A-D6AC312FA14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B3581D8-4824-48D7-BB50-CF4964B0B2AE}">
      <dgm:prSet/>
      <dgm:spPr/>
      <dgm:t>
        <a:bodyPr/>
        <a:lstStyle/>
        <a:p>
          <a:pPr>
            <a:lnSpc>
              <a:spcPct val="100000"/>
            </a:lnSpc>
          </a:pPr>
          <a:r>
            <a:rPr lang="en-US"/>
            <a:t>Further, to achieve the best outcomes, patients and families must be more actively engaged in decisions about their care and have broad access to information and support. Healthcare organizations can adopt a number of strategies to support and improve patient activation, including:</a:t>
          </a:r>
        </a:p>
      </dgm:t>
    </dgm:pt>
    <dgm:pt modelId="{54F4E753-5746-4F7A-B194-6ABD786E3F6C}" type="parTrans" cxnId="{349BE6F0-E5C9-4A63-AAAD-E71A68B8DCCB}">
      <dgm:prSet/>
      <dgm:spPr/>
      <dgm:t>
        <a:bodyPr/>
        <a:lstStyle/>
        <a:p>
          <a:endParaRPr lang="en-US"/>
        </a:p>
      </dgm:t>
    </dgm:pt>
    <dgm:pt modelId="{68580332-52A4-4316-97E7-9D861272D8CC}" type="sibTrans" cxnId="{349BE6F0-E5C9-4A63-AAAD-E71A68B8DCCB}">
      <dgm:prSet/>
      <dgm:spPr/>
      <dgm:t>
        <a:bodyPr/>
        <a:lstStyle/>
        <a:p>
          <a:endParaRPr lang="en-US"/>
        </a:p>
      </dgm:t>
    </dgm:pt>
    <dgm:pt modelId="{F4E55E5E-C1BF-4BFA-8EF4-4EE7F02E8087}">
      <dgm:prSet/>
      <dgm:spPr/>
      <dgm:t>
        <a:bodyPr/>
        <a:lstStyle/>
        <a:p>
          <a:pPr>
            <a:lnSpc>
              <a:spcPct val="100000"/>
            </a:lnSpc>
          </a:pPr>
          <a:r>
            <a:rPr lang="en-US"/>
            <a:t>• Promoting culture change. </a:t>
          </a:r>
        </a:p>
      </dgm:t>
    </dgm:pt>
    <dgm:pt modelId="{00185F27-1474-4555-8859-72130C8184EB}" type="parTrans" cxnId="{07626E78-5986-4F99-87BC-9D924C14A42C}">
      <dgm:prSet/>
      <dgm:spPr/>
      <dgm:t>
        <a:bodyPr/>
        <a:lstStyle/>
        <a:p>
          <a:endParaRPr lang="en-US"/>
        </a:p>
      </dgm:t>
    </dgm:pt>
    <dgm:pt modelId="{665F92EE-4458-49F4-AF34-E81B0F8CA65D}" type="sibTrans" cxnId="{07626E78-5986-4F99-87BC-9D924C14A42C}">
      <dgm:prSet/>
      <dgm:spPr/>
      <dgm:t>
        <a:bodyPr/>
        <a:lstStyle/>
        <a:p>
          <a:endParaRPr lang="en-US"/>
        </a:p>
      </dgm:t>
    </dgm:pt>
    <dgm:pt modelId="{16DBF7BC-5848-401A-B5B7-162E1E99A2A0}">
      <dgm:prSet/>
      <dgm:spPr/>
      <dgm:t>
        <a:bodyPr/>
        <a:lstStyle/>
        <a:p>
          <a:pPr>
            <a:lnSpc>
              <a:spcPct val="100000"/>
            </a:lnSpc>
          </a:pPr>
          <a:r>
            <a:rPr lang="en-US"/>
            <a:t>• Adopting transitional care models. </a:t>
          </a:r>
        </a:p>
      </dgm:t>
    </dgm:pt>
    <dgm:pt modelId="{B9E3D517-0C51-490E-9971-628D144B3804}" type="parTrans" cxnId="{59D52B9C-A009-49EE-AD40-0CA7CFDE21EF}">
      <dgm:prSet/>
      <dgm:spPr/>
      <dgm:t>
        <a:bodyPr/>
        <a:lstStyle/>
        <a:p>
          <a:endParaRPr lang="en-US"/>
        </a:p>
      </dgm:t>
    </dgm:pt>
    <dgm:pt modelId="{E931E969-564C-44F6-BD86-6CF810767112}" type="sibTrans" cxnId="{59D52B9C-A009-49EE-AD40-0CA7CFDE21EF}">
      <dgm:prSet/>
      <dgm:spPr/>
      <dgm:t>
        <a:bodyPr/>
        <a:lstStyle/>
        <a:p>
          <a:endParaRPr lang="en-US"/>
        </a:p>
      </dgm:t>
    </dgm:pt>
    <dgm:pt modelId="{60ACE90B-44D6-4DD6-9706-CD6F816C1F3B}">
      <dgm:prSet/>
      <dgm:spPr/>
      <dgm:t>
        <a:bodyPr/>
        <a:lstStyle/>
        <a:p>
          <a:pPr>
            <a:lnSpc>
              <a:spcPct val="100000"/>
            </a:lnSpc>
          </a:pPr>
          <a:r>
            <a:rPr lang="en-US"/>
            <a:t>• Leveraging health information technology capabilities including online patient portals and real-time mobile device-based communication platforms. </a:t>
          </a:r>
        </a:p>
      </dgm:t>
    </dgm:pt>
    <dgm:pt modelId="{46F6C865-0674-4DCF-909C-010878AC482C}" type="parTrans" cxnId="{D0C582E6-16A8-4368-B89A-3CDDCCEB8E2A}">
      <dgm:prSet/>
      <dgm:spPr/>
      <dgm:t>
        <a:bodyPr/>
        <a:lstStyle/>
        <a:p>
          <a:endParaRPr lang="en-US"/>
        </a:p>
      </dgm:t>
    </dgm:pt>
    <dgm:pt modelId="{571622C6-66F7-48E4-BA6E-0596BE195F76}" type="sibTrans" cxnId="{D0C582E6-16A8-4368-B89A-3CDDCCEB8E2A}">
      <dgm:prSet/>
      <dgm:spPr/>
      <dgm:t>
        <a:bodyPr/>
        <a:lstStyle/>
        <a:p>
          <a:endParaRPr lang="en-US"/>
        </a:p>
      </dgm:t>
    </dgm:pt>
    <dgm:pt modelId="{651B6EBB-82B0-4FE1-93C1-1EDD99284660}" type="pres">
      <dgm:prSet presAssocID="{2C46477C-06B8-419D-AB0A-D6AC312FA149}" presName="root" presStyleCnt="0">
        <dgm:presLayoutVars>
          <dgm:dir/>
          <dgm:resizeHandles val="exact"/>
        </dgm:presLayoutVars>
      </dgm:prSet>
      <dgm:spPr/>
    </dgm:pt>
    <dgm:pt modelId="{72540225-B017-4A0E-B7DD-F255FF9FEA68}" type="pres">
      <dgm:prSet presAssocID="{9B3581D8-4824-48D7-BB50-CF4964B0B2AE}" presName="compNode" presStyleCnt="0"/>
      <dgm:spPr/>
    </dgm:pt>
    <dgm:pt modelId="{989858F7-99C5-4AEE-99B5-BE46F266BCAF}" type="pres">
      <dgm:prSet presAssocID="{9B3581D8-4824-48D7-BB50-CF4964B0B2AE}" presName="bgRect" presStyleLbl="bgShp" presStyleIdx="0" presStyleCnt="4"/>
      <dgm:spPr/>
    </dgm:pt>
    <dgm:pt modelId="{CE2976F5-C99F-453E-9547-8F95A5757296}" type="pres">
      <dgm:prSet presAssocID="{9B3581D8-4824-48D7-BB50-CF4964B0B2A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4FD48F03-0717-4250-A6C4-3A5655457A0A}" type="pres">
      <dgm:prSet presAssocID="{9B3581D8-4824-48D7-BB50-CF4964B0B2AE}" presName="spaceRect" presStyleCnt="0"/>
      <dgm:spPr/>
    </dgm:pt>
    <dgm:pt modelId="{CF778D32-1A69-450F-A36C-49FF424468B9}" type="pres">
      <dgm:prSet presAssocID="{9B3581D8-4824-48D7-BB50-CF4964B0B2AE}" presName="parTx" presStyleLbl="revTx" presStyleIdx="0" presStyleCnt="4">
        <dgm:presLayoutVars>
          <dgm:chMax val="0"/>
          <dgm:chPref val="0"/>
        </dgm:presLayoutVars>
      </dgm:prSet>
      <dgm:spPr/>
    </dgm:pt>
    <dgm:pt modelId="{8193457C-EB20-4A12-B751-654DAC8D3BB1}" type="pres">
      <dgm:prSet presAssocID="{68580332-52A4-4316-97E7-9D861272D8CC}" presName="sibTrans" presStyleCnt="0"/>
      <dgm:spPr/>
    </dgm:pt>
    <dgm:pt modelId="{CEDAF3A3-C3B9-494B-8102-0B76B176D64F}" type="pres">
      <dgm:prSet presAssocID="{F4E55E5E-C1BF-4BFA-8EF4-4EE7F02E8087}" presName="compNode" presStyleCnt="0"/>
      <dgm:spPr/>
    </dgm:pt>
    <dgm:pt modelId="{935E01D1-F469-47B5-93E3-F06D8CAD20B1}" type="pres">
      <dgm:prSet presAssocID="{F4E55E5E-C1BF-4BFA-8EF4-4EE7F02E8087}" presName="bgRect" presStyleLbl="bgShp" presStyleIdx="1" presStyleCnt="4"/>
      <dgm:spPr/>
    </dgm:pt>
    <dgm:pt modelId="{07215661-CFEF-4025-A4A0-75D4C4F97689}" type="pres">
      <dgm:prSet presAssocID="{F4E55E5E-C1BF-4BFA-8EF4-4EE7F02E808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ers"/>
        </a:ext>
      </dgm:extLst>
    </dgm:pt>
    <dgm:pt modelId="{F88C0BE9-27F2-4963-8BFC-9BDE5CA3C22B}" type="pres">
      <dgm:prSet presAssocID="{F4E55E5E-C1BF-4BFA-8EF4-4EE7F02E8087}" presName="spaceRect" presStyleCnt="0"/>
      <dgm:spPr/>
    </dgm:pt>
    <dgm:pt modelId="{85F22392-7875-4D1F-AF9C-FDA15DAAE45F}" type="pres">
      <dgm:prSet presAssocID="{F4E55E5E-C1BF-4BFA-8EF4-4EE7F02E8087}" presName="parTx" presStyleLbl="revTx" presStyleIdx="1" presStyleCnt="4">
        <dgm:presLayoutVars>
          <dgm:chMax val="0"/>
          <dgm:chPref val="0"/>
        </dgm:presLayoutVars>
      </dgm:prSet>
      <dgm:spPr/>
    </dgm:pt>
    <dgm:pt modelId="{817BF61B-4805-4530-AFAB-175653AF8480}" type="pres">
      <dgm:prSet presAssocID="{665F92EE-4458-49F4-AF34-E81B0F8CA65D}" presName="sibTrans" presStyleCnt="0"/>
      <dgm:spPr/>
    </dgm:pt>
    <dgm:pt modelId="{DC0F4ABF-AB27-417A-8F60-84F156C8CD51}" type="pres">
      <dgm:prSet presAssocID="{16DBF7BC-5848-401A-B5B7-162E1E99A2A0}" presName="compNode" presStyleCnt="0"/>
      <dgm:spPr/>
    </dgm:pt>
    <dgm:pt modelId="{EA906847-C7AD-4194-A00D-1C3E9B9185B7}" type="pres">
      <dgm:prSet presAssocID="{16DBF7BC-5848-401A-B5B7-162E1E99A2A0}" presName="bgRect" presStyleLbl="bgShp" presStyleIdx="2" presStyleCnt="4"/>
      <dgm:spPr/>
    </dgm:pt>
    <dgm:pt modelId="{6CA0AA4A-A2F0-4121-99C7-02D20F3AF6E2}" type="pres">
      <dgm:prSet presAssocID="{16DBF7BC-5848-401A-B5B7-162E1E99A2A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ospital"/>
        </a:ext>
      </dgm:extLst>
    </dgm:pt>
    <dgm:pt modelId="{9EE7D1CB-E343-498F-8E9A-1898A17A1B21}" type="pres">
      <dgm:prSet presAssocID="{16DBF7BC-5848-401A-B5B7-162E1E99A2A0}" presName="spaceRect" presStyleCnt="0"/>
      <dgm:spPr/>
    </dgm:pt>
    <dgm:pt modelId="{2CB17B8C-8411-4259-A28B-E3B8E299F94E}" type="pres">
      <dgm:prSet presAssocID="{16DBF7BC-5848-401A-B5B7-162E1E99A2A0}" presName="parTx" presStyleLbl="revTx" presStyleIdx="2" presStyleCnt="4">
        <dgm:presLayoutVars>
          <dgm:chMax val="0"/>
          <dgm:chPref val="0"/>
        </dgm:presLayoutVars>
      </dgm:prSet>
      <dgm:spPr/>
    </dgm:pt>
    <dgm:pt modelId="{88EDE7CC-165E-4A14-818C-F7ACAC33477F}" type="pres">
      <dgm:prSet presAssocID="{E931E969-564C-44F6-BD86-6CF810767112}" presName="sibTrans" presStyleCnt="0"/>
      <dgm:spPr/>
    </dgm:pt>
    <dgm:pt modelId="{DE0A199C-B748-4F93-B761-51C11B5454FE}" type="pres">
      <dgm:prSet presAssocID="{60ACE90B-44D6-4DD6-9706-CD6F816C1F3B}" presName="compNode" presStyleCnt="0"/>
      <dgm:spPr/>
    </dgm:pt>
    <dgm:pt modelId="{B0E17313-BBA6-400F-9062-A91E7818E3DE}" type="pres">
      <dgm:prSet presAssocID="{60ACE90B-44D6-4DD6-9706-CD6F816C1F3B}" presName="bgRect" presStyleLbl="bgShp" presStyleIdx="3" presStyleCnt="4"/>
      <dgm:spPr/>
    </dgm:pt>
    <dgm:pt modelId="{BF988FC8-2D02-49E3-8364-BBD1D1550FD5}" type="pres">
      <dgm:prSet presAssocID="{60ACE90B-44D6-4DD6-9706-CD6F816C1F3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Robot"/>
        </a:ext>
      </dgm:extLst>
    </dgm:pt>
    <dgm:pt modelId="{A282A541-07BA-4E3C-9FEE-C5662D6659E1}" type="pres">
      <dgm:prSet presAssocID="{60ACE90B-44D6-4DD6-9706-CD6F816C1F3B}" presName="spaceRect" presStyleCnt="0"/>
      <dgm:spPr/>
    </dgm:pt>
    <dgm:pt modelId="{0F923452-92E5-44AE-AA32-6A99C32A83EB}" type="pres">
      <dgm:prSet presAssocID="{60ACE90B-44D6-4DD6-9706-CD6F816C1F3B}" presName="parTx" presStyleLbl="revTx" presStyleIdx="3" presStyleCnt="4">
        <dgm:presLayoutVars>
          <dgm:chMax val="0"/>
          <dgm:chPref val="0"/>
        </dgm:presLayoutVars>
      </dgm:prSet>
      <dgm:spPr/>
    </dgm:pt>
  </dgm:ptLst>
  <dgm:cxnLst>
    <dgm:cxn modelId="{4ECF631E-1670-41E7-84DB-0E53C15726B4}" type="presOf" srcId="{9B3581D8-4824-48D7-BB50-CF4964B0B2AE}" destId="{CF778D32-1A69-450F-A36C-49FF424468B9}" srcOrd="0" destOrd="0" presId="urn:microsoft.com/office/officeart/2018/2/layout/IconVerticalSolidList"/>
    <dgm:cxn modelId="{1190846E-D765-4CB5-A556-2CC3D8E202D5}" type="presOf" srcId="{2C46477C-06B8-419D-AB0A-D6AC312FA149}" destId="{651B6EBB-82B0-4FE1-93C1-1EDD99284660}" srcOrd="0" destOrd="0" presId="urn:microsoft.com/office/officeart/2018/2/layout/IconVerticalSolidList"/>
    <dgm:cxn modelId="{9A97B753-A760-46FA-9A8D-3DC552BB4250}" type="presOf" srcId="{60ACE90B-44D6-4DD6-9706-CD6F816C1F3B}" destId="{0F923452-92E5-44AE-AA32-6A99C32A83EB}" srcOrd="0" destOrd="0" presId="urn:microsoft.com/office/officeart/2018/2/layout/IconVerticalSolidList"/>
    <dgm:cxn modelId="{07626E78-5986-4F99-87BC-9D924C14A42C}" srcId="{2C46477C-06B8-419D-AB0A-D6AC312FA149}" destId="{F4E55E5E-C1BF-4BFA-8EF4-4EE7F02E8087}" srcOrd="1" destOrd="0" parTransId="{00185F27-1474-4555-8859-72130C8184EB}" sibTransId="{665F92EE-4458-49F4-AF34-E81B0F8CA65D}"/>
    <dgm:cxn modelId="{F7E0E480-E207-45B0-AA37-6834E93749C5}" type="presOf" srcId="{16DBF7BC-5848-401A-B5B7-162E1E99A2A0}" destId="{2CB17B8C-8411-4259-A28B-E3B8E299F94E}" srcOrd="0" destOrd="0" presId="urn:microsoft.com/office/officeart/2018/2/layout/IconVerticalSolidList"/>
    <dgm:cxn modelId="{59D52B9C-A009-49EE-AD40-0CA7CFDE21EF}" srcId="{2C46477C-06B8-419D-AB0A-D6AC312FA149}" destId="{16DBF7BC-5848-401A-B5B7-162E1E99A2A0}" srcOrd="2" destOrd="0" parTransId="{B9E3D517-0C51-490E-9971-628D144B3804}" sibTransId="{E931E969-564C-44F6-BD86-6CF810767112}"/>
    <dgm:cxn modelId="{7B525EC5-22B6-45AA-B581-4D0FAF546119}" type="presOf" srcId="{F4E55E5E-C1BF-4BFA-8EF4-4EE7F02E8087}" destId="{85F22392-7875-4D1F-AF9C-FDA15DAAE45F}" srcOrd="0" destOrd="0" presId="urn:microsoft.com/office/officeart/2018/2/layout/IconVerticalSolidList"/>
    <dgm:cxn modelId="{D0C582E6-16A8-4368-B89A-3CDDCCEB8E2A}" srcId="{2C46477C-06B8-419D-AB0A-D6AC312FA149}" destId="{60ACE90B-44D6-4DD6-9706-CD6F816C1F3B}" srcOrd="3" destOrd="0" parTransId="{46F6C865-0674-4DCF-909C-010878AC482C}" sibTransId="{571622C6-66F7-48E4-BA6E-0596BE195F76}"/>
    <dgm:cxn modelId="{349BE6F0-E5C9-4A63-AAAD-E71A68B8DCCB}" srcId="{2C46477C-06B8-419D-AB0A-D6AC312FA149}" destId="{9B3581D8-4824-48D7-BB50-CF4964B0B2AE}" srcOrd="0" destOrd="0" parTransId="{54F4E753-5746-4F7A-B194-6ABD786E3F6C}" sibTransId="{68580332-52A4-4316-97E7-9D861272D8CC}"/>
    <dgm:cxn modelId="{BA6C12FC-EBCC-48B4-92CB-A91EEAF0F2D0}" type="presParOf" srcId="{651B6EBB-82B0-4FE1-93C1-1EDD99284660}" destId="{72540225-B017-4A0E-B7DD-F255FF9FEA68}" srcOrd="0" destOrd="0" presId="urn:microsoft.com/office/officeart/2018/2/layout/IconVerticalSolidList"/>
    <dgm:cxn modelId="{3C14A545-DDC0-4399-A705-3976B5C071CF}" type="presParOf" srcId="{72540225-B017-4A0E-B7DD-F255FF9FEA68}" destId="{989858F7-99C5-4AEE-99B5-BE46F266BCAF}" srcOrd="0" destOrd="0" presId="urn:microsoft.com/office/officeart/2018/2/layout/IconVerticalSolidList"/>
    <dgm:cxn modelId="{E20F0611-9B89-4B40-A05E-778EEEDB0727}" type="presParOf" srcId="{72540225-B017-4A0E-B7DD-F255FF9FEA68}" destId="{CE2976F5-C99F-453E-9547-8F95A5757296}" srcOrd="1" destOrd="0" presId="urn:microsoft.com/office/officeart/2018/2/layout/IconVerticalSolidList"/>
    <dgm:cxn modelId="{AEFD358B-8F26-4661-8018-15B93FD10ADB}" type="presParOf" srcId="{72540225-B017-4A0E-B7DD-F255FF9FEA68}" destId="{4FD48F03-0717-4250-A6C4-3A5655457A0A}" srcOrd="2" destOrd="0" presId="urn:microsoft.com/office/officeart/2018/2/layout/IconVerticalSolidList"/>
    <dgm:cxn modelId="{F0066062-C079-4B31-91E3-B2FD20F34706}" type="presParOf" srcId="{72540225-B017-4A0E-B7DD-F255FF9FEA68}" destId="{CF778D32-1A69-450F-A36C-49FF424468B9}" srcOrd="3" destOrd="0" presId="urn:microsoft.com/office/officeart/2018/2/layout/IconVerticalSolidList"/>
    <dgm:cxn modelId="{1D64AD2E-9F39-4D9E-A58F-F42F1004124E}" type="presParOf" srcId="{651B6EBB-82B0-4FE1-93C1-1EDD99284660}" destId="{8193457C-EB20-4A12-B751-654DAC8D3BB1}" srcOrd="1" destOrd="0" presId="urn:microsoft.com/office/officeart/2018/2/layout/IconVerticalSolidList"/>
    <dgm:cxn modelId="{1A0C550F-770F-4D56-B41B-7B3847BEF798}" type="presParOf" srcId="{651B6EBB-82B0-4FE1-93C1-1EDD99284660}" destId="{CEDAF3A3-C3B9-494B-8102-0B76B176D64F}" srcOrd="2" destOrd="0" presId="urn:microsoft.com/office/officeart/2018/2/layout/IconVerticalSolidList"/>
    <dgm:cxn modelId="{857ECA17-4B06-46E3-AB85-A6FC5E38C6EE}" type="presParOf" srcId="{CEDAF3A3-C3B9-494B-8102-0B76B176D64F}" destId="{935E01D1-F469-47B5-93E3-F06D8CAD20B1}" srcOrd="0" destOrd="0" presId="urn:microsoft.com/office/officeart/2018/2/layout/IconVerticalSolidList"/>
    <dgm:cxn modelId="{AD411399-D4C0-47F3-908A-0C6B98CE597C}" type="presParOf" srcId="{CEDAF3A3-C3B9-494B-8102-0B76B176D64F}" destId="{07215661-CFEF-4025-A4A0-75D4C4F97689}" srcOrd="1" destOrd="0" presId="urn:microsoft.com/office/officeart/2018/2/layout/IconVerticalSolidList"/>
    <dgm:cxn modelId="{C51A5C92-2EB1-4B70-BF59-631BCD759419}" type="presParOf" srcId="{CEDAF3A3-C3B9-494B-8102-0B76B176D64F}" destId="{F88C0BE9-27F2-4963-8BFC-9BDE5CA3C22B}" srcOrd="2" destOrd="0" presId="urn:microsoft.com/office/officeart/2018/2/layout/IconVerticalSolidList"/>
    <dgm:cxn modelId="{6CDBE759-5E8E-4E98-BF76-40402753366D}" type="presParOf" srcId="{CEDAF3A3-C3B9-494B-8102-0B76B176D64F}" destId="{85F22392-7875-4D1F-AF9C-FDA15DAAE45F}" srcOrd="3" destOrd="0" presId="urn:microsoft.com/office/officeart/2018/2/layout/IconVerticalSolidList"/>
    <dgm:cxn modelId="{0C0A50DB-D5E4-4D48-A169-55D364EE0E82}" type="presParOf" srcId="{651B6EBB-82B0-4FE1-93C1-1EDD99284660}" destId="{817BF61B-4805-4530-AFAB-175653AF8480}" srcOrd="3" destOrd="0" presId="urn:microsoft.com/office/officeart/2018/2/layout/IconVerticalSolidList"/>
    <dgm:cxn modelId="{3780FC9F-DAEE-4012-8ACB-96AAC9230C6C}" type="presParOf" srcId="{651B6EBB-82B0-4FE1-93C1-1EDD99284660}" destId="{DC0F4ABF-AB27-417A-8F60-84F156C8CD51}" srcOrd="4" destOrd="0" presId="urn:microsoft.com/office/officeart/2018/2/layout/IconVerticalSolidList"/>
    <dgm:cxn modelId="{D5D371E5-2E23-4BA5-804C-6FCA7CBC959E}" type="presParOf" srcId="{DC0F4ABF-AB27-417A-8F60-84F156C8CD51}" destId="{EA906847-C7AD-4194-A00D-1C3E9B9185B7}" srcOrd="0" destOrd="0" presId="urn:microsoft.com/office/officeart/2018/2/layout/IconVerticalSolidList"/>
    <dgm:cxn modelId="{BD1357BB-4E3F-48A9-85D9-C404E9EC6376}" type="presParOf" srcId="{DC0F4ABF-AB27-417A-8F60-84F156C8CD51}" destId="{6CA0AA4A-A2F0-4121-99C7-02D20F3AF6E2}" srcOrd="1" destOrd="0" presId="urn:microsoft.com/office/officeart/2018/2/layout/IconVerticalSolidList"/>
    <dgm:cxn modelId="{AA1C12B6-66C7-4908-AAF1-78D113C0340B}" type="presParOf" srcId="{DC0F4ABF-AB27-417A-8F60-84F156C8CD51}" destId="{9EE7D1CB-E343-498F-8E9A-1898A17A1B21}" srcOrd="2" destOrd="0" presId="urn:microsoft.com/office/officeart/2018/2/layout/IconVerticalSolidList"/>
    <dgm:cxn modelId="{A7017733-EC01-4D47-A177-DBDABD90C840}" type="presParOf" srcId="{DC0F4ABF-AB27-417A-8F60-84F156C8CD51}" destId="{2CB17B8C-8411-4259-A28B-E3B8E299F94E}" srcOrd="3" destOrd="0" presId="urn:microsoft.com/office/officeart/2018/2/layout/IconVerticalSolidList"/>
    <dgm:cxn modelId="{D9C4F866-A9A8-422F-BF7C-74040D6AD3A4}" type="presParOf" srcId="{651B6EBB-82B0-4FE1-93C1-1EDD99284660}" destId="{88EDE7CC-165E-4A14-818C-F7ACAC33477F}" srcOrd="5" destOrd="0" presId="urn:microsoft.com/office/officeart/2018/2/layout/IconVerticalSolidList"/>
    <dgm:cxn modelId="{0B3ADA42-B70A-460E-AC42-E8C0625ED036}" type="presParOf" srcId="{651B6EBB-82B0-4FE1-93C1-1EDD99284660}" destId="{DE0A199C-B748-4F93-B761-51C11B5454FE}" srcOrd="6" destOrd="0" presId="urn:microsoft.com/office/officeart/2018/2/layout/IconVerticalSolidList"/>
    <dgm:cxn modelId="{AE0CDCDA-B38D-4CC7-B5A1-E32F63A785B9}" type="presParOf" srcId="{DE0A199C-B748-4F93-B761-51C11B5454FE}" destId="{B0E17313-BBA6-400F-9062-A91E7818E3DE}" srcOrd="0" destOrd="0" presId="urn:microsoft.com/office/officeart/2018/2/layout/IconVerticalSolidList"/>
    <dgm:cxn modelId="{9941FC92-1258-489E-94D5-1BE531FFC86B}" type="presParOf" srcId="{DE0A199C-B748-4F93-B761-51C11B5454FE}" destId="{BF988FC8-2D02-49E3-8364-BBD1D1550FD5}" srcOrd="1" destOrd="0" presId="urn:microsoft.com/office/officeart/2018/2/layout/IconVerticalSolidList"/>
    <dgm:cxn modelId="{0BC2860A-617A-4290-B062-18E559BCCAD2}" type="presParOf" srcId="{DE0A199C-B748-4F93-B761-51C11B5454FE}" destId="{A282A541-07BA-4E3C-9FEE-C5662D6659E1}" srcOrd="2" destOrd="0" presId="urn:microsoft.com/office/officeart/2018/2/layout/IconVerticalSolidList"/>
    <dgm:cxn modelId="{27940810-8B64-40FE-B2C3-F52CAAAA353C}" type="presParOf" srcId="{DE0A199C-B748-4F93-B761-51C11B5454FE}" destId="{0F923452-92E5-44AE-AA32-6A99C32A83E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5FDD15F-1331-40B1-9A7E-71AB9AC3D26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7578DA4F-FE35-4E6E-89CD-FBDF1274A269}">
      <dgm:prSet/>
      <dgm:spPr/>
      <dgm:t>
        <a:bodyPr/>
        <a:lstStyle/>
        <a:p>
          <a:pPr>
            <a:lnSpc>
              <a:spcPct val="100000"/>
            </a:lnSpc>
          </a:pPr>
          <a:r>
            <a:rPr lang="en-US"/>
            <a:t>Communication in nursing is multidimensional, encompassing various forms such as verbal, non-verbal, and written methods. </a:t>
          </a:r>
        </a:p>
      </dgm:t>
    </dgm:pt>
    <dgm:pt modelId="{558C854C-5DAA-4384-B6FE-EE1DA53080A1}" type="parTrans" cxnId="{E3599A7F-F9B3-4569-BD25-1552C62A7063}">
      <dgm:prSet/>
      <dgm:spPr/>
      <dgm:t>
        <a:bodyPr/>
        <a:lstStyle/>
        <a:p>
          <a:endParaRPr lang="en-US"/>
        </a:p>
      </dgm:t>
    </dgm:pt>
    <dgm:pt modelId="{A55357D8-6DDE-4CA6-8D24-AD681B28B248}" type="sibTrans" cxnId="{E3599A7F-F9B3-4569-BD25-1552C62A7063}">
      <dgm:prSet/>
      <dgm:spPr/>
      <dgm:t>
        <a:bodyPr/>
        <a:lstStyle/>
        <a:p>
          <a:endParaRPr lang="en-US"/>
        </a:p>
      </dgm:t>
    </dgm:pt>
    <dgm:pt modelId="{BADA81D1-00AD-468A-AE3A-3443688C90F2}">
      <dgm:prSet/>
      <dgm:spPr/>
      <dgm:t>
        <a:bodyPr/>
        <a:lstStyle/>
        <a:p>
          <a:pPr>
            <a:lnSpc>
              <a:spcPct val="100000"/>
            </a:lnSpc>
          </a:pPr>
          <a:r>
            <a:rPr lang="en-US"/>
            <a:t>Effective communication is essential for providing safe, compassionate care and fostering positive relationships between nurses, patients, and healthcare teams. </a:t>
          </a:r>
        </a:p>
      </dgm:t>
    </dgm:pt>
    <dgm:pt modelId="{8A6834D3-4428-47E3-99BE-6FEF9DF31D37}" type="parTrans" cxnId="{0F053FE3-C8F4-4FFD-903C-3A1C2595B561}">
      <dgm:prSet/>
      <dgm:spPr/>
      <dgm:t>
        <a:bodyPr/>
        <a:lstStyle/>
        <a:p>
          <a:endParaRPr lang="en-US"/>
        </a:p>
      </dgm:t>
    </dgm:pt>
    <dgm:pt modelId="{50FA0161-83C9-4FB7-8A9D-9F109AAB544E}" type="sibTrans" cxnId="{0F053FE3-C8F4-4FFD-903C-3A1C2595B561}">
      <dgm:prSet/>
      <dgm:spPr/>
      <dgm:t>
        <a:bodyPr/>
        <a:lstStyle/>
        <a:p>
          <a:endParaRPr lang="en-US"/>
        </a:p>
      </dgm:t>
    </dgm:pt>
    <dgm:pt modelId="{87C65EEC-252E-4C10-87D5-EF1F588F1E39}">
      <dgm:prSet/>
      <dgm:spPr/>
      <dgm:t>
        <a:bodyPr/>
        <a:lstStyle/>
        <a:p>
          <a:pPr>
            <a:lnSpc>
              <a:spcPct val="100000"/>
            </a:lnSpc>
          </a:pPr>
          <a:r>
            <a:rPr lang="en-US"/>
            <a:t>By prioritizing active listening, empathy, clarity, and cultural competence, nurses can enhance patient outcomes and improve collaboration within healthcare settings.</a:t>
          </a:r>
        </a:p>
      </dgm:t>
    </dgm:pt>
    <dgm:pt modelId="{262394AC-41B0-4278-B10B-955B259A1716}" type="parTrans" cxnId="{A08D2069-590C-4885-B387-C989D716EC63}">
      <dgm:prSet/>
      <dgm:spPr/>
      <dgm:t>
        <a:bodyPr/>
        <a:lstStyle/>
        <a:p>
          <a:endParaRPr lang="en-US"/>
        </a:p>
      </dgm:t>
    </dgm:pt>
    <dgm:pt modelId="{20F9E485-7AAE-41D7-93F2-2F598146837A}" type="sibTrans" cxnId="{A08D2069-590C-4885-B387-C989D716EC63}">
      <dgm:prSet/>
      <dgm:spPr/>
      <dgm:t>
        <a:bodyPr/>
        <a:lstStyle/>
        <a:p>
          <a:endParaRPr lang="en-US"/>
        </a:p>
      </dgm:t>
    </dgm:pt>
    <dgm:pt modelId="{ABADF7F4-7787-4BE2-8A09-2CBC7CC75DCC}" type="pres">
      <dgm:prSet presAssocID="{15FDD15F-1331-40B1-9A7E-71AB9AC3D26E}" presName="root" presStyleCnt="0">
        <dgm:presLayoutVars>
          <dgm:dir/>
          <dgm:resizeHandles val="exact"/>
        </dgm:presLayoutVars>
      </dgm:prSet>
      <dgm:spPr/>
    </dgm:pt>
    <dgm:pt modelId="{A8D7BADD-5913-4B7D-8B70-A1F04E983C7F}" type="pres">
      <dgm:prSet presAssocID="{7578DA4F-FE35-4E6E-89CD-FBDF1274A269}" presName="compNode" presStyleCnt="0"/>
      <dgm:spPr/>
    </dgm:pt>
    <dgm:pt modelId="{135BD8EF-A922-4A8B-A613-DD962A8FC341}" type="pres">
      <dgm:prSet presAssocID="{7578DA4F-FE35-4E6E-89CD-FBDF1274A26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E0D77BFC-1850-4159-A908-A5E25111E4AA}" type="pres">
      <dgm:prSet presAssocID="{7578DA4F-FE35-4E6E-89CD-FBDF1274A269}" presName="spaceRect" presStyleCnt="0"/>
      <dgm:spPr/>
    </dgm:pt>
    <dgm:pt modelId="{551C5E4F-979B-4851-B390-62042E787A39}" type="pres">
      <dgm:prSet presAssocID="{7578DA4F-FE35-4E6E-89CD-FBDF1274A269}" presName="textRect" presStyleLbl="revTx" presStyleIdx="0" presStyleCnt="3">
        <dgm:presLayoutVars>
          <dgm:chMax val="1"/>
          <dgm:chPref val="1"/>
        </dgm:presLayoutVars>
      </dgm:prSet>
      <dgm:spPr/>
    </dgm:pt>
    <dgm:pt modelId="{735A4FC6-ADE1-4A7D-A2BA-A78AA906208D}" type="pres">
      <dgm:prSet presAssocID="{A55357D8-6DDE-4CA6-8D24-AD681B28B248}" presName="sibTrans" presStyleCnt="0"/>
      <dgm:spPr/>
    </dgm:pt>
    <dgm:pt modelId="{55648CBB-5744-4CD6-9501-8B6697544CE6}" type="pres">
      <dgm:prSet presAssocID="{BADA81D1-00AD-468A-AE3A-3443688C90F2}" presName="compNode" presStyleCnt="0"/>
      <dgm:spPr/>
    </dgm:pt>
    <dgm:pt modelId="{4BD1E1F9-415C-4905-85AD-876E9F303F1B}" type="pres">
      <dgm:prSet presAssocID="{BADA81D1-00AD-468A-AE3A-3443688C90F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7A8730DA-5200-48A4-9FA1-3F02A47CDB35}" type="pres">
      <dgm:prSet presAssocID="{BADA81D1-00AD-468A-AE3A-3443688C90F2}" presName="spaceRect" presStyleCnt="0"/>
      <dgm:spPr/>
    </dgm:pt>
    <dgm:pt modelId="{AAFE7CD9-3A58-4807-8DD6-96F3CD6C7232}" type="pres">
      <dgm:prSet presAssocID="{BADA81D1-00AD-468A-AE3A-3443688C90F2}" presName="textRect" presStyleLbl="revTx" presStyleIdx="1" presStyleCnt="3">
        <dgm:presLayoutVars>
          <dgm:chMax val="1"/>
          <dgm:chPref val="1"/>
        </dgm:presLayoutVars>
      </dgm:prSet>
      <dgm:spPr/>
    </dgm:pt>
    <dgm:pt modelId="{451CC0B7-CE44-4EF4-A04D-83E7DC94FC87}" type="pres">
      <dgm:prSet presAssocID="{50FA0161-83C9-4FB7-8A9D-9F109AAB544E}" presName="sibTrans" presStyleCnt="0"/>
      <dgm:spPr/>
    </dgm:pt>
    <dgm:pt modelId="{BE7BD552-B159-47F6-806F-31077F24006E}" type="pres">
      <dgm:prSet presAssocID="{87C65EEC-252E-4C10-87D5-EF1F588F1E39}" presName="compNode" presStyleCnt="0"/>
      <dgm:spPr/>
    </dgm:pt>
    <dgm:pt modelId="{054CB74F-776B-4FF4-AEAD-BBDF59006428}" type="pres">
      <dgm:prSet presAssocID="{87C65EEC-252E-4C10-87D5-EF1F588F1E3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ar"/>
        </a:ext>
      </dgm:extLst>
    </dgm:pt>
    <dgm:pt modelId="{9006FA1D-1B2B-4DF2-8348-F66022B205C4}" type="pres">
      <dgm:prSet presAssocID="{87C65EEC-252E-4C10-87D5-EF1F588F1E39}" presName="spaceRect" presStyleCnt="0"/>
      <dgm:spPr/>
    </dgm:pt>
    <dgm:pt modelId="{7E1C3A47-9EB8-43BA-A278-4C2DC76073AD}" type="pres">
      <dgm:prSet presAssocID="{87C65EEC-252E-4C10-87D5-EF1F588F1E39}" presName="textRect" presStyleLbl="revTx" presStyleIdx="2" presStyleCnt="3">
        <dgm:presLayoutVars>
          <dgm:chMax val="1"/>
          <dgm:chPref val="1"/>
        </dgm:presLayoutVars>
      </dgm:prSet>
      <dgm:spPr/>
    </dgm:pt>
  </dgm:ptLst>
  <dgm:cxnLst>
    <dgm:cxn modelId="{33C0B703-3F06-4720-A8B1-80BE1257C336}" type="presOf" srcId="{15FDD15F-1331-40B1-9A7E-71AB9AC3D26E}" destId="{ABADF7F4-7787-4BE2-8A09-2CBC7CC75DCC}" srcOrd="0" destOrd="0" presId="urn:microsoft.com/office/officeart/2018/2/layout/IconLabelList"/>
    <dgm:cxn modelId="{68FB0C62-0864-44F7-8157-261E8F4A5FEA}" type="presOf" srcId="{87C65EEC-252E-4C10-87D5-EF1F588F1E39}" destId="{7E1C3A47-9EB8-43BA-A278-4C2DC76073AD}" srcOrd="0" destOrd="0" presId="urn:microsoft.com/office/officeart/2018/2/layout/IconLabelList"/>
    <dgm:cxn modelId="{A08D2069-590C-4885-B387-C989D716EC63}" srcId="{15FDD15F-1331-40B1-9A7E-71AB9AC3D26E}" destId="{87C65EEC-252E-4C10-87D5-EF1F588F1E39}" srcOrd="2" destOrd="0" parTransId="{262394AC-41B0-4278-B10B-955B259A1716}" sibTransId="{20F9E485-7AAE-41D7-93F2-2F598146837A}"/>
    <dgm:cxn modelId="{5BFC3D49-D634-4193-A978-B6B5DB804EA2}" type="presOf" srcId="{7578DA4F-FE35-4E6E-89CD-FBDF1274A269}" destId="{551C5E4F-979B-4851-B390-62042E787A39}" srcOrd="0" destOrd="0" presId="urn:microsoft.com/office/officeart/2018/2/layout/IconLabelList"/>
    <dgm:cxn modelId="{E3599A7F-F9B3-4569-BD25-1552C62A7063}" srcId="{15FDD15F-1331-40B1-9A7E-71AB9AC3D26E}" destId="{7578DA4F-FE35-4E6E-89CD-FBDF1274A269}" srcOrd="0" destOrd="0" parTransId="{558C854C-5DAA-4384-B6FE-EE1DA53080A1}" sibTransId="{A55357D8-6DDE-4CA6-8D24-AD681B28B248}"/>
    <dgm:cxn modelId="{903C0B9D-3898-441C-A930-15DB927583D8}" type="presOf" srcId="{BADA81D1-00AD-468A-AE3A-3443688C90F2}" destId="{AAFE7CD9-3A58-4807-8DD6-96F3CD6C7232}" srcOrd="0" destOrd="0" presId="urn:microsoft.com/office/officeart/2018/2/layout/IconLabelList"/>
    <dgm:cxn modelId="{0F053FE3-C8F4-4FFD-903C-3A1C2595B561}" srcId="{15FDD15F-1331-40B1-9A7E-71AB9AC3D26E}" destId="{BADA81D1-00AD-468A-AE3A-3443688C90F2}" srcOrd="1" destOrd="0" parTransId="{8A6834D3-4428-47E3-99BE-6FEF9DF31D37}" sibTransId="{50FA0161-83C9-4FB7-8A9D-9F109AAB544E}"/>
    <dgm:cxn modelId="{AC084EDA-3480-4DF6-B759-4E0609661D92}" type="presParOf" srcId="{ABADF7F4-7787-4BE2-8A09-2CBC7CC75DCC}" destId="{A8D7BADD-5913-4B7D-8B70-A1F04E983C7F}" srcOrd="0" destOrd="0" presId="urn:microsoft.com/office/officeart/2018/2/layout/IconLabelList"/>
    <dgm:cxn modelId="{B64E8C73-6B51-472E-B24E-1FF3922C35F7}" type="presParOf" srcId="{A8D7BADD-5913-4B7D-8B70-A1F04E983C7F}" destId="{135BD8EF-A922-4A8B-A613-DD962A8FC341}" srcOrd="0" destOrd="0" presId="urn:microsoft.com/office/officeart/2018/2/layout/IconLabelList"/>
    <dgm:cxn modelId="{BC9DFFA2-D1CB-455C-9327-0B67DACD77D0}" type="presParOf" srcId="{A8D7BADD-5913-4B7D-8B70-A1F04E983C7F}" destId="{E0D77BFC-1850-4159-A908-A5E25111E4AA}" srcOrd="1" destOrd="0" presId="urn:microsoft.com/office/officeart/2018/2/layout/IconLabelList"/>
    <dgm:cxn modelId="{420DA92E-711F-4DED-B1AA-240D4D1EFEEE}" type="presParOf" srcId="{A8D7BADD-5913-4B7D-8B70-A1F04E983C7F}" destId="{551C5E4F-979B-4851-B390-62042E787A39}" srcOrd="2" destOrd="0" presId="urn:microsoft.com/office/officeart/2018/2/layout/IconLabelList"/>
    <dgm:cxn modelId="{F2C29289-F18B-47C1-B637-6ECF96EC2652}" type="presParOf" srcId="{ABADF7F4-7787-4BE2-8A09-2CBC7CC75DCC}" destId="{735A4FC6-ADE1-4A7D-A2BA-A78AA906208D}" srcOrd="1" destOrd="0" presId="urn:microsoft.com/office/officeart/2018/2/layout/IconLabelList"/>
    <dgm:cxn modelId="{37FB44E0-77AB-4E21-A828-61047AE6D406}" type="presParOf" srcId="{ABADF7F4-7787-4BE2-8A09-2CBC7CC75DCC}" destId="{55648CBB-5744-4CD6-9501-8B6697544CE6}" srcOrd="2" destOrd="0" presId="urn:microsoft.com/office/officeart/2018/2/layout/IconLabelList"/>
    <dgm:cxn modelId="{DCA9631C-2EA2-427C-B740-9C6837AE377E}" type="presParOf" srcId="{55648CBB-5744-4CD6-9501-8B6697544CE6}" destId="{4BD1E1F9-415C-4905-85AD-876E9F303F1B}" srcOrd="0" destOrd="0" presId="urn:microsoft.com/office/officeart/2018/2/layout/IconLabelList"/>
    <dgm:cxn modelId="{DECA080A-415A-497C-9ED6-7ED322A6D2FD}" type="presParOf" srcId="{55648CBB-5744-4CD6-9501-8B6697544CE6}" destId="{7A8730DA-5200-48A4-9FA1-3F02A47CDB35}" srcOrd="1" destOrd="0" presId="urn:microsoft.com/office/officeart/2018/2/layout/IconLabelList"/>
    <dgm:cxn modelId="{30121A15-4C84-4065-A0D5-478EEFF69F07}" type="presParOf" srcId="{55648CBB-5744-4CD6-9501-8B6697544CE6}" destId="{AAFE7CD9-3A58-4807-8DD6-96F3CD6C7232}" srcOrd="2" destOrd="0" presId="urn:microsoft.com/office/officeart/2018/2/layout/IconLabelList"/>
    <dgm:cxn modelId="{5676C5A2-423D-46E1-81A8-DB2F4744ABB9}" type="presParOf" srcId="{ABADF7F4-7787-4BE2-8A09-2CBC7CC75DCC}" destId="{451CC0B7-CE44-4EF4-A04D-83E7DC94FC87}" srcOrd="3" destOrd="0" presId="urn:microsoft.com/office/officeart/2018/2/layout/IconLabelList"/>
    <dgm:cxn modelId="{EF3D0A16-148A-4E70-A8A3-9B387B99F8EB}" type="presParOf" srcId="{ABADF7F4-7787-4BE2-8A09-2CBC7CC75DCC}" destId="{BE7BD552-B159-47F6-806F-31077F24006E}" srcOrd="4" destOrd="0" presId="urn:microsoft.com/office/officeart/2018/2/layout/IconLabelList"/>
    <dgm:cxn modelId="{5CCDC78A-21CE-45B1-B7A3-15E97DEEE8EB}" type="presParOf" srcId="{BE7BD552-B159-47F6-806F-31077F24006E}" destId="{054CB74F-776B-4FF4-AEAD-BBDF59006428}" srcOrd="0" destOrd="0" presId="urn:microsoft.com/office/officeart/2018/2/layout/IconLabelList"/>
    <dgm:cxn modelId="{E52030B1-3FC6-424F-99DD-73B2C3335BF2}" type="presParOf" srcId="{BE7BD552-B159-47F6-806F-31077F24006E}" destId="{9006FA1D-1B2B-4DF2-8348-F66022B205C4}" srcOrd="1" destOrd="0" presId="urn:microsoft.com/office/officeart/2018/2/layout/IconLabelList"/>
    <dgm:cxn modelId="{CB7309F8-8582-4B25-81B6-33806AA6FA2B}" type="presParOf" srcId="{BE7BD552-B159-47F6-806F-31077F24006E}" destId="{7E1C3A47-9EB8-43BA-A278-4C2DC76073A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18F59F-9F98-4222-8FC5-8759E7CD430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4223BBE-5B7C-49FB-A205-0BDB28C9F76D}">
      <dgm:prSet custT="1"/>
      <dgm:spPr/>
      <dgm:t>
        <a:bodyPr/>
        <a:lstStyle/>
        <a:p>
          <a:r>
            <a:rPr lang="en-US" sz="2400" b="1" dirty="0"/>
            <a:t>Written Communication</a:t>
          </a:r>
          <a:r>
            <a:rPr lang="en-US" sz="2400" dirty="0"/>
            <a:t>: This includes documentation in patient records, written instructions, or communication through emails or notes. Accurate written communication is essential for maintaining patient history, care plans, and treatment orders. </a:t>
          </a:r>
        </a:p>
      </dgm:t>
    </dgm:pt>
    <dgm:pt modelId="{CADB256E-133A-4468-B380-1927521E1ACF}" type="parTrans" cxnId="{DAA7C69B-28BD-48D4-9CAB-EF55B52D204D}">
      <dgm:prSet/>
      <dgm:spPr/>
      <dgm:t>
        <a:bodyPr/>
        <a:lstStyle/>
        <a:p>
          <a:endParaRPr lang="en-US"/>
        </a:p>
      </dgm:t>
    </dgm:pt>
    <dgm:pt modelId="{6955F26F-54D5-473E-A6B3-09B161726B5F}" type="sibTrans" cxnId="{DAA7C69B-28BD-48D4-9CAB-EF55B52D204D}">
      <dgm:prSet/>
      <dgm:spPr/>
      <dgm:t>
        <a:bodyPr/>
        <a:lstStyle/>
        <a:p>
          <a:endParaRPr lang="en-US"/>
        </a:p>
      </dgm:t>
    </dgm:pt>
    <dgm:pt modelId="{E7D3A8F1-124A-4B15-9FE6-9D555EFE1E91}">
      <dgm:prSet custT="1"/>
      <dgm:spPr/>
      <dgm:t>
        <a:bodyPr/>
        <a:lstStyle/>
        <a:p>
          <a:r>
            <a:rPr lang="en-US" sz="2400" dirty="0"/>
            <a:t>It ensures continuity of care and clear information transfer between healthcare team members.</a:t>
          </a:r>
        </a:p>
      </dgm:t>
    </dgm:pt>
    <dgm:pt modelId="{1981993E-F745-4307-91A8-4698567AAA8B}" type="parTrans" cxnId="{D2ADC7C2-7763-4C5B-9ACB-DDB354D70679}">
      <dgm:prSet/>
      <dgm:spPr/>
      <dgm:t>
        <a:bodyPr/>
        <a:lstStyle/>
        <a:p>
          <a:endParaRPr lang="en-US"/>
        </a:p>
      </dgm:t>
    </dgm:pt>
    <dgm:pt modelId="{5C8AF375-3B94-419B-85CF-C60D228A081F}" type="sibTrans" cxnId="{D2ADC7C2-7763-4C5B-9ACB-DDB354D70679}">
      <dgm:prSet/>
      <dgm:spPr/>
      <dgm:t>
        <a:bodyPr/>
        <a:lstStyle/>
        <a:p>
          <a:endParaRPr lang="en-US"/>
        </a:p>
      </dgm:t>
    </dgm:pt>
    <dgm:pt modelId="{026AB789-6D42-4030-B5BE-0DD259CF1388}" type="pres">
      <dgm:prSet presAssocID="{BD18F59F-9F98-4222-8FC5-8759E7CD4301}" presName="root" presStyleCnt="0">
        <dgm:presLayoutVars>
          <dgm:dir/>
          <dgm:resizeHandles val="exact"/>
        </dgm:presLayoutVars>
      </dgm:prSet>
      <dgm:spPr/>
    </dgm:pt>
    <dgm:pt modelId="{08E37A84-39B8-496E-B6B2-15D235994DFC}" type="pres">
      <dgm:prSet presAssocID="{14223BBE-5B7C-49FB-A205-0BDB28C9F76D}" presName="compNode" presStyleCnt="0"/>
      <dgm:spPr/>
    </dgm:pt>
    <dgm:pt modelId="{40874A43-9412-4B6E-8823-0FC6F73FAA2D}" type="pres">
      <dgm:prSet presAssocID="{14223BBE-5B7C-49FB-A205-0BDB28C9F76D}" presName="bgRect" presStyleLbl="bgShp" presStyleIdx="0" presStyleCnt="2"/>
      <dgm:spPr/>
    </dgm:pt>
    <dgm:pt modelId="{D6AA6003-5F0F-4A10-ADD3-EE0CFC59B58A}" type="pres">
      <dgm:prSet presAssocID="{14223BBE-5B7C-49FB-A205-0BDB28C9F76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6B8D73A6-CDCA-40F5-81DD-05AC4F92D5F4}" type="pres">
      <dgm:prSet presAssocID="{14223BBE-5B7C-49FB-A205-0BDB28C9F76D}" presName="spaceRect" presStyleCnt="0"/>
      <dgm:spPr/>
    </dgm:pt>
    <dgm:pt modelId="{354D7717-9865-4A5D-8798-43036545FCFD}" type="pres">
      <dgm:prSet presAssocID="{14223BBE-5B7C-49FB-A205-0BDB28C9F76D}" presName="parTx" presStyleLbl="revTx" presStyleIdx="0" presStyleCnt="2">
        <dgm:presLayoutVars>
          <dgm:chMax val="0"/>
          <dgm:chPref val="0"/>
        </dgm:presLayoutVars>
      </dgm:prSet>
      <dgm:spPr/>
    </dgm:pt>
    <dgm:pt modelId="{84757F29-FA34-45F1-BAC2-1D2495275000}" type="pres">
      <dgm:prSet presAssocID="{6955F26F-54D5-473E-A6B3-09B161726B5F}" presName="sibTrans" presStyleCnt="0"/>
      <dgm:spPr/>
    </dgm:pt>
    <dgm:pt modelId="{9242897C-C866-42DC-B205-2D7118B49D55}" type="pres">
      <dgm:prSet presAssocID="{E7D3A8F1-124A-4B15-9FE6-9D555EFE1E91}" presName="compNode" presStyleCnt="0"/>
      <dgm:spPr/>
    </dgm:pt>
    <dgm:pt modelId="{D70FDA26-1DB6-403E-B1C5-8DBD5D72D353}" type="pres">
      <dgm:prSet presAssocID="{E7D3A8F1-124A-4B15-9FE6-9D555EFE1E91}" presName="bgRect" presStyleLbl="bgShp" presStyleIdx="1" presStyleCnt="2"/>
      <dgm:spPr/>
    </dgm:pt>
    <dgm:pt modelId="{71017D6F-5AA7-43F4-927A-C1226C2E0F41}" type="pres">
      <dgm:prSet presAssocID="{E7D3A8F1-124A-4B15-9FE6-9D555EFE1E9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1AA9545D-D41D-4E0D-BF34-32E3278F277C}" type="pres">
      <dgm:prSet presAssocID="{E7D3A8F1-124A-4B15-9FE6-9D555EFE1E91}" presName="spaceRect" presStyleCnt="0"/>
      <dgm:spPr/>
    </dgm:pt>
    <dgm:pt modelId="{B0A95969-B7B8-4C60-A93C-ACF16B94FB40}" type="pres">
      <dgm:prSet presAssocID="{E7D3A8F1-124A-4B15-9FE6-9D555EFE1E91}" presName="parTx" presStyleLbl="revTx" presStyleIdx="1" presStyleCnt="2">
        <dgm:presLayoutVars>
          <dgm:chMax val="0"/>
          <dgm:chPref val="0"/>
        </dgm:presLayoutVars>
      </dgm:prSet>
      <dgm:spPr/>
    </dgm:pt>
  </dgm:ptLst>
  <dgm:cxnLst>
    <dgm:cxn modelId="{CD0EEE32-82EC-47F4-A590-1EB0DE9B0C4F}" type="presOf" srcId="{E7D3A8F1-124A-4B15-9FE6-9D555EFE1E91}" destId="{B0A95969-B7B8-4C60-A93C-ACF16B94FB40}" srcOrd="0" destOrd="0" presId="urn:microsoft.com/office/officeart/2018/2/layout/IconVerticalSolidList"/>
    <dgm:cxn modelId="{3B7ECB91-71B6-44BD-92D1-DA6FEE4980B3}" type="presOf" srcId="{14223BBE-5B7C-49FB-A205-0BDB28C9F76D}" destId="{354D7717-9865-4A5D-8798-43036545FCFD}" srcOrd="0" destOrd="0" presId="urn:microsoft.com/office/officeart/2018/2/layout/IconVerticalSolidList"/>
    <dgm:cxn modelId="{DAA7C69B-28BD-48D4-9CAB-EF55B52D204D}" srcId="{BD18F59F-9F98-4222-8FC5-8759E7CD4301}" destId="{14223BBE-5B7C-49FB-A205-0BDB28C9F76D}" srcOrd="0" destOrd="0" parTransId="{CADB256E-133A-4468-B380-1927521E1ACF}" sibTransId="{6955F26F-54D5-473E-A6B3-09B161726B5F}"/>
    <dgm:cxn modelId="{D2ADC7C2-7763-4C5B-9ACB-DDB354D70679}" srcId="{BD18F59F-9F98-4222-8FC5-8759E7CD4301}" destId="{E7D3A8F1-124A-4B15-9FE6-9D555EFE1E91}" srcOrd="1" destOrd="0" parTransId="{1981993E-F745-4307-91A8-4698567AAA8B}" sibTransId="{5C8AF375-3B94-419B-85CF-C60D228A081F}"/>
    <dgm:cxn modelId="{19B1ECDB-CAD1-4910-9B88-0E2529E69B3F}" type="presOf" srcId="{BD18F59F-9F98-4222-8FC5-8759E7CD4301}" destId="{026AB789-6D42-4030-B5BE-0DD259CF1388}" srcOrd="0" destOrd="0" presId="urn:microsoft.com/office/officeart/2018/2/layout/IconVerticalSolidList"/>
    <dgm:cxn modelId="{B563E3E9-C69E-4024-B2C7-75CDA5CAB740}" type="presParOf" srcId="{026AB789-6D42-4030-B5BE-0DD259CF1388}" destId="{08E37A84-39B8-496E-B6B2-15D235994DFC}" srcOrd="0" destOrd="0" presId="urn:microsoft.com/office/officeart/2018/2/layout/IconVerticalSolidList"/>
    <dgm:cxn modelId="{B858C956-2282-491F-BA10-5CA36794A444}" type="presParOf" srcId="{08E37A84-39B8-496E-B6B2-15D235994DFC}" destId="{40874A43-9412-4B6E-8823-0FC6F73FAA2D}" srcOrd="0" destOrd="0" presId="urn:microsoft.com/office/officeart/2018/2/layout/IconVerticalSolidList"/>
    <dgm:cxn modelId="{9AD55FC6-DABE-4034-8D4B-777AF99DB8F0}" type="presParOf" srcId="{08E37A84-39B8-496E-B6B2-15D235994DFC}" destId="{D6AA6003-5F0F-4A10-ADD3-EE0CFC59B58A}" srcOrd="1" destOrd="0" presId="urn:microsoft.com/office/officeart/2018/2/layout/IconVerticalSolidList"/>
    <dgm:cxn modelId="{CEF9A161-CAA0-4031-BF36-3318200055EB}" type="presParOf" srcId="{08E37A84-39B8-496E-B6B2-15D235994DFC}" destId="{6B8D73A6-CDCA-40F5-81DD-05AC4F92D5F4}" srcOrd="2" destOrd="0" presId="urn:microsoft.com/office/officeart/2018/2/layout/IconVerticalSolidList"/>
    <dgm:cxn modelId="{D09E500F-0F5A-480E-8D84-A4298114E228}" type="presParOf" srcId="{08E37A84-39B8-496E-B6B2-15D235994DFC}" destId="{354D7717-9865-4A5D-8798-43036545FCFD}" srcOrd="3" destOrd="0" presId="urn:microsoft.com/office/officeart/2018/2/layout/IconVerticalSolidList"/>
    <dgm:cxn modelId="{34CE2A97-9E79-44CB-8271-1E660D371CAC}" type="presParOf" srcId="{026AB789-6D42-4030-B5BE-0DD259CF1388}" destId="{84757F29-FA34-45F1-BAC2-1D2495275000}" srcOrd="1" destOrd="0" presId="urn:microsoft.com/office/officeart/2018/2/layout/IconVerticalSolidList"/>
    <dgm:cxn modelId="{3C375ACC-1225-4564-A5A2-BCB3C19A26AF}" type="presParOf" srcId="{026AB789-6D42-4030-B5BE-0DD259CF1388}" destId="{9242897C-C866-42DC-B205-2D7118B49D55}" srcOrd="2" destOrd="0" presId="urn:microsoft.com/office/officeart/2018/2/layout/IconVerticalSolidList"/>
    <dgm:cxn modelId="{59F907C4-466B-43D4-A9FF-D6B0F9948565}" type="presParOf" srcId="{9242897C-C866-42DC-B205-2D7118B49D55}" destId="{D70FDA26-1DB6-403E-B1C5-8DBD5D72D353}" srcOrd="0" destOrd="0" presId="urn:microsoft.com/office/officeart/2018/2/layout/IconVerticalSolidList"/>
    <dgm:cxn modelId="{C961B307-0DD0-493E-BD63-304BA4A772FE}" type="presParOf" srcId="{9242897C-C866-42DC-B205-2D7118B49D55}" destId="{71017D6F-5AA7-43F4-927A-C1226C2E0F41}" srcOrd="1" destOrd="0" presId="urn:microsoft.com/office/officeart/2018/2/layout/IconVerticalSolidList"/>
    <dgm:cxn modelId="{315FA326-4338-47EC-A01C-BE55584FA204}" type="presParOf" srcId="{9242897C-C866-42DC-B205-2D7118B49D55}" destId="{1AA9545D-D41D-4E0D-BF34-32E3278F277C}" srcOrd="2" destOrd="0" presId="urn:microsoft.com/office/officeart/2018/2/layout/IconVerticalSolidList"/>
    <dgm:cxn modelId="{D37725FC-66BB-4BC0-9085-21843F9A0F98}" type="presParOf" srcId="{9242897C-C866-42DC-B205-2D7118B49D55}" destId="{B0A95969-B7B8-4C60-A93C-ACF16B94FB4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33614E-7044-4CC4-9A16-EBB55505E037}"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C1C701E-6166-45F0-93B8-954AFC5FED28}">
      <dgm:prSet/>
      <dgm:spPr/>
      <dgm:t>
        <a:bodyPr/>
        <a:lstStyle/>
        <a:p>
          <a:r>
            <a:rPr lang="en-US" b="1"/>
            <a:t>Visual Communication</a:t>
          </a:r>
          <a:r>
            <a:rPr lang="en-US"/>
            <a:t>: This type of communication involves the use of visual aids like diagrams, charts, or videos to explain complex medical conditions, procedures, or treatment options. </a:t>
          </a:r>
        </a:p>
      </dgm:t>
    </dgm:pt>
    <dgm:pt modelId="{75DA73B3-B73A-4BEA-BDEA-D6884CCFA3D9}" type="parTrans" cxnId="{636278DE-3000-4B89-AF01-DD1948A4465B}">
      <dgm:prSet/>
      <dgm:spPr/>
      <dgm:t>
        <a:bodyPr/>
        <a:lstStyle/>
        <a:p>
          <a:endParaRPr lang="en-US"/>
        </a:p>
      </dgm:t>
    </dgm:pt>
    <dgm:pt modelId="{7537409F-BF56-4529-AB73-2F79341FDC33}" type="sibTrans" cxnId="{636278DE-3000-4B89-AF01-DD1948A4465B}">
      <dgm:prSet/>
      <dgm:spPr/>
      <dgm:t>
        <a:bodyPr/>
        <a:lstStyle/>
        <a:p>
          <a:endParaRPr lang="en-US"/>
        </a:p>
      </dgm:t>
    </dgm:pt>
    <dgm:pt modelId="{0A2D40DC-07DE-4F02-8882-CD2E266A0D9D}">
      <dgm:prSet/>
      <dgm:spPr/>
      <dgm:t>
        <a:bodyPr/>
        <a:lstStyle/>
        <a:p>
          <a:r>
            <a:rPr lang="en-US"/>
            <a:t>Visual communication is particularly helpful when verbal explanations are insufficient, or when patients have lower levels of health literacy.</a:t>
          </a:r>
        </a:p>
      </dgm:t>
    </dgm:pt>
    <dgm:pt modelId="{5C70BBBD-CF75-4FFB-8C60-A4502952F45B}" type="parTrans" cxnId="{6239E9DE-EF43-45AE-8F6F-69E4A2CC1D7B}">
      <dgm:prSet/>
      <dgm:spPr/>
      <dgm:t>
        <a:bodyPr/>
        <a:lstStyle/>
        <a:p>
          <a:endParaRPr lang="en-US"/>
        </a:p>
      </dgm:t>
    </dgm:pt>
    <dgm:pt modelId="{621C81EE-92EA-4518-9D15-8AA843FB55D1}" type="sibTrans" cxnId="{6239E9DE-EF43-45AE-8F6F-69E4A2CC1D7B}">
      <dgm:prSet/>
      <dgm:spPr/>
      <dgm:t>
        <a:bodyPr/>
        <a:lstStyle/>
        <a:p>
          <a:endParaRPr lang="en-US"/>
        </a:p>
      </dgm:t>
    </dgm:pt>
    <dgm:pt modelId="{35DBF378-8E42-47A5-95C1-612519CC1061}" type="pres">
      <dgm:prSet presAssocID="{9933614E-7044-4CC4-9A16-EBB55505E037}" presName="hierChild1" presStyleCnt="0">
        <dgm:presLayoutVars>
          <dgm:chPref val="1"/>
          <dgm:dir/>
          <dgm:animOne val="branch"/>
          <dgm:animLvl val="lvl"/>
          <dgm:resizeHandles/>
        </dgm:presLayoutVars>
      </dgm:prSet>
      <dgm:spPr/>
    </dgm:pt>
    <dgm:pt modelId="{DE4CCFD9-4B0C-4D7B-83A9-711B1C175D75}" type="pres">
      <dgm:prSet presAssocID="{AC1C701E-6166-45F0-93B8-954AFC5FED28}" presName="hierRoot1" presStyleCnt="0"/>
      <dgm:spPr/>
    </dgm:pt>
    <dgm:pt modelId="{CE378699-05B8-4752-B859-C279D1FA52D8}" type="pres">
      <dgm:prSet presAssocID="{AC1C701E-6166-45F0-93B8-954AFC5FED28}" presName="composite" presStyleCnt="0"/>
      <dgm:spPr/>
    </dgm:pt>
    <dgm:pt modelId="{533437BE-67E5-4AFD-AEEB-D388B097D939}" type="pres">
      <dgm:prSet presAssocID="{AC1C701E-6166-45F0-93B8-954AFC5FED28}" presName="background" presStyleLbl="node0" presStyleIdx="0" presStyleCnt="2"/>
      <dgm:spPr/>
    </dgm:pt>
    <dgm:pt modelId="{217A1BFF-E875-4DA1-94DE-CBE1E72E41E3}" type="pres">
      <dgm:prSet presAssocID="{AC1C701E-6166-45F0-93B8-954AFC5FED28}" presName="text" presStyleLbl="fgAcc0" presStyleIdx="0" presStyleCnt="2">
        <dgm:presLayoutVars>
          <dgm:chPref val="3"/>
        </dgm:presLayoutVars>
      </dgm:prSet>
      <dgm:spPr/>
    </dgm:pt>
    <dgm:pt modelId="{AD309A2A-D0D0-44BD-A098-2A8F6E42DF46}" type="pres">
      <dgm:prSet presAssocID="{AC1C701E-6166-45F0-93B8-954AFC5FED28}" presName="hierChild2" presStyleCnt="0"/>
      <dgm:spPr/>
    </dgm:pt>
    <dgm:pt modelId="{D676EAD3-ECE7-44DD-ACFA-D519F03E14E4}" type="pres">
      <dgm:prSet presAssocID="{0A2D40DC-07DE-4F02-8882-CD2E266A0D9D}" presName="hierRoot1" presStyleCnt="0"/>
      <dgm:spPr/>
    </dgm:pt>
    <dgm:pt modelId="{347F0239-675D-4398-9321-525818B3495B}" type="pres">
      <dgm:prSet presAssocID="{0A2D40DC-07DE-4F02-8882-CD2E266A0D9D}" presName="composite" presStyleCnt="0"/>
      <dgm:spPr/>
    </dgm:pt>
    <dgm:pt modelId="{2B8B04D9-1AD4-4B40-810A-400578150D07}" type="pres">
      <dgm:prSet presAssocID="{0A2D40DC-07DE-4F02-8882-CD2E266A0D9D}" presName="background" presStyleLbl="node0" presStyleIdx="1" presStyleCnt="2"/>
      <dgm:spPr/>
    </dgm:pt>
    <dgm:pt modelId="{3E6F4180-5616-4B9E-AE9C-5E835A633807}" type="pres">
      <dgm:prSet presAssocID="{0A2D40DC-07DE-4F02-8882-CD2E266A0D9D}" presName="text" presStyleLbl="fgAcc0" presStyleIdx="1" presStyleCnt="2">
        <dgm:presLayoutVars>
          <dgm:chPref val="3"/>
        </dgm:presLayoutVars>
      </dgm:prSet>
      <dgm:spPr/>
    </dgm:pt>
    <dgm:pt modelId="{7CC0F596-CB4B-4EF3-9C42-F110DCACF718}" type="pres">
      <dgm:prSet presAssocID="{0A2D40DC-07DE-4F02-8882-CD2E266A0D9D}" presName="hierChild2" presStyleCnt="0"/>
      <dgm:spPr/>
    </dgm:pt>
  </dgm:ptLst>
  <dgm:cxnLst>
    <dgm:cxn modelId="{967D5A1A-C648-4B9C-9666-6B57B5A13C0B}" type="presOf" srcId="{AC1C701E-6166-45F0-93B8-954AFC5FED28}" destId="{217A1BFF-E875-4DA1-94DE-CBE1E72E41E3}" srcOrd="0" destOrd="0" presId="urn:microsoft.com/office/officeart/2005/8/layout/hierarchy1"/>
    <dgm:cxn modelId="{3898DB81-930A-470A-984B-A5DA5E466844}" type="presOf" srcId="{9933614E-7044-4CC4-9A16-EBB55505E037}" destId="{35DBF378-8E42-47A5-95C1-612519CC1061}" srcOrd="0" destOrd="0" presId="urn:microsoft.com/office/officeart/2005/8/layout/hierarchy1"/>
    <dgm:cxn modelId="{17B842D4-9ADE-4DCD-8F6B-8D5DC95A010F}" type="presOf" srcId="{0A2D40DC-07DE-4F02-8882-CD2E266A0D9D}" destId="{3E6F4180-5616-4B9E-AE9C-5E835A633807}" srcOrd="0" destOrd="0" presId="urn:microsoft.com/office/officeart/2005/8/layout/hierarchy1"/>
    <dgm:cxn modelId="{636278DE-3000-4B89-AF01-DD1948A4465B}" srcId="{9933614E-7044-4CC4-9A16-EBB55505E037}" destId="{AC1C701E-6166-45F0-93B8-954AFC5FED28}" srcOrd="0" destOrd="0" parTransId="{75DA73B3-B73A-4BEA-BDEA-D6884CCFA3D9}" sibTransId="{7537409F-BF56-4529-AB73-2F79341FDC33}"/>
    <dgm:cxn modelId="{6239E9DE-EF43-45AE-8F6F-69E4A2CC1D7B}" srcId="{9933614E-7044-4CC4-9A16-EBB55505E037}" destId="{0A2D40DC-07DE-4F02-8882-CD2E266A0D9D}" srcOrd="1" destOrd="0" parTransId="{5C70BBBD-CF75-4FFB-8C60-A4502952F45B}" sibTransId="{621C81EE-92EA-4518-9D15-8AA843FB55D1}"/>
    <dgm:cxn modelId="{97759D7B-0F1E-4A0B-B4F4-FF007BC527CE}" type="presParOf" srcId="{35DBF378-8E42-47A5-95C1-612519CC1061}" destId="{DE4CCFD9-4B0C-4D7B-83A9-711B1C175D75}" srcOrd="0" destOrd="0" presId="urn:microsoft.com/office/officeart/2005/8/layout/hierarchy1"/>
    <dgm:cxn modelId="{597BA876-2BD0-4418-860C-EE10C76F73E2}" type="presParOf" srcId="{DE4CCFD9-4B0C-4D7B-83A9-711B1C175D75}" destId="{CE378699-05B8-4752-B859-C279D1FA52D8}" srcOrd="0" destOrd="0" presId="urn:microsoft.com/office/officeart/2005/8/layout/hierarchy1"/>
    <dgm:cxn modelId="{8DEE6BBB-FB4C-4945-90CC-F6A4B183129F}" type="presParOf" srcId="{CE378699-05B8-4752-B859-C279D1FA52D8}" destId="{533437BE-67E5-4AFD-AEEB-D388B097D939}" srcOrd="0" destOrd="0" presId="urn:microsoft.com/office/officeart/2005/8/layout/hierarchy1"/>
    <dgm:cxn modelId="{5301616D-448F-49E8-88DC-27731DEAD95A}" type="presParOf" srcId="{CE378699-05B8-4752-B859-C279D1FA52D8}" destId="{217A1BFF-E875-4DA1-94DE-CBE1E72E41E3}" srcOrd="1" destOrd="0" presId="urn:microsoft.com/office/officeart/2005/8/layout/hierarchy1"/>
    <dgm:cxn modelId="{9FFD90B6-958D-49DB-A73B-9BE704733776}" type="presParOf" srcId="{DE4CCFD9-4B0C-4D7B-83A9-711B1C175D75}" destId="{AD309A2A-D0D0-44BD-A098-2A8F6E42DF46}" srcOrd="1" destOrd="0" presId="urn:microsoft.com/office/officeart/2005/8/layout/hierarchy1"/>
    <dgm:cxn modelId="{30E71726-E5B6-4128-863E-C94F592F5E8B}" type="presParOf" srcId="{35DBF378-8E42-47A5-95C1-612519CC1061}" destId="{D676EAD3-ECE7-44DD-ACFA-D519F03E14E4}" srcOrd="1" destOrd="0" presId="urn:microsoft.com/office/officeart/2005/8/layout/hierarchy1"/>
    <dgm:cxn modelId="{0E495FF1-9FC9-4033-B749-2D654AB4EB32}" type="presParOf" srcId="{D676EAD3-ECE7-44DD-ACFA-D519F03E14E4}" destId="{347F0239-675D-4398-9321-525818B3495B}" srcOrd="0" destOrd="0" presId="urn:microsoft.com/office/officeart/2005/8/layout/hierarchy1"/>
    <dgm:cxn modelId="{46495FAC-5EE3-4455-B91E-E8347E4F6CD5}" type="presParOf" srcId="{347F0239-675D-4398-9321-525818B3495B}" destId="{2B8B04D9-1AD4-4B40-810A-400578150D07}" srcOrd="0" destOrd="0" presId="urn:microsoft.com/office/officeart/2005/8/layout/hierarchy1"/>
    <dgm:cxn modelId="{A6FA79E5-57DD-44EB-BDF6-DDBF36AC7459}" type="presParOf" srcId="{347F0239-675D-4398-9321-525818B3495B}" destId="{3E6F4180-5616-4B9E-AE9C-5E835A633807}" srcOrd="1" destOrd="0" presId="urn:microsoft.com/office/officeart/2005/8/layout/hierarchy1"/>
    <dgm:cxn modelId="{8998B8B4-B8EA-4AA0-875B-0DE2E530CAAC}" type="presParOf" srcId="{D676EAD3-ECE7-44DD-ACFA-D519F03E14E4}" destId="{7CC0F596-CB4B-4EF3-9C42-F110DCACF71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59C1D7-CB2E-4A3E-B09D-E07C8C89151D}"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7E4E5398-22C5-455E-92EA-08FFC51D6359}">
      <dgm:prSet/>
      <dgm:spPr/>
      <dgm:t>
        <a:bodyPr/>
        <a:lstStyle/>
        <a:p>
          <a:r>
            <a:rPr lang="en-US"/>
            <a:t>The ability to convey and receive information in a manner that is clear, compassionate, and conducive to achieving desired outcomes. </a:t>
          </a:r>
        </a:p>
      </dgm:t>
    </dgm:pt>
    <dgm:pt modelId="{071DBC92-75CA-4F3A-BC60-A975EAEAEFFD}" type="parTrans" cxnId="{A0E3BC41-F9FC-417C-8297-D655AAAA3C41}">
      <dgm:prSet/>
      <dgm:spPr/>
      <dgm:t>
        <a:bodyPr/>
        <a:lstStyle/>
        <a:p>
          <a:endParaRPr lang="en-US"/>
        </a:p>
      </dgm:t>
    </dgm:pt>
    <dgm:pt modelId="{EE0DBEB0-531A-4B30-8F34-C36CB2818BB0}" type="sibTrans" cxnId="{A0E3BC41-F9FC-417C-8297-D655AAAA3C41}">
      <dgm:prSet/>
      <dgm:spPr/>
      <dgm:t>
        <a:bodyPr/>
        <a:lstStyle/>
        <a:p>
          <a:endParaRPr lang="en-US"/>
        </a:p>
      </dgm:t>
    </dgm:pt>
    <dgm:pt modelId="{D1C1FF0D-F8BB-424B-AA37-8870DF1CA9A4}">
      <dgm:prSet/>
      <dgm:spPr/>
      <dgm:t>
        <a:bodyPr/>
        <a:lstStyle/>
        <a:p>
          <a:r>
            <a:rPr lang="en-US"/>
            <a:t>It involves not only the transfer of information but also </a:t>
          </a:r>
          <a:r>
            <a:rPr lang="en-US" b="1"/>
            <a:t>listening, empathy, and adapting </a:t>
          </a:r>
          <a:r>
            <a:rPr lang="en-US"/>
            <a:t>communication styles to meet the needs of diverse patients and healthcare professionals.</a:t>
          </a:r>
        </a:p>
      </dgm:t>
    </dgm:pt>
    <dgm:pt modelId="{993DA69A-05E2-4595-8430-AA7D1C617AFA}" type="parTrans" cxnId="{1693A6D0-85E1-4A63-9B7B-F43B3C964AF8}">
      <dgm:prSet/>
      <dgm:spPr/>
      <dgm:t>
        <a:bodyPr/>
        <a:lstStyle/>
        <a:p>
          <a:endParaRPr lang="en-US"/>
        </a:p>
      </dgm:t>
    </dgm:pt>
    <dgm:pt modelId="{6DC5F7FC-AB85-4103-B690-F16A9B2AD43B}" type="sibTrans" cxnId="{1693A6D0-85E1-4A63-9B7B-F43B3C964AF8}">
      <dgm:prSet/>
      <dgm:spPr/>
      <dgm:t>
        <a:bodyPr/>
        <a:lstStyle/>
        <a:p>
          <a:endParaRPr lang="en-US"/>
        </a:p>
      </dgm:t>
    </dgm:pt>
    <dgm:pt modelId="{33DCAF97-CB72-40CA-AEC3-E8A0EDF1D28B}" type="pres">
      <dgm:prSet presAssocID="{F559C1D7-CB2E-4A3E-B09D-E07C8C89151D}" presName="hierChild1" presStyleCnt="0">
        <dgm:presLayoutVars>
          <dgm:chPref val="1"/>
          <dgm:dir/>
          <dgm:animOne val="branch"/>
          <dgm:animLvl val="lvl"/>
          <dgm:resizeHandles/>
        </dgm:presLayoutVars>
      </dgm:prSet>
      <dgm:spPr/>
    </dgm:pt>
    <dgm:pt modelId="{99B72759-DE9B-45C2-A635-5D87E453007A}" type="pres">
      <dgm:prSet presAssocID="{7E4E5398-22C5-455E-92EA-08FFC51D6359}" presName="hierRoot1" presStyleCnt="0"/>
      <dgm:spPr/>
    </dgm:pt>
    <dgm:pt modelId="{89BC3E26-A64E-4216-B031-145339901E87}" type="pres">
      <dgm:prSet presAssocID="{7E4E5398-22C5-455E-92EA-08FFC51D6359}" presName="composite" presStyleCnt="0"/>
      <dgm:spPr/>
    </dgm:pt>
    <dgm:pt modelId="{9875F9BC-3C7D-414B-A630-46D6EC32C011}" type="pres">
      <dgm:prSet presAssocID="{7E4E5398-22C5-455E-92EA-08FFC51D6359}" presName="background" presStyleLbl="node0" presStyleIdx="0" presStyleCnt="2"/>
      <dgm:spPr/>
    </dgm:pt>
    <dgm:pt modelId="{294E22B5-A311-4346-9BA2-34D18493AF67}" type="pres">
      <dgm:prSet presAssocID="{7E4E5398-22C5-455E-92EA-08FFC51D6359}" presName="text" presStyleLbl="fgAcc0" presStyleIdx="0" presStyleCnt="2">
        <dgm:presLayoutVars>
          <dgm:chPref val="3"/>
        </dgm:presLayoutVars>
      </dgm:prSet>
      <dgm:spPr/>
    </dgm:pt>
    <dgm:pt modelId="{A33E9021-F07E-423E-9D9B-0D64CA382EA2}" type="pres">
      <dgm:prSet presAssocID="{7E4E5398-22C5-455E-92EA-08FFC51D6359}" presName="hierChild2" presStyleCnt="0"/>
      <dgm:spPr/>
    </dgm:pt>
    <dgm:pt modelId="{F113FB51-D97E-49E0-9007-8BFAC2B37205}" type="pres">
      <dgm:prSet presAssocID="{D1C1FF0D-F8BB-424B-AA37-8870DF1CA9A4}" presName="hierRoot1" presStyleCnt="0"/>
      <dgm:spPr/>
    </dgm:pt>
    <dgm:pt modelId="{6F243EEA-2C86-4376-98D2-5581EA619B43}" type="pres">
      <dgm:prSet presAssocID="{D1C1FF0D-F8BB-424B-AA37-8870DF1CA9A4}" presName="composite" presStyleCnt="0"/>
      <dgm:spPr/>
    </dgm:pt>
    <dgm:pt modelId="{EB0087F3-18AC-4B5A-A711-25BA546CB8B3}" type="pres">
      <dgm:prSet presAssocID="{D1C1FF0D-F8BB-424B-AA37-8870DF1CA9A4}" presName="background" presStyleLbl="node0" presStyleIdx="1" presStyleCnt="2"/>
      <dgm:spPr/>
    </dgm:pt>
    <dgm:pt modelId="{81CFBD15-0314-46FA-9387-D240EB896B74}" type="pres">
      <dgm:prSet presAssocID="{D1C1FF0D-F8BB-424B-AA37-8870DF1CA9A4}" presName="text" presStyleLbl="fgAcc0" presStyleIdx="1" presStyleCnt="2">
        <dgm:presLayoutVars>
          <dgm:chPref val="3"/>
        </dgm:presLayoutVars>
      </dgm:prSet>
      <dgm:spPr/>
    </dgm:pt>
    <dgm:pt modelId="{EC701E5E-3C23-4C96-B689-7B64844BE595}" type="pres">
      <dgm:prSet presAssocID="{D1C1FF0D-F8BB-424B-AA37-8870DF1CA9A4}" presName="hierChild2" presStyleCnt="0"/>
      <dgm:spPr/>
    </dgm:pt>
  </dgm:ptLst>
  <dgm:cxnLst>
    <dgm:cxn modelId="{A0E3BC41-F9FC-417C-8297-D655AAAA3C41}" srcId="{F559C1D7-CB2E-4A3E-B09D-E07C8C89151D}" destId="{7E4E5398-22C5-455E-92EA-08FFC51D6359}" srcOrd="0" destOrd="0" parTransId="{071DBC92-75CA-4F3A-BC60-A975EAEAEFFD}" sibTransId="{EE0DBEB0-531A-4B30-8F34-C36CB2818BB0}"/>
    <dgm:cxn modelId="{AE7300A8-827E-4C2B-B145-7C8D43A39812}" type="presOf" srcId="{F559C1D7-CB2E-4A3E-B09D-E07C8C89151D}" destId="{33DCAF97-CB72-40CA-AEC3-E8A0EDF1D28B}" srcOrd="0" destOrd="0" presId="urn:microsoft.com/office/officeart/2005/8/layout/hierarchy1"/>
    <dgm:cxn modelId="{87D499AC-963C-46A7-AC03-8C540D4F936C}" type="presOf" srcId="{7E4E5398-22C5-455E-92EA-08FFC51D6359}" destId="{294E22B5-A311-4346-9BA2-34D18493AF67}" srcOrd="0" destOrd="0" presId="urn:microsoft.com/office/officeart/2005/8/layout/hierarchy1"/>
    <dgm:cxn modelId="{1693A6D0-85E1-4A63-9B7B-F43B3C964AF8}" srcId="{F559C1D7-CB2E-4A3E-B09D-E07C8C89151D}" destId="{D1C1FF0D-F8BB-424B-AA37-8870DF1CA9A4}" srcOrd="1" destOrd="0" parTransId="{993DA69A-05E2-4595-8430-AA7D1C617AFA}" sibTransId="{6DC5F7FC-AB85-4103-B690-F16A9B2AD43B}"/>
    <dgm:cxn modelId="{B5FCA0F6-B151-40FD-8343-70C691870481}" type="presOf" srcId="{D1C1FF0D-F8BB-424B-AA37-8870DF1CA9A4}" destId="{81CFBD15-0314-46FA-9387-D240EB896B74}" srcOrd="0" destOrd="0" presId="urn:microsoft.com/office/officeart/2005/8/layout/hierarchy1"/>
    <dgm:cxn modelId="{449629C4-15B9-41A1-AE82-BE1944A3C52C}" type="presParOf" srcId="{33DCAF97-CB72-40CA-AEC3-E8A0EDF1D28B}" destId="{99B72759-DE9B-45C2-A635-5D87E453007A}" srcOrd="0" destOrd="0" presId="urn:microsoft.com/office/officeart/2005/8/layout/hierarchy1"/>
    <dgm:cxn modelId="{139C2932-73F0-4FD4-A866-8167D1772BED}" type="presParOf" srcId="{99B72759-DE9B-45C2-A635-5D87E453007A}" destId="{89BC3E26-A64E-4216-B031-145339901E87}" srcOrd="0" destOrd="0" presId="urn:microsoft.com/office/officeart/2005/8/layout/hierarchy1"/>
    <dgm:cxn modelId="{A6080CB1-B5D9-4E2C-A79B-4ABB8D86954D}" type="presParOf" srcId="{89BC3E26-A64E-4216-B031-145339901E87}" destId="{9875F9BC-3C7D-414B-A630-46D6EC32C011}" srcOrd="0" destOrd="0" presId="urn:microsoft.com/office/officeart/2005/8/layout/hierarchy1"/>
    <dgm:cxn modelId="{D04A84C4-8328-4F0A-AFFC-3449D086BBDE}" type="presParOf" srcId="{89BC3E26-A64E-4216-B031-145339901E87}" destId="{294E22B5-A311-4346-9BA2-34D18493AF67}" srcOrd="1" destOrd="0" presId="urn:microsoft.com/office/officeart/2005/8/layout/hierarchy1"/>
    <dgm:cxn modelId="{CEBF5F44-FC26-426B-B033-9E1FAA902FB6}" type="presParOf" srcId="{99B72759-DE9B-45C2-A635-5D87E453007A}" destId="{A33E9021-F07E-423E-9D9B-0D64CA382EA2}" srcOrd="1" destOrd="0" presId="urn:microsoft.com/office/officeart/2005/8/layout/hierarchy1"/>
    <dgm:cxn modelId="{5EAFE163-79E8-4307-BC3A-AA4F073DC036}" type="presParOf" srcId="{33DCAF97-CB72-40CA-AEC3-E8A0EDF1D28B}" destId="{F113FB51-D97E-49E0-9007-8BFAC2B37205}" srcOrd="1" destOrd="0" presId="urn:microsoft.com/office/officeart/2005/8/layout/hierarchy1"/>
    <dgm:cxn modelId="{3A8AA963-A420-4F2A-AD2A-98BF3DC7E552}" type="presParOf" srcId="{F113FB51-D97E-49E0-9007-8BFAC2B37205}" destId="{6F243EEA-2C86-4376-98D2-5581EA619B43}" srcOrd="0" destOrd="0" presId="urn:microsoft.com/office/officeart/2005/8/layout/hierarchy1"/>
    <dgm:cxn modelId="{BE5CEAC1-BD58-4D4E-8A38-A8586B0BEC44}" type="presParOf" srcId="{6F243EEA-2C86-4376-98D2-5581EA619B43}" destId="{EB0087F3-18AC-4B5A-A711-25BA546CB8B3}" srcOrd="0" destOrd="0" presId="urn:microsoft.com/office/officeart/2005/8/layout/hierarchy1"/>
    <dgm:cxn modelId="{ACC987AF-F47D-4BC7-A9D9-F0B38CED638D}" type="presParOf" srcId="{6F243EEA-2C86-4376-98D2-5581EA619B43}" destId="{81CFBD15-0314-46FA-9387-D240EB896B74}" srcOrd="1" destOrd="0" presId="urn:microsoft.com/office/officeart/2005/8/layout/hierarchy1"/>
    <dgm:cxn modelId="{2F5EF162-C57E-440D-9375-B7D2DB5DD587}" type="presParOf" srcId="{F113FB51-D97E-49E0-9007-8BFAC2B37205}" destId="{EC701E5E-3C23-4C96-B689-7B64844BE59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C458EB-C5CC-4EA2-B3B4-DE19A343CC50}"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0176BB79-6430-4545-8AEF-5E65C3A750A9}">
      <dgm:prSet/>
      <dgm:spPr/>
      <dgm:t>
        <a:bodyPr/>
        <a:lstStyle/>
        <a:p>
          <a:r>
            <a:rPr lang="en-US" b="1"/>
            <a:t>Active Listening</a:t>
          </a:r>
          <a:r>
            <a:rPr lang="en-US"/>
            <a:t>: Nurses must listen attentively to patients' concerns, not only to understand their symptoms but also to recognize their emotional needs. Active listening shows empathy and helps build trust between nurses and patients.</a:t>
          </a:r>
        </a:p>
      </dgm:t>
    </dgm:pt>
    <dgm:pt modelId="{8D23AE2A-E345-4853-8BAE-E1BFA8A6E85D}" type="parTrans" cxnId="{866E822A-9C46-4F7E-B0FA-2DA7304BB9B9}">
      <dgm:prSet/>
      <dgm:spPr/>
      <dgm:t>
        <a:bodyPr/>
        <a:lstStyle/>
        <a:p>
          <a:endParaRPr lang="en-US"/>
        </a:p>
      </dgm:t>
    </dgm:pt>
    <dgm:pt modelId="{DDF666F1-5295-4CF3-8594-4A8FC73EE6B9}" type="sibTrans" cxnId="{866E822A-9C46-4F7E-B0FA-2DA7304BB9B9}">
      <dgm:prSet/>
      <dgm:spPr/>
      <dgm:t>
        <a:bodyPr/>
        <a:lstStyle/>
        <a:p>
          <a:endParaRPr lang="en-US"/>
        </a:p>
      </dgm:t>
    </dgm:pt>
    <dgm:pt modelId="{C2919A14-70D1-43AE-A41E-76B40071CF86}">
      <dgm:prSet/>
      <dgm:spPr/>
      <dgm:t>
        <a:bodyPr/>
        <a:lstStyle/>
        <a:p>
          <a:r>
            <a:rPr lang="en-US" b="1"/>
            <a:t>Clarity and Simplicity</a:t>
          </a:r>
          <a:r>
            <a:rPr lang="en-US"/>
            <a:t>: Messages should be communicated in a clear, simple manner, avoiding complex medical jargon. This ensures that patients and their families can easily understand instructions and care plans.</a:t>
          </a:r>
        </a:p>
      </dgm:t>
    </dgm:pt>
    <dgm:pt modelId="{F27A5A63-102A-4A37-819E-B98277177512}" type="parTrans" cxnId="{DC01FA77-20A3-4B41-A80A-E8198CFB02A6}">
      <dgm:prSet/>
      <dgm:spPr/>
      <dgm:t>
        <a:bodyPr/>
        <a:lstStyle/>
        <a:p>
          <a:endParaRPr lang="en-US"/>
        </a:p>
      </dgm:t>
    </dgm:pt>
    <dgm:pt modelId="{C369E295-9FB2-4801-9276-4560EAEEC130}" type="sibTrans" cxnId="{DC01FA77-20A3-4B41-A80A-E8198CFB02A6}">
      <dgm:prSet/>
      <dgm:spPr/>
      <dgm:t>
        <a:bodyPr/>
        <a:lstStyle/>
        <a:p>
          <a:endParaRPr lang="en-US"/>
        </a:p>
      </dgm:t>
    </dgm:pt>
    <dgm:pt modelId="{AAA92C56-B4F2-4162-BD4B-7001CC9D848B}" type="pres">
      <dgm:prSet presAssocID="{C2C458EB-C5CC-4EA2-B3B4-DE19A343CC50}" presName="hierChild1" presStyleCnt="0">
        <dgm:presLayoutVars>
          <dgm:chPref val="1"/>
          <dgm:dir/>
          <dgm:animOne val="branch"/>
          <dgm:animLvl val="lvl"/>
          <dgm:resizeHandles/>
        </dgm:presLayoutVars>
      </dgm:prSet>
      <dgm:spPr/>
    </dgm:pt>
    <dgm:pt modelId="{A831DCE6-B077-4000-9749-9AFD5FC99BD9}" type="pres">
      <dgm:prSet presAssocID="{0176BB79-6430-4545-8AEF-5E65C3A750A9}" presName="hierRoot1" presStyleCnt="0"/>
      <dgm:spPr/>
    </dgm:pt>
    <dgm:pt modelId="{B9F54714-D723-4ACD-B8D9-87860915ED92}" type="pres">
      <dgm:prSet presAssocID="{0176BB79-6430-4545-8AEF-5E65C3A750A9}" presName="composite" presStyleCnt="0"/>
      <dgm:spPr/>
    </dgm:pt>
    <dgm:pt modelId="{7FA3CE83-D0B0-479E-B948-C4657EE54F0E}" type="pres">
      <dgm:prSet presAssocID="{0176BB79-6430-4545-8AEF-5E65C3A750A9}" presName="background" presStyleLbl="node0" presStyleIdx="0" presStyleCnt="2"/>
      <dgm:spPr/>
    </dgm:pt>
    <dgm:pt modelId="{4A01DDE0-C2DA-4387-AE8A-3693D64DBF88}" type="pres">
      <dgm:prSet presAssocID="{0176BB79-6430-4545-8AEF-5E65C3A750A9}" presName="text" presStyleLbl="fgAcc0" presStyleIdx="0" presStyleCnt="2">
        <dgm:presLayoutVars>
          <dgm:chPref val="3"/>
        </dgm:presLayoutVars>
      </dgm:prSet>
      <dgm:spPr/>
    </dgm:pt>
    <dgm:pt modelId="{229794CD-E775-49EE-9702-212810021FC3}" type="pres">
      <dgm:prSet presAssocID="{0176BB79-6430-4545-8AEF-5E65C3A750A9}" presName="hierChild2" presStyleCnt="0"/>
      <dgm:spPr/>
    </dgm:pt>
    <dgm:pt modelId="{3DD1A8CF-D650-4AD2-B295-9878B4F06EAA}" type="pres">
      <dgm:prSet presAssocID="{C2919A14-70D1-43AE-A41E-76B40071CF86}" presName="hierRoot1" presStyleCnt="0"/>
      <dgm:spPr/>
    </dgm:pt>
    <dgm:pt modelId="{1A6419BD-B4D2-4194-8FEF-64D1E1CB5A4D}" type="pres">
      <dgm:prSet presAssocID="{C2919A14-70D1-43AE-A41E-76B40071CF86}" presName="composite" presStyleCnt="0"/>
      <dgm:spPr/>
    </dgm:pt>
    <dgm:pt modelId="{A53C9C51-602D-4B25-93A0-B1CC7971BD5F}" type="pres">
      <dgm:prSet presAssocID="{C2919A14-70D1-43AE-A41E-76B40071CF86}" presName="background" presStyleLbl="node0" presStyleIdx="1" presStyleCnt="2"/>
      <dgm:spPr/>
    </dgm:pt>
    <dgm:pt modelId="{829EDE0E-DC79-4BD8-8FED-1C09E2AC54DA}" type="pres">
      <dgm:prSet presAssocID="{C2919A14-70D1-43AE-A41E-76B40071CF86}" presName="text" presStyleLbl="fgAcc0" presStyleIdx="1" presStyleCnt="2">
        <dgm:presLayoutVars>
          <dgm:chPref val="3"/>
        </dgm:presLayoutVars>
      </dgm:prSet>
      <dgm:spPr/>
    </dgm:pt>
    <dgm:pt modelId="{A2F80ECA-5777-459B-B597-9CA80EF61D3E}" type="pres">
      <dgm:prSet presAssocID="{C2919A14-70D1-43AE-A41E-76B40071CF86}" presName="hierChild2" presStyleCnt="0"/>
      <dgm:spPr/>
    </dgm:pt>
  </dgm:ptLst>
  <dgm:cxnLst>
    <dgm:cxn modelId="{866E822A-9C46-4F7E-B0FA-2DA7304BB9B9}" srcId="{C2C458EB-C5CC-4EA2-B3B4-DE19A343CC50}" destId="{0176BB79-6430-4545-8AEF-5E65C3A750A9}" srcOrd="0" destOrd="0" parTransId="{8D23AE2A-E345-4853-8BAE-E1BFA8A6E85D}" sibTransId="{DDF666F1-5295-4CF3-8594-4A8FC73EE6B9}"/>
    <dgm:cxn modelId="{78906768-D517-4AD9-BC18-D3A28585EC97}" type="presOf" srcId="{0176BB79-6430-4545-8AEF-5E65C3A750A9}" destId="{4A01DDE0-C2DA-4387-AE8A-3693D64DBF88}" srcOrd="0" destOrd="0" presId="urn:microsoft.com/office/officeart/2005/8/layout/hierarchy1"/>
    <dgm:cxn modelId="{DC01FA77-20A3-4B41-A80A-E8198CFB02A6}" srcId="{C2C458EB-C5CC-4EA2-B3B4-DE19A343CC50}" destId="{C2919A14-70D1-43AE-A41E-76B40071CF86}" srcOrd="1" destOrd="0" parTransId="{F27A5A63-102A-4A37-819E-B98277177512}" sibTransId="{C369E295-9FB2-4801-9276-4560EAEEC130}"/>
    <dgm:cxn modelId="{DDA0DEAF-19AE-418B-A353-4CFD20EB6CB6}" type="presOf" srcId="{C2C458EB-C5CC-4EA2-B3B4-DE19A343CC50}" destId="{AAA92C56-B4F2-4162-BD4B-7001CC9D848B}" srcOrd="0" destOrd="0" presId="urn:microsoft.com/office/officeart/2005/8/layout/hierarchy1"/>
    <dgm:cxn modelId="{3681B5BD-E64D-4723-9F05-73949552BD9B}" type="presOf" srcId="{C2919A14-70D1-43AE-A41E-76B40071CF86}" destId="{829EDE0E-DC79-4BD8-8FED-1C09E2AC54DA}" srcOrd="0" destOrd="0" presId="urn:microsoft.com/office/officeart/2005/8/layout/hierarchy1"/>
    <dgm:cxn modelId="{EF454599-F3AA-4454-BA85-EB58DED1110E}" type="presParOf" srcId="{AAA92C56-B4F2-4162-BD4B-7001CC9D848B}" destId="{A831DCE6-B077-4000-9749-9AFD5FC99BD9}" srcOrd="0" destOrd="0" presId="urn:microsoft.com/office/officeart/2005/8/layout/hierarchy1"/>
    <dgm:cxn modelId="{A6142C14-1709-4722-B1D3-9399C7066F25}" type="presParOf" srcId="{A831DCE6-B077-4000-9749-9AFD5FC99BD9}" destId="{B9F54714-D723-4ACD-B8D9-87860915ED92}" srcOrd="0" destOrd="0" presId="urn:microsoft.com/office/officeart/2005/8/layout/hierarchy1"/>
    <dgm:cxn modelId="{A8774A70-7C2A-410B-9D37-7A7FBBB03B02}" type="presParOf" srcId="{B9F54714-D723-4ACD-B8D9-87860915ED92}" destId="{7FA3CE83-D0B0-479E-B948-C4657EE54F0E}" srcOrd="0" destOrd="0" presId="urn:microsoft.com/office/officeart/2005/8/layout/hierarchy1"/>
    <dgm:cxn modelId="{5AD9A28F-CF19-4DBD-BFE0-2C0B69160577}" type="presParOf" srcId="{B9F54714-D723-4ACD-B8D9-87860915ED92}" destId="{4A01DDE0-C2DA-4387-AE8A-3693D64DBF88}" srcOrd="1" destOrd="0" presId="urn:microsoft.com/office/officeart/2005/8/layout/hierarchy1"/>
    <dgm:cxn modelId="{CAAD05DA-2208-4783-A416-BE3341754AC7}" type="presParOf" srcId="{A831DCE6-B077-4000-9749-9AFD5FC99BD9}" destId="{229794CD-E775-49EE-9702-212810021FC3}" srcOrd="1" destOrd="0" presId="urn:microsoft.com/office/officeart/2005/8/layout/hierarchy1"/>
    <dgm:cxn modelId="{699BF473-B94E-4B93-9B5C-A3AC993E4DBF}" type="presParOf" srcId="{AAA92C56-B4F2-4162-BD4B-7001CC9D848B}" destId="{3DD1A8CF-D650-4AD2-B295-9878B4F06EAA}" srcOrd="1" destOrd="0" presId="urn:microsoft.com/office/officeart/2005/8/layout/hierarchy1"/>
    <dgm:cxn modelId="{6C55BE7F-E825-4F70-A965-4E0422E3E8C8}" type="presParOf" srcId="{3DD1A8CF-D650-4AD2-B295-9878B4F06EAA}" destId="{1A6419BD-B4D2-4194-8FEF-64D1E1CB5A4D}" srcOrd="0" destOrd="0" presId="urn:microsoft.com/office/officeart/2005/8/layout/hierarchy1"/>
    <dgm:cxn modelId="{9100CC44-2E4A-42A8-AC79-C431CCAAFBC9}" type="presParOf" srcId="{1A6419BD-B4D2-4194-8FEF-64D1E1CB5A4D}" destId="{A53C9C51-602D-4B25-93A0-B1CC7971BD5F}" srcOrd="0" destOrd="0" presId="urn:microsoft.com/office/officeart/2005/8/layout/hierarchy1"/>
    <dgm:cxn modelId="{F1632D88-9312-4E51-8FDD-4BC95DD852F3}" type="presParOf" srcId="{1A6419BD-B4D2-4194-8FEF-64D1E1CB5A4D}" destId="{829EDE0E-DC79-4BD8-8FED-1C09E2AC54DA}" srcOrd="1" destOrd="0" presId="urn:microsoft.com/office/officeart/2005/8/layout/hierarchy1"/>
    <dgm:cxn modelId="{95A68969-C74E-43DB-A5E5-53D5F422154D}" type="presParOf" srcId="{3DD1A8CF-D650-4AD2-B295-9878B4F06EAA}" destId="{A2F80ECA-5777-459B-B597-9CA80EF61D3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E30BF0-D033-446D-865D-509E0F68330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B9FA691-B667-4F7D-A6D9-4BDB950AD675}">
      <dgm:prSet/>
      <dgm:spPr/>
      <dgm:t>
        <a:bodyPr/>
        <a:lstStyle/>
        <a:p>
          <a:r>
            <a:rPr lang="en-US" b="1"/>
            <a:t>3.  Empathy</a:t>
          </a:r>
          <a:r>
            <a:rPr lang="en-US"/>
            <a:t>: Demonstrating empathy helps nurses connect with patients emotionally. It involves acknowledging patients’ feelings, concerns, and perspectives, creating a supportive environment for open communication.</a:t>
          </a:r>
        </a:p>
      </dgm:t>
    </dgm:pt>
    <dgm:pt modelId="{184B1A46-8FF4-4E76-8344-57DD8CF84EF9}" type="parTrans" cxnId="{51D61B38-371A-4218-B9A0-099E46C4F290}">
      <dgm:prSet/>
      <dgm:spPr/>
      <dgm:t>
        <a:bodyPr/>
        <a:lstStyle/>
        <a:p>
          <a:endParaRPr lang="en-US"/>
        </a:p>
      </dgm:t>
    </dgm:pt>
    <dgm:pt modelId="{BDFB85FA-7E05-4A4D-AD56-88AFA7375EAB}" type="sibTrans" cxnId="{51D61B38-371A-4218-B9A0-099E46C4F290}">
      <dgm:prSet/>
      <dgm:spPr/>
      <dgm:t>
        <a:bodyPr/>
        <a:lstStyle/>
        <a:p>
          <a:endParaRPr lang="en-US"/>
        </a:p>
      </dgm:t>
    </dgm:pt>
    <dgm:pt modelId="{332135BE-4932-404C-AA07-74084D217AB5}">
      <dgm:prSet/>
      <dgm:spPr/>
      <dgm:t>
        <a:bodyPr/>
        <a:lstStyle/>
        <a:p>
          <a:r>
            <a:rPr lang="en-US" b="1"/>
            <a:t>4.  Feedback</a:t>
          </a:r>
          <a:r>
            <a:rPr lang="en-US"/>
            <a:t>: Effective communication includes seeking feedback from patients and colleagues to ensure the message has been understood correctly. For example, using the teach-back method to confirm patients comprehend instructions.</a:t>
          </a:r>
        </a:p>
      </dgm:t>
    </dgm:pt>
    <dgm:pt modelId="{8FA9CFF8-F423-4E82-903A-329A6AC20FE6}" type="parTrans" cxnId="{489EC386-6C80-4A9E-AE55-E7A4AB9C7A56}">
      <dgm:prSet/>
      <dgm:spPr/>
      <dgm:t>
        <a:bodyPr/>
        <a:lstStyle/>
        <a:p>
          <a:endParaRPr lang="en-US"/>
        </a:p>
      </dgm:t>
    </dgm:pt>
    <dgm:pt modelId="{ACE61F47-BE8D-4304-9D31-EC8C94310D7A}" type="sibTrans" cxnId="{489EC386-6C80-4A9E-AE55-E7A4AB9C7A56}">
      <dgm:prSet/>
      <dgm:spPr/>
      <dgm:t>
        <a:bodyPr/>
        <a:lstStyle/>
        <a:p>
          <a:endParaRPr lang="en-US"/>
        </a:p>
      </dgm:t>
    </dgm:pt>
    <dgm:pt modelId="{7B313F1A-1F6D-4DF7-979D-B3206D931E12}" type="pres">
      <dgm:prSet presAssocID="{E2E30BF0-D033-446D-865D-509E0F68330B}" presName="hierChild1" presStyleCnt="0">
        <dgm:presLayoutVars>
          <dgm:chPref val="1"/>
          <dgm:dir/>
          <dgm:animOne val="branch"/>
          <dgm:animLvl val="lvl"/>
          <dgm:resizeHandles/>
        </dgm:presLayoutVars>
      </dgm:prSet>
      <dgm:spPr/>
    </dgm:pt>
    <dgm:pt modelId="{B5C17451-F1F3-4917-9158-41B3449C1EC7}" type="pres">
      <dgm:prSet presAssocID="{AB9FA691-B667-4F7D-A6D9-4BDB950AD675}" presName="hierRoot1" presStyleCnt="0"/>
      <dgm:spPr/>
    </dgm:pt>
    <dgm:pt modelId="{8C1FD90B-9AE2-4A2F-96B7-AF8033383977}" type="pres">
      <dgm:prSet presAssocID="{AB9FA691-B667-4F7D-A6D9-4BDB950AD675}" presName="composite" presStyleCnt="0"/>
      <dgm:spPr/>
    </dgm:pt>
    <dgm:pt modelId="{82B7A15D-1FB9-42A1-A22E-3F6105AC3DC9}" type="pres">
      <dgm:prSet presAssocID="{AB9FA691-B667-4F7D-A6D9-4BDB950AD675}" presName="background" presStyleLbl="node0" presStyleIdx="0" presStyleCnt="2"/>
      <dgm:spPr/>
    </dgm:pt>
    <dgm:pt modelId="{24EAA100-E1CA-4192-977E-456226187FAB}" type="pres">
      <dgm:prSet presAssocID="{AB9FA691-B667-4F7D-A6D9-4BDB950AD675}" presName="text" presStyleLbl="fgAcc0" presStyleIdx="0" presStyleCnt="2">
        <dgm:presLayoutVars>
          <dgm:chPref val="3"/>
        </dgm:presLayoutVars>
      </dgm:prSet>
      <dgm:spPr/>
    </dgm:pt>
    <dgm:pt modelId="{7C785544-D834-4BEE-AD3D-5CA7B7C21F1F}" type="pres">
      <dgm:prSet presAssocID="{AB9FA691-B667-4F7D-A6D9-4BDB950AD675}" presName="hierChild2" presStyleCnt="0"/>
      <dgm:spPr/>
    </dgm:pt>
    <dgm:pt modelId="{E06F955D-A5E0-4582-A86F-33E1ACD1EE19}" type="pres">
      <dgm:prSet presAssocID="{332135BE-4932-404C-AA07-74084D217AB5}" presName="hierRoot1" presStyleCnt="0"/>
      <dgm:spPr/>
    </dgm:pt>
    <dgm:pt modelId="{0727A85D-D481-47F2-975B-F91C77FEDCA2}" type="pres">
      <dgm:prSet presAssocID="{332135BE-4932-404C-AA07-74084D217AB5}" presName="composite" presStyleCnt="0"/>
      <dgm:spPr/>
    </dgm:pt>
    <dgm:pt modelId="{B28F579D-7E6B-41CD-AEFE-C1DDCAB5EFB1}" type="pres">
      <dgm:prSet presAssocID="{332135BE-4932-404C-AA07-74084D217AB5}" presName="background" presStyleLbl="node0" presStyleIdx="1" presStyleCnt="2"/>
      <dgm:spPr/>
    </dgm:pt>
    <dgm:pt modelId="{EC104E6F-AC7E-4F60-A4E8-0275760B0536}" type="pres">
      <dgm:prSet presAssocID="{332135BE-4932-404C-AA07-74084D217AB5}" presName="text" presStyleLbl="fgAcc0" presStyleIdx="1" presStyleCnt="2">
        <dgm:presLayoutVars>
          <dgm:chPref val="3"/>
        </dgm:presLayoutVars>
      </dgm:prSet>
      <dgm:spPr/>
    </dgm:pt>
    <dgm:pt modelId="{E2484C03-50EA-42A7-889A-BAE4C84067D5}" type="pres">
      <dgm:prSet presAssocID="{332135BE-4932-404C-AA07-74084D217AB5}" presName="hierChild2" presStyleCnt="0"/>
      <dgm:spPr/>
    </dgm:pt>
  </dgm:ptLst>
  <dgm:cxnLst>
    <dgm:cxn modelId="{51D61B38-371A-4218-B9A0-099E46C4F290}" srcId="{E2E30BF0-D033-446D-865D-509E0F68330B}" destId="{AB9FA691-B667-4F7D-A6D9-4BDB950AD675}" srcOrd="0" destOrd="0" parTransId="{184B1A46-8FF4-4E76-8344-57DD8CF84EF9}" sibTransId="{BDFB85FA-7E05-4A4D-AD56-88AFA7375EAB}"/>
    <dgm:cxn modelId="{9F29C380-C7DD-41C8-B66A-7EC9D2463797}" type="presOf" srcId="{E2E30BF0-D033-446D-865D-509E0F68330B}" destId="{7B313F1A-1F6D-4DF7-979D-B3206D931E12}" srcOrd="0" destOrd="0" presId="urn:microsoft.com/office/officeart/2005/8/layout/hierarchy1"/>
    <dgm:cxn modelId="{1EFE1286-6800-48CF-B1A7-9B2E512762B1}" type="presOf" srcId="{332135BE-4932-404C-AA07-74084D217AB5}" destId="{EC104E6F-AC7E-4F60-A4E8-0275760B0536}" srcOrd="0" destOrd="0" presId="urn:microsoft.com/office/officeart/2005/8/layout/hierarchy1"/>
    <dgm:cxn modelId="{489EC386-6C80-4A9E-AE55-E7A4AB9C7A56}" srcId="{E2E30BF0-D033-446D-865D-509E0F68330B}" destId="{332135BE-4932-404C-AA07-74084D217AB5}" srcOrd="1" destOrd="0" parTransId="{8FA9CFF8-F423-4E82-903A-329A6AC20FE6}" sibTransId="{ACE61F47-BE8D-4304-9D31-EC8C94310D7A}"/>
    <dgm:cxn modelId="{B80F90B0-322F-478C-BC33-37D7B6722F4F}" type="presOf" srcId="{AB9FA691-B667-4F7D-A6D9-4BDB950AD675}" destId="{24EAA100-E1CA-4192-977E-456226187FAB}" srcOrd="0" destOrd="0" presId="urn:microsoft.com/office/officeart/2005/8/layout/hierarchy1"/>
    <dgm:cxn modelId="{66DE60FC-BCF6-44D4-B1C3-337589B76BBF}" type="presParOf" srcId="{7B313F1A-1F6D-4DF7-979D-B3206D931E12}" destId="{B5C17451-F1F3-4917-9158-41B3449C1EC7}" srcOrd="0" destOrd="0" presId="urn:microsoft.com/office/officeart/2005/8/layout/hierarchy1"/>
    <dgm:cxn modelId="{B156B122-E212-4B50-B003-713FCC32FC52}" type="presParOf" srcId="{B5C17451-F1F3-4917-9158-41B3449C1EC7}" destId="{8C1FD90B-9AE2-4A2F-96B7-AF8033383977}" srcOrd="0" destOrd="0" presId="urn:microsoft.com/office/officeart/2005/8/layout/hierarchy1"/>
    <dgm:cxn modelId="{7EAF9C16-A08E-4548-A27E-B20B66600A8A}" type="presParOf" srcId="{8C1FD90B-9AE2-4A2F-96B7-AF8033383977}" destId="{82B7A15D-1FB9-42A1-A22E-3F6105AC3DC9}" srcOrd="0" destOrd="0" presId="urn:microsoft.com/office/officeart/2005/8/layout/hierarchy1"/>
    <dgm:cxn modelId="{E54C227F-66D8-4826-818E-99EE0E220DF9}" type="presParOf" srcId="{8C1FD90B-9AE2-4A2F-96B7-AF8033383977}" destId="{24EAA100-E1CA-4192-977E-456226187FAB}" srcOrd="1" destOrd="0" presId="urn:microsoft.com/office/officeart/2005/8/layout/hierarchy1"/>
    <dgm:cxn modelId="{80844703-0CB0-4BCD-AB41-22F28DAAC352}" type="presParOf" srcId="{B5C17451-F1F3-4917-9158-41B3449C1EC7}" destId="{7C785544-D834-4BEE-AD3D-5CA7B7C21F1F}" srcOrd="1" destOrd="0" presId="urn:microsoft.com/office/officeart/2005/8/layout/hierarchy1"/>
    <dgm:cxn modelId="{3A656EED-DCA4-484A-AA0E-8D83E242B729}" type="presParOf" srcId="{7B313F1A-1F6D-4DF7-979D-B3206D931E12}" destId="{E06F955D-A5E0-4582-A86F-33E1ACD1EE19}" srcOrd="1" destOrd="0" presId="urn:microsoft.com/office/officeart/2005/8/layout/hierarchy1"/>
    <dgm:cxn modelId="{5E3D2FE3-63F9-4455-B0E6-7FCFBEAD604F}" type="presParOf" srcId="{E06F955D-A5E0-4582-A86F-33E1ACD1EE19}" destId="{0727A85D-D481-47F2-975B-F91C77FEDCA2}" srcOrd="0" destOrd="0" presId="urn:microsoft.com/office/officeart/2005/8/layout/hierarchy1"/>
    <dgm:cxn modelId="{7BC44597-B274-49E3-BA3B-C167B1E486C2}" type="presParOf" srcId="{0727A85D-D481-47F2-975B-F91C77FEDCA2}" destId="{B28F579D-7E6B-41CD-AEFE-C1DDCAB5EFB1}" srcOrd="0" destOrd="0" presId="urn:microsoft.com/office/officeart/2005/8/layout/hierarchy1"/>
    <dgm:cxn modelId="{D843FBA8-B9F3-4A25-9181-E051D8ABBBFE}" type="presParOf" srcId="{0727A85D-D481-47F2-975B-F91C77FEDCA2}" destId="{EC104E6F-AC7E-4F60-A4E8-0275760B0536}" srcOrd="1" destOrd="0" presId="urn:microsoft.com/office/officeart/2005/8/layout/hierarchy1"/>
    <dgm:cxn modelId="{FF1CA497-BC70-44A2-AAD9-ACAF8604B886}" type="presParOf" srcId="{E06F955D-A5E0-4582-A86F-33E1ACD1EE19}" destId="{E2484C03-50EA-42A7-889A-BAE4C84067D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151BCAB-283B-4E6E-A40C-6F509B0773F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036F6801-674B-42AB-AE59-B3BEEB37C711}">
      <dgm:prSet/>
      <dgm:spPr/>
      <dgm:t>
        <a:bodyPr/>
        <a:lstStyle/>
        <a:p>
          <a:r>
            <a:rPr lang="en-US" b="1"/>
            <a:t>5.  Non-Verbal Cues</a:t>
          </a:r>
          <a:r>
            <a:rPr lang="en-US"/>
            <a:t>: Paying attention to and controlling non-verbal signals like body language, facial expressions, and eye contact is important. These cues can reinforce verbal messages or, if misaligned, create confusion.</a:t>
          </a:r>
        </a:p>
      </dgm:t>
    </dgm:pt>
    <dgm:pt modelId="{8468B8FB-F6C6-4674-9E7D-7EE853FAFAD4}" type="parTrans" cxnId="{FD52D77C-531B-4DE0-B864-6E71056BA30F}">
      <dgm:prSet/>
      <dgm:spPr/>
      <dgm:t>
        <a:bodyPr/>
        <a:lstStyle/>
        <a:p>
          <a:endParaRPr lang="en-US"/>
        </a:p>
      </dgm:t>
    </dgm:pt>
    <dgm:pt modelId="{3139378E-B1B1-4B64-8BC6-AD6B6E34891F}" type="sibTrans" cxnId="{FD52D77C-531B-4DE0-B864-6E71056BA30F}">
      <dgm:prSet/>
      <dgm:spPr/>
      <dgm:t>
        <a:bodyPr/>
        <a:lstStyle/>
        <a:p>
          <a:endParaRPr lang="en-US"/>
        </a:p>
      </dgm:t>
    </dgm:pt>
    <dgm:pt modelId="{30481500-0075-429C-B625-85AAC1FCA73B}">
      <dgm:prSet/>
      <dgm:spPr/>
      <dgm:t>
        <a:bodyPr/>
        <a:lstStyle/>
        <a:p>
          <a:r>
            <a:rPr lang="en-US" b="1"/>
            <a:t>6.  Cultural Sensitivity</a:t>
          </a:r>
          <a:r>
            <a:rPr lang="en-US"/>
            <a:t>: Nurses should be aware of cultural differences that may influence communication preferences and practices. Understanding these differences helps to avoid miscommunication and ensure that care is delivered respectfully and effectively.</a:t>
          </a:r>
        </a:p>
      </dgm:t>
    </dgm:pt>
    <dgm:pt modelId="{8A529445-81EE-4544-B03F-71A0B34772C1}" type="parTrans" cxnId="{B8DAF9C4-2E7E-4DE7-977A-F9EF07057078}">
      <dgm:prSet/>
      <dgm:spPr/>
      <dgm:t>
        <a:bodyPr/>
        <a:lstStyle/>
        <a:p>
          <a:endParaRPr lang="en-US"/>
        </a:p>
      </dgm:t>
    </dgm:pt>
    <dgm:pt modelId="{A6E705A4-7659-4A35-9654-7A2B10981A63}" type="sibTrans" cxnId="{B8DAF9C4-2E7E-4DE7-977A-F9EF07057078}">
      <dgm:prSet/>
      <dgm:spPr/>
      <dgm:t>
        <a:bodyPr/>
        <a:lstStyle/>
        <a:p>
          <a:endParaRPr lang="en-US"/>
        </a:p>
      </dgm:t>
    </dgm:pt>
    <dgm:pt modelId="{EC43C467-B135-4B6D-9293-FF270EE41E7C}">
      <dgm:prSet/>
      <dgm:spPr/>
      <dgm:t>
        <a:bodyPr/>
        <a:lstStyle/>
        <a:p>
          <a:r>
            <a:rPr lang="en-US" b="1"/>
            <a:t>7.  Emotional Regulation</a:t>
          </a:r>
          <a:r>
            <a:rPr lang="en-US"/>
            <a:t>: Nurses must manage their emotions, especially in high-stress situations, to maintain professionalism and ensure clear, objective communication.</a:t>
          </a:r>
        </a:p>
      </dgm:t>
    </dgm:pt>
    <dgm:pt modelId="{FEE81EB5-43E4-4985-966A-288E634A9FD3}" type="parTrans" cxnId="{311D2DAC-3369-4E2B-84F5-1D526942309E}">
      <dgm:prSet/>
      <dgm:spPr/>
      <dgm:t>
        <a:bodyPr/>
        <a:lstStyle/>
        <a:p>
          <a:endParaRPr lang="en-US"/>
        </a:p>
      </dgm:t>
    </dgm:pt>
    <dgm:pt modelId="{76CC9615-67F0-4110-99B2-D6F2761DBD7C}" type="sibTrans" cxnId="{311D2DAC-3369-4E2B-84F5-1D526942309E}">
      <dgm:prSet/>
      <dgm:spPr/>
      <dgm:t>
        <a:bodyPr/>
        <a:lstStyle/>
        <a:p>
          <a:endParaRPr lang="en-US"/>
        </a:p>
      </dgm:t>
    </dgm:pt>
    <dgm:pt modelId="{C2B54AB3-BE28-4836-8D08-8359D0BB095F}" type="pres">
      <dgm:prSet presAssocID="{D151BCAB-283B-4E6E-A40C-6F509B0773F4}" presName="outerComposite" presStyleCnt="0">
        <dgm:presLayoutVars>
          <dgm:chMax val="5"/>
          <dgm:dir/>
          <dgm:resizeHandles val="exact"/>
        </dgm:presLayoutVars>
      </dgm:prSet>
      <dgm:spPr/>
    </dgm:pt>
    <dgm:pt modelId="{06F6FC47-975E-4A85-B198-9BCA380763F3}" type="pres">
      <dgm:prSet presAssocID="{D151BCAB-283B-4E6E-A40C-6F509B0773F4}" presName="dummyMaxCanvas" presStyleCnt="0">
        <dgm:presLayoutVars/>
      </dgm:prSet>
      <dgm:spPr/>
    </dgm:pt>
    <dgm:pt modelId="{53324E60-D346-4C89-9373-0BE4FB14C326}" type="pres">
      <dgm:prSet presAssocID="{D151BCAB-283B-4E6E-A40C-6F509B0773F4}" presName="ThreeNodes_1" presStyleLbl="node1" presStyleIdx="0" presStyleCnt="3">
        <dgm:presLayoutVars>
          <dgm:bulletEnabled val="1"/>
        </dgm:presLayoutVars>
      </dgm:prSet>
      <dgm:spPr/>
    </dgm:pt>
    <dgm:pt modelId="{C78A460C-A027-47CD-AD41-19DC248462BC}" type="pres">
      <dgm:prSet presAssocID="{D151BCAB-283B-4E6E-A40C-6F509B0773F4}" presName="ThreeNodes_2" presStyleLbl="node1" presStyleIdx="1" presStyleCnt="3">
        <dgm:presLayoutVars>
          <dgm:bulletEnabled val="1"/>
        </dgm:presLayoutVars>
      </dgm:prSet>
      <dgm:spPr/>
    </dgm:pt>
    <dgm:pt modelId="{20AF1F77-3394-4905-A791-E0113F7933CA}" type="pres">
      <dgm:prSet presAssocID="{D151BCAB-283B-4E6E-A40C-6F509B0773F4}" presName="ThreeNodes_3" presStyleLbl="node1" presStyleIdx="2" presStyleCnt="3">
        <dgm:presLayoutVars>
          <dgm:bulletEnabled val="1"/>
        </dgm:presLayoutVars>
      </dgm:prSet>
      <dgm:spPr/>
    </dgm:pt>
    <dgm:pt modelId="{3029E6D8-3C38-4970-BA76-21F3FD50F0C6}" type="pres">
      <dgm:prSet presAssocID="{D151BCAB-283B-4E6E-A40C-6F509B0773F4}" presName="ThreeConn_1-2" presStyleLbl="fgAccFollowNode1" presStyleIdx="0" presStyleCnt="2">
        <dgm:presLayoutVars>
          <dgm:bulletEnabled val="1"/>
        </dgm:presLayoutVars>
      </dgm:prSet>
      <dgm:spPr/>
    </dgm:pt>
    <dgm:pt modelId="{1730D956-BD25-472A-BAD6-D21C39514363}" type="pres">
      <dgm:prSet presAssocID="{D151BCAB-283B-4E6E-A40C-6F509B0773F4}" presName="ThreeConn_2-3" presStyleLbl="fgAccFollowNode1" presStyleIdx="1" presStyleCnt="2">
        <dgm:presLayoutVars>
          <dgm:bulletEnabled val="1"/>
        </dgm:presLayoutVars>
      </dgm:prSet>
      <dgm:spPr/>
    </dgm:pt>
    <dgm:pt modelId="{56B88192-DC5D-4596-9DD7-4DD589BE1528}" type="pres">
      <dgm:prSet presAssocID="{D151BCAB-283B-4E6E-A40C-6F509B0773F4}" presName="ThreeNodes_1_text" presStyleLbl="node1" presStyleIdx="2" presStyleCnt="3">
        <dgm:presLayoutVars>
          <dgm:bulletEnabled val="1"/>
        </dgm:presLayoutVars>
      </dgm:prSet>
      <dgm:spPr/>
    </dgm:pt>
    <dgm:pt modelId="{807C89F3-E0B7-491B-957F-6CE8155C5CB9}" type="pres">
      <dgm:prSet presAssocID="{D151BCAB-283B-4E6E-A40C-6F509B0773F4}" presName="ThreeNodes_2_text" presStyleLbl="node1" presStyleIdx="2" presStyleCnt="3">
        <dgm:presLayoutVars>
          <dgm:bulletEnabled val="1"/>
        </dgm:presLayoutVars>
      </dgm:prSet>
      <dgm:spPr/>
    </dgm:pt>
    <dgm:pt modelId="{C3B18916-ED55-4D8E-9CBC-FC6CE6B05989}" type="pres">
      <dgm:prSet presAssocID="{D151BCAB-283B-4E6E-A40C-6F509B0773F4}" presName="ThreeNodes_3_text" presStyleLbl="node1" presStyleIdx="2" presStyleCnt="3">
        <dgm:presLayoutVars>
          <dgm:bulletEnabled val="1"/>
        </dgm:presLayoutVars>
      </dgm:prSet>
      <dgm:spPr/>
    </dgm:pt>
  </dgm:ptLst>
  <dgm:cxnLst>
    <dgm:cxn modelId="{D1EDFD1B-926F-4ED7-80D2-1AD7E9986948}" type="presOf" srcId="{A6E705A4-7659-4A35-9654-7A2B10981A63}" destId="{1730D956-BD25-472A-BAD6-D21C39514363}" srcOrd="0" destOrd="0" presId="urn:microsoft.com/office/officeart/2005/8/layout/vProcess5"/>
    <dgm:cxn modelId="{76200F3F-68B6-48E8-974D-8C0C7B263280}" type="presOf" srcId="{EC43C467-B135-4B6D-9293-FF270EE41E7C}" destId="{20AF1F77-3394-4905-A791-E0113F7933CA}" srcOrd="0" destOrd="0" presId="urn:microsoft.com/office/officeart/2005/8/layout/vProcess5"/>
    <dgm:cxn modelId="{B08A435F-7EAB-451B-ABD9-5EEEE4C228C4}" type="presOf" srcId="{3139378E-B1B1-4B64-8BC6-AD6B6E34891F}" destId="{3029E6D8-3C38-4970-BA76-21F3FD50F0C6}" srcOrd="0" destOrd="0" presId="urn:microsoft.com/office/officeart/2005/8/layout/vProcess5"/>
    <dgm:cxn modelId="{D1CE1B52-86CA-4210-85FB-5A950DA32BA5}" type="presOf" srcId="{30481500-0075-429C-B625-85AAC1FCA73B}" destId="{807C89F3-E0B7-491B-957F-6CE8155C5CB9}" srcOrd="1" destOrd="0" presId="urn:microsoft.com/office/officeart/2005/8/layout/vProcess5"/>
    <dgm:cxn modelId="{FD52D77C-531B-4DE0-B864-6E71056BA30F}" srcId="{D151BCAB-283B-4E6E-A40C-6F509B0773F4}" destId="{036F6801-674B-42AB-AE59-B3BEEB37C711}" srcOrd="0" destOrd="0" parTransId="{8468B8FB-F6C6-4674-9E7D-7EE853FAFAD4}" sibTransId="{3139378E-B1B1-4B64-8BC6-AD6B6E34891F}"/>
    <dgm:cxn modelId="{A0FB7C83-41E4-42E3-8B09-609D58006791}" type="presOf" srcId="{036F6801-674B-42AB-AE59-B3BEEB37C711}" destId="{56B88192-DC5D-4596-9DD7-4DD589BE1528}" srcOrd="1" destOrd="0" presId="urn:microsoft.com/office/officeart/2005/8/layout/vProcess5"/>
    <dgm:cxn modelId="{DB3D5C99-E809-4348-AF77-51C18C7089B0}" type="presOf" srcId="{036F6801-674B-42AB-AE59-B3BEEB37C711}" destId="{53324E60-D346-4C89-9373-0BE4FB14C326}" srcOrd="0" destOrd="0" presId="urn:microsoft.com/office/officeart/2005/8/layout/vProcess5"/>
    <dgm:cxn modelId="{795A57A6-6B62-434B-A40D-DC558DD7D66B}" type="presOf" srcId="{D151BCAB-283B-4E6E-A40C-6F509B0773F4}" destId="{C2B54AB3-BE28-4836-8D08-8359D0BB095F}" srcOrd="0" destOrd="0" presId="urn:microsoft.com/office/officeart/2005/8/layout/vProcess5"/>
    <dgm:cxn modelId="{2CC436A7-560C-4532-8B9E-CE8F54ADFA84}" type="presOf" srcId="{EC43C467-B135-4B6D-9293-FF270EE41E7C}" destId="{C3B18916-ED55-4D8E-9CBC-FC6CE6B05989}" srcOrd="1" destOrd="0" presId="urn:microsoft.com/office/officeart/2005/8/layout/vProcess5"/>
    <dgm:cxn modelId="{311D2DAC-3369-4E2B-84F5-1D526942309E}" srcId="{D151BCAB-283B-4E6E-A40C-6F509B0773F4}" destId="{EC43C467-B135-4B6D-9293-FF270EE41E7C}" srcOrd="2" destOrd="0" parTransId="{FEE81EB5-43E4-4985-966A-288E634A9FD3}" sibTransId="{76CC9615-67F0-4110-99B2-D6F2761DBD7C}"/>
    <dgm:cxn modelId="{B8DAF9C4-2E7E-4DE7-977A-F9EF07057078}" srcId="{D151BCAB-283B-4E6E-A40C-6F509B0773F4}" destId="{30481500-0075-429C-B625-85AAC1FCA73B}" srcOrd="1" destOrd="0" parTransId="{8A529445-81EE-4544-B03F-71A0B34772C1}" sibTransId="{A6E705A4-7659-4A35-9654-7A2B10981A63}"/>
    <dgm:cxn modelId="{3C51ACF3-E24B-47E8-AF5A-12CBB44E715B}" type="presOf" srcId="{30481500-0075-429C-B625-85AAC1FCA73B}" destId="{C78A460C-A027-47CD-AD41-19DC248462BC}" srcOrd="0" destOrd="0" presId="urn:microsoft.com/office/officeart/2005/8/layout/vProcess5"/>
    <dgm:cxn modelId="{78B7CC02-FE9B-42B6-94AA-FD50A4244EBB}" type="presParOf" srcId="{C2B54AB3-BE28-4836-8D08-8359D0BB095F}" destId="{06F6FC47-975E-4A85-B198-9BCA380763F3}" srcOrd="0" destOrd="0" presId="urn:microsoft.com/office/officeart/2005/8/layout/vProcess5"/>
    <dgm:cxn modelId="{56D70009-1D41-4B69-98C0-090E6676512C}" type="presParOf" srcId="{C2B54AB3-BE28-4836-8D08-8359D0BB095F}" destId="{53324E60-D346-4C89-9373-0BE4FB14C326}" srcOrd="1" destOrd="0" presId="urn:microsoft.com/office/officeart/2005/8/layout/vProcess5"/>
    <dgm:cxn modelId="{1B6C61B7-F2CD-42CB-BC70-2F91C74F3B41}" type="presParOf" srcId="{C2B54AB3-BE28-4836-8D08-8359D0BB095F}" destId="{C78A460C-A027-47CD-AD41-19DC248462BC}" srcOrd="2" destOrd="0" presId="urn:microsoft.com/office/officeart/2005/8/layout/vProcess5"/>
    <dgm:cxn modelId="{535E22B3-61EF-48FB-8FC3-AC7CABD2FA04}" type="presParOf" srcId="{C2B54AB3-BE28-4836-8D08-8359D0BB095F}" destId="{20AF1F77-3394-4905-A791-E0113F7933CA}" srcOrd="3" destOrd="0" presId="urn:microsoft.com/office/officeart/2005/8/layout/vProcess5"/>
    <dgm:cxn modelId="{C855EACC-B5EE-4B0C-933F-EF0BCB62F221}" type="presParOf" srcId="{C2B54AB3-BE28-4836-8D08-8359D0BB095F}" destId="{3029E6D8-3C38-4970-BA76-21F3FD50F0C6}" srcOrd="4" destOrd="0" presId="urn:microsoft.com/office/officeart/2005/8/layout/vProcess5"/>
    <dgm:cxn modelId="{12887A82-63A3-474F-BA7A-679BF0DAAF7B}" type="presParOf" srcId="{C2B54AB3-BE28-4836-8D08-8359D0BB095F}" destId="{1730D956-BD25-472A-BAD6-D21C39514363}" srcOrd="5" destOrd="0" presId="urn:microsoft.com/office/officeart/2005/8/layout/vProcess5"/>
    <dgm:cxn modelId="{2A6E52CF-4D8F-4D64-A005-3C800B87993B}" type="presParOf" srcId="{C2B54AB3-BE28-4836-8D08-8359D0BB095F}" destId="{56B88192-DC5D-4596-9DD7-4DD589BE1528}" srcOrd="6" destOrd="0" presId="urn:microsoft.com/office/officeart/2005/8/layout/vProcess5"/>
    <dgm:cxn modelId="{ACC358D0-6952-4C1E-99A4-8E3003878971}" type="presParOf" srcId="{C2B54AB3-BE28-4836-8D08-8359D0BB095F}" destId="{807C89F3-E0B7-491B-957F-6CE8155C5CB9}" srcOrd="7" destOrd="0" presId="urn:microsoft.com/office/officeart/2005/8/layout/vProcess5"/>
    <dgm:cxn modelId="{B2FEB0CE-E92B-4D8A-B905-ADA33B4B92D5}" type="presParOf" srcId="{C2B54AB3-BE28-4836-8D08-8359D0BB095F}" destId="{C3B18916-ED55-4D8E-9CBC-FC6CE6B0598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119E679-7080-4F43-8835-596C344FCD8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590E0FD-7A25-4A0F-8441-97B1C868110A}">
      <dgm:prSet/>
      <dgm:spPr/>
      <dgm:t>
        <a:bodyPr/>
        <a:lstStyle/>
        <a:p>
          <a:r>
            <a:rPr lang="en-US"/>
            <a:t>Effective communication in nursing is crucial for delivering high-quality patient care. </a:t>
          </a:r>
        </a:p>
      </dgm:t>
    </dgm:pt>
    <dgm:pt modelId="{58EE6CC9-C4D5-4F80-8920-9B7E5D9A06A5}" type="parTrans" cxnId="{99CC029F-97C3-4D3C-9BAE-A3154A35D829}">
      <dgm:prSet/>
      <dgm:spPr/>
      <dgm:t>
        <a:bodyPr/>
        <a:lstStyle/>
        <a:p>
          <a:endParaRPr lang="en-US"/>
        </a:p>
      </dgm:t>
    </dgm:pt>
    <dgm:pt modelId="{1343A50B-EFEF-4F38-B7B8-7731E75BF955}" type="sibTrans" cxnId="{99CC029F-97C3-4D3C-9BAE-A3154A35D829}">
      <dgm:prSet/>
      <dgm:spPr/>
      <dgm:t>
        <a:bodyPr/>
        <a:lstStyle/>
        <a:p>
          <a:endParaRPr lang="en-US"/>
        </a:p>
      </dgm:t>
    </dgm:pt>
    <dgm:pt modelId="{17625CD1-483A-411D-8B51-E901BB7E2397}">
      <dgm:prSet/>
      <dgm:spPr/>
      <dgm:t>
        <a:bodyPr/>
        <a:lstStyle/>
        <a:p>
          <a:r>
            <a:rPr lang="en-US"/>
            <a:t>It enhances patient satisfaction, ensures accurate information exchange, and fosters teamwork among healthcare professionals. </a:t>
          </a:r>
        </a:p>
      </dgm:t>
    </dgm:pt>
    <dgm:pt modelId="{A8AFAEE2-5358-4696-9171-683BBD3F1690}" type="parTrans" cxnId="{B5D9EC24-4055-45C7-ADCA-84B965C25493}">
      <dgm:prSet/>
      <dgm:spPr/>
      <dgm:t>
        <a:bodyPr/>
        <a:lstStyle/>
        <a:p>
          <a:endParaRPr lang="en-US"/>
        </a:p>
      </dgm:t>
    </dgm:pt>
    <dgm:pt modelId="{8974BC3C-C4F6-47C2-8BF1-905D3035E527}" type="sibTrans" cxnId="{B5D9EC24-4055-45C7-ADCA-84B965C25493}">
      <dgm:prSet/>
      <dgm:spPr/>
      <dgm:t>
        <a:bodyPr/>
        <a:lstStyle/>
        <a:p>
          <a:endParaRPr lang="en-US"/>
        </a:p>
      </dgm:t>
    </dgm:pt>
    <dgm:pt modelId="{D85AD596-9735-4D04-BB7A-F9AC292B4C41}">
      <dgm:prSet/>
      <dgm:spPr/>
      <dgm:t>
        <a:bodyPr/>
        <a:lstStyle/>
        <a:p>
          <a:r>
            <a:rPr lang="en-US"/>
            <a:t>However, nurses face several challenges when it comes to communication, and addressing these barriers is essential to improve patient outcomes and nursing practice.</a:t>
          </a:r>
        </a:p>
      </dgm:t>
    </dgm:pt>
    <dgm:pt modelId="{54D211B7-35A2-434D-AF0A-0918E8C05569}" type="parTrans" cxnId="{54CA2F4A-0156-4E96-AC14-A82F2E15F763}">
      <dgm:prSet/>
      <dgm:spPr/>
      <dgm:t>
        <a:bodyPr/>
        <a:lstStyle/>
        <a:p>
          <a:endParaRPr lang="en-US"/>
        </a:p>
      </dgm:t>
    </dgm:pt>
    <dgm:pt modelId="{C2DC7449-F5F2-40B6-9D0D-1BCD7C806FBD}" type="sibTrans" cxnId="{54CA2F4A-0156-4E96-AC14-A82F2E15F763}">
      <dgm:prSet/>
      <dgm:spPr/>
      <dgm:t>
        <a:bodyPr/>
        <a:lstStyle/>
        <a:p>
          <a:endParaRPr lang="en-US"/>
        </a:p>
      </dgm:t>
    </dgm:pt>
    <dgm:pt modelId="{A4E906A3-2C13-4E36-9D00-66948AFDBE68}" type="pres">
      <dgm:prSet presAssocID="{2119E679-7080-4F43-8835-596C344FCD8C}" presName="linear" presStyleCnt="0">
        <dgm:presLayoutVars>
          <dgm:animLvl val="lvl"/>
          <dgm:resizeHandles val="exact"/>
        </dgm:presLayoutVars>
      </dgm:prSet>
      <dgm:spPr/>
    </dgm:pt>
    <dgm:pt modelId="{B43A53C8-1CCE-4C25-A242-941644D71A8A}" type="pres">
      <dgm:prSet presAssocID="{5590E0FD-7A25-4A0F-8441-97B1C868110A}" presName="parentText" presStyleLbl="node1" presStyleIdx="0" presStyleCnt="3">
        <dgm:presLayoutVars>
          <dgm:chMax val="0"/>
          <dgm:bulletEnabled val="1"/>
        </dgm:presLayoutVars>
      </dgm:prSet>
      <dgm:spPr/>
    </dgm:pt>
    <dgm:pt modelId="{AF06FE82-40C9-479A-BCAF-E2E55217DA66}" type="pres">
      <dgm:prSet presAssocID="{1343A50B-EFEF-4F38-B7B8-7731E75BF955}" presName="spacer" presStyleCnt="0"/>
      <dgm:spPr/>
    </dgm:pt>
    <dgm:pt modelId="{C89B22C4-2DCB-493B-B3CC-EB6900A613D7}" type="pres">
      <dgm:prSet presAssocID="{17625CD1-483A-411D-8B51-E901BB7E2397}" presName="parentText" presStyleLbl="node1" presStyleIdx="1" presStyleCnt="3">
        <dgm:presLayoutVars>
          <dgm:chMax val="0"/>
          <dgm:bulletEnabled val="1"/>
        </dgm:presLayoutVars>
      </dgm:prSet>
      <dgm:spPr/>
    </dgm:pt>
    <dgm:pt modelId="{501E67B5-168F-474C-BACD-2022A2BDDA95}" type="pres">
      <dgm:prSet presAssocID="{8974BC3C-C4F6-47C2-8BF1-905D3035E527}" presName="spacer" presStyleCnt="0"/>
      <dgm:spPr/>
    </dgm:pt>
    <dgm:pt modelId="{B7599F8F-6FEF-4491-832E-BFC5B4546EF9}" type="pres">
      <dgm:prSet presAssocID="{D85AD596-9735-4D04-BB7A-F9AC292B4C41}" presName="parentText" presStyleLbl="node1" presStyleIdx="2" presStyleCnt="3">
        <dgm:presLayoutVars>
          <dgm:chMax val="0"/>
          <dgm:bulletEnabled val="1"/>
        </dgm:presLayoutVars>
      </dgm:prSet>
      <dgm:spPr/>
    </dgm:pt>
  </dgm:ptLst>
  <dgm:cxnLst>
    <dgm:cxn modelId="{B5D9EC24-4055-45C7-ADCA-84B965C25493}" srcId="{2119E679-7080-4F43-8835-596C344FCD8C}" destId="{17625CD1-483A-411D-8B51-E901BB7E2397}" srcOrd="1" destOrd="0" parTransId="{A8AFAEE2-5358-4696-9171-683BBD3F1690}" sibTransId="{8974BC3C-C4F6-47C2-8BF1-905D3035E527}"/>
    <dgm:cxn modelId="{0396D65B-CEF4-400C-BF5B-A7CB796B5CC3}" type="presOf" srcId="{D85AD596-9735-4D04-BB7A-F9AC292B4C41}" destId="{B7599F8F-6FEF-4491-832E-BFC5B4546EF9}" srcOrd="0" destOrd="0" presId="urn:microsoft.com/office/officeart/2005/8/layout/vList2"/>
    <dgm:cxn modelId="{CE79D341-A56D-4C08-865E-B98CE737BE53}" type="presOf" srcId="{17625CD1-483A-411D-8B51-E901BB7E2397}" destId="{C89B22C4-2DCB-493B-B3CC-EB6900A613D7}" srcOrd="0" destOrd="0" presId="urn:microsoft.com/office/officeart/2005/8/layout/vList2"/>
    <dgm:cxn modelId="{54CA2F4A-0156-4E96-AC14-A82F2E15F763}" srcId="{2119E679-7080-4F43-8835-596C344FCD8C}" destId="{D85AD596-9735-4D04-BB7A-F9AC292B4C41}" srcOrd="2" destOrd="0" parTransId="{54D211B7-35A2-434D-AF0A-0918E8C05569}" sibTransId="{C2DC7449-F5F2-40B6-9D0D-1BCD7C806FBD}"/>
    <dgm:cxn modelId="{99CC029F-97C3-4D3C-9BAE-A3154A35D829}" srcId="{2119E679-7080-4F43-8835-596C344FCD8C}" destId="{5590E0FD-7A25-4A0F-8441-97B1C868110A}" srcOrd="0" destOrd="0" parTransId="{58EE6CC9-C4D5-4F80-8920-9B7E5D9A06A5}" sibTransId="{1343A50B-EFEF-4F38-B7B8-7731E75BF955}"/>
    <dgm:cxn modelId="{9A9278AA-397E-4944-9FA5-E7C6FAD5E0EB}" type="presOf" srcId="{2119E679-7080-4F43-8835-596C344FCD8C}" destId="{A4E906A3-2C13-4E36-9D00-66948AFDBE68}" srcOrd="0" destOrd="0" presId="urn:microsoft.com/office/officeart/2005/8/layout/vList2"/>
    <dgm:cxn modelId="{D3C308E4-4D57-45EB-AF5E-C01811192C12}" type="presOf" srcId="{5590E0FD-7A25-4A0F-8441-97B1C868110A}" destId="{B43A53C8-1CCE-4C25-A242-941644D71A8A}" srcOrd="0" destOrd="0" presId="urn:microsoft.com/office/officeart/2005/8/layout/vList2"/>
    <dgm:cxn modelId="{BAC19694-854A-40CF-9E5E-040B002CA43C}" type="presParOf" srcId="{A4E906A3-2C13-4E36-9D00-66948AFDBE68}" destId="{B43A53C8-1CCE-4C25-A242-941644D71A8A}" srcOrd="0" destOrd="0" presId="urn:microsoft.com/office/officeart/2005/8/layout/vList2"/>
    <dgm:cxn modelId="{339C0343-7F13-4562-B0C9-23972306AC7F}" type="presParOf" srcId="{A4E906A3-2C13-4E36-9D00-66948AFDBE68}" destId="{AF06FE82-40C9-479A-BCAF-E2E55217DA66}" srcOrd="1" destOrd="0" presId="urn:microsoft.com/office/officeart/2005/8/layout/vList2"/>
    <dgm:cxn modelId="{95897405-3673-43B6-A34F-05614E3DFCD4}" type="presParOf" srcId="{A4E906A3-2C13-4E36-9D00-66948AFDBE68}" destId="{C89B22C4-2DCB-493B-B3CC-EB6900A613D7}" srcOrd="2" destOrd="0" presId="urn:microsoft.com/office/officeart/2005/8/layout/vList2"/>
    <dgm:cxn modelId="{3900F124-88A1-4F5E-BDE9-8FAD649F8BCC}" type="presParOf" srcId="{A4E906A3-2C13-4E36-9D00-66948AFDBE68}" destId="{501E67B5-168F-474C-BACD-2022A2BDDA95}" srcOrd="3" destOrd="0" presId="urn:microsoft.com/office/officeart/2005/8/layout/vList2"/>
    <dgm:cxn modelId="{4C71F9FB-60E2-4E25-BAB3-9AAEE7551272}" type="presParOf" srcId="{A4E906A3-2C13-4E36-9D00-66948AFDBE68}" destId="{B7599F8F-6FEF-4491-832E-BFC5B4546EF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70C8788-E5CC-4FFB-A7B8-AF5ECC9ED148}"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B1FB4B91-65B0-4AA8-9C62-88FC56A94FB6}">
      <dgm:prSet/>
      <dgm:spPr/>
      <dgm:t>
        <a:bodyPr/>
        <a:lstStyle/>
        <a:p>
          <a:r>
            <a:rPr lang="en-US" b="1"/>
            <a:t>Time Constraints</a:t>
          </a:r>
          <a:r>
            <a:rPr lang="en-US"/>
            <a:t>: Nurses often work in fast-paced environments with high patient loads, leaving limited time for in-depth communication. This can lead to rushed conversations, misunderstandings, and incomplete information exchanges.</a:t>
          </a:r>
        </a:p>
      </dgm:t>
    </dgm:pt>
    <dgm:pt modelId="{06B80179-E31B-407A-8280-BEB57B437839}" type="parTrans" cxnId="{F31EC508-A8EA-44B7-AF15-BBC4724458FD}">
      <dgm:prSet/>
      <dgm:spPr/>
      <dgm:t>
        <a:bodyPr/>
        <a:lstStyle/>
        <a:p>
          <a:endParaRPr lang="en-US"/>
        </a:p>
      </dgm:t>
    </dgm:pt>
    <dgm:pt modelId="{7D885443-E54F-44CB-9BF5-14E65CB4CB6D}" type="sibTrans" cxnId="{F31EC508-A8EA-44B7-AF15-BBC4724458FD}">
      <dgm:prSet/>
      <dgm:spPr/>
      <dgm:t>
        <a:bodyPr/>
        <a:lstStyle/>
        <a:p>
          <a:endParaRPr lang="en-US"/>
        </a:p>
      </dgm:t>
    </dgm:pt>
    <dgm:pt modelId="{49E6BD94-7400-4EEC-B1B6-34ED25691EA3}">
      <dgm:prSet/>
      <dgm:spPr/>
      <dgm:t>
        <a:bodyPr/>
        <a:lstStyle/>
        <a:p>
          <a:r>
            <a:rPr lang="en-US" b="1"/>
            <a:t>Emotional Strain</a:t>
          </a:r>
          <a:r>
            <a:rPr lang="en-US"/>
            <a:t>: Nurses deal with emotionally charged situations, such as end-of-life care, patient suffering, or family grief, which can hinder effective communication. Managing emotions while conveying information clearly and compassionately can be challenging.</a:t>
          </a:r>
        </a:p>
      </dgm:t>
    </dgm:pt>
    <dgm:pt modelId="{F6D9FDC5-4627-493E-AC1D-A2AF86173038}" type="parTrans" cxnId="{48A9298B-61AB-4D00-B1C5-D1692BDE14E0}">
      <dgm:prSet/>
      <dgm:spPr/>
      <dgm:t>
        <a:bodyPr/>
        <a:lstStyle/>
        <a:p>
          <a:endParaRPr lang="en-US"/>
        </a:p>
      </dgm:t>
    </dgm:pt>
    <dgm:pt modelId="{7FC554CB-1BC2-474A-A639-AF091BEB6304}" type="sibTrans" cxnId="{48A9298B-61AB-4D00-B1C5-D1692BDE14E0}">
      <dgm:prSet/>
      <dgm:spPr/>
      <dgm:t>
        <a:bodyPr/>
        <a:lstStyle/>
        <a:p>
          <a:endParaRPr lang="en-US"/>
        </a:p>
      </dgm:t>
    </dgm:pt>
    <dgm:pt modelId="{7D9B8FB4-C7F5-44AF-81C0-E99C87215F4B}" type="pres">
      <dgm:prSet presAssocID="{F70C8788-E5CC-4FFB-A7B8-AF5ECC9ED148}" presName="hierChild1" presStyleCnt="0">
        <dgm:presLayoutVars>
          <dgm:chPref val="1"/>
          <dgm:dir/>
          <dgm:animOne val="branch"/>
          <dgm:animLvl val="lvl"/>
          <dgm:resizeHandles/>
        </dgm:presLayoutVars>
      </dgm:prSet>
      <dgm:spPr/>
    </dgm:pt>
    <dgm:pt modelId="{C63F491B-2CB5-45CF-84B0-12EF179B40F4}" type="pres">
      <dgm:prSet presAssocID="{B1FB4B91-65B0-4AA8-9C62-88FC56A94FB6}" presName="hierRoot1" presStyleCnt="0"/>
      <dgm:spPr/>
    </dgm:pt>
    <dgm:pt modelId="{91EA5391-87C0-4942-AFB8-0783B1D68ABB}" type="pres">
      <dgm:prSet presAssocID="{B1FB4B91-65B0-4AA8-9C62-88FC56A94FB6}" presName="composite" presStyleCnt="0"/>
      <dgm:spPr/>
    </dgm:pt>
    <dgm:pt modelId="{97FD5E71-F83B-4465-A219-4D67B7DECD43}" type="pres">
      <dgm:prSet presAssocID="{B1FB4B91-65B0-4AA8-9C62-88FC56A94FB6}" presName="background" presStyleLbl="node0" presStyleIdx="0" presStyleCnt="2"/>
      <dgm:spPr/>
    </dgm:pt>
    <dgm:pt modelId="{7679E97F-FDCA-4E16-AF6A-162F216C66AB}" type="pres">
      <dgm:prSet presAssocID="{B1FB4B91-65B0-4AA8-9C62-88FC56A94FB6}" presName="text" presStyleLbl="fgAcc0" presStyleIdx="0" presStyleCnt="2">
        <dgm:presLayoutVars>
          <dgm:chPref val="3"/>
        </dgm:presLayoutVars>
      </dgm:prSet>
      <dgm:spPr/>
    </dgm:pt>
    <dgm:pt modelId="{7E4CCFE9-593E-4B27-B236-A8D0428EC61B}" type="pres">
      <dgm:prSet presAssocID="{B1FB4B91-65B0-4AA8-9C62-88FC56A94FB6}" presName="hierChild2" presStyleCnt="0"/>
      <dgm:spPr/>
    </dgm:pt>
    <dgm:pt modelId="{706CF474-18B7-4D3C-B965-789439536AA1}" type="pres">
      <dgm:prSet presAssocID="{49E6BD94-7400-4EEC-B1B6-34ED25691EA3}" presName="hierRoot1" presStyleCnt="0"/>
      <dgm:spPr/>
    </dgm:pt>
    <dgm:pt modelId="{CA071069-D9B2-4BCB-A2CF-2E9059076ECB}" type="pres">
      <dgm:prSet presAssocID="{49E6BD94-7400-4EEC-B1B6-34ED25691EA3}" presName="composite" presStyleCnt="0"/>
      <dgm:spPr/>
    </dgm:pt>
    <dgm:pt modelId="{EA64E450-4FD4-41C6-A57F-D8204E22E5C5}" type="pres">
      <dgm:prSet presAssocID="{49E6BD94-7400-4EEC-B1B6-34ED25691EA3}" presName="background" presStyleLbl="node0" presStyleIdx="1" presStyleCnt="2"/>
      <dgm:spPr/>
    </dgm:pt>
    <dgm:pt modelId="{312C2694-28FA-428B-B596-4F8DF77F2702}" type="pres">
      <dgm:prSet presAssocID="{49E6BD94-7400-4EEC-B1B6-34ED25691EA3}" presName="text" presStyleLbl="fgAcc0" presStyleIdx="1" presStyleCnt="2">
        <dgm:presLayoutVars>
          <dgm:chPref val="3"/>
        </dgm:presLayoutVars>
      </dgm:prSet>
      <dgm:spPr/>
    </dgm:pt>
    <dgm:pt modelId="{6A3CE920-27A1-4BEB-A7B3-37F23C5293BF}" type="pres">
      <dgm:prSet presAssocID="{49E6BD94-7400-4EEC-B1B6-34ED25691EA3}" presName="hierChild2" presStyleCnt="0"/>
      <dgm:spPr/>
    </dgm:pt>
  </dgm:ptLst>
  <dgm:cxnLst>
    <dgm:cxn modelId="{F31EC508-A8EA-44B7-AF15-BBC4724458FD}" srcId="{F70C8788-E5CC-4FFB-A7B8-AF5ECC9ED148}" destId="{B1FB4B91-65B0-4AA8-9C62-88FC56A94FB6}" srcOrd="0" destOrd="0" parTransId="{06B80179-E31B-407A-8280-BEB57B437839}" sibTransId="{7D885443-E54F-44CB-9BF5-14E65CB4CB6D}"/>
    <dgm:cxn modelId="{4A34B34E-9F8A-45CC-9175-FC04A7505310}" type="presOf" srcId="{49E6BD94-7400-4EEC-B1B6-34ED25691EA3}" destId="{312C2694-28FA-428B-B596-4F8DF77F2702}" srcOrd="0" destOrd="0" presId="urn:microsoft.com/office/officeart/2005/8/layout/hierarchy1"/>
    <dgm:cxn modelId="{48A9298B-61AB-4D00-B1C5-D1692BDE14E0}" srcId="{F70C8788-E5CC-4FFB-A7B8-AF5ECC9ED148}" destId="{49E6BD94-7400-4EEC-B1B6-34ED25691EA3}" srcOrd="1" destOrd="0" parTransId="{F6D9FDC5-4627-493E-AC1D-A2AF86173038}" sibTransId="{7FC554CB-1BC2-474A-A639-AF091BEB6304}"/>
    <dgm:cxn modelId="{B5DA4190-F6AA-4B62-8014-902E6B4AFB53}" type="presOf" srcId="{B1FB4B91-65B0-4AA8-9C62-88FC56A94FB6}" destId="{7679E97F-FDCA-4E16-AF6A-162F216C66AB}" srcOrd="0" destOrd="0" presId="urn:microsoft.com/office/officeart/2005/8/layout/hierarchy1"/>
    <dgm:cxn modelId="{3F268EAD-875C-40DB-8DC8-0D5293AF214A}" type="presOf" srcId="{F70C8788-E5CC-4FFB-A7B8-AF5ECC9ED148}" destId="{7D9B8FB4-C7F5-44AF-81C0-E99C87215F4B}" srcOrd="0" destOrd="0" presId="urn:microsoft.com/office/officeart/2005/8/layout/hierarchy1"/>
    <dgm:cxn modelId="{920372A6-96C0-4AE0-9CE9-4D17DD837F3D}" type="presParOf" srcId="{7D9B8FB4-C7F5-44AF-81C0-E99C87215F4B}" destId="{C63F491B-2CB5-45CF-84B0-12EF179B40F4}" srcOrd="0" destOrd="0" presId="urn:microsoft.com/office/officeart/2005/8/layout/hierarchy1"/>
    <dgm:cxn modelId="{426B50C1-1758-4A70-BB90-FA3BC168EC3C}" type="presParOf" srcId="{C63F491B-2CB5-45CF-84B0-12EF179B40F4}" destId="{91EA5391-87C0-4942-AFB8-0783B1D68ABB}" srcOrd="0" destOrd="0" presId="urn:microsoft.com/office/officeart/2005/8/layout/hierarchy1"/>
    <dgm:cxn modelId="{53E3493D-80D0-4FAC-A5F4-459B7C163A44}" type="presParOf" srcId="{91EA5391-87C0-4942-AFB8-0783B1D68ABB}" destId="{97FD5E71-F83B-4465-A219-4D67B7DECD43}" srcOrd="0" destOrd="0" presId="urn:microsoft.com/office/officeart/2005/8/layout/hierarchy1"/>
    <dgm:cxn modelId="{532968D1-0A5F-4763-8502-30E79330CD70}" type="presParOf" srcId="{91EA5391-87C0-4942-AFB8-0783B1D68ABB}" destId="{7679E97F-FDCA-4E16-AF6A-162F216C66AB}" srcOrd="1" destOrd="0" presId="urn:microsoft.com/office/officeart/2005/8/layout/hierarchy1"/>
    <dgm:cxn modelId="{DF7D94C0-2016-40B6-B5C3-5D567EFEE431}" type="presParOf" srcId="{C63F491B-2CB5-45CF-84B0-12EF179B40F4}" destId="{7E4CCFE9-593E-4B27-B236-A8D0428EC61B}" srcOrd="1" destOrd="0" presId="urn:microsoft.com/office/officeart/2005/8/layout/hierarchy1"/>
    <dgm:cxn modelId="{DA3A5029-C2F5-4D2E-AC41-7E146189BA55}" type="presParOf" srcId="{7D9B8FB4-C7F5-44AF-81C0-E99C87215F4B}" destId="{706CF474-18B7-4D3C-B965-789439536AA1}" srcOrd="1" destOrd="0" presId="urn:microsoft.com/office/officeart/2005/8/layout/hierarchy1"/>
    <dgm:cxn modelId="{B6F2188B-7AB6-49D1-A5E7-1D071C0EB5CF}" type="presParOf" srcId="{706CF474-18B7-4D3C-B965-789439536AA1}" destId="{CA071069-D9B2-4BCB-A2CF-2E9059076ECB}" srcOrd="0" destOrd="0" presId="urn:microsoft.com/office/officeart/2005/8/layout/hierarchy1"/>
    <dgm:cxn modelId="{B81A77D2-E4A6-4E20-9E1B-B872648A122B}" type="presParOf" srcId="{CA071069-D9B2-4BCB-A2CF-2E9059076ECB}" destId="{EA64E450-4FD4-41C6-A57F-D8204E22E5C5}" srcOrd="0" destOrd="0" presId="urn:microsoft.com/office/officeart/2005/8/layout/hierarchy1"/>
    <dgm:cxn modelId="{51D4E492-FBD9-46A2-B9FF-6318847F8ADC}" type="presParOf" srcId="{CA071069-D9B2-4BCB-A2CF-2E9059076ECB}" destId="{312C2694-28FA-428B-B596-4F8DF77F2702}" srcOrd="1" destOrd="0" presId="urn:microsoft.com/office/officeart/2005/8/layout/hierarchy1"/>
    <dgm:cxn modelId="{9151A801-E029-4315-8176-841036848A73}" type="presParOf" srcId="{706CF474-18B7-4D3C-B965-789439536AA1}" destId="{6A3CE920-27A1-4BEB-A7B3-37F23C5293B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DF8A09-4D52-4D52-A618-5292069D0020}">
      <dsp:nvSpPr>
        <dsp:cNvPr id="0" name=""/>
        <dsp:cNvSpPr/>
      </dsp:nvSpPr>
      <dsp:spPr>
        <a:xfrm>
          <a:off x="0" y="338038"/>
          <a:ext cx="5734050" cy="5544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47BE38-69B9-4714-B020-4040D68BA648}">
      <dsp:nvSpPr>
        <dsp:cNvPr id="0" name=""/>
        <dsp:cNvSpPr/>
      </dsp:nvSpPr>
      <dsp:spPr>
        <a:xfrm>
          <a:off x="286702" y="13318"/>
          <a:ext cx="4013835" cy="6494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1713" tIns="0" rIns="151713" bIns="0" numCol="1" spcCol="1270" anchor="ctr" anchorCtr="0">
          <a:noAutofit/>
        </a:bodyPr>
        <a:lstStyle/>
        <a:p>
          <a:pPr marL="0" lvl="0" indent="0" algn="l" defTabSz="977900">
            <a:lnSpc>
              <a:spcPct val="90000"/>
            </a:lnSpc>
            <a:spcBef>
              <a:spcPct val="0"/>
            </a:spcBef>
            <a:spcAft>
              <a:spcPct val="35000"/>
            </a:spcAft>
            <a:buNone/>
          </a:pPr>
          <a:r>
            <a:rPr lang="en-US" sz="2200" kern="1200"/>
            <a:t>Verbal Communication</a:t>
          </a:r>
        </a:p>
      </dsp:txBody>
      <dsp:txXfrm>
        <a:off x="318405" y="45021"/>
        <a:ext cx="3950429" cy="586034"/>
      </dsp:txXfrm>
    </dsp:sp>
    <dsp:sp modelId="{7E4F7787-04C5-4CCE-9635-89C9CB94D89D}">
      <dsp:nvSpPr>
        <dsp:cNvPr id="0" name=""/>
        <dsp:cNvSpPr/>
      </dsp:nvSpPr>
      <dsp:spPr>
        <a:xfrm>
          <a:off x="0" y="1335958"/>
          <a:ext cx="5734050" cy="554400"/>
        </a:xfrm>
        <a:prstGeom prst="rect">
          <a:avLst/>
        </a:prstGeom>
        <a:solidFill>
          <a:schemeClr val="lt1">
            <a:alpha val="90000"/>
            <a:hueOff val="0"/>
            <a:satOff val="0"/>
            <a:lumOff val="0"/>
            <a:alphaOff val="0"/>
          </a:schemeClr>
        </a:solidFill>
        <a:ln w="15875" cap="flat" cmpd="sng" algn="ctr">
          <a:solidFill>
            <a:schemeClr val="accent2">
              <a:hueOff val="-330843"/>
              <a:satOff val="373"/>
              <a:lumOff val="882"/>
              <a:alphaOff val="0"/>
            </a:schemeClr>
          </a:solidFill>
          <a:prstDash val="solid"/>
        </a:ln>
        <a:effectLst/>
      </dsp:spPr>
      <dsp:style>
        <a:lnRef idx="2">
          <a:scrgbClr r="0" g="0" b="0"/>
        </a:lnRef>
        <a:fillRef idx="1">
          <a:scrgbClr r="0" g="0" b="0"/>
        </a:fillRef>
        <a:effectRef idx="0">
          <a:scrgbClr r="0" g="0" b="0"/>
        </a:effectRef>
        <a:fontRef idx="minor"/>
      </dsp:style>
    </dsp:sp>
    <dsp:sp modelId="{06A45454-9FD9-4E7F-9FBC-7836D4F8B52F}">
      <dsp:nvSpPr>
        <dsp:cNvPr id="0" name=""/>
        <dsp:cNvSpPr/>
      </dsp:nvSpPr>
      <dsp:spPr>
        <a:xfrm>
          <a:off x="286702" y="1011238"/>
          <a:ext cx="4013835" cy="649440"/>
        </a:xfrm>
        <a:prstGeom prst="round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1713" tIns="0" rIns="151713" bIns="0" numCol="1" spcCol="1270" anchor="ctr" anchorCtr="0">
          <a:noAutofit/>
        </a:bodyPr>
        <a:lstStyle/>
        <a:p>
          <a:pPr marL="0" lvl="0" indent="0" algn="l" defTabSz="977900">
            <a:lnSpc>
              <a:spcPct val="90000"/>
            </a:lnSpc>
            <a:spcBef>
              <a:spcPct val="0"/>
            </a:spcBef>
            <a:spcAft>
              <a:spcPct val="35000"/>
            </a:spcAft>
            <a:buNone/>
          </a:pPr>
          <a:r>
            <a:rPr lang="en-US" sz="2200" kern="1200"/>
            <a:t>NonVerbal Communication</a:t>
          </a:r>
        </a:p>
      </dsp:txBody>
      <dsp:txXfrm>
        <a:off x="318405" y="1042941"/>
        <a:ext cx="3950429" cy="586034"/>
      </dsp:txXfrm>
    </dsp:sp>
    <dsp:sp modelId="{774F4FC8-F3F2-4E09-80CF-080D2B33408E}">
      <dsp:nvSpPr>
        <dsp:cNvPr id="0" name=""/>
        <dsp:cNvSpPr/>
      </dsp:nvSpPr>
      <dsp:spPr>
        <a:xfrm>
          <a:off x="0" y="2333878"/>
          <a:ext cx="5734050" cy="554400"/>
        </a:xfrm>
        <a:prstGeom prst="rect">
          <a:avLst/>
        </a:prstGeom>
        <a:solidFill>
          <a:schemeClr val="lt1">
            <a:alpha val="90000"/>
            <a:hueOff val="0"/>
            <a:satOff val="0"/>
            <a:lumOff val="0"/>
            <a:alphaOff val="0"/>
          </a:schemeClr>
        </a:solidFill>
        <a:ln w="15875" cap="flat" cmpd="sng" algn="ctr">
          <a:solidFill>
            <a:schemeClr val="accent2">
              <a:hueOff val="-661686"/>
              <a:satOff val="746"/>
              <a:lumOff val="1765"/>
              <a:alphaOff val="0"/>
            </a:schemeClr>
          </a:solidFill>
          <a:prstDash val="solid"/>
        </a:ln>
        <a:effectLst/>
      </dsp:spPr>
      <dsp:style>
        <a:lnRef idx="2">
          <a:scrgbClr r="0" g="0" b="0"/>
        </a:lnRef>
        <a:fillRef idx="1">
          <a:scrgbClr r="0" g="0" b="0"/>
        </a:fillRef>
        <a:effectRef idx="0">
          <a:scrgbClr r="0" g="0" b="0"/>
        </a:effectRef>
        <a:fontRef idx="minor"/>
      </dsp:style>
    </dsp:sp>
    <dsp:sp modelId="{F93E192A-426B-48DA-B60A-31F2898F02F2}">
      <dsp:nvSpPr>
        <dsp:cNvPr id="0" name=""/>
        <dsp:cNvSpPr/>
      </dsp:nvSpPr>
      <dsp:spPr>
        <a:xfrm>
          <a:off x="286702" y="2009158"/>
          <a:ext cx="4013835" cy="64944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1713" tIns="0" rIns="151713" bIns="0" numCol="1" spcCol="1270" anchor="ctr" anchorCtr="0">
          <a:noAutofit/>
        </a:bodyPr>
        <a:lstStyle/>
        <a:p>
          <a:pPr marL="0" lvl="0" indent="0" algn="l" defTabSz="977900">
            <a:lnSpc>
              <a:spcPct val="90000"/>
            </a:lnSpc>
            <a:spcBef>
              <a:spcPct val="0"/>
            </a:spcBef>
            <a:spcAft>
              <a:spcPct val="35000"/>
            </a:spcAft>
            <a:buNone/>
          </a:pPr>
          <a:r>
            <a:rPr lang="en-US" sz="2200" kern="1200"/>
            <a:t>Written Communication</a:t>
          </a:r>
        </a:p>
      </dsp:txBody>
      <dsp:txXfrm>
        <a:off x="318405" y="2040861"/>
        <a:ext cx="3950429" cy="586034"/>
      </dsp:txXfrm>
    </dsp:sp>
    <dsp:sp modelId="{A9C7F393-B625-4319-BFA8-6323CB89B5AD}">
      <dsp:nvSpPr>
        <dsp:cNvPr id="0" name=""/>
        <dsp:cNvSpPr/>
      </dsp:nvSpPr>
      <dsp:spPr>
        <a:xfrm>
          <a:off x="0" y="3331798"/>
          <a:ext cx="5734050" cy="554400"/>
        </a:xfrm>
        <a:prstGeom prst="rect">
          <a:avLst/>
        </a:prstGeom>
        <a:solidFill>
          <a:schemeClr val="lt1">
            <a:alpha val="90000"/>
            <a:hueOff val="0"/>
            <a:satOff val="0"/>
            <a:lumOff val="0"/>
            <a:alphaOff val="0"/>
          </a:schemeClr>
        </a:solidFill>
        <a:ln w="15875" cap="flat" cmpd="sng" algn="ctr">
          <a:solidFill>
            <a:schemeClr val="accent2">
              <a:hueOff val="-992530"/>
              <a:satOff val="1119"/>
              <a:lumOff val="2647"/>
              <a:alphaOff val="0"/>
            </a:schemeClr>
          </a:solidFill>
          <a:prstDash val="solid"/>
        </a:ln>
        <a:effectLst/>
      </dsp:spPr>
      <dsp:style>
        <a:lnRef idx="2">
          <a:scrgbClr r="0" g="0" b="0"/>
        </a:lnRef>
        <a:fillRef idx="1">
          <a:scrgbClr r="0" g="0" b="0"/>
        </a:fillRef>
        <a:effectRef idx="0">
          <a:scrgbClr r="0" g="0" b="0"/>
        </a:effectRef>
        <a:fontRef idx="minor"/>
      </dsp:style>
    </dsp:sp>
    <dsp:sp modelId="{79D270C1-2251-4997-8F30-2A17F06D9F77}">
      <dsp:nvSpPr>
        <dsp:cNvPr id="0" name=""/>
        <dsp:cNvSpPr/>
      </dsp:nvSpPr>
      <dsp:spPr>
        <a:xfrm>
          <a:off x="286702" y="3007078"/>
          <a:ext cx="4013835" cy="649440"/>
        </a:xfrm>
        <a:prstGeom prst="round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1713" tIns="0" rIns="151713" bIns="0" numCol="1" spcCol="1270" anchor="ctr" anchorCtr="0">
          <a:noAutofit/>
        </a:bodyPr>
        <a:lstStyle/>
        <a:p>
          <a:pPr marL="0" lvl="0" indent="0" algn="l" defTabSz="977900">
            <a:lnSpc>
              <a:spcPct val="90000"/>
            </a:lnSpc>
            <a:spcBef>
              <a:spcPct val="0"/>
            </a:spcBef>
            <a:spcAft>
              <a:spcPct val="35000"/>
            </a:spcAft>
            <a:buNone/>
          </a:pPr>
          <a:r>
            <a:rPr lang="en-US" sz="2200" kern="1200"/>
            <a:t>Visual Communication</a:t>
          </a:r>
        </a:p>
      </dsp:txBody>
      <dsp:txXfrm>
        <a:off x="318405" y="3038781"/>
        <a:ext cx="3950429" cy="586034"/>
      </dsp:txXfrm>
    </dsp:sp>
    <dsp:sp modelId="{3F1D8EF6-8834-40CF-840D-1D9EB71A0560}">
      <dsp:nvSpPr>
        <dsp:cNvPr id="0" name=""/>
        <dsp:cNvSpPr/>
      </dsp:nvSpPr>
      <dsp:spPr>
        <a:xfrm>
          <a:off x="0" y="4329718"/>
          <a:ext cx="5734050" cy="554400"/>
        </a:xfrm>
        <a:prstGeom prst="rect">
          <a:avLst/>
        </a:prstGeom>
        <a:solidFill>
          <a:schemeClr val="lt1">
            <a:alpha val="90000"/>
            <a:hueOff val="0"/>
            <a:satOff val="0"/>
            <a:lumOff val="0"/>
            <a:alphaOff val="0"/>
          </a:schemeClr>
        </a:solidFill>
        <a:ln w="15875" cap="flat" cmpd="sng" algn="ctr">
          <a:solidFill>
            <a:schemeClr val="accent2">
              <a:hueOff val="-1323373"/>
              <a:satOff val="1492"/>
              <a:lumOff val="3530"/>
              <a:alphaOff val="0"/>
            </a:schemeClr>
          </a:solidFill>
          <a:prstDash val="solid"/>
        </a:ln>
        <a:effectLst/>
      </dsp:spPr>
      <dsp:style>
        <a:lnRef idx="2">
          <a:scrgbClr r="0" g="0" b="0"/>
        </a:lnRef>
        <a:fillRef idx="1">
          <a:scrgbClr r="0" g="0" b="0"/>
        </a:fillRef>
        <a:effectRef idx="0">
          <a:scrgbClr r="0" g="0" b="0"/>
        </a:effectRef>
        <a:fontRef idx="minor"/>
      </dsp:style>
    </dsp:sp>
    <dsp:sp modelId="{D2639C66-38C9-435B-A77E-B37AB7D1B1EF}">
      <dsp:nvSpPr>
        <dsp:cNvPr id="0" name=""/>
        <dsp:cNvSpPr/>
      </dsp:nvSpPr>
      <dsp:spPr>
        <a:xfrm>
          <a:off x="286702" y="4004998"/>
          <a:ext cx="4013835" cy="64944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1713" tIns="0" rIns="151713" bIns="0" numCol="1" spcCol="1270" anchor="ctr" anchorCtr="0">
          <a:noAutofit/>
        </a:bodyPr>
        <a:lstStyle/>
        <a:p>
          <a:pPr marL="0" lvl="0" indent="0" algn="l" defTabSz="977900">
            <a:lnSpc>
              <a:spcPct val="90000"/>
            </a:lnSpc>
            <a:spcBef>
              <a:spcPct val="0"/>
            </a:spcBef>
            <a:spcAft>
              <a:spcPct val="35000"/>
            </a:spcAft>
            <a:buNone/>
          </a:pPr>
          <a:r>
            <a:rPr lang="en-US" sz="2200" kern="1200"/>
            <a:t>Electronic Communication</a:t>
          </a:r>
        </a:p>
      </dsp:txBody>
      <dsp:txXfrm>
        <a:off x="318405" y="4036701"/>
        <a:ext cx="3950429" cy="5860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4BCFE-BE04-47B4-A3CE-280D9905C58F}">
      <dsp:nvSpPr>
        <dsp:cNvPr id="0" name=""/>
        <dsp:cNvSpPr/>
      </dsp:nvSpPr>
      <dsp:spPr>
        <a:xfrm>
          <a:off x="0" y="2970235"/>
          <a:ext cx="5641974" cy="194879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a:t>4.  Health Literacy</a:t>
          </a:r>
          <a:r>
            <a:rPr lang="en-US" sz="2100" kern="1200"/>
            <a:t>: Patients may have varying levels of health literacy, making it difficult for nurses to communicate medical information in a way that is understandable to all patients. Misunderstandings about instructions or treatment plans can result from this gap.</a:t>
          </a:r>
        </a:p>
      </dsp:txBody>
      <dsp:txXfrm>
        <a:off x="0" y="2970235"/>
        <a:ext cx="5641974" cy="1948795"/>
      </dsp:txXfrm>
    </dsp:sp>
    <dsp:sp modelId="{2629DA89-DD1B-417A-AF87-7154FDB34D72}">
      <dsp:nvSpPr>
        <dsp:cNvPr id="0" name=""/>
        <dsp:cNvSpPr/>
      </dsp:nvSpPr>
      <dsp:spPr>
        <a:xfrm rot="10800000">
          <a:off x="0" y="2219"/>
          <a:ext cx="5641974" cy="2997247"/>
        </a:xfrm>
        <a:prstGeom prst="upArrowCallou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a:t>3.  Language Barriers</a:t>
          </a:r>
          <a:r>
            <a:rPr lang="en-US" sz="2100" kern="1200"/>
            <a:t>: Nurses frequently care for patients from diverse cultural backgrounds, and language differences can lead to misunderstandings or incomplete communication, especially in settings with limited access to interpreters.</a:t>
          </a:r>
        </a:p>
      </dsp:txBody>
      <dsp:txXfrm rot="10800000">
        <a:off x="0" y="2219"/>
        <a:ext cx="5641974" cy="194752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ECE9C-31A5-474E-857D-D5BC871AC786}">
      <dsp:nvSpPr>
        <dsp:cNvPr id="0" name=""/>
        <dsp:cNvSpPr/>
      </dsp:nvSpPr>
      <dsp:spPr>
        <a:xfrm>
          <a:off x="0" y="138445"/>
          <a:ext cx="5641974" cy="15116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a:t>Technology</a:t>
          </a:r>
          <a:r>
            <a:rPr lang="en-US" sz="1900" kern="1200"/>
            <a:t>: While electronic health records (EHRs) and communication tools are meant to streamline processes, they can also create barriers. Over-reliance on electronic communication can reduce face-to-face interaction, affecting the nurse-patient relationship.</a:t>
          </a:r>
        </a:p>
      </dsp:txBody>
      <dsp:txXfrm>
        <a:off x="73792" y="212237"/>
        <a:ext cx="5494390" cy="1364056"/>
      </dsp:txXfrm>
    </dsp:sp>
    <dsp:sp modelId="{92B338F3-E090-482A-BD73-211A7EFA8346}">
      <dsp:nvSpPr>
        <dsp:cNvPr id="0" name=""/>
        <dsp:cNvSpPr/>
      </dsp:nvSpPr>
      <dsp:spPr>
        <a:xfrm>
          <a:off x="0" y="1704805"/>
          <a:ext cx="5641974" cy="151164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a:t>Interprofessional Communication</a:t>
          </a:r>
          <a:r>
            <a:rPr lang="en-US" sz="1900" kern="1200"/>
            <a:t>: Nurses often need to communicate with doctors, therapists, and other healthcare providers. Inconsistent communication styles or hierarchies within healthcare teams can lead to misunderstandings, errors, or delays in care.</a:t>
          </a:r>
        </a:p>
      </dsp:txBody>
      <dsp:txXfrm>
        <a:off x="73792" y="1778597"/>
        <a:ext cx="5494390" cy="1364056"/>
      </dsp:txXfrm>
    </dsp:sp>
    <dsp:sp modelId="{BA1FC29D-7C6B-470B-9D16-05FA24DB23EC}">
      <dsp:nvSpPr>
        <dsp:cNvPr id="0" name=""/>
        <dsp:cNvSpPr/>
      </dsp:nvSpPr>
      <dsp:spPr>
        <a:xfrm>
          <a:off x="0" y="3271165"/>
          <a:ext cx="5641974" cy="151164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a:t>7.  Personal Biases</a:t>
          </a:r>
          <a:r>
            <a:rPr lang="en-US" sz="1900" kern="1200"/>
            <a:t>: Implicit biases related to gender, race, age, or socioeconomic status can affect how nurses communicate with patients and colleagues, sometimes resulting in unequal care or misunderstanding of patient needs.</a:t>
          </a:r>
        </a:p>
      </dsp:txBody>
      <dsp:txXfrm>
        <a:off x="73792" y="3344957"/>
        <a:ext cx="5494390" cy="136405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71D1B-1AB8-449C-916C-6D455AF0A52A}">
      <dsp:nvSpPr>
        <dsp:cNvPr id="0" name=""/>
        <dsp:cNvSpPr/>
      </dsp:nvSpPr>
      <dsp:spPr>
        <a:xfrm>
          <a:off x="2810668" y="801560"/>
          <a:ext cx="614553" cy="91440"/>
        </a:xfrm>
        <a:custGeom>
          <a:avLst/>
          <a:gdLst/>
          <a:ahLst/>
          <a:cxnLst/>
          <a:rect l="0" t="0" r="0" b="0"/>
          <a:pathLst>
            <a:path>
              <a:moveTo>
                <a:pt x="0" y="45720"/>
              </a:moveTo>
              <a:lnTo>
                <a:pt x="614553"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816" y="844054"/>
        <a:ext cx="32257" cy="6451"/>
      </dsp:txXfrm>
    </dsp:sp>
    <dsp:sp modelId="{F24383D5-094D-41B8-B6E6-D024FADD681F}">
      <dsp:nvSpPr>
        <dsp:cNvPr id="0" name=""/>
        <dsp:cNvSpPr/>
      </dsp:nvSpPr>
      <dsp:spPr>
        <a:xfrm>
          <a:off x="7451" y="5775"/>
          <a:ext cx="2805017" cy="168301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448" tIns="144276" rIns="137448" bIns="144276" numCol="1" spcCol="1270" anchor="ctr" anchorCtr="0">
          <a:noAutofit/>
        </a:bodyPr>
        <a:lstStyle/>
        <a:p>
          <a:pPr marL="0" lvl="0" indent="0" algn="ctr" defTabSz="800100">
            <a:lnSpc>
              <a:spcPct val="90000"/>
            </a:lnSpc>
            <a:spcBef>
              <a:spcPct val="0"/>
            </a:spcBef>
            <a:spcAft>
              <a:spcPct val="35000"/>
            </a:spcAft>
            <a:buNone/>
          </a:pPr>
          <a:r>
            <a:rPr lang="en-US" sz="1800" kern="1200"/>
            <a:t>Requires leadership engagement in the effort to establish patient-centered care as a top priority throughout the healthcare organization. </a:t>
          </a:r>
        </a:p>
      </dsp:txBody>
      <dsp:txXfrm>
        <a:off x="7451" y="5775"/>
        <a:ext cx="2805017" cy="1683010"/>
      </dsp:txXfrm>
    </dsp:sp>
    <dsp:sp modelId="{CE493F1C-2566-4052-8179-CE0274C089F1}">
      <dsp:nvSpPr>
        <dsp:cNvPr id="0" name=""/>
        <dsp:cNvSpPr/>
      </dsp:nvSpPr>
      <dsp:spPr>
        <a:xfrm>
          <a:off x="6260839" y="801560"/>
          <a:ext cx="614553" cy="91440"/>
        </a:xfrm>
        <a:custGeom>
          <a:avLst/>
          <a:gdLst/>
          <a:ahLst/>
          <a:cxnLst/>
          <a:rect l="0" t="0" r="0" b="0"/>
          <a:pathLst>
            <a:path>
              <a:moveTo>
                <a:pt x="0" y="45720"/>
              </a:moveTo>
              <a:lnTo>
                <a:pt x="614553" y="45720"/>
              </a:lnTo>
            </a:path>
          </a:pathLst>
        </a:custGeom>
        <a:noFill/>
        <a:ln w="9525" cap="flat" cmpd="sng" algn="ctr">
          <a:solidFill>
            <a:schemeClr val="accent2">
              <a:hueOff val="-441124"/>
              <a:satOff val="497"/>
              <a:lumOff val="117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51987" y="844054"/>
        <a:ext cx="32257" cy="6451"/>
      </dsp:txXfrm>
    </dsp:sp>
    <dsp:sp modelId="{3090725A-5E0C-4C7B-921F-0917735DABE2}">
      <dsp:nvSpPr>
        <dsp:cNvPr id="0" name=""/>
        <dsp:cNvSpPr/>
      </dsp:nvSpPr>
      <dsp:spPr>
        <a:xfrm>
          <a:off x="3457622" y="5775"/>
          <a:ext cx="2805017" cy="1683010"/>
        </a:xfrm>
        <a:prstGeom prst="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448" tIns="144276" rIns="137448" bIns="144276" numCol="1" spcCol="1270" anchor="ctr" anchorCtr="0">
          <a:noAutofit/>
        </a:bodyPr>
        <a:lstStyle/>
        <a:p>
          <a:pPr marL="0" lvl="0" indent="0" algn="ctr" defTabSz="800100">
            <a:lnSpc>
              <a:spcPct val="90000"/>
            </a:lnSpc>
            <a:spcBef>
              <a:spcPct val="0"/>
            </a:spcBef>
            <a:spcAft>
              <a:spcPct val="35000"/>
            </a:spcAft>
            <a:buNone/>
          </a:pPr>
          <a:r>
            <a:rPr lang="en-US" sz="1800" kern="1200" dirty="0"/>
            <a:t>Adopting the following principles:</a:t>
          </a:r>
        </a:p>
      </dsp:txBody>
      <dsp:txXfrm>
        <a:off x="3457622" y="5775"/>
        <a:ext cx="2805017" cy="1683010"/>
      </dsp:txXfrm>
    </dsp:sp>
    <dsp:sp modelId="{4EB81CAD-01B2-4E6A-90C5-DFFA7A5991FD}">
      <dsp:nvSpPr>
        <dsp:cNvPr id="0" name=""/>
        <dsp:cNvSpPr/>
      </dsp:nvSpPr>
      <dsp:spPr>
        <a:xfrm>
          <a:off x="1409960" y="1686985"/>
          <a:ext cx="6900341" cy="614553"/>
        </a:xfrm>
        <a:custGeom>
          <a:avLst/>
          <a:gdLst/>
          <a:ahLst/>
          <a:cxnLst/>
          <a:rect l="0" t="0" r="0" b="0"/>
          <a:pathLst>
            <a:path>
              <a:moveTo>
                <a:pt x="6900341" y="0"/>
              </a:moveTo>
              <a:lnTo>
                <a:pt x="6900341" y="324376"/>
              </a:lnTo>
              <a:lnTo>
                <a:pt x="0" y="324376"/>
              </a:lnTo>
              <a:lnTo>
                <a:pt x="0" y="614553"/>
              </a:lnTo>
            </a:path>
          </a:pathLst>
        </a:custGeom>
        <a:noFill/>
        <a:ln w="9525" cap="flat" cmpd="sng" algn="ctr">
          <a:solidFill>
            <a:schemeClr val="accent2">
              <a:hueOff val="-882249"/>
              <a:satOff val="995"/>
              <a:lumOff val="235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86870" y="1991036"/>
        <a:ext cx="346521" cy="6451"/>
      </dsp:txXfrm>
    </dsp:sp>
    <dsp:sp modelId="{CE3B3B09-40CC-4FE4-AFB6-C3F39AAC0BBD}">
      <dsp:nvSpPr>
        <dsp:cNvPr id="0" name=""/>
        <dsp:cNvSpPr/>
      </dsp:nvSpPr>
      <dsp:spPr>
        <a:xfrm>
          <a:off x="6907793" y="5775"/>
          <a:ext cx="2805017" cy="1683010"/>
        </a:xfrm>
        <a:prstGeom prst="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448" tIns="144276" rIns="137448" bIns="144276" numCol="1" spcCol="1270" anchor="ctr" anchorCtr="0">
          <a:noAutofit/>
        </a:bodyPr>
        <a:lstStyle/>
        <a:p>
          <a:pPr marL="0" lvl="0" indent="0" algn="ctr" defTabSz="800100">
            <a:lnSpc>
              <a:spcPct val="90000"/>
            </a:lnSpc>
            <a:spcBef>
              <a:spcPct val="0"/>
            </a:spcBef>
            <a:spcAft>
              <a:spcPct val="35000"/>
            </a:spcAft>
            <a:buNone/>
          </a:pPr>
          <a:r>
            <a:rPr lang="en-US" sz="1800" kern="1200"/>
            <a:t>• Patient safety guides all decision making. </a:t>
          </a:r>
        </a:p>
      </dsp:txBody>
      <dsp:txXfrm>
        <a:off x="6907793" y="5775"/>
        <a:ext cx="2805017" cy="1683010"/>
      </dsp:txXfrm>
    </dsp:sp>
    <dsp:sp modelId="{D39EE063-52E8-4067-9B37-64CEADC3B451}">
      <dsp:nvSpPr>
        <dsp:cNvPr id="0" name=""/>
        <dsp:cNvSpPr/>
      </dsp:nvSpPr>
      <dsp:spPr>
        <a:xfrm>
          <a:off x="2810668" y="3129724"/>
          <a:ext cx="614553" cy="91440"/>
        </a:xfrm>
        <a:custGeom>
          <a:avLst/>
          <a:gdLst/>
          <a:ahLst/>
          <a:cxnLst/>
          <a:rect l="0" t="0" r="0" b="0"/>
          <a:pathLst>
            <a:path>
              <a:moveTo>
                <a:pt x="0" y="45720"/>
              </a:moveTo>
              <a:lnTo>
                <a:pt x="614553" y="45720"/>
              </a:lnTo>
            </a:path>
          </a:pathLst>
        </a:custGeom>
        <a:noFill/>
        <a:ln w="9525" cap="flat" cmpd="sng" algn="ctr">
          <a:solidFill>
            <a:schemeClr val="accent2">
              <a:hueOff val="-1323373"/>
              <a:satOff val="1492"/>
              <a:lumOff val="353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816" y="3172218"/>
        <a:ext cx="32257" cy="6451"/>
      </dsp:txXfrm>
    </dsp:sp>
    <dsp:sp modelId="{E20EF8B1-CCFC-4216-B34A-91EA2384B065}">
      <dsp:nvSpPr>
        <dsp:cNvPr id="0" name=""/>
        <dsp:cNvSpPr/>
      </dsp:nvSpPr>
      <dsp:spPr>
        <a:xfrm>
          <a:off x="7451" y="2333939"/>
          <a:ext cx="2805017" cy="1683010"/>
        </a:xfrm>
        <a:prstGeom prst="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448" tIns="144276" rIns="137448" bIns="144276" numCol="1" spcCol="1270" anchor="ctr" anchorCtr="0">
          <a:noAutofit/>
        </a:bodyPr>
        <a:lstStyle/>
        <a:p>
          <a:pPr marL="0" lvl="0" indent="0" algn="ctr" defTabSz="800100">
            <a:lnSpc>
              <a:spcPct val="90000"/>
            </a:lnSpc>
            <a:spcBef>
              <a:spcPct val="0"/>
            </a:spcBef>
            <a:spcAft>
              <a:spcPct val="35000"/>
            </a:spcAft>
            <a:buNone/>
          </a:pPr>
          <a:r>
            <a:rPr lang="en-US" sz="1800" kern="1200"/>
            <a:t>• Patients and families are partners at every level of care. </a:t>
          </a:r>
        </a:p>
      </dsp:txBody>
      <dsp:txXfrm>
        <a:off x="7451" y="2333939"/>
        <a:ext cx="2805017" cy="1683010"/>
      </dsp:txXfrm>
    </dsp:sp>
    <dsp:sp modelId="{9FD70C59-37E7-4B6A-851D-24836C9E755D}">
      <dsp:nvSpPr>
        <dsp:cNvPr id="0" name=""/>
        <dsp:cNvSpPr/>
      </dsp:nvSpPr>
      <dsp:spPr>
        <a:xfrm>
          <a:off x="3457622" y="2333939"/>
          <a:ext cx="2805017" cy="1683010"/>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448" tIns="144276" rIns="137448" bIns="144276" numCol="1" spcCol="1270" anchor="ctr" anchorCtr="0">
          <a:noAutofit/>
        </a:bodyPr>
        <a:lstStyle/>
        <a:p>
          <a:pPr marL="0" lvl="0" indent="0" algn="ctr" defTabSz="800100">
            <a:lnSpc>
              <a:spcPct val="90000"/>
            </a:lnSpc>
            <a:spcBef>
              <a:spcPct val="0"/>
            </a:spcBef>
            <a:spcAft>
              <a:spcPct val="35000"/>
            </a:spcAft>
            <a:buNone/>
          </a:pPr>
          <a:r>
            <a:rPr lang="en-US" sz="1800" kern="1200"/>
            <a:t>• Patient- and family-centered care is verifiable, rewarded and celebrated. </a:t>
          </a:r>
        </a:p>
      </dsp:txBody>
      <dsp:txXfrm>
        <a:off x="3457622" y="2333939"/>
        <a:ext cx="2805017" cy="16830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10718-3326-461B-8D01-B64280628E8E}">
      <dsp:nvSpPr>
        <dsp:cNvPr id="0" name=""/>
        <dsp:cNvSpPr/>
      </dsp:nvSpPr>
      <dsp:spPr>
        <a:xfrm>
          <a:off x="77500" y="403107"/>
          <a:ext cx="1266322" cy="126632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655486-13E1-4682-9A7A-67B5824A09C4}">
      <dsp:nvSpPr>
        <dsp:cNvPr id="0" name=""/>
        <dsp:cNvSpPr/>
      </dsp:nvSpPr>
      <dsp:spPr>
        <a:xfrm>
          <a:off x="343428" y="669035"/>
          <a:ext cx="734467" cy="73446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155549-0884-4E97-A081-0C5C2A7D217C}">
      <dsp:nvSpPr>
        <dsp:cNvPr id="0" name=""/>
        <dsp:cNvSpPr/>
      </dsp:nvSpPr>
      <dsp:spPr>
        <a:xfrm>
          <a:off x="1615178" y="403107"/>
          <a:ext cx="2984904" cy="1266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Licensed practitioner discloses to the patient and family any unanticipated outcomes of care, treatment and services. </a:t>
          </a:r>
        </a:p>
      </dsp:txBody>
      <dsp:txXfrm>
        <a:off x="1615178" y="403107"/>
        <a:ext cx="2984904" cy="1266322"/>
      </dsp:txXfrm>
    </dsp:sp>
    <dsp:sp modelId="{1A4EA333-7333-45D9-B589-3234D83E0EBD}">
      <dsp:nvSpPr>
        <dsp:cNvPr id="0" name=""/>
        <dsp:cNvSpPr/>
      </dsp:nvSpPr>
      <dsp:spPr>
        <a:xfrm>
          <a:off x="5120179" y="403107"/>
          <a:ext cx="1266322" cy="126632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C08A49-013A-461F-BD50-F3DE1FE862E9}">
      <dsp:nvSpPr>
        <dsp:cNvPr id="0" name=""/>
        <dsp:cNvSpPr/>
      </dsp:nvSpPr>
      <dsp:spPr>
        <a:xfrm>
          <a:off x="5386107" y="669035"/>
          <a:ext cx="734467" cy="7344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3A8641-4B60-4436-B6B8-A48FC7ED96F7}">
      <dsp:nvSpPr>
        <dsp:cNvPr id="0" name=""/>
        <dsp:cNvSpPr/>
      </dsp:nvSpPr>
      <dsp:spPr>
        <a:xfrm>
          <a:off x="6657857" y="403107"/>
          <a:ext cx="2984904" cy="1266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Though Joint Commission standards do not require apology, evidence suggests that patients benefit—and are less likely to pursue litigation—when </a:t>
          </a:r>
          <a:r>
            <a:rPr lang="en-US" sz="1600" b="1" kern="1200"/>
            <a:t>physicians disclose harm</a:t>
          </a:r>
          <a:r>
            <a:rPr lang="en-US" sz="1600" kern="1200"/>
            <a:t>, express sympathy and apologize. </a:t>
          </a:r>
        </a:p>
      </dsp:txBody>
      <dsp:txXfrm>
        <a:off x="6657857" y="403107"/>
        <a:ext cx="2984904" cy="1266322"/>
      </dsp:txXfrm>
    </dsp:sp>
    <dsp:sp modelId="{EABB630E-9DCB-4775-BBBD-8C605711A06F}">
      <dsp:nvSpPr>
        <dsp:cNvPr id="0" name=""/>
        <dsp:cNvSpPr/>
      </dsp:nvSpPr>
      <dsp:spPr>
        <a:xfrm>
          <a:off x="77500" y="2353294"/>
          <a:ext cx="1266322" cy="126632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387582-7CAF-43E9-BFA6-1FB14C8043C2}">
      <dsp:nvSpPr>
        <dsp:cNvPr id="0" name=""/>
        <dsp:cNvSpPr/>
      </dsp:nvSpPr>
      <dsp:spPr>
        <a:xfrm>
          <a:off x="343428" y="2619221"/>
          <a:ext cx="734467" cy="73446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0E62D8-8E36-4200-8EB0-C638CBCD8B4D}">
      <dsp:nvSpPr>
        <dsp:cNvPr id="0" name=""/>
        <dsp:cNvSpPr/>
      </dsp:nvSpPr>
      <dsp:spPr>
        <a:xfrm>
          <a:off x="1615178" y="2353294"/>
          <a:ext cx="2984904" cy="1266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 The hospital has a focus on measurement, learning and improvement. </a:t>
          </a:r>
        </a:p>
      </dsp:txBody>
      <dsp:txXfrm>
        <a:off x="1615178" y="2353294"/>
        <a:ext cx="2984904" cy="1266322"/>
      </dsp:txXfrm>
    </dsp:sp>
    <dsp:sp modelId="{520D0FEF-43E0-4846-9A61-A17060D1DE3C}">
      <dsp:nvSpPr>
        <dsp:cNvPr id="0" name=""/>
        <dsp:cNvSpPr/>
      </dsp:nvSpPr>
      <dsp:spPr>
        <a:xfrm>
          <a:off x="5120179" y="2353294"/>
          <a:ext cx="1266322" cy="126632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26EFB7-17FB-42F2-B15C-4E69C5CE2892}">
      <dsp:nvSpPr>
        <dsp:cNvPr id="0" name=""/>
        <dsp:cNvSpPr/>
      </dsp:nvSpPr>
      <dsp:spPr>
        <a:xfrm>
          <a:off x="5386107" y="2619221"/>
          <a:ext cx="734467" cy="73446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F87D6D1-1C74-46E7-BF5E-69EF1EEB61E1}">
      <dsp:nvSpPr>
        <dsp:cNvPr id="0" name=""/>
        <dsp:cNvSpPr/>
      </dsp:nvSpPr>
      <dsp:spPr>
        <a:xfrm>
          <a:off x="6657857" y="2353294"/>
          <a:ext cx="2984904" cy="1266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a:t>Staff and licensed independent practitioners must be fully engaged in patient- and family-centered care as demonstrated by their skills, knowledge and competence in compassionate communication. </a:t>
          </a:r>
        </a:p>
      </dsp:txBody>
      <dsp:txXfrm>
        <a:off x="6657857" y="2353294"/>
        <a:ext cx="2984904" cy="126632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737AE-7968-4EF2-A469-1D29C115BA92}">
      <dsp:nvSpPr>
        <dsp:cNvPr id="0" name=""/>
        <dsp:cNvSpPr/>
      </dsp:nvSpPr>
      <dsp:spPr>
        <a:xfrm>
          <a:off x="1186"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9167FA-7A1A-4AEA-B940-9ED4D5FDED66}">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1.  Training and Education</a:t>
          </a:r>
          <a:r>
            <a:rPr lang="en-US" sz="1800" kern="1200"/>
            <a:t>: Continuous education in communication skills, cultural competence, and emotional intelligence can empower nurses to handle complex conversations effectively. Training programs should focus on active listening, empathy, and conflict resolution.</a:t>
          </a:r>
        </a:p>
      </dsp:txBody>
      <dsp:txXfrm>
        <a:off x="541402" y="986303"/>
        <a:ext cx="4009891" cy="2489736"/>
      </dsp:txXfrm>
    </dsp:sp>
    <dsp:sp modelId="{689DA67D-5DDB-4B6F-A852-242D929044CB}">
      <dsp:nvSpPr>
        <dsp:cNvPr id="0" name=""/>
        <dsp:cNvSpPr/>
      </dsp:nvSpPr>
      <dsp:spPr>
        <a:xfrm>
          <a:off x="5091509"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43EB4E-3940-4E00-BBDD-15E188859494}">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2.  Promoting Team-Based Communication</a:t>
          </a:r>
          <a:r>
            <a:rPr lang="en-US" sz="1800" kern="1200"/>
            <a:t>: Encouraging interdisciplinary collaboration and clear, structured communication within healthcare teams can minimize errors and improve patient care. Implementing tools like SBAR (Situation, Background, Assessment, Recommendation) can standardize communication between team members.</a:t>
          </a:r>
        </a:p>
      </dsp:txBody>
      <dsp:txXfrm>
        <a:off x="5631724" y="986303"/>
        <a:ext cx="4009891" cy="248973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C3FDCE-0CA7-40CE-A3DA-8B012BBAE6AB}">
      <dsp:nvSpPr>
        <dsp:cNvPr id="0" name=""/>
        <dsp:cNvSpPr/>
      </dsp:nvSpPr>
      <dsp:spPr>
        <a:xfrm>
          <a:off x="0" y="0"/>
          <a:ext cx="8262222" cy="1206817"/>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a:t>Creating Supportive Work Environments</a:t>
          </a:r>
          <a:r>
            <a:rPr lang="en-US" sz="1900" kern="1200"/>
            <a:t>: Addressing workload issues, providing emotional support, and promoting self-care among nurses can reduce stress and burnout, which in turn leads to clearer, more compassionate communication.</a:t>
          </a:r>
        </a:p>
      </dsp:txBody>
      <dsp:txXfrm>
        <a:off x="35346" y="35346"/>
        <a:ext cx="6959973" cy="1136125"/>
      </dsp:txXfrm>
    </dsp:sp>
    <dsp:sp modelId="{51C0A404-20B5-4C6C-8451-409CDAC0A806}">
      <dsp:nvSpPr>
        <dsp:cNvPr id="0" name=""/>
        <dsp:cNvSpPr/>
      </dsp:nvSpPr>
      <dsp:spPr>
        <a:xfrm>
          <a:off x="729019" y="1407953"/>
          <a:ext cx="8262222" cy="120681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a:t>Encouraging Cultural Competence</a:t>
          </a:r>
          <a:r>
            <a:rPr lang="en-US" sz="1900" kern="1200"/>
            <a:t>: Providing nurses with training on cultural sensitivity and the use of appropriate language services will help mitigate communication challenges with patients from diverse backgrounds.</a:t>
          </a:r>
        </a:p>
      </dsp:txBody>
      <dsp:txXfrm>
        <a:off x="764365" y="1443299"/>
        <a:ext cx="6678079" cy="1136125"/>
      </dsp:txXfrm>
    </dsp:sp>
    <dsp:sp modelId="{8C016CEA-0B14-4064-9334-827D4F21ECD3}">
      <dsp:nvSpPr>
        <dsp:cNvPr id="0" name=""/>
        <dsp:cNvSpPr/>
      </dsp:nvSpPr>
      <dsp:spPr>
        <a:xfrm>
          <a:off x="1458039" y="2815907"/>
          <a:ext cx="8262222" cy="1206817"/>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a:t>7.  Feedback and Reflection</a:t>
          </a:r>
          <a:r>
            <a:rPr lang="en-US" sz="1900" kern="1200"/>
            <a:t>: Regular feedback on communication styles and patient interactions, along with reflective practices, can help nurses continuously improve their communication skills.</a:t>
          </a:r>
        </a:p>
      </dsp:txBody>
      <dsp:txXfrm>
        <a:off x="1493385" y="2851253"/>
        <a:ext cx="6678079" cy="1136125"/>
      </dsp:txXfrm>
    </dsp:sp>
    <dsp:sp modelId="{CFEDA78A-897D-4F4C-BD84-7592BF19AA02}">
      <dsp:nvSpPr>
        <dsp:cNvPr id="0" name=""/>
        <dsp:cNvSpPr/>
      </dsp:nvSpPr>
      <dsp:spPr>
        <a:xfrm>
          <a:off x="7477791" y="915169"/>
          <a:ext cx="784431" cy="784431"/>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54288" y="915169"/>
        <a:ext cx="431437" cy="590284"/>
      </dsp:txXfrm>
    </dsp:sp>
    <dsp:sp modelId="{6FEE896B-915C-4FDA-AA69-A708CE5545A8}">
      <dsp:nvSpPr>
        <dsp:cNvPr id="0" name=""/>
        <dsp:cNvSpPr/>
      </dsp:nvSpPr>
      <dsp:spPr>
        <a:xfrm>
          <a:off x="8206810" y="2315078"/>
          <a:ext cx="784431" cy="784431"/>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83307" y="2315078"/>
        <a:ext cx="431437" cy="59028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957FE7-EB72-4A18-8D1B-C4EE4A48FBB9}">
      <dsp:nvSpPr>
        <dsp:cNvPr id="0" name=""/>
        <dsp:cNvSpPr/>
      </dsp:nvSpPr>
      <dsp:spPr>
        <a:xfrm>
          <a:off x="0" y="112344"/>
          <a:ext cx="5641974" cy="23166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Organizations can create a clinician focus on patient-provider communication by obtaining a strong commitment from senior leadership, sustaining focus on staff satisfaction, committing to active measurement, supporting accountability, offering incentives and nurturing a culture that supports change and learning.</a:t>
          </a:r>
        </a:p>
      </dsp:txBody>
      <dsp:txXfrm>
        <a:off x="113087" y="225431"/>
        <a:ext cx="5415800" cy="2090426"/>
      </dsp:txXfrm>
    </dsp:sp>
    <dsp:sp modelId="{46A7034C-C74A-4C6E-8907-24B08FC4EBEC}">
      <dsp:nvSpPr>
        <dsp:cNvPr id="0" name=""/>
        <dsp:cNvSpPr/>
      </dsp:nvSpPr>
      <dsp:spPr>
        <a:xfrm>
          <a:off x="0" y="2492304"/>
          <a:ext cx="5641974" cy="23166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Healthcare organizations can take a number of actions to help improve patient-provider communication, including: </a:t>
          </a:r>
        </a:p>
      </dsp:txBody>
      <dsp:txXfrm>
        <a:off x="113087" y="2605391"/>
        <a:ext cx="5415800" cy="209042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1859B-4E37-4354-A8CF-67777BAB889A}">
      <dsp:nvSpPr>
        <dsp:cNvPr id="0" name=""/>
        <dsp:cNvSpPr/>
      </dsp:nvSpPr>
      <dsp:spPr>
        <a:xfrm>
          <a:off x="0" y="1669"/>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3EF6E3-894C-4488-88E1-A27D8AB99E8D}">
      <dsp:nvSpPr>
        <dsp:cNvPr id="0" name=""/>
        <dsp:cNvSpPr/>
      </dsp:nvSpPr>
      <dsp:spPr>
        <a:xfrm>
          <a:off x="256011" y="192091"/>
          <a:ext cx="465476" cy="4654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253241-5515-48F8-AF51-1E326EB82BBC}">
      <dsp:nvSpPr>
        <dsp:cNvPr id="0" name=""/>
        <dsp:cNvSpPr/>
      </dsp:nvSpPr>
      <dsp:spPr>
        <a:xfrm>
          <a:off x="977499" y="1669"/>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Conducting an internal assessment of your organization’s current communication training programs and explicit institutional focus on the value of patient-provider communication. </a:t>
          </a:r>
        </a:p>
      </dsp:txBody>
      <dsp:txXfrm>
        <a:off x="977499" y="1669"/>
        <a:ext cx="8742573" cy="846320"/>
      </dsp:txXfrm>
    </dsp:sp>
    <dsp:sp modelId="{B1FEE49D-DEBC-40F6-A3D5-B3EEB819DCD6}">
      <dsp:nvSpPr>
        <dsp:cNvPr id="0" name=""/>
        <dsp:cNvSpPr/>
      </dsp:nvSpPr>
      <dsp:spPr>
        <a:xfrm>
          <a:off x="0" y="1059569"/>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834107-E40E-468F-8425-B78454F6C400}">
      <dsp:nvSpPr>
        <dsp:cNvPr id="0" name=""/>
        <dsp:cNvSpPr/>
      </dsp:nvSpPr>
      <dsp:spPr>
        <a:xfrm>
          <a:off x="256011" y="1249991"/>
          <a:ext cx="465476" cy="4654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CF3D4D-138B-4679-B080-3A94D3B9C6EF}">
      <dsp:nvSpPr>
        <dsp:cNvPr id="0" name=""/>
        <dsp:cNvSpPr/>
      </dsp:nvSpPr>
      <dsp:spPr>
        <a:xfrm>
          <a:off x="977499" y="1059569"/>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Demonstrating clear institutional </a:t>
          </a:r>
          <a:r>
            <a:rPr lang="en-US" sz="1600" b="1" kern="1200"/>
            <a:t>commitment</a:t>
          </a:r>
          <a:r>
            <a:rPr lang="en-US" sz="1600" kern="1200"/>
            <a:t> to patient-provider communication. </a:t>
          </a:r>
        </a:p>
      </dsp:txBody>
      <dsp:txXfrm>
        <a:off x="977499" y="1059569"/>
        <a:ext cx="8742573" cy="846320"/>
      </dsp:txXfrm>
    </dsp:sp>
    <dsp:sp modelId="{74D275EC-1986-49BF-9E2E-6FE64F8A3FF2}">
      <dsp:nvSpPr>
        <dsp:cNvPr id="0" name=""/>
        <dsp:cNvSpPr/>
      </dsp:nvSpPr>
      <dsp:spPr>
        <a:xfrm>
          <a:off x="0" y="2117470"/>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7C2B54-EFB9-4391-8FD8-E823F94E47E9}">
      <dsp:nvSpPr>
        <dsp:cNvPr id="0" name=""/>
        <dsp:cNvSpPr/>
      </dsp:nvSpPr>
      <dsp:spPr>
        <a:xfrm>
          <a:off x="256011" y="2307892"/>
          <a:ext cx="465476" cy="4654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CA12F8-36C0-4FDF-9DF9-E3F3D4C26EBE}">
      <dsp:nvSpPr>
        <dsp:cNvPr id="0" name=""/>
        <dsp:cNvSpPr/>
      </dsp:nvSpPr>
      <dsp:spPr>
        <a:xfrm>
          <a:off x="977499" y="2117470"/>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Providing </a:t>
          </a:r>
          <a:r>
            <a:rPr lang="en-US" sz="1600" b="1" kern="1200"/>
            <a:t>training</a:t>
          </a:r>
          <a:r>
            <a:rPr lang="en-US" sz="1600" kern="1200"/>
            <a:t> for frontline staff in communication skills and tactics. </a:t>
          </a:r>
        </a:p>
      </dsp:txBody>
      <dsp:txXfrm>
        <a:off x="977499" y="2117470"/>
        <a:ext cx="8742573" cy="846320"/>
      </dsp:txXfrm>
    </dsp:sp>
    <dsp:sp modelId="{36B1349D-DC16-4AB7-B42F-325F06BE84A8}">
      <dsp:nvSpPr>
        <dsp:cNvPr id="0" name=""/>
        <dsp:cNvSpPr/>
      </dsp:nvSpPr>
      <dsp:spPr>
        <a:xfrm>
          <a:off x="0" y="3175370"/>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F0F717-B3E1-4338-AEAA-3203779DB878}">
      <dsp:nvSpPr>
        <dsp:cNvPr id="0" name=""/>
        <dsp:cNvSpPr/>
      </dsp:nvSpPr>
      <dsp:spPr>
        <a:xfrm>
          <a:off x="256011" y="3365792"/>
          <a:ext cx="465476" cy="4654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6557D-6598-47D7-86D4-2CE48573FD9A}">
      <dsp:nvSpPr>
        <dsp:cNvPr id="0" name=""/>
        <dsp:cNvSpPr/>
      </dsp:nvSpPr>
      <dsp:spPr>
        <a:xfrm>
          <a:off x="977499" y="3175370"/>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Measuring clinicians’ communication-focused skills using, for example, patient experience and scores related to communication competency. This information also can be used as a basis for determining goals to improve performance</a:t>
          </a:r>
        </a:p>
      </dsp:txBody>
      <dsp:txXfrm>
        <a:off x="977499" y="3175370"/>
        <a:ext cx="8742573" cy="84632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858F7-99C5-4AEE-99B5-BE46F266BCAF}">
      <dsp:nvSpPr>
        <dsp:cNvPr id="0" name=""/>
        <dsp:cNvSpPr/>
      </dsp:nvSpPr>
      <dsp:spPr>
        <a:xfrm>
          <a:off x="0" y="1669"/>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2976F5-C99F-453E-9547-8F95A5757296}">
      <dsp:nvSpPr>
        <dsp:cNvPr id="0" name=""/>
        <dsp:cNvSpPr/>
      </dsp:nvSpPr>
      <dsp:spPr>
        <a:xfrm>
          <a:off x="256011" y="192091"/>
          <a:ext cx="465476" cy="4654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778D32-1A69-450F-A36C-49FF424468B9}">
      <dsp:nvSpPr>
        <dsp:cNvPr id="0" name=""/>
        <dsp:cNvSpPr/>
      </dsp:nvSpPr>
      <dsp:spPr>
        <a:xfrm>
          <a:off x="977499" y="1669"/>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Further, to achieve the best outcomes, patients and families must be more actively engaged in decisions about their care and have broad access to information and support. Healthcare organizations can adopt a number of strategies to support and improve patient activation, including:</a:t>
          </a:r>
        </a:p>
      </dsp:txBody>
      <dsp:txXfrm>
        <a:off x="977499" y="1669"/>
        <a:ext cx="8742573" cy="846320"/>
      </dsp:txXfrm>
    </dsp:sp>
    <dsp:sp modelId="{935E01D1-F469-47B5-93E3-F06D8CAD20B1}">
      <dsp:nvSpPr>
        <dsp:cNvPr id="0" name=""/>
        <dsp:cNvSpPr/>
      </dsp:nvSpPr>
      <dsp:spPr>
        <a:xfrm>
          <a:off x="0" y="1059569"/>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215661-CFEF-4025-A4A0-75D4C4F97689}">
      <dsp:nvSpPr>
        <dsp:cNvPr id="0" name=""/>
        <dsp:cNvSpPr/>
      </dsp:nvSpPr>
      <dsp:spPr>
        <a:xfrm>
          <a:off x="256011" y="1249991"/>
          <a:ext cx="465476" cy="4654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F22392-7875-4D1F-AF9C-FDA15DAAE45F}">
      <dsp:nvSpPr>
        <dsp:cNvPr id="0" name=""/>
        <dsp:cNvSpPr/>
      </dsp:nvSpPr>
      <dsp:spPr>
        <a:xfrm>
          <a:off x="977499" y="1059569"/>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 Promoting culture change. </a:t>
          </a:r>
        </a:p>
      </dsp:txBody>
      <dsp:txXfrm>
        <a:off x="977499" y="1059569"/>
        <a:ext cx="8742573" cy="846320"/>
      </dsp:txXfrm>
    </dsp:sp>
    <dsp:sp modelId="{EA906847-C7AD-4194-A00D-1C3E9B9185B7}">
      <dsp:nvSpPr>
        <dsp:cNvPr id="0" name=""/>
        <dsp:cNvSpPr/>
      </dsp:nvSpPr>
      <dsp:spPr>
        <a:xfrm>
          <a:off x="0" y="2117470"/>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A0AA4A-A2F0-4121-99C7-02D20F3AF6E2}">
      <dsp:nvSpPr>
        <dsp:cNvPr id="0" name=""/>
        <dsp:cNvSpPr/>
      </dsp:nvSpPr>
      <dsp:spPr>
        <a:xfrm>
          <a:off x="256011" y="2307892"/>
          <a:ext cx="465476" cy="4654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B17B8C-8411-4259-A28B-E3B8E299F94E}">
      <dsp:nvSpPr>
        <dsp:cNvPr id="0" name=""/>
        <dsp:cNvSpPr/>
      </dsp:nvSpPr>
      <dsp:spPr>
        <a:xfrm>
          <a:off x="977499" y="2117470"/>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 Adopting transitional care models. </a:t>
          </a:r>
        </a:p>
      </dsp:txBody>
      <dsp:txXfrm>
        <a:off x="977499" y="2117470"/>
        <a:ext cx="8742573" cy="846320"/>
      </dsp:txXfrm>
    </dsp:sp>
    <dsp:sp modelId="{B0E17313-BBA6-400F-9062-A91E7818E3DE}">
      <dsp:nvSpPr>
        <dsp:cNvPr id="0" name=""/>
        <dsp:cNvSpPr/>
      </dsp:nvSpPr>
      <dsp:spPr>
        <a:xfrm>
          <a:off x="0" y="3175370"/>
          <a:ext cx="9720072" cy="8463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988FC8-2D02-49E3-8364-BBD1D1550FD5}">
      <dsp:nvSpPr>
        <dsp:cNvPr id="0" name=""/>
        <dsp:cNvSpPr/>
      </dsp:nvSpPr>
      <dsp:spPr>
        <a:xfrm>
          <a:off x="256011" y="3365792"/>
          <a:ext cx="465476" cy="4654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923452-92E5-44AE-AA32-6A99C32A83EB}">
      <dsp:nvSpPr>
        <dsp:cNvPr id="0" name=""/>
        <dsp:cNvSpPr/>
      </dsp:nvSpPr>
      <dsp:spPr>
        <a:xfrm>
          <a:off x="977499" y="3175370"/>
          <a:ext cx="8742573" cy="846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69" tIns="89569" rIns="89569" bIns="89569" numCol="1" spcCol="1270" anchor="ctr" anchorCtr="0">
          <a:noAutofit/>
        </a:bodyPr>
        <a:lstStyle/>
        <a:p>
          <a:pPr marL="0" lvl="0" indent="0" algn="l" defTabSz="711200">
            <a:lnSpc>
              <a:spcPct val="100000"/>
            </a:lnSpc>
            <a:spcBef>
              <a:spcPct val="0"/>
            </a:spcBef>
            <a:spcAft>
              <a:spcPct val="35000"/>
            </a:spcAft>
            <a:buNone/>
          </a:pPr>
          <a:r>
            <a:rPr lang="en-US" sz="1600" kern="1200"/>
            <a:t>• Leveraging health information technology capabilities including online patient portals and real-time mobile device-based communication platforms. </a:t>
          </a:r>
        </a:p>
      </dsp:txBody>
      <dsp:txXfrm>
        <a:off x="977499" y="3175370"/>
        <a:ext cx="8742573" cy="84632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BD8EF-A922-4A8B-A613-DD962A8FC341}">
      <dsp:nvSpPr>
        <dsp:cNvPr id="0" name=""/>
        <dsp:cNvSpPr/>
      </dsp:nvSpPr>
      <dsp:spPr>
        <a:xfrm>
          <a:off x="954023" y="849595"/>
          <a:ext cx="1255504" cy="12555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1C5E4F-979B-4851-B390-62042E787A39}">
      <dsp:nvSpPr>
        <dsp:cNvPr id="0" name=""/>
        <dsp:cNvSpPr/>
      </dsp:nvSpPr>
      <dsp:spPr>
        <a:xfrm>
          <a:off x="186771" y="2453764"/>
          <a:ext cx="27900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Communication in nursing is multidimensional, encompassing various forms such as verbal, non-verbal, and written methods. </a:t>
          </a:r>
        </a:p>
      </dsp:txBody>
      <dsp:txXfrm>
        <a:off x="186771" y="2453764"/>
        <a:ext cx="2790009" cy="720000"/>
      </dsp:txXfrm>
    </dsp:sp>
    <dsp:sp modelId="{4BD1E1F9-415C-4905-85AD-876E9F303F1B}">
      <dsp:nvSpPr>
        <dsp:cNvPr id="0" name=""/>
        <dsp:cNvSpPr/>
      </dsp:nvSpPr>
      <dsp:spPr>
        <a:xfrm>
          <a:off x="4232284" y="849595"/>
          <a:ext cx="1255504" cy="12555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FE7CD9-3A58-4807-8DD6-96F3CD6C7232}">
      <dsp:nvSpPr>
        <dsp:cNvPr id="0" name=""/>
        <dsp:cNvSpPr/>
      </dsp:nvSpPr>
      <dsp:spPr>
        <a:xfrm>
          <a:off x="3465031" y="2453764"/>
          <a:ext cx="27900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Effective communication is essential for providing safe, compassionate care and fostering positive relationships between nurses, patients, and healthcare teams. </a:t>
          </a:r>
        </a:p>
      </dsp:txBody>
      <dsp:txXfrm>
        <a:off x="3465031" y="2453764"/>
        <a:ext cx="2790009" cy="720000"/>
      </dsp:txXfrm>
    </dsp:sp>
    <dsp:sp modelId="{054CB74F-776B-4FF4-AEAD-BBDF59006428}">
      <dsp:nvSpPr>
        <dsp:cNvPr id="0" name=""/>
        <dsp:cNvSpPr/>
      </dsp:nvSpPr>
      <dsp:spPr>
        <a:xfrm>
          <a:off x="7510545" y="849595"/>
          <a:ext cx="1255504" cy="12555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C3A47-9EB8-43BA-A278-4C2DC76073AD}">
      <dsp:nvSpPr>
        <dsp:cNvPr id="0" name=""/>
        <dsp:cNvSpPr/>
      </dsp:nvSpPr>
      <dsp:spPr>
        <a:xfrm>
          <a:off x="6743292" y="2453764"/>
          <a:ext cx="27900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By prioritizing active listening, empathy, clarity, and cultural competence, nurses can enhance patient outcomes and improve collaboration within healthcare settings.</a:t>
          </a:r>
        </a:p>
      </dsp:txBody>
      <dsp:txXfrm>
        <a:off x="6743292" y="2453764"/>
        <a:ext cx="2790009"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74A43-9412-4B6E-8823-0FC6F73FAA2D}">
      <dsp:nvSpPr>
        <dsp:cNvPr id="0" name=""/>
        <dsp:cNvSpPr/>
      </dsp:nvSpPr>
      <dsp:spPr>
        <a:xfrm>
          <a:off x="0" y="600"/>
          <a:ext cx="5641974" cy="14376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AA6003-5F0F-4A10-ADD3-EE0CFC59B58A}">
      <dsp:nvSpPr>
        <dsp:cNvPr id="0" name=""/>
        <dsp:cNvSpPr/>
      </dsp:nvSpPr>
      <dsp:spPr>
        <a:xfrm>
          <a:off x="43489" y="32948"/>
          <a:ext cx="79072" cy="790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4D7717-9865-4A5D-8798-43036545FCFD}">
      <dsp:nvSpPr>
        <dsp:cNvPr id="0" name=""/>
        <dsp:cNvSpPr/>
      </dsp:nvSpPr>
      <dsp:spPr>
        <a:xfrm>
          <a:off x="166051" y="600"/>
          <a:ext cx="4994998" cy="237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054" tIns="251054" rIns="251054" bIns="251054" numCol="1" spcCol="1270" anchor="ctr" anchorCtr="0">
          <a:noAutofit/>
        </a:bodyPr>
        <a:lstStyle/>
        <a:p>
          <a:pPr marL="0" lvl="0" indent="0" algn="l" defTabSz="1066800">
            <a:lnSpc>
              <a:spcPct val="90000"/>
            </a:lnSpc>
            <a:spcBef>
              <a:spcPct val="0"/>
            </a:spcBef>
            <a:spcAft>
              <a:spcPct val="35000"/>
            </a:spcAft>
            <a:buNone/>
          </a:pPr>
          <a:r>
            <a:rPr lang="en-US" sz="2400" b="1" kern="1200" dirty="0"/>
            <a:t>Written Communication</a:t>
          </a:r>
          <a:r>
            <a:rPr lang="en-US" sz="2400" kern="1200" dirty="0"/>
            <a:t>: This includes documentation in patient records, written instructions, or communication through emails or notes. Accurate written communication is essential for maintaining patient history, care plans, and treatment orders. </a:t>
          </a:r>
        </a:p>
      </dsp:txBody>
      <dsp:txXfrm>
        <a:off x="166051" y="600"/>
        <a:ext cx="4994998" cy="2372166"/>
      </dsp:txXfrm>
    </dsp:sp>
    <dsp:sp modelId="{D70FDA26-1DB6-403E-B1C5-8DBD5D72D353}">
      <dsp:nvSpPr>
        <dsp:cNvPr id="0" name=""/>
        <dsp:cNvSpPr/>
      </dsp:nvSpPr>
      <dsp:spPr>
        <a:xfrm>
          <a:off x="0" y="2548483"/>
          <a:ext cx="5641974" cy="14376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017D6F-5AA7-43F4-927A-C1226C2E0F41}">
      <dsp:nvSpPr>
        <dsp:cNvPr id="0" name=""/>
        <dsp:cNvSpPr/>
      </dsp:nvSpPr>
      <dsp:spPr>
        <a:xfrm>
          <a:off x="43489" y="2580830"/>
          <a:ext cx="79072" cy="790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0A95969-B7B8-4C60-A93C-ACF16B94FB40}">
      <dsp:nvSpPr>
        <dsp:cNvPr id="0" name=""/>
        <dsp:cNvSpPr/>
      </dsp:nvSpPr>
      <dsp:spPr>
        <a:xfrm>
          <a:off x="166051" y="2548483"/>
          <a:ext cx="4994998" cy="2372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054" tIns="251054" rIns="251054" bIns="251054" numCol="1" spcCol="1270" anchor="ctr" anchorCtr="0">
          <a:noAutofit/>
        </a:bodyPr>
        <a:lstStyle/>
        <a:p>
          <a:pPr marL="0" lvl="0" indent="0" algn="l" defTabSz="1066800">
            <a:lnSpc>
              <a:spcPct val="90000"/>
            </a:lnSpc>
            <a:spcBef>
              <a:spcPct val="0"/>
            </a:spcBef>
            <a:spcAft>
              <a:spcPct val="35000"/>
            </a:spcAft>
            <a:buNone/>
          </a:pPr>
          <a:r>
            <a:rPr lang="en-US" sz="2400" kern="1200" dirty="0"/>
            <a:t>It ensures continuity of care and clear information transfer between healthcare team members.</a:t>
          </a:r>
        </a:p>
      </dsp:txBody>
      <dsp:txXfrm>
        <a:off x="166051" y="2548483"/>
        <a:ext cx="4994998" cy="2372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437BE-67E5-4AFD-AEEB-D388B097D939}">
      <dsp:nvSpPr>
        <dsp:cNvPr id="0" name=""/>
        <dsp:cNvSpPr/>
      </dsp:nvSpPr>
      <dsp:spPr>
        <a:xfrm>
          <a:off x="1186"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A1BFF-E875-4DA1-94DE-CBE1E72E41E3}">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a:t>Visual Communication</a:t>
          </a:r>
          <a:r>
            <a:rPr lang="en-US" sz="2400" kern="1200"/>
            <a:t>: This type of communication involves the use of visual aids like diagrams, charts, or videos to explain complex medical conditions, procedures, or treatment options. </a:t>
          </a:r>
        </a:p>
      </dsp:txBody>
      <dsp:txXfrm>
        <a:off x="541402" y="986303"/>
        <a:ext cx="4009891" cy="2489736"/>
      </dsp:txXfrm>
    </dsp:sp>
    <dsp:sp modelId="{2B8B04D9-1AD4-4B40-810A-400578150D07}">
      <dsp:nvSpPr>
        <dsp:cNvPr id="0" name=""/>
        <dsp:cNvSpPr/>
      </dsp:nvSpPr>
      <dsp:spPr>
        <a:xfrm>
          <a:off x="5091509"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6F4180-5616-4B9E-AE9C-5E835A633807}">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Visual communication is particularly helpful when verbal explanations are insufficient, or when patients have lower levels of health literacy.</a:t>
          </a:r>
        </a:p>
      </dsp:txBody>
      <dsp:txXfrm>
        <a:off x="5631724" y="986303"/>
        <a:ext cx="4009891" cy="2489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75F9BC-3C7D-414B-A630-46D6EC32C011}">
      <dsp:nvSpPr>
        <dsp:cNvPr id="0" name=""/>
        <dsp:cNvSpPr/>
      </dsp:nvSpPr>
      <dsp:spPr>
        <a:xfrm>
          <a:off x="1186"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4E22B5-A311-4346-9BA2-34D18493AF67}">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The ability to convey and receive information in a manner that is clear, compassionate, and conducive to achieving desired outcomes. </a:t>
          </a:r>
        </a:p>
      </dsp:txBody>
      <dsp:txXfrm>
        <a:off x="541402" y="986303"/>
        <a:ext cx="4009891" cy="2489736"/>
      </dsp:txXfrm>
    </dsp:sp>
    <dsp:sp modelId="{EB0087F3-18AC-4B5A-A711-25BA546CB8B3}">
      <dsp:nvSpPr>
        <dsp:cNvPr id="0" name=""/>
        <dsp:cNvSpPr/>
      </dsp:nvSpPr>
      <dsp:spPr>
        <a:xfrm>
          <a:off x="5091509"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CFBD15-0314-46FA-9387-D240EB896B74}">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It involves not only the transfer of information but also </a:t>
          </a:r>
          <a:r>
            <a:rPr lang="en-US" sz="2600" b="1" kern="1200"/>
            <a:t>listening, empathy, and adapting </a:t>
          </a:r>
          <a:r>
            <a:rPr lang="en-US" sz="2600" kern="1200"/>
            <a:t>communication styles to meet the needs of diverse patients and healthcare professionals.</a:t>
          </a:r>
        </a:p>
      </dsp:txBody>
      <dsp:txXfrm>
        <a:off x="5631724" y="986303"/>
        <a:ext cx="4009891" cy="24897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3CE83-D0B0-479E-B948-C4657EE54F0E}">
      <dsp:nvSpPr>
        <dsp:cNvPr id="0" name=""/>
        <dsp:cNvSpPr/>
      </dsp:nvSpPr>
      <dsp:spPr>
        <a:xfrm>
          <a:off x="1186" y="469226"/>
          <a:ext cx="4164809" cy="2644654"/>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01DDE0-C2DA-4387-AE8A-3693D64DBF88}">
      <dsp:nvSpPr>
        <dsp:cNvPr id="0" name=""/>
        <dsp:cNvSpPr/>
      </dsp:nvSpPr>
      <dsp:spPr>
        <a:xfrm>
          <a:off x="463943" y="908844"/>
          <a:ext cx="4164809" cy="2644654"/>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Active Listening</a:t>
          </a:r>
          <a:r>
            <a:rPr lang="en-US" sz="2300" kern="1200"/>
            <a:t>: Nurses must listen attentively to patients' concerns, not only to understand their symptoms but also to recognize their emotional needs. Active listening shows empathy and helps build trust between nurses and patients.</a:t>
          </a:r>
        </a:p>
      </dsp:txBody>
      <dsp:txXfrm>
        <a:off x="541402" y="986303"/>
        <a:ext cx="4009891" cy="2489736"/>
      </dsp:txXfrm>
    </dsp:sp>
    <dsp:sp modelId="{A53C9C51-602D-4B25-93A0-B1CC7971BD5F}">
      <dsp:nvSpPr>
        <dsp:cNvPr id="0" name=""/>
        <dsp:cNvSpPr/>
      </dsp:nvSpPr>
      <dsp:spPr>
        <a:xfrm>
          <a:off x="5091509" y="469226"/>
          <a:ext cx="4164809" cy="2644654"/>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9EDE0E-DC79-4BD8-8FED-1C09E2AC54DA}">
      <dsp:nvSpPr>
        <dsp:cNvPr id="0" name=""/>
        <dsp:cNvSpPr/>
      </dsp:nvSpPr>
      <dsp:spPr>
        <a:xfrm>
          <a:off x="5554265" y="908844"/>
          <a:ext cx="4164809" cy="2644654"/>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Clarity and Simplicity</a:t>
          </a:r>
          <a:r>
            <a:rPr lang="en-US" sz="2300" kern="1200"/>
            <a:t>: Messages should be communicated in a clear, simple manner, avoiding complex medical jargon. This ensures that patients and their families can easily understand instructions and care plans.</a:t>
          </a:r>
        </a:p>
      </dsp:txBody>
      <dsp:txXfrm>
        <a:off x="5631724" y="986303"/>
        <a:ext cx="4009891" cy="24897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7A15D-1FB9-42A1-A22E-3F6105AC3DC9}">
      <dsp:nvSpPr>
        <dsp:cNvPr id="0" name=""/>
        <dsp:cNvSpPr/>
      </dsp:nvSpPr>
      <dsp:spPr>
        <a:xfrm>
          <a:off x="1186"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EAA100-E1CA-4192-977E-456226187FAB}">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3.  Empathy</a:t>
          </a:r>
          <a:r>
            <a:rPr lang="en-US" sz="2300" kern="1200"/>
            <a:t>: Demonstrating empathy helps nurses connect with patients emotionally. It involves acknowledging patients’ feelings, concerns, and perspectives, creating a supportive environment for open communication.</a:t>
          </a:r>
        </a:p>
      </dsp:txBody>
      <dsp:txXfrm>
        <a:off x="541402" y="986303"/>
        <a:ext cx="4009891" cy="2489736"/>
      </dsp:txXfrm>
    </dsp:sp>
    <dsp:sp modelId="{B28F579D-7E6B-41CD-AEFE-C1DDCAB5EFB1}">
      <dsp:nvSpPr>
        <dsp:cNvPr id="0" name=""/>
        <dsp:cNvSpPr/>
      </dsp:nvSpPr>
      <dsp:spPr>
        <a:xfrm>
          <a:off x="5091509"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104E6F-AC7E-4F60-A4E8-0275760B0536}">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4.  Feedback</a:t>
          </a:r>
          <a:r>
            <a:rPr lang="en-US" sz="2300" kern="1200"/>
            <a:t>: Effective communication includes seeking feedback from patients and colleagues to ensure the message has been understood correctly. For example, using the teach-back method to confirm patients comprehend instructions.</a:t>
          </a:r>
        </a:p>
      </dsp:txBody>
      <dsp:txXfrm>
        <a:off x="5631724" y="986303"/>
        <a:ext cx="4009891" cy="24897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24E60-D346-4C89-9373-0BE4FB14C326}">
      <dsp:nvSpPr>
        <dsp:cNvPr id="0" name=""/>
        <dsp:cNvSpPr/>
      </dsp:nvSpPr>
      <dsp:spPr>
        <a:xfrm>
          <a:off x="0" y="0"/>
          <a:ext cx="8262222" cy="1206817"/>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5.  Non-Verbal Cues</a:t>
          </a:r>
          <a:r>
            <a:rPr lang="en-US" sz="1800" kern="1200"/>
            <a:t>: Paying attention to and controlling non-verbal signals like body language, facial expressions, and eye contact is important. These cues can reinforce verbal messages or, if misaligned, create confusion.</a:t>
          </a:r>
        </a:p>
      </dsp:txBody>
      <dsp:txXfrm>
        <a:off x="35346" y="35346"/>
        <a:ext cx="6959973" cy="1136125"/>
      </dsp:txXfrm>
    </dsp:sp>
    <dsp:sp modelId="{C78A460C-A027-47CD-AD41-19DC248462BC}">
      <dsp:nvSpPr>
        <dsp:cNvPr id="0" name=""/>
        <dsp:cNvSpPr/>
      </dsp:nvSpPr>
      <dsp:spPr>
        <a:xfrm>
          <a:off x="729019" y="1407953"/>
          <a:ext cx="8262222" cy="1206817"/>
        </a:xfrm>
        <a:prstGeom prst="roundRect">
          <a:avLst>
            <a:gd name="adj" fmla="val 10000"/>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6.  Cultural Sensitivity</a:t>
          </a:r>
          <a:r>
            <a:rPr lang="en-US" sz="1800" kern="1200"/>
            <a:t>: Nurses should be aware of cultural differences that may influence communication preferences and practices. Understanding these differences helps to avoid miscommunication and ensure that care is delivered respectfully and effectively.</a:t>
          </a:r>
        </a:p>
      </dsp:txBody>
      <dsp:txXfrm>
        <a:off x="764365" y="1443299"/>
        <a:ext cx="6678079" cy="1136125"/>
      </dsp:txXfrm>
    </dsp:sp>
    <dsp:sp modelId="{20AF1F77-3394-4905-A791-E0113F7933CA}">
      <dsp:nvSpPr>
        <dsp:cNvPr id="0" name=""/>
        <dsp:cNvSpPr/>
      </dsp:nvSpPr>
      <dsp:spPr>
        <a:xfrm>
          <a:off x="1458039" y="2815907"/>
          <a:ext cx="8262222" cy="1206817"/>
        </a:xfrm>
        <a:prstGeom prst="roundRect">
          <a:avLst>
            <a:gd name="adj" fmla="val 10000"/>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7.  Emotional Regulation</a:t>
          </a:r>
          <a:r>
            <a:rPr lang="en-US" sz="1800" kern="1200"/>
            <a:t>: Nurses must manage their emotions, especially in high-stress situations, to maintain professionalism and ensure clear, objective communication.</a:t>
          </a:r>
        </a:p>
      </dsp:txBody>
      <dsp:txXfrm>
        <a:off x="1493385" y="2851253"/>
        <a:ext cx="6678079" cy="1136125"/>
      </dsp:txXfrm>
    </dsp:sp>
    <dsp:sp modelId="{3029E6D8-3C38-4970-BA76-21F3FD50F0C6}">
      <dsp:nvSpPr>
        <dsp:cNvPr id="0" name=""/>
        <dsp:cNvSpPr/>
      </dsp:nvSpPr>
      <dsp:spPr>
        <a:xfrm>
          <a:off x="7477791" y="915169"/>
          <a:ext cx="784431" cy="784431"/>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54288" y="915169"/>
        <a:ext cx="431437" cy="590284"/>
      </dsp:txXfrm>
    </dsp:sp>
    <dsp:sp modelId="{1730D956-BD25-472A-BAD6-D21C39514363}">
      <dsp:nvSpPr>
        <dsp:cNvPr id="0" name=""/>
        <dsp:cNvSpPr/>
      </dsp:nvSpPr>
      <dsp:spPr>
        <a:xfrm>
          <a:off x="8206810" y="2315078"/>
          <a:ext cx="784431" cy="784431"/>
        </a:xfrm>
        <a:prstGeom prst="downArrow">
          <a:avLst>
            <a:gd name="adj1" fmla="val 55000"/>
            <a:gd name="adj2" fmla="val 45000"/>
          </a:avLst>
        </a:prstGeom>
        <a:solidFill>
          <a:schemeClr val="accent2">
            <a:tint val="40000"/>
            <a:alpha val="90000"/>
            <a:hueOff val="-1841865"/>
            <a:satOff val="12270"/>
            <a:lumOff val="1122"/>
            <a:alphaOff val="0"/>
          </a:schemeClr>
        </a:solidFill>
        <a:ln w="15875" cap="flat" cmpd="sng" algn="ctr">
          <a:solidFill>
            <a:schemeClr val="accent2">
              <a:tint val="40000"/>
              <a:alpha val="90000"/>
              <a:hueOff val="-1841865"/>
              <a:satOff val="12270"/>
              <a:lumOff val="11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83307" y="2315078"/>
        <a:ext cx="431437" cy="5902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A53C8-1CCE-4C25-A242-941644D71A8A}">
      <dsp:nvSpPr>
        <dsp:cNvPr id="0" name=""/>
        <dsp:cNvSpPr/>
      </dsp:nvSpPr>
      <dsp:spPr>
        <a:xfrm>
          <a:off x="0" y="288646"/>
          <a:ext cx="5641974" cy="140574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Effective communication in nursing is crucial for delivering high-quality patient care. </a:t>
          </a:r>
        </a:p>
      </dsp:txBody>
      <dsp:txXfrm>
        <a:off x="68623" y="357269"/>
        <a:ext cx="5504728" cy="1268499"/>
      </dsp:txXfrm>
    </dsp:sp>
    <dsp:sp modelId="{C89B22C4-2DCB-493B-B3CC-EB6900A613D7}">
      <dsp:nvSpPr>
        <dsp:cNvPr id="0" name=""/>
        <dsp:cNvSpPr/>
      </dsp:nvSpPr>
      <dsp:spPr>
        <a:xfrm>
          <a:off x="0" y="1757752"/>
          <a:ext cx="5641974" cy="1405745"/>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It enhances patient satisfaction, ensures accurate information exchange, and fosters teamwork among healthcare professionals. </a:t>
          </a:r>
        </a:p>
      </dsp:txBody>
      <dsp:txXfrm>
        <a:off x="68623" y="1826375"/>
        <a:ext cx="5504728" cy="1268499"/>
      </dsp:txXfrm>
    </dsp:sp>
    <dsp:sp modelId="{B7599F8F-6FEF-4491-832E-BFC5B4546EF9}">
      <dsp:nvSpPr>
        <dsp:cNvPr id="0" name=""/>
        <dsp:cNvSpPr/>
      </dsp:nvSpPr>
      <dsp:spPr>
        <a:xfrm>
          <a:off x="0" y="3226857"/>
          <a:ext cx="5641974" cy="1405745"/>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However, nurses face several challenges when it comes to communication, and addressing these barriers is essential to improve patient outcomes and nursing practice.</a:t>
          </a:r>
        </a:p>
      </dsp:txBody>
      <dsp:txXfrm>
        <a:off x="68623" y="3295480"/>
        <a:ext cx="5504728" cy="12684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FD5E71-F83B-4465-A219-4D67B7DECD43}">
      <dsp:nvSpPr>
        <dsp:cNvPr id="0" name=""/>
        <dsp:cNvSpPr/>
      </dsp:nvSpPr>
      <dsp:spPr>
        <a:xfrm>
          <a:off x="1186"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79E97F-FDCA-4E16-AF6A-162F216C66AB}">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Time Constraints</a:t>
          </a:r>
          <a:r>
            <a:rPr lang="en-US" sz="2000" kern="1200"/>
            <a:t>: Nurses often work in fast-paced environments with high patient loads, leaving limited time for in-depth communication. This can lead to rushed conversations, misunderstandings, and incomplete information exchanges.</a:t>
          </a:r>
        </a:p>
      </dsp:txBody>
      <dsp:txXfrm>
        <a:off x="541402" y="986303"/>
        <a:ext cx="4009891" cy="2489736"/>
      </dsp:txXfrm>
    </dsp:sp>
    <dsp:sp modelId="{EA64E450-4FD4-41C6-A57F-D8204E22E5C5}">
      <dsp:nvSpPr>
        <dsp:cNvPr id="0" name=""/>
        <dsp:cNvSpPr/>
      </dsp:nvSpPr>
      <dsp:spPr>
        <a:xfrm>
          <a:off x="5091509"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2C2694-28FA-428B-B596-4F8DF77F2702}">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Emotional Strain</a:t>
          </a:r>
          <a:r>
            <a:rPr lang="en-US" sz="2000" kern="1200"/>
            <a:t>: Nurses deal with emotionally charged situations, such as end-of-life care, patient suffering, or family grief, which can hinder effective communication. Managing emotions while conveying information clearly and compassionately can be challenging.</a:t>
          </a:r>
        </a:p>
      </dsp:txBody>
      <dsp:txXfrm>
        <a:off x="5631724" y="986303"/>
        <a:ext cx="4009891" cy="248973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4A2A5C1-A377-4684-B143-2D53F9662AA7}"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CA902-FDF6-4D12-8093-2EA82EC8DC2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327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2A5C1-A377-4684-B143-2D53F9662AA7}"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383650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2A5C1-A377-4684-B143-2D53F9662AA7}"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CA902-FDF6-4D12-8093-2EA82EC8DC2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4031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2A5C1-A377-4684-B143-2D53F9662AA7}"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3870322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2A5C1-A377-4684-B143-2D53F9662AA7}"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CA902-FDF6-4D12-8093-2EA82EC8DC2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672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A2A5C1-A377-4684-B143-2D53F9662AA7}"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117047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A2A5C1-A377-4684-B143-2D53F9662AA7}"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119269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A2A5C1-A377-4684-B143-2D53F9662AA7}"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407178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2A5C1-A377-4684-B143-2D53F9662AA7}"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600151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A2A5C1-A377-4684-B143-2D53F9662AA7}"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CA902-FDF6-4D12-8093-2EA82EC8DC2E}" type="slidenum">
              <a:rPr lang="en-US" smtClean="0"/>
              <a:t>‹#›</a:t>
            </a:fld>
            <a:endParaRPr lang="en-US"/>
          </a:p>
        </p:txBody>
      </p:sp>
    </p:spTree>
    <p:extLst>
      <p:ext uri="{BB962C8B-B14F-4D97-AF65-F5344CB8AC3E}">
        <p14:creationId xmlns:p14="http://schemas.microsoft.com/office/powerpoint/2010/main" val="1657489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A2A5C1-A377-4684-B143-2D53F9662AA7}"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CA902-FDF6-4D12-8093-2EA82EC8DC2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91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4A2A5C1-A377-4684-B143-2D53F9662AA7}" type="datetimeFigureOut">
              <a:rPr lang="en-US" smtClean="0"/>
              <a:t>11/4/2024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36CA902-FDF6-4D12-8093-2EA82EC8DC2E}"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40433"/>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1.xml.rels><?xml version="1.0" encoding="UTF-8" standalone="yes"?>
<Relationships xmlns="http://schemas.openxmlformats.org/package/2006/relationships"><Relationship Id="rId8" Type="http://schemas.openxmlformats.org/officeDocument/2006/relationships/hyperlink" Target="https://search.yahoo.com/search?fr=mcafee&amp;type=E210US105G0&amp;p=7.+Sutcliffe+KM%2C+et+al.+Communication+failures%3A+An+insidious+contributor+to+medical+mishaps.+Academic+Medicine.+2004%3B79(2)%3A186-194.+doi%3A10.1097%2F00001888-200402000-00019" TargetMode="External"/><Relationship Id="rId3" Type="http://schemas.openxmlformats.org/officeDocument/2006/relationships/hyperlink" Target="https://www.jointcommission.org/standards/patient-safety-systems-ps-chapter/" TargetMode="External"/><Relationship Id="rId7" Type="http://schemas.openxmlformats.org/officeDocument/2006/relationships/hyperlink" Target="https://pubmed.ncbi.nlm.nih.gov/12485545/" TargetMode="External"/><Relationship Id="rId2" Type="http://schemas.openxmlformats.org/officeDocument/2006/relationships/hyperlink" Target="https://doi.org/10.1111/j.1475-6773.2004.00269.x" TargetMode="External"/><Relationship Id="rId1" Type="http://schemas.openxmlformats.org/officeDocument/2006/relationships/slideLayout" Target="../slideLayouts/slideLayout2.xml"/><Relationship Id="rId6" Type="http://schemas.openxmlformats.org/officeDocument/2006/relationships/hyperlink" Target="https://pubmed.ncbi.nlm.nih.gov/18519903/" TargetMode="External"/><Relationship Id="rId11" Type="http://schemas.openxmlformats.org/officeDocument/2006/relationships/hyperlink" Target="https://pubmed.ncbi.nlm.nih.gov/9032162/" TargetMode="External"/><Relationship Id="rId5" Type="http://schemas.openxmlformats.org/officeDocument/2006/relationships/hyperlink" Target="https://pubmed.ncbi.nlm.nih.gov/10488010/" TargetMode="External"/><Relationship Id="rId10" Type="http://schemas.openxmlformats.org/officeDocument/2006/relationships/hyperlink" Target="https://pubmed.ncbi.nlm.nih.gov/16096443/" TargetMode="External"/><Relationship Id="rId4" Type="http://schemas.openxmlformats.org/officeDocument/2006/relationships/hyperlink" Target="https://www.aarp.org/health/medicare-insurance/info-03-2009/beyond_50_hcr.html" TargetMode="External"/><Relationship Id="rId9" Type="http://schemas.openxmlformats.org/officeDocument/2006/relationships/hyperlink" Target="https://pubmed.ncbi.nlm.nih.gov/8002688/"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4F47E8-C2CA-43A6-9404-03BADA34D7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9D8A69-3179-4177-3110-BC61A11B87AC}"/>
              </a:ext>
            </a:extLst>
          </p:cNvPr>
          <p:cNvSpPr>
            <a:spLocks noGrp="1"/>
          </p:cNvSpPr>
          <p:nvPr>
            <p:ph type="ctrTitle"/>
          </p:nvPr>
        </p:nvSpPr>
        <p:spPr>
          <a:xfrm>
            <a:off x="5590120" y="1105351"/>
            <a:ext cx="5477071" cy="3023981"/>
          </a:xfrm>
        </p:spPr>
        <p:txBody>
          <a:bodyPr anchor="b">
            <a:normAutofit/>
          </a:bodyPr>
          <a:lstStyle/>
          <a:p>
            <a:pPr algn="l"/>
            <a:r>
              <a:rPr lang="en-US" sz="4100">
                <a:solidFill>
                  <a:schemeClr val="bg1"/>
                </a:solidFill>
                <a:latin typeface="Georgia" panose="02040502050405020303" pitchFamily="18" charset="0"/>
              </a:rPr>
              <a:t>Communication in Nursing, The Challenges, and Way Forward</a:t>
            </a:r>
          </a:p>
        </p:txBody>
      </p:sp>
      <p:sp>
        <p:nvSpPr>
          <p:cNvPr id="3" name="Subtitle 2">
            <a:extLst>
              <a:ext uri="{FF2B5EF4-FFF2-40B4-BE49-F238E27FC236}">
                <a16:creationId xmlns:a16="http://schemas.microsoft.com/office/drawing/2014/main" id="{66154723-631F-0C76-193B-EC7828603CCF}"/>
              </a:ext>
            </a:extLst>
          </p:cNvPr>
          <p:cNvSpPr>
            <a:spLocks noGrp="1"/>
          </p:cNvSpPr>
          <p:nvPr>
            <p:ph type="subTitle" idx="1"/>
          </p:nvPr>
        </p:nvSpPr>
        <p:spPr>
          <a:xfrm>
            <a:off x="5590120" y="4297556"/>
            <a:ext cx="5477071" cy="1431695"/>
          </a:xfrm>
        </p:spPr>
        <p:txBody>
          <a:bodyPr anchor="t">
            <a:normAutofit/>
          </a:bodyPr>
          <a:lstStyle/>
          <a:p>
            <a:r>
              <a:rPr lang="en-US" sz="1600" b="1">
                <a:solidFill>
                  <a:schemeClr val="bg1"/>
                </a:solidFill>
                <a:latin typeface="Georgia" panose="02040502050405020303" pitchFamily="18" charset="0"/>
              </a:rPr>
              <a:t>Presented By:</a:t>
            </a:r>
          </a:p>
          <a:p>
            <a:r>
              <a:rPr lang="en-US" sz="1600" b="1">
                <a:solidFill>
                  <a:schemeClr val="bg1"/>
                </a:solidFill>
                <a:latin typeface="Georgia" panose="02040502050405020303" pitchFamily="18" charset="0"/>
              </a:rPr>
              <a:t>Mabel Okungbowa, CRNA, APRN, MSN, BSN, RN</a:t>
            </a:r>
          </a:p>
        </p:txBody>
      </p:sp>
      <p:sp>
        <p:nvSpPr>
          <p:cNvPr id="7" name="Rectangle 6">
            <a:extLst>
              <a:ext uri="{FF2B5EF4-FFF2-40B4-BE49-F238E27FC236}">
                <a16:creationId xmlns:a16="http://schemas.microsoft.com/office/drawing/2014/main" id="{D7E9942E-93C8-4B24-9978-DBD698E1E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21695"/>
            <a:ext cx="4305009" cy="5592188"/>
          </a:xfrm>
          <a:prstGeom prst="rect">
            <a:avLst/>
          </a:prstGeom>
          <a:blipFill dpi="0" rotWithShape="1">
            <a:blip r:embed="rId2">
              <a:duotone>
                <a:schemeClr val="accent1">
                  <a:shade val="45000"/>
                  <a:satMod val="135000"/>
                </a:schemeClr>
                <a:prstClr val="white"/>
              </a:duotone>
            </a:blip>
            <a:srcRect/>
            <a:tile tx="-444500" ty="-127000" sx="50000" sy="50000" flip="xy"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cxnSp>
        <p:nvCxnSpPr>
          <p:cNvPr id="9" name="Straight Connector 8">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006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5068B1C-1A28-475A-A0E0-4C23200D8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53141E-565E-3F63-EDD2-7672EA758F50}"/>
              </a:ext>
            </a:extLst>
          </p:cNvPr>
          <p:cNvSpPr>
            <a:spLocks noGrp="1"/>
          </p:cNvSpPr>
          <p:nvPr>
            <p:ph type="title"/>
          </p:nvPr>
        </p:nvSpPr>
        <p:spPr>
          <a:xfrm>
            <a:off x="643467" y="804333"/>
            <a:ext cx="4958290" cy="5249334"/>
          </a:xfrm>
        </p:spPr>
        <p:txBody>
          <a:bodyPr>
            <a:normAutofit/>
          </a:bodyPr>
          <a:lstStyle/>
          <a:p>
            <a:pPr algn="r"/>
            <a:r>
              <a:rPr lang="en-US" sz="3500" b="1" kern="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Divisions of Communication in Nursing Cont.</a:t>
            </a:r>
            <a:br>
              <a:rPr lang="en-US" sz="35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3500">
              <a:solidFill>
                <a:schemeClr val="bg1"/>
              </a:solidFill>
            </a:endParaRPr>
          </a:p>
        </p:txBody>
      </p:sp>
      <p:sp>
        <p:nvSpPr>
          <p:cNvPr id="10" name="Rectangle 9">
            <a:extLst>
              <a:ext uri="{FF2B5EF4-FFF2-40B4-BE49-F238E27FC236}">
                <a16:creationId xmlns:a16="http://schemas.microsoft.com/office/drawing/2014/main" id="{6D428773-F789-43B7-B5FD-AE49E5BD2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7C555F5-A420-D243-EA34-A420684316F9}"/>
              </a:ext>
            </a:extLst>
          </p:cNvPr>
          <p:cNvSpPr>
            <a:spLocks noGrp="1"/>
          </p:cNvSpPr>
          <p:nvPr>
            <p:ph idx="1"/>
          </p:nvPr>
        </p:nvSpPr>
        <p:spPr>
          <a:xfrm>
            <a:off x="6578600" y="804333"/>
            <a:ext cx="5130800" cy="5249334"/>
          </a:xfrm>
        </p:spPr>
        <p:txBody>
          <a:bodyPr anchor="ctr">
            <a:normAutofit/>
          </a:bodyPr>
          <a:lstStyle/>
          <a:p>
            <a:r>
              <a:rPr lang="en-US" sz="2400" b="1"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Interpersonal Communication</a:t>
            </a:r>
            <a:r>
              <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 </a:t>
            </a:r>
          </a:p>
          <a:p>
            <a:pPr marL="0" indent="0">
              <a:buNone/>
            </a:pPr>
            <a:endPar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endParaRPr>
          </a:p>
          <a:p>
            <a:pPr lvl="1"/>
            <a:r>
              <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Interpersonal communication occurs between a nurse and another individual, such as a patient, family member, or colleague.</a:t>
            </a:r>
          </a:p>
          <a:p>
            <a:pPr marL="0" indent="0">
              <a:buNone/>
            </a:pPr>
            <a:endPar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endParaRPr>
          </a:p>
          <a:p>
            <a:pPr lvl="1"/>
            <a:r>
              <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 It can be one-on-one or in small groups and is essential for building trust, providing education, and ensuring effective collaboration.</a:t>
            </a:r>
            <a:endParaRPr lang="en-US" sz="2400" kern="100"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solidFill>
                <a:srgbClr val="FFFFFF"/>
              </a:solidFill>
            </a:endParaRPr>
          </a:p>
        </p:txBody>
      </p:sp>
    </p:spTree>
    <p:extLst>
      <p:ext uri="{BB962C8B-B14F-4D97-AF65-F5344CB8AC3E}">
        <p14:creationId xmlns:p14="http://schemas.microsoft.com/office/powerpoint/2010/main" val="75689859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231E72-7717-E365-4FE7-DE8726040B9C}"/>
              </a:ext>
            </a:extLst>
          </p:cNvPr>
          <p:cNvSpPr>
            <a:spLocks noGrp="1"/>
          </p:cNvSpPr>
          <p:nvPr>
            <p:ph type="title"/>
          </p:nvPr>
        </p:nvSpPr>
        <p:spPr>
          <a:xfrm>
            <a:off x="310039" y="640080"/>
            <a:ext cx="3429855" cy="5613236"/>
          </a:xfrm>
        </p:spPr>
        <p:txBody>
          <a:bodyPr anchor="ctr">
            <a:normAutofit/>
          </a:bodyPr>
          <a:lstStyle/>
          <a:p>
            <a:r>
              <a:rPr lang="en-US" sz="2400" b="1" kern="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Divisions of Communication in Nursing Cont.</a:t>
            </a:r>
            <a:endParaRPr lang="en-US" sz="2400" dirty="0">
              <a:solidFill>
                <a:srgbClr val="FFFFFF"/>
              </a:solidFill>
            </a:endParaRPr>
          </a:p>
        </p:txBody>
      </p:sp>
      <p:sp>
        <p:nvSpPr>
          <p:cNvPr id="3" name="Content Placeholder 2">
            <a:extLst>
              <a:ext uri="{FF2B5EF4-FFF2-40B4-BE49-F238E27FC236}">
                <a16:creationId xmlns:a16="http://schemas.microsoft.com/office/drawing/2014/main" id="{736E9464-62A9-F844-A7C4-1ECA4738AED8}"/>
              </a:ext>
            </a:extLst>
          </p:cNvPr>
          <p:cNvSpPr>
            <a:spLocks noGrp="1"/>
          </p:cNvSpPr>
          <p:nvPr>
            <p:ph idx="1"/>
          </p:nvPr>
        </p:nvSpPr>
        <p:spPr>
          <a:xfrm>
            <a:off x="4699818" y="640080"/>
            <a:ext cx="7172138" cy="3745107"/>
          </a:xfrm>
        </p:spPr>
        <p:txBody>
          <a:bodyPr>
            <a:normAutofit/>
          </a:bodyPr>
          <a:lstStyle/>
          <a:p>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Group Communication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en-US" kern="0" dirty="0">
              <a:latin typeface="Times New Roman" panose="02020603050405020304" pitchFamily="18" charset="0"/>
              <a:ea typeface="Times New Roman" panose="02020603050405020304" pitchFamily="18" charset="0"/>
              <a:cs typeface="Times New Roman" panose="02020603050405020304" pitchFamily="18" charset="0"/>
            </a:endParaRPr>
          </a:p>
          <a:p>
            <a:pPr lvl="1"/>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This involves communication within a group, such as a healthcare team discussing patient care in meetings, or nurses participating in training sessions. </a:t>
            </a:r>
          </a:p>
          <a:p>
            <a:pPr marL="457200" lvl="1" indent="0">
              <a:buNone/>
            </a:pPr>
            <a:endPar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Group communication fosters teamwork and ensures that everyone is on the same page regarding patient management.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7" name="Graphic 6" descr="Board Room">
            <a:extLst>
              <a:ext uri="{FF2B5EF4-FFF2-40B4-BE49-F238E27FC236}">
                <a16:creationId xmlns:a16="http://schemas.microsoft.com/office/drawing/2014/main" id="{37A210A9-7179-4B7A-3132-5E9C934258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Tree>
    <p:extLst>
      <p:ext uri="{BB962C8B-B14F-4D97-AF65-F5344CB8AC3E}">
        <p14:creationId xmlns:p14="http://schemas.microsoft.com/office/powerpoint/2010/main" val="889220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371D02-EC65-3C67-0E10-3E086949B93D}"/>
              </a:ext>
            </a:extLst>
          </p:cNvPr>
          <p:cNvSpPr>
            <a:spLocks noGrp="1"/>
          </p:cNvSpPr>
          <p:nvPr>
            <p:ph type="title"/>
          </p:nvPr>
        </p:nvSpPr>
        <p:spPr>
          <a:xfrm>
            <a:off x="964788" y="804333"/>
            <a:ext cx="3391900" cy="5249334"/>
          </a:xfrm>
        </p:spPr>
        <p:txBody>
          <a:bodyPr>
            <a:normAutofit/>
          </a:bodyPr>
          <a:lstStyle/>
          <a:p>
            <a:pPr algn="r"/>
            <a:r>
              <a:rPr lang="en-US" sz="2400" b="1"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Divisions of Communication in Nursing Cont.</a:t>
            </a:r>
            <a:endParaRPr lang="en-US" sz="2400" dirty="0">
              <a:solidFill>
                <a:srgbClr val="FFFFFF"/>
              </a:solidFill>
              <a:latin typeface="Georgia" panose="02040502050405020303" pitchFamily="18" charset="0"/>
            </a:endParaRPr>
          </a:p>
        </p:txBody>
      </p:sp>
      <p:sp>
        <p:nvSpPr>
          <p:cNvPr id="3" name="Content Placeholder 2">
            <a:extLst>
              <a:ext uri="{FF2B5EF4-FFF2-40B4-BE49-F238E27FC236}">
                <a16:creationId xmlns:a16="http://schemas.microsoft.com/office/drawing/2014/main" id="{3BE1CCA8-06D9-FE9A-451D-7656322AD600}"/>
              </a:ext>
            </a:extLst>
          </p:cNvPr>
          <p:cNvSpPr>
            <a:spLocks noGrp="1"/>
          </p:cNvSpPr>
          <p:nvPr>
            <p:ph idx="1"/>
          </p:nvPr>
        </p:nvSpPr>
        <p:spPr>
          <a:xfrm>
            <a:off x="4951048" y="804333"/>
            <a:ext cx="6306003" cy="5249334"/>
          </a:xfrm>
        </p:spPr>
        <p:txBody>
          <a:bodyPr anchor="ctr">
            <a:normAutofit/>
          </a:bodyPr>
          <a:lstStyle/>
          <a:p>
            <a:r>
              <a:rPr lang="en-US" sz="2800" b="1" kern="0" dirty="0">
                <a:effectLst/>
                <a:latin typeface="Georgia" panose="02040502050405020303" pitchFamily="18" charset="0"/>
                <a:ea typeface="Times New Roman" panose="02020603050405020304" pitchFamily="18" charset="0"/>
                <a:cs typeface="Times New Roman" panose="02020603050405020304" pitchFamily="18" charset="0"/>
              </a:rPr>
              <a:t>Public Communication</a:t>
            </a:r>
            <a:r>
              <a:rPr lang="en-US" sz="2800" kern="0" dirty="0">
                <a:effectLst/>
                <a:latin typeface="Georgia" panose="02040502050405020303" pitchFamily="18" charset="0"/>
                <a:ea typeface="Times New Roman" panose="02020603050405020304" pitchFamily="18" charset="0"/>
                <a:cs typeface="Times New Roman" panose="02020603050405020304" pitchFamily="18" charset="0"/>
              </a:rPr>
              <a:t>: </a:t>
            </a:r>
          </a:p>
          <a:p>
            <a:endParaRPr lang="en-US" kern="0" dirty="0">
              <a:latin typeface="Georgia" panose="02040502050405020303" pitchFamily="18" charset="0"/>
              <a:ea typeface="Times New Roman" panose="02020603050405020304" pitchFamily="18" charset="0"/>
              <a:cs typeface="Times New Roman" panose="02020603050405020304" pitchFamily="18" charset="0"/>
            </a:endParaRPr>
          </a:p>
          <a:p>
            <a:pPr lvl="1"/>
            <a:r>
              <a:rPr lang="en-US" sz="2400" kern="0" dirty="0">
                <a:effectLst/>
                <a:latin typeface="Georgia" panose="02040502050405020303" pitchFamily="18" charset="0"/>
                <a:ea typeface="Times New Roman" panose="02020603050405020304" pitchFamily="18" charset="0"/>
                <a:cs typeface="Times New Roman" panose="02020603050405020304" pitchFamily="18" charset="0"/>
              </a:rPr>
              <a:t>Nurses may also engage in public communication, which involves addressing larger groups. Examples include community health education, seminars, or public health campaigns. </a:t>
            </a:r>
          </a:p>
          <a:p>
            <a:pPr marL="0" indent="0">
              <a:buNone/>
            </a:pPr>
            <a:endParaRPr lang="en-US" sz="2400" kern="0" dirty="0">
              <a:effectLst/>
              <a:latin typeface="Georgia" panose="02040502050405020303" pitchFamily="18" charset="0"/>
              <a:ea typeface="Times New Roman" panose="02020603050405020304" pitchFamily="18" charset="0"/>
              <a:cs typeface="Times New Roman" panose="02020603050405020304" pitchFamily="18" charset="0"/>
            </a:endParaRPr>
          </a:p>
          <a:p>
            <a:pPr lvl="1"/>
            <a:r>
              <a:rPr lang="en-US" sz="2400" kern="0" dirty="0">
                <a:effectLst/>
                <a:latin typeface="Georgia" panose="02040502050405020303" pitchFamily="18" charset="0"/>
                <a:ea typeface="Times New Roman" panose="02020603050405020304" pitchFamily="18" charset="0"/>
                <a:cs typeface="Times New Roman" panose="02020603050405020304" pitchFamily="18" charset="0"/>
              </a:rPr>
              <a:t>Public communication is critical for disseminating health information and promoting wellness at the community level.</a:t>
            </a:r>
            <a:endParaRPr lang="en-US" sz="2400" kern="1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88982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7CA79-733E-45B1-F1BE-C8220879941D}"/>
              </a:ext>
            </a:extLst>
          </p:cNvPr>
          <p:cNvSpPr>
            <a:spLocks noGrp="1"/>
          </p:cNvSpPr>
          <p:nvPr>
            <p:ph type="title"/>
          </p:nvPr>
        </p:nvSpPr>
        <p:spPr>
          <a:xfrm>
            <a:off x="1024128" y="585216"/>
            <a:ext cx="9720072" cy="1499616"/>
          </a:xfrm>
        </p:spPr>
        <p:txBody>
          <a:bodyPr>
            <a:normAutofit/>
          </a:bodyPr>
          <a:lstStyle/>
          <a:p>
            <a:pPr algn="ctr"/>
            <a:r>
              <a:rPr lang="en-US" sz="3500" b="1" kern="0" dirty="0">
                <a:effectLst/>
                <a:latin typeface="Georgia" panose="02040502050405020303" pitchFamily="18" charset="0"/>
                <a:ea typeface="Times New Roman" panose="02020603050405020304" pitchFamily="18" charset="0"/>
                <a:cs typeface="Times New Roman" panose="02020603050405020304" pitchFamily="18" charset="0"/>
              </a:rPr>
              <a:t>Effective Communication in Nursing</a:t>
            </a:r>
            <a:br>
              <a:rPr lang="en-US" sz="35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500" dirty="0"/>
          </a:p>
        </p:txBody>
      </p:sp>
      <p:graphicFrame>
        <p:nvGraphicFramePr>
          <p:cNvPr id="5" name="Content Placeholder 2">
            <a:extLst>
              <a:ext uri="{FF2B5EF4-FFF2-40B4-BE49-F238E27FC236}">
                <a16:creationId xmlns:a16="http://schemas.microsoft.com/office/drawing/2014/main" id="{E97956C7-9F95-F934-E57B-1E5C5BE5D641}"/>
              </a:ext>
            </a:extLst>
          </p:cNvPr>
          <p:cNvGraphicFramePr>
            <a:graphicFrameLocks noGrp="1"/>
          </p:cNvGraphicFramePr>
          <p:nvPr>
            <p:ph idx="1"/>
            <p:extLst>
              <p:ext uri="{D42A27DB-BD31-4B8C-83A1-F6EECF244321}">
                <p14:modId xmlns:p14="http://schemas.microsoft.com/office/powerpoint/2010/main" val="86707466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4990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8CDDC-A089-E13A-18F7-D0617025AAE6}"/>
              </a:ext>
            </a:extLst>
          </p:cNvPr>
          <p:cNvSpPr>
            <a:spLocks noGrp="1"/>
          </p:cNvSpPr>
          <p:nvPr>
            <p:ph type="title"/>
          </p:nvPr>
        </p:nvSpPr>
        <p:spPr>
          <a:xfrm>
            <a:off x="1024128" y="585216"/>
            <a:ext cx="9720072" cy="1499616"/>
          </a:xfrm>
        </p:spPr>
        <p:txBody>
          <a:bodyPr>
            <a:normAutofit/>
          </a:bodyPr>
          <a:lstStyle/>
          <a:p>
            <a:pPr algn="ctr"/>
            <a:r>
              <a:rPr lang="en-US" sz="3100" b="1" kern="0" dirty="0">
                <a:effectLst/>
                <a:latin typeface="Georgia" panose="02040502050405020303" pitchFamily="18" charset="0"/>
                <a:ea typeface="Times New Roman" panose="02020603050405020304" pitchFamily="18" charset="0"/>
                <a:cs typeface="Times New Roman" panose="02020603050405020304" pitchFamily="18" charset="0"/>
              </a:rPr>
              <a:t>Key Characteristics of Effective Communication in Nursing:</a:t>
            </a:r>
            <a:br>
              <a:rPr lang="en-US" sz="3100" kern="100" dirty="0">
                <a:effectLst/>
                <a:latin typeface="Georgia" panose="02040502050405020303" pitchFamily="18" charset="0"/>
                <a:ea typeface="Calibri" panose="020F0502020204030204" pitchFamily="34" charset="0"/>
                <a:cs typeface="Times New Roman" panose="02020603050405020304" pitchFamily="18" charset="0"/>
              </a:rPr>
            </a:br>
            <a:endParaRPr lang="en-US" sz="3100" dirty="0">
              <a:latin typeface="Georgia" panose="02040502050405020303" pitchFamily="18" charset="0"/>
            </a:endParaRPr>
          </a:p>
        </p:txBody>
      </p:sp>
      <p:graphicFrame>
        <p:nvGraphicFramePr>
          <p:cNvPr id="12" name="Content Placeholder 2">
            <a:extLst>
              <a:ext uri="{FF2B5EF4-FFF2-40B4-BE49-F238E27FC236}">
                <a16:creationId xmlns:a16="http://schemas.microsoft.com/office/drawing/2014/main" id="{D8FA4A87-0CC3-2387-BD00-C23427006962}"/>
              </a:ext>
            </a:extLst>
          </p:cNvPr>
          <p:cNvGraphicFramePr>
            <a:graphicFrameLocks noGrp="1"/>
          </p:cNvGraphicFramePr>
          <p:nvPr>
            <p:ph idx="1"/>
            <p:extLst>
              <p:ext uri="{D42A27DB-BD31-4B8C-83A1-F6EECF244321}">
                <p14:modId xmlns:p14="http://schemas.microsoft.com/office/powerpoint/2010/main" val="426176262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849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AA6E-3D14-8D83-7CC6-72B3119D174E}"/>
              </a:ext>
            </a:extLst>
          </p:cNvPr>
          <p:cNvSpPr>
            <a:spLocks noGrp="1"/>
          </p:cNvSpPr>
          <p:nvPr>
            <p:ph type="title"/>
          </p:nvPr>
        </p:nvSpPr>
        <p:spPr>
          <a:xfrm>
            <a:off x="1024128" y="585216"/>
            <a:ext cx="9720072" cy="1499616"/>
          </a:xfrm>
        </p:spPr>
        <p:txBody>
          <a:bodyPr>
            <a:normAutofit/>
          </a:bodyPr>
          <a:lstStyle/>
          <a:p>
            <a:r>
              <a:rPr lang="en-US" sz="3100" b="1" kern="0">
                <a:effectLst/>
                <a:latin typeface="Georgia" panose="02040502050405020303" pitchFamily="18" charset="0"/>
                <a:ea typeface="Times New Roman" panose="02020603050405020304" pitchFamily="18" charset="0"/>
                <a:cs typeface="Times New Roman" panose="02020603050405020304" pitchFamily="18" charset="0"/>
              </a:rPr>
              <a:t>Key Characteristics of Effective Communication in Nursing Cont.</a:t>
            </a:r>
            <a:br>
              <a:rPr lang="en-US" sz="3100" kern="100">
                <a:effectLst/>
                <a:latin typeface="Georgia" panose="02040502050405020303" pitchFamily="18" charset="0"/>
                <a:ea typeface="Calibri" panose="020F0502020204030204" pitchFamily="34" charset="0"/>
                <a:cs typeface="Times New Roman" panose="02020603050405020304" pitchFamily="18" charset="0"/>
              </a:rPr>
            </a:br>
            <a:endParaRPr lang="en-US" sz="3100">
              <a:latin typeface="Georgia" panose="02040502050405020303" pitchFamily="18" charset="0"/>
            </a:endParaRPr>
          </a:p>
        </p:txBody>
      </p:sp>
      <p:graphicFrame>
        <p:nvGraphicFramePr>
          <p:cNvPr id="13" name="Content Placeholder 2">
            <a:extLst>
              <a:ext uri="{FF2B5EF4-FFF2-40B4-BE49-F238E27FC236}">
                <a16:creationId xmlns:a16="http://schemas.microsoft.com/office/drawing/2014/main" id="{8FF891BB-99B4-9677-6865-12EF64B9D433}"/>
              </a:ext>
            </a:extLst>
          </p:cNvPr>
          <p:cNvGraphicFramePr>
            <a:graphicFrameLocks noGrp="1"/>
          </p:cNvGraphicFramePr>
          <p:nvPr>
            <p:ph idx="1"/>
            <p:extLst>
              <p:ext uri="{D42A27DB-BD31-4B8C-83A1-F6EECF244321}">
                <p14:modId xmlns:p14="http://schemas.microsoft.com/office/powerpoint/2010/main" val="286695399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83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70C6F-B7F1-3A99-F1C5-E88B3B5D146E}"/>
              </a:ext>
            </a:extLst>
          </p:cNvPr>
          <p:cNvSpPr>
            <a:spLocks noGrp="1"/>
          </p:cNvSpPr>
          <p:nvPr>
            <p:ph type="title"/>
          </p:nvPr>
        </p:nvSpPr>
        <p:spPr>
          <a:xfrm>
            <a:off x="1024128" y="585216"/>
            <a:ext cx="9720072" cy="1499616"/>
          </a:xfrm>
        </p:spPr>
        <p:txBody>
          <a:bodyPr>
            <a:normAutofit/>
          </a:bodyPr>
          <a:lstStyle/>
          <a:p>
            <a:r>
              <a:rPr lang="en-US" sz="3100" b="1" kern="0">
                <a:effectLst/>
                <a:latin typeface="Georgia" panose="02040502050405020303" pitchFamily="18" charset="0"/>
                <a:ea typeface="Times New Roman" panose="02020603050405020304" pitchFamily="18" charset="0"/>
                <a:cs typeface="Times New Roman" panose="02020603050405020304" pitchFamily="18" charset="0"/>
              </a:rPr>
              <a:t>Key Characteristics of Effective Communication in Nursing Cont.</a:t>
            </a:r>
            <a:br>
              <a:rPr lang="en-US" sz="3100" kern="100">
                <a:effectLst/>
                <a:latin typeface="Georgia" panose="02040502050405020303" pitchFamily="18" charset="0"/>
                <a:ea typeface="Calibri" panose="020F0502020204030204" pitchFamily="34" charset="0"/>
                <a:cs typeface="Times New Roman" panose="02020603050405020304" pitchFamily="18" charset="0"/>
              </a:rPr>
            </a:br>
            <a:endParaRPr lang="en-US" sz="3100">
              <a:latin typeface="Georgia" panose="02040502050405020303" pitchFamily="18" charset="0"/>
            </a:endParaRPr>
          </a:p>
        </p:txBody>
      </p:sp>
      <p:graphicFrame>
        <p:nvGraphicFramePr>
          <p:cNvPr id="13" name="Content Placeholder 2">
            <a:extLst>
              <a:ext uri="{FF2B5EF4-FFF2-40B4-BE49-F238E27FC236}">
                <a16:creationId xmlns:a16="http://schemas.microsoft.com/office/drawing/2014/main" id="{28169BC6-5F91-A73D-9CA4-430789D2ED6C}"/>
              </a:ext>
            </a:extLst>
          </p:cNvPr>
          <p:cNvGraphicFramePr>
            <a:graphicFrameLocks noGrp="1"/>
          </p:cNvGraphicFramePr>
          <p:nvPr>
            <p:ph idx="1"/>
            <p:extLst>
              <p:ext uri="{D42A27DB-BD31-4B8C-83A1-F6EECF244321}">
                <p14:modId xmlns:p14="http://schemas.microsoft.com/office/powerpoint/2010/main" val="3961434354"/>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417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946180-135A-0C4E-9A42-5CE93EE972AF}"/>
              </a:ext>
            </a:extLst>
          </p:cNvPr>
          <p:cNvSpPr>
            <a:spLocks noGrp="1"/>
          </p:cNvSpPr>
          <p:nvPr>
            <p:ph type="title"/>
          </p:nvPr>
        </p:nvSpPr>
        <p:spPr>
          <a:xfrm>
            <a:off x="643468" y="643467"/>
            <a:ext cx="3415612" cy="5571066"/>
          </a:xfrm>
        </p:spPr>
        <p:txBody>
          <a:bodyPr>
            <a:normAutofit/>
          </a:bodyPr>
          <a:lstStyle/>
          <a:p>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Challenges in Nursing Communication</a:t>
            </a:r>
            <a:br>
              <a:rPr lang="en-US" sz="2400" kern="100">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br>
            <a:endParaRPr lang="en-US" sz="2400">
              <a:solidFill>
                <a:srgbClr val="FFFFFF"/>
              </a:solidFill>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59923005-852E-B9F7-BC1F-1520A6891172}"/>
              </a:ext>
            </a:extLst>
          </p:cNvPr>
          <p:cNvGraphicFramePr>
            <a:graphicFrameLocks noGrp="1"/>
          </p:cNvGraphicFramePr>
          <p:nvPr>
            <p:ph idx="1"/>
            <p:extLst>
              <p:ext uri="{D42A27DB-BD31-4B8C-83A1-F6EECF244321}">
                <p14:modId xmlns:p14="http://schemas.microsoft.com/office/powerpoint/2010/main" val="203608052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739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427B-21B5-ECEA-F559-2E5FCEC80531}"/>
              </a:ext>
            </a:extLst>
          </p:cNvPr>
          <p:cNvSpPr>
            <a:spLocks noGrp="1"/>
          </p:cNvSpPr>
          <p:nvPr>
            <p:ph type="title"/>
          </p:nvPr>
        </p:nvSpPr>
        <p:spPr>
          <a:xfrm>
            <a:off x="1024128" y="585216"/>
            <a:ext cx="9720072" cy="1499616"/>
          </a:xfrm>
        </p:spPr>
        <p:txBody>
          <a:bodyPr>
            <a:normAutofit/>
          </a:bodyPr>
          <a:lstStyle/>
          <a:p>
            <a:r>
              <a:rPr lang="en-US" b="1" kern="0">
                <a:effectLst/>
                <a:latin typeface="Georgia" panose="02040502050405020303" pitchFamily="18" charset="0"/>
                <a:ea typeface="Times New Roman" panose="02020603050405020304" pitchFamily="18" charset="0"/>
                <a:cs typeface="Times New Roman" panose="02020603050405020304" pitchFamily="18" charset="0"/>
              </a:rPr>
              <a:t>Challenges in Nursing Communication Cont.</a:t>
            </a:r>
            <a:endParaRPr lang="en-US">
              <a:latin typeface="Georgia" panose="02040502050405020303" pitchFamily="18" charset="0"/>
            </a:endParaRPr>
          </a:p>
        </p:txBody>
      </p:sp>
      <p:graphicFrame>
        <p:nvGraphicFramePr>
          <p:cNvPr id="11" name="Content Placeholder 2">
            <a:extLst>
              <a:ext uri="{FF2B5EF4-FFF2-40B4-BE49-F238E27FC236}">
                <a16:creationId xmlns:a16="http://schemas.microsoft.com/office/drawing/2014/main" id="{6ED7C385-7EF3-E830-65F1-18B82454E659}"/>
              </a:ext>
            </a:extLst>
          </p:cNvPr>
          <p:cNvGraphicFramePr>
            <a:graphicFrameLocks noGrp="1"/>
          </p:cNvGraphicFramePr>
          <p:nvPr>
            <p:ph idx="1"/>
            <p:extLst>
              <p:ext uri="{D42A27DB-BD31-4B8C-83A1-F6EECF244321}">
                <p14:modId xmlns:p14="http://schemas.microsoft.com/office/powerpoint/2010/main" val="364769263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9089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6F0895-A463-1524-E572-435A9C6E06A8}"/>
              </a:ext>
            </a:extLst>
          </p:cNvPr>
          <p:cNvSpPr>
            <a:spLocks noGrp="1"/>
          </p:cNvSpPr>
          <p:nvPr>
            <p:ph type="title"/>
          </p:nvPr>
        </p:nvSpPr>
        <p:spPr>
          <a:xfrm>
            <a:off x="643468" y="643467"/>
            <a:ext cx="3415612" cy="5571066"/>
          </a:xfrm>
        </p:spPr>
        <p:txBody>
          <a:bodyPr>
            <a:normAutofit/>
          </a:bodyPr>
          <a:lstStyle/>
          <a:p>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Challenges in Nursing Communication Cont.</a:t>
            </a:r>
            <a:endParaRPr lang="en-US" sz="2400">
              <a:solidFill>
                <a:srgbClr val="FFFFFF"/>
              </a:solidFill>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DBA09116-AA4D-7020-B46D-E3C441E1BDA7}"/>
              </a:ext>
            </a:extLst>
          </p:cNvPr>
          <p:cNvGraphicFramePr>
            <a:graphicFrameLocks noGrp="1"/>
          </p:cNvGraphicFramePr>
          <p:nvPr>
            <p:ph idx="1"/>
            <p:extLst>
              <p:ext uri="{D42A27DB-BD31-4B8C-83A1-F6EECF244321}">
                <p14:modId xmlns:p14="http://schemas.microsoft.com/office/powerpoint/2010/main" val="213460957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4447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FF796F-D772-AD11-AC0F-9D117D8A7624}"/>
              </a:ext>
            </a:extLst>
          </p:cNvPr>
          <p:cNvSpPr>
            <a:spLocks noGrp="1"/>
          </p:cNvSpPr>
          <p:nvPr>
            <p:ph type="title"/>
          </p:nvPr>
        </p:nvSpPr>
        <p:spPr>
          <a:xfrm>
            <a:off x="310039" y="640080"/>
            <a:ext cx="3429855" cy="5613236"/>
          </a:xfrm>
        </p:spPr>
        <p:txBody>
          <a:bodyPr anchor="ctr">
            <a:normAutofit/>
          </a:bodyPr>
          <a:lstStyle/>
          <a:p>
            <a:r>
              <a:rPr lang="en-US" sz="2800">
                <a:solidFill>
                  <a:srgbClr val="FFFFFF"/>
                </a:solidFill>
                <a:latin typeface="Georgia" panose="02040502050405020303" pitchFamily="18" charset="0"/>
              </a:rPr>
              <a:t>Introduction</a:t>
            </a:r>
          </a:p>
        </p:txBody>
      </p:sp>
      <p:sp>
        <p:nvSpPr>
          <p:cNvPr id="3" name="Content Placeholder 2">
            <a:extLst>
              <a:ext uri="{FF2B5EF4-FFF2-40B4-BE49-F238E27FC236}">
                <a16:creationId xmlns:a16="http://schemas.microsoft.com/office/drawing/2014/main" id="{2EBE984A-E7EE-699B-90C7-D4E764C1596E}"/>
              </a:ext>
            </a:extLst>
          </p:cNvPr>
          <p:cNvSpPr>
            <a:spLocks noGrp="1"/>
          </p:cNvSpPr>
          <p:nvPr>
            <p:ph idx="1"/>
          </p:nvPr>
        </p:nvSpPr>
        <p:spPr>
          <a:xfrm>
            <a:off x="4699818" y="640080"/>
            <a:ext cx="7172138" cy="3745107"/>
          </a:xfrm>
        </p:spPr>
        <p:txBody>
          <a:bodyPr>
            <a:normAutofit lnSpcReduction="10000"/>
          </a:bodyPr>
          <a:lstStyle/>
          <a:p>
            <a:r>
              <a:rPr lang="en-US" b="1" kern="0" dirty="0">
                <a:effectLst/>
                <a:latin typeface="Georgia" panose="02040502050405020303" pitchFamily="18" charset="0"/>
                <a:ea typeface="Times New Roman" panose="02020603050405020304" pitchFamily="18" charset="0"/>
                <a:cs typeface="Times New Roman" panose="02020603050405020304" pitchFamily="18" charset="0"/>
              </a:rPr>
              <a:t>Definition of Communication in Nursing</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a:p>
            <a:pPr lvl="1"/>
            <a:r>
              <a:rPr lang="en-US" sz="2400" kern="0" dirty="0">
                <a:effectLst/>
                <a:latin typeface="Georgia" panose="02040502050405020303" pitchFamily="18" charset="0"/>
                <a:ea typeface="Times New Roman" panose="02020603050405020304" pitchFamily="18" charset="0"/>
                <a:cs typeface="Times New Roman" panose="02020603050405020304" pitchFamily="18" charset="0"/>
              </a:rPr>
              <a:t>Communication in nursing refers to the process of exchanging information, ideas, emotions, and messages between nurses, patients, families, and other healthcare professionals. </a:t>
            </a:r>
          </a:p>
          <a:p>
            <a:pPr lvl="1"/>
            <a:endParaRPr lang="en-US" sz="2400" kern="0" dirty="0">
              <a:latin typeface="Georgia" panose="02040502050405020303" pitchFamily="18" charset="0"/>
              <a:ea typeface="Times New Roman" panose="02020603050405020304" pitchFamily="18" charset="0"/>
              <a:cs typeface="Times New Roman" panose="02020603050405020304" pitchFamily="18" charset="0"/>
            </a:endParaRPr>
          </a:p>
          <a:p>
            <a:pPr marL="128016" lvl="1" indent="0">
              <a:buNone/>
            </a:pPr>
            <a:endParaRPr lang="en-US" kern="0" dirty="0">
              <a:effectLst/>
              <a:latin typeface="Georgia" panose="02040502050405020303" pitchFamily="18" charset="0"/>
              <a:ea typeface="Times New Roman" panose="02020603050405020304" pitchFamily="18" charset="0"/>
              <a:cs typeface="Times New Roman" panose="02020603050405020304" pitchFamily="18" charset="0"/>
            </a:endParaRPr>
          </a:p>
          <a:p>
            <a:pPr lvl="1"/>
            <a:r>
              <a:rPr lang="en-US" sz="2400" kern="0" dirty="0">
                <a:effectLst/>
                <a:latin typeface="Georgia" panose="02040502050405020303" pitchFamily="18" charset="0"/>
                <a:ea typeface="Times New Roman" panose="02020603050405020304" pitchFamily="18" charset="0"/>
                <a:cs typeface="Times New Roman" panose="02020603050405020304" pitchFamily="18" charset="0"/>
              </a:rPr>
              <a:t>It is a fundamental component of nursing practice that ensures effective care delivery, patient safety, and the fostering of a therapeutic relationship between nurses and patients.</a:t>
            </a:r>
            <a:endParaRPr lang="en-US" sz="2400" kern="1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pic>
        <p:nvPicPr>
          <p:cNvPr id="7" name="Graphic 6" descr="Hospital">
            <a:extLst>
              <a:ext uri="{FF2B5EF4-FFF2-40B4-BE49-F238E27FC236}">
                <a16:creationId xmlns:a16="http://schemas.microsoft.com/office/drawing/2014/main" id="{1038F948-A06E-3B5D-00FF-7B6B3D4926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Tree>
    <p:extLst>
      <p:ext uri="{BB962C8B-B14F-4D97-AF65-F5344CB8AC3E}">
        <p14:creationId xmlns:p14="http://schemas.microsoft.com/office/powerpoint/2010/main" val="2501620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01F875-A4CB-41A1-49CB-06B97393AD7E}"/>
              </a:ext>
            </a:extLst>
          </p:cNvPr>
          <p:cNvSpPr>
            <a:spLocks noGrp="1"/>
          </p:cNvSpPr>
          <p:nvPr>
            <p:ph type="title"/>
          </p:nvPr>
        </p:nvSpPr>
        <p:spPr>
          <a:xfrm>
            <a:off x="643468" y="643467"/>
            <a:ext cx="3415612" cy="5571066"/>
          </a:xfrm>
        </p:spPr>
        <p:txBody>
          <a:bodyPr>
            <a:normAutofit/>
          </a:bodyPr>
          <a:lstStyle/>
          <a:p>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Challenges in Nursing Communication Cont.</a:t>
            </a:r>
            <a:endParaRPr lang="en-US" sz="2400">
              <a:solidFill>
                <a:srgbClr val="FFFFFF"/>
              </a:solidFill>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B979F6CC-CF57-7D1F-4C44-ED04768F9F29}"/>
              </a:ext>
            </a:extLst>
          </p:cNvPr>
          <p:cNvGraphicFramePr>
            <a:graphicFrameLocks noGrp="1"/>
          </p:cNvGraphicFramePr>
          <p:nvPr>
            <p:ph idx="1"/>
            <p:extLst>
              <p:ext uri="{D42A27DB-BD31-4B8C-83A1-F6EECF244321}">
                <p14:modId xmlns:p14="http://schemas.microsoft.com/office/powerpoint/2010/main" val="1011385165"/>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4702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0E5624-9358-F3DC-3E24-270D0ECC4239}"/>
              </a:ext>
            </a:extLst>
          </p:cNvPr>
          <p:cNvSpPr>
            <a:spLocks noGrp="1"/>
          </p:cNvSpPr>
          <p:nvPr>
            <p:ph type="title"/>
          </p:nvPr>
        </p:nvSpPr>
        <p:spPr>
          <a:xfrm>
            <a:off x="1024129" y="585216"/>
            <a:ext cx="3779085" cy="1499616"/>
          </a:xfrm>
        </p:spPr>
        <p:txBody>
          <a:bodyPr>
            <a:normAutofit/>
          </a:bodyPr>
          <a:lstStyle/>
          <a:p>
            <a:r>
              <a:rPr lang="en-US" sz="2000" b="1">
                <a:solidFill>
                  <a:srgbClr val="FFFFFF"/>
                </a:solidFill>
                <a:latin typeface="Georgia" panose="02040502050405020303" pitchFamily="18" charset="0"/>
              </a:rPr>
              <a:t>Patient-Centered Approach To Care In Healthcare Organizations</a:t>
            </a:r>
          </a:p>
        </p:txBody>
      </p:sp>
      <p:cxnSp>
        <p:nvCxnSpPr>
          <p:cNvPr id="16" name="Straight Connector 15">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7" name="Content Placeholder 7">
            <a:extLst>
              <a:ext uri="{FF2B5EF4-FFF2-40B4-BE49-F238E27FC236}">
                <a16:creationId xmlns:a16="http://schemas.microsoft.com/office/drawing/2014/main" id="{D2547D0E-08AE-3B39-5333-9D367323A1CE}"/>
              </a:ext>
            </a:extLst>
          </p:cNvPr>
          <p:cNvSpPr>
            <a:spLocks noGrp="1"/>
          </p:cNvSpPr>
          <p:nvPr>
            <p:ph idx="1"/>
          </p:nvPr>
        </p:nvSpPr>
        <p:spPr>
          <a:xfrm>
            <a:off x="1024129" y="2286000"/>
            <a:ext cx="3791711" cy="3931920"/>
          </a:xfrm>
        </p:spPr>
        <p:txBody>
          <a:bodyPr>
            <a:normAutofit/>
          </a:bodyPr>
          <a:lstStyle/>
          <a:p>
            <a:r>
              <a:rPr lang="en-US" sz="2800" dirty="0">
                <a:solidFill>
                  <a:srgbClr val="FFFFFF"/>
                </a:solidFill>
              </a:rPr>
              <a:t>Overall increase in Healthcare delivery</a:t>
            </a:r>
          </a:p>
          <a:p>
            <a:endParaRPr lang="en-US" sz="2800" dirty="0">
              <a:solidFill>
                <a:srgbClr val="FFFFFF"/>
              </a:solidFill>
            </a:endParaRPr>
          </a:p>
          <a:p>
            <a:r>
              <a:rPr lang="en-US" sz="2800" dirty="0">
                <a:solidFill>
                  <a:srgbClr val="FFFFFF"/>
                </a:solidFill>
              </a:rPr>
              <a:t>Overall Goal is Safety culture</a:t>
            </a:r>
          </a:p>
        </p:txBody>
      </p:sp>
      <p:pic>
        <p:nvPicPr>
          <p:cNvPr id="4" name="Content Placeholder 3" descr="A diagram of a company&#10;&#10;Description automatically generated">
            <a:extLst>
              <a:ext uri="{FF2B5EF4-FFF2-40B4-BE49-F238E27FC236}">
                <a16:creationId xmlns:a16="http://schemas.microsoft.com/office/drawing/2014/main" id="{523EBCA2-5F52-20BD-2D61-2FFDDBC48810}"/>
              </a:ext>
            </a:extLst>
          </p:cNvPr>
          <p:cNvPicPr>
            <a:picLocks noChangeAspect="1"/>
          </p:cNvPicPr>
          <p:nvPr/>
        </p:nvPicPr>
        <p:blipFill>
          <a:blip r:embed="rId2"/>
          <a:stretch>
            <a:fillRect/>
          </a:stretch>
        </p:blipFill>
        <p:spPr>
          <a:xfrm>
            <a:off x="6096000" y="1787341"/>
            <a:ext cx="5455921" cy="3283317"/>
          </a:xfrm>
          <a:prstGeom prst="rect">
            <a:avLst/>
          </a:prstGeom>
        </p:spPr>
      </p:pic>
    </p:spTree>
    <p:extLst>
      <p:ext uri="{BB962C8B-B14F-4D97-AF65-F5344CB8AC3E}">
        <p14:creationId xmlns:p14="http://schemas.microsoft.com/office/powerpoint/2010/main" val="3507666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CEEF-7B92-C78C-FB0F-9F31EA770C5B}"/>
              </a:ext>
            </a:extLst>
          </p:cNvPr>
          <p:cNvSpPr>
            <a:spLocks noGrp="1"/>
          </p:cNvSpPr>
          <p:nvPr>
            <p:ph type="title"/>
          </p:nvPr>
        </p:nvSpPr>
        <p:spPr>
          <a:xfrm>
            <a:off x="1024128" y="585216"/>
            <a:ext cx="9720072" cy="1499616"/>
          </a:xfrm>
        </p:spPr>
        <p:txBody>
          <a:bodyPr>
            <a:normAutofit/>
          </a:bodyPr>
          <a:lstStyle/>
          <a:p>
            <a:pPr algn="ctr"/>
            <a:r>
              <a:rPr lang="en-US" sz="3500" b="1" dirty="0">
                <a:latin typeface="Georgia" panose="02040502050405020303" pitchFamily="18" charset="0"/>
              </a:rPr>
              <a:t>Patient-Centered Approach To Care In Healthcare Organizations Cont.</a:t>
            </a:r>
          </a:p>
        </p:txBody>
      </p:sp>
      <p:graphicFrame>
        <p:nvGraphicFramePr>
          <p:cNvPr id="12" name="Content Placeholder 2">
            <a:extLst>
              <a:ext uri="{FF2B5EF4-FFF2-40B4-BE49-F238E27FC236}">
                <a16:creationId xmlns:a16="http://schemas.microsoft.com/office/drawing/2014/main" id="{8585853D-19C4-9AF7-E58B-17F264E50907}"/>
              </a:ext>
            </a:extLst>
          </p:cNvPr>
          <p:cNvGraphicFramePr>
            <a:graphicFrameLocks noGrp="1"/>
          </p:cNvGraphicFramePr>
          <p:nvPr>
            <p:ph idx="1"/>
            <p:extLst>
              <p:ext uri="{D42A27DB-BD31-4B8C-83A1-F6EECF244321}">
                <p14:modId xmlns:p14="http://schemas.microsoft.com/office/powerpoint/2010/main" val="1599042112"/>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128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126B-56E5-AE24-8A91-3AD0F7EC7142}"/>
              </a:ext>
            </a:extLst>
          </p:cNvPr>
          <p:cNvSpPr>
            <a:spLocks noGrp="1"/>
          </p:cNvSpPr>
          <p:nvPr>
            <p:ph type="title"/>
          </p:nvPr>
        </p:nvSpPr>
        <p:spPr>
          <a:xfrm>
            <a:off x="1024128" y="585216"/>
            <a:ext cx="9720072" cy="1499616"/>
          </a:xfrm>
        </p:spPr>
        <p:txBody>
          <a:bodyPr>
            <a:normAutofit/>
          </a:bodyPr>
          <a:lstStyle/>
          <a:p>
            <a:pPr algn="ctr"/>
            <a:r>
              <a:rPr lang="en-US" sz="3500" b="1" dirty="0">
                <a:latin typeface="Georgia" panose="02040502050405020303" pitchFamily="18" charset="0"/>
              </a:rPr>
              <a:t>Patient-Centered Approach To Care In Healthcare Organizations Cont.</a:t>
            </a:r>
          </a:p>
        </p:txBody>
      </p:sp>
      <p:graphicFrame>
        <p:nvGraphicFramePr>
          <p:cNvPr id="5" name="Content Placeholder 2">
            <a:extLst>
              <a:ext uri="{FF2B5EF4-FFF2-40B4-BE49-F238E27FC236}">
                <a16:creationId xmlns:a16="http://schemas.microsoft.com/office/drawing/2014/main" id="{542CF39B-C54F-5FCF-F519-EA6A3418D62F}"/>
              </a:ext>
            </a:extLst>
          </p:cNvPr>
          <p:cNvGraphicFramePr>
            <a:graphicFrameLocks noGrp="1"/>
          </p:cNvGraphicFramePr>
          <p:nvPr>
            <p:ph idx="1"/>
            <p:extLst>
              <p:ext uri="{D42A27DB-BD31-4B8C-83A1-F6EECF244321}">
                <p14:modId xmlns:p14="http://schemas.microsoft.com/office/powerpoint/2010/main" val="2869280336"/>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1557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0DB8A-BAE4-DD40-E0C4-6FB185975434}"/>
              </a:ext>
            </a:extLst>
          </p:cNvPr>
          <p:cNvSpPr>
            <a:spLocks noGrp="1"/>
          </p:cNvSpPr>
          <p:nvPr>
            <p:ph type="title"/>
          </p:nvPr>
        </p:nvSpPr>
        <p:spPr>
          <a:xfrm>
            <a:off x="1024128" y="585216"/>
            <a:ext cx="9720072" cy="1499616"/>
          </a:xfrm>
        </p:spPr>
        <p:txBody>
          <a:bodyPr>
            <a:normAutofit/>
          </a:bodyPr>
          <a:lstStyle/>
          <a:p>
            <a:pPr algn="ctr"/>
            <a:r>
              <a:rPr lang="en-US" sz="3500" b="1" kern="0" dirty="0">
                <a:effectLst/>
                <a:latin typeface="Georgia" panose="02040502050405020303" pitchFamily="18" charset="0"/>
                <a:ea typeface="Times New Roman" panose="02020603050405020304" pitchFamily="18" charset="0"/>
                <a:cs typeface="Times New Roman" panose="02020603050405020304" pitchFamily="18" charset="0"/>
              </a:rPr>
              <a:t>Way Forward to Improve Communication</a:t>
            </a:r>
            <a:br>
              <a:rPr lang="en-US" sz="3500" kern="100" dirty="0">
                <a:effectLst/>
                <a:latin typeface="Georgia" panose="02040502050405020303" pitchFamily="18" charset="0"/>
                <a:ea typeface="Calibri" panose="020F0502020204030204" pitchFamily="34" charset="0"/>
                <a:cs typeface="Times New Roman" panose="02020603050405020304" pitchFamily="18" charset="0"/>
              </a:rPr>
            </a:br>
            <a:endParaRPr lang="en-US" sz="3500" dirty="0">
              <a:latin typeface="Georgia" panose="02040502050405020303" pitchFamily="18" charset="0"/>
            </a:endParaRPr>
          </a:p>
        </p:txBody>
      </p:sp>
      <p:graphicFrame>
        <p:nvGraphicFramePr>
          <p:cNvPr id="7" name="Content Placeholder 2">
            <a:extLst>
              <a:ext uri="{FF2B5EF4-FFF2-40B4-BE49-F238E27FC236}">
                <a16:creationId xmlns:a16="http://schemas.microsoft.com/office/drawing/2014/main" id="{B29DED33-B84A-23A2-7E16-44649E3306EF}"/>
              </a:ext>
            </a:extLst>
          </p:cNvPr>
          <p:cNvGraphicFramePr>
            <a:graphicFrameLocks noGrp="1"/>
          </p:cNvGraphicFramePr>
          <p:nvPr>
            <p:ph idx="1"/>
            <p:extLst>
              <p:ext uri="{D42A27DB-BD31-4B8C-83A1-F6EECF244321}">
                <p14:modId xmlns:p14="http://schemas.microsoft.com/office/powerpoint/2010/main" val="862127347"/>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2028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C7B918-239D-A2E4-9A41-3EB76B46410A}"/>
              </a:ext>
            </a:extLst>
          </p:cNvPr>
          <p:cNvSpPr>
            <a:spLocks noGrp="1"/>
          </p:cNvSpPr>
          <p:nvPr>
            <p:ph type="title"/>
          </p:nvPr>
        </p:nvSpPr>
        <p:spPr>
          <a:xfrm>
            <a:off x="964788" y="804333"/>
            <a:ext cx="3391900" cy="5249334"/>
          </a:xfrm>
        </p:spPr>
        <p:txBody>
          <a:bodyPr>
            <a:normAutofit/>
          </a:bodyPr>
          <a:lstStyle/>
          <a:p>
            <a:pPr algn="r"/>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Way Forward to Improve Communication Cont.</a:t>
            </a:r>
            <a:endParaRPr lang="en-US" sz="2400">
              <a:solidFill>
                <a:srgbClr val="FFFFFF"/>
              </a:solidFill>
              <a:latin typeface="Georgia" panose="02040502050405020303" pitchFamily="18" charset="0"/>
            </a:endParaRPr>
          </a:p>
        </p:txBody>
      </p:sp>
      <p:sp>
        <p:nvSpPr>
          <p:cNvPr id="3" name="Content Placeholder 2">
            <a:extLst>
              <a:ext uri="{FF2B5EF4-FFF2-40B4-BE49-F238E27FC236}">
                <a16:creationId xmlns:a16="http://schemas.microsoft.com/office/drawing/2014/main" id="{106C92D6-FB4C-6EC4-61C6-F664E4B8FCFA}"/>
              </a:ext>
            </a:extLst>
          </p:cNvPr>
          <p:cNvSpPr>
            <a:spLocks noGrp="1"/>
          </p:cNvSpPr>
          <p:nvPr>
            <p:ph idx="1"/>
          </p:nvPr>
        </p:nvSpPr>
        <p:spPr>
          <a:xfrm>
            <a:off x="4951048" y="804333"/>
            <a:ext cx="6306003" cy="5249334"/>
          </a:xfrm>
        </p:spPr>
        <p:txBody>
          <a:bodyPr anchor="ctr">
            <a:normAutofit/>
          </a:bodyPr>
          <a:lstStyle/>
          <a:p>
            <a:pPr marL="342900" marR="0" lvl="0" indent="-342900">
              <a:spcBef>
                <a:spcPts val="0"/>
              </a:spcBef>
              <a:spcAft>
                <a:spcPts val="800"/>
              </a:spcAft>
              <a:buAutoNum type="arabicPeriod" startAt="3"/>
              <a:tabLst>
                <a:tab pos="457200" algn="l"/>
              </a:tabLst>
            </a:pPr>
            <a:r>
              <a:rPr lang="en-US" b="1" kern="0">
                <a:effectLst/>
                <a:latin typeface="Georgia" panose="02040502050405020303" pitchFamily="18" charset="0"/>
                <a:ea typeface="Times New Roman" panose="02020603050405020304" pitchFamily="18" charset="0"/>
                <a:cs typeface="Times New Roman" panose="02020603050405020304" pitchFamily="18" charset="0"/>
              </a:rPr>
              <a:t>Use of Technology Mindfully</a:t>
            </a:r>
            <a:r>
              <a:rPr lang="en-US" kern="0">
                <a:effectLst/>
                <a:latin typeface="Georgia" panose="02040502050405020303" pitchFamily="18" charset="0"/>
                <a:ea typeface="Times New Roman" panose="02020603050405020304" pitchFamily="18" charset="0"/>
                <a:cs typeface="Times New Roman" panose="02020603050405020304" pitchFamily="18" charset="0"/>
              </a:rPr>
              <a:t>: Technology should enhance communication, not replace it. Ensuring that nurses balance electronic documentation with direct interaction can help preserve the nurse-patient relationship. Additionally, tools like translation apps or video interpreters can bridge language gaps.</a:t>
            </a:r>
          </a:p>
          <a:p>
            <a:pPr marL="0" marR="0" lvl="0" indent="0">
              <a:spcBef>
                <a:spcPts val="0"/>
              </a:spcBef>
              <a:spcAft>
                <a:spcPts val="800"/>
              </a:spcAft>
              <a:buNone/>
              <a:tabLst>
                <a:tab pos="457200" algn="l"/>
              </a:tabLst>
            </a:pPr>
            <a:endParaRPr lang="en-US" kern="100">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spcBef>
                <a:spcPts val="0"/>
              </a:spcBef>
              <a:spcAft>
                <a:spcPts val="800"/>
              </a:spcAft>
              <a:buNone/>
              <a:tabLst>
                <a:tab pos="457200" algn="l"/>
              </a:tabLst>
            </a:pPr>
            <a:r>
              <a:rPr lang="en-US" b="1" kern="0">
                <a:effectLst/>
                <a:latin typeface="Georgia" panose="02040502050405020303" pitchFamily="18" charset="0"/>
                <a:ea typeface="Times New Roman" panose="02020603050405020304" pitchFamily="18" charset="0"/>
                <a:cs typeface="Times New Roman" panose="02020603050405020304" pitchFamily="18" charset="0"/>
              </a:rPr>
              <a:t>4. Addressing Health Literacy</a:t>
            </a:r>
            <a:r>
              <a:rPr lang="en-US" kern="0">
                <a:effectLst/>
                <a:latin typeface="Georgia" panose="02040502050405020303" pitchFamily="18" charset="0"/>
                <a:ea typeface="Times New Roman" panose="02020603050405020304" pitchFamily="18" charset="0"/>
                <a:cs typeface="Times New Roman" panose="02020603050405020304" pitchFamily="18" charset="0"/>
              </a:rPr>
              <a:t>: Nurses should assess patients' understanding and adjust their communication accordingly. Using plain language, visual aids, and teach-back methods ensures that patients and their families comprehend medical information.</a:t>
            </a:r>
            <a:endParaRPr lang="en-US" kern="10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5002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940B-2881-6F6A-BA1A-F4F567F1F6B0}"/>
              </a:ext>
            </a:extLst>
          </p:cNvPr>
          <p:cNvSpPr>
            <a:spLocks noGrp="1"/>
          </p:cNvSpPr>
          <p:nvPr>
            <p:ph type="title"/>
          </p:nvPr>
        </p:nvSpPr>
        <p:spPr>
          <a:xfrm>
            <a:off x="1024128" y="585216"/>
            <a:ext cx="9720072" cy="1499616"/>
          </a:xfrm>
        </p:spPr>
        <p:txBody>
          <a:bodyPr>
            <a:normAutofit/>
          </a:bodyPr>
          <a:lstStyle/>
          <a:p>
            <a:pPr algn="ctr"/>
            <a:r>
              <a:rPr lang="en-US" sz="4300" b="1" kern="0" dirty="0">
                <a:effectLst/>
                <a:latin typeface="Georgia" panose="02040502050405020303" pitchFamily="18" charset="0"/>
                <a:ea typeface="Times New Roman" panose="02020603050405020304" pitchFamily="18" charset="0"/>
                <a:cs typeface="Times New Roman" panose="02020603050405020304" pitchFamily="18" charset="0"/>
              </a:rPr>
              <a:t>Way Forward to Improve Communication Cont.</a:t>
            </a:r>
            <a:endParaRPr lang="en-US" sz="4300" dirty="0">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90CC967D-9CD0-D837-0227-C08F4CD58EF6}"/>
              </a:ext>
            </a:extLst>
          </p:cNvPr>
          <p:cNvGraphicFramePr>
            <a:graphicFrameLocks noGrp="1"/>
          </p:cNvGraphicFramePr>
          <p:nvPr>
            <p:ph idx="1"/>
            <p:extLst>
              <p:ext uri="{D42A27DB-BD31-4B8C-83A1-F6EECF244321}">
                <p14:modId xmlns:p14="http://schemas.microsoft.com/office/powerpoint/2010/main" val="18661704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0906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6E0E08-ADFD-F3FE-10B0-37EE1DCEA06C}"/>
              </a:ext>
            </a:extLst>
          </p:cNvPr>
          <p:cNvSpPr>
            <a:spLocks noGrp="1"/>
          </p:cNvSpPr>
          <p:nvPr>
            <p:ph type="title"/>
          </p:nvPr>
        </p:nvSpPr>
        <p:spPr>
          <a:xfrm>
            <a:off x="643468" y="643467"/>
            <a:ext cx="3415612" cy="5571066"/>
          </a:xfrm>
        </p:spPr>
        <p:txBody>
          <a:bodyPr>
            <a:normAutofit/>
          </a:bodyPr>
          <a:lstStyle/>
          <a:p>
            <a:r>
              <a:rPr lang="en-US" sz="2400" b="1" kern="0">
                <a:solidFill>
                  <a:srgbClr val="FFFFFF"/>
                </a:solidFill>
                <a:latin typeface="Georgia" panose="02040502050405020303" pitchFamily="18" charset="0"/>
                <a:ea typeface="Calibri" panose="020F0502020204030204" pitchFamily="34" charset="0"/>
                <a:cs typeface="Arial Black" panose="020B0A04020102020204" pitchFamily="34" charset="0"/>
              </a:rPr>
              <a:t>Healthcare organization </a:t>
            </a:r>
            <a:r>
              <a:rPr lang="en-US" sz="2400" b="1" kern="0">
                <a:solidFill>
                  <a:srgbClr val="FFFFFF"/>
                </a:solidFill>
                <a:effectLst/>
                <a:latin typeface="Georgia" panose="02040502050405020303" pitchFamily="18" charset="0"/>
                <a:ea typeface="Calibri" panose="020F0502020204030204" pitchFamily="34" charset="0"/>
                <a:cs typeface="Arial Black" panose="020B0A04020102020204" pitchFamily="34" charset="0"/>
              </a:rPr>
              <a:t>Safety Actions to Consider</a:t>
            </a:r>
            <a:endParaRPr lang="en-US" sz="2400">
              <a:solidFill>
                <a:srgbClr val="FFFFFF"/>
              </a:solidFill>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0408F6FC-72C1-4EFE-D8DF-60191F64FFFA}"/>
              </a:ext>
            </a:extLst>
          </p:cNvPr>
          <p:cNvGraphicFramePr>
            <a:graphicFrameLocks noGrp="1"/>
          </p:cNvGraphicFramePr>
          <p:nvPr>
            <p:ph idx="1"/>
            <p:extLst>
              <p:ext uri="{D42A27DB-BD31-4B8C-83A1-F6EECF244321}">
                <p14:modId xmlns:p14="http://schemas.microsoft.com/office/powerpoint/2010/main" val="132421582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1025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91A80-805D-70CC-C778-4770D1924E39}"/>
              </a:ext>
            </a:extLst>
          </p:cNvPr>
          <p:cNvSpPr>
            <a:spLocks noGrp="1"/>
          </p:cNvSpPr>
          <p:nvPr>
            <p:ph type="title"/>
          </p:nvPr>
        </p:nvSpPr>
        <p:spPr/>
        <p:txBody>
          <a:bodyPr>
            <a:normAutofit fontScale="90000"/>
          </a:bodyPr>
          <a:lstStyle/>
          <a:p>
            <a:pPr algn="ctr"/>
            <a:r>
              <a:rPr lang="en-US" sz="4400" b="1" kern="0">
                <a:solidFill>
                  <a:srgbClr val="000000"/>
                </a:solidFill>
                <a:latin typeface="Georgia" panose="02040502050405020303" pitchFamily="18" charset="0"/>
                <a:ea typeface="Calibri" panose="020F0502020204030204" pitchFamily="34" charset="0"/>
                <a:cs typeface="Arial Black" panose="020B0A04020102020204" pitchFamily="34" charset="0"/>
              </a:rPr>
              <a:t>Healthcare organization </a:t>
            </a:r>
            <a:r>
              <a:rPr lang="en-US" sz="4400" b="1" kern="0">
                <a:solidFill>
                  <a:srgbClr val="000000"/>
                </a:solidFill>
                <a:effectLst/>
                <a:latin typeface="Georgia" panose="02040502050405020303" pitchFamily="18" charset="0"/>
                <a:ea typeface="Calibri" panose="020F0502020204030204" pitchFamily="34" charset="0"/>
                <a:cs typeface="Arial Black" panose="020B0A04020102020204" pitchFamily="34" charset="0"/>
              </a:rPr>
              <a:t>Safety Actions to Consider Cont</a:t>
            </a:r>
            <a:r>
              <a:rPr lang="en-US" b="1" kern="0">
                <a:solidFill>
                  <a:srgbClr val="000000"/>
                </a:solidFill>
                <a:latin typeface="Georgia" panose="02040502050405020303" pitchFamily="18" charset="0"/>
                <a:ea typeface="Calibri" panose="020F0502020204030204" pitchFamily="34" charset="0"/>
                <a:cs typeface="Arial Black" panose="020B0A04020102020204" pitchFamily="34" charset="0"/>
              </a:rPr>
              <a:t>.</a:t>
            </a:r>
            <a:endParaRPr lang="en-US" dirty="0">
              <a:latin typeface="Georgia" panose="02040502050405020303" pitchFamily="18" charset="0"/>
            </a:endParaRPr>
          </a:p>
        </p:txBody>
      </p:sp>
      <p:graphicFrame>
        <p:nvGraphicFramePr>
          <p:cNvPr id="13" name="Content Placeholder 2">
            <a:extLst>
              <a:ext uri="{FF2B5EF4-FFF2-40B4-BE49-F238E27FC236}">
                <a16:creationId xmlns:a16="http://schemas.microsoft.com/office/drawing/2014/main" id="{81E7FBC7-A135-3610-C92F-D0A492ECD2EE}"/>
              </a:ext>
            </a:extLst>
          </p:cNvPr>
          <p:cNvGraphicFramePr>
            <a:graphicFrameLocks noGrp="1"/>
          </p:cNvGraphicFramePr>
          <p:nvPr>
            <p:ph idx="1"/>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881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90A34-84E5-E778-246B-95A140D591CE}"/>
              </a:ext>
            </a:extLst>
          </p:cNvPr>
          <p:cNvSpPr>
            <a:spLocks noGrp="1"/>
          </p:cNvSpPr>
          <p:nvPr>
            <p:ph type="title"/>
          </p:nvPr>
        </p:nvSpPr>
        <p:spPr/>
        <p:txBody>
          <a:bodyPr>
            <a:normAutofit/>
          </a:bodyPr>
          <a:lstStyle/>
          <a:p>
            <a:pPr algn="ctr"/>
            <a:r>
              <a:rPr lang="en-US" sz="3600" b="1" kern="0" dirty="0">
                <a:solidFill>
                  <a:srgbClr val="000000"/>
                </a:solidFill>
                <a:latin typeface="Georgia" panose="02040502050405020303" pitchFamily="18" charset="0"/>
                <a:ea typeface="Calibri" panose="020F0502020204030204" pitchFamily="34" charset="0"/>
                <a:cs typeface="Arial Black" panose="020B0A04020102020204" pitchFamily="34" charset="0"/>
              </a:rPr>
              <a:t>Healthcare organization </a:t>
            </a:r>
            <a:r>
              <a:rPr lang="en-US" sz="3600" b="1" kern="0" dirty="0">
                <a:solidFill>
                  <a:srgbClr val="000000"/>
                </a:solidFill>
                <a:effectLst/>
                <a:latin typeface="Georgia" panose="02040502050405020303" pitchFamily="18" charset="0"/>
                <a:ea typeface="Calibri" panose="020F0502020204030204" pitchFamily="34" charset="0"/>
                <a:cs typeface="Arial Black" panose="020B0A04020102020204" pitchFamily="34" charset="0"/>
              </a:rPr>
              <a:t>Safety Actions to Consider Cont.</a:t>
            </a:r>
            <a:endParaRPr lang="en-US" sz="3600" dirty="0">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9F553D67-C438-D9AD-184C-F0E2E9D03F86}"/>
              </a:ext>
            </a:extLst>
          </p:cNvPr>
          <p:cNvGraphicFramePr>
            <a:graphicFrameLocks noGrp="1"/>
          </p:cNvGraphicFramePr>
          <p:nvPr>
            <p:ph idx="1"/>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671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ABE753E-4156-4486-B269-C34C2220E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B9BFE9F-67FE-4BBC-BFED-6AA4C51D0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B9D5A6-E0E1-DDFB-3C5D-5F5ED2B95359}"/>
              </a:ext>
            </a:extLst>
          </p:cNvPr>
          <p:cNvSpPr>
            <a:spLocks noGrp="1"/>
          </p:cNvSpPr>
          <p:nvPr>
            <p:ph type="title"/>
          </p:nvPr>
        </p:nvSpPr>
        <p:spPr>
          <a:xfrm>
            <a:off x="8187269" y="643467"/>
            <a:ext cx="3415612" cy="5571066"/>
          </a:xfrm>
        </p:spPr>
        <p:txBody>
          <a:bodyPr>
            <a:normAutofit/>
          </a:bodyPr>
          <a:lstStyle/>
          <a:p>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Types of Communication in Nursing</a:t>
            </a:r>
            <a:br>
              <a:rPr lang="en-US" sz="24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2400">
              <a:solidFill>
                <a:srgbClr val="FFFFFF"/>
              </a:solidFill>
            </a:endParaRPr>
          </a:p>
        </p:txBody>
      </p:sp>
      <p:graphicFrame>
        <p:nvGraphicFramePr>
          <p:cNvPr id="5" name="Content Placeholder 2">
            <a:extLst>
              <a:ext uri="{FF2B5EF4-FFF2-40B4-BE49-F238E27FC236}">
                <a16:creationId xmlns:a16="http://schemas.microsoft.com/office/drawing/2014/main" id="{F73398F0-7509-389E-02B9-F21BEFE6CE52}"/>
              </a:ext>
            </a:extLst>
          </p:cNvPr>
          <p:cNvGraphicFramePr>
            <a:graphicFrameLocks noGrp="1"/>
          </p:cNvGraphicFramePr>
          <p:nvPr>
            <p:ph idx="1"/>
            <p:extLst>
              <p:ext uri="{D42A27DB-BD31-4B8C-83A1-F6EECF244321}">
                <p14:modId xmlns:p14="http://schemas.microsoft.com/office/powerpoint/2010/main" val="2804378437"/>
              </p:ext>
            </p:extLst>
          </p:nvPr>
        </p:nvGraphicFramePr>
        <p:xfrm>
          <a:off x="904875" y="976313"/>
          <a:ext cx="5734050" cy="4897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7991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E4B56-9C9B-122D-C89D-83E72A9F925C}"/>
              </a:ext>
            </a:extLst>
          </p:cNvPr>
          <p:cNvSpPr>
            <a:spLocks noGrp="1"/>
          </p:cNvSpPr>
          <p:nvPr>
            <p:ph type="title"/>
          </p:nvPr>
        </p:nvSpPr>
        <p:spPr/>
        <p:txBody>
          <a:bodyPr>
            <a:normAutofit/>
          </a:bodyPr>
          <a:lstStyle/>
          <a:p>
            <a:pPr algn="ctr"/>
            <a:r>
              <a:rPr lang="en-US" sz="5400" b="1" dirty="0">
                <a:latin typeface="Georgia" panose="02040502050405020303" pitchFamily="18" charset="0"/>
              </a:rPr>
              <a:t>Conclusion</a:t>
            </a:r>
          </a:p>
        </p:txBody>
      </p:sp>
      <p:graphicFrame>
        <p:nvGraphicFramePr>
          <p:cNvPr id="5" name="Content Placeholder 2">
            <a:extLst>
              <a:ext uri="{FF2B5EF4-FFF2-40B4-BE49-F238E27FC236}">
                <a16:creationId xmlns:a16="http://schemas.microsoft.com/office/drawing/2014/main" id="{188171AE-6100-AA83-59E8-2D2ECF001554}"/>
              </a:ext>
            </a:extLst>
          </p:cNvPr>
          <p:cNvGraphicFramePr>
            <a:graphicFrameLocks noGrp="1"/>
          </p:cNvGraphicFramePr>
          <p:nvPr>
            <p:ph idx="1"/>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1218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B9324-C729-B06B-9234-10FA350D9816}"/>
              </a:ext>
            </a:extLst>
          </p:cNvPr>
          <p:cNvSpPr>
            <a:spLocks noGrp="1"/>
          </p:cNvSpPr>
          <p:nvPr>
            <p:ph type="title"/>
          </p:nvPr>
        </p:nvSpPr>
        <p:spPr/>
        <p:txBody>
          <a:bodyPr/>
          <a:lstStyle/>
          <a:p>
            <a:pPr algn="ctr"/>
            <a:r>
              <a:rPr lang="en-US" dirty="0"/>
              <a:t>Bibliography</a:t>
            </a:r>
          </a:p>
        </p:txBody>
      </p:sp>
      <p:sp>
        <p:nvSpPr>
          <p:cNvPr id="3" name="Content Placeholder 2">
            <a:extLst>
              <a:ext uri="{FF2B5EF4-FFF2-40B4-BE49-F238E27FC236}">
                <a16:creationId xmlns:a16="http://schemas.microsoft.com/office/drawing/2014/main" id="{F9ECE917-1A24-83CA-80F9-C5DF7D4C5B97}"/>
              </a:ext>
            </a:extLst>
          </p:cNvPr>
          <p:cNvSpPr>
            <a:spLocks noGrp="1"/>
          </p:cNvSpPr>
          <p:nvPr>
            <p:ph idx="1"/>
          </p:nvPr>
        </p:nvSpPr>
        <p:spPr/>
        <p:txBody>
          <a:bodyPr>
            <a:normAutofit fontScale="55000" lnSpcReduction="20000"/>
          </a:bodyPr>
          <a:lstStyle/>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Hibbard JH, et al. Development of the patient activation measure (PAM): Conceptualizing and measuring activation in patients and consumers. Health Services Research Journal. 2004 Aug;39(4 Pt 1):1005–1026.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https://doi.org/10.1111/j.1475-6773.2004.00269.x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Joint Commission. Patient Safety Systems (PS) chapter. Comprehensive Accreditation Manual for Hospitals. 2015 Update 2. Oakbrook Terrace, Illinois (accessed Oct. 14, 2016). 3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https://www.jointcommission.org/standards/patient-safety-systems-ps-chapter/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AARP Public Policy Institute. Beyond 50.09 chronic care: A call to action for health reform. March 2009 (accessed June 6, 2014).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https://www.aarp.org/health/medicare-insurance/info-03-2009/beyond_50_hcr.html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Towle A, Godolphin W. Framework for teaching and learning informed shared decision making. British Medical Journal. 1999 Sept;18;319(7212):766–771.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https://pubmed.ncbi.nlm.nih.gov/10488010/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Bartlett G, et al. Impact of patient communication problems on the risk of preventable adverse events in acute care settings. Canadian Medical Association Journal. 2008;178(12):1555-1562. doi:10.1503/cmaj.070690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https://pubmed.ncbi.nlm.nih.gov/18519903/</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Elder NC,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Dovey</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SM. Classification of medical errors and preventable adverse events in primary care: A synthesis of the literature. Journal of Family Practice. 2002;51(11):927-932. doi:jfp_1102_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pii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https://pubmed.ncbi.nlm.nih.gov/12485545/</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Sutcliffe KM, et al. Communication failures: An insidious contributor to medical mishaps. Academic Medicine. 2004;79(2):186-194. doi:10.1097/00001888-200402000-00019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https://search.yahoo.com/search?fr=mcafee&amp;type=E210US105G0&amp;p=7.+Sutcliffe+KM%2C+et+al.+Communication+failures%3A+An+insidious+contributor+to+medical+mishaps.+Academic+Medicine.+2004%3B79(2)%3A186-194.+doi%3A10.1097%2F00001888-200402000-00019</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Beckman HB, et al. The doctor-patient relationship and malpractice: Lessons from plaintiff depositions. Archives of Internal Medicine. 994;154(12):1365-1370. doi:10.1007/s13398-014-0173-7.2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rPr>
              <a:t>https://pubmed.ncbi.nlm.nih.gov/8002688/</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Rothschild JM, et al. The Critical Care Safety Study: The incidence and nature of adverse events and serious medical errors in intensive care. Critical Care Medicine. 2005;33(8):1694-1700. doi:10.1097/01.CCM.0000171609.91035.BD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0"/>
              </a:rPr>
              <a:t>https://pubmed.ncbi.nlm.nih.gov/16096443/</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mj-lt"/>
              <a:buAutoNum type="arabicPeriod"/>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Levinson W, et al. Physician-patient communication. The relationship with malpractice claims among primary care physicians and surgeons. Journal of the American Medical Association. 1997;277(7):553-559. doi:10.1001/jama.277.7.553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1"/>
              </a:rPr>
              <a:t>https://pubmed.ncbi.nlm.nih.gov/9032162/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486101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4DDE2-6932-15AC-9122-06F1E938FE1C}"/>
              </a:ext>
            </a:extLst>
          </p:cNvPr>
          <p:cNvSpPr>
            <a:spLocks noGrp="1"/>
          </p:cNvSpPr>
          <p:nvPr>
            <p:ph type="title"/>
          </p:nvPr>
        </p:nvSpPr>
        <p:spPr/>
        <p:txBody>
          <a:bodyPr/>
          <a:lstStyle/>
          <a:p>
            <a:pPr algn="ctr"/>
            <a:r>
              <a:rPr lang="en-US" b="1" dirty="0">
                <a:latin typeface="Georgia" panose="02040502050405020303" pitchFamily="18" charset="0"/>
              </a:rPr>
              <a:t>THANK YOU</a:t>
            </a:r>
          </a:p>
        </p:txBody>
      </p:sp>
      <p:pic>
        <p:nvPicPr>
          <p:cNvPr id="4" name="Picture 2" descr="271,700+ Handshake Stock Photos, Pictures &amp; Royalty-Free ...">
            <a:extLst>
              <a:ext uri="{FF2B5EF4-FFF2-40B4-BE49-F238E27FC236}">
                <a16:creationId xmlns:a16="http://schemas.microsoft.com/office/drawing/2014/main" id="{D9980BF5-4BB2-88D8-1AC4-83B84B70B41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63312" y="2137325"/>
            <a:ext cx="3417980" cy="2563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555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ED5416-1766-9FEF-4BCE-28D69587E575}"/>
              </a:ext>
            </a:extLst>
          </p:cNvPr>
          <p:cNvSpPr>
            <a:spLocks noGrp="1"/>
          </p:cNvSpPr>
          <p:nvPr>
            <p:ph type="title"/>
          </p:nvPr>
        </p:nvSpPr>
        <p:spPr>
          <a:xfrm>
            <a:off x="964788" y="804333"/>
            <a:ext cx="3391900" cy="5249334"/>
          </a:xfrm>
        </p:spPr>
        <p:txBody>
          <a:bodyPr>
            <a:normAutofit/>
          </a:bodyPr>
          <a:lstStyle/>
          <a:p>
            <a:pPr algn="r"/>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Types of Communication in Nursing</a:t>
            </a:r>
            <a:endParaRPr lang="en-US" sz="2400">
              <a:solidFill>
                <a:srgbClr val="FFFFFF"/>
              </a:solidFill>
              <a:latin typeface="Georgia" panose="02040502050405020303" pitchFamily="18" charset="0"/>
            </a:endParaRPr>
          </a:p>
        </p:txBody>
      </p:sp>
      <p:sp>
        <p:nvSpPr>
          <p:cNvPr id="3" name="Content Placeholder 2">
            <a:extLst>
              <a:ext uri="{FF2B5EF4-FFF2-40B4-BE49-F238E27FC236}">
                <a16:creationId xmlns:a16="http://schemas.microsoft.com/office/drawing/2014/main" id="{D3A58B76-9F2D-8422-5122-452E40552DF8}"/>
              </a:ext>
            </a:extLst>
          </p:cNvPr>
          <p:cNvSpPr>
            <a:spLocks noGrp="1"/>
          </p:cNvSpPr>
          <p:nvPr>
            <p:ph idx="1"/>
          </p:nvPr>
        </p:nvSpPr>
        <p:spPr>
          <a:xfrm>
            <a:off x="4951048" y="804333"/>
            <a:ext cx="6306003" cy="5249334"/>
          </a:xfrm>
        </p:spPr>
        <p:txBody>
          <a:bodyPr anchor="ctr">
            <a:normAutofit/>
          </a:bodyPr>
          <a:lstStyle/>
          <a:p>
            <a:r>
              <a:rPr lang="en-US" sz="2800" b="1" kern="0" dirty="0">
                <a:effectLst/>
                <a:latin typeface="Georgia" panose="02040502050405020303" pitchFamily="18" charset="0"/>
                <a:ea typeface="Times New Roman" panose="02020603050405020304" pitchFamily="18" charset="0"/>
                <a:cs typeface="Times New Roman" panose="02020603050405020304" pitchFamily="18" charset="0"/>
              </a:rPr>
              <a:t>Verbal Communication</a:t>
            </a:r>
            <a:r>
              <a:rPr lang="en-US" sz="2800" kern="0" dirty="0">
                <a:effectLst/>
                <a:latin typeface="Georgia" panose="02040502050405020303" pitchFamily="18" charset="0"/>
                <a:ea typeface="Times New Roman" panose="02020603050405020304" pitchFamily="18" charset="0"/>
                <a:cs typeface="Times New Roman" panose="02020603050405020304" pitchFamily="18" charset="0"/>
              </a:rPr>
              <a:t>: This involves the use of spoken words to convey information. Nurses use verbal communication to explain medical procedures, give instructions, educate patients, and interact with other healthcare providers.</a:t>
            </a:r>
          </a:p>
          <a:p>
            <a:endParaRPr lang="en-US" sz="2800" kern="0" dirty="0">
              <a:latin typeface="Georgia" panose="02040502050405020303" pitchFamily="18" charset="0"/>
              <a:ea typeface="Times New Roman" panose="02020603050405020304" pitchFamily="18" charset="0"/>
              <a:cs typeface="Times New Roman" panose="02020603050405020304" pitchFamily="18" charset="0"/>
            </a:endParaRPr>
          </a:p>
          <a:p>
            <a:r>
              <a:rPr lang="en-US" sz="2800" kern="0" dirty="0">
                <a:effectLst/>
                <a:highlight>
                  <a:srgbClr val="FFFF00"/>
                </a:highlight>
                <a:latin typeface="Georgia" panose="02040502050405020303" pitchFamily="18" charset="0"/>
                <a:ea typeface="Times New Roman" panose="02020603050405020304" pitchFamily="18" charset="0"/>
                <a:cs typeface="Times New Roman" panose="02020603050405020304" pitchFamily="18" charset="0"/>
              </a:rPr>
              <a:t>Tone, clarity, and choice of words play crucial roles in ensuring messages are correctly interpreted.</a:t>
            </a:r>
            <a:endParaRPr lang="en-US" sz="2800" kern="100" dirty="0">
              <a:effectLst/>
              <a:highlight>
                <a:srgbClr val="FFFF00"/>
              </a:highligh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4156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5068B1C-1A28-475A-A0E0-4C23200D8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078CB-4F36-18BC-EFF2-F9B91EB325F5}"/>
              </a:ext>
            </a:extLst>
          </p:cNvPr>
          <p:cNvSpPr>
            <a:spLocks noGrp="1"/>
          </p:cNvSpPr>
          <p:nvPr>
            <p:ph type="title"/>
          </p:nvPr>
        </p:nvSpPr>
        <p:spPr>
          <a:xfrm>
            <a:off x="643467" y="804333"/>
            <a:ext cx="4958290" cy="5249334"/>
          </a:xfrm>
        </p:spPr>
        <p:txBody>
          <a:bodyPr>
            <a:normAutofit/>
          </a:bodyPr>
          <a:lstStyle/>
          <a:p>
            <a:pPr algn="r"/>
            <a:r>
              <a:rPr lang="en-US" sz="3500" b="1" kern="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Types of Communication in Nursing Cont</a:t>
            </a:r>
            <a:r>
              <a:rPr lang="en-US" sz="3500" b="1" ker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500">
              <a:solidFill>
                <a:schemeClr val="bg1"/>
              </a:solidFill>
            </a:endParaRPr>
          </a:p>
        </p:txBody>
      </p:sp>
      <p:sp>
        <p:nvSpPr>
          <p:cNvPr id="10" name="Rectangle 9">
            <a:extLst>
              <a:ext uri="{FF2B5EF4-FFF2-40B4-BE49-F238E27FC236}">
                <a16:creationId xmlns:a16="http://schemas.microsoft.com/office/drawing/2014/main" id="{6D428773-F789-43B7-B5FD-AE49E5BD2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AB9186D-0DB9-70A5-946A-8806DDA1BDC5}"/>
              </a:ext>
            </a:extLst>
          </p:cNvPr>
          <p:cNvSpPr>
            <a:spLocks noGrp="1"/>
          </p:cNvSpPr>
          <p:nvPr>
            <p:ph idx="1"/>
          </p:nvPr>
        </p:nvSpPr>
        <p:spPr>
          <a:xfrm>
            <a:off x="6513342" y="647114"/>
            <a:ext cx="5196058" cy="5406553"/>
          </a:xfrm>
        </p:spPr>
        <p:txBody>
          <a:bodyPr anchor="ctr">
            <a:normAutofit lnSpcReduction="10000"/>
          </a:bodyPr>
          <a:lstStyle/>
          <a:p>
            <a:endParaRPr lang="en-US" sz="2800" b="1"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endParaRPr>
          </a:p>
          <a:p>
            <a:r>
              <a:rPr lang="en-US" sz="2800" b="1"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Non-verbal Communication</a:t>
            </a:r>
            <a:r>
              <a:rPr lang="en-US" sz="28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 Non-verbal cues such as body language, facial expressions, gestures, posture, and eye contact significantly contribute to communication in nursing.</a:t>
            </a:r>
          </a:p>
          <a:p>
            <a:r>
              <a:rPr lang="en-US" sz="28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 These cues often provide insight into the emotions and feelings of both patients and nurses, especially when words may not fully convey the message.</a:t>
            </a:r>
            <a:endParaRPr lang="en-US" sz="2800" kern="100"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endParaRPr>
          </a:p>
          <a:p>
            <a:pPr marL="0" indent="0">
              <a:buNone/>
            </a:pPr>
            <a:endParaRPr lang="en-US" dirty="0">
              <a:solidFill>
                <a:srgbClr val="FFFFFF"/>
              </a:solidFill>
            </a:endParaRPr>
          </a:p>
        </p:txBody>
      </p:sp>
    </p:spTree>
    <p:extLst>
      <p:ext uri="{BB962C8B-B14F-4D97-AF65-F5344CB8AC3E}">
        <p14:creationId xmlns:p14="http://schemas.microsoft.com/office/powerpoint/2010/main" val="12974787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7B49E0-3DAD-84BB-ECFB-F85E427B0047}"/>
              </a:ext>
            </a:extLst>
          </p:cNvPr>
          <p:cNvSpPr>
            <a:spLocks noGrp="1"/>
          </p:cNvSpPr>
          <p:nvPr>
            <p:ph type="title"/>
          </p:nvPr>
        </p:nvSpPr>
        <p:spPr>
          <a:xfrm>
            <a:off x="643468" y="643467"/>
            <a:ext cx="3415612" cy="5571066"/>
          </a:xfrm>
        </p:spPr>
        <p:txBody>
          <a:bodyPr>
            <a:normAutofit/>
          </a:bodyPr>
          <a:lstStyle/>
          <a:p>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Types of Communication in Nursing Cont.</a:t>
            </a:r>
            <a:endParaRPr lang="en-US" sz="2400">
              <a:solidFill>
                <a:srgbClr val="FFFFFF"/>
              </a:solidFill>
              <a:latin typeface="Georgia" panose="02040502050405020303" pitchFamily="18" charset="0"/>
            </a:endParaRPr>
          </a:p>
        </p:txBody>
      </p:sp>
      <p:graphicFrame>
        <p:nvGraphicFramePr>
          <p:cNvPr id="5" name="Content Placeholder 2">
            <a:extLst>
              <a:ext uri="{FF2B5EF4-FFF2-40B4-BE49-F238E27FC236}">
                <a16:creationId xmlns:a16="http://schemas.microsoft.com/office/drawing/2014/main" id="{76185704-92FC-DB0B-AEED-A6F51060CD05}"/>
              </a:ext>
            </a:extLst>
          </p:cNvPr>
          <p:cNvGraphicFramePr>
            <a:graphicFrameLocks noGrp="1"/>
          </p:cNvGraphicFramePr>
          <p:nvPr>
            <p:ph idx="1"/>
            <p:extLst>
              <p:ext uri="{D42A27DB-BD31-4B8C-83A1-F6EECF244321}">
                <p14:modId xmlns:p14="http://schemas.microsoft.com/office/powerpoint/2010/main" val="157606877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877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2804-E42A-FF6C-5545-BFA36E3D7A5B}"/>
              </a:ext>
            </a:extLst>
          </p:cNvPr>
          <p:cNvSpPr>
            <a:spLocks noGrp="1"/>
          </p:cNvSpPr>
          <p:nvPr>
            <p:ph type="title"/>
          </p:nvPr>
        </p:nvSpPr>
        <p:spPr>
          <a:xfrm>
            <a:off x="1024128" y="585216"/>
            <a:ext cx="9720072" cy="1499616"/>
          </a:xfrm>
        </p:spPr>
        <p:txBody>
          <a:bodyPr>
            <a:normAutofit/>
          </a:bodyPr>
          <a:lstStyle/>
          <a:p>
            <a:pPr algn="ctr"/>
            <a:r>
              <a:rPr lang="en-US" sz="4600" b="1" kern="0" dirty="0">
                <a:effectLst/>
                <a:latin typeface="Georgia" panose="02040502050405020303" pitchFamily="18" charset="0"/>
                <a:ea typeface="Times New Roman" panose="02020603050405020304" pitchFamily="18" charset="0"/>
                <a:cs typeface="Times New Roman" panose="02020603050405020304" pitchFamily="18" charset="0"/>
              </a:rPr>
              <a:t>Types of Communication in Nursing Cont</a:t>
            </a:r>
            <a:r>
              <a:rPr lang="en-US" sz="46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600" dirty="0"/>
          </a:p>
        </p:txBody>
      </p:sp>
      <p:graphicFrame>
        <p:nvGraphicFramePr>
          <p:cNvPr id="5" name="Content Placeholder 2">
            <a:extLst>
              <a:ext uri="{FF2B5EF4-FFF2-40B4-BE49-F238E27FC236}">
                <a16:creationId xmlns:a16="http://schemas.microsoft.com/office/drawing/2014/main" id="{5A22B915-A6A7-B9A5-AB18-7D0736AE31C7}"/>
              </a:ext>
            </a:extLst>
          </p:cNvPr>
          <p:cNvGraphicFramePr>
            <a:graphicFrameLocks noGrp="1"/>
          </p:cNvGraphicFramePr>
          <p:nvPr>
            <p:ph idx="1"/>
            <p:extLst>
              <p:ext uri="{D42A27DB-BD31-4B8C-83A1-F6EECF244321}">
                <p14:modId xmlns:p14="http://schemas.microsoft.com/office/powerpoint/2010/main" val="68866488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164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6AF40E-134E-B87F-B1EB-E1EA95516397}"/>
              </a:ext>
            </a:extLst>
          </p:cNvPr>
          <p:cNvSpPr>
            <a:spLocks noGrp="1"/>
          </p:cNvSpPr>
          <p:nvPr>
            <p:ph type="title"/>
          </p:nvPr>
        </p:nvSpPr>
        <p:spPr>
          <a:xfrm>
            <a:off x="310039" y="640080"/>
            <a:ext cx="3429855" cy="5613236"/>
          </a:xfrm>
        </p:spPr>
        <p:txBody>
          <a:bodyPr anchor="ctr">
            <a:normAutofit/>
          </a:bodyPr>
          <a:lstStyle/>
          <a:p>
            <a:r>
              <a:rPr lang="en-US" sz="24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Types of Communication in Nursing Cont.</a:t>
            </a:r>
            <a:endParaRPr lang="en-US" sz="2400">
              <a:solidFill>
                <a:srgbClr val="FFFFFF"/>
              </a:solidFill>
              <a:latin typeface="Georgia" panose="02040502050405020303" pitchFamily="18" charset="0"/>
            </a:endParaRPr>
          </a:p>
        </p:txBody>
      </p:sp>
      <p:sp>
        <p:nvSpPr>
          <p:cNvPr id="3" name="Content Placeholder 2">
            <a:extLst>
              <a:ext uri="{FF2B5EF4-FFF2-40B4-BE49-F238E27FC236}">
                <a16:creationId xmlns:a16="http://schemas.microsoft.com/office/drawing/2014/main" id="{564B4648-5CDB-2079-FA92-C320304D49C0}"/>
              </a:ext>
            </a:extLst>
          </p:cNvPr>
          <p:cNvSpPr>
            <a:spLocks noGrp="1"/>
          </p:cNvSpPr>
          <p:nvPr>
            <p:ph idx="1"/>
          </p:nvPr>
        </p:nvSpPr>
        <p:spPr>
          <a:xfrm>
            <a:off x="4699818" y="640080"/>
            <a:ext cx="7172138" cy="3745107"/>
          </a:xfrm>
        </p:spPr>
        <p:txBody>
          <a:bodyPr>
            <a:normAutofit lnSpcReduction="10000"/>
          </a:bodyPr>
          <a:lstStyle/>
          <a:p>
            <a:r>
              <a:rPr lang="en-US" sz="2800" b="1" kern="0" dirty="0">
                <a:effectLst/>
                <a:latin typeface="Georgia" panose="02040502050405020303" pitchFamily="18" charset="0"/>
                <a:ea typeface="Times New Roman" panose="02020603050405020304" pitchFamily="18" charset="0"/>
                <a:cs typeface="Times New Roman" panose="02020603050405020304" pitchFamily="18" charset="0"/>
              </a:rPr>
              <a:t>Electronic Communication</a:t>
            </a:r>
            <a:r>
              <a:rPr lang="en-US" sz="2800" kern="0" dirty="0">
                <a:effectLst/>
                <a:latin typeface="Georgia" panose="02040502050405020303" pitchFamily="18" charset="0"/>
                <a:ea typeface="Times New Roman" panose="02020603050405020304" pitchFamily="18" charset="0"/>
                <a:cs typeface="Times New Roman" panose="02020603050405020304" pitchFamily="18" charset="0"/>
              </a:rPr>
              <a:t>: With advancements in technology, nurses also use electronic methods like emails, instant messaging, and telemedicine platforms for communicating with patients, colleagues, and other healthcare providers. </a:t>
            </a:r>
          </a:p>
          <a:p>
            <a:r>
              <a:rPr lang="en-US" sz="2800" kern="0" dirty="0">
                <a:effectLst/>
                <a:latin typeface="Georgia" panose="02040502050405020303" pitchFamily="18" charset="0"/>
                <a:ea typeface="Times New Roman" panose="02020603050405020304" pitchFamily="18" charset="0"/>
                <a:cs typeface="Times New Roman" panose="02020603050405020304" pitchFamily="18" charset="0"/>
              </a:rPr>
              <a:t>This form of communication can streamline care coordination and improve access to patient information.</a:t>
            </a:r>
            <a:endParaRPr lang="en-US" sz="2800" kern="1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pic>
        <p:nvPicPr>
          <p:cNvPr id="7" name="Graphic 6" descr="Speaker Phone">
            <a:extLst>
              <a:ext uri="{FF2B5EF4-FFF2-40B4-BE49-F238E27FC236}">
                <a16:creationId xmlns:a16="http://schemas.microsoft.com/office/drawing/2014/main" id="{7ACD0CBE-7F9D-136D-F83A-7396D91D18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Tree>
    <p:extLst>
      <p:ext uri="{BB962C8B-B14F-4D97-AF65-F5344CB8AC3E}">
        <p14:creationId xmlns:p14="http://schemas.microsoft.com/office/powerpoint/2010/main" val="2271826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BFB7AEF-EBE4-4D09-8CB7-8EABCB3BE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FAFEBEB-E7DF-4119-99EC-3C2C5F3C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5688020" cy="6214535"/>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780F50-5481-B41F-E9B8-7BE236AE50C8}"/>
              </a:ext>
            </a:extLst>
          </p:cNvPr>
          <p:cNvSpPr>
            <a:spLocks noGrp="1"/>
          </p:cNvSpPr>
          <p:nvPr>
            <p:ph type="title"/>
          </p:nvPr>
        </p:nvSpPr>
        <p:spPr>
          <a:xfrm>
            <a:off x="840998" y="965200"/>
            <a:ext cx="4689938" cy="4815596"/>
          </a:xfrm>
        </p:spPr>
        <p:txBody>
          <a:bodyPr>
            <a:normAutofit/>
          </a:bodyPr>
          <a:lstStyle/>
          <a:p>
            <a:pPr algn="r"/>
            <a:r>
              <a:rPr lang="en-US" sz="3100" b="1" kern="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Divisions of Communication in Nursing</a:t>
            </a:r>
            <a:br>
              <a:rPr lang="en-US" sz="31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3100">
              <a:solidFill>
                <a:srgbClr val="FFFFFF"/>
              </a:solidFill>
            </a:endParaRPr>
          </a:p>
        </p:txBody>
      </p:sp>
      <p:sp>
        <p:nvSpPr>
          <p:cNvPr id="12" name="Rectangle 11">
            <a:extLst>
              <a:ext uri="{FF2B5EF4-FFF2-40B4-BE49-F238E27FC236}">
                <a16:creationId xmlns:a16="http://schemas.microsoft.com/office/drawing/2014/main" id="{8E25F227-C9F5-44BC-8ECE-188763D85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6434" y="321732"/>
            <a:ext cx="5693835" cy="62145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823451B-C771-6856-3D9A-BED060018776}"/>
              </a:ext>
            </a:extLst>
          </p:cNvPr>
          <p:cNvSpPr>
            <a:spLocks noGrp="1"/>
          </p:cNvSpPr>
          <p:nvPr>
            <p:ph idx="1"/>
          </p:nvPr>
        </p:nvSpPr>
        <p:spPr>
          <a:xfrm>
            <a:off x="6661065" y="974875"/>
            <a:ext cx="4724573" cy="4852362"/>
          </a:xfrm>
        </p:spPr>
        <p:txBody>
          <a:bodyPr anchor="ctr">
            <a:normAutofit/>
          </a:bodyPr>
          <a:lstStyle/>
          <a:p>
            <a:r>
              <a:rPr lang="en-US" sz="2400" b="1"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Intrapersonal Communication</a:t>
            </a:r>
            <a:r>
              <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 </a:t>
            </a:r>
          </a:p>
          <a:p>
            <a:pPr lvl="1"/>
            <a:r>
              <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This refers to the internal dialogue nurses have with themselves. </a:t>
            </a:r>
          </a:p>
          <a:p>
            <a:pPr marL="457200" lvl="1" indent="0">
              <a:buNone/>
            </a:pPr>
            <a:endPar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endParaRPr>
          </a:p>
          <a:p>
            <a:pPr lvl="1"/>
            <a:r>
              <a:rPr lang="en-US" sz="2400" kern="0" dirty="0">
                <a:solidFill>
                  <a:srgbClr val="FFFFFF"/>
                </a:solidFill>
                <a:effectLst/>
                <a:latin typeface="Georgia" panose="02040502050405020303" pitchFamily="18" charset="0"/>
                <a:ea typeface="Times New Roman" panose="02020603050405020304" pitchFamily="18" charset="0"/>
                <a:cs typeface="Times New Roman" panose="02020603050405020304" pitchFamily="18" charset="0"/>
              </a:rPr>
              <a:t>It includes self-reflection, critical thinking, and emotional regulation, which are crucial for making sound clinical decisions and managing stress in challenging situations.</a:t>
            </a:r>
            <a:endParaRPr lang="en-US" sz="2400" kern="100"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solidFill>
                <a:srgbClr val="FFFFFF"/>
              </a:solidFill>
            </a:endParaRPr>
          </a:p>
        </p:txBody>
      </p:sp>
    </p:spTree>
    <p:extLst>
      <p:ext uri="{BB962C8B-B14F-4D97-AF65-F5344CB8AC3E}">
        <p14:creationId xmlns:p14="http://schemas.microsoft.com/office/powerpoint/2010/main" val="2295066561"/>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238</TotalTime>
  <Words>2592</Words>
  <Application>Microsoft Office PowerPoint</Application>
  <PresentationFormat>Widescreen</PresentationFormat>
  <Paragraphs>140</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Calibri</vt:lpstr>
      <vt:lpstr>Georgia</vt:lpstr>
      <vt:lpstr>Times New Roman</vt:lpstr>
      <vt:lpstr>Tw Cen MT</vt:lpstr>
      <vt:lpstr>Tw Cen MT Condensed</vt:lpstr>
      <vt:lpstr>Wingdings 3</vt:lpstr>
      <vt:lpstr>Integral</vt:lpstr>
      <vt:lpstr>Communication in Nursing, The Challenges, and Way Forward</vt:lpstr>
      <vt:lpstr>Introduction</vt:lpstr>
      <vt:lpstr>Types of Communication in Nursing </vt:lpstr>
      <vt:lpstr>Types of Communication in Nursing</vt:lpstr>
      <vt:lpstr>Types of Communication in Nursing Cont.</vt:lpstr>
      <vt:lpstr>Types of Communication in Nursing Cont.</vt:lpstr>
      <vt:lpstr>Types of Communication in Nursing Cont.</vt:lpstr>
      <vt:lpstr>Types of Communication in Nursing Cont.</vt:lpstr>
      <vt:lpstr>Divisions of Communication in Nursing </vt:lpstr>
      <vt:lpstr>Divisions of Communication in Nursing Cont. </vt:lpstr>
      <vt:lpstr>Divisions of Communication in Nursing Cont.</vt:lpstr>
      <vt:lpstr>Divisions of Communication in Nursing Cont.</vt:lpstr>
      <vt:lpstr>Effective Communication in Nursing </vt:lpstr>
      <vt:lpstr>Key Characteristics of Effective Communication in Nursing: </vt:lpstr>
      <vt:lpstr>Key Characteristics of Effective Communication in Nursing Cont. </vt:lpstr>
      <vt:lpstr>Key Characteristics of Effective Communication in Nursing Cont. </vt:lpstr>
      <vt:lpstr>Challenges in Nursing Communication </vt:lpstr>
      <vt:lpstr>Challenges in Nursing Communication Cont.</vt:lpstr>
      <vt:lpstr>Challenges in Nursing Communication Cont.</vt:lpstr>
      <vt:lpstr>Challenges in Nursing Communication Cont.</vt:lpstr>
      <vt:lpstr>Patient-Centered Approach To Care In Healthcare Organizations</vt:lpstr>
      <vt:lpstr>Patient-Centered Approach To Care In Healthcare Organizations Cont.</vt:lpstr>
      <vt:lpstr>Patient-Centered Approach To Care In Healthcare Organizations Cont.</vt:lpstr>
      <vt:lpstr>Way Forward to Improve Communication </vt:lpstr>
      <vt:lpstr>Way Forward to Improve Communication Cont.</vt:lpstr>
      <vt:lpstr>Way Forward to Improve Communication Cont.</vt:lpstr>
      <vt:lpstr>Healthcare organization Safety Actions to Consider</vt:lpstr>
      <vt:lpstr>Healthcare organization Safety Actions to Consider Cont.</vt:lpstr>
      <vt:lpstr>Healthcare organization Safety Actions to Consider Cont.</vt:lpstr>
      <vt:lpstr>Conclusion</vt:lpstr>
      <vt:lpstr>Bibliography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Mabel Okungbowa</dc:creator>
  <cp:lastModifiedBy>Mabel Okungbowa</cp:lastModifiedBy>
  <cp:revision>2</cp:revision>
  <dcterms:created xsi:type="dcterms:W3CDTF">2024-10-13T23:13:27Z</dcterms:created>
  <dcterms:modified xsi:type="dcterms:W3CDTF">2024-11-04T20:07:31Z</dcterms:modified>
</cp:coreProperties>
</file>